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92" r:id="rId2"/>
    <p:sldId id="293" r:id="rId3"/>
    <p:sldId id="273" r:id="rId4"/>
    <p:sldId id="294" r:id="rId5"/>
    <p:sldId id="300" r:id="rId6"/>
    <p:sldId id="302" r:id="rId7"/>
    <p:sldId id="298" r:id="rId8"/>
    <p:sldId id="257" r:id="rId9"/>
    <p:sldId id="258" r:id="rId10"/>
    <p:sldId id="259" r:id="rId11"/>
    <p:sldId id="260" r:id="rId12"/>
    <p:sldId id="261" r:id="rId13"/>
    <p:sldId id="262" r:id="rId14"/>
    <p:sldId id="265" r:id="rId15"/>
    <p:sldId id="287" r:id="rId16"/>
    <p:sldId id="263" r:id="rId17"/>
    <p:sldId id="269" r:id="rId18"/>
    <p:sldId id="268" r:id="rId19"/>
    <p:sldId id="270" r:id="rId20"/>
    <p:sldId id="271" r:id="rId21"/>
    <p:sldId id="267" r:id="rId22"/>
    <p:sldId id="272" r:id="rId23"/>
    <p:sldId id="274" r:id="rId24"/>
    <p:sldId id="275" r:id="rId25"/>
    <p:sldId id="277" r:id="rId26"/>
    <p:sldId id="278" r:id="rId27"/>
    <p:sldId id="295" r:id="rId28"/>
    <p:sldId id="279" r:id="rId29"/>
    <p:sldId id="276" r:id="rId30"/>
    <p:sldId id="280" r:id="rId31"/>
    <p:sldId id="281" r:id="rId32"/>
    <p:sldId id="282" r:id="rId33"/>
    <p:sldId id="305" r:id="rId34"/>
    <p:sldId id="306" r:id="rId35"/>
    <p:sldId id="307" r:id="rId36"/>
    <p:sldId id="308" r:id="rId37"/>
    <p:sldId id="286" r:id="rId38"/>
    <p:sldId id="297" r:id="rId39"/>
    <p:sldId id="288" r:id="rId40"/>
    <p:sldId id="299" r:id="rId41"/>
    <p:sldId id="289" r:id="rId42"/>
    <p:sldId id="290"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FFFFFF"/>
    <a:srgbClr val="D9D9D9"/>
    <a:srgbClr val="000000"/>
    <a:srgbClr val="4D0F31"/>
    <a:srgbClr val="270719"/>
    <a:srgbClr val="2A081B"/>
    <a:srgbClr val="311B30"/>
    <a:srgbClr val="0B090B"/>
    <a:srgbClr val="FF434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9" autoAdjust="0"/>
    <p:restoredTop sz="80978" autoAdjust="0"/>
  </p:normalViewPr>
  <p:slideViewPr>
    <p:cSldViewPr>
      <p:cViewPr varScale="1">
        <p:scale>
          <a:sx n="88" d="100"/>
          <a:sy n="88" d="100"/>
        </p:scale>
        <p:origin x="-11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9EC46-DB79-4693-B3CB-D7F472407962}" type="datetimeFigureOut">
              <a:rPr lang="en-US" smtClean="0"/>
              <a:pPr/>
              <a:t>9/25/2009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D5721-F5E8-445F-BEBB-83DCFDFBEBB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cause: the purpose or end that a thing is supposed to serve</a:t>
            </a:r>
            <a:endParaRPr lang="en-GB" dirty="0"/>
          </a:p>
        </p:txBody>
      </p:sp>
      <p:sp>
        <p:nvSpPr>
          <p:cNvPr id="4" name="Slide Number Placeholder 3"/>
          <p:cNvSpPr>
            <a:spLocks noGrp="1"/>
          </p:cNvSpPr>
          <p:nvPr>
            <p:ph type="sldNum" sz="quarter" idx="10"/>
          </p:nvPr>
        </p:nvSpPr>
        <p:spPr/>
        <p:txBody>
          <a:bodyPr/>
          <a:lstStyle/>
          <a:p>
            <a:fld id="{EB7D5721-F5E8-445F-BEBB-83DCFDFBEBB8}"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http://www.plus.net/support/network_performance/broadband_bandwidth_usage.shtml</a:t>
            </a:r>
          </a:p>
          <a:p>
            <a:r>
              <a:rPr lang="en-US" dirty="0" err="1" smtClean="0"/>
              <a:t>PlusNet</a:t>
            </a:r>
            <a:r>
              <a:rPr lang="en-US" baseline="0" dirty="0" smtClean="0"/>
              <a:t> splits traffic into classes, and offers different packages.</a:t>
            </a:r>
          </a:p>
          <a:p>
            <a:r>
              <a:rPr lang="en-US" baseline="0" dirty="0" smtClean="0"/>
              <a:t>Brown drops = “premium non-interactive traffic”</a:t>
            </a:r>
          </a:p>
          <a:p>
            <a:r>
              <a:rPr lang="en-US" baseline="0" dirty="0" smtClean="0"/>
              <a:t>yellow drops = “plus non-interactive traffic”</a:t>
            </a:r>
            <a:endParaRPr lang="en-GB" dirty="0" smtClean="0"/>
          </a:p>
          <a:p>
            <a:endParaRPr lang="en-GB" dirty="0"/>
          </a:p>
        </p:txBody>
      </p:sp>
      <p:sp>
        <p:nvSpPr>
          <p:cNvPr id="4" name="Slide Number Placeholder 3"/>
          <p:cNvSpPr>
            <a:spLocks noGrp="1"/>
          </p:cNvSpPr>
          <p:nvPr>
            <p:ph type="sldNum" sz="quarter" idx="10"/>
          </p:nvPr>
        </p:nvSpPr>
        <p:spPr/>
        <p:txBody>
          <a:bodyPr/>
          <a:lstStyle/>
          <a:p>
            <a:fld id="{EB7D5721-F5E8-445F-BEBB-83DCFDFBEBB8}" type="slidenum">
              <a:rPr lang="en-GB" smtClean="0"/>
              <a:pPr/>
              <a:t>21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coordination game is similar to these two problems, though with slightly</a:t>
            </a:r>
            <a:r>
              <a:rPr lang="en-US" baseline="0" dirty="0" smtClean="0"/>
              <a:t> different rewards + penalties.</a:t>
            </a:r>
          </a:p>
          <a:p>
            <a:endParaRPr lang="en-US" baseline="0" dirty="0" smtClean="0"/>
          </a:p>
          <a:p>
            <a:r>
              <a:rPr lang="en-US" baseline="0" dirty="0" smtClean="0"/>
              <a:t>The big difference is that the Internet games are played repeatedly. “Eventually I’ll get through, if everyone cooperates. No one ever gets through, if everyone is a sociopath. Therefore I have nothing to lose by cooperating.”</a:t>
            </a:r>
            <a:endParaRPr lang="en-GB" dirty="0"/>
          </a:p>
        </p:txBody>
      </p:sp>
      <p:sp>
        <p:nvSpPr>
          <p:cNvPr id="4" name="Slide Number Placeholder 3"/>
          <p:cNvSpPr>
            <a:spLocks noGrp="1"/>
          </p:cNvSpPr>
          <p:nvPr>
            <p:ph type="sldNum" sz="quarter" idx="10"/>
          </p:nvPr>
        </p:nvSpPr>
        <p:spPr/>
        <p:txBody>
          <a:bodyPr/>
          <a:lstStyle/>
          <a:p>
            <a:fld id="{EB7D5721-F5E8-445F-BEBB-83DCFDFBEBB8}" type="slidenum">
              <a:rPr lang="en-GB" smtClean="0"/>
              <a:pPr/>
              <a:t>22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turned out that the coordination game was being played badly.</a:t>
            </a:r>
          </a:p>
          <a:p>
            <a:r>
              <a:rPr lang="en-US" dirty="0" smtClean="0"/>
              <a:t>Users would</a:t>
            </a:r>
            <a:r>
              <a:rPr lang="en-US" baseline="0" dirty="0" smtClean="0"/>
              <a:t> send data, it failed to get through, so they retransmit, the network gets even more congested, and so on.</a:t>
            </a:r>
            <a:endParaRPr lang="en-GB" dirty="0"/>
          </a:p>
        </p:txBody>
      </p:sp>
      <p:sp>
        <p:nvSpPr>
          <p:cNvPr id="4" name="Slide Number Placeholder 3"/>
          <p:cNvSpPr>
            <a:spLocks noGrp="1"/>
          </p:cNvSpPr>
          <p:nvPr>
            <p:ph type="sldNum" sz="quarter" idx="10"/>
          </p:nvPr>
        </p:nvSpPr>
        <p:spPr/>
        <p:txBody>
          <a:bodyPr/>
          <a:lstStyle/>
          <a:p>
            <a:fld id="{EB7D5721-F5E8-445F-BEBB-83DCFDFBEBB8}" type="slidenum">
              <a:rPr lang="en-GB" smtClean="0"/>
              <a:pPr/>
              <a:t>24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46683-B539-4F43-A450-DCAE0AC60C53}" type="slidenum">
              <a:rPr lang="en-GB"/>
              <a:pPr/>
              <a:t>25</a:t>
            </a:fld>
            <a:endParaRPr lang="en-GB"/>
          </a:p>
        </p:txBody>
      </p:sp>
      <p:sp>
        <p:nvSpPr>
          <p:cNvPr id="59394" name="Rectangle 2"/>
          <p:cNvSpPr>
            <a:spLocks noGrp="1" noRot="1" noChangeAspect="1" noChangeArrowheads="1" noTextEdit="1"/>
          </p:cNvSpPr>
          <p:nvPr>
            <p:ph type="sldImg"/>
          </p:nvPr>
        </p:nvSpPr>
        <p:spPr>
          <a:xfrm>
            <a:off x="1143000" y="652463"/>
            <a:ext cx="4565650" cy="3424237"/>
          </a:xfrm>
          <a:ln/>
        </p:spPr>
      </p:sp>
      <p:sp>
        <p:nvSpPr>
          <p:cNvPr id="59395" name="Rectangle 3"/>
          <p:cNvSpPr>
            <a:spLocks noGrp="1" noChangeArrowheads="1"/>
          </p:cNvSpPr>
          <p:nvPr>
            <p:ph type="body" idx="1"/>
          </p:nvPr>
        </p:nvSpPr>
        <p:spPr>
          <a:xfrm>
            <a:off x="954088" y="4319588"/>
            <a:ext cx="5030787" cy="4164012"/>
          </a:xfrm>
        </p:spPr>
        <p:txBody>
          <a:bodyPr lIns="100443" tIns="50223" rIns="100443" bIns="50223"/>
          <a:lstStyle/>
          <a:p>
            <a:r>
              <a:rPr lang="en-GB"/>
              <a:t>Multiplicative decrease -- when network is congested, load grows exponentially (transmit, retransmit, reretransmit...)</a:t>
            </a:r>
          </a:p>
          <a:p>
            <a:r>
              <a:rPr lang="en-GB"/>
              <a:t>Additive increase -- helps with fairness (of relatively greater benefit to low-bandwidth users)</a:t>
            </a:r>
          </a:p>
          <a:p>
            <a:r>
              <a:rPr lang="en-GB"/>
              <a:t>Devised by Jain+Ramakrishnan (1988) DECbit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26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 rule:</a:t>
            </a:r>
            <a:r>
              <a:rPr lang="en-US" baseline="0" dirty="0" smtClean="0"/>
              <a:t> increase transmission rate at 1/RTT^2 </a:t>
            </a:r>
            <a:r>
              <a:rPr lang="en-US" baseline="0" dirty="0" err="1" smtClean="0"/>
              <a:t>pkt</a:t>
            </a:r>
            <a:r>
              <a:rPr lang="en-US" baseline="0" dirty="0" smtClean="0"/>
              <a:t>/sec/sec</a:t>
            </a:r>
          </a:p>
          <a:p>
            <a:r>
              <a:rPr lang="en-US" baseline="0" dirty="0" smtClean="0"/>
              <a:t>Decrease rule: decrease transmission rate by half every packet drop</a:t>
            </a:r>
          </a:p>
          <a:p>
            <a:endParaRPr lang="en-US" baseline="0" dirty="0" smtClean="0"/>
          </a:p>
          <a:p>
            <a:r>
              <a:rPr lang="en-US" baseline="0" dirty="0" smtClean="0"/>
              <a:t>Let x(t) be the transmission rate at time t.</a:t>
            </a:r>
          </a:p>
          <a:p>
            <a:r>
              <a:rPr lang="en-US" baseline="0" dirty="0" smtClean="0"/>
              <a:t>average change from x(t) to x(</a:t>
            </a:r>
            <a:r>
              <a:rPr lang="en-US" baseline="0" dirty="0" err="1" smtClean="0"/>
              <a:t>t+delta</a:t>
            </a:r>
            <a:r>
              <a:rPr lang="en-US" baseline="0" dirty="0" smtClean="0"/>
              <a:t>) is + delta*1/RTT^2 – delta*x(t)*p* x(t)/2</a:t>
            </a:r>
          </a:p>
          <a:p>
            <a:endParaRPr lang="en-US" baseline="0" dirty="0" smtClean="0"/>
          </a:p>
          <a:p>
            <a:r>
              <a:rPr lang="en-US" baseline="0" dirty="0" smtClean="0"/>
              <a:t>In equilibrium, x(t) doesn’t change, hence the equilibrium throughput x solves 1/RTT^2 – x*p*x/2=0, hence x=</a:t>
            </a:r>
            <a:r>
              <a:rPr lang="en-US" baseline="0" dirty="0" err="1" smtClean="0"/>
              <a:t>sqrt</a:t>
            </a:r>
            <a:r>
              <a:rPr lang="en-US" baseline="0" dirty="0" smtClean="0"/>
              <a:t>(2)/RTT*</a:t>
            </a:r>
            <a:r>
              <a:rPr lang="en-US" baseline="0" dirty="0" err="1" smtClean="0"/>
              <a:t>sqrt</a:t>
            </a:r>
            <a:r>
              <a:rPr lang="en-US" baseline="0" dirty="0" smtClean="0"/>
              <a:t>(p)</a:t>
            </a:r>
          </a:p>
          <a:p>
            <a:r>
              <a:rPr lang="en-US" baseline="0" dirty="0" smtClean="0"/>
              <a:t> </a:t>
            </a:r>
          </a:p>
        </p:txBody>
      </p:sp>
      <p:sp>
        <p:nvSpPr>
          <p:cNvPr id="4" name="Slide Number Placeholder 3"/>
          <p:cNvSpPr>
            <a:spLocks noGrp="1"/>
          </p:cNvSpPr>
          <p:nvPr>
            <p:ph type="sldNum" sz="quarter" idx="10"/>
          </p:nvPr>
        </p:nvSpPr>
        <p:spPr/>
        <p:txBody>
          <a:bodyPr/>
          <a:lstStyle/>
          <a:p>
            <a:fld id="{EB7D5721-F5E8-445F-BEBB-83DCFDFBEBB8}" type="slidenum">
              <a:rPr lang="en-GB" smtClean="0"/>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Player</a:t>
            </a:r>
            <a:r>
              <a:rPr lang="en-US" baseline="0" dirty="0" smtClean="0"/>
              <a:t> types:</a:t>
            </a:r>
          </a:p>
          <a:p>
            <a:pPr>
              <a:buFont typeface="Arial" charset="0"/>
              <a:buChar char="•"/>
            </a:pPr>
            <a:r>
              <a:rPr lang="en-US" baseline="0" dirty="0" smtClean="0"/>
              <a:t>sociopath. “If I don’t raise my hand, then I don’t win. If I do raise my hand, then I might win. Therefore I should always raise my hand”.</a:t>
            </a:r>
          </a:p>
          <a:p>
            <a:pPr>
              <a:buFont typeface="Arial" charset="0"/>
              <a:buChar char="•"/>
            </a:pPr>
            <a:r>
              <a:rPr lang="en-US" baseline="0" dirty="0" smtClean="0"/>
              <a:t>rationalist. “Everyone should play with probability p=2/n.”</a:t>
            </a:r>
          </a:p>
          <a:p>
            <a:pPr>
              <a:buFont typeface="Arial" charset="0"/>
              <a:buChar char="•"/>
            </a:pPr>
            <a:endParaRPr lang="en-US" baseline="0" dirty="0" smtClean="0"/>
          </a:p>
          <a:p>
            <a:pPr algn="l">
              <a:buFont typeface="Arial" charset="0"/>
              <a:buNone/>
            </a:pPr>
            <a:r>
              <a:rPr lang="en-US" baseline="0" dirty="0" smtClean="0"/>
              <a:t>Observe that q→2/e</a:t>
            </a:r>
            <a:r>
              <a:rPr lang="en-US" baseline="30000" dirty="0" smtClean="0"/>
              <a:t>2</a:t>
            </a:r>
            <a:r>
              <a:rPr lang="en-US" baseline="0" dirty="0" smtClean="0"/>
              <a:t> as n→∞</a:t>
            </a:r>
          </a:p>
        </p:txBody>
      </p:sp>
      <p:sp>
        <p:nvSpPr>
          <p:cNvPr id="4" name="Slide Number Placeholder 3"/>
          <p:cNvSpPr>
            <a:spLocks noGrp="1"/>
          </p:cNvSpPr>
          <p:nvPr>
            <p:ph type="sldNum" sz="quarter" idx="10"/>
          </p:nvPr>
        </p:nvSpPr>
        <p:spPr/>
        <p:txBody>
          <a:bodyPr/>
          <a:lstStyle/>
          <a:p>
            <a:fld id="{EB7D5721-F5E8-445F-BEBB-83DCFDFBEBB8}" type="slidenum">
              <a:rPr lang="en-GB" smtClean="0"/>
              <a:pPr/>
              <a:t>5</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cause: the purpose or end that a thing is supposed to serve</a:t>
            </a:r>
            <a:endParaRPr lang="en-GB" dirty="0"/>
          </a:p>
        </p:txBody>
      </p:sp>
      <p:sp>
        <p:nvSpPr>
          <p:cNvPr id="4" name="Slide Number Placeholder 3"/>
          <p:cNvSpPr>
            <a:spLocks noGrp="1"/>
          </p:cNvSpPr>
          <p:nvPr>
            <p:ph type="sldNum" sz="quarter" idx="10"/>
          </p:nvPr>
        </p:nvSpPr>
        <p:spPr/>
        <p:txBody>
          <a:bodyPr/>
          <a:lstStyle/>
          <a:p>
            <a:fld id="{EB7D5721-F5E8-445F-BEBB-83DCFDFBEBB8}" type="slidenum">
              <a:rPr lang="en-GB" smtClean="0"/>
              <a:pPr/>
              <a:t>31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could recalculate</a:t>
            </a:r>
            <a:r>
              <a:rPr lang="en-US" baseline="0" dirty="0" smtClean="0"/>
              <a:t> the total resistance with the extra connection added, and just compare to the old value.</a:t>
            </a:r>
          </a:p>
          <a:p>
            <a:endParaRPr lang="en-US" baseline="0" dirty="0" smtClean="0"/>
          </a:p>
          <a:p>
            <a:r>
              <a:rPr lang="en-US" baseline="0" dirty="0" smtClean="0"/>
              <a:t>But this is daft! Common sense tells us: adding an extra connection should make the resistance go down. Why won’t the </a:t>
            </a:r>
            <a:r>
              <a:rPr lang="en-US" baseline="0" dirty="0" err="1" smtClean="0"/>
              <a:t>maths</a:t>
            </a:r>
            <a:r>
              <a:rPr lang="en-US" baseline="0" dirty="0" smtClean="0"/>
              <a:t> tell us this directly?</a:t>
            </a:r>
            <a:endParaRPr lang="en-GB" dirty="0"/>
          </a:p>
        </p:txBody>
      </p:sp>
      <p:sp>
        <p:nvSpPr>
          <p:cNvPr id="4" name="Slide Number Placeholder 3"/>
          <p:cNvSpPr>
            <a:spLocks noGrp="1"/>
          </p:cNvSpPr>
          <p:nvPr>
            <p:ph type="sldNum" sz="quarter" idx="10"/>
          </p:nvPr>
        </p:nvSpPr>
        <p:spPr/>
        <p:txBody>
          <a:bodyPr/>
          <a:lstStyle/>
          <a:p>
            <a:fld id="{EB7D5721-F5E8-445F-BEBB-83DCFDFBEBB8}" type="slidenum">
              <a:rPr lang="en-GB" smtClean="0"/>
              <a:pPr/>
              <a:t>35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economists call a “social welfare maximization problem”</a:t>
            </a:r>
          </a:p>
          <a:p>
            <a:endParaRPr lang="en-US" dirty="0" smtClean="0"/>
          </a:p>
          <a:p>
            <a:r>
              <a:rPr lang="en-US" dirty="0" smtClean="0"/>
              <a:t>Who is the designer? Certainly not Jacobson</a:t>
            </a:r>
            <a:r>
              <a:rPr lang="en-US" baseline="0" dirty="0" smtClean="0"/>
              <a:t> – his paper ¼ brilliant, ¾ “engineer’s </a:t>
            </a:r>
            <a:r>
              <a:rPr lang="en-US" baseline="0" dirty="0" err="1" smtClean="0"/>
              <a:t>maths</a:t>
            </a:r>
            <a:r>
              <a:rPr lang="en-US" baseline="0" dirty="0" smtClean="0"/>
              <a:t>”, i.e. plausible but wrong. He had no idea that this is what he was achieving; it just arose spontaneously from his code.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why the Internet succeeded – it has a distributed control mechanism for allocating resources, and this mechanism is trying to solve a sensible problem. No one had ever come up with a distributed control for such a large system before.</a:t>
            </a:r>
          </a:p>
        </p:txBody>
      </p:sp>
      <p:sp>
        <p:nvSpPr>
          <p:cNvPr id="4" name="Slide Number Placeholder 3"/>
          <p:cNvSpPr>
            <a:spLocks noGrp="1"/>
          </p:cNvSpPr>
          <p:nvPr>
            <p:ph type="sldNum" sz="quarter" idx="10"/>
          </p:nvPr>
        </p:nvSpPr>
        <p:spPr/>
        <p:txBody>
          <a:bodyPr/>
          <a:lstStyle/>
          <a:p>
            <a:fld id="{EB7D5721-F5E8-445F-BEBB-83DCFDFBEBB8}" type="slidenum">
              <a:rPr lang="en-GB" smtClean="0"/>
              <a:pPr/>
              <a:t>37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economists call a “social welfare maximization problem”</a:t>
            </a:r>
          </a:p>
          <a:p>
            <a:endParaRPr lang="en-US" dirty="0" smtClean="0"/>
          </a:p>
          <a:p>
            <a:r>
              <a:rPr lang="en-US" dirty="0" smtClean="0"/>
              <a:t>Who is the designer? Certainly not Jacobson</a:t>
            </a:r>
            <a:r>
              <a:rPr lang="en-US" baseline="0" dirty="0" smtClean="0"/>
              <a:t> – his paper ¼ brilliant, ¾ “engineer’s </a:t>
            </a:r>
            <a:r>
              <a:rPr lang="en-US" baseline="0" dirty="0" err="1" smtClean="0"/>
              <a:t>maths</a:t>
            </a:r>
            <a:r>
              <a:rPr lang="en-US" baseline="0" dirty="0" smtClean="0"/>
              <a:t>”, i.e. plausible but wrong.</a:t>
            </a:r>
            <a:endParaRPr lang="en-US" dirty="0" smtClean="0"/>
          </a:p>
          <a:p>
            <a:endParaRPr lang="en-US" dirty="0" smtClean="0"/>
          </a:p>
          <a:p>
            <a:r>
              <a:rPr lang="en-US" baseline="0" dirty="0" smtClean="0"/>
              <a:t>Jacobson had no idea that this is what he was doing; the teleology emerged from his algorithm.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why the Internet succeeded – it has a distributed control mechanism for allocating resources, and this mechanism is trying to solve a sensible problem. No one had ever come up with a distributed control for such a large system before.</a:t>
            </a:r>
          </a:p>
        </p:txBody>
      </p:sp>
      <p:sp>
        <p:nvSpPr>
          <p:cNvPr id="4" name="Slide Number Placeholder 3"/>
          <p:cNvSpPr>
            <a:spLocks noGrp="1"/>
          </p:cNvSpPr>
          <p:nvPr>
            <p:ph type="sldNum" sz="quarter" idx="10"/>
          </p:nvPr>
        </p:nvSpPr>
        <p:spPr/>
        <p:txBody>
          <a:bodyPr/>
          <a:lstStyle/>
          <a:p>
            <a:fld id="{EB7D5721-F5E8-445F-BEBB-83DCFDFBEBB8}" type="slidenum">
              <a:rPr lang="en-GB" smtClean="0"/>
              <a:pPr/>
              <a:t>38</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 mean is: if Van Jacobson writes out all those throughput equations, and solves them; and Jeremy Bentham writes out this optimization and solves it; then both of them will come up with exactly the same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interesting to know what the Internet “thinks” we want! (It is weird to talk about “the Internet’s intentions”, when all I am really describing is the operations of the code on your computer’s operating system!)</a:t>
            </a:r>
          </a:p>
          <a:p>
            <a:endParaRPr lang="en-US" baseline="0" dirty="0" smtClean="0"/>
          </a:p>
          <a:p>
            <a:r>
              <a:rPr lang="en-US" baseline="0" dirty="0" smtClean="0"/>
              <a:t>As far as the Internet is concerned, users are made very happy going from 56kb/s dialup to 4Mb/s broadband. But increments beyond that give marginal extra benefit – if the Internet has a choice between increasing your rate by 2Mb/s from 8 to 10, or of increasing my rate by 0.5Mb/s from 1 to 1.5, it will give the bandwidth to me, not you.</a:t>
            </a:r>
          </a:p>
        </p:txBody>
      </p:sp>
      <p:sp>
        <p:nvSpPr>
          <p:cNvPr id="4" name="Slide Number Placeholder 3"/>
          <p:cNvSpPr>
            <a:spLocks noGrp="1"/>
          </p:cNvSpPr>
          <p:nvPr>
            <p:ph type="sldNum" sz="quarter" idx="10"/>
          </p:nvPr>
        </p:nvSpPr>
        <p:spPr/>
        <p:txBody>
          <a:bodyPr/>
          <a:lstStyle/>
          <a:p>
            <a:fld id="{EB7D5721-F5E8-445F-BEBB-83DCFDFBEBB8}" type="slidenum">
              <a:rPr lang="en-GB" smtClean="0"/>
              <a:pPr/>
              <a:t>39</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there are two flows getting started, and they’re both competing to use a 1Mb/s link: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Internet “thinks” that the local flow will be made very </a:t>
            </a:r>
            <a:r>
              <a:rPr lang="en-US" baseline="0" dirty="0" err="1" smtClean="0"/>
              <a:t>very</a:t>
            </a:r>
            <a:r>
              <a:rPr lang="en-US" baseline="0" dirty="0" smtClean="0"/>
              <a:t> much happier, whereas the transatlantic flow will be made just a little bit happier. Therefore it gives most of the capacity to the local flow.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why you get higher download rates from nearby peers. It isn’t because of “the cost of transporting goods”, because it costs the same regardless of distance; it’s because of the utility function.</a:t>
            </a:r>
          </a:p>
        </p:txBody>
      </p:sp>
      <p:sp>
        <p:nvSpPr>
          <p:cNvPr id="4" name="Slide Number Placeholder 3"/>
          <p:cNvSpPr>
            <a:spLocks noGrp="1"/>
          </p:cNvSpPr>
          <p:nvPr>
            <p:ph type="sldNum" sz="quarter" idx="10"/>
          </p:nvPr>
        </p:nvSpPr>
        <p:spPr/>
        <p:txBody>
          <a:bodyPr/>
          <a:lstStyle/>
          <a:p>
            <a:fld id="{EB7D5721-F5E8-445F-BEBB-83DCFDFBEBB8}" type="slidenum">
              <a:rPr lang="en-GB" smtClean="0"/>
              <a:pPr/>
              <a:t>40</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use this to</a:t>
            </a:r>
          </a:p>
          <a:p>
            <a:pPr>
              <a:buFont typeface="Arial" pitchFamily="34" charset="0"/>
              <a:buChar char="•"/>
            </a:pPr>
            <a:r>
              <a:rPr lang="en-US" dirty="0" smtClean="0"/>
              <a:t>work</a:t>
            </a:r>
            <a:r>
              <a:rPr lang="en-US" baseline="0" dirty="0" smtClean="0"/>
              <a:t> out what price to charge, to give users an incentive to cooperate</a:t>
            </a:r>
          </a:p>
          <a:p>
            <a:pPr>
              <a:buFont typeface="Arial" pitchFamily="34" charset="0"/>
              <a:buChar char="•"/>
            </a:pPr>
            <a:r>
              <a:rPr lang="en-US" baseline="0" dirty="0" smtClean="0"/>
              <a:t>work out how to change Jacobson’s TCP, to get a utility function that matches what we want</a:t>
            </a:r>
          </a:p>
          <a:p>
            <a:endParaRPr lang="en-US" baseline="0" dirty="0" smtClean="0"/>
          </a:p>
          <a:p>
            <a:r>
              <a:rPr lang="en-US" baseline="0" dirty="0" smtClean="0"/>
              <a:t>The Internet is a great place to start looking, because</a:t>
            </a:r>
          </a:p>
          <a:p>
            <a:pPr>
              <a:buFont typeface="Arial" pitchFamily="34" charset="0"/>
              <a:buChar char="•"/>
            </a:pPr>
            <a:r>
              <a:rPr lang="en-US" baseline="0" dirty="0" smtClean="0"/>
              <a:t>we can inspect the code – we don’t need to guess the laws of physics</a:t>
            </a:r>
          </a:p>
          <a:p>
            <a:pPr>
              <a:buFont typeface="Arial" pitchFamily="34" charset="0"/>
              <a:buChar char="•"/>
            </a:pPr>
            <a:r>
              <a:rPr lang="en-US" baseline="0" dirty="0" smtClean="0"/>
              <a:t>we don’t have any fuzzy human-stuff to deal with, so it’s easier to analyze</a:t>
            </a:r>
          </a:p>
          <a:p>
            <a:endParaRPr lang="en-GB" dirty="0"/>
          </a:p>
        </p:txBody>
      </p:sp>
      <p:sp>
        <p:nvSpPr>
          <p:cNvPr id="4" name="Slide Number Placeholder 3"/>
          <p:cNvSpPr>
            <a:spLocks noGrp="1"/>
          </p:cNvSpPr>
          <p:nvPr>
            <p:ph type="sldNum" sz="quarter" idx="10"/>
          </p:nvPr>
        </p:nvSpPr>
        <p:spPr/>
        <p:txBody>
          <a:bodyPr/>
          <a:lstStyle/>
          <a:p>
            <a:fld id="{EB7D5721-F5E8-445F-BEBB-83DCFDFBEBB8}" type="slidenum">
              <a:rPr lang="en-GB" smtClean="0"/>
              <a:pPr/>
              <a:t>41</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7D5721-F5E8-445F-BEBB-83DCFDFBEBB8}" type="slidenum">
              <a:rPr lang="en-GB" smtClean="0"/>
              <a:pPr/>
              <a:t>43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baseline="0" dirty="0" smtClean="0"/>
              <a:t>In the next round</a:t>
            </a:r>
          </a:p>
          <a:p>
            <a:pPr>
              <a:buFont typeface="Arial" pitchFamily="34" charset="0"/>
              <a:buChar char="•"/>
            </a:pPr>
            <a:r>
              <a:rPr lang="en-US" baseline="0" dirty="0" smtClean="0"/>
              <a:t>sociopaths will presumably play as they did before.</a:t>
            </a:r>
          </a:p>
          <a:p>
            <a:pPr>
              <a:buFont typeface="Arial" pitchFamily="34" charset="0"/>
              <a:buChar char="•"/>
            </a:pPr>
            <a:r>
              <a:rPr lang="en-US" baseline="0" dirty="0" smtClean="0"/>
              <a:t>The rationalists might be introverts, and continue with the same strategy regardless of what they hear: “I shall continue to use probability 2/N, and everyone else should do the same.”</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a:t>
            </a:r>
            <a:r>
              <a:rPr lang="en-US" baseline="0" dirty="0" smtClean="0"/>
              <a:t> the rationalists might be “rational extraverts”, who listen to what happened the previous round, and adjust their strategy, and assume everyone else will adjust too. For example...</a:t>
            </a:r>
          </a:p>
          <a:p>
            <a:endParaRPr lang="en-US" baseline="0" dirty="0" smtClean="0"/>
          </a:p>
          <a:p>
            <a:r>
              <a:rPr lang="en-US" baseline="0" dirty="0" smtClean="0"/>
              <a:t>Suppose in the first round there were R hands raised. If everyone played with probability p, the expected value of R is N*p.</a:t>
            </a:r>
          </a:p>
          <a:p>
            <a:pPr>
              <a:buFont typeface="Arial" charset="0"/>
              <a:buChar char="•"/>
            </a:pPr>
            <a:r>
              <a:rPr lang="en-US" baseline="0" dirty="0" smtClean="0"/>
              <a:t>If R=2, the game is over.</a:t>
            </a:r>
          </a:p>
          <a:p>
            <a:pPr>
              <a:buFont typeface="Arial" charset="0"/>
              <a:buChar char="•"/>
            </a:pPr>
            <a:r>
              <a:rPr lang="en-US" baseline="0" dirty="0" smtClean="0"/>
              <a:t>If R&gt;2, I expect that everyone used a value of p that was too high. Everyone should adapt: they should use p*2/R as their new value of p.</a:t>
            </a:r>
          </a:p>
          <a:p>
            <a:pPr>
              <a:buFont typeface="Arial" charset="0"/>
              <a:buChar char="•"/>
            </a:pPr>
            <a:r>
              <a:rPr lang="en-US" baseline="0" dirty="0" smtClean="0"/>
              <a:t>If R&lt;2, I expect that everyone used a value of p that was too low. As above, we should all use p*2 as the new value of p. The problem is: what if R=0? Then we truly have no information, and all we can do is a stab in the dark.</a:t>
            </a:r>
          </a:p>
          <a:p>
            <a:pPr>
              <a:buFont typeface="Arial" charset="0"/>
              <a:buChar char="•"/>
            </a:pPr>
            <a:endParaRPr lang="en-US" baseline="0" dirty="0" smtClean="0"/>
          </a:p>
          <a:p>
            <a:pPr>
              <a:buFont typeface="Arial" charset="0"/>
              <a:buNone/>
            </a:pPr>
            <a:r>
              <a:rPr lang="en-US" baseline="0" dirty="0" smtClean="0"/>
              <a:t>If players are all rational extraverts, and the initial guess was p then R~Binom(</a:t>
            </a:r>
            <a:r>
              <a:rPr lang="en-US" baseline="0" dirty="0" err="1" smtClean="0"/>
              <a:t>n,p</a:t>
            </a:r>
            <a:r>
              <a:rPr lang="en-US" baseline="0" dirty="0" smtClean="0"/>
              <a:t>), i.e. </a:t>
            </a:r>
            <a:r>
              <a:rPr lang="en-US" baseline="0" dirty="0" err="1" smtClean="0"/>
              <a:t>Prob</a:t>
            </a:r>
            <a:r>
              <a:rPr lang="en-US" baseline="0" dirty="0" smtClean="0"/>
              <a:t>(R=r)=C(</a:t>
            </a:r>
            <a:r>
              <a:rPr lang="en-US" baseline="0" dirty="0" err="1" smtClean="0"/>
              <a:t>n,r</a:t>
            </a:r>
            <a:r>
              <a:rPr lang="en-US" baseline="0" dirty="0" smtClean="0"/>
              <a:t>)p</a:t>
            </a:r>
            <a:r>
              <a:rPr lang="en-US" baseline="30000" dirty="0" smtClean="0"/>
              <a:t>r</a:t>
            </a:r>
            <a:r>
              <a:rPr lang="en-US" baseline="0" dirty="0" smtClean="0"/>
              <a:t>(1-p)</a:t>
            </a:r>
            <a:r>
              <a:rPr lang="en-US" baseline="30000" dirty="0" smtClean="0"/>
              <a:t>n-r</a:t>
            </a:r>
            <a:r>
              <a:rPr lang="en-US" baseline="0" dirty="0" smtClean="0"/>
              <a:t>. So the probability of a win in the second round, assuming there was not a win in the first round, is E[q(N,2p/R) | R!=2], taking q(N,∞)=0 (or whatever else we think it might sensibly be).</a:t>
            </a:r>
          </a:p>
          <a:p>
            <a:pPr>
              <a:buFont typeface="Arial" charset="0"/>
              <a:buNone/>
            </a:pPr>
            <a:endParaRPr lang="en-US" baseline="0" dirty="0" smtClean="0"/>
          </a:p>
          <a:p>
            <a:pPr>
              <a:buFont typeface="Arial" charset="0"/>
              <a:buNone/>
            </a:pPr>
            <a:r>
              <a:rPr lang="en-US" baseline="0" dirty="0" smtClean="0"/>
              <a:t>This doesn’t do as well as the rational introvert…</a:t>
            </a:r>
          </a:p>
          <a:p>
            <a:pPr>
              <a:buFont typeface="Arial" charset="0"/>
              <a:buNone/>
            </a:pPr>
            <a:endParaRPr lang="en-US" baseline="0" dirty="0" smtClean="0"/>
          </a:p>
          <a:p>
            <a:pPr>
              <a:buFont typeface="Arial" charset="0"/>
              <a:buNone/>
            </a:pPr>
            <a:r>
              <a:rPr lang="en-US" baseline="0" dirty="0" smtClean="0"/>
              <a:t>UNLESS the initial guess was wrong. If everyone overestimated in the first place, then they won’t win in the first round, but the rational extraverts have a very good chance of winning in the second round. If they underestimated in the first place, they’ll take a few more rounds, but get there eventually.</a:t>
            </a:r>
          </a:p>
          <a:p>
            <a:pPr>
              <a:buFont typeface="Arial" charset="0"/>
              <a:buNone/>
            </a:pPr>
            <a:endParaRPr lang="en-US" baseline="0" dirty="0" smtClean="0"/>
          </a:p>
          <a:p>
            <a:pPr>
              <a:buFont typeface="Arial" charset="0"/>
              <a:buNone/>
            </a:pPr>
            <a:r>
              <a:rPr lang="en-US" baseline="0" dirty="0" smtClean="0"/>
              <a:t>If we didn’t know </a:t>
            </a:r>
            <a:r>
              <a:rPr lang="en-US" i="1" baseline="0" dirty="0" smtClean="0"/>
              <a:t>n</a:t>
            </a:r>
            <a:r>
              <a:rPr lang="en-US" baseline="0" dirty="0" smtClean="0"/>
              <a:t> in the first place (as would be the case in the Internet, where we don’t know how many other people have data to send), then the rational extravert strategy is best.</a:t>
            </a:r>
          </a:p>
          <a:p>
            <a:pPr>
              <a:buFont typeface="Arial" charset="0"/>
              <a:buNone/>
            </a:pPr>
            <a:endParaRPr lang="en-US" baseline="0" dirty="0" smtClean="0"/>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Norman Abramson.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Harvard</a:t>
            </a:r>
            <a:r>
              <a:rPr lang="en-US" b="0" baseline="0" dirty="0" smtClean="0"/>
              <a:t> Physics BA (age 21), UCLA Physics MA (age 23), Stanford Electrical Engineering PhD (26).</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Stanford faculty. Short time in Berkeley (age 34). Moved to Hawaii Electrical Engineering + Computer Science (age 36).</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fld id="{EB7D5721-F5E8-445F-BEBB-83DCFDFBEBB8}"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290" y="1785926"/>
            <a:ext cx="6429420" cy="2071702"/>
          </a:xfrm>
          <a:solidFill>
            <a:schemeClr val="accent4">
              <a:lumMod val="50000"/>
            </a:schemeClr>
          </a:solidFill>
        </p:spPr>
        <p:txBody>
          <a:bodyPr lIns="540000"/>
          <a:lstStyle>
            <a:lvl1pPr algn="l">
              <a:defRPr sz="4000">
                <a:solidFill>
                  <a:schemeClr val="accent4">
                    <a:lumMod val="20000"/>
                    <a:lumOff val="8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57290" y="3886200"/>
            <a:ext cx="6429420" cy="1752600"/>
          </a:xfrm>
        </p:spPr>
        <p:txBody>
          <a:bodyPr lIns="540000"/>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4">
              <a:lumMod val="75000"/>
            </a:schemeClr>
          </a:solidFill>
        </p:spPr>
        <p:txBody>
          <a:bodyPr lIns="432000"/>
          <a:lstStyle>
            <a:lvl1pPr>
              <a:defRPr sz="3600">
                <a:solidFill>
                  <a:schemeClr val="accent4">
                    <a:lumMod val="20000"/>
                    <a:lumOff val="8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0" y="928670"/>
            <a:ext cx="9144000" cy="59293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BBE0128A-124F-4814-9A72-0E85E6D2AAFE}"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44000" cy="59293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BBE0128A-124F-4814-9A72-0E85E6D2AAFE}"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lvl1pPr>
              <a:defRPr/>
            </a:lvl1pPr>
          </a:lstStyle>
          <a:p>
            <a:fld id="{BBE0128A-124F-4814-9A72-0E85E6D2AAFE}" type="slidenum">
              <a:rPr lang="en-GB" smtClean="0"/>
              <a:pPr/>
              <a:t>‹#›</a:t>
            </a:fld>
            <a:endParaRPr lang="en-GB"/>
          </a:p>
        </p:txBody>
      </p:sp>
      <p:sp>
        <p:nvSpPr>
          <p:cNvPr id="5" name="Rectangle 4"/>
          <p:cNvSpPr/>
          <p:nvPr/>
        </p:nvSpPr>
        <p:spPr>
          <a:xfrm>
            <a:off x="0" y="0"/>
            <a:ext cx="9144000" cy="785794"/>
          </a:xfrm>
          <a:prstGeom prst="rect">
            <a:avLst/>
          </a:prstGeom>
          <a:solidFill>
            <a:schemeClr val="accent4">
              <a:lumMod val="75000"/>
            </a:schemeClr>
          </a:solidFill>
          <a:ln>
            <a:noFill/>
          </a:ln>
          <a:effectLst>
            <a:outerShdw blurRad="50800" dist="63500" dir="2700000" algn="ctr" rotWithShape="0">
              <a:schemeClr val="accent4">
                <a:lumMod val="60000"/>
                <a:lumOff val="40000"/>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57290" y="1785926"/>
            <a:ext cx="6429420" cy="571504"/>
          </a:xfrm>
          <a:solidFill>
            <a:schemeClr val="accent4">
              <a:lumMod val="40000"/>
              <a:lumOff val="60000"/>
            </a:schemeClr>
          </a:solidFill>
          <a:effectLst>
            <a:outerShdw blurRad="50800" dist="127000" dir="2700000" algn="tl" rotWithShape="0">
              <a:schemeClr val="accent4">
                <a:lumMod val="75000"/>
                <a:alpha val="40000"/>
              </a:schemeClr>
            </a:outerShdw>
          </a:effectLst>
        </p:spPr>
        <p:txBody>
          <a:bodyPr lIns="180000">
            <a:noAutofit/>
          </a:bodyPr>
          <a:lstStyle>
            <a:lvl1pPr algn="l">
              <a:defRPr sz="3200">
                <a:solidFill>
                  <a:schemeClr val="accent4">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57290" y="2357430"/>
            <a:ext cx="6429420" cy="1500198"/>
          </a:xfrm>
          <a:solidFill>
            <a:schemeClr val="accent4">
              <a:lumMod val="40000"/>
              <a:lumOff val="60000"/>
            </a:schemeClr>
          </a:solidFill>
          <a:effectLst>
            <a:outerShdw blurRad="50800" dist="127000" dir="2700000" algn="tl" rotWithShape="0">
              <a:schemeClr val="accent4">
                <a:lumMod val="75000"/>
                <a:alpha val="40000"/>
              </a:schemeClr>
            </a:outerShdw>
          </a:effectLst>
        </p:spPr>
        <p:txBody>
          <a:bodyPr lIns="180000"/>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Content Placeholder 2"/>
          <p:cNvSpPr>
            <a:spLocks noGrp="1"/>
          </p:cNvSpPr>
          <p:nvPr>
            <p:ph idx="11"/>
          </p:nvPr>
        </p:nvSpPr>
        <p:spPr>
          <a:xfrm>
            <a:off x="1357290" y="4071942"/>
            <a:ext cx="6429420" cy="2786058"/>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2"/>
          </p:nvPr>
        </p:nvSpPr>
        <p:spPr>
          <a:xfrm>
            <a:off x="6248400" y="6492875"/>
            <a:ext cx="2895600" cy="365125"/>
          </a:xfrm>
          <a:prstGeom prst="rect">
            <a:avLst/>
          </a:prstGeom>
        </p:spPr>
        <p:txBody>
          <a:bodyPr/>
          <a:lstStyle>
            <a:lvl1pPr algn="just">
              <a:defRPr>
                <a:latin typeface="Arial" pitchFamily="34" charset="0"/>
                <a:cs typeface="Arial" pitchFamily="34" charset="0"/>
              </a:defRPr>
            </a:lvl1pPr>
          </a:lstStyle>
          <a:p>
            <a:endParaRPr lang="en-GB"/>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14375"/>
          </a:xfrm>
          <a:prstGeom prst="rect">
            <a:avLst/>
          </a:prstGeom>
          <a:solidFill>
            <a:schemeClr val="accent4">
              <a:lumMod val="75000"/>
            </a:schemeClr>
          </a:solidFill>
          <a:effectLst>
            <a:outerShdw blurRad="50800" dist="63500" dir="2700000" algn="tl" rotWithShape="0">
              <a:schemeClr val="accent4">
                <a:lumMod val="60000"/>
                <a:lumOff val="40000"/>
                <a:alpha val="78000"/>
              </a:scheme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12291" name="Text Placeholder 2"/>
          <p:cNvSpPr>
            <a:spLocks noGrp="1"/>
          </p:cNvSpPr>
          <p:nvPr>
            <p:ph type="body" idx="1"/>
          </p:nvPr>
        </p:nvSpPr>
        <p:spPr bwMode="auto">
          <a:xfrm>
            <a:off x="0" y="857250"/>
            <a:ext cx="9144000" cy="6000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501063" y="0"/>
            <a:ext cx="642937" cy="214313"/>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fld id="{BBE0128A-124F-4814-9A72-0E85E6D2AAFE}"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chemeClr val="accent4">
              <a:lumMod val="20000"/>
              <a:lumOff val="80000"/>
            </a:schemeClr>
          </a:solidFill>
          <a:latin typeface="+mj-lt"/>
          <a:ea typeface="+mj-ea"/>
          <a:cs typeface="+mj-cs"/>
        </a:defRPr>
      </a:lvl1pPr>
      <a:lvl2pPr algn="l" rtl="0" eaLnBrk="1" fontAlgn="base" hangingPunct="1">
        <a:spcBef>
          <a:spcPct val="0"/>
        </a:spcBef>
        <a:spcAft>
          <a:spcPct val="0"/>
        </a:spcAft>
        <a:defRPr sz="3600">
          <a:solidFill>
            <a:srgbClr val="D1C4B8"/>
          </a:solidFill>
          <a:latin typeface="Book Antiqua" pitchFamily="18" charset="0"/>
        </a:defRPr>
      </a:lvl2pPr>
      <a:lvl3pPr algn="l" rtl="0" eaLnBrk="1" fontAlgn="base" hangingPunct="1">
        <a:spcBef>
          <a:spcPct val="0"/>
        </a:spcBef>
        <a:spcAft>
          <a:spcPct val="0"/>
        </a:spcAft>
        <a:defRPr sz="3600">
          <a:solidFill>
            <a:srgbClr val="D1C4B8"/>
          </a:solidFill>
          <a:latin typeface="Book Antiqua" pitchFamily="18" charset="0"/>
        </a:defRPr>
      </a:lvl3pPr>
      <a:lvl4pPr algn="l" rtl="0" eaLnBrk="1" fontAlgn="base" hangingPunct="1">
        <a:spcBef>
          <a:spcPct val="0"/>
        </a:spcBef>
        <a:spcAft>
          <a:spcPct val="0"/>
        </a:spcAft>
        <a:defRPr sz="3600">
          <a:solidFill>
            <a:srgbClr val="D1C4B8"/>
          </a:solidFill>
          <a:latin typeface="Book Antiqua" pitchFamily="18" charset="0"/>
        </a:defRPr>
      </a:lvl4pPr>
      <a:lvl5pPr algn="l" rtl="0" eaLnBrk="1" fontAlgn="base" hangingPunct="1">
        <a:spcBef>
          <a:spcPct val="0"/>
        </a:spcBef>
        <a:spcAft>
          <a:spcPct val="0"/>
        </a:spcAft>
        <a:defRPr sz="3600">
          <a:solidFill>
            <a:srgbClr val="D1C4B8"/>
          </a:solidFill>
          <a:latin typeface="Book Antiqua" pitchFamily="18" charset="0"/>
        </a:defRPr>
      </a:lvl5pPr>
      <a:lvl6pPr marL="457200" algn="l" rtl="0" eaLnBrk="1" fontAlgn="base" hangingPunct="1">
        <a:spcBef>
          <a:spcPct val="0"/>
        </a:spcBef>
        <a:spcAft>
          <a:spcPct val="0"/>
        </a:spcAft>
        <a:defRPr sz="3600">
          <a:solidFill>
            <a:srgbClr val="D1C4B8"/>
          </a:solidFill>
          <a:latin typeface="Book Antiqua" pitchFamily="18" charset="0"/>
        </a:defRPr>
      </a:lvl6pPr>
      <a:lvl7pPr marL="914400" algn="l" rtl="0" eaLnBrk="1" fontAlgn="base" hangingPunct="1">
        <a:spcBef>
          <a:spcPct val="0"/>
        </a:spcBef>
        <a:spcAft>
          <a:spcPct val="0"/>
        </a:spcAft>
        <a:defRPr sz="3600">
          <a:solidFill>
            <a:srgbClr val="D1C4B8"/>
          </a:solidFill>
          <a:latin typeface="Book Antiqua" pitchFamily="18" charset="0"/>
        </a:defRPr>
      </a:lvl7pPr>
      <a:lvl8pPr marL="1371600" algn="l" rtl="0" eaLnBrk="1" fontAlgn="base" hangingPunct="1">
        <a:spcBef>
          <a:spcPct val="0"/>
        </a:spcBef>
        <a:spcAft>
          <a:spcPct val="0"/>
        </a:spcAft>
        <a:defRPr sz="3600">
          <a:solidFill>
            <a:srgbClr val="D1C4B8"/>
          </a:solidFill>
          <a:latin typeface="Book Antiqua" pitchFamily="18" charset="0"/>
        </a:defRPr>
      </a:lvl8pPr>
      <a:lvl9pPr marL="1828800" algn="l" rtl="0" eaLnBrk="1" fontAlgn="base" hangingPunct="1">
        <a:spcBef>
          <a:spcPct val="0"/>
        </a:spcBef>
        <a:spcAft>
          <a:spcPct val="0"/>
        </a:spcAft>
        <a:defRPr sz="3600">
          <a:solidFill>
            <a:srgbClr val="D1C4B8"/>
          </a:solidFill>
          <a:latin typeface="Book Antiqua"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9.v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0.v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11.v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12.v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13.v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image" Target="../media/image20.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image" Target="../media/image20.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8.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19.v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21.vml"/></Relationships>
</file>

<file path=ppt/slides/_rels/slide2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1.png"/><Relationship Id="rId7"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vmlDrawing" Target="../drawings/vmlDrawing22.vml"/><Relationship Id="rId6" Type="http://schemas.openxmlformats.org/officeDocument/2006/relationships/image" Target="../media/image31.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3.xml"/><Relationship Id="rId1" Type="http://schemas.openxmlformats.org/officeDocument/2006/relationships/vmlDrawing" Target="../drawings/vmlDrawing23.v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5.xml"/><Relationship Id="rId1" Type="http://schemas.openxmlformats.org/officeDocument/2006/relationships/vmlDrawing" Target="../drawings/vmlDrawing24.v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5.xml"/><Relationship Id="rId1" Type="http://schemas.openxmlformats.org/officeDocument/2006/relationships/vmlDrawing" Target="../drawings/vmlDrawing25.v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26.vml"/><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27.vml"/><Relationship Id="rId4" Type="http://schemas.openxmlformats.org/officeDocument/2006/relationships/image" Target="../media/image3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28.vml"/><Relationship Id="rId4" Type="http://schemas.openxmlformats.org/officeDocument/2006/relationships/image" Target="../media/image40.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29.vml"/></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vmlDrawing" Target="../drawings/vmlDrawing30.v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grpSp>
        <p:nvGrpSpPr>
          <p:cNvPr id="4" name="Group 25"/>
          <p:cNvGrpSpPr>
            <a:grpSpLocks/>
          </p:cNvGrpSpPr>
          <p:nvPr/>
        </p:nvGrpSpPr>
        <p:grpSpPr bwMode="auto">
          <a:xfrm>
            <a:off x="0" y="0"/>
            <a:ext cx="9144000" cy="1125538"/>
            <a:chOff x="0" y="0"/>
            <a:chExt cx="5760" cy="709"/>
          </a:xfrm>
        </p:grpSpPr>
        <p:sp>
          <p:nvSpPr>
            <p:cNvPr id="5" name="Rectangle 13"/>
            <p:cNvSpPr>
              <a:spLocks noChangeArrowheads="1"/>
            </p:cNvSpPr>
            <p:nvPr/>
          </p:nvSpPr>
          <p:spPr bwMode="auto">
            <a:xfrm>
              <a:off x="0" y="0"/>
              <a:ext cx="4014" cy="709"/>
            </a:xfrm>
            <a:prstGeom prst="rect">
              <a:avLst/>
            </a:prstGeom>
            <a:solidFill>
              <a:schemeClr val="bg2"/>
            </a:solidFill>
            <a:ln w="9525">
              <a:noFill/>
              <a:miter lim="800000"/>
              <a:headEnd/>
              <a:tailEnd/>
            </a:ln>
            <a:effectLst/>
          </p:spPr>
          <p:txBody>
            <a:bodyPr wrap="none" anchor="ctr"/>
            <a:lstStyle/>
            <a:p>
              <a:pPr algn="ctr"/>
              <a:endParaRPr lang="en-US">
                <a:solidFill>
                  <a:schemeClr val="accent2"/>
                </a:solidFill>
              </a:endParaRPr>
            </a:p>
          </p:txBody>
        </p:sp>
        <p:sp>
          <p:nvSpPr>
            <p:cNvPr id="6" name="Rectangle 14"/>
            <p:cNvSpPr>
              <a:spLocks noChangeArrowheads="1"/>
            </p:cNvSpPr>
            <p:nvPr/>
          </p:nvSpPr>
          <p:spPr bwMode="auto">
            <a:xfrm>
              <a:off x="1202" y="0"/>
              <a:ext cx="4558" cy="300"/>
            </a:xfrm>
            <a:prstGeom prst="rect">
              <a:avLst/>
            </a:prstGeom>
            <a:solidFill>
              <a:schemeClr val="bg2"/>
            </a:solidFill>
            <a:ln w="9525">
              <a:noFill/>
              <a:miter lim="800000"/>
              <a:headEnd/>
              <a:tailEnd/>
            </a:ln>
            <a:effectLst/>
          </p:spPr>
          <p:txBody>
            <a:bodyPr wrap="none" anchor="ctr"/>
            <a:lstStyle/>
            <a:p>
              <a:endParaRPr lang="en-GB"/>
            </a:p>
          </p:txBody>
        </p:sp>
        <p:sp>
          <p:nvSpPr>
            <p:cNvPr id="7" name="Rectangle 15"/>
            <p:cNvSpPr>
              <a:spLocks noChangeArrowheads="1"/>
            </p:cNvSpPr>
            <p:nvPr/>
          </p:nvSpPr>
          <p:spPr bwMode="auto">
            <a:xfrm>
              <a:off x="5556" y="0"/>
              <a:ext cx="204" cy="709"/>
            </a:xfrm>
            <a:prstGeom prst="rect">
              <a:avLst/>
            </a:prstGeom>
            <a:solidFill>
              <a:schemeClr val="bg2"/>
            </a:solidFill>
            <a:ln w="9525">
              <a:noFill/>
              <a:miter lim="800000"/>
              <a:headEnd/>
              <a:tailEnd/>
            </a:ln>
            <a:effectLst/>
          </p:spPr>
          <p:txBody>
            <a:bodyPr wrap="none" anchor="ctr"/>
            <a:lstStyle/>
            <a:p>
              <a:endParaRPr lang="en-GB"/>
            </a:p>
          </p:txBody>
        </p:sp>
      </p:grpSp>
      <p:grpSp>
        <p:nvGrpSpPr>
          <p:cNvPr id="38" name="Group 37"/>
          <p:cNvGrpSpPr/>
          <p:nvPr/>
        </p:nvGrpSpPr>
        <p:grpSpPr>
          <a:xfrm>
            <a:off x="5715008" y="207064"/>
            <a:ext cx="3143272" cy="941777"/>
            <a:chOff x="2643174" y="0"/>
            <a:chExt cx="4143375" cy="1241425"/>
          </a:xfrm>
        </p:grpSpPr>
        <p:sp>
          <p:nvSpPr>
            <p:cNvPr id="25" name="AutoShape 27"/>
            <p:cNvSpPr>
              <a:spLocks noChangeAspect="1" noChangeArrowheads="1" noTextEdit="1"/>
            </p:cNvSpPr>
            <p:nvPr/>
          </p:nvSpPr>
          <p:spPr bwMode="auto">
            <a:xfrm>
              <a:off x="2643174" y="0"/>
              <a:ext cx="4143375" cy="1241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9"/>
            <p:cNvSpPr>
              <a:spLocks/>
            </p:cNvSpPr>
            <p:nvPr/>
          </p:nvSpPr>
          <p:spPr bwMode="auto">
            <a:xfrm>
              <a:off x="2671749" y="17463"/>
              <a:ext cx="4079875" cy="1190625"/>
            </a:xfrm>
            <a:custGeom>
              <a:avLst/>
              <a:gdLst/>
              <a:ahLst/>
              <a:cxnLst>
                <a:cxn ang="0">
                  <a:pos x="0" y="0"/>
                </a:cxn>
                <a:cxn ang="0">
                  <a:pos x="293" y="0"/>
                </a:cxn>
                <a:cxn ang="0">
                  <a:pos x="293" y="70"/>
                </a:cxn>
                <a:cxn ang="0">
                  <a:pos x="276" y="70"/>
                </a:cxn>
                <a:cxn ang="0">
                  <a:pos x="276" y="61"/>
                </a:cxn>
                <a:cxn ang="0">
                  <a:pos x="245" y="61"/>
                </a:cxn>
                <a:cxn ang="0">
                  <a:pos x="245" y="23"/>
                </a:cxn>
                <a:cxn ang="0">
                  <a:pos x="226" y="23"/>
                </a:cxn>
                <a:cxn ang="0">
                  <a:pos x="226" y="70"/>
                </a:cxn>
                <a:cxn ang="0">
                  <a:pos x="206" y="70"/>
                </a:cxn>
                <a:cxn ang="0">
                  <a:pos x="211" y="66"/>
                </a:cxn>
                <a:cxn ang="0">
                  <a:pos x="216" y="57"/>
                </a:cxn>
                <a:cxn ang="0">
                  <a:pos x="199" y="52"/>
                </a:cxn>
                <a:cxn ang="0">
                  <a:pos x="195" y="60"/>
                </a:cxn>
                <a:cxn ang="0">
                  <a:pos x="187" y="62"/>
                </a:cxn>
                <a:cxn ang="0">
                  <a:pos x="178" y="59"/>
                </a:cxn>
                <a:cxn ang="0">
                  <a:pos x="175" y="48"/>
                </a:cxn>
                <a:cxn ang="0">
                  <a:pos x="177" y="38"/>
                </a:cxn>
                <a:cxn ang="0">
                  <a:pos x="187" y="34"/>
                </a:cxn>
                <a:cxn ang="0">
                  <a:pos x="193" y="35"/>
                </a:cxn>
                <a:cxn ang="0">
                  <a:pos x="197" y="37"/>
                </a:cxn>
                <a:cxn ang="0">
                  <a:pos x="199" y="41"/>
                </a:cxn>
                <a:cxn ang="0">
                  <a:pos x="216" y="38"/>
                </a:cxn>
                <a:cxn ang="0">
                  <a:pos x="206" y="26"/>
                </a:cxn>
                <a:cxn ang="0">
                  <a:pos x="187" y="22"/>
                </a:cxn>
                <a:cxn ang="0">
                  <a:pos x="163" y="29"/>
                </a:cxn>
                <a:cxn ang="0">
                  <a:pos x="155" y="48"/>
                </a:cxn>
                <a:cxn ang="0">
                  <a:pos x="160" y="63"/>
                </a:cxn>
                <a:cxn ang="0">
                  <a:pos x="168" y="70"/>
                </a:cxn>
                <a:cxn ang="0">
                  <a:pos x="135" y="70"/>
                </a:cxn>
                <a:cxn ang="0">
                  <a:pos x="137" y="68"/>
                </a:cxn>
                <a:cxn ang="0">
                  <a:pos x="143" y="61"/>
                </a:cxn>
                <a:cxn ang="0">
                  <a:pos x="144" y="53"/>
                </a:cxn>
                <a:cxn ang="0">
                  <a:pos x="144" y="23"/>
                </a:cxn>
                <a:cxn ang="0">
                  <a:pos x="125" y="23"/>
                </a:cxn>
                <a:cxn ang="0">
                  <a:pos x="125" y="53"/>
                </a:cxn>
                <a:cxn ang="0">
                  <a:pos x="122" y="60"/>
                </a:cxn>
                <a:cxn ang="0">
                  <a:pos x="114" y="62"/>
                </a:cxn>
                <a:cxn ang="0">
                  <a:pos x="106" y="60"/>
                </a:cxn>
                <a:cxn ang="0">
                  <a:pos x="104" y="53"/>
                </a:cxn>
                <a:cxn ang="0">
                  <a:pos x="104" y="23"/>
                </a:cxn>
                <a:cxn ang="0">
                  <a:pos x="84" y="23"/>
                </a:cxn>
                <a:cxn ang="0">
                  <a:pos x="84" y="53"/>
                </a:cxn>
                <a:cxn ang="0">
                  <a:pos x="86" y="61"/>
                </a:cxn>
                <a:cxn ang="0">
                  <a:pos x="90" y="67"/>
                </a:cxn>
                <a:cxn ang="0">
                  <a:pos x="94" y="70"/>
                </a:cxn>
                <a:cxn ang="0">
                  <a:pos x="0" y="70"/>
                </a:cxn>
                <a:cxn ang="0">
                  <a:pos x="0" y="0"/>
                </a:cxn>
              </a:cxnLst>
              <a:rect l="0" t="0" r="r" b="b"/>
              <a:pathLst>
                <a:path w="293" h="70">
                  <a:moveTo>
                    <a:pt x="0" y="0"/>
                  </a:moveTo>
                  <a:lnTo>
                    <a:pt x="293" y="0"/>
                  </a:lnTo>
                  <a:lnTo>
                    <a:pt x="293" y="70"/>
                  </a:lnTo>
                  <a:lnTo>
                    <a:pt x="276" y="70"/>
                  </a:lnTo>
                  <a:lnTo>
                    <a:pt x="276" y="61"/>
                  </a:lnTo>
                  <a:lnTo>
                    <a:pt x="245" y="61"/>
                  </a:lnTo>
                  <a:lnTo>
                    <a:pt x="245" y="23"/>
                  </a:lnTo>
                  <a:lnTo>
                    <a:pt x="226" y="23"/>
                  </a:lnTo>
                  <a:lnTo>
                    <a:pt x="226" y="70"/>
                  </a:lnTo>
                  <a:lnTo>
                    <a:pt x="206" y="70"/>
                  </a:lnTo>
                  <a:cubicBezTo>
                    <a:pt x="208" y="69"/>
                    <a:pt x="209" y="68"/>
                    <a:pt x="211" y="66"/>
                  </a:cubicBezTo>
                  <a:cubicBezTo>
                    <a:pt x="213" y="64"/>
                    <a:pt x="215" y="60"/>
                    <a:pt x="216" y="57"/>
                  </a:cubicBezTo>
                  <a:lnTo>
                    <a:pt x="199" y="52"/>
                  </a:lnTo>
                  <a:cubicBezTo>
                    <a:pt x="198" y="56"/>
                    <a:pt x="197" y="58"/>
                    <a:pt x="195" y="60"/>
                  </a:cubicBezTo>
                  <a:cubicBezTo>
                    <a:pt x="193" y="61"/>
                    <a:pt x="190" y="62"/>
                    <a:pt x="187" y="62"/>
                  </a:cubicBezTo>
                  <a:cubicBezTo>
                    <a:pt x="183" y="62"/>
                    <a:pt x="180" y="61"/>
                    <a:pt x="178" y="59"/>
                  </a:cubicBezTo>
                  <a:cubicBezTo>
                    <a:pt x="176" y="57"/>
                    <a:pt x="175" y="53"/>
                    <a:pt x="175" y="48"/>
                  </a:cubicBezTo>
                  <a:cubicBezTo>
                    <a:pt x="175" y="43"/>
                    <a:pt x="175" y="40"/>
                    <a:pt x="177" y="38"/>
                  </a:cubicBezTo>
                  <a:cubicBezTo>
                    <a:pt x="180" y="35"/>
                    <a:pt x="183" y="34"/>
                    <a:pt x="187" y="34"/>
                  </a:cubicBezTo>
                  <a:cubicBezTo>
                    <a:pt x="189" y="34"/>
                    <a:pt x="191" y="34"/>
                    <a:pt x="193" y="35"/>
                  </a:cubicBezTo>
                  <a:cubicBezTo>
                    <a:pt x="194" y="35"/>
                    <a:pt x="196" y="36"/>
                    <a:pt x="197" y="37"/>
                  </a:cubicBezTo>
                  <a:cubicBezTo>
                    <a:pt x="197" y="38"/>
                    <a:pt x="198" y="39"/>
                    <a:pt x="199" y="41"/>
                  </a:cubicBezTo>
                  <a:lnTo>
                    <a:pt x="216" y="38"/>
                  </a:lnTo>
                  <a:cubicBezTo>
                    <a:pt x="213" y="32"/>
                    <a:pt x="210" y="28"/>
                    <a:pt x="206" y="26"/>
                  </a:cubicBezTo>
                  <a:cubicBezTo>
                    <a:pt x="201" y="23"/>
                    <a:pt x="195" y="22"/>
                    <a:pt x="187" y="22"/>
                  </a:cubicBezTo>
                  <a:cubicBezTo>
                    <a:pt x="177" y="22"/>
                    <a:pt x="169" y="24"/>
                    <a:pt x="163" y="29"/>
                  </a:cubicBezTo>
                  <a:cubicBezTo>
                    <a:pt x="158" y="33"/>
                    <a:pt x="155" y="40"/>
                    <a:pt x="155" y="48"/>
                  </a:cubicBezTo>
                  <a:cubicBezTo>
                    <a:pt x="155" y="54"/>
                    <a:pt x="157" y="59"/>
                    <a:pt x="160" y="63"/>
                  </a:cubicBezTo>
                  <a:cubicBezTo>
                    <a:pt x="162" y="66"/>
                    <a:pt x="165" y="68"/>
                    <a:pt x="168" y="70"/>
                  </a:cubicBezTo>
                  <a:lnTo>
                    <a:pt x="135" y="70"/>
                  </a:lnTo>
                  <a:cubicBezTo>
                    <a:pt x="136" y="69"/>
                    <a:pt x="136" y="69"/>
                    <a:pt x="137" y="68"/>
                  </a:cubicBezTo>
                  <a:cubicBezTo>
                    <a:pt x="140" y="66"/>
                    <a:pt x="142" y="64"/>
                    <a:pt x="143" y="61"/>
                  </a:cubicBezTo>
                  <a:cubicBezTo>
                    <a:pt x="144" y="58"/>
                    <a:pt x="144" y="56"/>
                    <a:pt x="144" y="53"/>
                  </a:cubicBezTo>
                  <a:lnTo>
                    <a:pt x="144" y="23"/>
                  </a:lnTo>
                  <a:lnTo>
                    <a:pt x="125" y="23"/>
                  </a:lnTo>
                  <a:lnTo>
                    <a:pt x="125" y="53"/>
                  </a:lnTo>
                  <a:cubicBezTo>
                    <a:pt x="125" y="56"/>
                    <a:pt x="124" y="58"/>
                    <a:pt x="122" y="60"/>
                  </a:cubicBezTo>
                  <a:cubicBezTo>
                    <a:pt x="120" y="61"/>
                    <a:pt x="118" y="62"/>
                    <a:pt x="114" y="62"/>
                  </a:cubicBezTo>
                  <a:cubicBezTo>
                    <a:pt x="111" y="62"/>
                    <a:pt x="108" y="61"/>
                    <a:pt x="106" y="60"/>
                  </a:cubicBezTo>
                  <a:cubicBezTo>
                    <a:pt x="105" y="58"/>
                    <a:pt x="104" y="56"/>
                    <a:pt x="104" y="53"/>
                  </a:cubicBezTo>
                  <a:lnTo>
                    <a:pt x="104" y="23"/>
                  </a:lnTo>
                  <a:lnTo>
                    <a:pt x="84" y="23"/>
                  </a:lnTo>
                  <a:lnTo>
                    <a:pt x="84" y="53"/>
                  </a:lnTo>
                  <a:cubicBezTo>
                    <a:pt x="84" y="55"/>
                    <a:pt x="85" y="58"/>
                    <a:pt x="86" y="61"/>
                  </a:cubicBezTo>
                  <a:cubicBezTo>
                    <a:pt x="87" y="63"/>
                    <a:pt x="88" y="65"/>
                    <a:pt x="90" y="67"/>
                  </a:cubicBezTo>
                  <a:cubicBezTo>
                    <a:pt x="91" y="68"/>
                    <a:pt x="93" y="69"/>
                    <a:pt x="94" y="70"/>
                  </a:cubicBezTo>
                  <a:lnTo>
                    <a:pt x="0" y="70"/>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30"/>
            <p:cNvSpPr>
              <a:spLocks/>
            </p:cNvSpPr>
            <p:nvPr/>
          </p:nvSpPr>
          <p:spPr bwMode="auto">
            <a:xfrm>
              <a:off x="3367074" y="561975"/>
              <a:ext cx="320675" cy="50800"/>
            </a:xfrm>
            <a:custGeom>
              <a:avLst/>
              <a:gdLst/>
              <a:ahLst/>
              <a:cxnLst>
                <a:cxn ang="0">
                  <a:pos x="11" y="0"/>
                </a:cxn>
                <a:cxn ang="0">
                  <a:pos x="0" y="2"/>
                </a:cxn>
                <a:cxn ang="0">
                  <a:pos x="0" y="3"/>
                </a:cxn>
                <a:cxn ang="0">
                  <a:pos x="23" y="3"/>
                </a:cxn>
                <a:cxn ang="0">
                  <a:pos x="23" y="2"/>
                </a:cxn>
                <a:cxn ang="0">
                  <a:pos x="11" y="0"/>
                </a:cxn>
              </a:cxnLst>
              <a:rect l="0" t="0" r="r" b="b"/>
              <a:pathLst>
                <a:path w="23" h="3">
                  <a:moveTo>
                    <a:pt x="11" y="0"/>
                  </a:moveTo>
                  <a:lnTo>
                    <a:pt x="0" y="2"/>
                  </a:lnTo>
                  <a:lnTo>
                    <a:pt x="0" y="3"/>
                  </a:lnTo>
                  <a:lnTo>
                    <a:pt x="23" y="3"/>
                  </a:lnTo>
                  <a:lnTo>
                    <a:pt x="23" y="2"/>
                  </a:lnTo>
                  <a:lnTo>
                    <a:pt x="1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31"/>
            <p:cNvSpPr>
              <a:spLocks noChangeArrowheads="1"/>
            </p:cNvSpPr>
            <p:nvPr/>
          </p:nvSpPr>
          <p:spPr bwMode="auto">
            <a:xfrm>
              <a:off x="3381362" y="731838"/>
              <a:ext cx="292100" cy="17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32"/>
            <p:cNvSpPr>
              <a:spLocks noChangeArrowheads="1"/>
            </p:cNvSpPr>
            <p:nvPr/>
          </p:nvSpPr>
          <p:spPr bwMode="auto">
            <a:xfrm>
              <a:off x="3354374" y="749300"/>
              <a:ext cx="347663" cy="17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33"/>
            <p:cNvSpPr>
              <a:spLocks noChangeArrowheads="1"/>
            </p:cNvSpPr>
            <p:nvPr/>
          </p:nvSpPr>
          <p:spPr bwMode="auto">
            <a:xfrm>
              <a:off x="3603612" y="612775"/>
              <a:ext cx="142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34"/>
            <p:cNvSpPr>
              <a:spLocks noChangeArrowheads="1"/>
            </p:cNvSpPr>
            <p:nvPr/>
          </p:nvSpPr>
          <p:spPr bwMode="auto">
            <a:xfrm>
              <a:off x="3548049" y="612775"/>
              <a:ext cx="142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35"/>
            <p:cNvSpPr>
              <a:spLocks noChangeArrowheads="1"/>
            </p:cNvSpPr>
            <p:nvPr/>
          </p:nvSpPr>
          <p:spPr bwMode="auto">
            <a:xfrm>
              <a:off x="3436924" y="612775"/>
              <a:ext cx="142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36"/>
            <p:cNvSpPr>
              <a:spLocks noChangeArrowheads="1"/>
            </p:cNvSpPr>
            <p:nvPr/>
          </p:nvSpPr>
          <p:spPr bwMode="auto">
            <a:xfrm>
              <a:off x="3492487" y="612775"/>
              <a:ext cx="142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37"/>
            <p:cNvSpPr>
              <a:spLocks noChangeArrowheads="1"/>
            </p:cNvSpPr>
            <p:nvPr/>
          </p:nvSpPr>
          <p:spPr bwMode="auto">
            <a:xfrm>
              <a:off x="3395649" y="612775"/>
              <a:ext cx="15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38"/>
            <p:cNvSpPr>
              <a:spLocks noChangeArrowheads="1"/>
            </p:cNvSpPr>
            <p:nvPr/>
          </p:nvSpPr>
          <p:spPr bwMode="auto">
            <a:xfrm>
              <a:off x="3660762" y="612775"/>
              <a:ext cx="15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9"/>
            <p:cNvSpPr>
              <a:spLocks/>
            </p:cNvSpPr>
            <p:nvPr/>
          </p:nvSpPr>
          <p:spPr bwMode="auto">
            <a:xfrm>
              <a:off x="3465499" y="460375"/>
              <a:ext cx="125413" cy="119063"/>
            </a:xfrm>
            <a:custGeom>
              <a:avLst/>
              <a:gdLst/>
              <a:ahLst/>
              <a:cxnLst>
                <a:cxn ang="0">
                  <a:pos x="4" y="0"/>
                </a:cxn>
                <a:cxn ang="0">
                  <a:pos x="9" y="3"/>
                </a:cxn>
                <a:cxn ang="0">
                  <a:pos x="9" y="3"/>
                </a:cxn>
                <a:cxn ang="0">
                  <a:pos x="9" y="7"/>
                </a:cxn>
                <a:cxn ang="0">
                  <a:pos x="4" y="6"/>
                </a:cxn>
                <a:cxn ang="0">
                  <a:pos x="0" y="7"/>
                </a:cxn>
                <a:cxn ang="0">
                  <a:pos x="0" y="3"/>
                </a:cxn>
                <a:cxn ang="0">
                  <a:pos x="0" y="3"/>
                </a:cxn>
                <a:cxn ang="0">
                  <a:pos x="4" y="0"/>
                </a:cxn>
              </a:cxnLst>
              <a:rect l="0" t="0" r="r" b="b"/>
              <a:pathLst>
                <a:path w="9" h="7">
                  <a:moveTo>
                    <a:pt x="4" y="0"/>
                  </a:moveTo>
                  <a:cubicBezTo>
                    <a:pt x="7" y="0"/>
                    <a:pt x="8" y="1"/>
                    <a:pt x="9" y="3"/>
                  </a:cubicBezTo>
                  <a:lnTo>
                    <a:pt x="9" y="3"/>
                  </a:lnTo>
                  <a:lnTo>
                    <a:pt x="9" y="7"/>
                  </a:lnTo>
                  <a:lnTo>
                    <a:pt x="4" y="6"/>
                  </a:lnTo>
                  <a:lnTo>
                    <a:pt x="0" y="7"/>
                  </a:lnTo>
                  <a:lnTo>
                    <a:pt x="0" y="3"/>
                  </a:lnTo>
                  <a:lnTo>
                    <a:pt x="0" y="3"/>
                  </a:lnTo>
                  <a:cubicBezTo>
                    <a:pt x="0" y="1"/>
                    <a:pt x="2" y="0"/>
                    <a:pt x="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40"/>
            <p:cNvSpPr>
              <a:spLocks noChangeArrowheads="1"/>
            </p:cNvSpPr>
            <p:nvPr/>
          </p:nvSpPr>
          <p:spPr bwMode="auto">
            <a:xfrm>
              <a:off x="3521062" y="407988"/>
              <a:ext cx="14288" cy="5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3" name="Group 52"/>
          <p:cNvGrpSpPr/>
          <p:nvPr/>
        </p:nvGrpSpPr>
        <p:grpSpPr>
          <a:xfrm>
            <a:off x="-12716" y="465101"/>
            <a:ext cx="2317750" cy="730271"/>
            <a:chOff x="395288" y="428604"/>
            <a:chExt cx="2317750" cy="730271"/>
          </a:xfrm>
        </p:grpSpPr>
        <p:sp>
          <p:nvSpPr>
            <p:cNvPr id="52" name="Rectangle 51"/>
            <p:cNvSpPr/>
            <p:nvPr/>
          </p:nvSpPr>
          <p:spPr>
            <a:xfrm>
              <a:off x="428596" y="466672"/>
              <a:ext cx="714380" cy="571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915" name="AutoShape 19"/>
            <p:cNvSpPr>
              <a:spLocks noChangeAspect="1" noChangeArrowheads="1" noTextEdit="1"/>
            </p:cNvSpPr>
            <p:nvPr/>
          </p:nvSpPr>
          <p:spPr bwMode="auto">
            <a:xfrm>
              <a:off x="395288" y="476250"/>
              <a:ext cx="2317750" cy="623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917" name="Freeform 21"/>
            <p:cNvSpPr>
              <a:spLocks noEditPoints="1"/>
            </p:cNvSpPr>
            <p:nvPr/>
          </p:nvSpPr>
          <p:spPr bwMode="auto">
            <a:xfrm>
              <a:off x="407988" y="428604"/>
              <a:ext cx="2287588" cy="655659"/>
            </a:xfrm>
            <a:custGeom>
              <a:avLst/>
              <a:gdLst/>
              <a:ahLst/>
              <a:cxnLst>
                <a:cxn ang="0">
                  <a:pos x="0" y="0"/>
                </a:cxn>
                <a:cxn ang="0">
                  <a:pos x="343" y="0"/>
                </a:cxn>
                <a:cxn ang="0">
                  <a:pos x="343" y="70"/>
                </a:cxn>
                <a:cxn ang="0">
                  <a:pos x="0" y="70"/>
                </a:cxn>
                <a:cxn ang="0">
                  <a:pos x="0" y="0"/>
                </a:cxn>
                <a:cxn ang="0">
                  <a:pos x="18" y="8"/>
                </a:cxn>
                <a:cxn ang="0">
                  <a:pos x="99" y="8"/>
                </a:cxn>
                <a:cxn ang="0">
                  <a:pos x="99" y="60"/>
                </a:cxn>
                <a:cxn ang="0">
                  <a:pos x="18" y="60"/>
                </a:cxn>
                <a:cxn ang="0">
                  <a:pos x="18" y="8"/>
                </a:cxn>
              </a:cxnLst>
              <a:rect l="0" t="0" r="r" b="b"/>
              <a:pathLst>
                <a:path w="343" h="70">
                  <a:moveTo>
                    <a:pt x="0" y="0"/>
                  </a:moveTo>
                  <a:lnTo>
                    <a:pt x="343" y="0"/>
                  </a:lnTo>
                  <a:lnTo>
                    <a:pt x="343" y="70"/>
                  </a:lnTo>
                  <a:lnTo>
                    <a:pt x="0" y="70"/>
                  </a:lnTo>
                  <a:lnTo>
                    <a:pt x="0" y="0"/>
                  </a:lnTo>
                  <a:close/>
                  <a:moveTo>
                    <a:pt x="18" y="8"/>
                  </a:moveTo>
                  <a:lnTo>
                    <a:pt x="99" y="8"/>
                  </a:lnTo>
                  <a:lnTo>
                    <a:pt x="99" y="60"/>
                  </a:lnTo>
                  <a:lnTo>
                    <a:pt x="18" y="60"/>
                  </a:lnTo>
                  <a:lnTo>
                    <a:pt x="18" y="8"/>
                  </a:lnTo>
                  <a:close/>
                </a:path>
              </a:pathLst>
            </a:cu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918" name="Rectangle 22"/>
            <p:cNvSpPr>
              <a:spLocks noChangeArrowheads="1"/>
            </p:cNvSpPr>
            <p:nvPr/>
          </p:nvSpPr>
          <p:spPr bwMode="auto">
            <a:xfrm>
              <a:off x="1162051" y="449262"/>
              <a:ext cx="1327150" cy="444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Palatino Linotype" pitchFamily="18" charset="0"/>
                  <a:cs typeface="Arial" pitchFamily="34" charset="0"/>
                </a:rPr>
                <a:t>THE ROYAL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919" name="Freeform 23"/>
            <p:cNvSpPr>
              <a:spLocks/>
            </p:cNvSpPr>
            <p:nvPr/>
          </p:nvSpPr>
          <p:spPr bwMode="auto">
            <a:xfrm>
              <a:off x="561976" y="569913"/>
              <a:ext cx="212725" cy="411163"/>
            </a:xfrm>
            <a:custGeom>
              <a:avLst/>
              <a:gdLst/>
              <a:ahLst/>
              <a:cxnLst>
                <a:cxn ang="0">
                  <a:pos x="32" y="5"/>
                </a:cxn>
                <a:cxn ang="0">
                  <a:pos x="32" y="14"/>
                </a:cxn>
                <a:cxn ang="0">
                  <a:pos x="30" y="14"/>
                </a:cxn>
                <a:cxn ang="0">
                  <a:pos x="28" y="9"/>
                </a:cxn>
                <a:cxn ang="0">
                  <a:pos x="23" y="4"/>
                </a:cxn>
                <a:cxn ang="0">
                  <a:pos x="17" y="3"/>
                </a:cxn>
                <a:cxn ang="0">
                  <a:pos x="10" y="5"/>
                </a:cxn>
                <a:cxn ang="0">
                  <a:pos x="8" y="10"/>
                </a:cxn>
                <a:cxn ang="0">
                  <a:pos x="10" y="14"/>
                </a:cxn>
                <a:cxn ang="0">
                  <a:pos x="20" y="21"/>
                </a:cxn>
                <a:cxn ang="0">
                  <a:pos x="27" y="25"/>
                </a:cxn>
                <a:cxn ang="0">
                  <a:pos x="30" y="29"/>
                </a:cxn>
                <a:cxn ang="0">
                  <a:pos x="32" y="35"/>
                </a:cxn>
                <a:cxn ang="0">
                  <a:pos x="27" y="44"/>
                </a:cxn>
                <a:cxn ang="0">
                  <a:pos x="16" y="48"/>
                </a:cxn>
                <a:cxn ang="0">
                  <a:pos x="12" y="47"/>
                </a:cxn>
                <a:cxn ang="0">
                  <a:pos x="8" y="46"/>
                </a:cxn>
                <a:cxn ang="0">
                  <a:pos x="3" y="45"/>
                </a:cxn>
                <a:cxn ang="0">
                  <a:pos x="0" y="44"/>
                </a:cxn>
                <a:cxn ang="0">
                  <a:pos x="0" y="34"/>
                </a:cxn>
                <a:cxn ang="0">
                  <a:pos x="1" y="34"/>
                </a:cxn>
                <a:cxn ang="0">
                  <a:pos x="3" y="39"/>
                </a:cxn>
                <a:cxn ang="0">
                  <a:pos x="8" y="43"/>
                </a:cxn>
                <a:cxn ang="0">
                  <a:pos x="16" y="45"/>
                </a:cxn>
                <a:cxn ang="0">
                  <a:pos x="23" y="43"/>
                </a:cxn>
                <a:cxn ang="0">
                  <a:pos x="25" y="37"/>
                </a:cxn>
                <a:cxn ang="0">
                  <a:pos x="24" y="34"/>
                </a:cxn>
                <a:cxn ang="0">
                  <a:pos x="22" y="30"/>
                </a:cxn>
                <a:cxn ang="0">
                  <a:pos x="17" y="27"/>
                </a:cxn>
                <a:cxn ang="0">
                  <a:pos x="8" y="22"/>
                </a:cxn>
                <a:cxn ang="0">
                  <a:pos x="4" y="17"/>
                </a:cxn>
                <a:cxn ang="0">
                  <a:pos x="2" y="12"/>
                </a:cxn>
                <a:cxn ang="0">
                  <a:pos x="6" y="4"/>
                </a:cxn>
                <a:cxn ang="0">
                  <a:pos x="17" y="0"/>
                </a:cxn>
                <a:cxn ang="0">
                  <a:pos x="25" y="2"/>
                </a:cxn>
                <a:cxn ang="0">
                  <a:pos x="28" y="3"/>
                </a:cxn>
                <a:cxn ang="0">
                  <a:pos x="32" y="5"/>
                </a:cxn>
              </a:cxnLst>
              <a:rect l="0" t="0" r="r" b="b"/>
              <a:pathLst>
                <a:path w="32" h="48">
                  <a:moveTo>
                    <a:pt x="32" y="5"/>
                  </a:moveTo>
                  <a:lnTo>
                    <a:pt x="32" y="14"/>
                  </a:lnTo>
                  <a:lnTo>
                    <a:pt x="30" y="14"/>
                  </a:lnTo>
                  <a:cubicBezTo>
                    <a:pt x="30" y="11"/>
                    <a:pt x="29" y="10"/>
                    <a:pt x="28" y="9"/>
                  </a:cubicBezTo>
                  <a:cubicBezTo>
                    <a:pt x="27" y="7"/>
                    <a:pt x="25" y="5"/>
                    <a:pt x="23" y="4"/>
                  </a:cubicBezTo>
                  <a:cubicBezTo>
                    <a:pt x="21" y="3"/>
                    <a:pt x="19" y="3"/>
                    <a:pt x="17" y="3"/>
                  </a:cubicBezTo>
                  <a:cubicBezTo>
                    <a:pt x="14" y="3"/>
                    <a:pt x="12" y="3"/>
                    <a:pt x="10" y="5"/>
                  </a:cubicBezTo>
                  <a:cubicBezTo>
                    <a:pt x="9" y="6"/>
                    <a:pt x="8" y="8"/>
                    <a:pt x="8" y="10"/>
                  </a:cubicBezTo>
                  <a:cubicBezTo>
                    <a:pt x="8" y="11"/>
                    <a:pt x="9" y="13"/>
                    <a:pt x="10" y="14"/>
                  </a:cubicBezTo>
                  <a:cubicBezTo>
                    <a:pt x="11" y="15"/>
                    <a:pt x="14" y="18"/>
                    <a:pt x="20" y="21"/>
                  </a:cubicBezTo>
                  <a:cubicBezTo>
                    <a:pt x="23" y="22"/>
                    <a:pt x="25" y="24"/>
                    <a:pt x="27" y="25"/>
                  </a:cubicBezTo>
                  <a:cubicBezTo>
                    <a:pt x="28" y="26"/>
                    <a:pt x="30" y="28"/>
                    <a:pt x="30" y="29"/>
                  </a:cubicBezTo>
                  <a:cubicBezTo>
                    <a:pt x="31" y="31"/>
                    <a:pt x="32" y="33"/>
                    <a:pt x="32" y="35"/>
                  </a:cubicBezTo>
                  <a:cubicBezTo>
                    <a:pt x="32" y="38"/>
                    <a:pt x="30" y="41"/>
                    <a:pt x="27" y="44"/>
                  </a:cubicBezTo>
                  <a:cubicBezTo>
                    <a:pt x="25" y="46"/>
                    <a:pt x="21" y="48"/>
                    <a:pt x="16" y="48"/>
                  </a:cubicBezTo>
                  <a:cubicBezTo>
                    <a:pt x="15" y="48"/>
                    <a:pt x="14" y="47"/>
                    <a:pt x="12" y="47"/>
                  </a:cubicBezTo>
                  <a:cubicBezTo>
                    <a:pt x="12" y="47"/>
                    <a:pt x="10" y="47"/>
                    <a:pt x="8" y="46"/>
                  </a:cubicBezTo>
                  <a:cubicBezTo>
                    <a:pt x="5" y="45"/>
                    <a:pt x="4" y="45"/>
                    <a:pt x="3" y="45"/>
                  </a:cubicBezTo>
                  <a:lnTo>
                    <a:pt x="0" y="44"/>
                  </a:lnTo>
                  <a:lnTo>
                    <a:pt x="0" y="34"/>
                  </a:lnTo>
                  <a:lnTo>
                    <a:pt x="1" y="34"/>
                  </a:lnTo>
                  <a:cubicBezTo>
                    <a:pt x="1" y="37"/>
                    <a:pt x="2" y="37"/>
                    <a:pt x="3" y="39"/>
                  </a:cubicBezTo>
                  <a:cubicBezTo>
                    <a:pt x="4" y="41"/>
                    <a:pt x="6" y="42"/>
                    <a:pt x="8" y="43"/>
                  </a:cubicBezTo>
                  <a:cubicBezTo>
                    <a:pt x="10" y="44"/>
                    <a:pt x="13" y="45"/>
                    <a:pt x="16" y="45"/>
                  </a:cubicBezTo>
                  <a:cubicBezTo>
                    <a:pt x="19" y="45"/>
                    <a:pt x="21" y="44"/>
                    <a:pt x="23" y="43"/>
                  </a:cubicBezTo>
                  <a:cubicBezTo>
                    <a:pt x="24" y="41"/>
                    <a:pt x="25" y="39"/>
                    <a:pt x="25" y="37"/>
                  </a:cubicBezTo>
                  <a:cubicBezTo>
                    <a:pt x="25" y="36"/>
                    <a:pt x="25" y="35"/>
                    <a:pt x="24" y="34"/>
                  </a:cubicBezTo>
                  <a:cubicBezTo>
                    <a:pt x="24" y="33"/>
                    <a:pt x="23" y="31"/>
                    <a:pt x="22" y="30"/>
                  </a:cubicBezTo>
                  <a:cubicBezTo>
                    <a:pt x="21" y="30"/>
                    <a:pt x="21" y="29"/>
                    <a:pt x="17" y="27"/>
                  </a:cubicBezTo>
                  <a:cubicBezTo>
                    <a:pt x="12" y="25"/>
                    <a:pt x="9" y="23"/>
                    <a:pt x="8" y="22"/>
                  </a:cubicBezTo>
                  <a:cubicBezTo>
                    <a:pt x="6" y="20"/>
                    <a:pt x="5" y="19"/>
                    <a:pt x="4" y="17"/>
                  </a:cubicBezTo>
                  <a:cubicBezTo>
                    <a:pt x="3" y="16"/>
                    <a:pt x="2" y="14"/>
                    <a:pt x="2" y="12"/>
                  </a:cubicBezTo>
                  <a:cubicBezTo>
                    <a:pt x="2" y="9"/>
                    <a:pt x="4" y="6"/>
                    <a:pt x="6" y="4"/>
                  </a:cubicBezTo>
                  <a:cubicBezTo>
                    <a:pt x="9" y="1"/>
                    <a:pt x="12" y="0"/>
                    <a:pt x="17" y="0"/>
                  </a:cubicBezTo>
                  <a:cubicBezTo>
                    <a:pt x="19" y="0"/>
                    <a:pt x="22" y="1"/>
                    <a:pt x="25" y="2"/>
                  </a:cubicBezTo>
                  <a:cubicBezTo>
                    <a:pt x="26" y="2"/>
                    <a:pt x="27" y="2"/>
                    <a:pt x="28" y="3"/>
                  </a:cubicBezTo>
                  <a:lnTo>
                    <a:pt x="32" y="5"/>
                  </a:lnTo>
                  <a:close/>
                </a:path>
              </a:pathLst>
            </a:cu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920" name="Freeform 24"/>
            <p:cNvSpPr>
              <a:spLocks/>
            </p:cNvSpPr>
            <p:nvPr/>
          </p:nvSpPr>
          <p:spPr bwMode="auto">
            <a:xfrm>
              <a:off x="822326" y="758825"/>
              <a:ext cx="193675" cy="214313"/>
            </a:xfrm>
            <a:custGeom>
              <a:avLst/>
              <a:gdLst/>
              <a:ahLst/>
              <a:cxnLst>
                <a:cxn ang="0">
                  <a:pos x="25" y="2"/>
                </a:cxn>
                <a:cxn ang="0">
                  <a:pos x="25" y="5"/>
                </a:cxn>
                <a:cxn ang="0">
                  <a:pos x="24" y="5"/>
                </a:cxn>
                <a:cxn ang="0">
                  <a:pos x="17" y="2"/>
                </a:cxn>
                <a:cxn ang="0">
                  <a:pos x="11" y="3"/>
                </a:cxn>
                <a:cxn ang="0">
                  <a:pos x="7" y="7"/>
                </a:cxn>
                <a:cxn ang="0">
                  <a:pos x="5" y="13"/>
                </a:cxn>
                <a:cxn ang="0">
                  <a:pos x="6" y="19"/>
                </a:cxn>
                <a:cxn ang="0">
                  <a:pos x="11" y="22"/>
                </a:cxn>
                <a:cxn ang="0">
                  <a:pos x="17" y="24"/>
                </a:cxn>
                <a:cxn ang="0">
                  <a:pos x="23" y="23"/>
                </a:cxn>
                <a:cxn ang="0">
                  <a:pos x="28" y="19"/>
                </a:cxn>
                <a:cxn ang="0">
                  <a:pos x="29" y="19"/>
                </a:cxn>
                <a:cxn ang="0">
                  <a:pos x="23" y="24"/>
                </a:cxn>
                <a:cxn ang="0">
                  <a:pos x="15" y="25"/>
                </a:cxn>
                <a:cxn ang="0">
                  <a:pos x="3" y="21"/>
                </a:cxn>
                <a:cxn ang="0">
                  <a:pos x="0" y="13"/>
                </a:cxn>
                <a:cxn ang="0">
                  <a:pos x="2" y="7"/>
                </a:cxn>
                <a:cxn ang="0">
                  <a:pos x="8" y="2"/>
                </a:cxn>
                <a:cxn ang="0">
                  <a:pos x="16" y="0"/>
                </a:cxn>
                <a:cxn ang="0">
                  <a:pos x="25" y="2"/>
                </a:cxn>
              </a:cxnLst>
              <a:rect l="0" t="0" r="r" b="b"/>
              <a:pathLst>
                <a:path w="29" h="25">
                  <a:moveTo>
                    <a:pt x="25" y="2"/>
                  </a:moveTo>
                  <a:lnTo>
                    <a:pt x="25" y="5"/>
                  </a:lnTo>
                  <a:lnTo>
                    <a:pt x="24" y="5"/>
                  </a:lnTo>
                  <a:cubicBezTo>
                    <a:pt x="23" y="2"/>
                    <a:pt x="22" y="2"/>
                    <a:pt x="17" y="2"/>
                  </a:cubicBezTo>
                  <a:cubicBezTo>
                    <a:pt x="14" y="2"/>
                    <a:pt x="12" y="2"/>
                    <a:pt x="11" y="3"/>
                  </a:cubicBezTo>
                  <a:cubicBezTo>
                    <a:pt x="9" y="4"/>
                    <a:pt x="8" y="5"/>
                    <a:pt x="7" y="7"/>
                  </a:cubicBezTo>
                  <a:cubicBezTo>
                    <a:pt x="6" y="8"/>
                    <a:pt x="5" y="11"/>
                    <a:pt x="5" y="13"/>
                  </a:cubicBezTo>
                  <a:cubicBezTo>
                    <a:pt x="5" y="15"/>
                    <a:pt x="5" y="17"/>
                    <a:pt x="6" y="19"/>
                  </a:cubicBezTo>
                  <a:cubicBezTo>
                    <a:pt x="7" y="20"/>
                    <a:pt x="9" y="22"/>
                    <a:pt x="11" y="22"/>
                  </a:cubicBezTo>
                  <a:cubicBezTo>
                    <a:pt x="13" y="23"/>
                    <a:pt x="15" y="24"/>
                    <a:pt x="17" y="24"/>
                  </a:cubicBezTo>
                  <a:cubicBezTo>
                    <a:pt x="19" y="24"/>
                    <a:pt x="21" y="23"/>
                    <a:pt x="23" y="23"/>
                  </a:cubicBezTo>
                  <a:cubicBezTo>
                    <a:pt x="25" y="22"/>
                    <a:pt x="26" y="21"/>
                    <a:pt x="28" y="19"/>
                  </a:cubicBezTo>
                  <a:lnTo>
                    <a:pt x="29" y="19"/>
                  </a:lnTo>
                  <a:cubicBezTo>
                    <a:pt x="27" y="21"/>
                    <a:pt x="25" y="23"/>
                    <a:pt x="23" y="24"/>
                  </a:cubicBezTo>
                  <a:cubicBezTo>
                    <a:pt x="21" y="25"/>
                    <a:pt x="18" y="25"/>
                    <a:pt x="15" y="25"/>
                  </a:cubicBezTo>
                  <a:cubicBezTo>
                    <a:pt x="10" y="25"/>
                    <a:pt x="6" y="24"/>
                    <a:pt x="3" y="21"/>
                  </a:cubicBezTo>
                  <a:cubicBezTo>
                    <a:pt x="1" y="19"/>
                    <a:pt x="0" y="16"/>
                    <a:pt x="0" y="13"/>
                  </a:cubicBezTo>
                  <a:cubicBezTo>
                    <a:pt x="0" y="11"/>
                    <a:pt x="0" y="9"/>
                    <a:pt x="2" y="7"/>
                  </a:cubicBezTo>
                  <a:cubicBezTo>
                    <a:pt x="3" y="5"/>
                    <a:pt x="5" y="3"/>
                    <a:pt x="8" y="2"/>
                  </a:cubicBezTo>
                  <a:cubicBezTo>
                    <a:pt x="10" y="1"/>
                    <a:pt x="13" y="0"/>
                    <a:pt x="16" y="0"/>
                  </a:cubicBezTo>
                  <a:cubicBezTo>
                    <a:pt x="20" y="0"/>
                    <a:pt x="22" y="1"/>
                    <a:pt x="25" y="2"/>
                  </a:cubicBezTo>
                  <a:close/>
                </a:path>
              </a:pathLst>
            </a:cu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921" name="Rectangle 25"/>
            <p:cNvSpPr>
              <a:spLocks noChangeArrowheads="1"/>
            </p:cNvSpPr>
            <p:nvPr/>
          </p:nvSpPr>
          <p:spPr bwMode="auto">
            <a:xfrm>
              <a:off x="682626" y="527050"/>
              <a:ext cx="6350" cy="496888"/>
            </a:xfrm>
            <a:prstGeom prst="rect">
              <a:avLst/>
            </a:prstGeom>
            <a:solidFill>
              <a:schemeClr val="bg1">
                <a:lumMod val="85000"/>
                <a:lumOff val="1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922" name="Rectangle 26"/>
            <p:cNvSpPr>
              <a:spLocks noChangeArrowheads="1"/>
            </p:cNvSpPr>
            <p:nvPr/>
          </p:nvSpPr>
          <p:spPr bwMode="auto">
            <a:xfrm>
              <a:off x="501651" y="758825"/>
              <a:ext cx="593725" cy="7938"/>
            </a:xfrm>
            <a:prstGeom prst="rect">
              <a:avLst/>
            </a:prstGeom>
            <a:solidFill>
              <a:schemeClr val="bg1">
                <a:lumMod val="85000"/>
                <a:lumOff val="1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923" name="Freeform 27"/>
            <p:cNvSpPr>
              <a:spLocks/>
            </p:cNvSpPr>
            <p:nvPr/>
          </p:nvSpPr>
          <p:spPr bwMode="auto">
            <a:xfrm>
              <a:off x="774701" y="758825"/>
              <a:ext cx="241300" cy="265113"/>
            </a:xfrm>
            <a:custGeom>
              <a:avLst/>
              <a:gdLst/>
              <a:ahLst/>
              <a:cxnLst>
                <a:cxn ang="0">
                  <a:pos x="1" y="31"/>
                </a:cxn>
                <a:cxn ang="0">
                  <a:pos x="0" y="31"/>
                </a:cxn>
                <a:cxn ang="0">
                  <a:pos x="35" y="0"/>
                </a:cxn>
                <a:cxn ang="0">
                  <a:pos x="36" y="1"/>
                </a:cxn>
                <a:cxn ang="0">
                  <a:pos x="1" y="31"/>
                </a:cxn>
              </a:cxnLst>
              <a:rect l="0" t="0" r="r" b="b"/>
              <a:pathLst>
                <a:path w="36" h="31">
                  <a:moveTo>
                    <a:pt x="1" y="31"/>
                  </a:moveTo>
                  <a:lnTo>
                    <a:pt x="0" y="31"/>
                  </a:lnTo>
                  <a:lnTo>
                    <a:pt x="35" y="0"/>
                  </a:lnTo>
                  <a:lnTo>
                    <a:pt x="36" y="1"/>
                  </a:lnTo>
                  <a:lnTo>
                    <a:pt x="1" y="31"/>
                  </a:lnTo>
                  <a:close/>
                </a:path>
              </a:pathLst>
            </a:cu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924" name="Rectangle 28"/>
            <p:cNvSpPr>
              <a:spLocks noChangeArrowheads="1"/>
            </p:cNvSpPr>
            <p:nvPr/>
          </p:nvSpPr>
          <p:spPr bwMode="auto">
            <a:xfrm>
              <a:off x="682626" y="862013"/>
              <a:ext cx="79375" cy="7938"/>
            </a:xfrm>
            <a:prstGeom prst="rect">
              <a:avLst/>
            </a:prstGeom>
            <a:solidFill>
              <a:schemeClr val="bg1">
                <a:lumMod val="85000"/>
                <a:lumOff val="1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925" name="Freeform 29"/>
            <p:cNvSpPr>
              <a:spLocks/>
            </p:cNvSpPr>
            <p:nvPr/>
          </p:nvSpPr>
          <p:spPr bwMode="auto">
            <a:xfrm>
              <a:off x="522288" y="536575"/>
              <a:ext cx="346075" cy="384175"/>
            </a:xfrm>
            <a:custGeom>
              <a:avLst/>
              <a:gdLst/>
              <a:ahLst/>
              <a:cxnLst>
                <a:cxn ang="0">
                  <a:pos x="1" y="45"/>
                </a:cxn>
                <a:cxn ang="0">
                  <a:pos x="0" y="45"/>
                </a:cxn>
                <a:cxn ang="0">
                  <a:pos x="51" y="0"/>
                </a:cxn>
                <a:cxn ang="0">
                  <a:pos x="52" y="1"/>
                </a:cxn>
                <a:cxn ang="0">
                  <a:pos x="1" y="45"/>
                </a:cxn>
              </a:cxnLst>
              <a:rect l="0" t="0" r="r" b="b"/>
              <a:pathLst>
                <a:path w="52" h="45">
                  <a:moveTo>
                    <a:pt x="1" y="45"/>
                  </a:moveTo>
                  <a:lnTo>
                    <a:pt x="0" y="45"/>
                  </a:lnTo>
                  <a:lnTo>
                    <a:pt x="51" y="0"/>
                  </a:lnTo>
                  <a:lnTo>
                    <a:pt x="52" y="1"/>
                  </a:lnTo>
                  <a:lnTo>
                    <a:pt x="1" y="45"/>
                  </a:lnTo>
                  <a:close/>
                </a:path>
              </a:pathLst>
            </a:cu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926" name="Oval 30"/>
            <p:cNvSpPr>
              <a:spLocks noChangeArrowheads="1"/>
            </p:cNvSpPr>
            <p:nvPr/>
          </p:nvSpPr>
          <p:spPr bwMode="auto">
            <a:xfrm>
              <a:off x="1035051" y="955675"/>
              <a:ext cx="14288" cy="17463"/>
            </a:xfrm>
            <a:prstGeom prst="ellipse">
              <a:avLst/>
            </a:pr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927" name="Rectangle 31"/>
            <p:cNvSpPr>
              <a:spLocks noChangeArrowheads="1"/>
            </p:cNvSpPr>
            <p:nvPr/>
          </p:nvSpPr>
          <p:spPr bwMode="auto">
            <a:xfrm>
              <a:off x="1162051" y="714375"/>
              <a:ext cx="1019175" cy="444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Palatino Linotype" pitchFamily="18" charset="0"/>
                  <a:cs typeface="Arial" pitchFamily="34" charset="0"/>
                </a:rPr>
                <a:t>SOCIETY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4" name="Rectangle 53"/>
          <p:cNvSpPr/>
          <p:nvPr/>
        </p:nvSpPr>
        <p:spPr>
          <a:xfrm>
            <a:off x="-32" y="6092084"/>
            <a:ext cx="9144032" cy="769441"/>
          </a:xfrm>
          <a:prstGeom prst="rect">
            <a:avLst/>
          </a:prstGeom>
          <a:solidFill>
            <a:srgbClr val="000000">
              <a:alpha val="61176"/>
            </a:srgbClr>
          </a:solidFill>
        </p:spPr>
        <p:txBody>
          <a:bodyPr wrap="square">
            <a:spAutoFit/>
          </a:bodyPr>
          <a:lstStyle/>
          <a:p>
            <a:r>
              <a:rPr lang="en-US" sz="2400" b="1" dirty="0" smtClean="0"/>
              <a:t>Damon </a:t>
            </a:r>
            <a:r>
              <a:rPr lang="en-US" sz="2400" b="1" dirty="0" err="1" smtClean="0"/>
              <a:t>Wischik</a:t>
            </a:r>
            <a:endParaRPr lang="en-US" sz="2400" b="1" dirty="0" smtClean="0"/>
          </a:p>
          <a:p>
            <a:r>
              <a:rPr lang="en-US" sz="2000" dirty="0" smtClean="0"/>
              <a:t>School House (1987—1992), Cambridge (1992—2005), UCL (2005—)</a:t>
            </a:r>
            <a:endParaRPr lang="en-GB"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aii.jpg"/>
          <p:cNvPicPr>
            <a:picLocks noChangeAspect="1"/>
          </p:cNvPicPr>
          <p:nvPr/>
        </p:nvPicPr>
        <p:blipFill>
          <a:blip r:embed="rId4" cstate="screen"/>
          <a:srcRect/>
          <a:stretch>
            <a:fillRect/>
          </a:stretch>
        </p:blipFill>
        <p:spPr>
          <a:xfrm>
            <a:off x="0" y="0"/>
            <a:ext cx="9144000" cy="6858000"/>
          </a:xfrm>
          <a:prstGeom prst="rect">
            <a:avLst/>
          </a:prstGeom>
        </p:spPr>
      </p:pic>
      <p:grpSp>
        <p:nvGrpSpPr>
          <p:cNvPr id="2" name="Group 24"/>
          <p:cNvGrpSpPr/>
          <p:nvPr/>
        </p:nvGrpSpPr>
        <p:grpSpPr>
          <a:xfrm>
            <a:off x="1643042" y="142852"/>
            <a:ext cx="4214842" cy="4214842"/>
            <a:chOff x="3643306" y="857232"/>
            <a:chExt cx="4214842" cy="4214842"/>
          </a:xfrm>
        </p:grpSpPr>
        <p:sp>
          <p:nvSpPr>
            <p:cNvPr id="17" name="Oval 16"/>
            <p:cNvSpPr/>
            <p:nvPr/>
          </p:nvSpPr>
          <p:spPr>
            <a:xfrm>
              <a:off x="4929190" y="2143116"/>
              <a:ext cx="1643074" cy="1643074"/>
            </a:xfrm>
            <a:prstGeom prst="ellipse">
              <a:avLst/>
            </a:prstGeom>
            <a:noFill/>
            <a:ln w="76200">
              <a:solidFill>
                <a:srgbClr val="FF4343">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500562" y="1714488"/>
              <a:ext cx="2500330" cy="2500330"/>
            </a:xfrm>
            <a:prstGeom prst="ellipse">
              <a:avLst/>
            </a:prstGeom>
            <a:noFill/>
            <a:ln w="76200">
              <a:solidFill>
                <a:srgbClr val="FF4343">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071934" y="1285860"/>
              <a:ext cx="3357586" cy="3357586"/>
            </a:xfrm>
            <a:prstGeom prst="ellipse">
              <a:avLst/>
            </a:prstGeom>
            <a:noFill/>
            <a:ln w="76200">
              <a:solidFill>
                <a:srgbClr val="FF4343">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643306" y="857232"/>
              <a:ext cx="4214842" cy="4214842"/>
            </a:xfrm>
            <a:prstGeom prst="ellipse">
              <a:avLst/>
            </a:prstGeom>
            <a:noFill/>
            <a:ln w="76200">
              <a:solidFill>
                <a:srgbClr val="FF4343">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6"/>
          <p:cNvGrpSpPr/>
          <p:nvPr/>
        </p:nvGrpSpPr>
        <p:grpSpPr>
          <a:xfrm>
            <a:off x="1428728" y="1285860"/>
            <a:ext cx="6429420" cy="3714776"/>
            <a:chOff x="1428728" y="1285860"/>
            <a:chExt cx="6429420" cy="3714776"/>
          </a:xfrm>
        </p:grpSpPr>
        <p:sp>
          <p:nvSpPr>
            <p:cNvPr id="8" name="Oval 7"/>
            <p:cNvSpPr/>
            <p:nvPr/>
          </p:nvSpPr>
          <p:spPr>
            <a:xfrm>
              <a:off x="7643834" y="478632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5643570"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715272" y="48577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428728" y="12858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5715008"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786182"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643306" y="2071678"/>
              <a:ext cx="285752" cy="285752"/>
            </a:xfrm>
            <a:prstGeom prst="ellipse">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714744"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3428992" y="200024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714744" y="192880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aii.jpg"/>
          <p:cNvPicPr>
            <a:picLocks noChangeAspect="1"/>
          </p:cNvPicPr>
          <p:nvPr/>
        </p:nvPicPr>
        <p:blipFill>
          <a:blip r:embed="rId4" cstate="screen"/>
          <a:srcRect/>
          <a:stretch>
            <a:fillRect/>
          </a:stretch>
        </p:blipFill>
        <p:spPr>
          <a:xfrm>
            <a:off x="0" y="0"/>
            <a:ext cx="9144000" cy="6858000"/>
          </a:xfrm>
          <a:prstGeom prst="rect">
            <a:avLst/>
          </a:prstGeom>
        </p:spPr>
      </p:pic>
      <p:grpSp>
        <p:nvGrpSpPr>
          <p:cNvPr id="2" name="Group 24"/>
          <p:cNvGrpSpPr/>
          <p:nvPr/>
        </p:nvGrpSpPr>
        <p:grpSpPr>
          <a:xfrm>
            <a:off x="3643306" y="857232"/>
            <a:ext cx="4214842" cy="4214842"/>
            <a:chOff x="3643306" y="857232"/>
            <a:chExt cx="4214842" cy="4214842"/>
          </a:xfrm>
        </p:grpSpPr>
        <p:sp>
          <p:nvSpPr>
            <p:cNvPr id="17" name="Oval 16"/>
            <p:cNvSpPr/>
            <p:nvPr/>
          </p:nvSpPr>
          <p:spPr>
            <a:xfrm>
              <a:off x="4929190" y="2143116"/>
              <a:ext cx="1643074" cy="1643074"/>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500562" y="1714488"/>
              <a:ext cx="2500330" cy="2500330"/>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071934" y="1285860"/>
              <a:ext cx="3357586" cy="3357586"/>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643306" y="857232"/>
              <a:ext cx="4214842" cy="4214842"/>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6"/>
          <p:cNvGrpSpPr/>
          <p:nvPr/>
        </p:nvGrpSpPr>
        <p:grpSpPr>
          <a:xfrm>
            <a:off x="1428728" y="1285860"/>
            <a:ext cx="6429420" cy="3714776"/>
            <a:chOff x="1428728" y="1285860"/>
            <a:chExt cx="6429420" cy="3714776"/>
          </a:xfrm>
        </p:grpSpPr>
        <p:sp>
          <p:nvSpPr>
            <p:cNvPr id="8" name="Oval 7"/>
            <p:cNvSpPr/>
            <p:nvPr/>
          </p:nvSpPr>
          <p:spPr>
            <a:xfrm>
              <a:off x="7643834" y="478632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5643570"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715272" y="48577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428728" y="12858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5715008"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786182"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643306" y="2071678"/>
              <a:ext cx="285752" cy="285752"/>
            </a:xfrm>
            <a:prstGeom prst="ellipse">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714744"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3428992" y="200024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714744" y="192880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24"/>
          <p:cNvGrpSpPr/>
          <p:nvPr/>
        </p:nvGrpSpPr>
        <p:grpSpPr>
          <a:xfrm>
            <a:off x="-642974" y="-714404"/>
            <a:ext cx="4214842" cy="4214842"/>
            <a:chOff x="3643306" y="857232"/>
            <a:chExt cx="4214842" cy="4214842"/>
          </a:xfrm>
        </p:grpSpPr>
        <p:sp>
          <p:nvSpPr>
            <p:cNvPr id="21" name="Oval 20"/>
            <p:cNvSpPr/>
            <p:nvPr/>
          </p:nvSpPr>
          <p:spPr>
            <a:xfrm>
              <a:off x="4929190" y="2143116"/>
              <a:ext cx="1643074" cy="1643074"/>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500562" y="1714488"/>
              <a:ext cx="2500330" cy="2500330"/>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4071934" y="1285860"/>
              <a:ext cx="3357586" cy="3357586"/>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643306" y="857232"/>
              <a:ext cx="4214842" cy="4214842"/>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aii.jpg"/>
          <p:cNvPicPr>
            <a:picLocks noChangeAspect="1"/>
          </p:cNvPicPr>
          <p:nvPr/>
        </p:nvPicPr>
        <p:blipFill>
          <a:blip r:embed="rId4" cstate="screen"/>
          <a:srcRect/>
          <a:stretch>
            <a:fillRect/>
          </a:stretch>
        </p:blipFill>
        <p:spPr>
          <a:xfrm>
            <a:off x="0" y="0"/>
            <a:ext cx="9144000" cy="6858000"/>
          </a:xfrm>
          <a:prstGeom prst="rect">
            <a:avLst/>
          </a:prstGeom>
        </p:spPr>
      </p:pic>
      <p:grpSp>
        <p:nvGrpSpPr>
          <p:cNvPr id="3" name="Group 26"/>
          <p:cNvGrpSpPr/>
          <p:nvPr/>
        </p:nvGrpSpPr>
        <p:grpSpPr>
          <a:xfrm>
            <a:off x="1428728" y="1285860"/>
            <a:ext cx="6429420" cy="3714776"/>
            <a:chOff x="1428728" y="1285860"/>
            <a:chExt cx="6429420" cy="3714776"/>
          </a:xfrm>
        </p:grpSpPr>
        <p:sp>
          <p:nvSpPr>
            <p:cNvPr id="8" name="Oval 7"/>
            <p:cNvSpPr/>
            <p:nvPr/>
          </p:nvSpPr>
          <p:spPr>
            <a:xfrm>
              <a:off x="7643834" y="478632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5643570"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715272" y="48577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428728" y="12858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5715008"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786182"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643306" y="2071678"/>
              <a:ext cx="285752" cy="285752"/>
            </a:xfrm>
            <a:prstGeom prst="ellipse">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714744"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3428992" y="200024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714744" y="192880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aii.jpg"/>
          <p:cNvPicPr>
            <a:picLocks noChangeAspect="1"/>
          </p:cNvPicPr>
          <p:nvPr/>
        </p:nvPicPr>
        <p:blipFill>
          <a:blip r:embed="rId4" cstate="screen"/>
          <a:srcRect/>
          <a:stretch>
            <a:fillRect/>
          </a:stretch>
        </p:blipFill>
        <p:spPr>
          <a:xfrm>
            <a:off x="0" y="0"/>
            <a:ext cx="9144000" cy="6858000"/>
          </a:xfrm>
          <a:prstGeom prst="rect">
            <a:avLst/>
          </a:prstGeom>
        </p:spPr>
      </p:pic>
      <p:grpSp>
        <p:nvGrpSpPr>
          <p:cNvPr id="3" name="Group 26"/>
          <p:cNvGrpSpPr/>
          <p:nvPr/>
        </p:nvGrpSpPr>
        <p:grpSpPr>
          <a:xfrm>
            <a:off x="1428728" y="1285860"/>
            <a:ext cx="6429420" cy="3714776"/>
            <a:chOff x="1428728" y="1285860"/>
            <a:chExt cx="6429420" cy="3714776"/>
          </a:xfrm>
        </p:grpSpPr>
        <p:sp>
          <p:nvSpPr>
            <p:cNvPr id="8" name="Oval 7"/>
            <p:cNvSpPr/>
            <p:nvPr/>
          </p:nvSpPr>
          <p:spPr>
            <a:xfrm>
              <a:off x="7643834" y="478632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5643570"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715272" y="48577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428728" y="12858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5715008"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786182"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643306" y="2071678"/>
              <a:ext cx="285752" cy="285752"/>
            </a:xfrm>
            <a:prstGeom prst="ellipse">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714744"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3428992" y="200024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714744" y="192880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aii.jpg"/>
          <p:cNvPicPr>
            <a:picLocks noChangeAspect="1"/>
          </p:cNvPicPr>
          <p:nvPr/>
        </p:nvPicPr>
        <p:blipFill>
          <a:blip r:embed="rId4" cstate="screen"/>
          <a:srcRect/>
          <a:stretch>
            <a:fillRect/>
          </a:stretch>
        </p:blipFill>
        <p:spPr>
          <a:xfrm>
            <a:off x="0" y="0"/>
            <a:ext cx="9144000" cy="6858000"/>
          </a:xfrm>
          <a:prstGeom prst="rect">
            <a:avLst/>
          </a:prstGeom>
        </p:spPr>
      </p:pic>
      <p:grpSp>
        <p:nvGrpSpPr>
          <p:cNvPr id="2" name="Group 24"/>
          <p:cNvGrpSpPr/>
          <p:nvPr/>
        </p:nvGrpSpPr>
        <p:grpSpPr>
          <a:xfrm>
            <a:off x="3643306" y="857232"/>
            <a:ext cx="4214842" cy="4214842"/>
            <a:chOff x="3643306" y="857232"/>
            <a:chExt cx="4214842" cy="4214842"/>
          </a:xfrm>
        </p:grpSpPr>
        <p:sp>
          <p:nvSpPr>
            <p:cNvPr id="17" name="Oval 16"/>
            <p:cNvSpPr/>
            <p:nvPr/>
          </p:nvSpPr>
          <p:spPr>
            <a:xfrm>
              <a:off x="4929190" y="2143116"/>
              <a:ext cx="1643074" cy="1643074"/>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500562" y="1714488"/>
              <a:ext cx="2500330" cy="2500330"/>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071934" y="1285860"/>
              <a:ext cx="3357586" cy="3357586"/>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643306" y="857232"/>
              <a:ext cx="4214842" cy="4214842"/>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6"/>
          <p:cNvGrpSpPr/>
          <p:nvPr/>
        </p:nvGrpSpPr>
        <p:grpSpPr>
          <a:xfrm>
            <a:off x="1428728" y="1285860"/>
            <a:ext cx="6429420" cy="3714776"/>
            <a:chOff x="1428728" y="1285860"/>
            <a:chExt cx="6429420" cy="3714776"/>
          </a:xfrm>
        </p:grpSpPr>
        <p:sp>
          <p:nvSpPr>
            <p:cNvPr id="8" name="Oval 7"/>
            <p:cNvSpPr/>
            <p:nvPr/>
          </p:nvSpPr>
          <p:spPr>
            <a:xfrm>
              <a:off x="7643834" y="478632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5643570"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715272" y="48577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428728" y="12858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5715008"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786182"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643306" y="2071678"/>
              <a:ext cx="285752" cy="285752"/>
            </a:xfrm>
            <a:prstGeom prst="ellipse">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714744"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3428992" y="200024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714744" y="192880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aii.jpg"/>
          <p:cNvPicPr>
            <a:picLocks noChangeAspect="1"/>
          </p:cNvPicPr>
          <p:nvPr/>
        </p:nvPicPr>
        <p:blipFill>
          <a:blip r:embed="rId4" cstate="screen"/>
          <a:srcRect/>
          <a:stretch>
            <a:fillRect/>
          </a:stretch>
        </p:blipFill>
        <p:spPr>
          <a:xfrm>
            <a:off x="0" y="0"/>
            <a:ext cx="9144000" cy="6858000"/>
          </a:xfrm>
          <a:prstGeom prst="rect">
            <a:avLst/>
          </a:prstGeom>
        </p:spPr>
      </p:pic>
      <p:grpSp>
        <p:nvGrpSpPr>
          <p:cNvPr id="2" name="Group 24"/>
          <p:cNvGrpSpPr/>
          <p:nvPr/>
        </p:nvGrpSpPr>
        <p:grpSpPr>
          <a:xfrm>
            <a:off x="1643042" y="142852"/>
            <a:ext cx="4214842" cy="4214842"/>
            <a:chOff x="3643306" y="857232"/>
            <a:chExt cx="4214842" cy="4214842"/>
          </a:xfrm>
        </p:grpSpPr>
        <p:sp>
          <p:nvSpPr>
            <p:cNvPr id="17" name="Oval 16"/>
            <p:cNvSpPr/>
            <p:nvPr/>
          </p:nvSpPr>
          <p:spPr>
            <a:xfrm>
              <a:off x="4929190" y="2143116"/>
              <a:ext cx="1643074" cy="1643074"/>
            </a:xfrm>
            <a:prstGeom prst="ellipse">
              <a:avLst/>
            </a:prstGeom>
            <a:noFill/>
            <a:ln w="76200">
              <a:solidFill>
                <a:srgbClr val="FF4343">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500562" y="1714488"/>
              <a:ext cx="2500330" cy="2500330"/>
            </a:xfrm>
            <a:prstGeom prst="ellipse">
              <a:avLst/>
            </a:prstGeom>
            <a:noFill/>
            <a:ln w="76200">
              <a:solidFill>
                <a:srgbClr val="FF4343">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071934" y="1285860"/>
              <a:ext cx="3357586" cy="3357586"/>
            </a:xfrm>
            <a:prstGeom prst="ellipse">
              <a:avLst/>
            </a:prstGeom>
            <a:noFill/>
            <a:ln w="76200">
              <a:solidFill>
                <a:srgbClr val="FF4343">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643306" y="857232"/>
              <a:ext cx="4214842" cy="4214842"/>
            </a:xfrm>
            <a:prstGeom prst="ellipse">
              <a:avLst/>
            </a:prstGeom>
            <a:noFill/>
            <a:ln w="76200">
              <a:solidFill>
                <a:srgbClr val="FF4343">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6"/>
          <p:cNvGrpSpPr/>
          <p:nvPr/>
        </p:nvGrpSpPr>
        <p:grpSpPr>
          <a:xfrm>
            <a:off x="1428728" y="1285860"/>
            <a:ext cx="6429420" cy="3714776"/>
            <a:chOff x="1428728" y="1285860"/>
            <a:chExt cx="6429420" cy="3714776"/>
          </a:xfrm>
        </p:grpSpPr>
        <p:sp>
          <p:nvSpPr>
            <p:cNvPr id="8" name="Oval 7"/>
            <p:cNvSpPr/>
            <p:nvPr/>
          </p:nvSpPr>
          <p:spPr>
            <a:xfrm>
              <a:off x="7643834" y="478632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5643570"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715272" y="48577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428728" y="12858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5715008"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786182"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643306" y="2071678"/>
              <a:ext cx="285752" cy="285752"/>
            </a:xfrm>
            <a:prstGeom prst="ellipse">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714744"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3428992" y="200024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714744" y="192880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aii.jpg"/>
          <p:cNvPicPr>
            <a:picLocks noChangeAspect="1"/>
          </p:cNvPicPr>
          <p:nvPr/>
        </p:nvPicPr>
        <p:blipFill>
          <a:blip r:embed="rId3" cstate="screen">
            <a:lum bright="-20000" contrast="-30000"/>
          </a:blip>
          <a:srcRect/>
          <a:stretch>
            <a:fillRect/>
          </a:stretch>
        </p:blipFill>
        <p:spPr>
          <a:xfrm>
            <a:off x="0" y="0"/>
            <a:ext cx="9144000" cy="6858000"/>
          </a:xfrm>
          <a:prstGeom prst="rect">
            <a:avLst/>
          </a:prstGeom>
        </p:spPr>
      </p:pic>
      <p:sp>
        <p:nvSpPr>
          <p:cNvPr id="7" name="Oval 6"/>
          <p:cNvSpPr/>
          <p:nvPr/>
        </p:nvSpPr>
        <p:spPr>
          <a:xfrm>
            <a:off x="3786182" y="2214554"/>
            <a:ext cx="142876" cy="142876"/>
          </a:xfrm>
          <a:prstGeom prst="ellipse">
            <a:avLst/>
          </a:prstGeom>
          <a:solidFill>
            <a:srgbClr val="FCD5B5">
              <a:alpha val="45098"/>
            </a:srgbClr>
          </a:solidFill>
          <a:ln>
            <a:solidFill>
              <a:srgbClr val="FFFFFF">
                <a:alpha val="4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643306" y="2071678"/>
            <a:ext cx="285752" cy="285752"/>
          </a:xfrm>
          <a:prstGeom prst="ellipse">
            <a:avLst/>
          </a:prstGeom>
          <a:solidFill>
            <a:srgbClr val="CA4C04">
              <a:alpha val="41961"/>
            </a:srgbClr>
          </a:solidFill>
          <a:ln>
            <a:solidFill>
              <a:srgbClr val="FFFFFF">
                <a:alpha val="4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p:cNvGrpSpPr/>
          <p:nvPr/>
        </p:nvGrpSpPr>
        <p:grpSpPr>
          <a:xfrm>
            <a:off x="1428728" y="1285860"/>
            <a:ext cx="6429420" cy="3714776"/>
            <a:chOff x="1428728" y="1285860"/>
            <a:chExt cx="6429420" cy="3714776"/>
          </a:xfrm>
          <a:solidFill>
            <a:srgbClr val="FCD5B5">
              <a:alpha val="45098"/>
            </a:srgbClr>
          </a:solidFill>
        </p:grpSpPr>
        <p:sp>
          <p:nvSpPr>
            <p:cNvPr id="8" name="Oval 7"/>
            <p:cNvSpPr/>
            <p:nvPr/>
          </p:nvSpPr>
          <p:spPr>
            <a:xfrm>
              <a:off x="7643834" y="4786322"/>
              <a:ext cx="142876" cy="142876"/>
            </a:xfrm>
            <a:prstGeom prst="ellipse">
              <a:avLst/>
            </a:prstGeom>
            <a:grpFill/>
            <a:ln>
              <a:solidFill>
                <a:srgbClr val="FFFFFF">
                  <a:alpha val="4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5643570" y="2857496"/>
              <a:ext cx="142876" cy="142876"/>
            </a:xfrm>
            <a:prstGeom prst="ellipse">
              <a:avLst/>
            </a:prstGeom>
            <a:grpFill/>
            <a:ln>
              <a:solidFill>
                <a:srgbClr val="FFFFFF">
                  <a:alpha val="4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715272" y="4857760"/>
              <a:ext cx="142876" cy="142876"/>
            </a:xfrm>
            <a:prstGeom prst="ellipse">
              <a:avLst/>
            </a:prstGeom>
            <a:grpFill/>
            <a:ln>
              <a:solidFill>
                <a:srgbClr val="FFFFFF">
                  <a:alpha val="4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428728" y="1285860"/>
              <a:ext cx="142876" cy="142876"/>
            </a:xfrm>
            <a:prstGeom prst="ellipse">
              <a:avLst/>
            </a:prstGeom>
            <a:grpFill/>
            <a:ln>
              <a:solidFill>
                <a:srgbClr val="FFFFFF">
                  <a:alpha val="4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5715008" y="2857496"/>
              <a:ext cx="142876" cy="142876"/>
            </a:xfrm>
            <a:prstGeom prst="ellipse">
              <a:avLst/>
            </a:prstGeom>
            <a:grpFill/>
            <a:ln>
              <a:solidFill>
                <a:srgbClr val="FFFFFF">
                  <a:alpha val="4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714744" y="2214554"/>
              <a:ext cx="142876" cy="142876"/>
            </a:xfrm>
            <a:prstGeom prst="ellipse">
              <a:avLst/>
            </a:prstGeom>
            <a:grpFill/>
            <a:ln>
              <a:solidFill>
                <a:srgbClr val="FFFFFF">
                  <a:alpha val="4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3428992" y="2000240"/>
              <a:ext cx="142876" cy="142876"/>
            </a:xfrm>
            <a:prstGeom prst="ellipse">
              <a:avLst/>
            </a:prstGeom>
            <a:grpFill/>
            <a:ln>
              <a:solidFill>
                <a:srgbClr val="FFFFFF">
                  <a:alpha val="4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714744" y="1928802"/>
              <a:ext cx="142876" cy="142876"/>
            </a:xfrm>
            <a:prstGeom prst="ellipse">
              <a:avLst/>
            </a:prstGeom>
            <a:grpFill/>
            <a:ln>
              <a:solidFill>
                <a:srgbClr val="FFFFFF">
                  <a:alpha val="4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Content Placeholder 21"/>
          <p:cNvSpPr>
            <a:spLocks noGrp="1"/>
          </p:cNvSpPr>
          <p:nvPr>
            <p:ph idx="1"/>
          </p:nvPr>
        </p:nvSpPr>
        <p:spPr>
          <a:xfrm>
            <a:off x="0" y="3429000"/>
            <a:ext cx="8929718" cy="3429000"/>
          </a:xfrm>
        </p:spPr>
        <p:txBody>
          <a:bodyPr/>
          <a:lstStyle/>
          <a:p>
            <a:pPr marL="361950" indent="0">
              <a:buNone/>
            </a:pPr>
            <a:r>
              <a:rPr lang="en-US" dirty="0" smtClean="0"/>
              <a:t>Norman Abramson’s </a:t>
            </a:r>
            <a:br>
              <a:rPr lang="en-US" dirty="0" smtClean="0"/>
            </a:br>
            <a:r>
              <a:rPr lang="en-US" dirty="0" smtClean="0"/>
              <a:t>network, called ALOHA, </a:t>
            </a:r>
            <a:br>
              <a:rPr lang="en-US" dirty="0" smtClean="0"/>
            </a:br>
            <a:r>
              <a:rPr lang="en-US" dirty="0" smtClean="0"/>
              <a:t>was deployed in 1970.</a:t>
            </a:r>
          </a:p>
          <a:p>
            <a:pPr marL="361950" indent="0">
              <a:buNone/>
            </a:pPr>
            <a:endParaRPr lang="en-US" dirty="0" smtClean="0"/>
          </a:p>
          <a:p>
            <a:pPr marL="361950" indent="0">
              <a:buNone/>
            </a:pPr>
            <a:r>
              <a:rPr lang="en-US" dirty="0" smtClean="0"/>
              <a:t>It is the basis for </a:t>
            </a:r>
            <a:r>
              <a:rPr lang="en-US" dirty="0" err="1" smtClean="0"/>
              <a:t>wi-fi</a:t>
            </a:r>
            <a:r>
              <a:rPr lang="en-US" dirty="0" smtClean="0"/>
              <a:t> </a:t>
            </a:r>
            <a:br>
              <a:rPr lang="en-US" dirty="0" smtClean="0"/>
            </a:br>
            <a:r>
              <a:rPr lang="en-US" dirty="0" smtClean="0"/>
              <a:t>communication today.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uses.png"/>
          <p:cNvPicPr>
            <a:picLocks noChangeAspect="1"/>
          </p:cNvPicPr>
          <p:nvPr/>
        </p:nvPicPr>
        <p:blipFill>
          <a:blip r:embed="rId3" cstate="screen"/>
          <a:srcRect/>
          <a:stretch>
            <a:fillRect/>
          </a:stretch>
        </p:blipFill>
        <p:spPr>
          <a:xfrm>
            <a:off x="928662" y="1000108"/>
            <a:ext cx="1256621" cy="1193790"/>
          </a:xfrm>
          <a:prstGeom prst="rect">
            <a:avLst/>
          </a:prstGeom>
        </p:spPr>
      </p:pic>
      <p:pic>
        <p:nvPicPr>
          <p:cNvPr id="7" name="Picture 6" descr="houses.png"/>
          <p:cNvPicPr>
            <a:picLocks noChangeAspect="1"/>
          </p:cNvPicPr>
          <p:nvPr/>
        </p:nvPicPr>
        <p:blipFill>
          <a:blip r:embed="rId4" cstate="screen"/>
          <a:srcRect/>
          <a:stretch>
            <a:fillRect/>
          </a:stretch>
        </p:blipFill>
        <p:spPr>
          <a:xfrm>
            <a:off x="1142976" y="4643446"/>
            <a:ext cx="1256622" cy="1151594"/>
          </a:xfrm>
          <a:prstGeom prst="rect">
            <a:avLst/>
          </a:prstGeom>
        </p:spPr>
      </p:pic>
      <p:pic>
        <p:nvPicPr>
          <p:cNvPr id="8" name="Picture 7" descr="houses.png"/>
          <p:cNvPicPr>
            <a:picLocks noChangeAspect="1"/>
          </p:cNvPicPr>
          <p:nvPr/>
        </p:nvPicPr>
        <p:blipFill>
          <a:blip r:embed="rId5" cstate="screen"/>
          <a:srcRect/>
          <a:stretch>
            <a:fillRect/>
          </a:stretch>
        </p:blipFill>
        <p:spPr>
          <a:xfrm>
            <a:off x="785786" y="2714620"/>
            <a:ext cx="1240876" cy="1214446"/>
          </a:xfrm>
          <a:prstGeom prst="rect">
            <a:avLst/>
          </a:prstGeom>
        </p:spPr>
      </p:pic>
      <p:sp>
        <p:nvSpPr>
          <p:cNvPr id="23" name="Freeform 22"/>
          <p:cNvSpPr/>
          <p:nvPr/>
        </p:nvSpPr>
        <p:spPr>
          <a:xfrm>
            <a:off x="2214546" y="1928803"/>
            <a:ext cx="2643206" cy="785818"/>
          </a:xfrm>
          <a:custGeom>
            <a:avLst/>
            <a:gdLst>
              <a:gd name="connsiteX0" fmla="*/ 0 w 4678326"/>
              <a:gd name="connsiteY0" fmla="*/ 170121 h 1212112"/>
              <a:gd name="connsiteX1" fmla="*/ 2296633 w 4678326"/>
              <a:gd name="connsiteY1" fmla="*/ 1169582 h 1212112"/>
              <a:gd name="connsiteX2" fmla="*/ 4284921 w 4678326"/>
              <a:gd name="connsiteY2" fmla="*/ 425303 h 1212112"/>
              <a:gd name="connsiteX3" fmla="*/ 4657061 w 4678326"/>
              <a:gd name="connsiteY3" fmla="*/ 0 h 1212112"/>
              <a:gd name="connsiteX0" fmla="*/ 0 w 4657061"/>
              <a:gd name="connsiteY0" fmla="*/ 170121 h 1197935"/>
              <a:gd name="connsiteX1" fmla="*/ 2296633 w 4657061"/>
              <a:gd name="connsiteY1" fmla="*/ 1169582 h 1197935"/>
              <a:gd name="connsiteX2" fmla="*/ 4657061 w 4657061"/>
              <a:gd name="connsiteY2" fmla="*/ 0 h 1197935"/>
              <a:gd name="connsiteX0" fmla="*/ 0 w 4657061"/>
              <a:gd name="connsiteY0" fmla="*/ 170121 h 923144"/>
              <a:gd name="connsiteX1" fmla="*/ 1478918 w 4657061"/>
              <a:gd name="connsiteY1" fmla="*/ 894791 h 923144"/>
              <a:gd name="connsiteX2" fmla="*/ 4657061 w 4657061"/>
              <a:gd name="connsiteY2" fmla="*/ 0 h 923144"/>
              <a:gd name="connsiteX0" fmla="*/ 0 w 2621926"/>
              <a:gd name="connsiteY0" fmla="*/ 0 h 1254085"/>
              <a:gd name="connsiteX1" fmla="*/ 1478918 w 2621926"/>
              <a:gd name="connsiteY1" fmla="*/ 724670 h 1254085"/>
              <a:gd name="connsiteX2" fmla="*/ 2621926 w 2621926"/>
              <a:gd name="connsiteY2" fmla="*/ 1010422 h 1254085"/>
              <a:gd name="connsiteX0" fmla="*/ 0 w 2621926"/>
              <a:gd name="connsiteY0" fmla="*/ 0 h 1092606"/>
              <a:gd name="connsiteX1" fmla="*/ 1478918 w 2621926"/>
              <a:gd name="connsiteY1" fmla="*/ 724670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43206"/>
              <a:gd name="connsiteY0" fmla="*/ 0 h 959874"/>
              <a:gd name="connsiteX1" fmla="*/ 1285884 w 2643206"/>
              <a:gd name="connsiteY1" fmla="*/ 857256 h 959874"/>
              <a:gd name="connsiteX2" fmla="*/ 2643206 w 2643206"/>
              <a:gd name="connsiteY2" fmla="*/ 857256 h 959874"/>
              <a:gd name="connsiteX0" fmla="*/ 0 w 2643206"/>
              <a:gd name="connsiteY0" fmla="*/ 0 h 1082316"/>
              <a:gd name="connsiteX1" fmla="*/ 1285884 w 2643206"/>
              <a:gd name="connsiteY1" fmla="*/ 857256 h 1082316"/>
              <a:gd name="connsiteX2" fmla="*/ 2643206 w 2643206"/>
              <a:gd name="connsiteY2" fmla="*/ 1000132 h 1082316"/>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272697"/>
              <a:gd name="connsiteX1" fmla="*/ 1285884 w 2643206"/>
              <a:gd name="connsiteY1" fmla="*/ 857256 h 1272697"/>
              <a:gd name="connsiteX2" fmla="*/ 2643206 w 2643206"/>
              <a:gd name="connsiteY2" fmla="*/ 1181871 h 1272697"/>
              <a:gd name="connsiteX0" fmla="*/ 0 w 2643206"/>
              <a:gd name="connsiteY0" fmla="*/ 0 h 1185172"/>
              <a:gd name="connsiteX1" fmla="*/ 1285884 w 2643206"/>
              <a:gd name="connsiteY1" fmla="*/ 857256 h 1185172"/>
              <a:gd name="connsiteX2" fmla="*/ 2643206 w 2643206"/>
              <a:gd name="connsiteY2" fmla="*/ 1181871 h 1185172"/>
            </a:gdLst>
            <a:ahLst/>
            <a:cxnLst>
              <a:cxn ang="0">
                <a:pos x="connsiteX0" y="connsiteY0"/>
              </a:cxn>
              <a:cxn ang="0">
                <a:pos x="connsiteX1" y="connsiteY1"/>
              </a:cxn>
              <a:cxn ang="0">
                <a:pos x="connsiteX2" y="connsiteY2"/>
              </a:cxn>
            </a:cxnLst>
            <a:rect l="l" t="t" r="r" b="b"/>
            <a:pathLst>
              <a:path w="2643206" h="1185172">
                <a:moveTo>
                  <a:pt x="0" y="0"/>
                </a:moveTo>
                <a:cubicBezTo>
                  <a:pt x="517144" y="384115"/>
                  <a:pt x="845350" y="660278"/>
                  <a:pt x="1285884" y="857256"/>
                </a:cubicBezTo>
                <a:cubicBezTo>
                  <a:pt x="1726418" y="1054234"/>
                  <a:pt x="2065398" y="1185172"/>
                  <a:pt x="2643206" y="1181871"/>
                </a:cubicBezTo>
              </a:path>
            </a:pathLst>
          </a:custGeom>
          <a:noFill/>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flipV="1">
            <a:off x="2285984" y="3929066"/>
            <a:ext cx="2643206" cy="928694"/>
          </a:xfrm>
          <a:custGeom>
            <a:avLst/>
            <a:gdLst>
              <a:gd name="connsiteX0" fmla="*/ 0 w 4678326"/>
              <a:gd name="connsiteY0" fmla="*/ 170121 h 1212112"/>
              <a:gd name="connsiteX1" fmla="*/ 2296633 w 4678326"/>
              <a:gd name="connsiteY1" fmla="*/ 1169582 h 1212112"/>
              <a:gd name="connsiteX2" fmla="*/ 4284921 w 4678326"/>
              <a:gd name="connsiteY2" fmla="*/ 425303 h 1212112"/>
              <a:gd name="connsiteX3" fmla="*/ 4657061 w 4678326"/>
              <a:gd name="connsiteY3" fmla="*/ 0 h 1212112"/>
              <a:gd name="connsiteX0" fmla="*/ 0 w 4657061"/>
              <a:gd name="connsiteY0" fmla="*/ 170121 h 1197935"/>
              <a:gd name="connsiteX1" fmla="*/ 2296633 w 4657061"/>
              <a:gd name="connsiteY1" fmla="*/ 1169582 h 1197935"/>
              <a:gd name="connsiteX2" fmla="*/ 4657061 w 4657061"/>
              <a:gd name="connsiteY2" fmla="*/ 0 h 1197935"/>
              <a:gd name="connsiteX0" fmla="*/ 0 w 4657061"/>
              <a:gd name="connsiteY0" fmla="*/ 170121 h 923144"/>
              <a:gd name="connsiteX1" fmla="*/ 1478918 w 4657061"/>
              <a:gd name="connsiteY1" fmla="*/ 894791 h 923144"/>
              <a:gd name="connsiteX2" fmla="*/ 4657061 w 4657061"/>
              <a:gd name="connsiteY2" fmla="*/ 0 h 923144"/>
              <a:gd name="connsiteX0" fmla="*/ 0 w 2621926"/>
              <a:gd name="connsiteY0" fmla="*/ 0 h 1254085"/>
              <a:gd name="connsiteX1" fmla="*/ 1478918 w 2621926"/>
              <a:gd name="connsiteY1" fmla="*/ 724670 h 1254085"/>
              <a:gd name="connsiteX2" fmla="*/ 2621926 w 2621926"/>
              <a:gd name="connsiteY2" fmla="*/ 1010422 h 1254085"/>
              <a:gd name="connsiteX0" fmla="*/ 0 w 2621926"/>
              <a:gd name="connsiteY0" fmla="*/ 0 h 1092606"/>
              <a:gd name="connsiteX1" fmla="*/ 1478918 w 2621926"/>
              <a:gd name="connsiteY1" fmla="*/ 724670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43206"/>
              <a:gd name="connsiteY0" fmla="*/ 0 h 959874"/>
              <a:gd name="connsiteX1" fmla="*/ 1285884 w 2643206"/>
              <a:gd name="connsiteY1" fmla="*/ 857256 h 959874"/>
              <a:gd name="connsiteX2" fmla="*/ 2643206 w 2643206"/>
              <a:gd name="connsiteY2" fmla="*/ 857256 h 959874"/>
              <a:gd name="connsiteX0" fmla="*/ 0 w 2643206"/>
              <a:gd name="connsiteY0" fmla="*/ 0 h 1082316"/>
              <a:gd name="connsiteX1" fmla="*/ 1285884 w 2643206"/>
              <a:gd name="connsiteY1" fmla="*/ 857256 h 1082316"/>
              <a:gd name="connsiteX2" fmla="*/ 2643206 w 2643206"/>
              <a:gd name="connsiteY2" fmla="*/ 1000132 h 1082316"/>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181785"/>
              <a:gd name="connsiteX1" fmla="*/ 1285884 w 2643206"/>
              <a:gd name="connsiteY1" fmla="*/ 857256 h 1181785"/>
              <a:gd name="connsiteX2" fmla="*/ 2643206 w 2643206"/>
              <a:gd name="connsiteY2" fmla="*/ 1090958 h 1181785"/>
              <a:gd name="connsiteX0" fmla="*/ 0 w 2643206"/>
              <a:gd name="connsiteY0" fmla="*/ 0 h 1090958"/>
              <a:gd name="connsiteX1" fmla="*/ 1285884 w 2643206"/>
              <a:gd name="connsiteY1" fmla="*/ 857256 h 1090958"/>
              <a:gd name="connsiteX2" fmla="*/ 2643206 w 2643206"/>
              <a:gd name="connsiteY2" fmla="*/ 1090958 h 1090958"/>
            </a:gdLst>
            <a:ahLst/>
            <a:cxnLst>
              <a:cxn ang="0">
                <a:pos x="connsiteX0" y="connsiteY0"/>
              </a:cxn>
              <a:cxn ang="0">
                <a:pos x="connsiteX1" y="connsiteY1"/>
              </a:cxn>
              <a:cxn ang="0">
                <a:pos x="connsiteX2" y="connsiteY2"/>
              </a:cxn>
            </a:cxnLst>
            <a:rect l="l" t="t" r="r" b="b"/>
            <a:pathLst>
              <a:path w="2643206" h="1090958">
                <a:moveTo>
                  <a:pt x="0" y="0"/>
                </a:moveTo>
                <a:cubicBezTo>
                  <a:pt x="517144" y="384115"/>
                  <a:pt x="845350" y="675430"/>
                  <a:pt x="1285884" y="857256"/>
                </a:cubicBezTo>
                <a:cubicBezTo>
                  <a:pt x="1726418" y="1039082"/>
                  <a:pt x="2150459" y="1067196"/>
                  <a:pt x="2643206" y="1090958"/>
                </a:cubicBezTo>
              </a:path>
            </a:pathLst>
          </a:custGeom>
          <a:noFill/>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6" name="Straight Arrow Connector 25"/>
          <p:cNvCxnSpPr/>
          <p:nvPr/>
        </p:nvCxnSpPr>
        <p:spPr>
          <a:xfrm>
            <a:off x="2214546" y="3357562"/>
            <a:ext cx="2500330" cy="1588"/>
          </a:xfrm>
          <a:prstGeom prst="straightConnector1">
            <a:avLst/>
          </a:prstGeom>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6" cstate="screen">
            <a:duotone>
              <a:prstClr val="black"/>
              <a:srgbClr val="0070C0">
                <a:tint val="45000"/>
                <a:satMod val="400000"/>
              </a:srgbClr>
            </a:duotone>
          </a:blip>
          <a:srcRect/>
          <a:stretch>
            <a:fillRect/>
          </a:stretch>
        </p:blipFill>
        <p:spPr bwMode="auto">
          <a:xfrm>
            <a:off x="2500298" y="1785926"/>
            <a:ext cx="928694" cy="696521"/>
          </a:xfrm>
          <a:prstGeom prst="rect">
            <a:avLst/>
          </a:prstGeom>
          <a:noFill/>
          <a:ln w="9525">
            <a:noFill/>
            <a:miter lim="800000"/>
            <a:headEnd/>
            <a:tailEnd/>
          </a:ln>
        </p:spPr>
      </p:pic>
      <p:pic>
        <p:nvPicPr>
          <p:cNvPr id="9221" name="Picture 5"/>
          <p:cNvPicPr>
            <a:picLocks noChangeAspect="1" noChangeArrowheads="1"/>
          </p:cNvPicPr>
          <p:nvPr/>
        </p:nvPicPr>
        <p:blipFill>
          <a:blip r:embed="rId7" cstate="screen">
            <a:duotone>
              <a:prstClr val="black"/>
              <a:srgbClr val="00B050">
                <a:tint val="45000"/>
                <a:satMod val="400000"/>
              </a:srgbClr>
            </a:duotone>
          </a:blip>
          <a:srcRect/>
          <a:stretch>
            <a:fillRect/>
          </a:stretch>
        </p:blipFill>
        <p:spPr bwMode="auto">
          <a:xfrm>
            <a:off x="2428860" y="2928934"/>
            <a:ext cx="1071570" cy="872573"/>
          </a:xfrm>
          <a:prstGeom prst="rect">
            <a:avLst/>
          </a:prstGeom>
          <a:noFill/>
          <a:ln w="9525">
            <a:noFill/>
            <a:miter lim="800000"/>
            <a:headEnd/>
            <a:tailEnd/>
          </a:ln>
        </p:spPr>
      </p:pic>
      <p:pic>
        <p:nvPicPr>
          <p:cNvPr id="9222" name="Picture 6"/>
          <p:cNvPicPr>
            <a:picLocks noChangeAspect="1" noChangeArrowheads="1"/>
          </p:cNvPicPr>
          <p:nvPr/>
        </p:nvPicPr>
        <p:blipFill>
          <a:blip r:embed="rId8" cstate="screen"/>
          <a:srcRect/>
          <a:stretch>
            <a:fillRect/>
          </a:stretch>
        </p:blipFill>
        <p:spPr bwMode="auto">
          <a:xfrm>
            <a:off x="2500298" y="4286256"/>
            <a:ext cx="785818" cy="561299"/>
          </a:xfrm>
          <a:prstGeom prst="rect">
            <a:avLst/>
          </a:prstGeom>
          <a:noFill/>
          <a:ln w="9525">
            <a:noFill/>
            <a:miter lim="800000"/>
            <a:headEnd/>
            <a:tailEnd/>
          </a:ln>
        </p:spPr>
      </p:pic>
      <p:sp>
        <p:nvSpPr>
          <p:cNvPr id="16" name="Oval 15"/>
          <p:cNvSpPr/>
          <p:nvPr/>
        </p:nvSpPr>
        <p:spPr>
          <a:xfrm>
            <a:off x="4905378" y="2648206"/>
            <a:ext cx="377601" cy="1428760"/>
          </a:xfrm>
          <a:prstGeom prst="ellipse">
            <a:avLst/>
          </a:prstGeom>
          <a:solidFill>
            <a:schemeClr val="bg1">
              <a:lumMod val="65000"/>
              <a:lumOff val="3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109644" y="2633657"/>
            <a:ext cx="2428893" cy="1450680"/>
          </a:xfrm>
          <a:custGeom>
            <a:avLst/>
            <a:gdLst>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46668 w 3006132"/>
              <a:gd name="connsiteY0" fmla="*/ 69501 h 1567542"/>
              <a:gd name="connsiteX1" fmla="*/ 2602523 w 3006132"/>
              <a:gd name="connsiteY1" fmla="*/ 79549 h 1567542"/>
              <a:gd name="connsiteX2" fmla="*/ 2768320 w 3006132"/>
              <a:gd name="connsiteY2" fmla="*/ 456362 h 1567542"/>
              <a:gd name="connsiteX3" fmla="*/ 2758272 w 3006132"/>
              <a:gd name="connsiteY3" fmla="*/ 1194916 h 1567542"/>
              <a:gd name="connsiteX4" fmla="*/ 2592474 w 3006132"/>
              <a:gd name="connsiteY4" fmla="*/ 1506415 h 1567542"/>
              <a:gd name="connsiteX5" fmla="*/ 341644 w 3006132"/>
              <a:gd name="connsiteY5" fmla="*/ 1496366 h 1567542"/>
              <a:gd name="connsiteX6" fmla="*/ 522514 w 3006132"/>
              <a:gd name="connsiteY6" fmla="*/ 1079360 h 1567542"/>
              <a:gd name="connsiteX7" fmla="*/ 522514 w 3006132"/>
              <a:gd name="connsiteY7" fmla="*/ 496555 h 1567542"/>
              <a:gd name="connsiteX8" fmla="*/ 346668 w 3006132"/>
              <a:gd name="connsiteY8" fmla="*/ 69501 h 1567542"/>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522514 w 3006132"/>
              <a:gd name="connsiteY6" fmla="*/ 1079360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522514 w 3006132"/>
              <a:gd name="connsiteY6" fmla="*/ 1079360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498339 w 3006132"/>
              <a:gd name="connsiteY6" fmla="*/ 925665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498339 w 3006132"/>
              <a:gd name="connsiteY6" fmla="*/ 997103 h 1568345"/>
              <a:gd name="connsiteX7" fmla="*/ 522514 w 3006132"/>
              <a:gd name="connsiteY7" fmla="*/ 496555 h 1568345"/>
              <a:gd name="connsiteX8" fmla="*/ 346668 w 3006132"/>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175846 w 2659464"/>
              <a:gd name="connsiteY7" fmla="*/ 496555 h 1568345"/>
              <a:gd name="connsiteX8" fmla="*/ 0 w 2659464"/>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175846 w 2659464"/>
              <a:gd name="connsiteY7" fmla="*/ 496555 h 1568345"/>
              <a:gd name="connsiteX8" fmla="*/ 0 w 2659464"/>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223109 w 2659464"/>
              <a:gd name="connsiteY7" fmla="*/ 568475 h 1568345"/>
              <a:gd name="connsiteX8" fmla="*/ 0 w 2659464"/>
              <a:gd name="connsiteY8" fmla="*/ 69501 h 1568345"/>
              <a:gd name="connsiteX0" fmla="*/ 350697 w 3010161"/>
              <a:gd name="connsiteY0" fmla="*/ 152926 h 1651770"/>
              <a:gd name="connsiteX1" fmla="*/ 2606552 w 3010161"/>
              <a:gd name="connsiteY1" fmla="*/ 162974 h 1651770"/>
              <a:gd name="connsiteX2" fmla="*/ 2772349 w 3010161"/>
              <a:gd name="connsiteY2" fmla="*/ 539787 h 1651770"/>
              <a:gd name="connsiteX3" fmla="*/ 2762301 w 3010161"/>
              <a:gd name="connsiteY3" fmla="*/ 1278341 h 1651770"/>
              <a:gd name="connsiteX4" fmla="*/ 2596503 w 3010161"/>
              <a:gd name="connsiteY4" fmla="*/ 1589840 h 1651770"/>
              <a:gd name="connsiteX5" fmla="*/ 359492 w 3010161"/>
              <a:gd name="connsiteY5" fmla="*/ 1580594 h 1651770"/>
              <a:gd name="connsiteX6" fmla="*/ 502368 w 3010161"/>
              <a:gd name="connsiteY6" fmla="*/ 1080528 h 1651770"/>
              <a:gd name="connsiteX7" fmla="*/ 350697 w 3010161"/>
              <a:gd name="connsiteY7" fmla="*/ 152926 h 1651770"/>
              <a:gd name="connsiteX0" fmla="*/ 350697 w 3010161"/>
              <a:gd name="connsiteY0" fmla="*/ 105300 h 1604144"/>
              <a:gd name="connsiteX1" fmla="*/ 2606552 w 3010161"/>
              <a:gd name="connsiteY1" fmla="*/ 115348 h 1604144"/>
              <a:gd name="connsiteX2" fmla="*/ 2772349 w 3010161"/>
              <a:gd name="connsiteY2" fmla="*/ 492161 h 1604144"/>
              <a:gd name="connsiteX3" fmla="*/ 2762301 w 3010161"/>
              <a:gd name="connsiteY3" fmla="*/ 1230715 h 1604144"/>
              <a:gd name="connsiteX4" fmla="*/ 2596503 w 3010161"/>
              <a:gd name="connsiteY4" fmla="*/ 1542214 h 1604144"/>
              <a:gd name="connsiteX5" fmla="*/ 359492 w 3010161"/>
              <a:gd name="connsiteY5" fmla="*/ 1532968 h 1604144"/>
              <a:gd name="connsiteX6" fmla="*/ 502369 w 3010161"/>
              <a:gd name="connsiteY6" fmla="*/ 747150 h 1604144"/>
              <a:gd name="connsiteX7" fmla="*/ 350697 w 3010161"/>
              <a:gd name="connsiteY7" fmla="*/ 105300 h 1604144"/>
              <a:gd name="connsiteX0" fmla="*/ 350697 w 2999899"/>
              <a:gd name="connsiteY0" fmla="*/ 105300 h 1605236"/>
              <a:gd name="connsiteX1" fmla="*/ 2597756 w 2999899"/>
              <a:gd name="connsiteY1" fmla="*/ 116440 h 1605236"/>
              <a:gd name="connsiteX2" fmla="*/ 2763553 w 2999899"/>
              <a:gd name="connsiteY2" fmla="*/ 493253 h 1605236"/>
              <a:gd name="connsiteX3" fmla="*/ 2753505 w 2999899"/>
              <a:gd name="connsiteY3" fmla="*/ 1231807 h 1605236"/>
              <a:gd name="connsiteX4" fmla="*/ 2587707 w 2999899"/>
              <a:gd name="connsiteY4" fmla="*/ 1543306 h 1605236"/>
              <a:gd name="connsiteX5" fmla="*/ 350696 w 2999899"/>
              <a:gd name="connsiteY5" fmla="*/ 1534060 h 1605236"/>
              <a:gd name="connsiteX6" fmla="*/ 493573 w 2999899"/>
              <a:gd name="connsiteY6" fmla="*/ 748242 h 1605236"/>
              <a:gd name="connsiteX7" fmla="*/ 350697 w 2999899"/>
              <a:gd name="connsiteY7" fmla="*/ 105300 h 1605236"/>
              <a:gd name="connsiteX0" fmla="*/ 350697 w 2999899"/>
              <a:gd name="connsiteY0" fmla="*/ 105300 h 1605236"/>
              <a:gd name="connsiteX1" fmla="*/ 2597756 w 2999899"/>
              <a:gd name="connsiteY1" fmla="*/ 116440 h 1605236"/>
              <a:gd name="connsiteX2" fmla="*/ 2763553 w 2999899"/>
              <a:gd name="connsiteY2" fmla="*/ 493253 h 1605236"/>
              <a:gd name="connsiteX3" fmla="*/ 2753505 w 2999899"/>
              <a:gd name="connsiteY3" fmla="*/ 1231807 h 1605236"/>
              <a:gd name="connsiteX4" fmla="*/ 2587707 w 2999899"/>
              <a:gd name="connsiteY4" fmla="*/ 1543306 h 1605236"/>
              <a:gd name="connsiteX5" fmla="*/ 350696 w 2999899"/>
              <a:gd name="connsiteY5" fmla="*/ 1534060 h 1605236"/>
              <a:gd name="connsiteX6" fmla="*/ 493573 w 2999899"/>
              <a:gd name="connsiteY6" fmla="*/ 748242 h 1605236"/>
              <a:gd name="connsiteX7" fmla="*/ 350697 w 2999899"/>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214315 w 2649203"/>
              <a:gd name="connsiteY6" fmla="*/ 819680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214315 w 2649203"/>
              <a:gd name="connsiteY6" fmla="*/ 819680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593682"/>
              <a:gd name="connsiteX1" fmla="*/ 2247060 w 2649203"/>
              <a:gd name="connsiteY1" fmla="*/ 116440 h 1593682"/>
              <a:gd name="connsiteX2" fmla="*/ 2412857 w 2649203"/>
              <a:gd name="connsiteY2" fmla="*/ 493253 h 1593682"/>
              <a:gd name="connsiteX3" fmla="*/ 2402809 w 2649203"/>
              <a:gd name="connsiteY3" fmla="*/ 1231807 h 1593682"/>
              <a:gd name="connsiteX4" fmla="*/ 2237011 w 2649203"/>
              <a:gd name="connsiteY4" fmla="*/ 1543306 h 1593682"/>
              <a:gd name="connsiteX5" fmla="*/ 0 w 2649203"/>
              <a:gd name="connsiteY5" fmla="*/ 1534060 h 1593682"/>
              <a:gd name="connsiteX6" fmla="*/ 172075 w 2649203"/>
              <a:gd name="connsiteY6" fmla="*/ 834897 h 1593682"/>
              <a:gd name="connsiteX7" fmla="*/ 1 w 2649203"/>
              <a:gd name="connsiteY7" fmla="*/ 105300 h 1593682"/>
              <a:gd name="connsiteX0" fmla="*/ 1 w 2649203"/>
              <a:gd name="connsiteY0" fmla="*/ 105300 h 1543306"/>
              <a:gd name="connsiteX1" fmla="*/ 2247060 w 2649203"/>
              <a:gd name="connsiteY1" fmla="*/ 116440 h 1543306"/>
              <a:gd name="connsiteX2" fmla="*/ 2412857 w 2649203"/>
              <a:gd name="connsiteY2" fmla="*/ 493253 h 1543306"/>
              <a:gd name="connsiteX3" fmla="*/ 2402809 w 2649203"/>
              <a:gd name="connsiteY3" fmla="*/ 1231807 h 1543306"/>
              <a:gd name="connsiteX4" fmla="*/ 2237011 w 2649203"/>
              <a:gd name="connsiteY4" fmla="*/ 1543306 h 1543306"/>
              <a:gd name="connsiteX5" fmla="*/ 0 w 2649203"/>
              <a:gd name="connsiteY5" fmla="*/ 1534060 h 1543306"/>
              <a:gd name="connsiteX6" fmla="*/ 172075 w 2649203"/>
              <a:gd name="connsiteY6" fmla="*/ 834897 h 1543306"/>
              <a:gd name="connsiteX7" fmla="*/ 1 w 2649203"/>
              <a:gd name="connsiteY7" fmla="*/ 105300 h 1543306"/>
              <a:gd name="connsiteX0" fmla="*/ 1 w 2688160"/>
              <a:gd name="connsiteY0" fmla="*/ 105300 h 1543306"/>
              <a:gd name="connsiteX1" fmla="*/ 2286017 w 2688160"/>
              <a:gd name="connsiteY1" fmla="*/ 176738 h 1543306"/>
              <a:gd name="connsiteX2" fmla="*/ 2412857 w 2688160"/>
              <a:gd name="connsiteY2" fmla="*/ 493253 h 1543306"/>
              <a:gd name="connsiteX3" fmla="*/ 2402809 w 2688160"/>
              <a:gd name="connsiteY3" fmla="*/ 1231807 h 1543306"/>
              <a:gd name="connsiteX4" fmla="*/ 2237011 w 2688160"/>
              <a:gd name="connsiteY4" fmla="*/ 1543306 h 1543306"/>
              <a:gd name="connsiteX5" fmla="*/ 0 w 2688160"/>
              <a:gd name="connsiteY5" fmla="*/ 1534060 h 1543306"/>
              <a:gd name="connsiteX6" fmla="*/ 172075 w 2688160"/>
              <a:gd name="connsiteY6" fmla="*/ 834897 h 1543306"/>
              <a:gd name="connsiteX7" fmla="*/ 1 w 2688160"/>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2674 h 1450680"/>
              <a:gd name="connsiteX1" fmla="*/ 2214578 w 2637479"/>
              <a:gd name="connsiteY1" fmla="*/ 12674 h 1450680"/>
              <a:gd name="connsiteX2" fmla="*/ 2412857 w 2637479"/>
              <a:gd name="connsiteY2" fmla="*/ 400627 h 1450680"/>
              <a:gd name="connsiteX3" fmla="*/ 2402809 w 2637479"/>
              <a:gd name="connsiteY3" fmla="*/ 1139181 h 1450680"/>
              <a:gd name="connsiteX4" fmla="*/ 2237011 w 2637479"/>
              <a:gd name="connsiteY4" fmla="*/ 1450680 h 1450680"/>
              <a:gd name="connsiteX5" fmla="*/ 0 w 2637479"/>
              <a:gd name="connsiteY5" fmla="*/ 1441434 h 1450680"/>
              <a:gd name="connsiteX6" fmla="*/ 172075 w 2637479"/>
              <a:gd name="connsiteY6" fmla="*/ 742271 h 1450680"/>
              <a:gd name="connsiteX7" fmla="*/ 1 w 2637479"/>
              <a:gd name="connsiteY7" fmla="*/ 12674 h 1450680"/>
              <a:gd name="connsiteX0" fmla="*/ 1 w 2637479"/>
              <a:gd name="connsiteY0" fmla="*/ 12674 h 1450680"/>
              <a:gd name="connsiteX1" fmla="*/ 2214578 w 2637479"/>
              <a:gd name="connsiteY1" fmla="*/ 12674 h 1450680"/>
              <a:gd name="connsiteX2" fmla="*/ 2402809 w 2637479"/>
              <a:gd name="connsiteY2" fmla="*/ 1139181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8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9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9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428893"/>
              <a:gd name="connsiteY0" fmla="*/ 12674 h 1450680"/>
              <a:gd name="connsiteX1" fmla="*/ 2214579 w 2428893"/>
              <a:gd name="connsiteY1" fmla="*/ 12674 h 1450680"/>
              <a:gd name="connsiteX2" fmla="*/ 2428893 w 2428893"/>
              <a:gd name="connsiteY2" fmla="*/ 655616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 name="connsiteX0" fmla="*/ 1 w 2428893"/>
              <a:gd name="connsiteY0" fmla="*/ 12674 h 1450680"/>
              <a:gd name="connsiteX1" fmla="*/ 2214579 w 2428893"/>
              <a:gd name="connsiteY1" fmla="*/ 12674 h 1450680"/>
              <a:gd name="connsiteX2" fmla="*/ 2428893 w 2428893"/>
              <a:gd name="connsiteY2" fmla="*/ 727054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 name="connsiteX0" fmla="*/ 1 w 2428893"/>
              <a:gd name="connsiteY0" fmla="*/ 12674 h 1450680"/>
              <a:gd name="connsiteX1" fmla="*/ 2214579 w 2428893"/>
              <a:gd name="connsiteY1" fmla="*/ 12674 h 1450680"/>
              <a:gd name="connsiteX2" fmla="*/ 2428893 w 2428893"/>
              <a:gd name="connsiteY2" fmla="*/ 727054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93" h="1450680">
                <a:moveTo>
                  <a:pt x="1" y="12674"/>
                </a:moveTo>
                <a:cubicBezTo>
                  <a:pt x="426839" y="0"/>
                  <a:pt x="1816345" y="25569"/>
                  <a:pt x="2214579" y="12674"/>
                </a:cubicBezTo>
                <a:cubicBezTo>
                  <a:pt x="2379673" y="37444"/>
                  <a:pt x="2425154" y="487386"/>
                  <a:pt x="2428893" y="727054"/>
                </a:cubicBezTo>
                <a:cubicBezTo>
                  <a:pt x="2413694" y="903933"/>
                  <a:pt x="2427226" y="1360409"/>
                  <a:pt x="2237011" y="1450680"/>
                </a:cubicBezTo>
                <a:cubicBezTo>
                  <a:pt x="1708724" y="1438864"/>
                  <a:pt x="456303" y="1450418"/>
                  <a:pt x="0" y="1441434"/>
                </a:cubicBezTo>
                <a:cubicBezTo>
                  <a:pt x="177201" y="1232374"/>
                  <a:pt x="177099" y="908486"/>
                  <a:pt x="172075" y="742271"/>
                </a:cubicBezTo>
                <a:cubicBezTo>
                  <a:pt x="171128" y="599122"/>
                  <a:pt x="201643" y="295530"/>
                  <a:pt x="1" y="12674"/>
                </a:cubicBezTo>
                <a:close/>
              </a:path>
            </a:pathLst>
          </a:custGeom>
          <a:solidFill>
            <a:srgbClr val="FFFFFF">
              <a:alpha val="4902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trashcan copy.png"/>
          <p:cNvPicPr>
            <a:picLocks noChangeAspect="1"/>
          </p:cNvPicPr>
          <p:nvPr/>
        </p:nvPicPr>
        <p:blipFill>
          <a:blip r:embed="rId9" cstate="screen"/>
          <a:stretch>
            <a:fillRect/>
          </a:stretch>
        </p:blipFill>
        <p:spPr>
          <a:xfrm>
            <a:off x="4714876" y="5930763"/>
            <a:ext cx="857256" cy="92723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uses.png"/>
          <p:cNvPicPr>
            <a:picLocks noChangeAspect="1"/>
          </p:cNvPicPr>
          <p:nvPr/>
        </p:nvPicPr>
        <p:blipFill>
          <a:blip r:embed="rId3" cstate="screen"/>
          <a:srcRect/>
          <a:stretch>
            <a:fillRect/>
          </a:stretch>
        </p:blipFill>
        <p:spPr>
          <a:xfrm>
            <a:off x="928662" y="1000108"/>
            <a:ext cx="1256621" cy="1193790"/>
          </a:xfrm>
          <a:prstGeom prst="rect">
            <a:avLst/>
          </a:prstGeom>
        </p:spPr>
      </p:pic>
      <p:pic>
        <p:nvPicPr>
          <p:cNvPr id="7" name="Picture 6" descr="houses.png"/>
          <p:cNvPicPr>
            <a:picLocks noChangeAspect="1"/>
          </p:cNvPicPr>
          <p:nvPr/>
        </p:nvPicPr>
        <p:blipFill>
          <a:blip r:embed="rId4" cstate="screen"/>
          <a:srcRect/>
          <a:stretch>
            <a:fillRect/>
          </a:stretch>
        </p:blipFill>
        <p:spPr>
          <a:xfrm>
            <a:off x="1142976" y="4643446"/>
            <a:ext cx="1256622" cy="1151594"/>
          </a:xfrm>
          <a:prstGeom prst="rect">
            <a:avLst/>
          </a:prstGeom>
        </p:spPr>
      </p:pic>
      <p:pic>
        <p:nvPicPr>
          <p:cNvPr id="8" name="Picture 7" descr="houses.png"/>
          <p:cNvPicPr>
            <a:picLocks noChangeAspect="1"/>
          </p:cNvPicPr>
          <p:nvPr/>
        </p:nvPicPr>
        <p:blipFill>
          <a:blip r:embed="rId5" cstate="screen"/>
          <a:srcRect/>
          <a:stretch>
            <a:fillRect/>
          </a:stretch>
        </p:blipFill>
        <p:spPr>
          <a:xfrm>
            <a:off x="785786" y="2714620"/>
            <a:ext cx="1240876" cy="1214446"/>
          </a:xfrm>
          <a:prstGeom prst="rect">
            <a:avLst/>
          </a:prstGeom>
        </p:spPr>
      </p:pic>
      <p:sp>
        <p:nvSpPr>
          <p:cNvPr id="23" name="Freeform 22"/>
          <p:cNvSpPr/>
          <p:nvPr/>
        </p:nvSpPr>
        <p:spPr>
          <a:xfrm>
            <a:off x="2214546" y="1928803"/>
            <a:ext cx="2643206" cy="785818"/>
          </a:xfrm>
          <a:custGeom>
            <a:avLst/>
            <a:gdLst>
              <a:gd name="connsiteX0" fmla="*/ 0 w 4678326"/>
              <a:gd name="connsiteY0" fmla="*/ 170121 h 1212112"/>
              <a:gd name="connsiteX1" fmla="*/ 2296633 w 4678326"/>
              <a:gd name="connsiteY1" fmla="*/ 1169582 h 1212112"/>
              <a:gd name="connsiteX2" fmla="*/ 4284921 w 4678326"/>
              <a:gd name="connsiteY2" fmla="*/ 425303 h 1212112"/>
              <a:gd name="connsiteX3" fmla="*/ 4657061 w 4678326"/>
              <a:gd name="connsiteY3" fmla="*/ 0 h 1212112"/>
              <a:gd name="connsiteX0" fmla="*/ 0 w 4657061"/>
              <a:gd name="connsiteY0" fmla="*/ 170121 h 1197935"/>
              <a:gd name="connsiteX1" fmla="*/ 2296633 w 4657061"/>
              <a:gd name="connsiteY1" fmla="*/ 1169582 h 1197935"/>
              <a:gd name="connsiteX2" fmla="*/ 4657061 w 4657061"/>
              <a:gd name="connsiteY2" fmla="*/ 0 h 1197935"/>
              <a:gd name="connsiteX0" fmla="*/ 0 w 4657061"/>
              <a:gd name="connsiteY0" fmla="*/ 170121 h 923144"/>
              <a:gd name="connsiteX1" fmla="*/ 1478918 w 4657061"/>
              <a:gd name="connsiteY1" fmla="*/ 894791 h 923144"/>
              <a:gd name="connsiteX2" fmla="*/ 4657061 w 4657061"/>
              <a:gd name="connsiteY2" fmla="*/ 0 h 923144"/>
              <a:gd name="connsiteX0" fmla="*/ 0 w 2621926"/>
              <a:gd name="connsiteY0" fmla="*/ 0 h 1254085"/>
              <a:gd name="connsiteX1" fmla="*/ 1478918 w 2621926"/>
              <a:gd name="connsiteY1" fmla="*/ 724670 h 1254085"/>
              <a:gd name="connsiteX2" fmla="*/ 2621926 w 2621926"/>
              <a:gd name="connsiteY2" fmla="*/ 1010422 h 1254085"/>
              <a:gd name="connsiteX0" fmla="*/ 0 w 2621926"/>
              <a:gd name="connsiteY0" fmla="*/ 0 h 1092606"/>
              <a:gd name="connsiteX1" fmla="*/ 1478918 w 2621926"/>
              <a:gd name="connsiteY1" fmla="*/ 724670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43206"/>
              <a:gd name="connsiteY0" fmla="*/ 0 h 959874"/>
              <a:gd name="connsiteX1" fmla="*/ 1285884 w 2643206"/>
              <a:gd name="connsiteY1" fmla="*/ 857256 h 959874"/>
              <a:gd name="connsiteX2" fmla="*/ 2643206 w 2643206"/>
              <a:gd name="connsiteY2" fmla="*/ 857256 h 959874"/>
              <a:gd name="connsiteX0" fmla="*/ 0 w 2643206"/>
              <a:gd name="connsiteY0" fmla="*/ 0 h 1082316"/>
              <a:gd name="connsiteX1" fmla="*/ 1285884 w 2643206"/>
              <a:gd name="connsiteY1" fmla="*/ 857256 h 1082316"/>
              <a:gd name="connsiteX2" fmla="*/ 2643206 w 2643206"/>
              <a:gd name="connsiteY2" fmla="*/ 1000132 h 1082316"/>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272697"/>
              <a:gd name="connsiteX1" fmla="*/ 1285884 w 2643206"/>
              <a:gd name="connsiteY1" fmla="*/ 857256 h 1272697"/>
              <a:gd name="connsiteX2" fmla="*/ 2643206 w 2643206"/>
              <a:gd name="connsiteY2" fmla="*/ 1181871 h 1272697"/>
              <a:gd name="connsiteX0" fmla="*/ 0 w 2643206"/>
              <a:gd name="connsiteY0" fmla="*/ 0 h 1185172"/>
              <a:gd name="connsiteX1" fmla="*/ 1285884 w 2643206"/>
              <a:gd name="connsiteY1" fmla="*/ 857256 h 1185172"/>
              <a:gd name="connsiteX2" fmla="*/ 2643206 w 2643206"/>
              <a:gd name="connsiteY2" fmla="*/ 1181871 h 1185172"/>
            </a:gdLst>
            <a:ahLst/>
            <a:cxnLst>
              <a:cxn ang="0">
                <a:pos x="connsiteX0" y="connsiteY0"/>
              </a:cxn>
              <a:cxn ang="0">
                <a:pos x="connsiteX1" y="connsiteY1"/>
              </a:cxn>
              <a:cxn ang="0">
                <a:pos x="connsiteX2" y="connsiteY2"/>
              </a:cxn>
            </a:cxnLst>
            <a:rect l="l" t="t" r="r" b="b"/>
            <a:pathLst>
              <a:path w="2643206" h="1185172">
                <a:moveTo>
                  <a:pt x="0" y="0"/>
                </a:moveTo>
                <a:cubicBezTo>
                  <a:pt x="517144" y="384115"/>
                  <a:pt x="845350" y="660278"/>
                  <a:pt x="1285884" y="857256"/>
                </a:cubicBezTo>
                <a:cubicBezTo>
                  <a:pt x="1726418" y="1054234"/>
                  <a:pt x="2065398" y="1185172"/>
                  <a:pt x="2643206" y="1181871"/>
                </a:cubicBezTo>
              </a:path>
            </a:pathLst>
          </a:custGeom>
          <a:noFill/>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flipV="1">
            <a:off x="2285984" y="3929066"/>
            <a:ext cx="2643206" cy="928694"/>
          </a:xfrm>
          <a:custGeom>
            <a:avLst/>
            <a:gdLst>
              <a:gd name="connsiteX0" fmla="*/ 0 w 4678326"/>
              <a:gd name="connsiteY0" fmla="*/ 170121 h 1212112"/>
              <a:gd name="connsiteX1" fmla="*/ 2296633 w 4678326"/>
              <a:gd name="connsiteY1" fmla="*/ 1169582 h 1212112"/>
              <a:gd name="connsiteX2" fmla="*/ 4284921 w 4678326"/>
              <a:gd name="connsiteY2" fmla="*/ 425303 h 1212112"/>
              <a:gd name="connsiteX3" fmla="*/ 4657061 w 4678326"/>
              <a:gd name="connsiteY3" fmla="*/ 0 h 1212112"/>
              <a:gd name="connsiteX0" fmla="*/ 0 w 4657061"/>
              <a:gd name="connsiteY0" fmla="*/ 170121 h 1197935"/>
              <a:gd name="connsiteX1" fmla="*/ 2296633 w 4657061"/>
              <a:gd name="connsiteY1" fmla="*/ 1169582 h 1197935"/>
              <a:gd name="connsiteX2" fmla="*/ 4657061 w 4657061"/>
              <a:gd name="connsiteY2" fmla="*/ 0 h 1197935"/>
              <a:gd name="connsiteX0" fmla="*/ 0 w 4657061"/>
              <a:gd name="connsiteY0" fmla="*/ 170121 h 923144"/>
              <a:gd name="connsiteX1" fmla="*/ 1478918 w 4657061"/>
              <a:gd name="connsiteY1" fmla="*/ 894791 h 923144"/>
              <a:gd name="connsiteX2" fmla="*/ 4657061 w 4657061"/>
              <a:gd name="connsiteY2" fmla="*/ 0 h 923144"/>
              <a:gd name="connsiteX0" fmla="*/ 0 w 2621926"/>
              <a:gd name="connsiteY0" fmla="*/ 0 h 1254085"/>
              <a:gd name="connsiteX1" fmla="*/ 1478918 w 2621926"/>
              <a:gd name="connsiteY1" fmla="*/ 724670 h 1254085"/>
              <a:gd name="connsiteX2" fmla="*/ 2621926 w 2621926"/>
              <a:gd name="connsiteY2" fmla="*/ 1010422 h 1254085"/>
              <a:gd name="connsiteX0" fmla="*/ 0 w 2621926"/>
              <a:gd name="connsiteY0" fmla="*/ 0 h 1092606"/>
              <a:gd name="connsiteX1" fmla="*/ 1478918 w 2621926"/>
              <a:gd name="connsiteY1" fmla="*/ 724670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43206"/>
              <a:gd name="connsiteY0" fmla="*/ 0 h 959874"/>
              <a:gd name="connsiteX1" fmla="*/ 1285884 w 2643206"/>
              <a:gd name="connsiteY1" fmla="*/ 857256 h 959874"/>
              <a:gd name="connsiteX2" fmla="*/ 2643206 w 2643206"/>
              <a:gd name="connsiteY2" fmla="*/ 857256 h 959874"/>
              <a:gd name="connsiteX0" fmla="*/ 0 w 2643206"/>
              <a:gd name="connsiteY0" fmla="*/ 0 h 1082316"/>
              <a:gd name="connsiteX1" fmla="*/ 1285884 w 2643206"/>
              <a:gd name="connsiteY1" fmla="*/ 857256 h 1082316"/>
              <a:gd name="connsiteX2" fmla="*/ 2643206 w 2643206"/>
              <a:gd name="connsiteY2" fmla="*/ 1000132 h 1082316"/>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181785"/>
              <a:gd name="connsiteX1" fmla="*/ 1285884 w 2643206"/>
              <a:gd name="connsiteY1" fmla="*/ 857256 h 1181785"/>
              <a:gd name="connsiteX2" fmla="*/ 2643206 w 2643206"/>
              <a:gd name="connsiteY2" fmla="*/ 1090958 h 1181785"/>
              <a:gd name="connsiteX0" fmla="*/ 0 w 2643206"/>
              <a:gd name="connsiteY0" fmla="*/ 0 h 1090958"/>
              <a:gd name="connsiteX1" fmla="*/ 1285884 w 2643206"/>
              <a:gd name="connsiteY1" fmla="*/ 857256 h 1090958"/>
              <a:gd name="connsiteX2" fmla="*/ 2643206 w 2643206"/>
              <a:gd name="connsiteY2" fmla="*/ 1090958 h 1090958"/>
            </a:gdLst>
            <a:ahLst/>
            <a:cxnLst>
              <a:cxn ang="0">
                <a:pos x="connsiteX0" y="connsiteY0"/>
              </a:cxn>
              <a:cxn ang="0">
                <a:pos x="connsiteX1" y="connsiteY1"/>
              </a:cxn>
              <a:cxn ang="0">
                <a:pos x="connsiteX2" y="connsiteY2"/>
              </a:cxn>
            </a:cxnLst>
            <a:rect l="l" t="t" r="r" b="b"/>
            <a:pathLst>
              <a:path w="2643206" h="1090958">
                <a:moveTo>
                  <a:pt x="0" y="0"/>
                </a:moveTo>
                <a:cubicBezTo>
                  <a:pt x="517144" y="384115"/>
                  <a:pt x="845350" y="675430"/>
                  <a:pt x="1285884" y="857256"/>
                </a:cubicBezTo>
                <a:cubicBezTo>
                  <a:pt x="1726418" y="1039082"/>
                  <a:pt x="2150459" y="1067196"/>
                  <a:pt x="2643206" y="1090958"/>
                </a:cubicBezTo>
              </a:path>
            </a:pathLst>
          </a:custGeom>
          <a:noFill/>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6" name="Straight Arrow Connector 25"/>
          <p:cNvCxnSpPr/>
          <p:nvPr/>
        </p:nvCxnSpPr>
        <p:spPr>
          <a:xfrm>
            <a:off x="2214546" y="3357562"/>
            <a:ext cx="2500330" cy="1588"/>
          </a:xfrm>
          <a:prstGeom prst="straightConnector1">
            <a:avLst/>
          </a:prstGeom>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905378" y="2648206"/>
            <a:ext cx="377601" cy="1428760"/>
          </a:xfrm>
          <a:prstGeom prst="ellipse">
            <a:avLst/>
          </a:prstGeom>
          <a:solidFill>
            <a:schemeClr val="bg1">
              <a:lumMod val="65000"/>
              <a:lumOff val="3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109644" y="2633657"/>
            <a:ext cx="2428893" cy="1450680"/>
          </a:xfrm>
          <a:custGeom>
            <a:avLst/>
            <a:gdLst>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46668 w 3006132"/>
              <a:gd name="connsiteY0" fmla="*/ 69501 h 1567542"/>
              <a:gd name="connsiteX1" fmla="*/ 2602523 w 3006132"/>
              <a:gd name="connsiteY1" fmla="*/ 79549 h 1567542"/>
              <a:gd name="connsiteX2" fmla="*/ 2768320 w 3006132"/>
              <a:gd name="connsiteY2" fmla="*/ 456362 h 1567542"/>
              <a:gd name="connsiteX3" fmla="*/ 2758272 w 3006132"/>
              <a:gd name="connsiteY3" fmla="*/ 1194916 h 1567542"/>
              <a:gd name="connsiteX4" fmla="*/ 2592474 w 3006132"/>
              <a:gd name="connsiteY4" fmla="*/ 1506415 h 1567542"/>
              <a:gd name="connsiteX5" fmla="*/ 341644 w 3006132"/>
              <a:gd name="connsiteY5" fmla="*/ 1496366 h 1567542"/>
              <a:gd name="connsiteX6" fmla="*/ 522514 w 3006132"/>
              <a:gd name="connsiteY6" fmla="*/ 1079360 h 1567542"/>
              <a:gd name="connsiteX7" fmla="*/ 522514 w 3006132"/>
              <a:gd name="connsiteY7" fmla="*/ 496555 h 1567542"/>
              <a:gd name="connsiteX8" fmla="*/ 346668 w 3006132"/>
              <a:gd name="connsiteY8" fmla="*/ 69501 h 1567542"/>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522514 w 3006132"/>
              <a:gd name="connsiteY6" fmla="*/ 1079360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522514 w 3006132"/>
              <a:gd name="connsiteY6" fmla="*/ 1079360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498339 w 3006132"/>
              <a:gd name="connsiteY6" fmla="*/ 925665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498339 w 3006132"/>
              <a:gd name="connsiteY6" fmla="*/ 997103 h 1568345"/>
              <a:gd name="connsiteX7" fmla="*/ 522514 w 3006132"/>
              <a:gd name="connsiteY7" fmla="*/ 496555 h 1568345"/>
              <a:gd name="connsiteX8" fmla="*/ 346668 w 3006132"/>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175846 w 2659464"/>
              <a:gd name="connsiteY7" fmla="*/ 496555 h 1568345"/>
              <a:gd name="connsiteX8" fmla="*/ 0 w 2659464"/>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175846 w 2659464"/>
              <a:gd name="connsiteY7" fmla="*/ 496555 h 1568345"/>
              <a:gd name="connsiteX8" fmla="*/ 0 w 2659464"/>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223109 w 2659464"/>
              <a:gd name="connsiteY7" fmla="*/ 568475 h 1568345"/>
              <a:gd name="connsiteX8" fmla="*/ 0 w 2659464"/>
              <a:gd name="connsiteY8" fmla="*/ 69501 h 1568345"/>
              <a:gd name="connsiteX0" fmla="*/ 350697 w 3010161"/>
              <a:gd name="connsiteY0" fmla="*/ 152926 h 1651770"/>
              <a:gd name="connsiteX1" fmla="*/ 2606552 w 3010161"/>
              <a:gd name="connsiteY1" fmla="*/ 162974 h 1651770"/>
              <a:gd name="connsiteX2" fmla="*/ 2772349 w 3010161"/>
              <a:gd name="connsiteY2" fmla="*/ 539787 h 1651770"/>
              <a:gd name="connsiteX3" fmla="*/ 2762301 w 3010161"/>
              <a:gd name="connsiteY3" fmla="*/ 1278341 h 1651770"/>
              <a:gd name="connsiteX4" fmla="*/ 2596503 w 3010161"/>
              <a:gd name="connsiteY4" fmla="*/ 1589840 h 1651770"/>
              <a:gd name="connsiteX5" fmla="*/ 359492 w 3010161"/>
              <a:gd name="connsiteY5" fmla="*/ 1580594 h 1651770"/>
              <a:gd name="connsiteX6" fmla="*/ 502368 w 3010161"/>
              <a:gd name="connsiteY6" fmla="*/ 1080528 h 1651770"/>
              <a:gd name="connsiteX7" fmla="*/ 350697 w 3010161"/>
              <a:gd name="connsiteY7" fmla="*/ 152926 h 1651770"/>
              <a:gd name="connsiteX0" fmla="*/ 350697 w 3010161"/>
              <a:gd name="connsiteY0" fmla="*/ 105300 h 1604144"/>
              <a:gd name="connsiteX1" fmla="*/ 2606552 w 3010161"/>
              <a:gd name="connsiteY1" fmla="*/ 115348 h 1604144"/>
              <a:gd name="connsiteX2" fmla="*/ 2772349 w 3010161"/>
              <a:gd name="connsiteY2" fmla="*/ 492161 h 1604144"/>
              <a:gd name="connsiteX3" fmla="*/ 2762301 w 3010161"/>
              <a:gd name="connsiteY3" fmla="*/ 1230715 h 1604144"/>
              <a:gd name="connsiteX4" fmla="*/ 2596503 w 3010161"/>
              <a:gd name="connsiteY4" fmla="*/ 1542214 h 1604144"/>
              <a:gd name="connsiteX5" fmla="*/ 359492 w 3010161"/>
              <a:gd name="connsiteY5" fmla="*/ 1532968 h 1604144"/>
              <a:gd name="connsiteX6" fmla="*/ 502369 w 3010161"/>
              <a:gd name="connsiteY6" fmla="*/ 747150 h 1604144"/>
              <a:gd name="connsiteX7" fmla="*/ 350697 w 3010161"/>
              <a:gd name="connsiteY7" fmla="*/ 105300 h 1604144"/>
              <a:gd name="connsiteX0" fmla="*/ 350697 w 2999899"/>
              <a:gd name="connsiteY0" fmla="*/ 105300 h 1605236"/>
              <a:gd name="connsiteX1" fmla="*/ 2597756 w 2999899"/>
              <a:gd name="connsiteY1" fmla="*/ 116440 h 1605236"/>
              <a:gd name="connsiteX2" fmla="*/ 2763553 w 2999899"/>
              <a:gd name="connsiteY2" fmla="*/ 493253 h 1605236"/>
              <a:gd name="connsiteX3" fmla="*/ 2753505 w 2999899"/>
              <a:gd name="connsiteY3" fmla="*/ 1231807 h 1605236"/>
              <a:gd name="connsiteX4" fmla="*/ 2587707 w 2999899"/>
              <a:gd name="connsiteY4" fmla="*/ 1543306 h 1605236"/>
              <a:gd name="connsiteX5" fmla="*/ 350696 w 2999899"/>
              <a:gd name="connsiteY5" fmla="*/ 1534060 h 1605236"/>
              <a:gd name="connsiteX6" fmla="*/ 493573 w 2999899"/>
              <a:gd name="connsiteY6" fmla="*/ 748242 h 1605236"/>
              <a:gd name="connsiteX7" fmla="*/ 350697 w 2999899"/>
              <a:gd name="connsiteY7" fmla="*/ 105300 h 1605236"/>
              <a:gd name="connsiteX0" fmla="*/ 350697 w 2999899"/>
              <a:gd name="connsiteY0" fmla="*/ 105300 h 1605236"/>
              <a:gd name="connsiteX1" fmla="*/ 2597756 w 2999899"/>
              <a:gd name="connsiteY1" fmla="*/ 116440 h 1605236"/>
              <a:gd name="connsiteX2" fmla="*/ 2763553 w 2999899"/>
              <a:gd name="connsiteY2" fmla="*/ 493253 h 1605236"/>
              <a:gd name="connsiteX3" fmla="*/ 2753505 w 2999899"/>
              <a:gd name="connsiteY3" fmla="*/ 1231807 h 1605236"/>
              <a:gd name="connsiteX4" fmla="*/ 2587707 w 2999899"/>
              <a:gd name="connsiteY4" fmla="*/ 1543306 h 1605236"/>
              <a:gd name="connsiteX5" fmla="*/ 350696 w 2999899"/>
              <a:gd name="connsiteY5" fmla="*/ 1534060 h 1605236"/>
              <a:gd name="connsiteX6" fmla="*/ 493573 w 2999899"/>
              <a:gd name="connsiteY6" fmla="*/ 748242 h 1605236"/>
              <a:gd name="connsiteX7" fmla="*/ 350697 w 2999899"/>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214315 w 2649203"/>
              <a:gd name="connsiteY6" fmla="*/ 819680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214315 w 2649203"/>
              <a:gd name="connsiteY6" fmla="*/ 819680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593682"/>
              <a:gd name="connsiteX1" fmla="*/ 2247060 w 2649203"/>
              <a:gd name="connsiteY1" fmla="*/ 116440 h 1593682"/>
              <a:gd name="connsiteX2" fmla="*/ 2412857 w 2649203"/>
              <a:gd name="connsiteY2" fmla="*/ 493253 h 1593682"/>
              <a:gd name="connsiteX3" fmla="*/ 2402809 w 2649203"/>
              <a:gd name="connsiteY3" fmla="*/ 1231807 h 1593682"/>
              <a:gd name="connsiteX4" fmla="*/ 2237011 w 2649203"/>
              <a:gd name="connsiteY4" fmla="*/ 1543306 h 1593682"/>
              <a:gd name="connsiteX5" fmla="*/ 0 w 2649203"/>
              <a:gd name="connsiteY5" fmla="*/ 1534060 h 1593682"/>
              <a:gd name="connsiteX6" fmla="*/ 172075 w 2649203"/>
              <a:gd name="connsiteY6" fmla="*/ 834897 h 1593682"/>
              <a:gd name="connsiteX7" fmla="*/ 1 w 2649203"/>
              <a:gd name="connsiteY7" fmla="*/ 105300 h 1593682"/>
              <a:gd name="connsiteX0" fmla="*/ 1 w 2649203"/>
              <a:gd name="connsiteY0" fmla="*/ 105300 h 1543306"/>
              <a:gd name="connsiteX1" fmla="*/ 2247060 w 2649203"/>
              <a:gd name="connsiteY1" fmla="*/ 116440 h 1543306"/>
              <a:gd name="connsiteX2" fmla="*/ 2412857 w 2649203"/>
              <a:gd name="connsiteY2" fmla="*/ 493253 h 1543306"/>
              <a:gd name="connsiteX3" fmla="*/ 2402809 w 2649203"/>
              <a:gd name="connsiteY3" fmla="*/ 1231807 h 1543306"/>
              <a:gd name="connsiteX4" fmla="*/ 2237011 w 2649203"/>
              <a:gd name="connsiteY4" fmla="*/ 1543306 h 1543306"/>
              <a:gd name="connsiteX5" fmla="*/ 0 w 2649203"/>
              <a:gd name="connsiteY5" fmla="*/ 1534060 h 1543306"/>
              <a:gd name="connsiteX6" fmla="*/ 172075 w 2649203"/>
              <a:gd name="connsiteY6" fmla="*/ 834897 h 1543306"/>
              <a:gd name="connsiteX7" fmla="*/ 1 w 2649203"/>
              <a:gd name="connsiteY7" fmla="*/ 105300 h 1543306"/>
              <a:gd name="connsiteX0" fmla="*/ 1 w 2688160"/>
              <a:gd name="connsiteY0" fmla="*/ 105300 h 1543306"/>
              <a:gd name="connsiteX1" fmla="*/ 2286017 w 2688160"/>
              <a:gd name="connsiteY1" fmla="*/ 176738 h 1543306"/>
              <a:gd name="connsiteX2" fmla="*/ 2412857 w 2688160"/>
              <a:gd name="connsiteY2" fmla="*/ 493253 h 1543306"/>
              <a:gd name="connsiteX3" fmla="*/ 2402809 w 2688160"/>
              <a:gd name="connsiteY3" fmla="*/ 1231807 h 1543306"/>
              <a:gd name="connsiteX4" fmla="*/ 2237011 w 2688160"/>
              <a:gd name="connsiteY4" fmla="*/ 1543306 h 1543306"/>
              <a:gd name="connsiteX5" fmla="*/ 0 w 2688160"/>
              <a:gd name="connsiteY5" fmla="*/ 1534060 h 1543306"/>
              <a:gd name="connsiteX6" fmla="*/ 172075 w 2688160"/>
              <a:gd name="connsiteY6" fmla="*/ 834897 h 1543306"/>
              <a:gd name="connsiteX7" fmla="*/ 1 w 2688160"/>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2674 h 1450680"/>
              <a:gd name="connsiteX1" fmla="*/ 2214578 w 2637479"/>
              <a:gd name="connsiteY1" fmla="*/ 12674 h 1450680"/>
              <a:gd name="connsiteX2" fmla="*/ 2412857 w 2637479"/>
              <a:gd name="connsiteY2" fmla="*/ 400627 h 1450680"/>
              <a:gd name="connsiteX3" fmla="*/ 2402809 w 2637479"/>
              <a:gd name="connsiteY3" fmla="*/ 1139181 h 1450680"/>
              <a:gd name="connsiteX4" fmla="*/ 2237011 w 2637479"/>
              <a:gd name="connsiteY4" fmla="*/ 1450680 h 1450680"/>
              <a:gd name="connsiteX5" fmla="*/ 0 w 2637479"/>
              <a:gd name="connsiteY5" fmla="*/ 1441434 h 1450680"/>
              <a:gd name="connsiteX6" fmla="*/ 172075 w 2637479"/>
              <a:gd name="connsiteY6" fmla="*/ 742271 h 1450680"/>
              <a:gd name="connsiteX7" fmla="*/ 1 w 2637479"/>
              <a:gd name="connsiteY7" fmla="*/ 12674 h 1450680"/>
              <a:gd name="connsiteX0" fmla="*/ 1 w 2637479"/>
              <a:gd name="connsiteY0" fmla="*/ 12674 h 1450680"/>
              <a:gd name="connsiteX1" fmla="*/ 2214578 w 2637479"/>
              <a:gd name="connsiteY1" fmla="*/ 12674 h 1450680"/>
              <a:gd name="connsiteX2" fmla="*/ 2402809 w 2637479"/>
              <a:gd name="connsiteY2" fmla="*/ 1139181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8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9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9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428893"/>
              <a:gd name="connsiteY0" fmla="*/ 12674 h 1450680"/>
              <a:gd name="connsiteX1" fmla="*/ 2214579 w 2428893"/>
              <a:gd name="connsiteY1" fmla="*/ 12674 h 1450680"/>
              <a:gd name="connsiteX2" fmla="*/ 2428893 w 2428893"/>
              <a:gd name="connsiteY2" fmla="*/ 655616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 name="connsiteX0" fmla="*/ 1 w 2428893"/>
              <a:gd name="connsiteY0" fmla="*/ 12674 h 1450680"/>
              <a:gd name="connsiteX1" fmla="*/ 2214579 w 2428893"/>
              <a:gd name="connsiteY1" fmla="*/ 12674 h 1450680"/>
              <a:gd name="connsiteX2" fmla="*/ 2428893 w 2428893"/>
              <a:gd name="connsiteY2" fmla="*/ 727054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 name="connsiteX0" fmla="*/ 1 w 2428893"/>
              <a:gd name="connsiteY0" fmla="*/ 12674 h 1450680"/>
              <a:gd name="connsiteX1" fmla="*/ 2214579 w 2428893"/>
              <a:gd name="connsiteY1" fmla="*/ 12674 h 1450680"/>
              <a:gd name="connsiteX2" fmla="*/ 2428893 w 2428893"/>
              <a:gd name="connsiteY2" fmla="*/ 727054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93" h="1450680">
                <a:moveTo>
                  <a:pt x="1" y="12674"/>
                </a:moveTo>
                <a:cubicBezTo>
                  <a:pt x="426839" y="0"/>
                  <a:pt x="1816345" y="25569"/>
                  <a:pt x="2214579" y="12674"/>
                </a:cubicBezTo>
                <a:cubicBezTo>
                  <a:pt x="2379673" y="37444"/>
                  <a:pt x="2425154" y="487386"/>
                  <a:pt x="2428893" y="727054"/>
                </a:cubicBezTo>
                <a:cubicBezTo>
                  <a:pt x="2413694" y="903933"/>
                  <a:pt x="2427226" y="1360409"/>
                  <a:pt x="2237011" y="1450680"/>
                </a:cubicBezTo>
                <a:cubicBezTo>
                  <a:pt x="1708724" y="1438864"/>
                  <a:pt x="456303" y="1450418"/>
                  <a:pt x="0" y="1441434"/>
                </a:cubicBezTo>
                <a:cubicBezTo>
                  <a:pt x="177201" y="1232374"/>
                  <a:pt x="177099" y="908486"/>
                  <a:pt x="172075" y="742271"/>
                </a:cubicBezTo>
                <a:cubicBezTo>
                  <a:pt x="171128" y="599122"/>
                  <a:pt x="201643" y="295530"/>
                  <a:pt x="1" y="12674"/>
                </a:cubicBezTo>
                <a:close/>
              </a:path>
            </a:pathLst>
          </a:custGeom>
          <a:solidFill>
            <a:srgbClr val="FFFFFF">
              <a:alpha val="4902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trashcan copy.png"/>
          <p:cNvPicPr>
            <a:picLocks noChangeAspect="1"/>
          </p:cNvPicPr>
          <p:nvPr/>
        </p:nvPicPr>
        <p:blipFill>
          <a:blip r:embed="rId6" cstate="screen"/>
          <a:stretch>
            <a:fillRect/>
          </a:stretch>
        </p:blipFill>
        <p:spPr>
          <a:xfrm>
            <a:off x="4714876" y="5930763"/>
            <a:ext cx="857256" cy="927237"/>
          </a:xfrm>
          <a:prstGeom prst="rect">
            <a:avLst/>
          </a:prstGeom>
        </p:spPr>
      </p:pic>
      <p:pic>
        <p:nvPicPr>
          <p:cNvPr id="9219" name="Picture 3"/>
          <p:cNvPicPr>
            <a:picLocks noChangeAspect="1" noChangeArrowheads="1"/>
          </p:cNvPicPr>
          <p:nvPr/>
        </p:nvPicPr>
        <p:blipFill>
          <a:blip r:embed="rId7" cstate="screen">
            <a:duotone>
              <a:prstClr val="black"/>
              <a:srgbClr val="0070C0">
                <a:tint val="45000"/>
                <a:satMod val="400000"/>
              </a:srgbClr>
            </a:duotone>
          </a:blip>
          <a:srcRect/>
          <a:stretch>
            <a:fillRect/>
          </a:stretch>
        </p:blipFill>
        <p:spPr bwMode="auto">
          <a:xfrm>
            <a:off x="3857620" y="2285992"/>
            <a:ext cx="928694" cy="696521"/>
          </a:xfrm>
          <a:prstGeom prst="rect">
            <a:avLst/>
          </a:prstGeom>
          <a:noFill/>
          <a:ln w="9525">
            <a:noFill/>
            <a:miter lim="800000"/>
            <a:headEnd/>
            <a:tailEnd/>
          </a:ln>
        </p:spPr>
      </p:pic>
      <p:pic>
        <p:nvPicPr>
          <p:cNvPr id="9221" name="Picture 5"/>
          <p:cNvPicPr>
            <a:picLocks noChangeAspect="1" noChangeArrowheads="1"/>
          </p:cNvPicPr>
          <p:nvPr/>
        </p:nvPicPr>
        <p:blipFill>
          <a:blip r:embed="rId8" cstate="screen">
            <a:duotone>
              <a:prstClr val="black"/>
              <a:srgbClr val="00B050">
                <a:tint val="45000"/>
                <a:satMod val="400000"/>
              </a:srgbClr>
            </a:duotone>
          </a:blip>
          <a:srcRect/>
          <a:stretch>
            <a:fillRect/>
          </a:stretch>
        </p:blipFill>
        <p:spPr bwMode="auto">
          <a:xfrm>
            <a:off x="3714744" y="3000372"/>
            <a:ext cx="1071570" cy="872573"/>
          </a:xfrm>
          <a:prstGeom prst="rect">
            <a:avLst/>
          </a:prstGeom>
          <a:noFill/>
          <a:ln w="9525">
            <a:noFill/>
            <a:miter lim="800000"/>
            <a:headEnd/>
            <a:tailEnd/>
          </a:ln>
        </p:spPr>
      </p:pic>
      <p:pic>
        <p:nvPicPr>
          <p:cNvPr id="9222" name="Picture 6"/>
          <p:cNvPicPr>
            <a:picLocks noChangeAspect="1" noChangeArrowheads="1"/>
          </p:cNvPicPr>
          <p:nvPr/>
        </p:nvPicPr>
        <p:blipFill>
          <a:blip r:embed="rId9" cstate="screen"/>
          <a:srcRect/>
          <a:stretch>
            <a:fillRect/>
          </a:stretch>
        </p:blipFill>
        <p:spPr bwMode="auto">
          <a:xfrm>
            <a:off x="4000496" y="3857628"/>
            <a:ext cx="785818" cy="561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4905378" y="2648206"/>
            <a:ext cx="377601" cy="1428760"/>
          </a:xfrm>
          <a:prstGeom prst="ellipse">
            <a:avLst/>
          </a:prstGeom>
          <a:solidFill>
            <a:schemeClr val="bg1">
              <a:lumMod val="65000"/>
              <a:lumOff val="3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houses.png"/>
          <p:cNvPicPr>
            <a:picLocks noChangeAspect="1"/>
          </p:cNvPicPr>
          <p:nvPr/>
        </p:nvPicPr>
        <p:blipFill>
          <a:blip r:embed="rId3" cstate="screen"/>
          <a:srcRect/>
          <a:stretch>
            <a:fillRect/>
          </a:stretch>
        </p:blipFill>
        <p:spPr>
          <a:xfrm>
            <a:off x="928662" y="1000108"/>
            <a:ext cx="1256621" cy="1193790"/>
          </a:xfrm>
          <a:prstGeom prst="rect">
            <a:avLst/>
          </a:prstGeom>
        </p:spPr>
      </p:pic>
      <p:pic>
        <p:nvPicPr>
          <p:cNvPr id="7" name="Picture 6" descr="houses.png"/>
          <p:cNvPicPr>
            <a:picLocks noChangeAspect="1"/>
          </p:cNvPicPr>
          <p:nvPr/>
        </p:nvPicPr>
        <p:blipFill>
          <a:blip r:embed="rId4" cstate="screen"/>
          <a:srcRect/>
          <a:stretch>
            <a:fillRect/>
          </a:stretch>
        </p:blipFill>
        <p:spPr>
          <a:xfrm>
            <a:off x="1142976" y="4643446"/>
            <a:ext cx="1256622" cy="1151594"/>
          </a:xfrm>
          <a:prstGeom prst="rect">
            <a:avLst/>
          </a:prstGeom>
        </p:spPr>
      </p:pic>
      <p:pic>
        <p:nvPicPr>
          <p:cNvPr id="8" name="Picture 7" descr="houses.png"/>
          <p:cNvPicPr>
            <a:picLocks noChangeAspect="1"/>
          </p:cNvPicPr>
          <p:nvPr/>
        </p:nvPicPr>
        <p:blipFill>
          <a:blip r:embed="rId5" cstate="screen"/>
          <a:srcRect/>
          <a:stretch>
            <a:fillRect/>
          </a:stretch>
        </p:blipFill>
        <p:spPr>
          <a:xfrm>
            <a:off x="785786" y="2714620"/>
            <a:ext cx="1240876" cy="1214446"/>
          </a:xfrm>
          <a:prstGeom prst="rect">
            <a:avLst/>
          </a:prstGeom>
        </p:spPr>
      </p:pic>
      <p:sp>
        <p:nvSpPr>
          <p:cNvPr id="23" name="Freeform 22"/>
          <p:cNvSpPr/>
          <p:nvPr/>
        </p:nvSpPr>
        <p:spPr>
          <a:xfrm>
            <a:off x="2214546" y="1928803"/>
            <a:ext cx="2643206" cy="785818"/>
          </a:xfrm>
          <a:custGeom>
            <a:avLst/>
            <a:gdLst>
              <a:gd name="connsiteX0" fmla="*/ 0 w 4678326"/>
              <a:gd name="connsiteY0" fmla="*/ 170121 h 1212112"/>
              <a:gd name="connsiteX1" fmla="*/ 2296633 w 4678326"/>
              <a:gd name="connsiteY1" fmla="*/ 1169582 h 1212112"/>
              <a:gd name="connsiteX2" fmla="*/ 4284921 w 4678326"/>
              <a:gd name="connsiteY2" fmla="*/ 425303 h 1212112"/>
              <a:gd name="connsiteX3" fmla="*/ 4657061 w 4678326"/>
              <a:gd name="connsiteY3" fmla="*/ 0 h 1212112"/>
              <a:gd name="connsiteX0" fmla="*/ 0 w 4657061"/>
              <a:gd name="connsiteY0" fmla="*/ 170121 h 1197935"/>
              <a:gd name="connsiteX1" fmla="*/ 2296633 w 4657061"/>
              <a:gd name="connsiteY1" fmla="*/ 1169582 h 1197935"/>
              <a:gd name="connsiteX2" fmla="*/ 4657061 w 4657061"/>
              <a:gd name="connsiteY2" fmla="*/ 0 h 1197935"/>
              <a:gd name="connsiteX0" fmla="*/ 0 w 4657061"/>
              <a:gd name="connsiteY0" fmla="*/ 170121 h 923144"/>
              <a:gd name="connsiteX1" fmla="*/ 1478918 w 4657061"/>
              <a:gd name="connsiteY1" fmla="*/ 894791 h 923144"/>
              <a:gd name="connsiteX2" fmla="*/ 4657061 w 4657061"/>
              <a:gd name="connsiteY2" fmla="*/ 0 h 923144"/>
              <a:gd name="connsiteX0" fmla="*/ 0 w 2621926"/>
              <a:gd name="connsiteY0" fmla="*/ 0 h 1254085"/>
              <a:gd name="connsiteX1" fmla="*/ 1478918 w 2621926"/>
              <a:gd name="connsiteY1" fmla="*/ 724670 h 1254085"/>
              <a:gd name="connsiteX2" fmla="*/ 2621926 w 2621926"/>
              <a:gd name="connsiteY2" fmla="*/ 1010422 h 1254085"/>
              <a:gd name="connsiteX0" fmla="*/ 0 w 2621926"/>
              <a:gd name="connsiteY0" fmla="*/ 0 h 1092606"/>
              <a:gd name="connsiteX1" fmla="*/ 1478918 w 2621926"/>
              <a:gd name="connsiteY1" fmla="*/ 724670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43206"/>
              <a:gd name="connsiteY0" fmla="*/ 0 h 959874"/>
              <a:gd name="connsiteX1" fmla="*/ 1285884 w 2643206"/>
              <a:gd name="connsiteY1" fmla="*/ 857256 h 959874"/>
              <a:gd name="connsiteX2" fmla="*/ 2643206 w 2643206"/>
              <a:gd name="connsiteY2" fmla="*/ 857256 h 959874"/>
              <a:gd name="connsiteX0" fmla="*/ 0 w 2643206"/>
              <a:gd name="connsiteY0" fmla="*/ 0 h 1082316"/>
              <a:gd name="connsiteX1" fmla="*/ 1285884 w 2643206"/>
              <a:gd name="connsiteY1" fmla="*/ 857256 h 1082316"/>
              <a:gd name="connsiteX2" fmla="*/ 2643206 w 2643206"/>
              <a:gd name="connsiteY2" fmla="*/ 1000132 h 1082316"/>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272697"/>
              <a:gd name="connsiteX1" fmla="*/ 1285884 w 2643206"/>
              <a:gd name="connsiteY1" fmla="*/ 857256 h 1272697"/>
              <a:gd name="connsiteX2" fmla="*/ 2643206 w 2643206"/>
              <a:gd name="connsiteY2" fmla="*/ 1181871 h 1272697"/>
              <a:gd name="connsiteX0" fmla="*/ 0 w 2643206"/>
              <a:gd name="connsiteY0" fmla="*/ 0 h 1185172"/>
              <a:gd name="connsiteX1" fmla="*/ 1285884 w 2643206"/>
              <a:gd name="connsiteY1" fmla="*/ 857256 h 1185172"/>
              <a:gd name="connsiteX2" fmla="*/ 2643206 w 2643206"/>
              <a:gd name="connsiteY2" fmla="*/ 1181871 h 1185172"/>
            </a:gdLst>
            <a:ahLst/>
            <a:cxnLst>
              <a:cxn ang="0">
                <a:pos x="connsiteX0" y="connsiteY0"/>
              </a:cxn>
              <a:cxn ang="0">
                <a:pos x="connsiteX1" y="connsiteY1"/>
              </a:cxn>
              <a:cxn ang="0">
                <a:pos x="connsiteX2" y="connsiteY2"/>
              </a:cxn>
            </a:cxnLst>
            <a:rect l="l" t="t" r="r" b="b"/>
            <a:pathLst>
              <a:path w="2643206" h="1185172">
                <a:moveTo>
                  <a:pt x="0" y="0"/>
                </a:moveTo>
                <a:cubicBezTo>
                  <a:pt x="517144" y="384115"/>
                  <a:pt x="845350" y="660278"/>
                  <a:pt x="1285884" y="857256"/>
                </a:cubicBezTo>
                <a:cubicBezTo>
                  <a:pt x="1726418" y="1054234"/>
                  <a:pt x="2065398" y="1185172"/>
                  <a:pt x="2643206" y="1181871"/>
                </a:cubicBezTo>
              </a:path>
            </a:pathLst>
          </a:custGeom>
          <a:noFill/>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flipV="1">
            <a:off x="2285984" y="3929066"/>
            <a:ext cx="2643206" cy="928694"/>
          </a:xfrm>
          <a:custGeom>
            <a:avLst/>
            <a:gdLst>
              <a:gd name="connsiteX0" fmla="*/ 0 w 4678326"/>
              <a:gd name="connsiteY0" fmla="*/ 170121 h 1212112"/>
              <a:gd name="connsiteX1" fmla="*/ 2296633 w 4678326"/>
              <a:gd name="connsiteY1" fmla="*/ 1169582 h 1212112"/>
              <a:gd name="connsiteX2" fmla="*/ 4284921 w 4678326"/>
              <a:gd name="connsiteY2" fmla="*/ 425303 h 1212112"/>
              <a:gd name="connsiteX3" fmla="*/ 4657061 w 4678326"/>
              <a:gd name="connsiteY3" fmla="*/ 0 h 1212112"/>
              <a:gd name="connsiteX0" fmla="*/ 0 w 4657061"/>
              <a:gd name="connsiteY0" fmla="*/ 170121 h 1197935"/>
              <a:gd name="connsiteX1" fmla="*/ 2296633 w 4657061"/>
              <a:gd name="connsiteY1" fmla="*/ 1169582 h 1197935"/>
              <a:gd name="connsiteX2" fmla="*/ 4657061 w 4657061"/>
              <a:gd name="connsiteY2" fmla="*/ 0 h 1197935"/>
              <a:gd name="connsiteX0" fmla="*/ 0 w 4657061"/>
              <a:gd name="connsiteY0" fmla="*/ 170121 h 923144"/>
              <a:gd name="connsiteX1" fmla="*/ 1478918 w 4657061"/>
              <a:gd name="connsiteY1" fmla="*/ 894791 h 923144"/>
              <a:gd name="connsiteX2" fmla="*/ 4657061 w 4657061"/>
              <a:gd name="connsiteY2" fmla="*/ 0 h 923144"/>
              <a:gd name="connsiteX0" fmla="*/ 0 w 2621926"/>
              <a:gd name="connsiteY0" fmla="*/ 0 h 1254085"/>
              <a:gd name="connsiteX1" fmla="*/ 1478918 w 2621926"/>
              <a:gd name="connsiteY1" fmla="*/ 724670 h 1254085"/>
              <a:gd name="connsiteX2" fmla="*/ 2621926 w 2621926"/>
              <a:gd name="connsiteY2" fmla="*/ 1010422 h 1254085"/>
              <a:gd name="connsiteX0" fmla="*/ 0 w 2621926"/>
              <a:gd name="connsiteY0" fmla="*/ 0 h 1092606"/>
              <a:gd name="connsiteX1" fmla="*/ 1478918 w 2621926"/>
              <a:gd name="connsiteY1" fmla="*/ 724670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43206"/>
              <a:gd name="connsiteY0" fmla="*/ 0 h 959874"/>
              <a:gd name="connsiteX1" fmla="*/ 1285884 w 2643206"/>
              <a:gd name="connsiteY1" fmla="*/ 857256 h 959874"/>
              <a:gd name="connsiteX2" fmla="*/ 2643206 w 2643206"/>
              <a:gd name="connsiteY2" fmla="*/ 857256 h 959874"/>
              <a:gd name="connsiteX0" fmla="*/ 0 w 2643206"/>
              <a:gd name="connsiteY0" fmla="*/ 0 h 1082316"/>
              <a:gd name="connsiteX1" fmla="*/ 1285884 w 2643206"/>
              <a:gd name="connsiteY1" fmla="*/ 857256 h 1082316"/>
              <a:gd name="connsiteX2" fmla="*/ 2643206 w 2643206"/>
              <a:gd name="connsiteY2" fmla="*/ 1000132 h 1082316"/>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181785"/>
              <a:gd name="connsiteX1" fmla="*/ 1285884 w 2643206"/>
              <a:gd name="connsiteY1" fmla="*/ 857256 h 1181785"/>
              <a:gd name="connsiteX2" fmla="*/ 2643206 w 2643206"/>
              <a:gd name="connsiteY2" fmla="*/ 1090958 h 1181785"/>
              <a:gd name="connsiteX0" fmla="*/ 0 w 2643206"/>
              <a:gd name="connsiteY0" fmla="*/ 0 h 1090958"/>
              <a:gd name="connsiteX1" fmla="*/ 1285884 w 2643206"/>
              <a:gd name="connsiteY1" fmla="*/ 857256 h 1090958"/>
              <a:gd name="connsiteX2" fmla="*/ 2643206 w 2643206"/>
              <a:gd name="connsiteY2" fmla="*/ 1090958 h 1090958"/>
            </a:gdLst>
            <a:ahLst/>
            <a:cxnLst>
              <a:cxn ang="0">
                <a:pos x="connsiteX0" y="connsiteY0"/>
              </a:cxn>
              <a:cxn ang="0">
                <a:pos x="connsiteX1" y="connsiteY1"/>
              </a:cxn>
              <a:cxn ang="0">
                <a:pos x="connsiteX2" y="connsiteY2"/>
              </a:cxn>
            </a:cxnLst>
            <a:rect l="l" t="t" r="r" b="b"/>
            <a:pathLst>
              <a:path w="2643206" h="1090958">
                <a:moveTo>
                  <a:pt x="0" y="0"/>
                </a:moveTo>
                <a:cubicBezTo>
                  <a:pt x="517144" y="384115"/>
                  <a:pt x="845350" y="675430"/>
                  <a:pt x="1285884" y="857256"/>
                </a:cubicBezTo>
                <a:cubicBezTo>
                  <a:pt x="1726418" y="1039082"/>
                  <a:pt x="2150459" y="1067196"/>
                  <a:pt x="2643206" y="1090958"/>
                </a:cubicBezTo>
              </a:path>
            </a:pathLst>
          </a:custGeom>
          <a:noFill/>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6" name="Straight Arrow Connector 25"/>
          <p:cNvCxnSpPr/>
          <p:nvPr/>
        </p:nvCxnSpPr>
        <p:spPr>
          <a:xfrm>
            <a:off x="2214546" y="3357562"/>
            <a:ext cx="2500330" cy="1588"/>
          </a:xfrm>
          <a:prstGeom prst="straightConnector1">
            <a:avLst/>
          </a:prstGeom>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6" cstate="screen">
            <a:duotone>
              <a:prstClr val="black"/>
              <a:srgbClr val="0070C0">
                <a:tint val="45000"/>
                <a:satMod val="400000"/>
              </a:srgbClr>
            </a:duotone>
          </a:blip>
          <a:srcRect/>
          <a:stretch>
            <a:fillRect/>
          </a:stretch>
        </p:blipFill>
        <p:spPr bwMode="auto">
          <a:xfrm>
            <a:off x="4786314" y="2643182"/>
            <a:ext cx="928694" cy="339331"/>
          </a:xfrm>
          <a:prstGeom prst="rect">
            <a:avLst/>
          </a:prstGeom>
          <a:noFill/>
          <a:ln w="9525">
            <a:noFill/>
            <a:miter lim="800000"/>
            <a:headEnd/>
            <a:tailEnd/>
          </a:ln>
        </p:spPr>
      </p:pic>
      <p:pic>
        <p:nvPicPr>
          <p:cNvPr id="9221" name="Picture 5"/>
          <p:cNvPicPr>
            <a:picLocks noChangeAspect="1" noChangeArrowheads="1"/>
          </p:cNvPicPr>
          <p:nvPr/>
        </p:nvPicPr>
        <p:blipFill>
          <a:blip r:embed="rId7" cstate="screen">
            <a:duotone>
              <a:prstClr val="black"/>
              <a:srgbClr val="00B050">
                <a:tint val="45000"/>
                <a:satMod val="400000"/>
              </a:srgbClr>
            </a:duotone>
          </a:blip>
          <a:srcRect/>
          <a:stretch>
            <a:fillRect/>
          </a:stretch>
        </p:blipFill>
        <p:spPr bwMode="auto">
          <a:xfrm>
            <a:off x="4643438" y="3000372"/>
            <a:ext cx="1071570" cy="872573"/>
          </a:xfrm>
          <a:prstGeom prst="rect">
            <a:avLst/>
          </a:prstGeom>
          <a:noFill/>
          <a:ln w="9525">
            <a:noFill/>
            <a:miter lim="800000"/>
            <a:headEnd/>
            <a:tailEnd/>
          </a:ln>
        </p:spPr>
      </p:pic>
      <p:pic>
        <p:nvPicPr>
          <p:cNvPr id="9222" name="Picture 6"/>
          <p:cNvPicPr>
            <a:picLocks noChangeAspect="1" noChangeArrowheads="1"/>
          </p:cNvPicPr>
          <p:nvPr/>
        </p:nvPicPr>
        <p:blipFill>
          <a:blip r:embed="rId8" cstate="screen"/>
          <a:srcRect/>
          <a:stretch>
            <a:fillRect/>
          </a:stretch>
        </p:blipFill>
        <p:spPr bwMode="auto">
          <a:xfrm>
            <a:off x="4929190" y="3857628"/>
            <a:ext cx="785818" cy="214314"/>
          </a:xfrm>
          <a:prstGeom prst="rect">
            <a:avLst/>
          </a:prstGeom>
          <a:noFill/>
          <a:ln w="9525">
            <a:noFill/>
            <a:miter lim="800000"/>
            <a:headEnd/>
            <a:tailEnd/>
          </a:ln>
        </p:spPr>
      </p:pic>
      <p:sp>
        <p:nvSpPr>
          <p:cNvPr id="15" name="Freeform 14"/>
          <p:cNvSpPr/>
          <p:nvPr/>
        </p:nvSpPr>
        <p:spPr>
          <a:xfrm>
            <a:off x="5109644" y="2628894"/>
            <a:ext cx="2428893" cy="1450680"/>
          </a:xfrm>
          <a:custGeom>
            <a:avLst/>
            <a:gdLst>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46668 w 3006132"/>
              <a:gd name="connsiteY0" fmla="*/ 69501 h 1567542"/>
              <a:gd name="connsiteX1" fmla="*/ 2602523 w 3006132"/>
              <a:gd name="connsiteY1" fmla="*/ 79549 h 1567542"/>
              <a:gd name="connsiteX2" fmla="*/ 2768320 w 3006132"/>
              <a:gd name="connsiteY2" fmla="*/ 456362 h 1567542"/>
              <a:gd name="connsiteX3" fmla="*/ 2758272 w 3006132"/>
              <a:gd name="connsiteY3" fmla="*/ 1194916 h 1567542"/>
              <a:gd name="connsiteX4" fmla="*/ 2592474 w 3006132"/>
              <a:gd name="connsiteY4" fmla="*/ 1506415 h 1567542"/>
              <a:gd name="connsiteX5" fmla="*/ 341644 w 3006132"/>
              <a:gd name="connsiteY5" fmla="*/ 1496366 h 1567542"/>
              <a:gd name="connsiteX6" fmla="*/ 522514 w 3006132"/>
              <a:gd name="connsiteY6" fmla="*/ 1079360 h 1567542"/>
              <a:gd name="connsiteX7" fmla="*/ 522514 w 3006132"/>
              <a:gd name="connsiteY7" fmla="*/ 496555 h 1567542"/>
              <a:gd name="connsiteX8" fmla="*/ 346668 w 3006132"/>
              <a:gd name="connsiteY8" fmla="*/ 69501 h 1567542"/>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522514 w 3006132"/>
              <a:gd name="connsiteY6" fmla="*/ 1079360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522514 w 3006132"/>
              <a:gd name="connsiteY6" fmla="*/ 1079360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498339 w 3006132"/>
              <a:gd name="connsiteY6" fmla="*/ 925665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498339 w 3006132"/>
              <a:gd name="connsiteY6" fmla="*/ 997103 h 1568345"/>
              <a:gd name="connsiteX7" fmla="*/ 522514 w 3006132"/>
              <a:gd name="connsiteY7" fmla="*/ 496555 h 1568345"/>
              <a:gd name="connsiteX8" fmla="*/ 346668 w 3006132"/>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175846 w 2659464"/>
              <a:gd name="connsiteY7" fmla="*/ 496555 h 1568345"/>
              <a:gd name="connsiteX8" fmla="*/ 0 w 2659464"/>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175846 w 2659464"/>
              <a:gd name="connsiteY7" fmla="*/ 496555 h 1568345"/>
              <a:gd name="connsiteX8" fmla="*/ 0 w 2659464"/>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223109 w 2659464"/>
              <a:gd name="connsiteY7" fmla="*/ 568475 h 1568345"/>
              <a:gd name="connsiteX8" fmla="*/ 0 w 2659464"/>
              <a:gd name="connsiteY8" fmla="*/ 69501 h 1568345"/>
              <a:gd name="connsiteX0" fmla="*/ 350697 w 3010161"/>
              <a:gd name="connsiteY0" fmla="*/ 152926 h 1651770"/>
              <a:gd name="connsiteX1" fmla="*/ 2606552 w 3010161"/>
              <a:gd name="connsiteY1" fmla="*/ 162974 h 1651770"/>
              <a:gd name="connsiteX2" fmla="*/ 2772349 w 3010161"/>
              <a:gd name="connsiteY2" fmla="*/ 539787 h 1651770"/>
              <a:gd name="connsiteX3" fmla="*/ 2762301 w 3010161"/>
              <a:gd name="connsiteY3" fmla="*/ 1278341 h 1651770"/>
              <a:gd name="connsiteX4" fmla="*/ 2596503 w 3010161"/>
              <a:gd name="connsiteY4" fmla="*/ 1589840 h 1651770"/>
              <a:gd name="connsiteX5" fmla="*/ 359492 w 3010161"/>
              <a:gd name="connsiteY5" fmla="*/ 1580594 h 1651770"/>
              <a:gd name="connsiteX6" fmla="*/ 502368 w 3010161"/>
              <a:gd name="connsiteY6" fmla="*/ 1080528 h 1651770"/>
              <a:gd name="connsiteX7" fmla="*/ 350697 w 3010161"/>
              <a:gd name="connsiteY7" fmla="*/ 152926 h 1651770"/>
              <a:gd name="connsiteX0" fmla="*/ 350697 w 3010161"/>
              <a:gd name="connsiteY0" fmla="*/ 105300 h 1604144"/>
              <a:gd name="connsiteX1" fmla="*/ 2606552 w 3010161"/>
              <a:gd name="connsiteY1" fmla="*/ 115348 h 1604144"/>
              <a:gd name="connsiteX2" fmla="*/ 2772349 w 3010161"/>
              <a:gd name="connsiteY2" fmla="*/ 492161 h 1604144"/>
              <a:gd name="connsiteX3" fmla="*/ 2762301 w 3010161"/>
              <a:gd name="connsiteY3" fmla="*/ 1230715 h 1604144"/>
              <a:gd name="connsiteX4" fmla="*/ 2596503 w 3010161"/>
              <a:gd name="connsiteY4" fmla="*/ 1542214 h 1604144"/>
              <a:gd name="connsiteX5" fmla="*/ 359492 w 3010161"/>
              <a:gd name="connsiteY5" fmla="*/ 1532968 h 1604144"/>
              <a:gd name="connsiteX6" fmla="*/ 502369 w 3010161"/>
              <a:gd name="connsiteY6" fmla="*/ 747150 h 1604144"/>
              <a:gd name="connsiteX7" fmla="*/ 350697 w 3010161"/>
              <a:gd name="connsiteY7" fmla="*/ 105300 h 1604144"/>
              <a:gd name="connsiteX0" fmla="*/ 350697 w 2999899"/>
              <a:gd name="connsiteY0" fmla="*/ 105300 h 1605236"/>
              <a:gd name="connsiteX1" fmla="*/ 2597756 w 2999899"/>
              <a:gd name="connsiteY1" fmla="*/ 116440 h 1605236"/>
              <a:gd name="connsiteX2" fmla="*/ 2763553 w 2999899"/>
              <a:gd name="connsiteY2" fmla="*/ 493253 h 1605236"/>
              <a:gd name="connsiteX3" fmla="*/ 2753505 w 2999899"/>
              <a:gd name="connsiteY3" fmla="*/ 1231807 h 1605236"/>
              <a:gd name="connsiteX4" fmla="*/ 2587707 w 2999899"/>
              <a:gd name="connsiteY4" fmla="*/ 1543306 h 1605236"/>
              <a:gd name="connsiteX5" fmla="*/ 350696 w 2999899"/>
              <a:gd name="connsiteY5" fmla="*/ 1534060 h 1605236"/>
              <a:gd name="connsiteX6" fmla="*/ 493573 w 2999899"/>
              <a:gd name="connsiteY6" fmla="*/ 748242 h 1605236"/>
              <a:gd name="connsiteX7" fmla="*/ 350697 w 2999899"/>
              <a:gd name="connsiteY7" fmla="*/ 105300 h 1605236"/>
              <a:gd name="connsiteX0" fmla="*/ 350697 w 2999899"/>
              <a:gd name="connsiteY0" fmla="*/ 105300 h 1605236"/>
              <a:gd name="connsiteX1" fmla="*/ 2597756 w 2999899"/>
              <a:gd name="connsiteY1" fmla="*/ 116440 h 1605236"/>
              <a:gd name="connsiteX2" fmla="*/ 2763553 w 2999899"/>
              <a:gd name="connsiteY2" fmla="*/ 493253 h 1605236"/>
              <a:gd name="connsiteX3" fmla="*/ 2753505 w 2999899"/>
              <a:gd name="connsiteY3" fmla="*/ 1231807 h 1605236"/>
              <a:gd name="connsiteX4" fmla="*/ 2587707 w 2999899"/>
              <a:gd name="connsiteY4" fmla="*/ 1543306 h 1605236"/>
              <a:gd name="connsiteX5" fmla="*/ 350696 w 2999899"/>
              <a:gd name="connsiteY5" fmla="*/ 1534060 h 1605236"/>
              <a:gd name="connsiteX6" fmla="*/ 493573 w 2999899"/>
              <a:gd name="connsiteY6" fmla="*/ 748242 h 1605236"/>
              <a:gd name="connsiteX7" fmla="*/ 350697 w 2999899"/>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214315 w 2649203"/>
              <a:gd name="connsiteY6" fmla="*/ 819680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214315 w 2649203"/>
              <a:gd name="connsiteY6" fmla="*/ 819680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593682"/>
              <a:gd name="connsiteX1" fmla="*/ 2247060 w 2649203"/>
              <a:gd name="connsiteY1" fmla="*/ 116440 h 1593682"/>
              <a:gd name="connsiteX2" fmla="*/ 2412857 w 2649203"/>
              <a:gd name="connsiteY2" fmla="*/ 493253 h 1593682"/>
              <a:gd name="connsiteX3" fmla="*/ 2402809 w 2649203"/>
              <a:gd name="connsiteY3" fmla="*/ 1231807 h 1593682"/>
              <a:gd name="connsiteX4" fmla="*/ 2237011 w 2649203"/>
              <a:gd name="connsiteY4" fmla="*/ 1543306 h 1593682"/>
              <a:gd name="connsiteX5" fmla="*/ 0 w 2649203"/>
              <a:gd name="connsiteY5" fmla="*/ 1534060 h 1593682"/>
              <a:gd name="connsiteX6" fmla="*/ 172075 w 2649203"/>
              <a:gd name="connsiteY6" fmla="*/ 834897 h 1593682"/>
              <a:gd name="connsiteX7" fmla="*/ 1 w 2649203"/>
              <a:gd name="connsiteY7" fmla="*/ 105300 h 1593682"/>
              <a:gd name="connsiteX0" fmla="*/ 1 w 2649203"/>
              <a:gd name="connsiteY0" fmla="*/ 105300 h 1543306"/>
              <a:gd name="connsiteX1" fmla="*/ 2247060 w 2649203"/>
              <a:gd name="connsiteY1" fmla="*/ 116440 h 1543306"/>
              <a:gd name="connsiteX2" fmla="*/ 2412857 w 2649203"/>
              <a:gd name="connsiteY2" fmla="*/ 493253 h 1543306"/>
              <a:gd name="connsiteX3" fmla="*/ 2402809 w 2649203"/>
              <a:gd name="connsiteY3" fmla="*/ 1231807 h 1543306"/>
              <a:gd name="connsiteX4" fmla="*/ 2237011 w 2649203"/>
              <a:gd name="connsiteY4" fmla="*/ 1543306 h 1543306"/>
              <a:gd name="connsiteX5" fmla="*/ 0 w 2649203"/>
              <a:gd name="connsiteY5" fmla="*/ 1534060 h 1543306"/>
              <a:gd name="connsiteX6" fmla="*/ 172075 w 2649203"/>
              <a:gd name="connsiteY6" fmla="*/ 834897 h 1543306"/>
              <a:gd name="connsiteX7" fmla="*/ 1 w 2649203"/>
              <a:gd name="connsiteY7" fmla="*/ 105300 h 1543306"/>
              <a:gd name="connsiteX0" fmla="*/ 1 w 2688160"/>
              <a:gd name="connsiteY0" fmla="*/ 105300 h 1543306"/>
              <a:gd name="connsiteX1" fmla="*/ 2286017 w 2688160"/>
              <a:gd name="connsiteY1" fmla="*/ 176738 h 1543306"/>
              <a:gd name="connsiteX2" fmla="*/ 2412857 w 2688160"/>
              <a:gd name="connsiteY2" fmla="*/ 493253 h 1543306"/>
              <a:gd name="connsiteX3" fmla="*/ 2402809 w 2688160"/>
              <a:gd name="connsiteY3" fmla="*/ 1231807 h 1543306"/>
              <a:gd name="connsiteX4" fmla="*/ 2237011 w 2688160"/>
              <a:gd name="connsiteY4" fmla="*/ 1543306 h 1543306"/>
              <a:gd name="connsiteX5" fmla="*/ 0 w 2688160"/>
              <a:gd name="connsiteY5" fmla="*/ 1534060 h 1543306"/>
              <a:gd name="connsiteX6" fmla="*/ 172075 w 2688160"/>
              <a:gd name="connsiteY6" fmla="*/ 834897 h 1543306"/>
              <a:gd name="connsiteX7" fmla="*/ 1 w 2688160"/>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2674 h 1450680"/>
              <a:gd name="connsiteX1" fmla="*/ 2214578 w 2637479"/>
              <a:gd name="connsiteY1" fmla="*/ 12674 h 1450680"/>
              <a:gd name="connsiteX2" fmla="*/ 2412857 w 2637479"/>
              <a:gd name="connsiteY2" fmla="*/ 400627 h 1450680"/>
              <a:gd name="connsiteX3" fmla="*/ 2402809 w 2637479"/>
              <a:gd name="connsiteY3" fmla="*/ 1139181 h 1450680"/>
              <a:gd name="connsiteX4" fmla="*/ 2237011 w 2637479"/>
              <a:gd name="connsiteY4" fmla="*/ 1450680 h 1450680"/>
              <a:gd name="connsiteX5" fmla="*/ 0 w 2637479"/>
              <a:gd name="connsiteY5" fmla="*/ 1441434 h 1450680"/>
              <a:gd name="connsiteX6" fmla="*/ 172075 w 2637479"/>
              <a:gd name="connsiteY6" fmla="*/ 742271 h 1450680"/>
              <a:gd name="connsiteX7" fmla="*/ 1 w 2637479"/>
              <a:gd name="connsiteY7" fmla="*/ 12674 h 1450680"/>
              <a:gd name="connsiteX0" fmla="*/ 1 w 2637479"/>
              <a:gd name="connsiteY0" fmla="*/ 12674 h 1450680"/>
              <a:gd name="connsiteX1" fmla="*/ 2214578 w 2637479"/>
              <a:gd name="connsiteY1" fmla="*/ 12674 h 1450680"/>
              <a:gd name="connsiteX2" fmla="*/ 2402809 w 2637479"/>
              <a:gd name="connsiteY2" fmla="*/ 1139181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8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9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9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428893"/>
              <a:gd name="connsiteY0" fmla="*/ 12674 h 1450680"/>
              <a:gd name="connsiteX1" fmla="*/ 2214579 w 2428893"/>
              <a:gd name="connsiteY1" fmla="*/ 12674 h 1450680"/>
              <a:gd name="connsiteX2" fmla="*/ 2428893 w 2428893"/>
              <a:gd name="connsiteY2" fmla="*/ 655616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 name="connsiteX0" fmla="*/ 1 w 2428893"/>
              <a:gd name="connsiteY0" fmla="*/ 12674 h 1450680"/>
              <a:gd name="connsiteX1" fmla="*/ 2214579 w 2428893"/>
              <a:gd name="connsiteY1" fmla="*/ 12674 h 1450680"/>
              <a:gd name="connsiteX2" fmla="*/ 2428893 w 2428893"/>
              <a:gd name="connsiteY2" fmla="*/ 727054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 name="connsiteX0" fmla="*/ 1 w 2428893"/>
              <a:gd name="connsiteY0" fmla="*/ 12674 h 1450680"/>
              <a:gd name="connsiteX1" fmla="*/ 2214579 w 2428893"/>
              <a:gd name="connsiteY1" fmla="*/ 12674 h 1450680"/>
              <a:gd name="connsiteX2" fmla="*/ 2428893 w 2428893"/>
              <a:gd name="connsiteY2" fmla="*/ 727054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93" h="1450680">
                <a:moveTo>
                  <a:pt x="1" y="12674"/>
                </a:moveTo>
                <a:cubicBezTo>
                  <a:pt x="426839" y="0"/>
                  <a:pt x="1816345" y="25569"/>
                  <a:pt x="2214579" y="12674"/>
                </a:cubicBezTo>
                <a:cubicBezTo>
                  <a:pt x="2379673" y="37444"/>
                  <a:pt x="2425154" y="487386"/>
                  <a:pt x="2428893" y="727054"/>
                </a:cubicBezTo>
                <a:cubicBezTo>
                  <a:pt x="2413694" y="903933"/>
                  <a:pt x="2427226" y="1360409"/>
                  <a:pt x="2237011" y="1450680"/>
                </a:cubicBezTo>
                <a:cubicBezTo>
                  <a:pt x="1708724" y="1438864"/>
                  <a:pt x="456303" y="1450418"/>
                  <a:pt x="0" y="1441434"/>
                </a:cubicBezTo>
                <a:cubicBezTo>
                  <a:pt x="177201" y="1232374"/>
                  <a:pt x="177099" y="908486"/>
                  <a:pt x="172075" y="742271"/>
                </a:cubicBezTo>
                <a:cubicBezTo>
                  <a:pt x="171128" y="599122"/>
                  <a:pt x="201643" y="295530"/>
                  <a:pt x="1" y="12674"/>
                </a:cubicBezTo>
                <a:close/>
              </a:path>
            </a:pathLst>
          </a:custGeom>
          <a:solidFill>
            <a:srgbClr val="FFFFFF">
              <a:alpha val="4902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3"/>
          <p:cNvPicPr>
            <a:picLocks noChangeAspect="1" noChangeArrowheads="1"/>
          </p:cNvPicPr>
          <p:nvPr/>
        </p:nvPicPr>
        <p:blipFill>
          <a:blip r:embed="rId9" cstate="screen">
            <a:duotone>
              <a:prstClr val="black"/>
              <a:srgbClr val="0070C0">
                <a:tint val="45000"/>
                <a:satMod val="400000"/>
              </a:srgbClr>
            </a:duotone>
          </a:blip>
          <a:srcRect/>
          <a:stretch>
            <a:fillRect/>
          </a:stretch>
        </p:blipFill>
        <p:spPr bwMode="auto">
          <a:xfrm rot="20433765">
            <a:off x="4390652" y="2287460"/>
            <a:ext cx="928694" cy="357190"/>
          </a:xfrm>
          <a:prstGeom prst="rect">
            <a:avLst/>
          </a:prstGeom>
          <a:noFill/>
          <a:ln w="9525">
            <a:noFill/>
            <a:miter lim="800000"/>
            <a:headEnd/>
            <a:tailEnd/>
          </a:ln>
        </p:spPr>
      </p:pic>
      <p:pic>
        <p:nvPicPr>
          <p:cNvPr id="20" name="Picture 6"/>
          <p:cNvPicPr>
            <a:picLocks noChangeAspect="1" noChangeArrowheads="1"/>
          </p:cNvPicPr>
          <p:nvPr/>
        </p:nvPicPr>
        <p:blipFill>
          <a:blip r:embed="rId10" cstate="screen"/>
          <a:srcRect/>
          <a:stretch>
            <a:fillRect/>
          </a:stretch>
        </p:blipFill>
        <p:spPr bwMode="auto">
          <a:xfrm rot="3371251">
            <a:off x="4613322" y="4321448"/>
            <a:ext cx="785818" cy="346985"/>
          </a:xfrm>
          <a:prstGeom prst="rect">
            <a:avLst/>
          </a:prstGeom>
          <a:noFill/>
          <a:ln w="9525">
            <a:noFill/>
            <a:miter lim="800000"/>
            <a:headEnd/>
            <a:tailEnd/>
          </a:ln>
        </p:spPr>
      </p:pic>
      <p:pic>
        <p:nvPicPr>
          <p:cNvPr id="21" name="Picture 20" descr="trashcan copy.png"/>
          <p:cNvPicPr>
            <a:picLocks noChangeAspect="1"/>
          </p:cNvPicPr>
          <p:nvPr/>
        </p:nvPicPr>
        <p:blipFill>
          <a:blip r:embed="rId11" cstate="screen"/>
          <a:stretch>
            <a:fillRect/>
          </a:stretch>
        </p:blipFill>
        <p:spPr>
          <a:xfrm>
            <a:off x="4714876" y="5930763"/>
            <a:ext cx="857256" cy="92723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grpSp>
        <p:nvGrpSpPr>
          <p:cNvPr id="2" name="Group 25"/>
          <p:cNvGrpSpPr>
            <a:grpSpLocks/>
          </p:cNvGrpSpPr>
          <p:nvPr/>
        </p:nvGrpSpPr>
        <p:grpSpPr bwMode="auto">
          <a:xfrm>
            <a:off x="0" y="0"/>
            <a:ext cx="9144000" cy="1125538"/>
            <a:chOff x="0" y="0"/>
            <a:chExt cx="5760" cy="709"/>
          </a:xfrm>
        </p:grpSpPr>
        <p:sp>
          <p:nvSpPr>
            <p:cNvPr id="5" name="Rectangle 13"/>
            <p:cNvSpPr>
              <a:spLocks noChangeArrowheads="1"/>
            </p:cNvSpPr>
            <p:nvPr/>
          </p:nvSpPr>
          <p:spPr bwMode="auto">
            <a:xfrm>
              <a:off x="0" y="0"/>
              <a:ext cx="4014" cy="709"/>
            </a:xfrm>
            <a:prstGeom prst="rect">
              <a:avLst/>
            </a:prstGeom>
            <a:solidFill>
              <a:schemeClr val="bg2"/>
            </a:solidFill>
            <a:ln w="9525">
              <a:noFill/>
              <a:miter lim="800000"/>
              <a:headEnd/>
              <a:tailEnd/>
            </a:ln>
            <a:effectLst/>
          </p:spPr>
          <p:txBody>
            <a:bodyPr wrap="none" anchor="ctr"/>
            <a:lstStyle/>
            <a:p>
              <a:pPr algn="ctr"/>
              <a:endParaRPr lang="en-US">
                <a:solidFill>
                  <a:schemeClr val="accent2"/>
                </a:solidFill>
              </a:endParaRPr>
            </a:p>
          </p:txBody>
        </p:sp>
        <p:sp>
          <p:nvSpPr>
            <p:cNvPr id="6" name="Rectangle 14"/>
            <p:cNvSpPr>
              <a:spLocks noChangeArrowheads="1"/>
            </p:cNvSpPr>
            <p:nvPr/>
          </p:nvSpPr>
          <p:spPr bwMode="auto">
            <a:xfrm>
              <a:off x="1202" y="0"/>
              <a:ext cx="4558" cy="300"/>
            </a:xfrm>
            <a:prstGeom prst="rect">
              <a:avLst/>
            </a:prstGeom>
            <a:solidFill>
              <a:schemeClr val="bg2"/>
            </a:solidFill>
            <a:ln w="9525">
              <a:noFill/>
              <a:miter lim="800000"/>
              <a:headEnd/>
              <a:tailEnd/>
            </a:ln>
            <a:effectLst/>
          </p:spPr>
          <p:txBody>
            <a:bodyPr wrap="none" anchor="ctr"/>
            <a:lstStyle/>
            <a:p>
              <a:endParaRPr lang="en-GB"/>
            </a:p>
          </p:txBody>
        </p:sp>
        <p:sp>
          <p:nvSpPr>
            <p:cNvPr id="7" name="Rectangle 15"/>
            <p:cNvSpPr>
              <a:spLocks noChangeArrowheads="1"/>
            </p:cNvSpPr>
            <p:nvPr/>
          </p:nvSpPr>
          <p:spPr bwMode="auto">
            <a:xfrm>
              <a:off x="5556" y="0"/>
              <a:ext cx="204" cy="709"/>
            </a:xfrm>
            <a:prstGeom prst="rect">
              <a:avLst/>
            </a:prstGeom>
            <a:solidFill>
              <a:schemeClr val="bg2"/>
            </a:solidFill>
            <a:ln w="9525">
              <a:noFill/>
              <a:miter lim="800000"/>
              <a:headEnd/>
              <a:tailEnd/>
            </a:ln>
            <a:effectLst/>
          </p:spPr>
          <p:txBody>
            <a:bodyPr wrap="none" anchor="ctr"/>
            <a:lstStyle/>
            <a:p>
              <a:endParaRPr lang="en-GB"/>
            </a:p>
          </p:txBody>
        </p:sp>
      </p:grpSp>
      <p:grpSp>
        <p:nvGrpSpPr>
          <p:cNvPr id="3" name="Group 37"/>
          <p:cNvGrpSpPr/>
          <p:nvPr/>
        </p:nvGrpSpPr>
        <p:grpSpPr>
          <a:xfrm>
            <a:off x="5715008" y="207064"/>
            <a:ext cx="3143272" cy="941777"/>
            <a:chOff x="2643174" y="0"/>
            <a:chExt cx="4143375" cy="1241425"/>
          </a:xfrm>
        </p:grpSpPr>
        <p:sp>
          <p:nvSpPr>
            <p:cNvPr id="25" name="AutoShape 27"/>
            <p:cNvSpPr>
              <a:spLocks noChangeAspect="1" noChangeArrowheads="1" noTextEdit="1"/>
            </p:cNvSpPr>
            <p:nvPr/>
          </p:nvSpPr>
          <p:spPr bwMode="auto">
            <a:xfrm>
              <a:off x="2643174" y="0"/>
              <a:ext cx="4143375" cy="1241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9"/>
            <p:cNvSpPr>
              <a:spLocks/>
            </p:cNvSpPr>
            <p:nvPr/>
          </p:nvSpPr>
          <p:spPr bwMode="auto">
            <a:xfrm>
              <a:off x="2671749" y="17463"/>
              <a:ext cx="4079875" cy="1190625"/>
            </a:xfrm>
            <a:custGeom>
              <a:avLst/>
              <a:gdLst/>
              <a:ahLst/>
              <a:cxnLst>
                <a:cxn ang="0">
                  <a:pos x="0" y="0"/>
                </a:cxn>
                <a:cxn ang="0">
                  <a:pos x="293" y="0"/>
                </a:cxn>
                <a:cxn ang="0">
                  <a:pos x="293" y="70"/>
                </a:cxn>
                <a:cxn ang="0">
                  <a:pos x="276" y="70"/>
                </a:cxn>
                <a:cxn ang="0">
                  <a:pos x="276" y="61"/>
                </a:cxn>
                <a:cxn ang="0">
                  <a:pos x="245" y="61"/>
                </a:cxn>
                <a:cxn ang="0">
                  <a:pos x="245" y="23"/>
                </a:cxn>
                <a:cxn ang="0">
                  <a:pos x="226" y="23"/>
                </a:cxn>
                <a:cxn ang="0">
                  <a:pos x="226" y="70"/>
                </a:cxn>
                <a:cxn ang="0">
                  <a:pos x="206" y="70"/>
                </a:cxn>
                <a:cxn ang="0">
                  <a:pos x="211" y="66"/>
                </a:cxn>
                <a:cxn ang="0">
                  <a:pos x="216" y="57"/>
                </a:cxn>
                <a:cxn ang="0">
                  <a:pos x="199" y="52"/>
                </a:cxn>
                <a:cxn ang="0">
                  <a:pos x="195" y="60"/>
                </a:cxn>
                <a:cxn ang="0">
                  <a:pos x="187" y="62"/>
                </a:cxn>
                <a:cxn ang="0">
                  <a:pos x="178" y="59"/>
                </a:cxn>
                <a:cxn ang="0">
                  <a:pos x="175" y="48"/>
                </a:cxn>
                <a:cxn ang="0">
                  <a:pos x="177" y="38"/>
                </a:cxn>
                <a:cxn ang="0">
                  <a:pos x="187" y="34"/>
                </a:cxn>
                <a:cxn ang="0">
                  <a:pos x="193" y="35"/>
                </a:cxn>
                <a:cxn ang="0">
                  <a:pos x="197" y="37"/>
                </a:cxn>
                <a:cxn ang="0">
                  <a:pos x="199" y="41"/>
                </a:cxn>
                <a:cxn ang="0">
                  <a:pos x="216" y="38"/>
                </a:cxn>
                <a:cxn ang="0">
                  <a:pos x="206" y="26"/>
                </a:cxn>
                <a:cxn ang="0">
                  <a:pos x="187" y="22"/>
                </a:cxn>
                <a:cxn ang="0">
                  <a:pos x="163" y="29"/>
                </a:cxn>
                <a:cxn ang="0">
                  <a:pos x="155" y="48"/>
                </a:cxn>
                <a:cxn ang="0">
                  <a:pos x="160" y="63"/>
                </a:cxn>
                <a:cxn ang="0">
                  <a:pos x="168" y="70"/>
                </a:cxn>
                <a:cxn ang="0">
                  <a:pos x="135" y="70"/>
                </a:cxn>
                <a:cxn ang="0">
                  <a:pos x="137" y="68"/>
                </a:cxn>
                <a:cxn ang="0">
                  <a:pos x="143" y="61"/>
                </a:cxn>
                <a:cxn ang="0">
                  <a:pos x="144" y="53"/>
                </a:cxn>
                <a:cxn ang="0">
                  <a:pos x="144" y="23"/>
                </a:cxn>
                <a:cxn ang="0">
                  <a:pos x="125" y="23"/>
                </a:cxn>
                <a:cxn ang="0">
                  <a:pos x="125" y="53"/>
                </a:cxn>
                <a:cxn ang="0">
                  <a:pos x="122" y="60"/>
                </a:cxn>
                <a:cxn ang="0">
                  <a:pos x="114" y="62"/>
                </a:cxn>
                <a:cxn ang="0">
                  <a:pos x="106" y="60"/>
                </a:cxn>
                <a:cxn ang="0">
                  <a:pos x="104" y="53"/>
                </a:cxn>
                <a:cxn ang="0">
                  <a:pos x="104" y="23"/>
                </a:cxn>
                <a:cxn ang="0">
                  <a:pos x="84" y="23"/>
                </a:cxn>
                <a:cxn ang="0">
                  <a:pos x="84" y="53"/>
                </a:cxn>
                <a:cxn ang="0">
                  <a:pos x="86" y="61"/>
                </a:cxn>
                <a:cxn ang="0">
                  <a:pos x="90" y="67"/>
                </a:cxn>
                <a:cxn ang="0">
                  <a:pos x="94" y="70"/>
                </a:cxn>
                <a:cxn ang="0">
                  <a:pos x="0" y="70"/>
                </a:cxn>
                <a:cxn ang="0">
                  <a:pos x="0" y="0"/>
                </a:cxn>
              </a:cxnLst>
              <a:rect l="0" t="0" r="r" b="b"/>
              <a:pathLst>
                <a:path w="293" h="70">
                  <a:moveTo>
                    <a:pt x="0" y="0"/>
                  </a:moveTo>
                  <a:lnTo>
                    <a:pt x="293" y="0"/>
                  </a:lnTo>
                  <a:lnTo>
                    <a:pt x="293" y="70"/>
                  </a:lnTo>
                  <a:lnTo>
                    <a:pt x="276" y="70"/>
                  </a:lnTo>
                  <a:lnTo>
                    <a:pt x="276" y="61"/>
                  </a:lnTo>
                  <a:lnTo>
                    <a:pt x="245" y="61"/>
                  </a:lnTo>
                  <a:lnTo>
                    <a:pt x="245" y="23"/>
                  </a:lnTo>
                  <a:lnTo>
                    <a:pt x="226" y="23"/>
                  </a:lnTo>
                  <a:lnTo>
                    <a:pt x="226" y="70"/>
                  </a:lnTo>
                  <a:lnTo>
                    <a:pt x="206" y="70"/>
                  </a:lnTo>
                  <a:cubicBezTo>
                    <a:pt x="208" y="69"/>
                    <a:pt x="209" y="68"/>
                    <a:pt x="211" y="66"/>
                  </a:cubicBezTo>
                  <a:cubicBezTo>
                    <a:pt x="213" y="64"/>
                    <a:pt x="215" y="60"/>
                    <a:pt x="216" y="57"/>
                  </a:cubicBezTo>
                  <a:lnTo>
                    <a:pt x="199" y="52"/>
                  </a:lnTo>
                  <a:cubicBezTo>
                    <a:pt x="198" y="56"/>
                    <a:pt x="197" y="58"/>
                    <a:pt x="195" y="60"/>
                  </a:cubicBezTo>
                  <a:cubicBezTo>
                    <a:pt x="193" y="61"/>
                    <a:pt x="190" y="62"/>
                    <a:pt x="187" y="62"/>
                  </a:cubicBezTo>
                  <a:cubicBezTo>
                    <a:pt x="183" y="62"/>
                    <a:pt x="180" y="61"/>
                    <a:pt x="178" y="59"/>
                  </a:cubicBezTo>
                  <a:cubicBezTo>
                    <a:pt x="176" y="57"/>
                    <a:pt x="175" y="53"/>
                    <a:pt x="175" y="48"/>
                  </a:cubicBezTo>
                  <a:cubicBezTo>
                    <a:pt x="175" y="43"/>
                    <a:pt x="175" y="40"/>
                    <a:pt x="177" y="38"/>
                  </a:cubicBezTo>
                  <a:cubicBezTo>
                    <a:pt x="180" y="35"/>
                    <a:pt x="183" y="34"/>
                    <a:pt x="187" y="34"/>
                  </a:cubicBezTo>
                  <a:cubicBezTo>
                    <a:pt x="189" y="34"/>
                    <a:pt x="191" y="34"/>
                    <a:pt x="193" y="35"/>
                  </a:cubicBezTo>
                  <a:cubicBezTo>
                    <a:pt x="194" y="35"/>
                    <a:pt x="196" y="36"/>
                    <a:pt x="197" y="37"/>
                  </a:cubicBezTo>
                  <a:cubicBezTo>
                    <a:pt x="197" y="38"/>
                    <a:pt x="198" y="39"/>
                    <a:pt x="199" y="41"/>
                  </a:cubicBezTo>
                  <a:lnTo>
                    <a:pt x="216" y="38"/>
                  </a:lnTo>
                  <a:cubicBezTo>
                    <a:pt x="213" y="32"/>
                    <a:pt x="210" y="28"/>
                    <a:pt x="206" y="26"/>
                  </a:cubicBezTo>
                  <a:cubicBezTo>
                    <a:pt x="201" y="23"/>
                    <a:pt x="195" y="22"/>
                    <a:pt x="187" y="22"/>
                  </a:cubicBezTo>
                  <a:cubicBezTo>
                    <a:pt x="177" y="22"/>
                    <a:pt x="169" y="24"/>
                    <a:pt x="163" y="29"/>
                  </a:cubicBezTo>
                  <a:cubicBezTo>
                    <a:pt x="158" y="33"/>
                    <a:pt x="155" y="40"/>
                    <a:pt x="155" y="48"/>
                  </a:cubicBezTo>
                  <a:cubicBezTo>
                    <a:pt x="155" y="54"/>
                    <a:pt x="157" y="59"/>
                    <a:pt x="160" y="63"/>
                  </a:cubicBezTo>
                  <a:cubicBezTo>
                    <a:pt x="162" y="66"/>
                    <a:pt x="165" y="68"/>
                    <a:pt x="168" y="70"/>
                  </a:cubicBezTo>
                  <a:lnTo>
                    <a:pt x="135" y="70"/>
                  </a:lnTo>
                  <a:cubicBezTo>
                    <a:pt x="136" y="69"/>
                    <a:pt x="136" y="69"/>
                    <a:pt x="137" y="68"/>
                  </a:cubicBezTo>
                  <a:cubicBezTo>
                    <a:pt x="140" y="66"/>
                    <a:pt x="142" y="64"/>
                    <a:pt x="143" y="61"/>
                  </a:cubicBezTo>
                  <a:cubicBezTo>
                    <a:pt x="144" y="58"/>
                    <a:pt x="144" y="56"/>
                    <a:pt x="144" y="53"/>
                  </a:cubicBezTo>
                  <a:lnTo>
                    <a:pt x="144" y="23"/>
                  </a:lnTo>
                  <a:lnTo>
                    <a:pt x="125" y="23"/>
                  </a:lnTo>
                  <a:lnTo>
                    <a:pt x="125" y="53"/>
                  </a:lnTo>
                  <a:cubicBezTo>
                    <a:pt x="125" y="56"/>
                    <a:pt x="124" y="58"/>
                    <a:pt x="122" y="60"/>
                  </a:cubicBezTo>
                  <a:cubicBezTo>
                    <a:pt x="120" y="61"/>
                    <a:pt x="118" y="62"/>
                    <a:pt x="114" y="62"/>
                  </a:cubicBezTo>
                  <a:cubicBezTo>
                    <a:pt x="111" y="62"/>
                    <a:pt x="108" y="61"/>
                    <a:pt x="106" y="60"/>
                  </a:cubicBezTo>
                  <a:cubicBezTo>
                    <a:pt x="105" y="58"/>
                    <a:pt x="104" y="56"/>
                    <a:pt x="104" y="53"/>
                  </a:cubicBezTo>
                  <a:lnTo>
                    <a:pt x="104" y="23"/>
                  </a:lnTo>
                  <a:lnTo>
                    <a:pt x="84" y="23"/>
                  </a:lnTo>
                  <a:lnTo>
                    <a:pt x="84" y="53"/>
                  </a:lnTo>
                  <a:cubicBezTo>
                    <a:pt x="84" y="55"/>
                    <a:pt x="85" y="58"/>
                    <a:pt x="86" y="61"/>
                  </a:cubicBezTo>
                  <a:cubicBezTo>
                    <a:pt x="87" y="63"/>
                    <a:pt x="88" y="65"/>
                    <a:pt x="90" y="67"/>
                  </a:cubicBezTo>
                  <a:cubicBezTo>
                    <a:pt x="91" y="68"/>
                    <a:pt x="93" y="69"/>
                    <a:pt x="94" y="70"/>
                  </a:cubicBezTo>
                  <a:lnTo>
                    <a:pt x="0" y="70"/>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30"/>
            <p:cNvSpPr>
              <a:spLocks/>
            </p:cNvSpPr>
            <p:nvPr/>
          </p:nvSpPr>
          <p:spPr bwMode="auto">
            <a:xfrm>
              <a:off x="3367074" y="561975"/>
              <a:ext cx="320675" cy="50800"/>
            </a:xfrm>
            <a:custGeom>
              <a:avLst/>
              <a:gdLst/>
              <a:ahLst/>
              <a:cxnLst>
                <a:cxn ang="0">
                  <a:pos x="11" y="0"/>
                </a:cxn>
                <a:cxn ang="0">
                  <a:pos x="0" y="2"/>
                </a:cxn>
                <a:cxn ang="0">
                  <a:pos x="0" y="3"/>
                </a:cxn>
                <a:cxn ang="0">
                  <a:pos x="23" y="3"/>
                </a:cxn>
                <a:cxn ang="0">
                  <a:pos x="23" y="2"/>
                </a:cxn>
                <a:cxn ang="0">
                  <a:pos x="11" y="0"/>
                </a:cxn>
              </a:cxnLst>
              <a:rect l="0" t="0" r="r" b="b"/>
              <a:pathLst>
                <a:path w="23" h="3">
                  <a:moveTo>
                    <a:pt x="11" y="0"/>
                  </a:moveTo>
                  <a:lnTo>
                    <a:pt x="0" y="2"/>
                  </a:lnTo>
                  <a:lnTo>
                    <a:pt x="0" y="3"/>
                  </a:lnTo>
                  <a:lnTo>
                    <a:pt x="23" y="3"/>
                  </a:lnTo>
                  <a:lnTo>
                    <a:pt x="23" y="2"/>
                  </a:lnTo>
                  <a:lnTo>
                    <a:pt x="1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31"/>
            <p:cNvSpPr>
              <a:spLocks noChangeArrowheads="1"/>
            </p:cNvSpPr>
            <p:nvPr/>
          </p:nvSpPr>
          <p:spPr bwMode="auto">
            <a:xfrm>
              <a:off x="3381362" y="731838"/>
              <a:ext cx="292100" cy="17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32"/>
            <p:cNvSpPr>
              <a:spLocks noChangeArrowheads="1"/>
            </p:cNvSpPr>
            <p:nvPr/>
          </p:nvSpPr>
          <p:spPr bwMode="auto">
            <a:xfrm>
              <a:off x="3354374" y="749300"/>
              <a:ext cx="347663" cy="17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33"/>
            <p:cNvSpPr>
              <a:spLocks noChangeArrowheads="1"/>
            </p:cNvSpPr>
            <p:nvPr/>
          </p:nvSpPr>
          <p:spPr bwMode="auto">
            <a:xfrm>
              <a:off x="3603612" y="612775"/>
              <a:ext cx="142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34"/>
            <p:cNvSpPr>
              <a:spLocks noChangeArrowheads="1"/>
            </p:cNvSpPr>
            <p:nvPr/>
          </p:nvSpPr>
          <p:spPr bwMode="auto">
            <a:xfrm>
              <a:off x="3548049" y="612775"/>
              <a:ext cx="142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35"/>
            <p:cNvSpPr>
              <a:spLocks noChangeArrowheads="1"/>
            </p:cNvSpPr>
            <p:nvPr/>
          </p:nvSpPr>
          <p:spPr bwMode="auto">
            <a:xfrm>
              <a:off x="3436924" y="612775"/>
              <a:ext cx="142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36"/>
            <p:cNvSpPr>
              <a:spLocks noChangeArrowheads="1"/>
            </p:cNvSpPr>
            <p:nvPr/>
          </p:nvSpPr>
          <p:spPr bwMode="auto">
            <a:xfrm>
              <a:off x="3492487" y="612775"/>
              <a:ext cx="142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37"/>
            <p:cNvSpPr>
              <a:spLocks noChangeArrowheads="1"/>
            </p:cNvSpPr>
            <p:nvPr/>
          </p:nvSpPr>
          <p:spPr bwMode="auto">
            <a:xfrm>
              <a:off x="3395649" y="612775"/>
              <a:ext cx="15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38"/>
            <p:cNvSpPr>
              <a:spLocks noChangeArrowheads="1"/>
            </p:cNvSpPr>
            <p:nvPr/>
          </p:nvSpPr>
          <p:spPr bwMode="auto">
            <a:xfrm>
              <a:off x="3660762" y="612775"/>
              <a:ext cx="1588" cy="11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9"/>
            <p:cNvSpPr>
              <a:spLocks/>
            </p:cNvSpPr>
            <p:nvPr/>
          </p:nvSpPr>
          <p:spPr bwMode="auto">
            <a:xfrm>
              <a:off x="3465499" y="460375"/>
              <a:ext cx="125413" cy="119063"/>
            </a:xfrm>
            <a:custGeom>
              <a:avLst/>
              <a:gdLst/>
              <a:ahLst/>
              <a:cxnLst>
                <a:cxn ang="0">
                  <a:pos x="4" y="0"/>
                </a:cxn>
                <a:cxn ang="0">
                  <a:pos x="9" y="3"/>
                </a:cxn>
                <a:cxn ang="0">
                  <a:pos x="9" y="3"/>
                </a:cxn>
                <a:cxn ang="0">
                  <a:pos x="9" y="7"/>
                </a:cxn>
                <a:cxn ang="0">
                  <a:pos x="4" y="6"/>
                </a:cxn>
                <a:cxn ang="0">
                  <a:pos x="0" y="7"/>
                </a:cxn>
                <a:cxn ang="0">
                  <a:pos x="0" y="3"/>
                </a:cxn>
                <a:cxn ang="0">
                  <a:pos x="0" y="3"/>
                </a:cxn>
                <a:cxn ang="0">
                  <a:pos x="4" y="0"/>
                </a:cxn>
              </a:cxnLst>
              <a:rect l="0" t="0" r="r" b="b"/>
              <a:pathLst>
                <a:path w="9" h="7">
                  <a:moveTo>
                    <a:pt x="4" y="0"/>
                  </a:moveTo>
                  <a:cubicBezTo>
                    <a:pt x="7" y="0"/>
                    <a:pt x="8" y="1"/>
                    <a:pt x="9" y="3"/>
                  </a:cubicBezTo>
                  <a:lnTo>
                    <a:pt x="9" y="3"/>
                  </a:lnTo>
                  <a:lnTo>
                    <a:pt x="9" y="7"/>
                  </a:lnTo>
                  <a:lnTo>
                    <a:pt x="4" y="6"/>
                  </a:lnTo>
                  <a:lnTo>
                    <a:pt x="0" y="7"/>
                  </a:lnTo>
                  <a:lnTo>
                    <a:pt x="0" y="3"/>
                  </a:lnTo>
                  <a:lnTo>
                    <a:pt x="0" y="3"/>
                  </a:lnTo>
                  <a:cubicBezTo>
                    <a:pt x="0" y="1"/>
                    <a:pt x="2" y="0"/>
                    <a:pt x="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40"/>
            <p:cNvSpPr>
              <a:spLocks noChangeArrowheads="1"/>
            </p:cNvSpPr>
            <p:nvPr/>
          </p:nvSpPr>
          <p:spPr bwMode="auto">
            <a:xfrm>
              <a:off x="3521062" y="407988"/>
              <a:ext cx="14288" cy="5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Rectangle 53"/>
          <p:cNvSpPr/>
          <p:nvPr/>
        </p:nvSpPr>
        <p:spPr>
          <a:xfrm>
            <a:off x="-32" y="5903917"/>
            <a:ext cx="9144032" cy="954107"/>
          </a:xfrm>
          <a:prstGeom prst="rect">
            <a:avLst/>
          </a:prstGeom>
          <a:solidFill>
            <a:srgbClr val="000000">
              <a:alpha val="61176"/>
            </a:srgbClr>
          </a:solidFill>
        </p:spPr>
        <p:txBody>
          <a:bodyPr wrap="square">
            <a:spAutoFit/>
          </a:bodyPr>
          <a:lstStyle/>
          <a:p>
            <a:r>
              <a:rPr lang="en-US" sz="2000" b="1" dirty="0" smtClean="0"/>
              <a:t>Jeremy Bentham</a:t>
            </a:r>
            <a:r>
              <a:rPr lang="en-US" sz="2000" dirty="0" smtClean="0"/>
              <a:t> </a:t>
            </a:r>
            <a:r>
              <a:rPr lang="en-US" dirty="0" smtClean="0"/>
              <a:t>(1748—1832)</a:t>
            </a:r>
            <a:br>
              <a:rPr lang="en-US" dirty="0" smtClean="0"/>
            </a:br>
            <a:r>
              <a:rPr lang="en-US" dirty="0" smtClean="0"/>
              <a:t>Radical political theorist, secularist, founder of UCL, and father of utilitarianism</a:t>
            </a:r>
            <a:br>
              <a:rPr lang="en-US" dirty="0" smtClean="0"/>
            </a:br>
            <a:r>
              <a:rPr lang="en-US" dirty="0" smtClean="0"/>
              <a:t>“The good is whatever brings the greatest happiness to the greatest number of people”</a:t>
            </a:r>
            <a:endParaRPr lang="en-GB" dirty="0" smtClean="0">
              <a:solidFill>
                <a:schemeClr val="tx1">
                  <a:lumMod val="50000"/>
                </a:schemeClr>
              </a:solidFill>
            </a:endParaRPr>
          </a:p>
        </p:txBody>
      </p:sp>
      <p:grpSp>
        <p:nvGrpSpPr>
          <p:cNvPr id="39" name="Group 38"/>
          <p:cNvGrpSpPr/>
          <p:nvPr/>
        </p:nvGrpSpPr>
        <p:grpSpPr>
          <a:xfrm>
            <a:off x="-12716" y="465101"/>
            <a:ext cx="2317750" cy="730271"/>
            <a:chOff x="395288" y="428604"/>
            <a:chExt cx="2317750" cy="730271"/>
          </a:xfrm>
        </p:grpSpPr>
        <p:sp>
          <p:nvSpPr>
            <p:cNvPr id="40" name="Rectangle 39"/>
            <p:cNvSpPr/>
            <p:nvPr/>
          </p:nvSpPr>
          <p:spPr>
            <a:xfrm>
              <a:off x="428596" y="466672"/>
              <a:ext cx="714380" cy="571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utoShape 19"/>
            <p:cNvSpPr>
              <a:spLocks noChangeAspect="1" noChangeArrowheads="1" noTextEdit="1"/>
            </p:cNvSpPr>
            <p:nvPr/>
          </p:nvSpPr>
          <p:spPr bwMode="auto">
            <a:xfrm>
              <a:off x="395288" y="476250"/>
              <a:ext cx="2317750" cy="623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21"/>
            <p:cNvSpPr>
              <a:spLocks noEditPoints="1"/>
            </p:cNvSpPr>
            <p:nvPr/>
          </p:nvSpPr>
          <p:spPr bwMode="auto">
            <a:xfrm>
              <a:off x="407988" y="428604"/>
              <a:ext cx="2287588" cy="655659"/>
            </a:xfrm>
            <a:custGeom>
              <a:avLst/>
              <a:gdLst/>
              <a:ahLst/>
              <a:cxnLst>
                <a:cxn ang="0">
                  <a:pos x="0" y="0"/>
                </a:cxn>
                <a:cxn ang="0">
                  <a:pos x="343" y="0"/>
                </a:cxn>
                <a:cxn ang="0">
                  <a:pos x="343" y="70"/>
                </a:cxn>
                <a:cxn ang="0">
                  <a:pos x="0" y="70"/>
                </a:cxn>
                <a:cxn ang="0">
                  <a:pos x="0" y="0"/>
                </a:cxn>
                <a:cxn ang="0">
                  <a:pos x="18" y="8"/>
                </a:cxn>
                <a:cxn ang="0">
                  <a:pos x="99" y="8"/>
                </a:cxn>
                <a:cxn ang="0">
                  <a:pos x="99" y="60"/>
                </a:cxn>
                <a:cxn ang="0">
                  <a:pos x="18" y="60"/>
                </a:cxn>
                <a:cxn ang="0">
                  <a:pos x="18" y="8"/>
                </a:cxn>
              </a:cxnLst>
              <a:rect l="0" t="0" r="r" b="b"/>
              <a:pathLst>
                <a:path w="343" h="70">
                  <a:moveTo>
                    <a:pt x="0" y="0"/>
                  </a:moveTo>
                  <a:lnTo>
                    <a:pt x="343" y="0"/>
                  </a:lnTo>
                  <a:lnTo>
                    <a:pt x="343" y="70"/>
                  </a:lnTo>
                  <a:lnTo>
                    <a:pt x="0" y="70"/>
                  </a:lnTo>
                  <a:lnTo>
                    <a:pt x="0" y="0"/>
                  </a:lnTo>
                  <a:close/>
                  <a:moveTo>
                    <a:pt x="18" y="8"/>
                  </a:moveTo>
                  <a:lnTo>
                    <a:pt x="99" y="8"/>
                  </a:lnTo>
                  <a:lnTo>
                    <a:pt x="99" y="60"/>
                  </a:lnTo>
                  <a:lnTo>
                    <a:pt x="18" y="60"/>
                  </a:lnTo>
                  <a:lnTo>
                    <a:pt x="18" y="8"/>
                  </a:lnTo>
                  <a:close/>
                </a:path>
              </a:pathLst>
            </a:cu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22"/>
            <p:cNvSpPr>
              <a:spLocks noChangeArrowheads="1"/>
            </p:cNvSpPr>
            <p:nvPr/>
          </p:nvSpPr>
          <p:spPr bwMode="auto">
            <a:xfrm>
              <a:off x="1162051" y="449262"/>
              <a:ext cx="1327150" cy="444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Palatino Linotype" pitchFamily="18" charset="0"/>
                  <a:cs typeface="Arial" pitchFamily="34" charset="0"/>
                </a:rPr>
                <a:t>THE ROYAL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Freeform 23"/>
            <p:cNvSpPr>
              <a:spLocks/>
            </p:cNvSpPr>
            <p:nvPr/>
          </p:nvSpPr>
          <p:spPr bwMode="auto">
            <a:xfrm>
              <a:off x="561976" y="569913"/>
              <a:ext cx="212725" cy="411163"/>
            </a:xfrm>
            <a:custGeom>
              <a:avLst/>
              <a:gdLst/>
              <a:ahLst/>
              <a:cxnLst>
                <a:cxn ang="0">
                  <a:pos x="32" y="5"/>
                </a:cxn>
                <a:cxn ang="0">
                  <a:pos x="32" y="14"/>
                </a:cxn>
                <a:cxn ang="0">
                  <a:pos x="30" y="14"/>
                </a:cxn>
                <a:cxn ang="0">
                  <a:pos x="28" y="9"/>
                </a:cxn>
                <a:cxn ang="0">
                  <a:pos x="23" y="4"/>
                </a:cxn>
                <a:cxn ang="0">
                  <a:pos x="17" y="3"/>
                </a:cxn>
                <a:cxn ang="0">
                  <a:pos x="10" y="5"/>
                </a:cxn>
                <a:cxn ang="0">
                  <a:pos x="8" y="10"/>
                </a:cxn>
                <a:cxn ang="0">
                  <a:pos x="10" y="14"/>
                </a:cxn>
                <a:cxn ang="0">
                  <a:pos x="20" y="21"/>
                </a:cxn>
                <a:cxn ang="0">
                  <a:pos x="27" y="25"/>
                </a:cxn>
                <a:cxn ang="0">
                  <a:pos x="30" y="29"/>
                </a:cxn>
                <a:cxn ang="0">
                  <a:pos x="32" y="35"/>
                </a:cxn>
                <a:cxn ang="0">
                  <a:pos x="27" y="44"/>
                </a:cxn>
                <a:cxn ang="0">
                  <a:pos x="16" y="48"/>
                </a:cxn>
                <a:cxn ang="0">
                  <a:pos x="12" y="47"/>
                </a:cxn>
                <a:cxn ang="0">
                  <a:pos x="8" y="46"/>
                </a:cxn>
                <a:cxn ang="0">
                  <a:pos x="3" y="45"/>
                </a:cxn>
                <a:cxn ang="0">
                  <a:pos x="0" y="44"/>
                </a:cxn>
                <a:cxn ang="0">
                  <a:pos x="0" y="34"/>
                </a:cxn>
                <a:cxn ang="0">
                  <a:pos x="1" y="34"/>
                </a:cxn>
                <a:cxn ang="0">
                  <a:pos x="3" y="39"/>
                </a:cxn>
                <a:cxn ang="0">
                  <a:pos x="8" y="43"/>
                </a:cxn>
                <a:cxn ang="0">
                  <a:pos x="16" y="45"/>
                </a:cxn>
                <a:cxn ang="0">
                  <a:pos x="23" y="43"/>
                </a:cxn>
                <a:cxn ang="0">
                  <a:pos x="25" y="37"/>
                </a:cxn>
                <a:cxn ang="0">
                  <a:pos x="24" y="34"/>
                </a:cxn>
                <a:cxn ang="0">
                  <a:pos x="22" y="30"/>
                </a:cxn>
                <a:cxn ang="0">
                  <a:pos x="17" y="27"/>
                </a:cxn>
                <a:cxn ang="0">
                  <a:pos x="8" y="22"/>
                </a:cxn>
                <a:cxn ang="0">
                  <a:pos x="4" y="17"/>
                </a:cxn>
                <a:cxn ang="0">
                  <a:pos x="2" y="12"/>
                </a:cxn>
                <a:cxn ang="0">
                  <a:pos x="6" y="4"/>
                </a:cxn>
                <a:cxn ang="0">
                  <a:pos x="17" y="0"/>
                </a:cxn>
                <a:cxn ang="0">
                  <a:pos x="25" y="2"/>
                </a:cxn>
                <a:cxn ang="0">
                  <a:pos x="28" y="3"/>
                </a:cxn>
                <a:cxn ang="0">
                  <a:pos x="32" y="5"/>
                </a:cxn>
              </a:cxnLst>
              <a:rect l="0" t="0" r="r" b="b"/>
              <a:pathLst>
                <a:path w="32" h="48">
                  <a:moveTo>
                    <a:pt x="32" y="5"/>
                  </a:moveTo>
                  <a:lnTo>
                    <a:pt x="32" y="14"/>
                  </a:lnTo>
                  <a:lnTo>
                    <a:pt x="30" y="14"/>
                  </a:lnTo>
                  <a:cubicBezTo>
                    <a:pt x="30" y="11"/>
                    <a:pt x="29" y="10"/>
                    <a:pt x="28" y="9"/>
                  </a:cubicBezTo>
                  <a:cubicBezTo>
                    <a:pt x="27" y="7"/>
                    <a:pt x="25" y="5"/>
                    <a:pt x="23" y="4"/>
                  </a:cubicBezTo>
                  <a:cubicBezTo>
                    <a:pt x="21" y="3"/>
                    <a:pt x="19" y="3"/>
                    <a:pt x="17" y="3"/>
                  </a:cubicBezTo>
                  <a:cubicBezTo>
                    <a:pt x="14" y="3"/>
                    <a:pt x="12" y="3"/>
                    <a:pt x="10" y="5"/>
                  </a:cubicBezTo>
                  <a:cubicBezTo>
                    <a:pt x="9" y="6"/>
                    <a:pt x="8" y="8"/>
                    <a:pt x="8" y="10"/>
                  </a:cubicBezTo>
                  <a:cubicBezTo>
                    <a:pt x="8" y="11"/>
                    <a:pt x="9" y="13"/>
                    <a:pt x="10" y="14"/>
                  </a:cubicBezTo>
                  <a:cubicBezTo>
                    <a:pt x="11" y="15"/>
                    <a:pt x="14" y="18"/>
                    <a:pt x="20" y="21"/>
                  </a:cubicBezTo>
                  <a:cubicBezTo>
                    <a:pt x="23" y="22"/>
                    <a:pt x="25" y="24"/>
                    <a:pt x="27" y="25"/>
                  </a:cubicBezTo>
                  <a:cubicBezTo>
                    <a:pt x="28" y="26"/>
                    <a:pt x="30" y="28"/>
                    <a:pt x="30" y="29"/>
                  </a:cubicBezTo>
                  <a:cubicBezTo>
                    <a:pt x="31" y="31"/>
                    <a:pt x="32" y="33"/>
                    <a:pt x="32" y="35"/>
                  </a:cubicBezTo>
                  <a:cubicBezTo>
                    <a:pt x="32" y="38"/>
                    <a:pt x="30" y="41"/>
                    <a:pt x="27" y="44"/>
                  </a:cubicBezTo>
                  <a:cubicBezTo>
                    <a:pt x="25" y="46"/>
                    <a:pt x="21" y="48"/>
                    <a:pt x="16" y="48"/>
                  </a:cubicBezTo>
                  <a:cubicBezTo>
                    <a:pt x="15" y="48"/>
                    <a:pt x="14" y="47"/>
                    <a:pt x="12" y="47"/>
                  </a:cubicBezTo>
                  <a:cubicBezTo>
                    <a:pt x="12" y="47"/>
                    <a:pt x="10" y="47"/>
                    <a:pt x="8" y="46"/>
                  </a:cubicBezTo>
                  <a:cubicBezTo>
                    <a:pt x="5" y="45"/>
                    <a:pt x="4" y="45"/>
                    <a:pt x="3" y="45"/>
                  </a:cubicBezTo>
                  <a:lnTo>
                    <a:pt x="0" y="44"/>
                  </a:lnTo>
                  <a:lnTo>
                    <a:pt x="0" y="34"/>
                  </a:lnTo>
                  <a:lnTo>
                    <a:pt x="1" y="34"/>
                  </a:lnTo>
                  <a:cubicBezTo>
                    <a:pt x="1" y="37"/>
                    <a:pt x="2" y="37"/>
                    <a:pt x="3" y="39"/>
                  </a:cubicBezTo>
                  <a:cubicBezTo>
                    <a:pt x="4" y="41"/>
                    <a:pt x="6" y="42"/>
                    <a:pt x="8" y="43"/>
                  </a:cubicBezTo>
                  <a:cubicBezTo>
                    <a:pt x="10" y="44"/>
                    <a:pt x="13" y="45"/>
                    <a:pt x="16" y="45"/>
                  </a:cubicBezTo>
                  <a:cubicBezTo>
                    <a:pt x="19" y="45"/>
                    <a:pt x="21" y="44"/>
                    <a:pt x="23" y="43"/>
                  </a:cubicBezTo>
                  <a:cubicBezTo>
                    <a:pt x="24" y="41"/>
                    <a:pt x="25" y="39"/>
                    <a:pt x="25" y="37"/>
                  </a:cubicBezTo>
                  <a:cubicBezTo>
                    <a:pt x="25" y="36"/>
                    <a:pt x="25" y="35"/>
                    <a:pt x="24" y="34"/>
                  </a:cubicBezTo>
                  <a:cubicBezTo>
                    <a:pt x="24" y="33"/>
                    <a:pt x="23" y="31"/>
                    <a:pt x="22" y="30"/>
                  </a:cubicBezTo>
                  <a:cubicBezTo>
                    <a:pt x="21" y="30"/>
                    <a:pt x="21" y="29"/>
                    <a:pt x="17" y="27"/>
                  </a:cubicBezTo>
                  <a:cubicBezTo>
                    <a:pt x="12" y="25"/>
                    <a:pt x="9" y="23"/>
                    <a:pt x="8" y="22"/>
                  </a:cubicBezTo>
                  <a:cubicBezTo>
                    <a:pt x="6" y="20"/>
                    <a:pt x="5" y="19"/>
                    <a:pt x="4" y="17"/>
                  </a:cubicBezTo>
                  <a:cubicBezTo>
                    <a:pt x="3" y="16"/>
                    <a:pt x="2" y="14"/>
                    <a:pt x="2" y="12"/>
                  </a:cubicBezTo>
                  <a:cubicBezTo>
                    <a:pt x="2" y="9"/>
                    <a:pt x="4" y="6"/>
                    <a:pt x="6" y="4"/>
                  </a:cubicBezTo>
                  <a:cubicBezTo>
                    <a:pt x="9" y="1"/>
                    <a:pt x="12" y="0"/>
                    <a:pt x="17" y="0"/>
                  </a:cubicBezTo>
                  <a:cubicBezTo>
                    <a:pt x="19" y="0"/>
                    <a:pt x="22" y="1"/>
                    <a:pt x="25" y="2"/>
                  </a:cubicBezTo>
                  <a:cubicBezTo>
                    <a:pt x="26" y="2"/>
                    <a:pt x="27" y="2"/>
                    <a:pt x="28" y="3"/>
                  </a:cubicBezTo>
                  <a:lnTo>
                    <a:pt x="32" y="5"/>
                  </a:lnTo>
                  <a:close/>
                </a:path>
              </a:pathLst>
            </a:cu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24"/>
            <p:cNvSpPr>
              <a:spLocks/>
            </p:cNvSpPr>
            <p:nvPr/>
          </p:nvSpPr>
          <p:spPr bwMode="auto">
            <a:xfrm>
              <a:off x="822326" y="758825"/>
              <a:ext cx="193675" cy="214313"/>
            </a:xfrm>
            <a:custGeom>
              <a:avLst/>
              <a:gdLst/>
              <a:ahLst/>
              <a:cxnLst>
                <a:cxn ang="0">
                  <a:pos x="25" y="2"/>
                </a:cxn>
                <a:cxn ang="0">
                  <a:pos x="25" y="5"/>
                </a:cxn>
                <a:cxn ang="0">
                  <a:pos x="24" y="5"/>
                </a:cxn>
                <a:cxn ang="0">
                  <a:pos x="17" y="2"/>
                </a:cxn>
                <a:cxn ang="0">
                  <a:pos x="11" y="3"/>
                </a:cxn>
                <a:cxn ang="0">
                  <a:pos x="7" y="7"/>
                </a:cxn>
                <a:cxn ang="0">
                  <a:pos x="5" y="13"/>
                </a:cxn>
                <a:cxn ang="0">
                  <a:pos x="6" y="19"/>
                </a:cxn>
                <a:cxn ang="0">
                  <a:pos x="11" y="22"/>
                </a:cxn>
                <a:cxn ang="0">
                  <a:pos x="17" y="24"/>
                </a:cxn>
                <a:cxn ang="0">
                  <a:pos x="23" y="23"/>
                </a:cxn>
                <a:cxn ang="0">
                  <a:pos x="28" y="19"/>
                </a:cxn>
                <a:cxn ang="0">
                  <a:pos x="29" y="19"/>
                </a:cxn>
                <a:cxn ang="0">
                  <a:pos x="23" y="24"/>
                </a:cxn>
                <a:cxn ang="0">
                  <a:pos x="15" y="25"/>
                </a:cxn>
                <a:cxn ang="0">
                  <a:pos x="3" y="21"/>
                </a:cxn>
                <a:cxn ang="0">
                  <a:pos x="0" y="13"/>
                </a:cxn>
                <a:cxn ang="0">
                  <a:pos x="2" y="7"/>
                </a:cxn>
                <a:cxn ang="0">
                  <a:pos x="8" y="2"/>
                </a:cxn>
                <a:cxn ang="0">
                  <a:pos x="16" y="0"/>
                </a:cxn>
                <a:cxn ang="0">
                  <a:pos x="25" y="2"/>
                </a:cxn>
              </a:cxnLst>
              <a:rect l="0" t="0" r="r" b="b"/>
              <a:pathLst>
                <a:path w="29" h="25">
                  <a:moveTo>
                    <a:pt x="25" y="2"/>
                  </a:moveTo>
                  <a:lnTo>
                    <a:pt x="25" y="5"/>
                  </a:lnTo>
                  <a:lnTo>
                    <a:pt x="24" y="5"/>
                  </a:lnTo>
                  <a:cubicBezTo>
                    <a:pt x="23" y="2"/>
                    <a:pt x="22" y="2"/>
                    <a:pt x="17" y="2"/>
                  </a:cubicBezTo>
                  <a:cubicBezTo>
                    <a:pt x="14" y="2"/>
                    <a:pt x="12" y="2"/>
                    <a:pt x="11" y="3"/>
                  </a:cubicBezTo>
                  <a:cubicBezTo>
                    <a:pt x="9" y="4"/>
                    <a:pt x="8" y="5"/>
                    <a:pt x="7" y="7"/>
                  </a:cubicBezTo>
                  <a:cubicBezTo>
                    <a:pt x="6" y="8"/>
                    <a:pt x="5" y="11"/>
                    <a:pt x="5" y="13"/>
                  </a:cubicBezTo>
                  <a:cubicBezTo>
                    <a:pt x="5" y="15"/>
                    <a:pt x="5" y="17"/>
                    <a:pt x="6" y="19"/>
                  </a:cubicBezTo>
                  <a:cubicBezTo>
                    <a:pt x="7" y="20"/>
                    <a:pt x="9" y="22"/>
                    <a:pt x="11" y="22"/>
                  </a:cubicBezTo>
                  <a:cubicBezTo>
                    <a:pt x="13" y="23"/>
                    <a:pt x="15" y="24"/>
                    <a:pt x="17" y="24"/>
                  </a:cubicBezTo>
                  <a:cubicBezTo>
                    <a:pt x="19" y="24"/>
                    <a:pt x="21" y="23"/>
                    <a:pt x="23" y="23"/>
                  </a:cubicBezTo>
                  <a:cubicBezTo>
                    <a:pt x="25" y="22"/>
                    <a:pt x="26" y="21"/>
                    <a:pt x="28" y="19"/>
                  </a:cubicBezTo>
                  <a:lnTo>
                    <a:pt x="29" y="19"/>
                  </a:lnTo>
                  <a:cubicBezTo>
                    <a:pt x="27" y="21"/>
                    <a:pt x="25" y="23"/>
                    <a:pt x="23" y="24"/>
                  </a:cubicBezTo>
                  <a:cubicBezTo>
                    <a:pt x="21" y="25"/>
                    <a:pt x="18" y="25"/>
                    <a:pt x="15" y="25"/>
                  </a:cubicBezTo>
                  <a:cubicBezTo>
                    <a:pt x="10" y="25"/>
                    <a:pt x="6" y="24"/>
                    <a:pt x="3" y="21"/>
                  </a:cubicBezTo>
                  <a:cubicBezTo>
                    <a:pt x="1" y="19"/>
                    <a:pt x="0" y="16"/>
                    <a:pt x="0" y="13"/>
                  </a:cubicBezTo>
                  <a:cubicBezTo>
                    <a:pt x="0" y="11"/>
                    <a:pt x="0" y="9"/>
                    <a:pt x="2" y="7"/>
                  </a:cubicBezTo>
                  <a:cubicBezTo>
                    <a:pt x="3" y="5"/>
                    <a:pt x="5" y="3"/>
                    <a:pt x="8" y="2"/>
                  </a:cubicBezTo>
                  <a:cubicBezTo>
                    <a:pt x="10" y="1"/>
                    <a:pt x="13" y="0"/>
                    <a:pt x="16" y="0"/>
                  </a:cubicBezTo>
                  <a:cubicBezTo>
                    <a:pt x="20" y="0"/>
                    <a:pt x="22" y="1"/>
                    <a:pt x="25" y="2"/>
                  </a:cubicBezTo>
                  <a:close/>
                </a:path>
              </a:pathLst>
            </a:cu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25"/>
            <p:cNvSpPr>
              <a:spLocks noChangeArrowheads="1"/>
            </p:cNvSpPr>
            <p:nvPr/>
          </p:nvSpPr>
          <p:spPr bwMode="auto">
            <a:xfrm>
              <a:off x="682626" y="527050"/>
              <a:ext cx="6350" cy="496888"/>
            </a:xfrm>
            <a:prstGeom prst="rect">
              <a:avLst/>
            </a:prstGeom>
            <a:solidFill>
              <a:schemeClr val="bg1">
                <a:lumMod val="85000"/>
                <a:lumOff val="1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7" name="Rectangle 26"/>
            <p:cNvSpPr>
              <a:spLocks noChangeArrowheads="1"/>
            </p:cNvSpPr>
            <p:nvPr/>
          </p:nvSpPr>
          <p:spPr bwMode="auto">
            <a:xfrm>
              <a:off x="501651" y="758825"/>
              <a:ext cx="593725" cy="7938"/>
            </a:xfrm>
            <a:prstGeom prst="rect">
              <a:avLst/>
            </a:prstGeom>
            <a:solidFill>
              <a:schemeClr val="bg1">
                <a:lumMod val="85000"/>
                <a:lumOff val="1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27"/>
            <p:cNvSpPr>
              <a:spLocks/>
            </p:cNvSpPr>
            <p:nvPr/>
          </p:nvSpPr>
          <p:spPr bwMode="auto">
            <a:xfrm>
              <a:off x="774701" y="758825"/>
              <a:ext cx="241300" cy="265113"/>
            </a:xfrm>
            <a:custGeom>
              <a:avLst/>
              <a:gdLst/>
              <a:ahLst/>
              <a:cxnLst>
                <a:cxn ang="0">
                  <a:pos x="1" y="31"/>
                </a:cxn>
                <a:cxn ang="0">
                  <a:pos x="0" y="31"/>
                </a:cxn>
                <a:cxn ang="0">
                  <a:pos x="35" y="0"/>
                </a:cxn>
                <a:cxn ang="0">
                  <a:pos x="36" y="1"/>
                </a:cxn>
                <a:cxn ang="0">
                  <a:pos x="1" y="31"/>
                </a:cxn>
              </a:cxnLst>
              <a:rect l="0" t="0" r="r" b="b"/>
              <a:pathLst>
                <a:path w="36" h="31">
                  <a:moveTo>
                    <a:pt x="1" y="31"/>
                  </a:moveTo>
                  <a:lnTo>
                    <a:pt x="0" y="31"/>
                  </a:lnTo>
                  <a:lnTo>
                    <a:pt x="35" y="0"/>
                  </a:lnTo>
                  <a:lnTo>
                    <a:pt x="36" y="1"/>
                  </a:lnTo>
                  <a:lnTo>
                    <a:pt x="1" y="31"/>
                  </a:lnTo>
                  <a:close/>
                </a:path>
              </a:pathLst>
            </a:cu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28"/>
            <p:cNvSpPr>
              <a:spLocks noChangeArrowheads="1"/>
            </p:cNvSpPr>
            <p:nvPr/>
          </p:nvSpPr>
          <p:spPr bwMode="auto">
            <a:xfrm>
              <a:off x="682626" y="862013"/>
              <a:ext cx="79375" cy="7938"/>
            </a:xfrm>
            <a:prstGeom prst="rect">
              <a:avLst/>
            </a:prstGeom>
            <a:solidFill>
              <a:schemeClr val="bg1">
                <a:lumMod val="85000"/>
                <a:lumOff val="1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29"/>
            <p:cNvSpPr>
              <a:spLocks/>
            </p:cNvSpPr>
            <p:nvPr/>
          </p:nvSpPr>
          <p:spPr bwMode="auto">
            <a:xfrm>
              <a:off x="522288" y="536575"/>
              <a:ext cx="346075" cy="384175"/>
            </a:xfrm>
            <a:custGeom>
              <a:avLst/>
              <a:gdLst/>
              <a:ahLst/>
              <a:cxnLst>
                <a:cxn ang="0">
                  <a:pos x="1" y="45"/>
                </a:cxn>
                <a:cxn ang="0">
                  <a:pos x="0" y="45"/>
                </a:cxn>
                <a:cxn ang="0">
                  <a:pos x="51" y="0"/>
                </a:cxn>
                <a:cxn ang="0">
                  <a:pos x="52" y="1"/>
                </a:cxn>
                <a:cxn ang="0">
                  <a:pos x="1" y="45"/>
                </a:cxn>
              </a:cxnLst>
              <a:rect l="0" t="0" r="r" b="b"/>
              <a:pathLst>
                <a:path w="52" h="45">
                  <a:moveTo>
                    <a:pt x="1" y="45"/>
                  </a:moveTo>
                  <a:lnTo>
                    <a:pt x="0" y="45"/>
                  </a:lnTo>
                  <a:lnTo>
                    <a:pt x="51" y="0"/>
                  </a:lnTo>
                  <a:lnTo>
                    <a:pt x="52" y="1"/>
                  </a:lnTo>
                  <a:lnTo>
                    <a:pt x="1" y="45"/>
                  </a:lnTo>
                  <a:close/>
                </a:path>
              </a:pathLst>
            </a:cu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Oval 30"/>
            <p:cNvSpPr>
              <a:spLocks noChangeArrowheads="1"/>
            </p:cNvSpPr>
            <p:nvPr/>
          </p:nvSpPr>
          <p:spPr bwMode="auto">
            <a:xfrm>
              <a:off x="1035051" y="955675"/>
              <a:ext cx="14288" cy="17463"/>
            </a:xfrm>
            <a:prstGeom prst="ellipse">
              <a:avLst/>
            </a:prstGeom>
            <a:solidFill>
              <a:schemeClr val="bg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Rectangle 31"/>
            <p:cNvSpPr>
              <a:spLocks noChangeArrowheads="1"/>
            </p:cNvSpPr>
            <p:nvPr/>
          </p:nvSpPr>
          <p:spPr bwMode="auto">
            <a:xfrm>
              <a:off x="1162051" y="714375"/>
              <a:ext cx="1019175" cy="444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Palatino Linotype" pitchFamily="18" charset="0"/>
                  <a:cs typeface="Arial" pitchFamily="34" charset="0"/>
                </a:rPr>
                <a:t>SOCIETY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4905378" y="2648206"/>
            <a:ext cx="377601" cy="1428760"/>
          </a:xfrm>
          <a:prstGeom prst="ellipse">
            <a:avLst/>
          </a:prstGeom>
          <a:solidFill>
            <a:schemeClr val="bg1">
              <a:lumMod val="65000"/>
              <a:lumOff val="3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houses.png"/>
          <p:cNvPicPr>
            <a:picLocks noChangeAspect="1"/>
          </p:cNvPicPr>
          <p:nvPr/>
        </p:nvPicPr>
        <p:blipFill>
          <a:blip r:embed="rId3" cstate="screen"/>
          <a:srcRect/>
          <a:stretch>
            <a:fillRect/>
          </a:stretch>
        </p:blipFill>
        <p:spPr>
          <a:xfrm>
            <a:off x="928662" y="1000108"/>
            <a:ext cx="1256621" cy="1193790"/>
          </a:xfrm>
          <a:prstGeom prst="rect">
            <a:avLst/>
          </a:prstGeom>
        </p:spPr>
      </p:pic>
      <p:pic>
        <p:nvPicPr>
          <p:cNvPr id="7" name="Picture 6" descr="houses.png"/>
          <p:cNvPicPr>
            <a:picLocks noChangeAspect="1"/>
          </p:cNvPicPr>
          <p:nvPr/>
        </p:nvPicPr>
        <p:blipFill>
          <a:blip r:embed="rId4" cstate="screen"/>
          <a:srcRect/>
          <a:stretch>
            <a:fillRect/>
          </a:stretch>
        </p:blipFill>
        <p:spPr>
          <a:xfrm>
            <a:off x="1142976" y="4643446"/>
            <a:ext cx="1256622" cy="1151594"/>
          </a:xfrm>
          <a:prstGeom prst="rect">
            <a:avLst/>
          </a:prstGeom>
        </p:spPr>
      </p:pic>
      <p:pic>
        <p:nvPicPr>
          <p:cNvPr id="8" name="Picture 7" descr="houses.png"/>
          <p:cNvPicPr>
            <a:picLocks noChangeAspect="1"/>
          </p:cNvPicPr>
          <p:nvPr/>
        </p:nvPicPr>
        <p:blipFill>
          <a:blip r:embed="rId5" cstate="screen"/>
          <a:srcRect/>
          <a:stretch>
            <a:fillRect/>
          </a:stretch>
        </p:blipFill>
        <p:spPr>
          <a:xfrm>
            <a:off x="785786" y="2714620"/>
            <a:ext cx="1240876" cy="1214446"/>
          </a:xfrm>
          <a:prstGeom prst="rect">
            <a:avLst/>
          </a:prstGeom>
        </p:spPr>
      </p:pic>
      <p:sp>
        <p:nvSpPr>
          <p:cNvPr id="23" name="Freeform 22"/>
          <p:cNvSpPr/>
          <p:nvPr/>
        </p:nvSpPr>
        <p:spPr>
          <a:xfrm>
            <a:off x="2214546" y="1928803"/>
            <a:ext cx="2643206" cy="785818"/>
          </a:xfrm>
          <a:custGeom>
            <a:avLst/>
            <a:gdLst>
              <a:gd name="connsiteX0" fmla="*/ 0 w 4678326"/>
              <a:gd name="connsiteY0" fmla="*/ 170121 h 1212112"/>
              <a:gd name="connsiteX1" fmla="*/ 2296633 w 4678326"/>
              <a:gd name="connsiteY1" fmla="*/ 1169582 h 1212112"/>
              <a:gd name="connsiteX2" fmla="*/ 4284921 w 4678326"/>
              <a:gd name="connsiteY2" fmla="*/ 425303 h 1212112"/>
              <a:gd name="connsiteX3" fmla="*/ 4657061 w 4678326"/>
              <a:gd name="connsiteY3" fmla="*/ 0 h 1212112"/>
              <a:gd name="connsiteX0" fmla="*/ 0 w 4657061"/>
              <a:gd name="connsiteY0" fmla="*/ 170121 h 1197935"/>
              <a:gd name="connsiteX1" fmla="*/ 2296633 w 4657061"/>
              <a:gd name="connsiteY1" fmla="*/ 1169582 h 1197935"/>
              <a:gd name="connsiteX2" fmla="*/ 4657061 w 4657061"/>
              <a:gd name="connsiteY2" fmla="*/ 0 h 1197935"/>
              <a:gd name="connsiteX0" fmla="*/ 0 w 4657061"/>
              <a:gd name="connsiteY0" fmla="*/ 170121 h 923144"/>
              <a:gd name="connsiteX1" fmla="*/ 1478918 w 4657061"/>
              <a:gd name="connsiteY1" fmla="*/ 894791 h 923144"/>
              <a:gd name="connsiteX2" fmla="*/ 4657061 w 4657061"/>
              <a:gd name="connsiteY2" fmla="*/ 0 h 923144"/>
              <a:gd name="connsiteX0" fmla="*/ 0 w 2621926"/>
              <a:gd name="connsiteY0" fmla="*/ 0 h 1254085"/>
              <a:gd name="connsiteX1" fmla="*/ 1478918 w 2621926"/>
              <a:gd name="connsiteY1" fmla="*/ 724670 h 1254085"/>
              <a:gd name="connsiteX2" fmla="*/ 2621926 w 2621926"/>
              <a:gd name="connsiteY2" fmla="*/ 1010422 h 1254085"/>
              <a:gd name="connsiteX0" fmla="*/ 0 w 2621926"/>
              <a:gd name="connsiteY0" fmla="*/ 0 h 1092606"/>
              <a:gd name="connsiteX1" fmla="*/ 1478918 w 2621926"/>
              <a:gd name="connsiteY1" fmla="*/ 724670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43206"/>
              <a:gd name="connsiteY0" fmla="*/ 0 h 959874"/>
              <a:gd name="connsiteX1" fmla="*/ 1285884 w 2643206"/>
              <a:gd name="connsiteY1" fmla="*/ 857256 h 959874"/>
              <a:gd name="connsiteX2" fmla="*/ 2643206 w 2643206"/>
              <a:gd name="connsiteY2" fmla="*/ 857256 h 959874"/>
              <a:gd name="connsiteX0" fmla="*/ 0 w 2643206"/>
              <a:gd name="connsiteY0" fmla="*/ 0 h 1082316"/>
              <a:gd name="connsiteX1" fmla="*/ 1285884 w 2643206"/>
              <a:gd name="connsiteY1" fmla="*/ 857256 h 1082316"/>
              <a:gd name="connsiteX2" fmla="*/ 2643206 w 2643206"/>
              <a:gd name="connsiteY2" fmla="*/ 1000132 h 1082316"/>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272697"/>
              <a:gd name="connsiteX1" fmla="*/ 1285884 w 2643206"/>
              <a:gd name="connsiteY1" fmla="*/ 857256 h 1272697"/>
              <a:gd name="connsiteX2" fmla="*/ 2643206 w 2643206"/>
              <a:gd name="connsiteY2" fmla="*/ 1181871 h 1272697"/>
              <a:gd name="connsiteX0" fmla="*/ 0 w 2643206"/>
              <a:gd name="connsiteY0" fmla="*/ 0 h 1185172"/>
              <a:gd name="connsiteX1" fmla="*/ 1285884 w 2643206"/>
              <a:gd name="connsiteY1" fmla="*/ 857256 h 1185172"/>
              <a:gd name="connsiteX2" fmla="*/ 2643206 w 2643206"/>
              <a:gd name="connsiteY2" fmla="*/ 1181871 h 1185172"/>
            </a:gdLst>
            <a:ahLst/>
            <a:cxnLst>
              <a:cxn ang="0">
                <a:pos x="connsiteX0" y="connsiteY0"/>
              </a:cxn>
              <a:cxn ang="0">
                <a:pos x="connsiteX1" y="connsiteY1"/>
              </a:cxn>
              <a:cxn ang="0">
                <a:pos x="connsiteX2" y="connsiteY2"/>
              </a:cxn>
            </a:cxnLst>
            <a:rect l="l" t="t" r="r" b="b"/>
            <a:pathLst>
              <a:path w="2643206" h="1185172">
                <a:moveTo>
                  <a:pt x="0" y="0"/>
                </a:moveTo>
                <a:cubicBezTo>
                  <a:pt x="517144" y="384115"/>
                  <a:pt x="845350" y="660278"/>
                  <a:pt x="1285884" y="857256"/>
                </a:cubicBezTo>
                <a:cubicBezTo>
                  <a:pt x="1726418" y="1054234"/>
                  <a:pt x="2065398" y="1185172"/>
                  <a:pt x="2643206" y="1181871"/>
                </a:cubicBezTo>
              </a:path>
            </a:pathLst>
          </a:custGeom>
          <a:noFill/>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flipV="1">
            <a:off x="2285984" y="3929066"/>
            <a:ext cx="2643206" cy="928694"/>
          </a:xfrm>
          <a:custGeom>
            <a:avLst/>
            <a:gdLst>
              <a:gd name="connsiteX0" fmla="*/ 0 w 4678326"/>
              <a:gd name="connsiteY0" fmla="*/ 170121 h 1212112"/>
              <a:gd name="connsiteX1" fmla="*/ 2296633 w 4678326"/>
              <a:gd name="connsiteY1" fmla="*/ 1169582 h 1212112"/>
              <a:gd name="connsiteX2" fmla="*/ 4284921 w 4678326"/>
              <a:gd name="connsiteY2" fmla="*/ 425303 h 1212112"/>
              <a:gd name="connsiteX3" fmla="*/ 4657061 w 4678326"/>
              <a:gd name="connsiteY3" fmla="*/ 0 h 1212112"/>
              <a:gd name="connsiteX0" fmla="*/ 0 w 4657061"/>
              <a:gd name="connsiteY0" fmla="*/ 170121 h 1197935"/>
              <a:gd name="connsiteX1" fmla="*/ 2296633 w 4657061"/>
              <a:gd name="connsiteY1" fmla="*/ 1169582 h 1197935"/>
              <a:gd name="connsiteX2" fmla="*/ 4657061 w 4657061"/>
              <a:gd name="connsiteY2" fmla="*/ 0 h 1197935"/>
              <a:gd name="connsiteX0" fmla="*/ 0 w 4657061"/>
              <a:gd name="connsiteY0" fmla="*/ 170121 h 923144"/>
              <a:gd name="connsiteX1" fmla="*/ 1478918 w 4657061"/>
              <a:gd name="connsiteY1" fmla="*/ 894791 h 923144"/>
              <a:gd name="connsiteX2" fmla="*/ 4657061 w 4657061"/>
              <a:gd name="connsiteY2" fmla="*/ 0 h 923144"/>
              <a:gd name="connsiteX0" fmla="*/ 0 w 2621926"/>
              <a:gd name="connsiteY0" fmla="*/ 0 h 1254085"/>
              <a:gd name="connsiteX1" fmla="*/ 1478918 w 2621926"/>
              <a:gd name="connsiteY1" fmla="*/ 724670 h 1254085"/>
              <a:gd name="connsiteX2" fmla="*/ 2621926 w 2621926"/>
              <a:gd name="connsiteY2" fmla="*/ 1010422 h 1254085"/>
              <a:gd name="connsiteX0" fmla="*/ 0 w 2621926"/>
              <a:gd name="connsiteY0" fmla="*/ 0 h 1092606"/>
              <a:gd name="connsiteX1" fmla="*/ 1478918 w 2621926"/>
              <a:gd name="connsiteY1" fmla="*/ 724670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43206"/>
              <a:gd name="connsiteY0" fmla="*/ 0 h 959874"/>
              <a:gd name="connsiteX1" fmla="*/ 1285884 w 2643206"/>
              <a:gd name="connsiteY1" fmla="*/ 857256 h 959874"/>
              <a:gd name="connsiteX2" fmla="*/ 2643206 w 2643206"/>
              <a:gd name="connsiteY2" fmla="*/ 857256 h 959874"/>
              <a:gd name="connsiteX0" fmla="*/ 0 w 2643206"/>
              <a:gd name="connsiteY0" fmla="*/ 0 h 1082316"/>
              <a:gd name="connsiteX1" fmla="*/ 1285884 w 2643206"/>
              <a:gd name="connsiteY1" fmla="*/ 857256 h 1082316"/>
              <a:gd name="connsiteX2" fmla="*/ 2643206 w 2643206"/>
              <a:gd name="connsiteY2" fmla="*/ 1000132 h 1082316"/>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181785"/>
              <a:gd name="connsiteX1" fmla="*/ 1285884 w 2643206"/>
              <a:gd name="connsiteY1" fmla="*/ 857256 h 1181785"/>
              <a:gd name="connsiteX2" fmla="*/ 2643206 w 2643206"/>
              <a:gd name="connsiteY2" fmla="*/ 1090958 h 1181785"/>
              <a:gd name="connsiteX0" fmla="*/ 0 w 2643206"/>
              <a:gd name="connsiteY0" fmla="*/ 0 h 1090958"/>
              <a:gd name="connsiteX1" fmla="*/ 1285884 w 2643206"/>
              <a:gd name="connsiteY1" fmla="*/ 857256 h 1090958"/>
              <a:gd name="connsiteX2" fmla="*/ 2643206 w 2643206"/>
              <a:gd name="connsiteY2" fmla="*/ 1090958 h 1090958"/>
            </a:gdLst>
            <a:ahLst/>
            <a:cxnLst>
              <a:cxn ang="0">
                <a:pos x="connsiteX0" y="connsiteY0"/>
              </a:cxn>
              <a:cxn ang="0">
                <a:pos x="connsiteX1" y="connsiteY1"/>
              </a:cxn>
              <a:cxn ang="0">
                <a:pos x="connsiteX2" y="connsiteY2"/>
              </a:cxn>
            </a:cxnLst>
            <a:rect l="l" t="t" r="r" b="b"/>
            <a:pathLst>
              <a:path w="2643206" h="1090958">
                <a:moveTo>
                  <a:pt x="0" y="0"/>
                </a:moveTo>
                <a:cubicBezTo>
                  <a:pt x="517144" y="384115"/>
                  <a:pt x="845350" y="675430"/>
                  <a:pt x="1285884" y="857256"/>
                </a:cubicBezTo>
                <a:cubicBezTo>
                  <a:pt x="1726418" y="1039082"/>
                  <a:pt x="2150459" y="1067196"/>
                  <a:pt x="2643206" y="1090958"/>
                </a:cubicBezTo>
              </a:path>
            </a:pathLst>
          </a:custGeom>
          <a:noFill/>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6" name="Straight Arrow Connector 25"/>
          <p:cNvCxnSpPr/>
          <p:nvPr/>
        </p:nvCxnSpPr>
        <p:spPr>
          <a:xfrm>
            <a:off x="2214546" y="3357562"/>
            <a:ext cx="2500330" cy="1588"/>
          </a:xfrm>
          <a:prstGeom prst="straightConnector1">
            <a:avLst/>
          </a:prstGeom>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6" cstate="screen">
            <a:duotone>
              <a:prstClr val="black"/>
              <a:srgbClr val="0070C0">
                <a:tint val="45000"/>
                <a:satMod val="400000"/>
              </a:srgbClr>
            </a:duotone>
          </a:blip>
          <a:srcRect/>
          <a:stretch>
            <a:fillRect/>
          </a:stretch>
        </p:blipFill>
        <p:spPr bwMode="auto">
          <a:xfrm>
            <a:off x="6786578" y="2643182"/>
            <a:ext cx="928694" cy="339331"/>
          </a:xfrm>
          <a:prstGeom prst="rect">
            <a:avLst/>
          </a:prstGeom>
          <a:noFill/>
          <a:ln w="9525">
            <a:noFill/>
            <a:miter lim="800000"/>
            <a:headEnd/>
            <a:tailEnd/>
          </a:ln>
        </p:spPr>
      </p:pic>
      <p:pic>
        <p:nvPicPr>
          <p:cNvPr id="9221" name="Picture 5"/>
          <p:cNvPicPr>
            <a:picLocks noChangeAspect="1" noChangeArrowheads="1"/>
          </p:cNvPicPr>
          <p:nvPr/>
        </p:nvPicPr>
        <p:blipFill>
          <a:blip r:embed="rId7" cstate="screen">
            <a:duotone>
              <a:prstClr val="black"/>
              <a:srgbClr val="00B050">
                <a:tint val="45000"/>
                <a:satMod val="400000"/>
              </a:srgbClr>
            </a:duotone>
          </a:blip>
          <a:srcRect/>
          <a:stretch>
            <a:fillRect/>
          </a:stretch>
        </p:blipFill>
        <p:spPr bwMode="auto">
          <a:xfrm>
            <a:off x="6643702" y="3000372"/>
            <a:ext cx="1071570" cy="872573"/>
          </a:xfrm>
          <a:prstGeom prst="rect">
            <a:avLst/>
          </a:prstGeom>
          <a:noFill/>
          <a:ln w="9525">
            <a:noFill/>
            <a:miter lim="800000"/>
            <a:headEnd/>
            <a:tailEnd/>
          </a:ln>
        </p:spPr>
      </p:pic>
      <p:pic>
        <p:nvPicPr>
          <p:cNvPr id="9222" name="Picture 6"/>
          <p:cNvPicPr>
            <a:picLocks noChangeAspect="1" noChangeArrowheads="1"/>
          </p:cNvPicPr>
          <p:nvPr/>
        </p:nvPicPr>
        <p:blipFill>
          <a:blip r:embed="rId8" cstate="screen"/>
          <a:srcRect/>
          <a:stretch>
            <a:fillRect/>
          </a:stretch>
        </p:blipFill>
        <p:spPr bwMode="auto">
          <a:xfrm>
            <a:off x="6929454" y="3857628"/>
            <a:ext cx="785818" cy="214314"/>
          </a:xfrm>
          <a:prstGeom prst="rect">
            <a:avLst/>
          </a:prstGeom>
          <a:noFill/>
          <a:ln w="9525">
            <a:noFill/>
            <a:miter lim="800000"/>
            <a:headEnd/>
            <a:tailEnd/>
          </a:ln>
        </p:spPr>
      </p:pic>
      <p:sp>
        <p:nvSpPr>
          <p:cNvPr id="15" name="Freeform 14"/>
          <p:cNvSpPr/>
          <p:nvPr/>
        </p:nvSpPr>
        <p:spPr>
          <a:xfrm>
            <a:off x="5109644" y="2628894"/>
            <a:ext cx="2428893" cy="1450680"/>
          </a:xfrm>
          <a:custGeom>
            <a:avLst/>
            <a:gdLst>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46668 w 3006132"/>
              <a:gd name="connsiteY0" fmla="*/ 69501 h 1567542"/>
              <a:gd name="connsiteX1" fmla="*/ 2602523 w 3006132"/>
              <a:gd name="connsiteY1" fmla="*/ 79549 h 1567542"/>
              <a:gd name="connsiteX2" fmla="*/ 2768320 w 3006132"/>
              <a:gd name="connsiteY2" fmla="*/ 456362 h 1567542"/>
              <a:gd name="connsiteX3" fmla="*/ 2758272 w 3006132"/>
              <a:gd name="connsiteY3" fmla="*/ 1194916 h 1567542"/>
              <a:gd name="connsiteX4" fmla="*/ 2592474 w 3006132"/>
              <a:gd name="connsiteY4" fmla="*/ 1506415 h 1567542"/>
              <a:gd name="connsiteX5" fmla="*/ 341644 w 3006132"/>
              <a:gd name="connsiteY5" fmla="*/ 1496366 h 1567542"/>
              <a:gd name="connsiteX6" fmla="*/ 522514 w 3006132"/>
              <a:gd name="connsiteY6" fmla="*/ 1079360 h 1567542"/>
              <a:gd name="connsiteX7" fmla="*/ 522514 w 3006132"/>
              <a:gd name="connsiteY7" fmla="*/ 496555 h 1567542"/>
              <a:gd name="connsiteX8" fmla="*/ 346668 w 3006132"/>
              <a:gd name="connsiteY8" fmla="*/ 69501 h 1567542"/>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522514 w 3006132"/>
              <a:gd name="connsiteY6" fmla="*/ 1079360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522514 w 3006132"/>
              <a:gd name="connsiteY6" fmla="*/ 1079360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498339 w 3006132"/>
              <a:gd name="connsiteY6" fmla="*/ 925665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498339 w 3006132"/>
              <a:gd name="connsiteY6" fmla="*/ 997103 h 1568345"/>
              <a:gd name="connsiteX7" fmla="*/ 522514 w 3006132"/>
              <a:gd name="connsiteY7" fmla="*/ 496555 h 1568345"/>
              <a:gd name="connsiteX8" fmla="*/ 346668 w 3006132"/>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175846 w 2659464"/>
              <a:gd name="connsiteY7" fmla="*/ 496555 h 1568345"/>
              <a:gd name="connsiteX8" fmla="*/ 0 w 2659464"/>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175846 w 2659464"/>
              <a:gd name="connsiteY7" fmla="*/ 496555 h 1568345"/>
              <a:gd name="connsiteX8" fmla="*/ 0 w 2659464"/>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223109 w 2659464"/>
              <a:gd name="connsiteY7" fmla="*/ 568475 h 1568345"/>
              <a:gd name="connsiteX8" fmla="*/ 0 w 2659464"/>
              <a:gd name="connsiteY8" fmla="*/ 69501 h 1568345"/>
              <a:gd name="connsiteX0" fmla="*/ 350697 w 3010161"/>
              <a:gd name="connsiteY0" fmla="*/ 152926 h 1651770"/>
              <a:gd name="connsiteX1" fmla="*/ 2606552 w 3010161"/>
              <a:gd name="connsiteY1" fmla="*/ 162974 h 1651770"/>
              <a:gd name="connsiteX2" fmla="*/ 2772349 w 3010161"/>
              <a:gd name="connsiteY2" fmla="*/ 539787 h 1651770"/>
              <a:gd name="connsiteX3" fmla="*/ 2762301 w 3010161"/>
              <a:gd name="connsiteY3" fmla="*/ 1278341 h 1651770"/>
              <a:gd name="connsiteX4" fmla="*/ 2596503 w 3010161"/>
              <a:gd name="connsiteY4" fmla="*/ 1589840 h 1651770"/>
              <a:gd name="connsiteX5" fmla="*/ 359492 w 3010161"/>
              <a:gd name="connsiteY5" fmla="*/ 1580594 h 1651770"/>
              <a:gd name="connsiteX6" fmla="*/ 502368 w 3010161"/>
              <a:gd name="connsiteY6" fmla="*/ 1080528 h 1651770"/>
              <a:gd name="connsiteX7" fmla="*/ 350697 w 3010161"/>
              <a:gd name="connsiteY7" fmla="*/ 152926 h 1651770"/>
              <a:gd name="connsiteX0" fmla="*/ 350697 w 3010161"/>
              <a:gd name="connsiteY0" fmla="*/ 105300 h 1604144"/>
              <a:gd name="connsiteX1" fmla="*/ 2606552 w 3010161"/>
              <a:gd name="connsiteY1" fmla="*/ 115348 h 1604144"/>
              <a:gd name="connsiteX2" fmla="*/ 2772349 w 3010161"/>
              <a:gd name="connsiteY2" fmla="*/ 492161 h 1604144"/>
              <a:gd name="connsiteX3" fmla="*/ 2762301 w 3010161"/>
              <a:gd name="connsiteY3" fmla="*/ 1230715 h 1604144"/>
              <a:gd name="connsiteX4" fmla="*/ 2596503 w 3010161"/>
              <a:gd name="connsiteY4" fmla="*/ 1542214 h 1604144"/>
              <a:gd name="connsiteX5" fmla="*/ 359492 w 3010161"/>
              <a:gd name="connsiteY5" fmla="*/ 1532968 h 1604144"/>
              <a:gd name="connsiteX6" fmla="*/ 502369 w 3010161"/>
              <a:gd name="connsiteY6" fmla="*/ 747150 h 1604144"/>
              <a:gd name="connsiteX7" fmla="*/ 350697 w 3010161"/>
              <a:gd name="connsiteY7" fmla="*/ 105300 h 1604144"/>
              <a:gd name="connsiteX0" fmla="*/ 350697 w 2999899"/>
              <a:gd name="connsiteY0" fmla="*/ 105300 h 1605236"/>
              <a:gd name="connsiteX1" fmla="*/ 2597756 w 2999899"/>
              <a:gd name="connsiteY1" fmla="*/ 116440 h 1605236"/>
              <a:gd name="connsiteX2" fmla="*/ 2763553 w 2999899"/>
              <a:gd name="connsiteY2" fmla="*/ 493253 h 1605236"/>
              <a:gd name="connsiteX3" fmla="*/ 2753505 w 2999899"/>
              <a:gd name="connsiteY3" fmla="*/ 1231807 h 1605236"/>
              <a:gd name="connsiteX4" fmla="*/ 2587707 w 2999899"/>
              <a:gd name="connsiteY4" fmla="*/ 1543306 h 1605236"/>
              <a:gd name="connsiteX5" fmla="*/ 350696 w 2999899"/>
              <a:gd name="connsiteY5" fmla="*/ 1534060 h 1605236"/>
              <a:gd name="connsiteX6" fmla="*/ 493573 w 2999899"/>
              <a:gd name="connsiteY6" fmla="*/ 748242 h 1605236"/>
              <a:gd name="connsiteX7" fmla="*/ 350697 w 2999899"/>
              <a:gd name="connsiteY7" fmla="*/ 105300 h 1605236"/>
              <a:gd name="connsiteX0" fmla="*/ 350697 w 2999899"/>
              <a:gd name="connsiteY0" fmla="*/ 105300 h 1605236"/>
              <a:gd name="connsiteX1" fmla="*/ 2597756 w 2999899"/>
              <a:gd name="connsiteY1" fmla="*/ 116440 h 1605236"/>
              <a:gd name="connsiteX2" fmla="*/ 2763553 w 2999899"/>
              <a:gd name="connsiteY2" fmla="*/ 493253 h 1605236"/>
              <a:gd name="connsiteX3" fmla="*/ 2753505 w 2999899"/>
              <a:gd name="connsiteY3" fmla="*/ 1231807 h 1605236"/>
              <a:gd name="connsiteX4" fmla="*/ 2587707 w 2999899"/>
              <a:gd name="connsiteY4" fmla="*/ 1543306 h 1605236"/>
              <a:gd name="connsiteX5" fmla="*/ 350696 w 2999899"/>
              <a:gd name="connsiteY5" fmla="*/ 1534060 h 1605236"/>
              <a:gd name="connsiteX6" fmla="*/ 493573 w 2999899"/>
              <a:gd name="connsiteY6" fmla="*/ 748242 h 1605236"/>
              <a:gd name="connsiteX7" fmla="*/ 350697 w 2999899"/>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214315 w 2649203"/>
              <a:gd name="connsiteY6" fmla="*/ 819680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214315 w 2649203"/>
              <a:gd name="connsiteY6" fmla="*/ 819680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593682"/>
              <a:gd name="connsiteX1" fmla="*/ 2247060 w 2649203"/>
              <a:gd name="connsiteY1" fmla="*/ 116440 h 1593682"/>
              <a:gd name="connsiteX2" fmla="*/ 2412857 w 2649203"/>
              <a:gd name="connsiteY2" fmla="*/ 493253 h 1593682"/>
              <a:gd name="connsiteX3" fmla="*/ 2402809 w 2649203"/>
              <a:gd name="connsiteY3" fmla="*/ 1231807 h 1593682"/>
              <a:gd name="connsiteX4" fmla="*/ 2237011 w 2649203"/>
              <a:gd name="connsiteY4" fmla="*/ 1543306 h 1593682"/>
              <a:gd name="connsiteX5" fmla="*/ 0 w 2649203"/>
              <a:gd name="connsiteY5" fmla="*/ 1534060 h 1593682"/>
              <a:gd name="connsiteX6" fmla="*/ 172075 w 2649203"/>
              <a:gd name="connsiteY6" fmla="*/ 834897 h 1593682"/>
              <a:gd name="connsiteX7" fmla="*/ 1 w 2649203"/>
              <a:gd name="connsiteY7" fmla="*/ 105300 h 1593682"/>
              <a:gd name="connsiteX0" fmla="*/ 1 w 2649203"/>
              <a:gd name="connsiteY0" fmla="*/ 105300 h 1543306"/>
              <a:gd name="connsiteX1" fmla="*/ 2247060 w 2649203"/>
              <a:gd name="connsiteY1" fmla="*/ 116440 h 1543306"/>
              <a:gd name="connsiteX2" fmla="*/ 2412857 w 2649203"/>
              <a:gd name="connsiteY2" fmla="*/ 493253 h 1543306"/>
              <a:gd name="connsiteX3" fmla="*/ 2402809 w 2649203"/>
              <a:gd name="connsiteY3" fmla="*/ 1231807 h 1543306"/>
              <a:gd name="connsiteX4" fmla="*/ 2237011 w 2649203"/>
              <a:gd name="connsiteY4" fmla="*/ 1543306 h 1543306"/>
              <a:gd name="connsiteX5" fmla="*/ 0 w 2649203"/>
              <a:gd name="connsiteY5" fmla="*/ 1534060 h 1543306"/>
              <a:gd name="connsiteX6" fmla="*/ 172075 w 2649203"/>
              <a:gd name="connsiteY6" fmla="*/ 834897 h 1543306"/>
              <a:gd name="connsiteX7" fmla="*/ 1 w 2649203"/>
              <a:gd name="connsiteY7" fmla="*/ 105300 h 1543306"/>
              <a:gd name="connsiteX0" fmla="*/ 1 w 2688160"/>
              <a:gd name="connsiteY0" fmla="*/ 105300 h 1543306"/>
              <a:gd name="connsiteX1" fmla="*/ 2286017 w 2688160"/>
              <a:gd name="connsiteY1" fmla="*/ 176738 h 1543306"/>
              <a:gd name="connsiteX2" fmla="*/ 2412857 w 2688160"/>
              <a:gd name="connsiteY2" fmla="*/ 493253 h 1543306"/>
              <a:gd name="connsiteX3" fmla="*/ 2402809 w 2688160"/>
              <a:gd name="connsiteY3" fmla="*/ 1231807 h 1543306"/>
              <a:gd name="connsiteX4" fmla="*/ 2237011 w 2688160"/>
              <a:gd name="connsiteY4" fmla="*/ 1543306 h 1543306"/>
              <a:gd name="connsiteX5" fmla="*/ 0 w 2688160"/>
              <a:gd name="connsiteY5" fmla="*/ 1534060 h 1543306"/>
              <a:gd name="connsiteX6" fmla="*/ 172075 w 2688160"/>
              <a:gd name="connsiteY6" fmla="*/ 834897 h 1543306"/>
              <a:gd name="connsiteX7" fmla="*/ 1 w 2688160"/>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2674 h 1450680"/>
              <a:gd name="connsiteX1" fmla="*/ 2214578 w 2637479"/>
              <a:gd name="connsiteY1" fmla="*/ 12674 h 1450680"/>
              <a:gd name="connsiteX2" fmla="*/ 2412857 w 2637479"/>
              <a:gd name="connsiteY2" fmla="*/ 400627 h 1450680"/>
              <a:gd name="connsiteX3" fmla="*/ 2402809 w 2637479"/>
              <a:gd name="connsiteY3" fmla="*/ 1139181 h 1450680"/>
              <a:gd name="connsiteX4" fmla="*/ 2237011 w 2637479"/>
              <a:gd name="connsiteY4" fmla="*/ 1450680 h 1450680"/>
              <a:gd name="connsiteX5" fmla="*/ 0 w 2637479"/>
              <a:gd name="connsiteY5" fmla="*/ 1441434 h 1450680"/>
              <a:gd name="connsiteX6" fmla="*/ 172075 w 2637479"/>
              <a:gd name="connsiteY6" fmla="*/ 742271 h 1450680"/>
              <a:gd name="connsiteX7" fmla="*/ 1 w 2637479"/>
              <a:gd name="connsiteY7" fmla="*/ 12674 h 1450680"/>
              <a:gd name="connsiteX0" fmla="*/ 1 w 2637479"/>
              <a:gd name="connsiteY0" fmla="*/ 12674 h 1450680"/>
              <a:gd name="connsiteX1" fmla="*/ 2214578 w 2637479"/>
              <a:gd name="connsiteY1" fmla="*/ 12674 h 1450680"/>
              <a:gd name="connsiteX2" fmla="*/ 2402809 w 2637479"/>
              <a:gd name="connsiteY2" fmla="*/ 1139181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8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9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9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428893"/>
              <a:gd name="connsiteY0" fmla="*/ 12674 h 1450680"/>
              <a:gd name="connsiteX1" fmla="*/ 2214579 w 2428893"/>
              <a:gd name="connsiteY1" fmla="*/ 12674 h 1450680"/>
              <a:gd name="connsiteX2" fmla="*/ 2428893 w 2428893"/>
              <a:gd name="connsiteY2" fmla="*/ 655616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 name="connsiteX0" fmla="*/ 1 w 2428893"/>
              <a:gd name="connsiteY0" fmla="*/ 12674 h 1450680"/>
              <a:gd name="connsiteX1" fmla="*/ 2214579 w 2428893"/>
              <a:gd name="connsiteY1" fmla="*/ 12674 h 1450680"/>
              <a:gd name="connsiteX2" fmla="*/ 2428893 w 2428893"/>
              <a:gd name="connsiteY2" fmla="*/ 727054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 name="connsiteX0" fmla="*/ 1 w 2428893"/>
              <a:gd name="connsiteY0" fmla="*/ 12674 h 1450680"/>
              <a:gd name="connsiteX1" fmla="*/ 2214579 w 2428893"/>
              <a:gd name="connsiteY1" fmla="*/ 12674 h 1450680"/>
              <a:gd name="connsiteX2" fmla="*/ 2428893 w 2428893"/>
              <a:gd name="connsiteY2" fmla="*/ 727054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93" h="1450680">
                <a:moveTo>
                  <a:pt x="1" y="12674"/>
                </a:moveTo>
                <a:cubicBezTo>
                  <a:pt x="426839" y="0"/>
                  <a:pt x="1816345" y="25569"/>
                  <a:pt x="2214579" y="12674"/>
                </a:cubicBezTo>
                <a:cubicBezTo>
                  <a:pt x="2379673" y="37444"/>
                  <a:pt x="2425154" y="487386"/>
                  <a:pt x="2428893" y="727054"/>
                </a:cubicBezTo>
                <a:cubicBezTo>
                  <a:pt x="2413694" y="903933"/>
                  <a:pt x="2427226" y="1360409"/>
                  <a:pt x="2237011" y="1450680"/>
                </a:cubicBezTo>
                <a:cubicBezTo>
                  <a:pt x="1708724" y="1438864"/>
                  <a:pt x="456303" y="1450418"/>
                  <a:pt x="0" y="1441434"/>
                </a:cubicBezTo>
                <a:cubicBezTo>
                  <a:pt x="177201" y="1232374"/>
                  <a:pt x="177099" y="908486"/>
                  <a:pt x="172075" y="742271"/>
                </a:cubicBezTo>
                <a:cubicBezTo>
                  <a:pt x="171128" y="599122"/>
                  <a:pt x="201643" y="295530"/>
                  <a:pt x="1" y="12674"/>
                </a:cubicBezTo>
                <a:close/>
              </a:path>
            </a:pathLst>
          </a:custGeom>
          <a:solidFill>
            <a:srgbClr val="FFFFFF">
              <a:alpha val="4902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3"/>
          <p:cNvPicPr>
            <a:picLocks noChangeAspect="1" noChangeArrowheads="1"/>
          </p:cNvPicPr>
          <p:nvPr/>
        </p:nvPicPr>
        <p:blipFill>
          <a:blip r:embed="rId9" cstate="screen">
            <a:duotone>
              <a:prstClr val="black"/>
              <a:srgbClr val="0070C0">
                <a:tint val="45000"/>
                <a:satMod val="400000"/>
              </a:srgbClr>
            </a:duotone>
          </a:blip>
          <a:srcRect/>
          <a:stretch>
            <a:fillRect/>
          </a:stretch>
        </p:blipFill>
        <p:spPr bwMode="auto">
          <a:xfrm rot="15369214">
            <a:off x="4236095" y="4222581"/>
            <a:ext cx="928694" cy="357190"/>
          </a:xfrm>
          <a:prstGeom prst="rect">
            <a:avLst/>
          </a:prstGeom>
          <a:noFill/>
          <a:ln w="9525">
            <a:noFill/>
            <a:miter lim="800000"/>
            <a:headEnd/>
            <a:tailEnd/>
          </a:ln>
        </p:spPr>
      </p:pic>
      <p:pic>
        <p:nvPicPr>
          <p:cNvPr id="20" name="Picture 6"/>
          <p:cNvPicPr>
            <a:picLocks noChangeAspect="1" noChangeArrowheads="1"/>
          </p:cNvPicPr>
          <p:nvPr/>
        </p:nvPicPr>
        <p:blipFill>
          <a:blip r:embed="rId10" cstate="screen"/>
          <a:srcRect/>
          <a:stretch>
            <a:fillRect/>
          </a:stretch>
        </p:blipFill>
        <p:spPr bwMode="auto">
          <a:xfrm rot="5815727">
            <a:off x="4755905" y="5309550"/>
            <a:ext cx="785818" cy="346985"/>
          </a:xfrm>
          <a:prstGeom prst="rect">
            <a:avLst/>
          </a:prstGeom>
          <a:noFill/>
          <a:ln w="9525">
            <a:noFill/>
            <a:miter lim="800000"/>
            <a:headEnd/>
            <a:tailEnd/>
          </a:ln>
        </p:spPr>
      </p:pic>
      <p:pic>
        <p:nvPicPr>
          <p:cNvPr id="21" name="Picture 20" descr="trashcan copy.png"/>
          <p:cNvPicPr>
            <a:picLocks noChangeAspect="1"/>
          </p:cNvPicPr>
          <p:nvPr/>
        </p:nvPicPr>
        <p:blipFill>
          <a:blip r:embed="rId11" cstate="screen"/>
          <a:stretch>
            <a:fillRect/>
          </a:stretch>
        </p:blipFill>
        <p:spPr>
          <a:xfrm>
            <a:off x="4714876" y="5930763"/>
            <a:ext cx="857256" cy="92723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cstate="screen"/>
          <a:srcRect/>
          <a:stretch>
            <a:fillRect/>
          </a:stretch>
        </p:blipFill>
        <p:spPr bwMode="auto">
          <a:xfrm>
            <a:off x="1714480" y="3714752"/>
            <a:ext cx="4857784" cy="714379"/>
          </a:xfrm>
          <a:prstGeom prst="rect">
            <a:avLst/>
          </a:prstGeom>
          <a:noFill/>
          <a:ln w="9525">
            <a:noFill/>
            <a:miter lim="800000"/>
            <a:headEnd/>
            <a:tailEnd/>
          </a:ln>
        </p:spPr>
      </p:pic>
      <p:pic>
        <p:nvPicPr>
          <p:cNvPr id="10243" name="Picture 3"/>
          <p:cNvPicPr>
            <a:picLocks noChangeAspect="1" noChangeArrowheads="1"/>
          </p:cNvPicPr>
          <p:nvPr/>
        </p:nvPicPr>
        <p:blipFill>
          <a:blip r:embed="rId5" cstate="screen"/>
          <a:srcRect/>
          <a:stretch>
            <a:fillRect/>
          </a:stretch>
        </p:blipFill>
        <p:spPr bwMode="auto">
          <a:xfrm>
            <a:off x="1714480" y="2071678"/>
            <a:ext cx="4857784" cy="1571636"/>
          </a:xfrm>
          <a:prstGeom prst="rect">
            <a:avLst/>
          </a:prstGeom>
          <a:noFill/>
          <a:ln w="9525">
            <a:noFill/>
            <a:miter lim="800000"/>
            <a:headEnd/>
            <a:tailEnd/>
          </a:ln>
        </p:spPr>
      </p:pic>
      <p:graphicFrame>
        <p:nvGraphicFramePr>
          <p:cNvPr id="5" name="Table 4"/>
          <p:cNvGraphicFramePr>
            <a:graphicFrameLocks noGrp="1"/>
          </p:cNvGraphicFramePr>
          <p:nvPr/>
        </p:nvGraphicFramePr>
        <p:xfrm>
          <a:off x="1714482" y="4572008"/>
          <a:ext cx="5000656" cy="428628"/>
        </p:xfrm>
        <a:graphic>
          <a:graphicData uri="http://schemas.openxmlformats.org/drawingml/2006/table">
            <a:tbl>
              <a:tblPr firstRow="1" bandRow="1">
                <a:tableStyleId>{5C22544A-7EE6-4342-B048-85BDC9FD1C3A}</a:tableStyleId>
              </a:tblPr>
              <a:tblGrid>
                <a:gridCol w="625082"/>
                <a:gridCol w="625082"/>
                <a:gridCol w="625082"/>
                <a:gridCol w="625082"/>
                <a:gridCol w="625082"/>
                <a:gridCol w="625082"/>
                <a:gridCol w="625082"/>
                <a:gridCol w="625082"/>
              </a:tblGrid>
              <a:tr h="428628">
                <a:tc>
                  <a:txBody>
                    <a:bodyPr/>
                    <a:lstStyle/>
                    <a:p>
                      <a:pPr algn="ctr"/>
                      <a:r>
                        <a:rPr lang="en-US" sz="1200" b="0" dirty="0" smtClean="0"/>
                        <a:t>18:00</a:t>
                      </a:r>
                      <a:endParaRPr lang="en-GB" sz="1200" b="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t>00:00</a:t>
                      </a:r>
                      <a:endParaRPr lang="en-GB" sz="1200" b="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t>06:00</a:t>
                      </a:r>
                      <a:endParaRPr lang="en-GB" sz="1200" b="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t>12:00</a:t>
                      </a:r>
                      <a:endParaRPr lang="en-GB" sz="1200" b="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t>18:00</a:t>
                      </a:r>
                      <a:endParaRPr lang="en-GB" sz="1200" b="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t>00:00</a:t>
                      </a:r>
                      <a:endParaRPr lang="en-GB" sz="1200" b="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t>06:00</a:t>
                      </a:r>
                      <a:endParaRPr lang="en-GB" sz="1200" b="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t>12:00</a:t>
                      </a:r>
                      <a:endParaRPr lang="en-GB" sz="1200" b="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857224" y="2000240"/>
            <a:ext cx="785818" cy="923330"/>
          </a:xfrm>
          <a:prstGeom prst="rect">
            <a:avLst/>
          </a:prstGeom>
          <a:noFill/>
        </p:spPr>
        <p:txBody>
          <a:bodyPr wrap="square" rtlCol="0">
            <a:spAutoFit/>
          </a:bodyPr>
          <a:lstStyle/>
          <a:p>
            <a:pPr algn="r"/>
            <a:r>
              <a:rPr lang="en-US" dirty="0" smtClean="0"/>
              <a:t>total</a:t>
            </a:r>
            <a:br>
              <a:rPr lang="en-US" dirty="0" smtClean="0"/>
            </a:br>
            <a:r>
              <a:rPr lang="en-US" dirty="0" smtClean="0"/>
              <a:t>traffic levels</a:t>
            </a:r>
            <a:endParaRPr lang="en-GB" dirty="0"/>
          </a:p>
        </p:txBody>
      </p:sp>
      <p:sp>
        <p:nvSpPr>
          <p:cNvPr id="7" name="TextBox 6"/>
          <p:cNvSpPr txBox="1"/>
          <p:nvPr/>
        </p:nvSpPr>
        <p:spPr>
          <a:xfrm>
            <a:off x="500034" y="3711363"/>
            <a:ext cx="1143008" cy="646331"/>
          </a:xfrm>
          <a:prstGeom prst="rect">
            <a:avLst/>
          </a:prstGeom>
          <a:noFill/>
        </p:spPr>
        <p:txBody>
          <a:bodyPr wrap="square" rtlCol="0">
            <a:spAutoFit/>
          </a:bodyPr>
          <a:lstStyle/>
          <a:p>
            <a:pPr algn="r"/>
            <a:r>
              <a:rPr lang="en-US" dirty="0" smtClean="0"/>
              <a:t>drop rate</a:t>
            </a:r>
            <a:br>
              <a:rPr lang="en-US" dirty="0" smtClean="0"/>
            </a:br>
            <a:r>
              <a:rPr lang="en-US" dirty="0" smtClean="0"/>
              <a:t>[0—20%]</a:t>
            </a:r>
            <a:endParaRPr lang="en-GB" dirty="0"/>
          </a:p>
        </p:txBody>
      </p:sp>
      <p:pic>
        <p:nvPicPr>
          <p:cNvPr id="8" name="Picture 7" descr="plusnet.png"/>
          <p:cNvPicPr>
            <a:picLocks noChangeAspect="1"/>
          </p:cNvPicPr>
          <p:nvPr/>
        </p:nvPicPr>
        <p:blipFill>
          <a:blip r:embed="rId6" cstate="screen"/>
          <a:stretch>
            <a:fillRect/>
          </a:stretch>
        </p:blipFill>
        <p:spPr>
          <a:xfrm>
            <a:off x="0" y="-24"/>
            <a:ext cx="9144000" cy="9559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4" cstate="screen"/>
          <a:srcRect/>
          <a:stretch>
            <a:fillRect/>
          </a:stretch>
        </p:blipFill>
        <p:spPr bwMode="auto">
          <a:xfrm>
            <a:off x="0" y="500042"/>
            <a:ext cx="3571156" cy="2643206"/>
          </a:xfrm>
          <a:prstGeom prst="rect">
            <a:avLst/>
          </a:prstGeom>
          <a:noFill/>
          <a:ln w="9525">
            <a:noFill/>
            <a:miter lim="800000"/>
            <a:headEnd/>
            <a:tailEnd/>
          </a:ln>
        </p:spPr>
      </p:pic>
      <p:pic>
        <p:nvPicPr>
          <p:cNvPr id="16388" name="Picture 4"/>
          <p:cNvPicPr>
            <a:picLocks noChangeAspect="1" noChangeArrowheads="1"/>
          </p:cNvPicPr>
          <p:nvPr/>
        </p:nvPicPr>
        <p:blipFill>
          <a:blip r:embed="rId5" cstate="screen"/>
          <a:srcRect/>
          <a:stretch>
            <a:fillRect/>
          </a:stretch>
        </p:blipFill>
        <p:spPr bwMode="auto">
          <a:xfrm>
            <a:off x="-1" y="4171973"/>
            <a:ext cx="3581791" cy="2400299"/>
          </a:xfrm>
          <a:prstGeom prst="rect">
            <a:avLst/>
          </a:prstGeom>
          <a:noFill/>
          <a:ln w="9525">
            <a:noFill/>
            <a:miter lim="800000"/>
            <a:headEnd/>
            <a:tailEnd/>
          </a:ln>
        </p:spPr>
      </p:pic>
      <p:sp>
        <p:nvSpPr>
          <p:cNvPr id="5" name="Content Placeholder 4"/>
          <p:cNvSpPr>
            <a:spLocks noGrp="1"/>
          </p:cNvSpPr>
          <p:nvPr>
            <p:ph idx="1"/>
          </p:nvPr>
        </p:nvSpPr>
        <p:spPr>
          <a:xfrm>
            <a:off x="4000496" y="928670"/>
            <a:ext cx="5143504" cy="5929330"/>
          </a:xfrm>
        </p:spPr>
        <p:txBody>
          <a:bodyPr/>
          <a:lstStyle/>
          <a:p>
            <a:r>
              <a:rPr lang="en-US" sz="2800" dirty="0" smtClean="0"/>
              <a:t>Only one transmission can get through at a time. If users send more, then </a:t>
            </a:r>
            <a:r>
              <a:rPr lang="en-US" sz="2400" dirty="0" smtClean="0"/>
              <a:t>nothing</a:t>
            </a:r>
            <a:r>
              <a:rPr lang="en-US" sz="2800" dirty="0" smtClean="0"/>
              <a:t> gets through</a:t>
            </a:r>
          </a:p>
          <a:p>
            <a:r>
              <a:rPr lang="en-US" sz="2800" dirty="0" smtClean="0"/>
              <a:t>Users should wait before re-transmitting a packet</a:t>
            </a:r>
          </a:p>
          <a:p>
            <a:pPr>
              <a:buNone/>
            </a:pPr>
            <a:endParaRPr lang="en-US" sz="2800" dirty="0" smtClean="0"/>
          </a:p>
          <a:p>
            <a:pPr>
              <a:buNone/>
            </a:pPr>
            <a:endParaRPr lang="en-US" sz="2800" dirty="0" smtClean="0"/>
          </a:p>
          <a:p>
            <a:pPr>
              <a:buNone/>
            </a:pPr>
            <a:endParaRPr lang="en-US" sz="2800" dirty="0" smtClean="0"/>
          </a:p>
          <a:p>
            <a:r>
              <a:rPr lang="en-US" sz="2800" dirty="0" smtClean="0"/>
              <a:t>If users send too much, then the network discards the excess</a:t>
            </a:r>
          </a:p>
          <a:p>
            <a:r>
              <a:rPr lang="en-US" sz="2800" dirty="0" smtClean="0"/>
              <a:t>Users should adapt their transmission rates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57298"/>
            <a:ext cx="9144000" cy="5500702"/>
          </a:xfrm>
        </p:spPr>
        <p:txBody>
          <a:bodyPr/>
          <a:lstStyle/>
          <a:p>
            <a:r>
              <a:rPr lang="en-GB" dirty="0" smtClean="0"/>
              <a:t>1974: First draft of TCP/IP</a:t>
            </a:r>
            <a:br>
              <a:rPr lang="en-GB" dirty="0" smtClean="0"/>
            </a:br>
            <a:r>
              <a:rPr lang="en-GB" dirty="0" smtClean="0">
                <a:solidFill>
                  <a:schemeClr val="tx1">
                    <a:lumMod val="65000"/>
                  </a:schemeClr>
                </a:solidFill>
              </a:rPr>
              <a:t>“A protocol for packet network interconnection”, </a:t>
            </a:r>
            <a:br>
              <a:rPr lang="en-GB" dirty="0" smtClean="0">
                <a:solidFill>
                  <a:schemeClr val="tx1">
                    <a:lumMod val="65000"/>
                  </a:schemeClr>
                </a:solidFill>
              </a:rPr>
            </a:br>
            <a:r>
              <a:rPr lang="en-GB" dirty="0" err="1" smtClean="0">
                <a:solidFill>
                  <a:schemeClr val="tx1">
                    <a:lumMod val="65000"/>
                  </a:schemeClr>
                </a:solidFill>
              </a:rPr>
              <a:t>Vint</a:t>
            </a:r>
            <a:r>
              <a:rPr lang="en-GB" dirty="0" smtClean="0">
                <a:solidFill>
                  <a:schemeClr val="tx1">
                    <a:lumMod val="65000"/>
                  </a:schemeClr>
                </a:solidFill>
              </a:rPr>
              <a:t> Cerf and Robert Kahn</a:t>
            </a:r>
          </a:p>
          <a:p>
            <a:r>
              <a:rPr lang="en-GB" dirty="0" smtClean="0"/>
              <a:t>1983: ARPANET switches on TCP/IP</a:t>
            </a:r>
          </a:p>
          <a:p>
            <a:r>
              <a:rPr lang="en-GB" dirty="0" smtClean="0"/>
              <a:t>1986: Congestion collapse</a:t>
            </a:r>
          </a:p>
        </p:txBody>
      </p:sp>
      <p:sp>
        <p:nvSpPr>
          <p:cNvPr id="3" name="TextBox 2"/>
          <p:cNvSpPr txBox="1"/>
          <p:nvPr/>
        </p:nvSpPr>
        <p:spPr>
          <a:xfrm>
            <a:off x="0" y="-24"/>
            <a:ext cx="9144000" cy="830997"/>
          </a:xfrm>
          <a:prstGeom prst="rect">
            <a:avLst/>
          </a:prstGeom>
          <a:noFill/>
        </p:spPr>
        <p:txBody>
          <a:bodyPr wrap="square" rtlCol="0">
            <a:spAutoFit/>
          </a:bodyPr>
          <a:lstStyle/>
          <a:p>
            <a:r>
              <a:rPr lang="en-US" sz="4800" b="1" dirty="0" smtClean="0">
                <a:solidFill>
                  <a:schemeClr val="tx1">
                    <a:lumMod val="50000"/>
                  </a:schemeClr>
                </a:solidFill>
              </a:rPr>
              <a:t>The history of the Internet</a:t>
            </a:r>
            <a:endParaRPr lang="en-GB" sz="4800" b="1"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2066" y="0"/>
            <a:ext cx="4071934" cy="6858000"/>
          </a:xfrm>
        </p:spPr>
        <p:txBody>
          <a:bodyPr/>
          <a:lstStyle/>
          <a:p>
            <a:pPr marL="0" indent="0">
              <a:buNone/>
            </a:pPr>
            <a:r>
              <a:rPr lang="en-GB" sz="1800" dirty="0" smtClean="0"/>
              <a:t>“In October of ’86, the Internet had the first of what became a series of ‘congestion collapses’. During this period, the data throughput from LBL to UC Berkeley (sites separated by 400 yards and two IMP hops) dropped from 32 Kbps to 40 bps. We were fascinated by this sudden factor-of-thousand drop in bandwidth and embarked on an investigation of why things had gotten so bad. In particular, we wondered if the 4.3BSD (Berkeley UNIX) TCP was </a:t>
            </a:r>
            <a:r>
              <a:rPr lang="en-GB" sz="1800" dirty="0" err="1" smtClean="0"/>
              <a:t>mis</a:t>
            </a:r>
            <a:r>
              <a:rPr lang="en-GB" sz="1800" dirty="0" smtClean="0"/>
              <a:t>-behaving or if it could be tuned to work better under abysmal network conditions.”</a:t>
            </a:r>
          </a:p>
          <a:p>
            <a:pPr marL="0" indent="0">
              <a:buNone/>
            </a:pPr>
            <a:r>
              <a:rPr lang="en-US" sz="1800" dirty="0" smtClean="0">
                <a:solidFill>
                  <a:schemeClr val="tx1">
                    <a:lumMod val="50000"/>
                  </a:schemeClr>
                </a:solidFill>
              </a:rPr>
              <a:t>Van Jacobson, “Congestion avoidance and control”, 1988</a:t>
            </a:r>
            <a:endParaRPr lang="en-GB" sz="1800" dirty="0">
              <a:solidFill>
                <a:schemeClr val="tx1">
                  <a:lumMod val="50000"/>
                </a:schemeClr>
              </a:solidFill>
            </a:endParaRPr>
          </a:p>
        </p:txBody>
      </p:sp>
      <p:pic>
        <p:nvPicPr>
          <p:cNvPr id="17410" name="Picture 2"/>
          <p:cNvPicPr>
            <a:picLocks noChangeAspect="1" noChangeArrowheads="1"/>
          </p:cNvPicPr>
          <p:nvPr/>
        </p:nvPicPr>
        <p:blipFill>
          <a:blip r:embed="rId4" cstate="screen"/>
          <a:srcRect/>
          <a:stretch>
            <a:fillRect/>
          </a:stretch>
        </p:blipFill>
        <p:spPr bwMode="auto">
          <a:xfrm>
            <a:off x="0" y="0"/>
            <a:ext cx="441007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body" idx="4294967295"/>
          </p:nvPr>
        </p:nvSpPr>
        <p:spPr>
          <a:xfrm>
            <a:off x="5534025" y="228600"/>
            <a:ext cx="3609975" cy="6513513"/>
          </a:xfrm>
        </p:spPr>
        <p:txBody>
          <a:bodyPr/>
          <a:lstStyle/>
          <a:p>
            <a:pPr marL="0" indent="0">
              <a:lnSpc>
                <a:spcPct val="90000"/>
              </a:lnSpc>
              <a:buFontTx/>
              <a:buNone/>
              <a:tabLst>
                <a:tab pos="185738" algn="l"/>
                <a:tab pos="382588" algn="l"/>
                <a:tab pos="569913" algn="l"/>
                <a:tab pos="766763" algn="l"/>
                <a:tab pos="952500" algn="l"/>
                <a:tab pos="1138238" algn="l"/>
                <a:tab pos="1335088" algn="l"/>
              </a:tabLst>
            </a:pPr>
            <a:r>
              <a:rPr lang="en-GB" sz="900" b="1"/>
              <a:t>if (seqno &gt; _last_acked) {</a:t>
            </a:r>
          </a:p>
          <a:p>
            <a:pPr marL="0" indent="0">
              <a:lnSpc>
                <a:spcPct val="90000"/>
              </a:lnSpc>
              <a:buFontTx/>
              <a:buNone/>
              <a:tabLst>
                <a:tab pos="185738" algn="l"/>
                <a:tab pos="382588" algn="l"/>
                <a:tab pos="569913" algn="l"/>
                <a:tab pos="766763" algn="l"/>
                <a:tab pos="952500" algn="l"/>
                <a:tab pos="1138238" algn="l"/>
                <a:tab pos="1335088" algn="l"/>
              </a:tabLst>
            </a:pPr>
            <a:r>
              <a:rPr lang="en-GB" sz="900" b="1"/>
              <a:t>	if (!_in_fast_recovery) {</a:t>
            </a:r>
          </a:p>
          <a:p>
            <a:pPr marL="0" indent="0">
              <a:lnSpc>
                <a:spcPct val="90000"/>
              </a:lnSpc>
              <a:buFontTx/>
              <a:buNone/>
              <a:tabLst>
                <a:tab pos="185738" algn="l"/>
                <a:tab pos="382588" algn="l"/>
                <a:tab pos="569913" algn="l"/>
                <a:tab pos="766763" algn="l"/>
                <a:tab pos="952500" algn="l"/>
                <a:tab pos="1138238" algn="l"/>
                <a:tab pos="1335088" algn="l"/>
              </a:tabLst>
            </a:pPr>
            <a:r>
              <a:rPr lang="en-GB" sz="900" b="1"/>
              <a:t>		_last_acked = seqno;</a:t>
            </a:r>
          </a:p>
          <a:p>
            <a:pPr marL="0" indent="0">
              <a:lnSpc>
                <a:spcPct val="90000"/>
              </a:lnSpc>
              <a:buFontTx/>
              <a:buNone/>
              <a:tabLst>
                <a:tab pos="185738" algn="l"/>
                <a:tab pos="382588" algn="l"/>
                <a:tab pos="569913" algn="l"/>
                <a:tab pos="766763" algn="l"/>
                <a:tab pos="952500" algn="l"/>
                <a:tab pos="1138238" algn="l"/>
                <a:tab pos="1335088" algn="l"/>
              </a:tabLst>
            </a:pPr>
            <a:r>
              <a:rPr lang="en-GB" sz="900" b="1"/>
              <a:t>		_dupacks = 0;</a:t>
            </a:r>
          </a:p>
          <a:p>
            <a:pPr marL="0" indent="0">
              <a:lnSpc>
                <a:spcPct val="90000"/>
              </a:lnSpc>
              <a:buFontTx/>
              <a:buNone/>
              <a:tabLst>
                <a:tab pos="185738" algn="l"/>
                <a:tab pos="382588" algn="l"/>
                <a:tab pos="569913" algn="l"/>
                <a:tab pos="766763" algn="l"/>
                <a:tab pos="952500" algn="l"/>
                <a:tab pos="1138238" algn="l"/>
                <a:tab pos="1335088" algn="l"/>
              </a:tabLst>
            </a:pPr>
            <a:r>
              <a:rPr lang="en-GB" sz="900" b="1"/>
              <a:t>		inflate_window();</a:t>
            </a:r>
          </a:p>
          <a:p>
            <a:pPr marL="0" indent="0">
              <a:lnSpc>
                <a:spcPct val="90000"/>
              </a:lnSpc>
              <a:buFontTx/>
              <a:buNone/>
              <a:tabLst>
                <a:tab pos="185738" algn="l"/>
                <a:tab pos="382588" algn="l"/>
                <a:tab pos="569913" algn="l"/>
                <a:tab pos="766763" algn="l"/>
                <a:tab pos="952500" algn="l"/>
                <a:tab pos="1138238" algn="l"/>
                <a:tab pos="1335088" algn="l"/>
              </a:tabLst>
            </a:pPr>
            <a:r>
              <a:rPr lang="en-GB" sz="900" b="1"/>
              <a:t>		send_packets(now);</a:t>
            </a:r>
          </a:p>
          <a:p>
            <a:pPr marL="0" indent="0">
              <a:lnSpc>
                <a:spcPct val="90000"/>
              </a:lnSpc>
              <a:buFontTx/>
              <a:buNone/>
              <a:tabLst>
                <a:tab pos="185738" algn="l"/>
                <a:tab pos="382588" algn="l"/>
                <a:tab pos="569913" algn="l"/>
                <a:tab pos="766763" algn="l"/>
                <a:tab pos="952500" algn="l"/>
                <a:tab pos="1138238" algn="l"/>
                <a:tab pos="1335088" algn="l"/>
              </a:tabLst>
            </a:pPr>
            <a:r>
              <a:rPr lang="en-GB" sz="900" b="1"/>
              <a:t>		_last_sent_time = now;</a:t>
            </a:r>
          </a:p>
          <a:p>
            <a:pPr marL="0" indent="0">
              <a:lnSpc>
                <a:spcPct val="90000"/>
              </a:lnSpc>
              <a:buFontTx/>
              <a:buNone/>
              <a:tabLst>
                <a:tab pos="185738" algn="l"/>
                <a:tab pos="382588" algn="l"/>
                <a:tab pos="569913" algn="l"/>
                <a:tab pos="766763" algn="l"/>
                <a:tab pos="952500" algn="l"/>
                <a:tab pos="1138238" algn="l"/>
                <a:tab pos="1335088" algn="l"/>
              </a:tabLst>
            </a:pPr>
            <a:r>
              <a:rPr lang="en-GB" sz="900" b="1"/>
              <a:t>		return;</a:t>
            </a:r>
          </a:p>
          <a:p>
            <a:pPr marL="0" indent="0">
              <a:lnSpc>
                <a:spcPct val="90000"/>
              </a:lnSpc>
              <a:buFontTx/>
              <a:buNone/>
              <a:tabLst>
                <a:tab pos="185738" algn="l"/>
                <a:tab pos="382588" algn="l"/>
                <a:tab pos="569913" algn="l"/>
                <a:tab pos="766763" algn="l"/>
                <a:tab pos="952500" algn="l"/>
                <a:tab pos="1138238" algn="l"/>
                <a:tab pos="1335088" algn="l"/>
              </a:tabLst>
            </a:pPr>
            <a:r>
              <a:rPr lang="en-GB" sz="900" b="1"/>
              <a:t>		}</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339933"/>
                </a:solidFill>
              </a:rPr>
              <a:t>	if (seqno &lt; _recover) {</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339933"/>
                </a:solidFill>
              </a:rPr>
              <a:t>		uint32_t new_data = seqno - _last_acked;</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339933"/>
                </a:solidFill>
              </a:rPr>
              <a:t>		_last_acked = seqno;</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339933"/>
                </a:solidFill>
              </a:rPr>
              <a:t>		if (new_data &lt; _cwnd) _cwnd -= new_data;</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339933"/>
                </a:solidFill>
              </a:rPr>
              <a:t>			 else _cwnd=0;</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339933"/>
                </a:solidFill>
              </a:rPr>
              <a:t>		_cwnd += _mss;</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339933"/>
                </a:solidFill>
              </a:rPr>
              <a:t>		retransmit_packet(now);</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339933"/>
                </a:solidFill>
              </a:rPr>
              <a:t>		send_packets(now);</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339933"/>
                </a:solidFill>
              </a:rPr>
              <a:t>		return;</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339933"/>
                </a:solidFill>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23434"/>
                </a:solidFill>
              </a:rPr>
              <a:t>	uint32_t flightsize = _highest_sent - seqno;</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23434"/>
                </a:solidFill>
              </a:rPr>
              <a:t>	_cwnd = min(_ssthresh, flightsize + _mss);</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23434"/>
                </a:solidFill>
              </a:rPr>
              <a:t>	_last_acked = seqno;</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23434"/>
                </a:solidFill>
              </a:rPr>
              <a:t>	_dupacks = 0;</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23434"/>
                </a:solidFill>
              </a:rPr>
              <a:t>	_in_fast_recovery = false;</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23434"/>
                </a:solidFill>
              </a:rPr>
              <a:t>	send_packets(now);</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23434"/>
                </a:solidFill>
              </a:rPr>
              <a:t>	return;</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23434"/>
                </a:solidFill>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chemeClr val="hlink"/>
                </a:solidFill>
              </a:rPr>
              <a:t>if (_in_fast_recovery) {</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chemeClr val="hlink"/>
                </a:solidFill>
              </a:rPr>
              <a:t>	_cwnd += _mss;</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chemeClr val="hlink"/>
                </a:solidFill>
              </a:rPr>
              <a:t>	send_packets(now);</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chemeClr val="hlink"/>
                </a:solidFill>
              </a:rPr>
              <a:t>	return;</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chemeClr val="hlink"/>
                </a:solidFill>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b="1"/>
              <a:t>_dupacks++;</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FFF00"/>
                </a:solidFill>
              </a:rPr>
              <a:t>if (_dupacks!=3) {</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FFF00"/>
                </a:solidFill>
              </a:rPr>
              <a:t>	send_packets(now);</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FFF00"/>
                </a:solidFill>
              </a:rPr>
              <a:t>	return;</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FFFF00"/>
                </a:solidFill>
              </a:rPr>
              <a:t>	}</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CE3C9D"/>
                </a:solidFill>
              </a:rPr>
              <a:t>_ssthresh = max(_cwnd/2, (uint32_t)(2 * _mss));</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CE3C9D"/>
                </a:solidFill>
              </a:rPr>
              <a:t>retransmit_packet(now);</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CE3C9D"/>
                </a:solidFill>
              </a:rPr>
              <a:t>_cwnd = _ssthresh + 3 * _mss;</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CE3C9D"/>
                </a:solidFill>
              </a:rPr>
              <a:t>_in_fast_recovery = true;</a:t>
            </a:r>
          </a:p>
          <a:p>
            <a:pPr marL="0" indent="0">
              <a:lnSpc>
                <a:spcPct val="90000"/>
              </a:lnSpc>
              <a:buFontTx/>
              <a:buNone/>
              <a:tabLst>
                <a:tab pos="185738" algn="l"/>
                <a:tab pos="382588" algn="l"/>
                <a:tab pos="569913" algn="l"/>
                <a:tab pos="766763" algn="l"/>
                <a:tab pos="952500" algn="l"/>
                <a:tab pos="1138238" algn="l"/>
                <a:tab pos="1335088" algn="l"/>
              </a:tabLst>
            </a:pPr>
            <a:r>
              <a:rPr lang="en-GB" sz="900" b="1">
                <a:solidFill>
                  <a:srgbClr val="CE3C9D"/>
                </a:solidFill>
              </a:rPr>
              <a:t>_recover = _highest_sent;</a:t>
            </a:r>
          </a:p>
          <a:p>
            <a:pPr marL="0" indent="0">
              <a:lnSpc>
                <a:spcPct val="90000"/>
              </a:lnSpc>
              <a:buFontTx/>
              <a:buNone/>
              <a:tabLst>
                <a:tab pos="185738" algn="l"/>
                <a:tab pos="382588" algn="l"/>
                <a:tab pos="569913" algn="l"/>
                <a:tab pos="766763" algn="l"/>
                <a:tab pos="952500" algn="l"/>
                <a:tab pos="1138238" algn="l"/>
                <a:tab pos="1335088" algn="l"/>
              </a:tabLst>
            </a:pPr>
            <a:r>
              <a:rPr lang="en-GB" sz="900" b="1"/>
              <a:t>}</a:t>
            </a:r>
          </a:p>
        </p:txBody>
      </p:sp>
      <p:pic>
        <p:nvPicPr>
          <p:cNvPr id="58371" name="Picture 3"/>
          <p:cNvPicPr>
            <a:picLocks noChangeAspect="1" noChangeArrowheads="1"/>
          </p:cNvPicPr>
          <p:nvPr/>
        </p:nvPicPr>
        <p:blipFill>
          <a:blip r:embed="rId3" cstate="screen"/>
          <a:srcRect/>
          <a:stretch>
            <a:fillRect/>
          </a:stretch>
        </p:blipFill>
        <p:spPr bwMode="auto">
          <a:xfrm>
            <a:off x="112713" y="1341438"/>
            <a:ext cx="5054600" cy="5111750"/>
          </a:xfrm>
          <a:prstGeom prst="rect">
            <a:avLst/>
          </a:prstGeom>
          <a:noFill/>
          <a:ln w="9525">
            <a:noFill/>
            <a:miter lim="800000"/>
            <a:headEnd/>
            <a:tailEnd/>
          </a:ln>
          <a:effectLst/>
        </p:spPr>
      </p:pic>
      <p:sp>
        <p:nvSpPr>
          <p:cNvPr id="58374" name="Text Box 6"/>
          <p:cNvSpPr txBox="1">
            <a:spLocks noChangeArrowheads="1"/>
          </p:cNvSpPr>
          <p:nvPr/>
        </p:nvSpPr>
        <p:spPr bwMode="auto">
          <a:xfrm rot="-5400000">
            <a:off x="-1458118" y="3440906"/>
            <a:ext cx="3498850" cy="366713"/>
          </a:xfrm>
          <a:prstGeom prst="rect">
            <a:avLst/>
          </a:prstGeom>
          <a:noFill/>
          <a:ln w="9525">
            <a:noFill/>
            <a:miter lim="800000"/>
            <a:headEnd/>
            <a:tailEnd/>
          </a:ln>
          <a:effectLst/>
        </p:spPr>
        <p:txBody>
          <a:bodyPr wrap="none">
            <a:spAutoFit/>
          </a:bodyPr>
          <a:lstStyle/>
          <a:p>
            <a:r>
              <a:rPr lang="en-GB" i="1"/>
              <a:t>transmission rate [0</a:t>
            </a:r>
            <a:r>
              <a:rPr lang="en-GB" i="1">
                <a:cs typeface="Arial" charset="0"/>
              </a:rPr>
              <a:t>–</a:t>
            </a:r>
            <a:r>
              <a:rPr lang="en-GB" i="1"/>
              <a:t>100 kB/sec]</a:t>
            </a:r>
            <a:endParaRPr lang="en-US" i="1"/>
          </a:p>
        </p:txBody>
      </p:sp>
      <p:sp>
        <p:nvSpPr>
          <p:cNvPr id="58375" name="Text Box 7"/>
          <p:cNvSpPr txBox="1">
            <a:spLocks noChangeArrowheads="1"/>
          </p:cNvSpPr>
          <p:nvPr/>
        </p:nvSpPr>
        <p:spPr bwMode="auto">
          <a:xfrm>
            <a:off x="3346450" y="6021388"/>
            <a:ext cx="1606550" cy="366712"/>
          </a:xfrm>
          <a:prstGeom prst="rect">
            <a:avLst/>
          </a:prstGeom>
          <a:noFill/>
          <a:ln w="9525">
            <a:noFill/>
            <a:miter lim="800000"/>
            <a:headEnd/>
            <a:tailEnd/>
          </a:ln>
          <a:effectLst/>
        </p:spPr>
        <p:txBody>
          <a:bodyPr wrap="none">
            <a:spAutoFit/>
          </a:bodyPr>
          <a:lstStyle/>
          <a:p>
            <a:r>
              <a:rPr lang="en-GB" i="1"/>
              <a:t>time [0</a:t>
            </a:r>
            <a:r>
              <a:rPr lang="en-GB" i="1">
                <a:cs typeface="Arial" charset="0"/>
              </a:rPr>
              <a:t>–</a:t>
            </a:r>
            <a:r>
              <a:rPr lang="en-GB" i="1"/>
              <a:t>8 sec]</a:t>
            </a:r>
            <a:endParaRPr lang="en-US" i="1"/>
          </a:p>
        </p:txBody>
      </p:sp>
      <p:graphicFrame>
        <p:nvGraphicFramePr>
          <p:cNvPr id="58426" name="Group 58"/>
          <p:cNvGraphicFramePr>
            <a:graphicFrameLocks noGrp="1"/>
          </p:cNvGraphicFramePr>
          <p:nvPr/>
        </p:nvGraphicFramePr>
        <p:xfrm>
          <a:off x="528638" y="1674813"/>
          <a:ext cx="4403725" cy="4281488"/>
        </p:xfrm>
        <a:graphic>
          <a:graphicData uri="http://schemas.openxmlformats.org/drawingml/2006/table">
            <a:tbl>
              <a:tblPr/>
              <a:tblGrid>
                <a:gridCol w="4403725"/>
              </a:tblGrid>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bl>
          </a:graphicData>
        </a:graphic>
      </p:graphicFrame>
      <p:sp>
        <p:nvSpPr>
          <p:cNvPr id="11" name="TextBox 10"/>
          <p:cNvSpPr txBox="1"/>
          <p:nvPr/>
        </p:nvSpPr>
        <p:spPr>
          <a:xfrm>
            <a:off x="0" y="0"/>
            <a:ext cx="5143504" cy="1323439"/>
          </a:xfrm>
          <a:prstGeom prst="rect">
            <a:avLst/>
          </a:prstGeom>
          <a:noFill/>
        </p:spPr>
        <p:txBody>
          <a:bodyPr wrap="square" rtlCol="0">
            <a:spAutoFit/>
          </a:bodyPr>
          <a:lstStyle/>
          <a:p>
            <a:r>
              <a:rPr lang="en-US" sz="4000" b="1" dirty="0" smtClean="0">
                <a:solidFill>
                  <a:schemeClr val="tx1">
                    <a:lumMod val="50000"/>
                  </a:schemeClr>
                </a:solidFill>
              </a:rPr>
              <a:t>Jacobson’s TCP algorithm</a:t>
            </a:r>
            <a:endParaRPr lang="en-GB" sz="4000" b="1" dirty="0">
              <a:solidFill>
                <a:schemeClr val="tx1">
                  <a:lumMod val="50000"/>
                </a:schemeClr>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7" name="Text Box 13"/>
          <p:cNvSpPr txBox="1">
            <a:spLocks noChangeArrowheads="1"/>
          </p:cNvSpPr>
          <p:nvPr/>
        </p:nvSpPr>
        <p:spPr bwMode="auto">
          <a:xfrm>
            <a:off x="3565525" y="231752"/>
            <a:ext cx="5578475" cy="1015663"/>
          </a:xfrm>
          <a:prstGeom prst="rect">
            <a:avLst/>
          </a:prstGeom>
          <a:noFill/>
          <a:ln w="9525">
            <a:noFill/>
            <a:miter lim="800000"/>
            <a:headEnd/>
            <a:tailEnd/>
          </a:ln>
          <a:effectLst/>
        </p:spPr>
        <p:txBody>
          <a:bodyPr>
            <a:spAutoFit/>
          </a:bodyPr>
          <a:lstStyle/>
          <a:p>
            <a:r>
              <a:rPr lang="en-GB" sz="2000" dirty="0" smtClean="0"/>
              <a:t>Each user increases his/her transmission rate when the network seems underused, and cuts it when one of his/her packets is dropped.</a:t>
            </a:r>
          </a:p>
        </p:txBody>
      </p:sp>
      <p:sp>
        <p:nvSpPr>
          <p:cNvPr id="62478" name="Text Box 14"/>
          <p:cNvSpPr txBox="1">
            <a:spLocks noChangeArrowheads="1"/>
          </p:cNvSpPr>
          <p:nvPr/>
        </p:nvSpPr>
        <p:spPr bwMode="auto">
          <a:xfrm>
            <a:off x="3563938" y="2721114"/>
            <a:ext cx="5580062" cy="3477875"/>
          </a:xfrm>
          <a:prstGeom prst="rect">
            <a:avLst/>
          </a:prstGeom>
          <a:noFill/>
          <a:ln w="9525">
            <a:noFill/>
            <a:miter lim="800000"/>
            <a:headEnd/>
            <a:tailEnd/>
          </a:ln>
          <a:effectLst/>
        </p:spPr>
        <p:txBody>
          <a:bodyPr wrap="square">
            <a:spAutoFit/>
          </a:bodyPr>
          <a:lstStyle/>
          <a:p>
            <a:r>
              <a:rPr lang="en-GB" sz="2000" dirty="0" smtClean="0"/>
              <a:t>If all users do this, the network should end up near-100% used, and the capacity should be shared fairly.</a:t>
            </a:r>
          </a:p>
          <a:p>
            <a:endParaRPr lang="en-US" sz="2000" dirty="0"/>
          </a:p>
          <a:p>
            <a:r>
              <a:rPr lang="en-US" sz="2000" dirty="0" smtClean="0"/>
              <a:t>The Internet is the first large-scale network to be able to regulate itself – to share capacity fairly – without a central controller.</a:t>
            </a:r>
          </a:p>
          <a:p>
            <a:endParaRPr lang="en-US" sz="2000" dirty="0" smtClean="0"/>
          </a:p>
          <a:p>
            <a:r>
              <a:rPr lang="en-US" sz="2000" dirty="0" smtClean="0"/>
              <a:t>The Internet relies on a </a:t>
            </a:r>
            <a:r>
              <a:rPr lang="en-US" sz="2000" i="1" dirty="0" smtClean="0"/>
              <a:t>social contract</a:t>
            </a:r>
            <a:r>
              <a:rPr lang="en-US" sz="2000" dirty="0" smtClean="0"/>
              <a:t> – it trusts users to run Jacobson’s algorithm. Peer-to-peer traffic violates the social contract, and so ISPs have stepped in to enforce it, crudely.</a:t>
            </a:r>
          </a:p>
        </p:txBody>
      </p:sp>
      <p:sp>
        <p:nvSpPr>
          <p:cNvPr id="62483" name="Text Box 19"/>
          <p:cNvSpPr txBox="1">
            <a:spLocks noChangeArrowheads="1"/>
          </p:cNvSpPr>
          <p:nvPr/>
        </p:nvSpPr>
        <p:spPr bwMode="auto">
          <a:xfrm>
            <a:off x="552450" y="214290"/>
            <a:ext cx="300038" cy="336550"/>
          </a:xfrm>
          <a:prstGeom prst="rect">
            <a:avLst/>
          </a:prstGeom>
          <a:noFill/>
          <a:ln w="9525">
            <a:noFill/>
            <a:miter lim="800000"/>
            <a:headEnd/>
            <a:tailEnd/>
          </a:ln>
          <a:effectLst/>
        </p:spPr>
        <p:txBody>
          <a:bodyPr>
            <a:spAutoFit/>
          </a:bodyPr>
          <a:lstStyle/>
          <a:p>
            <a:pPr>
              <a:spcBef>
                <a:spcPct val="50000"/>
              </a:spcBef>
            </a:pPr>
            <a:r>
              <a:rPr lang="en-GB" sz="1600" b="1">
                <a:solidFill>
                  <a:srgbClr val="FF0000"/>
                </a:solidFill>
              </a:rPr>
              <a:t>*</a:t>
            </a:r>
            <a:endParaRPr lang="en-US" sz="1600" b="1">
              <a:solidFill>
                <a:srgbClr val="FF0000"/>
              </a:solidFill>
            </a:endParaRPr>
          </a:p>
        </p:txBody>
      </p:sp>
      <p:sp>
        <p:nvSpPr>
          <p:cNvPr id="62484" name="Text Box 20"/>
          <p:cNvSpPr txBox="1">
            <a:spLocks noChangeArrowheads="1"/>
          </p:cNvSpPr>
          <p:nvPr/>
        </p:nvSpPr>
        <p:spPr bwMode="auto">
          <a:xfrm>
            <a:off x="1476375" y="214290"/>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62485" name="Text Box 21"/>
          <p:cNvSpPr txBox="1">
            <a:spLocks noChangeArrowheads="1"/>
          </p:cNvSpPr>
          <p:nvPr/>
        </p:nvSpPr>
        <p:spPr bwMode="auto">
          <a:xfrm>
            <a:off x="2424113" y="214290"/>
            <a:ext cx="300037" cy="336550"/>
          </a:xfrm>
          <a:prstGeom prst="rect">
            <a:avLst/>
          </a:prstGeom>
          <a:noFill/>
          <a:ln w="9525">
            <a:noFill/>
            <a:miter lim="800000"/>
            <a:headEnd/>
            <a:tailEnd/>
          </a:ln>
          <a:effectLst/>
        </p:spPr>
        <p:txBody>
          <a:bodyPr>
            <a:spAutoFit/>
          </a:bodyPr>
          <a:lstStyle/>
          <a:p>
            <a:pPr>
              <a:spcBef>
                <a:spcPct val="50000"/>
              </a:spcBef>
            </a:pPr>
            <a:r>
              <a:rPr lang="en-GB" sz="1600" b="1">
                <a:solidFill>
                  <a:srgbClr val="FF0000"/>
                </a:solidFill>
              </a:rPr>
              <a:t>*</a:t>
            </a:r>
            <a:endParaRPr lang="en-US" sz="1600" b="1">
              <a:solidFill>
                <a:srgbClr val="FF0000"/>
              </a:solidFill>
            </a:endParaRPr>
          </a:p>
        </p:txBody>
      </p:sp>
      <p:sp>
        <p:nvSpPr>
          <p:cNvPr id="62487" name="Freeform 23"/>
          <p:cNvSpPr>
            <a:spLocks/>
          </p:cNvSpPr>
          <p:nvPr/>
        </p:nvSpPr>
        <p:spPr bwMode="auto">
          <a:xfrm>
            <a:off x="323850" y="376215"/>
            <a:ext cx="2735263" cy="431800"/>
          </a:xfrm>
          <a:custGeom>
            <a:avLst/>
            <a:gdLst/>
            <a:ahLst/>
            <a:cxnLst>
              <a:cxn ang="0">
                <a:pos x="3" y="36"/>
              </a:cxn>
              <a:cxn ang="0">
                <a:pos x="111" y="3"/>
              </a:cxn>
              <a:cxn ang="0">
                <a:pos x="111" y="117"/>
              </a:cxn>
              <a:cxn ang="0">
                <a:pos x="417" y="0"/>
              </a:cxn>
              <a:cxn ang="0">
                <a:pos x="417" y="114"/>
              </a:cxn>
              <a:cxn ang="0">
                <a:pos x="723" y="0"/>
              </a:cxn>
              <a:cxn ang="0">
                <a:pos x="723" y="117"/>
              </a:cxn>
              <a:cxn ang="0">
                <a:pos x="882" y="57"/>
              </a:cxn>
              <a:cxn ang="0">
                <a:pos x="882" y="174"/>
              </a:cxn>
              <a:cxn ang="0">
                <a:pos x="0" y="174"/>
              </a:cxn>
              <a:cxn ang="0">
                <a:pos x="3" y="36"/>
              </a:cxn>
            </a:cxnLst>
            <a:rect l="0" t="0" r="r" b="b"/>
            <a:pathLst>
              <a:path w="882" h="174">
                <a:moveTo>
                  <a:pt x="3" y="36"/>
                </a:moveTo>
                <a:lnTo>
                  <a:pt x="111" y="3"/>
                </a:lnTo>
                <a:lnTo>
                  <a:pt x="111" y="117"/>
                </a:lnTo>
                <a:lnTo>
                  <a:pt x="417" y="0"/>
                </a:lnTo>
                <a:lnTo>
                  <a:pt x="417" y="114"/>
                </a:lnTo>
                <a:lnTo>
                  <a:pt x="723" y="0"/>
                </a:lnTo>
                <a:lnTo>
                  <a:pt x="723" y="117"/>
                </a:lnTo>
                <a:lnTo>
                  <a:pt x="882" y="57"/>
                </a:lnTo>
                <a:lnTo>
                  <a:pt x="882" y="174"/>
                </a:lnTo>
                <a:lnTo>
                  <a:pt x="0" y="174"/>
                </a:lnTo>
                <a:lnTo>
                  <a:pt x="3" y="36"/>
                </a:lnTo>
                <a:close/>
              </a:path>
            </a:pathLst>
          </a:custGeom>
          <a:solidFill>
            <a:schemeClr val="accent3">
              <a:lumMod val="60000"/>
              <a:lumOff val="40000"/>
            </a:schemeClr>
          </a:solidFill>
          <a:ln w="9525">
            <a:noFill/>
            <a:round/>
            <a:headEnd/>
            <a:tailEnd/>
          </a:ln>
          <a:effectLst/>
        </p:spPr>
        <p:txBody>
          <a:bodyPr/>
          <a:lstStyle/>
          <a:p>
            <a:endParaRPr lang="en-GB"/>
          </a:p>
        </p:txBody>
      </p:sp>
      <p:sp>
        <p:nvSpPr>
          <p:cNvPr id="43015" name="Rectangle 7"/>
          <p:cNvSpPr>
            <a:spLocks noChangeArrowheads="1"/>
          </p:cNvSpPr>
          <p:nvPr/>
        </p:nvSpPr>
        <p:spPr bwMode="auto">
          <a:xfrm>
            <a:off x="263537" y="1830382"/>
            <a:ext cx="6094413" cy="81280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016" name="Freeform 8"/>
          <p:cNvSpPr>
            <a:spLocks/>
          </p:cNvSpPr>
          <p:nvPr/>
        </p:nvSpPr>
        <p:spPr bwMode="auto">
          <a:xfrm>
            <a:off x="263537" y="2339969"/>
            <a:ext cx="6094413" cy="303213"/>
          </a:xfrm>
          <a:custGeom>
            <a:avLst/>
            <a:gdLst/>
            <a:ahLst/>
            <a:cxnLst>
              <a:cxn ang="0">
                <a:pos x="57" y="113"/>
              </a:cxn>
              <a:cxn ang="0">
                <a:pos x="119" y="104"/>
              </a:cxn>
              <a:cxn ang="0">
                <a:pos x="181" y="94"/>
              </a:cxn>
              <a:cxn ang="0">
                <a:pos x="242" y="86"/>
              </a:cxn>
              <a:cxn ang="0">
                <a:pos x="304" y="78"/>
              </a:cxn>
              <a:cxn ang="0">
                <a:pos x="366" y="67"/>
              </a:cxn>
              <a:cxn ang="0">
                <a:pos x="428" y="59"/>
              </a:cxn>
              <a:cxn ang="0">
                <a:pos x="490" y="51"/>
              </a:cxn>
              <a:cxn ang="0">
                <a:pos x="547" y="41"/>
              </a:cxn>
              <a:cxn ang="0">
                <a:pos x="609" y="33"/>
              </a:cxn>
              <a:cxn ang="0">
                <a:pos x="671" y="24"/>
              </a:cxn>
              <a:cxn ang="0">
                <a:pos x="733" y="14"/>
              </a:cxn>
              <a:cxn ang="0">
                <a:pos x="795" y="96"/>
              </a:cxn>
              <a:cxn ang="0">
                <a:pos x="857" y="88"/>
              </a:cxn>
              <a:cxn ang="0">
                <a:pos x="919" y="78"/>
              </a:cxn>
              <a:cxn ang="0">
                <a:pos x="981" y="70"/>
              </a:cxn>
              <a:cxn ang="0">
                <a:pos x="1043" y="61"/>
              </a:cxn>
              <a:cxn ang="0">
                <a:pos x="1100" y="51"/>
              </a:cxn>
              <a:cxn ang="0">
                <a:pos x="1162" y="43"/>
              </a:cxn>
              <a:cxn ang="0">
                <a:pos x="1224" y="35"/>
              </a:cxn>
              <a:cxn ang="0">
                <a:pos x="1286" y="107"/>
              </a:cxn>
              <a:cxn ang="0">
                <a:pos x="1348" y="98"/>
              </a:cxn>
              <a:cxn ang="0">
                <a:pos x="1409" y="88"/>
              </a:cxn>
              <a:cxn ang="0">
                <a:pos x="1471" y="80"/>
              </a:cxn>
              <a:cxn ang="0">
                <a:pos x="1533" y="72"/>
              </a:cxn>
              <a:cxn ang="0">
                <a:pos x="1590" y="61"/>
              </a:cxn>
              <a:cxn ang="0">
                <a:pos x="1652" y="53"/>
              </a:cxn>
              <a:cxn ang="0">
                <a:pos x="1714" y="45"/>
              </a:cxn>
              <a:cxn ang="0">
                <a:pos x="1776" y="35"/>
              </a:cxn>
              <a:cxn ang="0">
                <a:pos x="1838" y="26"/>
              </a:cxn>
              <a:cxn ang="0">
                <a:pos x="1900" y="18"/>
              </a:cxn>
              <a:cxn ang="0">
                <a:pos x="1962" y="98"/>
              </a:cxn>
              <a:cxn ang="0">
                <a:pos x="2024" y="88"/>
              </a:cxn>
              <a:cxn ang="0">
                <a:pos x="2086" y="80"/>
              </a:cxn>
              <a:cxn ang="0">
                <a:pos x="2143" y="72"/>
              </a:cxn>
              <a:cxn ang="0">
                <a:pos x="2205" y="61"/>
              </a:cxn>
              <a:cxn ang="0">
                <a:pos x="2267" y="53"/>
              </a:cxn>
              <a:cxn ang="0">
                <a:pos x="2329" y="45"/>
              </a:cxn>
              <a:cxn ang="0">
                <a:pos x="2391" y="113"/>
              </a:cxn>
              <a:cxn ang="0">
                <a:pos x="2453" y="104"/>
              </a:cxn>
              <a:cxn ang="0">
                <a:pos x="2514" y="94"/>
              </a:cxn>
              <a:cxn ang="0">
                <a:pos x="2576" y="86"/>
              </a:cxn>
              <a:cxn ang="0">
                <a:pos x="2638" y="78"/>
              </a:cxn>
              <a:cxn ang="0">
                <a:pos x="2695" y="125"/>
              </a:cxn>
              <a:cxn ang="0">
                <a:pos x="2757" y="117"/>
              </a:cxn>
              <a:cxn ang="0">
                <a:pos x="2819" y="146"/>
              </a:cxn>
              <a:cxn ang="0">
                <a:pos x="2881" y="137"/>
              </a:cxn>
              <a:cxn ang="0">
                <a:pos x="2943" y="129"/>
              </a:cxn>
              <a:cxn ang="0">
                <a:pos x="3005" y="119"/>
              </a:cxn>
              <a:cxn ang="0">
                <a:pos x="3067" y="111"/>
              </a:cxn>
              <a:cxn ang="0">
                <a:pos x="3129" y="102"/>
              </a:cxn>
              <a:cxn ang="0">
                <a:pos x="3191" y="92"/>
              </a:cxn>
              <a:cxn ang="0">
                <a:pos x="3248" y="84"/>
              </a:cxn>
              <a:cxn ang="0">
                <a:pos x="3310" y="76"/>
              </a:cxn>
              <a:cxn ang="0">
                <a:pos x="3372" y="65"/>
              </a:cxn>
              <a:cxn ang="0">
                <a:pos x="3434" y="57"/>
              </a:cxn>
              <a:cxn ang="0">
                <a:pos x="3496" y="49"/>
              </a:cxn>
              <a:cxn ang="0">
                <a:pos x="3558" y="41"/>
              </a:cxn>
              <a:cxn ang="0">
                <a:pos x="3620" y="30"/>
              </a:cxn>
              <a:cxn ang="0">
                <a:pos x="3681" y="22"/>
              </a:cxn>
              <a:cxn ang="0">
                <a:pos x="3739" y="14"/>
              </a:cxn>
              <a:cxn ang="0">
                <a:pos x="3801" y="4"/>
              </a:cxn>
            </a:cxnLst>
            <a:rect l="0" t="0" r="r" b="b"/>
            <a:pathLst>
              <a:path w="3839" h="191">
                <a:moveTo>
                  <a:pt x="0" y="191"/>
                </a:moveTo>
                <a:lnTo>
                  <a:pt x="4" y="121"/>
                </a:lnTo>
                <a:lnTo>
                  <a:pt x="9" y="119"/>
                </a:lnTo>
                <a:lnTo>
                  <a:pt x="14" y="119"/>
                </a:lnTo>
                <a:lnTo>
                  <a:pt x="19" y="119"/>
                </a:lnTo>
                <a:lnTo>
                  <a:pt x="19" y="119"/>
                </a:lnTo>
                <a:lnTo>
                  <a:pt x="23" y="117"/>
                </a:lnTo>
                <a:lnTo>
                  <a:pt x="28" y="117"/>
                </a:lnTo>
                <a:lnTo>
                  <a:pt x="33" y="117"/>
                </a:lnTo>
                <a:lnTo>
                  <a:pt x="38" y="115"/>
                </a:lnTo>
                <a:lnTo>
                  <a:pt x="38" y="115"/>
                </a:lnTo>
                <a:lnTo>
                  <a:pt x="42" y="115"/>
                </a:lnTo>
                <a:lnTo>
                  <a:pt x="47" y="115"/>
                </a:lnTo>
                <a:lnTo>
                  <a:pt x="52" y="113"/>
                </a:lnTo>
                <a:lnTo>
                  <a:pt x="57" y="113"/>
                </a:lnTo>
                <a:lnTo>
                  <a:pt x="57" y="113"/>
                </a:lnTo>
                <a:lnTo>
                  <a:pt x="61" y="113"/>
                </a:lnTo>
                <a:lnTo>
                  <a:pt x="66" y="111"/>
                </a:lnTo>
                <a:lnTo>
                  <a:pt x="71" y="111"/>
                </a:lnTo>
                <a:lnTo>
                  <a:pt x="76" y="111"/>
                </a:lnTo>
                <a:lnTo>
                  <a:pt x="76" y="109"/>
                </a:lnTo>
                <a:lnTo>
                  <a:pt x="81" y="109"/>
                </a:lnTo>
                <a:lnTo>
                  <a:pt x="85" y="109"/>
                </a:lnTo>
                <a:lnTo>
                  <a:pt x="90" y="109"/>
                </a:lnTo>
                <a:lnTo>
                  <a:pt x="95" y="107"/>
                </a:lnTo>
                <a:lnTo>
                  <a:pt x="95" y="107"/>
                </a:lnTo>
                <a:lnTo>
                  <a:pt x="100" y="107"/>
                </a:lnTo>
                <a:lnTo>
                  <a:pt x="104" y="107"/>
                </a:lnTo>
                <a:lnTo>
                  <a:pt x="109" y="104"/>
                </a:lnTo>
                <a:lnTo>
                  <a:pt x="114" y="104"/>
                </a:lnTo>
                <a:lnTo>
                  <a:pt x="114" y="104"/>
                </a:lnTo>
                <a:lnTo>
                  <a:pt x="119" y="104"/>
                </a:lnTo>
                <a:lnTo>
                  <a:pt x="123" y="102"/>
                </a:lnTo>
                <a:lnTo>
                  <a:pt x="128" y="102"/>
                </a:lnTo>
                <a:lnTo>
                  <a:pt x="133" y="102"/>
                </a:lnTo>
                <a:lnTo>
                  <a:pt x="138" y="100"/>
                </a:lnTo>
                <a:lnTo>
                  <a:pt x="138" y="100"/>
                </a:lnTo>
                <a:lnTo>
                  <a:pt x="142" y="100"/>
                </a:lnTo>
                <a:lnTo>
                  <a:pt x="147" y="100"/>
                </a:lnTo>
                <a:lnTo>
                  <a:pt x="152" y="98"/>
                </a:lnTo>
                <a:lnTo>
                  <a:pt x="157" y="98"/>
                </a:lnTo>
                <a:lnTo>
                  <a:pt x="157" y="98"/>
                </a:lnTo>
                <a:lnTo>
                  <a:pt x="162" y="98"/>
                </a:lnTo>
                <a:lnTo>
                  <a:pt x="166" y="96"/>
                </a:lnTo>
                <a:lnTo>
                  <a:pt x="171" y="96"/>
                </a:lnTo>
                <a:lnTo>
                  <a:pt x="176" y="96"/>
                </a:lnTo>
                <a:lnTo>
                  <a:pt x="176" y="94"/>
                </a:lnTo>
                <a:lnTo>
                  <a:pt x="181" y="94"/>
                </a:lnTo>
                <a:lnTo>
                  <a:pt x="185" y="94"/>
                </a:lnTo>
                <a:lnTo>
                  <a:pt x="190" y="94"/>
                </a:lnTo>
                <a:lnTo>
                  <a:pt x="195" y="92"/>
                </a:lnTo>
                <a:lnTo>
                  <a:pt x="195" y="92"/>
                </a:lnTo>
                <a:lnTo>
                  <a:pt x="200" y="92"/>
                </a:lnTo>
                <a:lnTo>
                  <a:pt x="204" y="92"/>
                </a:lnTo>
                <a:lnTo>
                  <a:pt x="209" y="90"/>
                </a:lnTo>
                <a:lnTo>
                  <a:pt x="214" y="90"/>
                </a:lnTo>
                <a:lnTo>
                  <a:pt x="214" y="90"/>
                </a:lnTo>
                <a:lnTo>
                  <a:pt x="219" y="88"/>
                </a:lnTo>
                <a:lnTo>
                  <a:pt x="223" y="88"/>
                </a:lnTo>
                <a:lnTo>
                  <a:pt x="228" y="88"/>
                </a:lnTo>
                <a:lnTo>
                  <a:pt x="233" y="88"/>
                </a:lnTo>
                <a:lnTo>
                  <a:pt x="233" y="86"/>
                </a:lnTo>
                <a:lnTo>
                  <a:pt x="238" y="86"/>
                </a:lnTo>
                <a:lnTo>
                  <a:pt x="242" y="86"/>
                </a:lnTo>
                <a:lnTo>
                  <a:pt x="247" y="86"/>
                </a:lnTo>
                <a:lnTo>
                  <a:pt x="252" y="84"/>
                </a:lnTo>
                <a:lnTo>
                  <a:pt x="252" y="84"/>
                </a:lnTo>
                <a:lnTo>
                  <a:pt x="257" y="84"/>
                </a:lnTo>
                <a:lnTo>
                  <a:pt x="262" y="84"/>
                </a:lnTo>
                <a:lnTo>
                  <a:pt x="266" y="82"/>
                </a:lnTo>
                <a:lnTo>
                  <a:pt x="271" y="82"/>
                </a:lnTo>
                <a:lnTo>
                  <a:pt x="271" y="82"/>
                </a:lnTo>
                <a:lnTo>
                  <a:pt x="276" y="80"/>
                </a:lnTo>
                <a:lnTo>
                  <a:pt x="281" y="80"/>
                </a:lnTo>
                <a:lnTo>
                  <a:pt x="285" y="80"/>
                </a:lnTo>
                <a:lnTo>
                  <a:pt x="290" y="80"/>
                </a:lnTo>
                <a:lnTo>
                  <a:pt x="295" y="78"/>
                </a:lnTo>
                <a:lnTo>
                  <a:pt x="295" y="78"/>
                </a:lnTo>
                <a:lnTo>
                  <a:pt x="300" y="78"/>
                </a:lnTo>
                <a:lnTo>
                  <a:pt x="304" y="78"/>
                </a:lnTo>
                <a:lnTo>
                  <a:pt x="309" y="76"/>
                </a:lnTo>
                <a:lnTo>
                  <a:pt x="309" y="76"/>
                </a:lnTo>
                <a:lnTo>
                  <a:pt x="314" y="76"/>
                </a:lnTo>
                <a:lnTo>
                  <a:pt x="319" y="74"/>
                </a:lnTo>
                <a:lnTo>
                  <a:pt x="323" y="74"/>
                </a:lnTo>
                <a:lnTo>
                  <a:pt x="328" y="74"/>
                </a:lnTo>
                <a:lnTo>
                  <a:pt x="333" y="74"/>
                </a:lnTo>
                <a:lnTo>
                  <a:pt x="333" y="72"/>
                </a:lnTo>
                <a:lnTo>
                  <a:pt x="338" y="72"/>
                </a:lnTo>
                <a:lnTo>
                  <a:pt x="343" y="72"/>
                </a:lnTo>
                <a:lnTo>
                  <a:pt x="347" y="72"/>
                </a:lnTo>
                <a:lnTo>
                  <a:pt x="352" y="70"/>
                </a:lnTo>
                <a:lnTo>
                  <a:pt x="352" y="70"/>
                </a:lnTo>
                <a:lnTo>
                  <a:pt x="357" y="70"/>
                </a:lnTo>
                <a:lnTo>
                  <a:pt x="362" y="67"/>
                </a:lnTo>
                <a:lnTo>
                  <a:pt x="366" y="67"/>
                </a:lnTo>
                <a:lnTo>
                  <a:pt x="371" y="67"/>
                </a:lnTo>
                <a:lnTo>
                  <a:pt x="371" y="67"/>
                </a:lnTo>
                <a:lnTo>
                  <a:pt x="376" y="65"/>
                </a:lnTo>
                <a:lnTo>
                  <a:pt x="381" y="65"/>
                </a:lnTo>
                <a:lnTo>
                  <a:pt x="385" y="65"/>
                </a:lnTo>
                <a:lnTo>
                  <a:pt x="390" y="65"/>
                </a:lnTo>
                <a:lnTo>
                  <a:pt x="390" y="63"/>
                </a:lnTo>
                <a:lnTo>
                  <a:pt x="395" y="63"/>
                </a:lnTo>
                <a:lnTo>
                  <a:pt x="400" y="63"/>
                </a:lnTo>
                <a:lnTo>
                  <a:pt x="404" y="61"/>
                </a:lnTo>
                <a:lnTo>
                  <a:pt x="409" y="61"/>
                </a:lnTo>
                <a:lnTo>
                  <a:pt x="409" y="61"/>
                </a:lnTo>
                <a:lnTo>
                  <a:pt x="414" y="61"/>
                </a:lnTo>
                <a:lnTo>
                  <a:pt x="419" y="59"/>
                </a:lnTo>
                <a:lnTo>
                  <a:pt x="423" y="59"/>
                </a:lnTo>
                <a:lnTo>
                  <a:pt x="428" y="59"/>
                </a:lnTo>
                <a:lnTo>
                  <a:pt x="428" y="59"/>
                </a:lnTo>
                <a:lnTo>
                  <a:pt x="433" y="57"/>
                </a:lnTo>
                <a:lnTo>
                  <a:pt x="438" y="57"/>
                </a:lnTo>
                <a:lnTo>
                  <a:pt x="443" y="57"/>
                </a:lnTo>
                <a:lnTo>
                  <a:pt x="447" y="57"/>
                </a:lnTo>
                <a:lnTo>
                  <a:pt x="447" y="55"/>
                </a:lnTo>
                <a:lnTo>
                  <a:pt x="452" y="55"/>
                </a:lnTo>
                <a:lnTo>
                  <a:pt x="457" y="55"/>
                </a:lnTo>
                <a:lnTo>
                  <a:pt x="462" y="53"/>
                </a:lnTo>
                <a:lnTo>
                  <a:pt x="466" y="53"/>
                </a:lnTo>
                <a:lnTo>
                  <a:pt x="471" y="53"/>
                </a:lnTo>
                <a:lnTo>
                  <a:pt x="471" y="53"/>
                </a:lnTo>
                <a:lnTo>
                  <a:pt x="476" y="51"/>
                </a:lnTo>
                <a:lnTo>
                  <a:pt x="481" y="51"/>
                </a:lnTo>
                <a:lnTo>
                  <a:pt x="485" y="51"/>
                </a:lnTo>
                <a:lnTo>
                  <a:pt x="490" y="51"/>
                </a:lnTo>
                <a:lnTo>
                  <a:pt x="490" y="49"/>
                </a:lnTo>
                <a:lnTo>
                  <a:pt x="495" y="49"/>
                </a:lnTo>
                <a:lnTo>
                  <a:pt x="500" y="49"/>
                </a:lnTo>
                <a:lnTo>
                  <a:pt x="504" y="47"/>
                </a:lnTo>
                <a:lnTo>
                  <a:pt x="509" y="47"/>
                </a:lnTo>
                <a:lnTo>
                  <a:pt x="509" y="47"/>
                </a:lnTo>
                <a:lnTo>
                  <a:pt x="514" y="47"/>
                </a:lnTo>
                <a:lnTo>
                  <a:pt x="519" y="45"/>
                </a:lnTo>
                <a:lnTo>
                  <a:pt x="524" y="45"/>
                </a:lnTo>
                <a:lnTo>
                  <a:pt x="528" y="45"/>
                </a:lnTo>
                <a:lnTo>
                  <a:pt x="528" y="45"/>
                </a:lnTo>
                <a:lnTo>
                  <a:pt x="533" y="43"/>
                </a:lnTo>
                <a:lnTo>
                  <a:pt x="538" y="43"/>
                </a:lnTo>
                <a:lnTo>
                  <a:pt x="543" y="43"/>
                </a:lnTo>
                <a:lnTo>
                  <a:pt x="547" y="41"/>
                </a:lnTo>
                <a:lnTo>
                  <a:pt x="547" y="41"/>
                </a:lnTo>
                <a:lnTo>
                  <a:pt x="552" y="41"/>
                </a:lnTo>
                <a:lnTo>
                  <a:pt x="557" y="41"/>
                </a:lnTo>
                <a:lnTo>
                  <a:pt x="562" y="39"/>
                </a:lnTo>
                <a:lnTo>
                  <a:pt x="566" y="39"/>
                </a:lnTo>
                <a:lnTo>
                  <a:pt x="566" y="39"/>
                </a:lnTo>
                <a:lnTo>
                  <a:pt x="571" y="39"/>
                </a:lnTo>
                <a:lnTo>
                  <a:pt x="576" y="37"/>
                </a:lnTo>
                <a:lnTo>
                  <a:pt x="581" y="37"/>
                </a:lnTo>
                <a:lnTo>
                  <a:pt x="585" y="37"/>
                </a:lnTo>
                <a:lnTo>
                  <a:pt x="585" y="37"/>
                </a:lnTo>
                <a:lnTo>
                  <a:pt x="590" y="35"/>
                </a:lnTo>
                <a:lnTo>
                  <a:pt x="595" y="35"/>
                </a:lnTo>
                <a:lnTo>
                  <a:pt x="600" y="35"/>
                </a:lnTo>
                <a:lnTo>
                  <a:pt x="604" y="33"/>
                </a:lnTo>
                <a:lnTo>
                  <a:pt x="609" y="33"/>
                </a:lnTo>
                <a:lnTo>
                  <a:pt x="609" y="33"/>
                </a:lnTo>
                <a:lnTo>
                  <a:pt x="614" y="33"/>
                </a:lnTo>
                <a:lnTo>
                  <a:pt x="619" y="30"/>
                </a:lnTo>
                <a:lnTo>
                  <a:pt x="624" y="30"/>
                </a:lnTo>
                <a:lnTo>
                  <a:pt x="628" y="30"/>
                </a:lnTo>
                <a:lnTo>
                  <a:pt x="628" y="30"/>
                </a:lnTo>
                <a:lnTo>
                  <a:pt x="633" y="28"/>
                </a:lnTo>
                <a:lnTo>
                  <a:pt x="638" y="28"/>
                </a:lnTo>
                <a:lnTo>
                  <a:pt x="643" y="28"/>
                </a:lnTo>
                <a:lnTo>
                  <a:pt x="647" y="26"/>
                </a:lnTo>
                <a:lnTo>
                  <a:pt x="647" y="26"/>
                </a:lnTo>
                <a:lnTo>
                  <a:pt x="652" y="26"/>
                </a:lnTo>
                <a:lnTo>
                  <a:pt x="657" y="26"/>
                </a:lnTo>
                <a:lnTo>
                  <a:pt x="662" y="24"/>
                </a:lnTo>
                <a:lnTo>
                  <a:pt x="666" y="24"/>
                </a:lnTo>
                <a:lnTo>
                  <a:pt x="666" y="24"/>
                </a:lnTo>
                <a:lnTo>
                  <a:pt x="671" y="24"/>
                </a:lnTo>
                <a:lnTo>
                  <a:pt x="676" y="22"/>
                </a:lnTo>
                <a:lnTo>
                  <a:pt x="681" y="22"/>
                </a:lnTo>
                <a:lnTo>
                  <a:pt x="685" y="22"/>
                </a:lnTo>
                <a:lnTo>
                  <a:pt x="685" y="20"/>
                </a:lnTo>
                <a:lnTo>
                  <a:pt x="690" y="20"/>
                </a:lnTo>
                <a:lnTo>
                  <a:pt x="695" y="20"/>
                </a:lnTo>
                <a:lnTo>
                  <a:pt x="700" y="20"/>
                </a:lnTo>
                <a:lnTo>
                  <a:pt x="705" y="18"/>
                </a:lnTo>
                <a:lnTo>
                  <a:pt x="705" y="18"/>
                </a:lnTo>
                <a:lnTo>
                  <a:pt x="709" y="18"/>
                </a:lnTo>
                <a:lnTo>
                  <a:pt x="714" y="18"/>
                </a:lnTo>
                <a:lnTo>
                  <a:pt x="719" y="16"/>
                </a:lnTo>
                <a:lnTo>
                  <a:pt x="724" y="16"/>
                </a:lnTo>
                <a:lnTo>
                  <a:pt x="724" y="16"/>
                </a:lnTo>
                <a:lnTo>
                  <a:pt x="728" y="16"/>
                </a:lnTo>
                <a:lnTo>
                  <a:pt x="733" y="14"/>
                </a:lnTo>
                <a:lnTo>
                  <a:pt x="738" y="14"/>
                </a:lnTo>
                <a:lnTo>
                  <a:pt x="743" y="14"/>
                </a:lnTo>
                <a:lnTo>
                  <a:pt x="743" y="12"/>
                </a:lnTo>
                <a:lnTo>
                  <a:pt x="747" y="12"/>
                </a:lnTo>
                <a:lnTo>
                  <a:pt x="752" y="12"/>
                </a:lnTo>
                <a:lnTo>
                  <a:pt x="757" y="12"/>
                </a:lnTo>
                <a:lnTo>
                  <a:pt x="762" y="10"/>
                </a:lnTo>
                <a:lnTo>
                  <a:pt x="766" y="100"/>
                </a:lnTo>
                <a:lnTo>
                  <a:pt x="766" y="100"/>
                </a:lnTo>
                <a:lnTo>
                  <a:pt x="771" y="100"/>
                </a:lnTo>
                <a:lnTo>
                  <a:pt x="776" y="98"/>
                </a:lnTo>
                <a:lnTo>
                  <a:pt x="781" y="98"/>
                </a:lnTo>
                <a:lnTo>
                  <a:pt x="785" y="98"/>
                </a:lnTo>
                <a:lnTo>
                  <a:pt x="785" y="96"/>
                </a:lnTo>
                <a:lnTo>
                  <a:pt x="790" y="96"/>
                </a:lnTo>
                <a:lnTo>
                  <a:pt x="795" y="96"/>
                </a:lnTo>
                <a:lnTo>
                  <a:pt x="800" y="96"/>
                </a:lnTo>
                <a:lnTo>
                  <a:pt x="805" y="94"/>
                </a:lnTo>
                <a:lnTo>
                  <a:pt x="805" y="94"/>
                </a:lnTo>
                <a:lnTo>
                  <a:pt x="809" y="94"/>
                </a:lnTo>
                <a:lnTo>
                  <a:pt x="814" y="94"/>
                </a:lnTo>
                <a:lnTo>
                  <a:pt x="819" y="92"/>
                </a:lnTo>
                <a:lnTo>
                  <a:pt x="824" y="92"/>
                </a:lnTo>
                <a:lnTo>
                  <a:pt x="824" y="92"/>
                </a:lnTo>
                <a:lnTo>
                  <a:pt x="828" y="90"/>
                </a:lnTo>
                <a:lnTo>
                  <a:pt x="833" y="90"/>
                </a:lnTo>
                <a:lnTo>
                  <a:pt x="838" y="90"/>
                </a:lnTo>
                <a:lnTo>
                  <a:pt x="843" y="90"/>
                </a:lnTo>
                <a:lnTo>
                  <a:pt x="843" y="88"/>
                </a:lnTo>
                <a:lnTo>
                  <a:pt x="847" y="88"/>
                </a:lnTo>
                <a:lnTo>
                  <a:pt x="852" y="88"/>
                </a:lnTo>
                <a:lnTo>
                  <a:pt x="857" y="88"/>
                </a:lnTo>
                <a:lnTo>
                  <a:pt x="862" y="86"/>
                </a:lnTo>
                <a:lnTo>
                  <a:pt x="862" y="86"/>
                </a:lnTo>
                <a:lnTo>
                  <a:pt x="866" y="86"/>
                </a:lnTo>
                <a:lnTo>
                  <a:pt x="871" y="84"/>
                </a:lnTo>
                <a:lnTo>
                  <a:pt x="876" y="84"/>
                </a:lnTo>
                <a:lnTo>
                  <a:pt x="881" y="84"/>
                </a:lnTo>
                <a:lnTo>
                  <a:pt x="881" y="84"/>
                </a:lnTo>
                <a:lnTo>
                  <a:pt x="885" y="82"/>
                </a:lnTo>
                <a:lnTo>
                  <a:pt x="890" y="82"/>
                </a:lnTo>
                <a:lnTo>
                  <a:pt x="895" y="82"/>
                </a:lnTo>
                <a:lnTo>
                  <a:pt x="900" y="82"/>
                </a:lnTo>
                <a:lnTo>
                  <a:pt x="905" y="80"/>
                </a:lnTo>
                <a:lnTo>
                  <a:pt x="905" y="80"/>
                </a:lnTo>
                <a:lnTo>
                  <a:pt x="909" y="80"/>
                </a:lnTo>
                <a:lnTo>
                  <a:pt x="914" y="80"/>
                </a:lnTo>
                <a:lnTo>
                  <a:pt x="919" y="78"/>
                </a:lnTo>
                <a:lnTo>
                  <a:pt x="924" y="78"/>
                </a:lnTo>
                <a:lnTo>
                  <a:pt x="924" y="78"/>
                </a:lnTo>
                <a:lnTo>
                  <a:pt x="928" y="76"/>
                </a:lnTo>
                <a:lnTo>
                  <a:pt x="933" y="76"/>
                </a:lnTo>
                <a:lnTo>
                  <a:pt x="938" y="76"/>
                </a:lnTo>
                <a:lnTo>
                  <a:pt x="943" y="76"/>
                </a:lnTo>
                <a:lnTo>
                  <a:pt x="943" y="74"/>
                </a:lnTo>
                <a:lnTo>
                  <a:pt x="947" y="74"/>
                </a:lnTo>
                <a:lnTo>
                  <a:pt x="952" y="74"/>
                </a:lnTo>
                <a:lnTo>
                  <a:pt x="957" y="74"/>
                </a:lnTo>
                <a:lnTo>
                  <a:pt x="962" y="72"/>
                </a:lnTo>
                <a:lnTo>
                  <a:pt x="962" y="72"/>
                </a:lnTo>
                <a:lnTo>
                  <a:pt x="966" y="72"/>
                </a:lnTo>
                <a:lnTo>
                  <a:pt x="971" y="70"/>
                </a:lnTo>
                <a:lnTo>
                  <a:pt x="976" y="70"/>
                </a:lnTo>
                <a:lnTo>
                  <a:pt x="981" y="70"/>
                </a:lnTo>
                <a:lnTo>
                  <a:pt x="981" y="70"/>
                </a:lnTo>
                <a:lnTo>
                  <a:pt x="986" y="67"/>
                </a:lnTo>
                <a:lnTo>
                  <a:pt x="990" y="67"/>
                </a:lnTo>
                <a:lnTo>
                  <a:pt x="995" y="67"/>
                </a:lnTo>
                <a:lnTo>
                  <a:pt x="1000" y="67"/>
                </a:lnTo>
                <a:lnTo>
                  <a:pt x="1000" y="65"/>
                </a:lnTo>
                <a:lnTo>
                  <a:pt x="1005" y="65"/>
                </a:lnTo>
                <a:lnTo>
                  <a:pt x="1009" y="65"/>
                </a:lnTo>
                <a:lnTo>
                  <a:pt x="1014" y="63"/>
                </a:lnTo>
                <a:lnTo>
                  <a:pt x="1019" y="63"/>
                </a:lnTo>
                <a:lnTo>
                  <a:pt x="1019" y="63"/>
                </a:lnTo>
                <a:lnTo>
                  <a:pt x="1024" y="63"/>
                </a:lnTo>
                <a:lnTo>
                  <a:pt x="1028" y="61"/>
                </a:lnTo>
                <a:lnTo>
                  <a:pt x="1033" y="61"/>
                </a:lnTo>
                <a:lnTo>
                  <a:pt x="1038" y="61"/>
                </a:lnTo>
                <a:lnTo>
                  <a:pt x="1043" y="61"/>
                </a:lnTo>
                <a:lnTo>
                  <a:pt x="1043" y="59"/>
                </a:lnTo>
                <a:lnTo>
                  <a:pt x="1047" y="59"/>
                </a:lnTo>
                <a:lnTo>
                  <a:pt x="1052" y="59"/>
                </a:lnTo>
                <a:lnTo>
                  <a:pt x="1057" y="57"/>
                </a:lnTo>
                <a:lnTo>
                  <a:pt x="1062" y="57"/>
                </a:lnTo>
                <a:lnTo>
                  <a:pt x="1062" y="57"/>
                </a:lnTo>
                <a:lnTo>
                  <a:pt x="1066" y="57"/>
                </a:lnTo>
                <a:lnTo>
                  <a:pt x="1071" y="55"/>
                </a:lnTo>
                <a:lnTo>
                  <a:pt x="1076" y="55"/>
                </a:lnTo>
                <a:lnTo>
                  <a:pt x="1081" y="55"/>
                </a:lnTo>
                <a:lnTo>
                  <a:pt x="1081" y="55"/>
                </a:lnTo>
                <a:lnTo>
                  <a:pt x="1086" y="53"/>
                </a:lnTo>
                <a:lnTo>
                  <a:pt x="1090" y="53"/>
                </a:lnTo>
                <a:lnTo>
                  <a:pt x="1095" y="53"/>
                </a:lnTo>
                <a:lnTo>
                  <a:pt x="1100" y="53"/>
                </a:lnTo>
                <a:lnTo>
                  <a:pt x="1100" y="51"/>
                </a:lnTo>
                <a:lnTo>
                  <a:pt x="1105" y="51"/>
                </a:lnTo>
                <a:lnTo>
                  <a:pt x="1109" y="51"/>
                </a:lnTo>
                <a:lnTo>
                  <a:pt x="1114" y="49"/>
                </a:lnTo>
                <a:lnTo>
                  <a:pt x="1119" y="49"/>
                </a:lnTo>
                <a:lnTo>
                  <a:pt x="1119" y="49"/>
                </a:lnTo>
                <a:lnTo>
                  <a:pt x="1124" y="49"/>
                </a:lnTo>
                <a:lnTo>
                  <a:pt x="1128" y="47"/>
                </a:lnTo>
                <a:lnTo>
                  <a:pt x="1133" y="47"/>
                </a:lnTo>
                <a:lnTo>
                  <a:pt x="1138" y="47"/>
                </a:lnTo>
                <a:lnTo>
                  <a:pt x="1138" y="47"/>
                </a:lnTo>
                <a:lnTo>
                  <a:pt x="1143" y="45"/>
                </a:lnTo>
                <a:lnTo>
                  <a:pt x="1147" y="45"/>
                </a:lnTo>
                <a:lnTo>
                  <a:pt x="1152" y="45"/>
                </a:lnTo>
                <a:lnTo>
                  <a:pt x="1157" y="43"/>
                </a:lnTo>
                <a:lnTo>
                  <a:pt x="1157" y="43"/>
                </a:lnTo>
                <a:lnTo>
                  <a:pt x="1162" y="43"/>
                </a:lnTo>
                <a:lnTo>
                  <a:pt x="1167" y="43"/>
                </a:lnTo>
                <a:lnTo>
                  <a:pt x="1171" y="41"/>
                </a:lnTo>
                <a:lnTo>
                  <a:pt x="1176" y="41"/>
                </a:lnTo>
                <a:lnTo>
                  <a:pt x="1181" y="41"/>
                </a:lnTo>
                <a:lnTo>
                  <a:pt x="1181" y="41"/>
                </a:lnTo>
                <a:lnTo>
                  <a:pt x="1186" y="39"/>
                </a:lnTo>
                <a:lnTo>
                  <a:pt x="1190" y="39"/>
                </a:lnTo>
                <a:lnTo>
                  <a:pt x="1195" y="39"/>
                </a:lnTo>
                <a:lnTo>
                  <a:pt x="1200" y="37"/>
                </a:lnTo>
                <a:lnTo>
                  <a:pt x="1200" y="37"/>
                </a:lnTo>
                <a:lnTo>
                  <a:pt x="1205" y="37"/>
                </a:lnTo>
                <a:lnTo>
                  <a:pt x="1209" y="37"/>
                </a:lnTo>
                <a:lnTo>
                  <a:pt x="1214" y="35"/>
                </a:lnTo>
                <a:lnTo>
                  <a:pt x="1219" y="35"/>
                </a:lnTo>
                <a:lnTo>
                  <a:pt x="1219" y="35"/>
                </a:lnTo>
                <a:lnTo>
                  <a:pt x="1224" y="35"/>
                </a:lnTo>
                <a:lnTo>
                  <a:pt x="1228" y="33"/>
                </a:lnTo>
                <a:lnTo>
                  <a:pt x="1233" y="33"/>
                </a:lnTo>
                <a:lnTo>
                  <a:pt x="1238" y="33"/>
                </a:lnTo>
                <a:lnTo>
                  <a:pt x="1238" y="33"/>
                </a:lnTo>
                <a:lnTo>
                  <a:pt x="1243" y="30"/>
                </a:lnTo>
                <a:lnTo>
                  <a:pt x="1247" y="30"/>
                </a:lnTo>
                <a:lnTo>
                  <a:pt x="1252" y="30"/>
                </a:lnTo>
                <a:lnTo>
                  <a:pt x="1257" y="28"/>
                </a:lnTo>
                <a:lnTo>
                  <a:pt x="1257" y="28"/>
                </a:lnTo>
                <a:lnTo>
                  <a:pt x="1262" y="109"/>
                </a:lnTo>
                <a:lnTo>
                  <a:pt x="1267" y="109"/>
                </a:lnTo>
                <a:lnTo>
                  <a:pt x="1271" y="109"/>
                </a:lnTo>
                <a:lnTo>
                  <a:pt x="1276" y="109"/>
                </a:lnTo>
                <a:lnTo>
                  <a:pt x="1276" y="107"/>
                </a:lnTo>
                <a:lnTo>
                  <a:pt x="1281" y="107"/>
                </a:lnTo>
                <a:lnTo>
                  <a:pt x="1286" y="107"/>
                </a:lnTo>
                <a:lnTo>
                  <a:pt x="1290" y="107"/>
                </a:lnTo>
                <a:lnTo>
                  <a:pt x="1295" y="104"/>
                </a:lnTo>
                <a:lnTo>
                  <a:pt x="1295" y="104"/>
                </a:lnTo>
                <a:lnTo>
                  <a:pt x="1300" y="104"/>
                </a:lnTo>
                <a:lnTo>
                  <a:pt x="1305" y="102"/>
                </a:lnTo>
                <a:lnTo>
                  <a:pt x="1309" y="102"/>
                </a:lnTo>
                <a:lnTo>
                  <a:pt x="1314" y="102"/>
                </a:lnTo>
                <a:lnTo>
                  <a:pt x="1314" y="102"/>
                </a:lnTo>
                <a:lnTo>
                  <a:pt x="1319" y="100"/>
                </a:lnTo>
                <a:lnTo>
                  <a:pt x="1324" y="100"/>
                </a:lnTo>
                <a:lnTo>
                  <a:pt x="1328" y="100"/>
                </a:lnTo>
                <a:lnTo>
                  <a:pt x="1333" y="100"/>
                </a:lnTo>
                <a:lnTo>
                  <a:pt x="1338" y="98"/>
                </a:lnTo>
                <a:lnTo>
                  <a:pt x="1338" y="98"/>
                </a:lnTo>
                <a:lnTo>
                  <a:pt x="1343" y="98"/>
                </a:lnTo>
                <a:lnTo>
                  <a:pt x="1348" y="98"/>
                </a:lnTo>
                <a:lnTo>
                  <a:pt x="1352" y="96"/>
                </a:lnTo>
                <a:lnTo>
                  <a:pt x="1357" y="96"/>
                </a:lnTo>
                <a:lnTo>
                  <a:pt x="1357" y="96"/>
                </a:lnTo>
                <a:lnTo>
                  <a:pt x="1362" y="94"/>
                </a:lnTo>
                <a:lnTo>
                  <a:pt x="1367" y="94"/>
                </a:lnTo>
                <a:lnTo>
                  <a:pt x="1371" y="94"/>
                </a:lnTo>
                <a:lnTo>
                  <a:pt x="1376" y="94"/>
                </a:lnTo>
                <a:lnTo>
                  <a:pt x="1376" y="92"/>
                </a:lnTo>
                <a:lnTo>
                  <a:pt x="1381" y="92"/>
                </a:lnTo>
                <a:lnTo>
                  <a:pt x="1386" y="92"/>
                </a:lnTo>
                <a:lnTo>
                  <a:pt x="1390" y="92"/>
                </a:lnTo>
                <a:lnTo>
                  <a:pt x="1395" y="90"/>
                </a:lnTo>
                <a:lnTo>
                  <a:pt x="1395" y="90"/>
                </a:lnTo>
                <a:lnTo>
                  <a:pt x="1400" y="90"/>
                </a:lnTo>
                <a:lnTo>
                  <a:pt x="1405" y="88"/>
                </a:lnTo>
                <a:lnTo>
                  <a:pt x="1409" y="88"/>
                </a:lnTo>
                <a:lnTo>
                  <a:pt x="1414" y="88"/>
                </a:lnTo>
                <a:lnTo>
                  <a:pt x="1414" y="88"/>
                </a:lnTo>
                <a:lnTo>
                  <a:pt x="1419" y="86"/>
                </a:lnTo>
                <a:lnTo>
                  <a:pt x="1424" y="86"/>
                </a:lnTo>
                <a:lnTo>
                  <a:pt x="1428" y="86"/>
                </a:lnTo>
                <a:lnTo>
                  <a:pt x="1433" y="86"/>
                </a:lnTo>
                <a:lnTo>
                  <a:pt x="1433" y="84"/>
                </a:lnTo>
                <a:lnTo>
                  <a:pt x="1438" y="84"/>
                </a:lnTo>
                <a:lnTo>
                  <a:pt x="1443" y="84"/>
                </a:lnTo>
                <a:lnTo>
                  <a:pt x="1448" y="82"/>
                </a:lnTo>
                <a:lnTo>
                  <a:pt x="1452" y="82"/>
                </a:lnTo>
                <a:lnTo>
                  <a:pt x="1452" y="82"/>
                </a:lnTo>
                <a:lnTo>
                  <a:pt x="1457" y="82"/>
                </a:lnTo>
                <a:lnTo>
                  <a:pt x="1462" y="80"/>
                </a:lnTo>
                <a:lnTo>
                  <a:pt x="1467" y="80"/>
                </a:lnTo>
                <a:lnTo>
                  <a:pt x="1471" y="80"/>
                </a:lnTo>
                <a:lnTo>
                  <a:pt x="1476" y="80"/>
                </a:lnTo>
                <a:lnTo>
                  <a:pt x="1476" y="78"/>
                </a:lnTo>
                <a:lnTo>
                  <a:pt x="1481" y="78"/>
                </a:lnTo>
                <a:lnTo>
                  <a:pt x="1486" y="78"/>
                </a:lnTo>
                <a:lnTo>
                  <a:pt x="1490" y="78"/>
                </a:lnTo>
                <a:lnTo>
                  <a:pt x="1495" y="76"/>
                </a:lnTo>
                <a:lnTo>
                  <a:pt x="1495" y="76"/>
                </a:lnTo>
                <a:lnTo>
                  <a:pt x="1500" y="76"/>
                </a:lnTo>
                <a:lnTo>
                  <a:pt x="1505" y="74"/>
                </a:lnTo>
                <a:lnTo>
                  <a:pt x="1509" y="74"/>
                </a:lnTo>
                <a:lnTo>
                  <a:pt x="1514" y="74"/>
                </a:lnTo>
                <a:lnTo>
                  <a:pt x="1514" y="74"/>
                </a:lnTo>
                <a:lnTo>
                  <a:pt x="1519" y="72"/>
                </a:lnTo>
                <a:lnTo>
                  <a:pt x="1524" y="72"/>
                </a:lnTo>
                <a:lnTo>
                  <a:pt x="1529" y="72"/>
                </a:lnTo>
                <a:lnTo>
                  <a:pt x="1533" y="72"/>
                </a:lnTo>
                <a:lnTo>
                  <a:pt x="1533" y="70"/>
                </a:lnTo>
                <a:lnTo>
                  <a:pt x="1538" y="70"/>
                </a:lnTo>
                <a:lnTo>
                  <a:pt x="1543" y="70"/>
                </a:lnTo>
                <a:lnTo>
                  <a:pt x="1548" y="67"/>
                </a:lnTo>
                <a:lnTo>
                  <a:pt x="1552" y="67"/>
                </a:lnTo>
                <a:lnTo>
                  <a:pt x="1552" y="67"/>
                </a:lnTo>
                <a:lnTo>
                  <a:pt x="1557" y="67"/>
                </a:lnTo>
                <a:lnTo>
                  <a:pt x="1562" y="65"/>
                </a:lnTo>
                <a:lnTo>
                  <a:pt x="1567" y="65"/>
                </a:lnTo>
                <a:lnTo>
                  <a:pt x="1571" y="65"/>
                </a:lnTo>
                <a:lnTo>
                  <a:pt x="1571" y="65"/>
                </a:lnTo>
                <a:lnTo>
                  <a:pt x="1576" y="63"/>
                </a:lnTo>
                <a:lnTo>
                  <a:pt x="1581" y="63"/>
                </a:lnTo>
                <a:lnTo>
                  <a:pt x="1586" y="63"/>
                </a:lnTo>
                <a:lnTo>
                  <a:pt x="1590" y="61"/>
                </a:lnTo>
                <a:lnTo>
                  <a:pt x="1590" y="61"/>
                </a:lnTo>
                <a:lnTo>
                  <a:pt x="1595" y="61"/>
                </a:lnTo>
                <a:lnTo>
                  <a:pt x="1600" y="61"/>
                </a:lnTo>
                <a:lnTo>
                  <a:pt x="1605" y="59"/>
                </a:lnTo>
                <a:lnTo>
                  <a:pt x="1609" y="59"/>
                </a:lnTo>
                <a:lnTo>
                  <a:pt x="1614" y="59"/>
                </a:lnTo>
                <a:lnTo>
                  <a:pt x="1614" y="59"/>
                </a:lnTo>
                <a:lnTo>
                  <a:pt x="1619" y="57"/>
                </a:lnTo>
                <a:lnTo>
                  <a:pt x="1624" y="57"/>
                </a:lnTo>
                <a:lnTo>
                  <a:pt x="1629" y="57"/>
                </a:lnTo>
                <a:lnTo>
                  <a:pt x="1633" y="55"/>
                </a:lnTo>
                <a:lnTo>
                  <a:pt x="1633" y="55"/>
                </a:lnTo>
                <a:lnTo>
                  <a:pt x="1638" y="55"/>
                </a:lnTo>
                <a:lnTo>
                  <a:pt x="1643" y="55"/>
                </a:lnTo>
                <a:lnTo>
                  <a:pt x="1648" y="53"/>
                </a:lnTo>
                <a:lnTo>
                  <a:pt x="1652" y="53"/>
                </a:lnTo>
                <a:lnTo>
                  <a:pt x="1652" y="53"/>
                </a:lnTo>
                <a:lnTo>
                  <a:pt x="1657" y="53"/>
                </a:lnTo>
                <a:lnTo>
                  <a:pt x="1662" y="51"/>
                </a:lnTo>
                <a:lnTo>
                  <a:pt x="1667" y="51"/>
                </a:lnTo>
                <a:lnTo>
                  <a:pt x="1671" y="51"/>
                </a:lnTo>
                <a:lnTo>
                  <a:pt x="1671" y="51"/>
                </a:lnTo>
                <a:lnTo>
                  <a:pt x="1676" y="49"/>
                </a:lnTo>
                <a:lnTo>
                  <a:pt x="1681" y="49"/>
                </a:lnTo>
                <a:lnTo>
                  <a:pt x="1686" y="49"/>
                </a:lnTo>
                <a:lnTo>
                  <a:pt x="1690" y="47"/>
                </a:lnTo>
                <a:lnTo>
                  <a:pt x="1690" y="47"/>
                </a:lnTo>
                <a:lnTo>
                  <a:pt x="1695" y="47"/>
                </a:lnTo>
                <a:lnTo>
                  <a:pt x="1700" y="47"/>
                </a:lnTo>
                <a:lnTo>
                  <a:pt x="1705" y="45"/>
                </a:lnTo>
                <a:lnTo>
                  <a:pt x="1710" y="45"/>
                </a:lnTo>
                <a:lnTo>
                  <a:pt x="1710" y="45"/>
                </a:lnTo>
                <a:lnTo>
                  <a:pt x="1714" y="45"/>
                </a:lnTo>
                <a:lnTo>
                  <a:pt x="1719" y="43"/>
                </a:lnTo>
                <a:lnTo>
                  <a:pt x="1724" y="43"/>
                </a:lnTo>
                <a:lnTo>
                  <a:pt x="1729" y="43"/>
                </a:lnTo>
                <a:lnTo>
                  <a:pt x="1729" y="41"/>
                </a:lnTo>
                <a:lnTo>
                  <a:pt x="1733" y="41"/>
                </a:lnTo>
                <a:lnTo>
                  <a:pt x="1738" y="41"/>
                </a:lnTo>
                <a:lnTo>
                  <a:pt x="1743" y="41"/>
                </a:lnTo>
                <a:lnTo>
                  <a:pt x="1748" y="39"/>
                </a:lnTo>
                <a:lnTo>
                  <a:pt x="1752" y="39"/>
                </a:lnTo>
                <a:lnTo>
                  <a:pt x="1752" y="39"/>
                </a:lnTo>
                <a:lnTo>
                  <a:pt x="1757" y="39"/>
                </a:lnTo>
                <a:lnTo>
                  <a:pt x="1762" y="37"/>
                </a:lnTo>
                <a:lnTo>
                  <a:pt x="1767" y="37"/>
                </a:lnTo>
                <a:lnTo>
                  <a:pt x="1771" y="37"/>
                </a:lnTo>
                <a:lnTo>
                  <a:pt x="1771" y="35"/>
                </a:lnTo>
                <a:lnTo>
                  <a:pt x="1776" y="35"/>
                </a:lnTo>
                <a:lnTo>
                  <a:pt x="1781" y="35"/>
                </a:lnTo>
                <a:lnTo>
                  <a:pt x="1786" y="35"/>
                </a:lnTo>
                <a:lnTo>
                  <a:pt x="1790" y="33"/>
                </a:lnTo>
                <a:lnTo>
                  <a:pt x="1790" y="33"/>
                </a:lnTo>
                <a:lnTo>
                  <a:pt x="1795" y="33"/>
                </a:lnTo>
                <a:lnTo>
                  <a:pt x="1800" y="33"/>
                </a:lnTo>
                <a:lnTo>
                  <a:pt x="1805" y="30"/>
                </a:lnTo>
                <a:lnTo>
                  <a:pt x="1810" y="30"/>
                </a:lnTo>
                <a:lnTo>
                  <a:pt x="1810" y="30"/>
                </a:lnTo>
                <a:lnTo>
                  <a:pt x="1814" y="30"/>
                </a:lnTo>
                <a:lnTo>
                  <a:pt x="1819" y="28"/>
                </a:lnTo>
                <a:lnTo>
                  <a:pt x="1824" y="28"/>
                </a:lnTo>
                <a:lnTo>
                  <a:pt x="1829" y="28"/>
                </a:lnTo>
                <a:lnTo>
                  <a:pt x="1829" y="26"/>
                </a:lnTo>
                <a:lnTo>
                  <a:pt x="1833" y="26"/>
                </a:lnTo>
                <a:lnTo>
                  <a:pt x="1838" y="26"/>
                </a:lnTo>
                <a:lnTo>
                  <a:pt x="1843" y="26"/>
                </a:lnTo>
                <a:lnTo>
                  <a:pt x="1848" y="24"/>
                </a:lnTo>
                <a:lnTo>
                  <a:pt x="1848" y="24"/>
                </a:lnTo>
                <a:lnTo>
                  <a:pt x="1852" y="24"/>
                </a:lnTo>
                <a:lnTo>
                  <a:pt x="1857" y="24"/>
                </a:lnTo>
                <a:lnTo>
                  <a:pt x="1862" y="22"/>
                </a:lnTo>
                <a:lnTo>
                  <a:pt x="1867" y="22"/>
                </a:lnTo>
                <a:lnTo>
                  <a:pt x="1867" y="22"/>
                </a:lnTo>
                <a:lnTo>
                  <a:pt x="1871" y="20"/>
                </a:lnTo>
                <a:lnTo>
                  <a:pt x="1876" y="20"/>
                </a:lnTo>
                <a:lnTo>
                  <a:pt x="1881" y="20"/>
                </a:lnTo>
                <a:lnTo>
                  <a:pt x="1886" y="20"/>
                </a:lnTo>
                <a:lnTo>
                  <a:pt x="1886" y="18"/>
                </a:lnTo>
                <a:lnTo>
                  <a:pt x="1891" y="18"/>
                </a:lnTo>
                <a:lnTo>
                  <a:pt x="1895" y="18"/>
                </a:lnTo>
                <a:lnTo>
                  <a:pt x="1900" y="18"/>
                </a:lnTo>
                <a:lnTo>
                  <a:pt x="1905" y="16"/>
                </a:lnTo>
                <a:lnTo>
                  <a:pt x="1910" y="16"/>
                </a:lnTo>
                <a:lnTo>
                  <a:pt x="1910" y="16"/>
                </a:lnTo>
                <a:lnTo>
                  <a:pt x="1914" y="14"/>
                </a:lnTo>
                <a:lnTo>
                  <a:pt x="1919" y="14"/>
                </a:lnTo>
                <a:lnTo>
                  <a:pt x="1924" y="14"/>
                </a:lnTo>
                <a:lnTo>
                  <a:pt x="1929" y="14"/>
                </a:lnTo>
                <a:lnTo>
                  <a:pt x="1929" y="12"/>
                </a:lnTo>
                <a:lnTo>
                  <a:pt x="1933" y="102"/>
                </a:lnTo>
                <a:lnTo>
                  <a:pt x="1938" y="100"/>
                </a:lnTo>
                <a:lnTo>
                  <a:pt x="1943" y="100"/>
                </a:lnTo>
                <a:lnTo>
                  <a:pt x="1948" y="100"/>
                </a:lnTo>
                <a:lnTo>
                  <a:pt x="1948" y="100"/>
                </a:lnTo>
                <a:lnTo>
                  <a:pt x="1952" y="98"/>
                </a:lnTo>
                <a:lnTo>
                  <a:pt x="1957" y="98"/>
                </a:lnTo>
                <a:lnTo>
                  <a:pt x="1962" y="98"/>
                </a:lnTo>
                <a:lnTo>
                  <a:pt x="1967" y="96"/>
                </a:lnTo>
                <a:lnTo>
                  <a:pt x="1967" y="96"/>
                </a:lnTo>
                <a:lnTo>
                  <a:pt x="1971" y="96"/>
                </a:lnTo>
                <a:lnTo>
                  <a:pt x="1976" y="96"/>
                </a:lnTo>
                <a:lnTo>
                  <a:pt x="1981" y="94"/>
                </a:lnTo>
                <a:lnTo>
                  <a:pt x="1986" y="94"/>
                </a:lnTo>
                <a:lnTo>
                  <a:pt x="1986" y="94"/>
                </a:lnTo>
                <a:lnTo>
                  <a:pt x="1991" y="94"/>
                </a:lnTo>
                <a:lnTo>
                  <a:pt x="1995" y="92"/>
                </a:lnTo>
                <a:lnTo>
                  <a:pt x="2000" y="92"/>
                </a:lnTo>
                <a:lnTo>
                  <a:pt x="2005" y="92"/>
                </a:lnTo>
                <a:lnTo>
                  <a:pt x="2005" y="90"/>
                </a:lnTo>
                <a:lnTo>
                  <a:pt x="2010" y="90"/>
                </a:lnTo>
                <a:lnTo>
                  <a:pt x="2014" y="90"/>
                </a:lnTo>
                <a:lnTo>
                  <a:pt x="2019" y="90"/>
                </a:lnTo>
                <a:lnTo>
                  <a:pt x="2024" y="88"/>
                </a:lnTo>
                <a:lnTo>
                  <a:pt x="2024" y="88"/>
                </a:lnTo>
                <a:lnTo>
                  <a:pt x="2029" y="88"/>
                </a:lnTo>
                <a:lnTo>
                  <a:pt x="2033" y="88"/>
                </a:lnTo>
                <a:lnTo>
                  <a:pt x="2038" y="86"/>
                </a:lnTo>
                <a:lnTo>
                  <a:pt x="2043" y="86"/>
                </a:lnTo>
                <a:lnTo>
                  <a:pt x="2048" y="86"/>
                </a:lnTo>
                <a:lnTo>
                  <a:pt x="2048" y="84"/>
                </a:lnTo>
                <a:lnTo>
                  <a:pt x="2052" y="84"/>
                </a:lnTo>
                <a:lnTo>
                  <a:pt x="2057" y="84"/>
                </a:lnTo>
                <a:lnTo>
                  <a:pt x="2062" y="84"/>
                </a:lnTo>
                <a:lnTo>
                  <a:pt x="2067" y="82"/>
                </a:lnTo>
                <a:lnTo>
                  <a:pt x="2067" y="82"/>
                </a:lnTo>
                <a:lnTo>
                  <a:pt x="2072" y="82"/>
                </a:lnTo>
                <a:lnTo>
                  <a:pt x="2076" y="82"/>
                </a:lnTo>
                <a:lnTo>
                  <a:pt x="2081" y="80"/>
                </a:lnTo>
                <a:lnTo>
                  <a:pt x="2086" y="80"/>
                </a:lnTo>
                <a:lnTo>
                  <a:pt x="2086" y="80"/>
                </a:lnTo>
                <a:lnTo>
                  <a:pt x="2091" y="78"/>
                </a:lnTo>
                <a:lnTo>
                  <a:pt x="2095" y="78"/>
                </a:lnTo>
                <a:lnTo>
                  <a:pt x="2100" y="78"/>
                </a:lnTo>
                <a:lnTo>
                  <a:pt x="2105" y="78"/>
                </a:lnTo>
                <a:lnTo>
                  <a:pt x="2105" y="76"/>
                </a:lnTo>
                <a:lnTo>
                  <a:pt x="2110" y="76"/>
                </a:lnTo>
                <a:lnTo>
                  <a:pt x="2114" y="76"/>
                </a:lnTo>
                <a:lnTo>
                  <a:pt x="2119" y="76"/>
                </a:lnTo>
                <a:lnTo>
                  <a:pt x="2124" y="74"/>
                </a:lnTo>
                <a:lnTo>
                  <a:pt x="2124" y="74"/>
                </a:lnTo>
                <a:lnTo>
                  <a:pt x="2129" y="74"/>
                </a:lnTo>
                <a:lnTo>
                  <a:pt x="2133" y="74"/>
                </a:lnTo>
                <a:lnTo>
                  <a:pt x="2138" y="72"/>
                </a:lnTo>
                <a:lnTo>
                  <a:pt x="2143" y="72"/>
                </a:lnTo>
                <a:lnTo>
                  <a:pt x="2143" y="72"/>
                </a:lnTo>
                <a:lnTo>
                  <a:pt x="2148" y="70"/>
                </a:lnTo>
                <a:lnTo>
                  <a:pt x="2152" y="70"/>
                </a:lnTo>
                <a:lnTo>
                  <a:pt x="2157" y="70"/>
                </a:lnTo>
                <a:lnTo>
                  <a:pt x="2162" y="70"/>
                </a:lnTo>
                <a:lnTo>
                  <a:pt x="2162" y="67"/>
                </a:lnTo>
                <a:lnTo>
                  <a:pt x="2167" y="67"/>
                </a:lnTo>
                <a:lnTo>
                  <a:pt x="2172" y="67"/>
                </a:lnTo>
                <a:lnTo>
                  <a:pt x="2176" y="67"/>
                </a:lnTo>
                <a:lnTo>
                  <a:pt x="2181" y="65"/>
                </a:lnTo>
                <a:lnTo>
                  <a:pt x="2186" y="65"/>
                </a:lnTo>
                <a:lnTo>
                  <a:pt x="2186" y="65"/>
                </a:lnTo>
                <a:lnTo>
                  <a:pt x="2191" y="63"/>
                </a:lnTo>
                <a:lnTo>
                  <a:pt x="2195" y="63"/>
                </a:lnTo>
                <a:lnTo>
                  <a:pt x="2200" y="63"/>
                </a:lnTo>
                <a:lnTo>
                  <a:pt x="2205" y="63"/>
                </a:lnTo>
                <a:lnTo>
                  <a:pt x="2205" y="61"/>
                </a:lnTo>
                <a:lnTo>
                  <a:pt x="2210" y="61"/>
                </a:lnTo>
                <a:lnTo>
                  <a:pt x="2214" y="61"/>
                </a:lnTo>
                <a:lnTo>
                  <a:pt x="2219" y="61"/>
                </a:lnTo>
                <a:lnTo>
                  <a:pt x="2224" y="59"/>
                </a:lnTo>
                <a:lnTo>
                  <a:pt x="2224" y="59"/>
                </a:lnTo>
                <a:lnTo>
                  <a:pt x="2229" y="59"/>
                </a:lnTo>
                <a:lnTo>
                  <a:pt x="2233" y="57"/>
                </a:lnTo>
                <a:lnTo>
                  <a:pt x="2238" y="57"/>
                </a:lnTo>
                <a:lnTo>
                  <a:pt x="2243" y="57"/>
                </a:lnTo>
                <a:lnTo>
                  <a:pt x="2243" y="57"/>
                </a:lnTo>
                <a:lnTo>
                  <a:pt x="2248" y="55"/>
                </a:lnTo>
                <a:lnTo>
                  <a:pt x="2253" y="55"/>
                </a:lnTo>
                <a:lnTo>
                  <a:pt x="2257" y="55"/>
                </a:lnTo>
                <a:lnTo>
                  <a:pt x="2262" y="55"/>
                </a:lnTo>
                <a:lnTo>
                  <a:pt x="2262" y="53"/>
                </a:lnTo>
                <a:lnTo>
                  <a:pt x="2267" y="53"/>
                </a:lnTo>
                <a:lnTo>
                  <a:pt x="2272" y="53"/>
                </a:lnTo>
                <a:lnTo>
                  <a:pt x="2276" y="53"/>
                </a:lnTo>
                <a:lnTo>
                  <a:pt x="2281" y="51"/>
                </a:lnTo>
                <a:lnTo>
                  <a:pt x="2281" y="51"/>
                </a:lnTo>
                <a:lnTo>
                  <a:pt x="2286" y="51"/>
                </a:lnTo>
                <a:lnTo>
                  <a:pt x="2291" y="49"/>
                </a:lnTo>
                <a:lnTo>
                  <a:pt x="2295" y="49"/>
                </a:lnTo>
                <a:lnTo>
                  <a:pt x="2300" y="49"/>
                </a:lnTo>
                <a:lnTo>
                  <a:pt x="2300" y="49"/>
                </a:lnTo>
                <a:lnTo>
                  <a:pt x="2305" y="47"/>
                </a:lnTo>
                <a:lnTo>
                  <a:pt x="2310" y="47"/>
                </a:lnTo>
                <a:lnTo>
                  <a:pt x="2314" y="47"/>
                </a:lnTo>
                <a:lnTo>
                  <a:pt x="2319" y="47"/>
                </a:lnTo>
                <a:lnTo>
                  <a:pt x="2324" y="45"/>
                </a:lnTo>
                <a:lnTo>
                  <a:pt x="2324" y="45"/>
                </a:lnTo>
                <a:lnTo>
                  <a:pt x="2329" y="45"/>
                </a:lnTo>
                <a:lnTo>
                  <a:pt x="2333" y="43"/>
                </a:lnTo>
                <a:lnTo>
                  <a:pt x="2338" y="43"/>
                </a:lnTo>
                <a:lnTo>
                  <a:pt x="2343" y="43"/>
                </a:lnTo>
                <a:lnTo>
                  <a:pt x="2343" y="43"/>
                </a:lnTo>
                <a:lnTo>
                  <a:pt x="2348" y="41"/>
                </a:lnTo>
                <a:lnTo>
                  <a:pt x="2353" y="41"/>
                </a:lnTo>
                <a:lnTo>
                  <a:pt x="2357" y="41"/>
                </a:lnTo>
                <a:lnTo>
                  <a:pt x="2362" y="41"/>
                </a:lnTo>
                <a:lnTo>
                  <a:pt x="2362" y="39"/>
                </a:lnTo>
                <a:lnTo>
                  <a:pt x="2367" y="39"/>
                </a:lnTo>
                <a:lnTo>
                  <a:pt x="2372" y="39"/>
                </a:lnTo>
                <a:lnTo>
                  <a:pt x="2376" y="37"/>
                </a:lnTo>
                <a:lnTo>
                  <a:pt x="2381" y="37"/>
                </a:lnTo>
                <a:lnTo>
                  <a:pt x="2381" y="37"/>
                </a:lnTo>
                <a:lnTo>
                  <a:pt x="2386" y="113"/>
                </a:lnTo>
                <a:lnTo>
                  <a:pt x="2391" y="113"/>
                </a:lnTo>
                <a:lnTo>
                  <a:pt x="2395" y="113"/>
                </a:lnTo>
                <a:lnTo>
                  <a:pt x="2400" y="113"/>
                </a:lnTo>
                <a:lnTo>
                  <a:pt x="2400" y="111"/>
                </a:lnTo>
                <a:lnTo>
                  <a:pt x="2405" y="111"/>
                </a:lnTo>
                <a:lnTo>
                  <a:pt x="2410" y="111"/>
                </a:lnTo>
                <a:lnTo>
                  <a:pt x="2414" y="109"/>
                </a:lnTo>
                <a:lnTo>
                  <a:pt x="2419" y="109"/>
                </a:lnTo>
                <a:lnTo>
                  <a:pt x="2419" y="109"/>
                </a:lnTo>
                <a:lnTo>
                  <a:pt x="2424" y="109"/>
                </a:lnTo>
                <a:lnTo>
                  <a:pt x="2429" y="107"/>
                </a:lnTo>
                <a:lnTo>
                  <a:pt x="2434" y="107"/>
                </a:lnTo>
                <a:lnTo>
                  <a:pt x="2438" y="107"/>
                </a:lnTo>
                <a:lnTo>
                  <a:pt x="2438" y="107"/>
                </a:lnTo>
                <a:lnTo>
                  <a:pt x="2443" y="104"/>
                </a:lnTo>
                <a:lnTo>
                  <a:pt x="2448" y="104"/>
                </a:lnTo>
                <a:lnTo>
                  <a:pt x="2453" y="104"/>
                </a:lnTo>
                <a:lnTo>
                  <a:pt x="2457" y="102"/>
                </a:lnTo>
                <a:lnTo>
                  <a:pt x="2457" y="102"/>
                </a:lnTo>
                <a:lnTo>
                  <a:pt x="2462" y="102"/>
                </a:lnTo>
                <a:lnTo>
                  <a:pt x="2467" y="102"/>
                </a:lnTo>
                <a:lnTo>
                  <a:pt x="2472" y="100"/>
                </a:lnTo>
                <a:lnTo>
                  <a:pt x="2476" y="100"/>
                </a:lnTo>
                <a:lnTo>
                  <a:pt x="2481" y="100"/>
                </a:lnTo>
                <a:lnTo>
                  <a:pt x="2481" y="100"/>
                </a:lnTo>
                <a:lnTo>
                  <a:pt x="2486" y="98"/>
                </a:lnTo>
                <a:lnTo>
                  <a:pt x="2491" y="98"/>
                </a:lnTo>
                <a:lnTo>
                  <a:pt x="2495" y="98"/>
                </a:lnTo>
                <a:lnTo>
                  <a:pt x="2500" y="98"/>
                </a:lnTo>
                <a:lnTo>
                  <a:pt x="2500" y="96"/>
                </a:lnTo>
                <a:lnTo>
                  <a:pt x="2505" y="96"/>
                </a:lnTo>
                <a:lnTo>
                  <a:pt x="2510" y="96"/>
                </a:lnTo>
                <a:lnTo>
                  <a:pt x="2514" y="94"/>
                </a:lnTo>
                <a:lnTo>
                  <a:pt x="2519" y="94"/>
                </a:lnTo>
                <a:lnTo>
                  <a:pt x="2519" y="94"/>
                </a:lnTo>
                <a:lnTo>
                  <a:pt x="2524" y="94"/>
                </a:lnTo>
                <a:lnTo>
                  <a:pt x="2529" y="92"/>
                </a:lnTo>
                <a:lnTo>
                  <a:pt x="2534" y="92"/>
                </a:lnTo>
                <a:lnTo>
                  <a:pt x="2538" y="92"/>
                </a:lnTo>
                <a:lnTo>
                  <a:pt x="2538" y="92"/>
                </a:lnTo>
                <a:lnTo>
                  <a:pt x="2543" y="90"/>
                </a:lnTo>
                <a:lnTo>
                  <a:pt x="2548" y="90"/>
                </a:lnTo>
                <a:lnTo>
                  <a:pt x="2553" y="90"/>
                </a:lnTo>
                <a:lnTo>
                  <a:pt x="2557" y="88"/>
                </a:lnTo>
                <a:lnTo>
                  <a:pt x="2557" y="88"/>
                </a:lnTo>
                <a:lnTo>
                  <a:pt x="2562" y="88"/>
                </a:lnTo>
                <a:lnTo>
                  <a:pt x="2567" y="88"/>
                </a:lnTo>
                <a:lnTo>
                  <a:pt x="2572" y="86"/>
                </a:lnTo>
                <a:lnTo>
                  <a:pt x="2576" y="86"/>
                </a:lnTo>
                <a:lnTo>
                  <a:pt x="2576" y="86"/>
                </a:lnTo>
                <a:lnTo>
                  <a:pt x="2581" y="86"/>
                </a:lnTo>
                <a:lnTo>
                  <a:pt x="2586" y="84"/>
                </a:lnTo>
                <a:lnTo>
                  <a:pt x="2591" y="84"/>
                </a:lnTo>
                <a:lnTo>
                  <a:pt x="2595" y="84"/>
                </a:lnTo>
                <a:lnTo>
                  <a:pt x="2595" y="82"/>
                </a:lnTo>
                <a:lnTo>
                  <a:pt x="2600" y="82"/>
                </a:lnTo>
                <a:lnTo>
                  <a:pt x="2605" y="82"/>
                </a:lnTo>
                <a:lnTo>
                  <a:pt x="2610" y="82"/>
                </a:lnTo>
                <a:lnTo>
                  <a:pt x="2614" y="80"/>
                </a:lnTo>
                <a:lnTo>
                  <a:pt x="2619" y="80"/>
                </a:lnTo>
                <a:lnTo>
                  <a:pt x="2619" y="80"/>
                </a:lnTo>
                <a:lnTo>
                  <a:pt x="2624" y="80"/>
                </a:lnTo>
                <a:lnTo>
                  <a:pt x="2629" y="78"/>
                </a:lnTo>
                <a:lnTo>
                  <a:pt x="2634" y="78"/>
                </a:lnTo>
                <a:lnTo>
                  <a:pt x="2638" y="78"/>
                </a:lnTo>
                <a:lnTo>
                  <a:pt x="2638" y="78"/>
                </a:lnTo>
                <a:lnTo>
                  <a:pt x="2643" y="76"/>
                </a:lnTo>
                <a:lnTo>
                  <a:pt x="2648" y="133"/>
                </a:lnTo>
                <a:lnTo>
                  <a:pt x="2653" y="133"/>
                </a:lnTo>
                <a:lnTo>
                  <a:pt x="2657" y="131"/>
                </a:lnTo>
                <a:lnTo>
                  <a:pt x="2657" y="131"/>
                </a:lnTo>
                <a:lnTo>
                  <a:pt x="2662" y="131"/>
                </a:lnTo>
                <a:lnTo>
                  <a:pt x="2667" y="131"/>
                </a:lnTo>
                <a:lnTo>
                  <a:pt x="2672" y="129"/>
                </a:lnTo>
                <a:lnTo>
                  <a:pt x="2676" y="129"/>
                </a:lnTo>
                <a:lnTo>
                  <a:pt x="2676" y="129"/>
                </a:lnTo>
                <a:lnTo>
                  <a:pt x="2681" y="129"/>
                </a:lnTo>
                <a:lnTo>
                  <a:pt x="2686" y="127"/>
                </a:lnTo>
                <a:lnTo>
                  <a:pt x="2691" y="127"/>
                </a:lnTo>
                <a:lnTo>
                  <a:pt x="2695" y="127"/>
                </a:lnTo>
                <a:lnTo>
                  <a:pt x="2695" y="125"/>
                </a:lnTo>
                <a:lnTo>
                  <a:pt x="2700" y="125"/>
                </a:lnTo>
                <a:lnTo>
                  <a:pt x="2705" y="125"/>
                </a:lnTo>
                <a:lnTo>
                  <a:pt x="2710" y="125"/>
                </a:lnTo>
                <a:lnTo>
                  <a:pt x="2715" y="123"/>
                </a:lnTo>
                <a:lnTo>
                  <a:pt x="2715" y="123"/>
                </a:lnTo>
                <a:lnTo>
                  <a:pt x="2719" y="123"/>
                </a:lnTo>
                <a:lnTo>
                  <a:pt x="2724" y="123"/>
                </a:lnTo>
                <a:lnTo>
                  <a:pt x="2729" y="121"/>
                </a:lnTo>
                <a:lnTo>
                  <a:pt x="2734" y="121"/>
                </a:lnTo>
                <a:lnTo>
                  <a:pt x="2734" y="121"/>
                </a:lnTo>
                <a:lnTo>
                  <a:pt x="2738" y="121"/>
                </a:lnTo>
                <a:lnTo>
                  <a:pt x="2743" y="119"/>
                </a:lnTo>
                <a:lnTo>
                  <a:pt x="2748" y="119"/>
                </a:lnTo>
                <a:lnTo>
                  <a:pt x="2753" y="119"/>
                </a:lnTo>
                <a:lnTo>
                  <a:pt x="2757" y="117"/>
                </a:lnTo>
                <a:lnTo>
                  <a:pt x="2757" y="117"/>
                </a:lnTo>
                <a:lnTo>
                  <a:pt x="2762" y="117"/>
                </a:lnTo>
                <a:lnTo>
                  <a:pt x="2767" y="117"/>
                </a:lnTo>
                <a:lnTo>
                  <a:pt x="2772" y="115"/>
                </a:lnTo>
                <a:lnTo>
                  <a:pt x="2776" y="115"/>
                </a:lnTo>
                <a:lnTo>
                  <a:pt x="2776" y="152"/>
                </a:lnTo>
                <a:lnTo>
                  <a:pt x="2781" y="152"/>
                </a:lnTo>
                <a:lnTo>
                  <a:pt x="2786" y="152"/>
                </a:lnTo>
                <a:lnTo>
                  <a:pt x="2791" y="152"/>
                </a:lnTo>
                <a:lnTo>
                  <a:pt x="2795" y="150"/>
                </a:lnTo>
                <a:lnTo>
                  <a:pt x="2795" y="150"/>
                </a:lnTo>
                <a:lnTo>
                  <a:pt x="2800" y="150"/>
                </a:lnTo>
                <a:lnTo>
                  <a:pt x="2805" y="150"/>
                </a:lnTo>
                <a:lnTo>
                  <a:pt x="2810" y="148"/>
                </a:lnTo>
                <a:lnTo>
                  <a:pt x="2815" y="148"/>
                </a:lnTo>
                <a:lnTo>
                  <a:pt x="2815" y="148"/>
                </a:lnTo>
                <a:lnTo>
                  <a:pt x="2819" y="146"/>
                </a:lnTo>
                <a:lnTo>
                  <a:pt x="2824" y="146"/>
                </a:lnTo>
                <a:lnTo>
                  <a:pt x="2829" y="146"/>
                </a:lnTo>
                <a:lnTo>
                  <a:pt x="2834" y="146"/>
                </a:lnTo>
                <a:lnTo>
                  <a:pt x="2834" y="143"/>
                </a:lnTo>
                <a:lnTo>
                  <a:pt x="2838" y="143"/>
                </a:lnTo>
                <a:lnTo>
                  <a:pt x="2843" y="143"/>
                </a:lnTo>
                <a:lnTo>
                  <a:pt x="2848" y="143"/>
                </a:lnTo>
                <a:lnTo>
                  <a:pt x="2853" y="141"/>
                </a:lnTo>
                <a:lnTo>
                  <a:pt x="2853" y="141"/>
                </a:lnTo>
                <a:lnTo>
                  <a:pt x="2857" y="141"/>
                </a:lnTo>
                <a:lnTo>
                  <a:pt x="2862" y="139"/>
                </a:lnTo>
                <a:lnTo>
                  <a:pt x="2867" y="139"/>
                </a:lnTo>
                <a:lnTo>
                  <a:pt x="2872" y="139"/>
                </a:lnTo>
                <a:lnTo>
                  <a:pt x="2872" y="139"/>
                </a:lnTo>
                <a:lnTo>
                  <a:pt x="2876" y="137"/>
                </a:lnTo>
                <a:lnTo>
                  <a:pt x="2881" y="137"/>
                </a:lnTo>
                <a:lnTo>
                  <a:pt x="2886" y="137"/>
                </a:lnTo>
                <a:lnTo>
                  <a:pt x="2891" y="137"/>
                </a:lnTo>
                <a:lnTo>
                  <a:pt x="2896" y="135"/>
                </a:lnTo>
                <a:lnTo>
                  <a:pt x="2896" y="135"/>
                </a:lnTo>
                <a:lnTo>
                  <a:pt x="2900" y="135"/>
                </a:lnTo>
                <a:lnTo>
                  <a:pt x="2905" y="133"/>
                </a:lnTo>
                <a:lnTo>
                  <a:pt x="2910" y="133"/>
                </a:lnTo>
                <a:lnTo>
                  <a:pt x="2915" y="133"/>
                </a:lnTo>
                <a:lnTo>
                  <a:pt x="2915" y="133"/>
                </a:lnTo>
                <a:lnTo>
                  <a:pt x="2919" y="131"/>
                </a:lnTo>
                <a:lnTo>
                  <a:pt x="2924" y="131"/>
                </a:lnTo>
                <a:lnTo>
                  <a:pt x="2929" y="131"/>
                </a:lnTo>
                <a:lnTo>
                  <a:pt x="2934" y="131"/>
                </a:lnTo>
                <a:lnTo>
                  <a:pt x="2934" y="129"/>
                </a:lnTo>
                <a:lnTo>
                  <a:pt x="2938" y="129"/>
                </a:lnTo>
                <a:lnTo>
                  <a:pt x="2943" y="129"/>
                </a:lnTo>
                <a:lnTo>
                  <a:pt x="2948" y="129"/>
                </a:lnTo>
                <a:lnTo>
                  <a:pt x="2953" y="127"/>
                </a:lnTo>
                <a:lnTo>
                  <a:pt x="2953" y="127"/>
                </a:lnTo>
                <a:lnTo>
                  <a:pt x="2957" y="127"/>
                </a:lnTo>
                <a:lnTo>
                  <a:pt x="2962" y="125"/>
                </a:lnTo>
                <a:lnTo>
                  <a:pt x="2967" y="125"/>
                </a:lnTo>
                <a:lnTo>
                  <a:pt x="2972" y="125"/>
                </a:lnTo>
                <a:lnTo>
                  <a:pt x="2972" y="125"/>
                </a:lnTo>
                <a:lnTo>
                  <a:pt x="2976" y="123"/>
                </a:lnTo>
                <a:lnTo>
                  <a:pt x="2981" y="123"/>
                </a:lnTo>
                <a:lnTo>
                  <a:pt x="2986" y="123"/>
                </a:lnTo>
                <a:lnTo>
                  <a:pt x="2991" y="123"/>
                </a:lnTo>
                <a:lnTo>
                  <a:pt x="2991" y="121"/>
                </a:lnTo>
                <a:lnTo>
                  <a:pt x="2996" y="121"/>
                </a:lnTo>
                <a:lnTo>
                  <a:pt x="3000" y="121"/>
                </a:lnTo>
                <a:lnTo>
                  <a:pt x="3005" y="119"/>
                </a:lnTo>
                <a:lnTo>
                  <a:pt x="3010" y="119"/>
                </a:lnTo>
                <a:lnTo>
                  <a:pt x="3010" y="119"/>
                </a:lnTo>
                <a:lnTo>
                  <a:pt x="3015" y="119"/>
                </a:lnTo>
                <a:lnTo>
                  <a:pt x="3019" y="117"/>
                </a:lnTo>
                <a:lnTo>
                  <a:pt x="3024" y="117"/>
                </a:lnTo>
                <a:lnTo>
                  <a:pt x="3029" y="117"/>
                </a:lnTo>
                <a:lnTo>
                  <a:pt x="3029" y="117"/>
                </a:lnTo>
                <a:lnTo>
                  <a:pt x="3034" y="115"/>
                </a:lnTo>
                <a:lnTo>
                  <a:pt x="3038" y="115"/>
                </a:lnTo>
                <a:lnTo>
                  <a:pt x="3043" y="115"/>
                </a:lnTo>
                <a:lnTo>
                  <a:pt x="3048" y="113"/>
                </a:lnTo>
                <a:lnTo>
                  <a:pt x="3053" y="113"/>
                </a:lnTo>
                <a:lnTo>
                  <a:pt x="3053" y="113"/>
                </a:lnTo>
                <a:lnTo>
                  <a:pt x="3057" y="113"/>
                </a:lnTo>
                <a:lnTo>
                  <a:pt x="3062" y="111"/>
                </a:lnTo>
                <a:lnTo>
                  <a:pt x="3067" y="111"/>
                </a:lnTo>
                <a:lnTo>
                  <a:pt x="3072" y="111"/>
                </a:lnTo>
                <a:lnTo>
                  <a:pt x="3072" y="111"/>
                </a:lnTo>
                <a:lnTo>
                  <a:pt x="3077" y="109"/>
                </a:lnTo>
                <a:lnTo>
                  <a:pt x="3081" y="109"/>
                </a:lnTo>
                <a:lnTo>
                  <a:pt x="3086" y="109"/>
                </a:lnTo>
                <a:lnTo>
                  <a:pt x="3091" y="109"/>
                </a:lnTo>
                <a:lnTo>
                  <a:pt x="3091" y="107"/>
                </a:lnTo>
                <a:lnTo>
                  <a:pt x="3096" y="107"/>
                </a:lnTo>
                <a:lnTo>
                  <a:pt x="3100" y="107"/>
                </a:lnTo>
                <a:lnTo>
                  <a:pt x="3105" y="104"/>
                </a:lnTo>
                <a:lnTo>
                  <a:pt x="3110" y="104"/>
                </a:lnTo>
                <a:lnTo>
                  <a:pt x="3110" y="104"/>
                </a:lnTo>
                <a:lnTo>
                  <a:pt x="3115" y="104"/>
                </a:lnTo>
                <a:lnTo>
                  <a:pt x="3119" y="102"/>
                </a:lnTo>
                <a:lnTo>
                  <a:pt x="3124" y="102"/>
                </a:lnTo>
                <a:lnTo>
                  <a:pt x="3129" y="102"/>
                </a:lnTo>
                <a:lnTo>
                  <a:pt x="3129" y="102"/>
                </a:lnTo>
                <a:lnTo>
                  <a:pt x="3134" y="100"/>
                </a:lnTo>
                <a:lnTo>
                  <a:pt x="3138" y="100"/>
                </a:lnTo>
                <a:lnTo>
                  <a:pt x="3143" y="100"/>
                </a:lnTo>
                <a:lnTo>
                  <a:pt x="3148" y="98"/>
                </a:lnTo>
                <a:lnTo>
                  <a:pt x="3148" y="98"/>
                </a:lnTo>
                <a:lnTo>
                  <a:pt x="3153" y="98"/>
                </a:lnTo>
                <a:lnTo>
                  <a:pt x="3157" y="98"/>
                </a:lnTo>
                <a:lnTo>
                  <a:pt x="3162" y="96"/>
                </a:lnTo>
                <a:lnTo>
                  <a:pt x="3167" y="96"/>
                </a:lnTo>
                <a:lnTo>
                  <a:pt x="3167" y="96"/>
                </a:lnTo>
                <a:lnTo>
                  <a:pt x="3172" y="96"/>
                </a:lnTo>
                <a:lnTo>
                  <a:pt x="3177" y="94"/>
                </a:lnTo>
                <a:lnTo>
                  <a:pt x="3181" y="94"/>
                </a:lnTo>
                <a:lnTo>
                  <a:pt x="3186" y="94"/>
                </a:lnTo>
                <a:lnTo>
                  <a:pt x="3191" y="92"/>
                </a:lnTo>
                <a:lnTo>
                  <a:pt x="3191" y="92"/>
                </a:lnTo>
                <a:lnTo>
                  <a:pt x="3196" y="92"/>
                </a:lnTo>
                <a:lnTo>
                  <a:pt x="3200" y="92"/>
                </a:lnTo>
                <a:lnTo>
                  <a:pt x="3205" y="90"/>
                </a:lnTo>
                <a:lnTo>
                  <a:pt x="3210" y="90"/>
                </a:lnTo>
                <a:lnTo>
                  <a:pt x="3210" y="90"/>
                </a:lnTo>
                <a:lnTo>
                  <a:pt x="3215" y="90"/>
                </a:lnTo>
                <a:lnTo>
                  <a:pt x="3219" y="88"/>
                </a:lnTo>
                <a:lnTo>
                  <a:pt x="3224" y="88"/>
                </a:lnTo>
                <a:lnTo>
                  <a:pt x="3229" y="88"/>
                </a:lnTo>
                <a:lnTo>
                  <a:pt x="3229" y="88"/>
                </a:lnTo>
                <a:lnTo>
                  <a:pt x="3234" y="86"/>
                </a:lnTo>
                <a:lnTo>
                  <a:pt x="3238" y="86"/>
                </a:lnTo>
                <a:lnTo>
                  <a:pt x="3243" y="86"/>
                </a:lnTo>
                <a:lnTo>
                  <a:pt x="3248" y="84"/>
                </a:lnTo>
                <a:lnTo>
                  <a:pt x="3248" y="84"/>
                </a:lnTo>
                <a:lnTo>
                  <a:pt x="3253" y="84"/>
                </a:lnTo>
                <a:lnTo>
                  <a:pt x="3258" y="84"/>
                </a:lnTo>
                <a:lnTo>
                  <a:pt x="3262" y="82"/>
                </a:lnTo>
                <a:lnTo>
                  <a:pt x="3267" y="82"/>
                </a:lnTo>
                <a:lnTo>
                  <a:pt x="3267" y="82"/>
                </a:lnTo>
                <a:lnTo>
                  <a:pt x="3272" y="82"/>
                </a:lnTo>
                <a:lnTo>
                  <a:pt x="3277" y="80"/>
                </a:lnTo>
                <a:lnTo>
                  <a:pt x="3281" y="80"/>
                </a:lnTo>
                <a:lnTo>
                  <a:pt x="3286" y="80"/>
                </a:lnTo>
                <a:lnTo>
                  <a:pt x="3286" y="78"/>
                </a:lnTo>
                <a:lnTo>
                  <a:pt x="3291" y="78"/>
                </a:lnTo>
                <a:lnTo>
                  <a:pt x="3296" y="78"/>
                </a:lnTo>
                <a:lnTo>
                  <a:pt x="3300" y="78"/>
                </a:lnTo>
                <a:lnTo>
                  <a:pt x="3305" y="76"/>
                </a:lnTo>
                <a:lnTo>
                  <a:pt x="3305" y="76"/>
                </a:lnTo>
                <a:lnTo>
                  <a:pt x="3310" y="76"/>
                </a:lnTo>
                <a:lnTo>
                  <a:pt x="3315" y="76"/>
                </a:lnTo>
                <a:lnTo>
                  <a:pt x="3319" y="74"/>
                </a:lnTo>
                <a:lnTo>
                  <a:pt x="3324" y="74"/>
                </a:lnTo>
                <a:lnTo>
                  <a:pt x="3329" y="74"/>
                </a:lnTo>
                <a:lnTo>
                  <a:pt x="3329" y="72"/>
                </a:lnTo>
                <a:lnTo>
                  <a:pt x="3334" y="72"/>
                </a:lnTo>
                <a:lnTo>
                  <a:pt x="3338" y="72"/>
                </a:lnTo>
                <a:lnTo>
                  <a:pt x="3343" y="72"/>
                </a:lnTo>
                <a:lnTo>
                  <a:pt x="3348" y="70"/>
                </a:lnTo>
                <a:lnTo>
                  <a:pt x="3348" y="70"/>
                </a:lnTo>
                <a:lnTo>
                  <a:pt x="3353" y="70"/>
                </a:lnTo>
                <a:lnTo>
                  <a:pt x="3358" y="70"/>
                </a:lnTo>
                <a:lnTo>
                  <a:pt x="3362" y="67"/>
                </a:lnTo>
                <a:lnTo>
                  <a:pt x="3367" y="67"/>
                </a:lnTo>
                <a:lnTo>
                  <a:pt x="3367" y="67"/>
                </a:lnTo>
                <a:lnTo>
                  <a:pt x="3372" y="65"/>
                </a:lnTo>
                <a:lnTo>
                  <a:pt x="3377" y="65"/>
                </a:lnTo>
                <a:lnTo>
                  <a:pt x="3381" y="65"/>
                </a:lnTo>
                <a:lnTo>
                  <a:pt x="3386" y="65"/>
                </a:lnTo>
                <a:lnTo>
                  <a:pt x="3386" y="63"/>
                </a:lnTo>
                <a:lnTo>
                  <a:pt x="3391" y="63"/>
                </a:lnTo>
                <a:lnTo>
                  <a:pt x="3396" y="63"/>
                </a:lnTo>
                <a:lnTo>
                  <a:pt x="3400" y="63"/>
                </a:lnTo>
                <a:lnTo>
                  <a:pt x="3405" y="61"/>
                </a:lnTo>
                <a:lnTo>
                  <a:pt x="3405" y="61"/>
                </a:lnTo>
                <a:lnTo>
                  <a:pt x="3410" y="61"/>
                </a:lnTo>
                <a:lnTo>
                  <a:pt x="3415" y="61"/>
                </a:lnTo>
                <a:lnTo>
                  <a:pt x="3419" y="59"/>
                </a:lnTo>
                <a:lnTo>
                  <a:pt x="3424" y="59"/>
                </a:lnTo>
                <a:lnTo>
                  <a:pt x="3424" y="59"/>
                </a:lnTo>
                <a:lnTo>
                  <a:pt x="3429" y="57"/>
                </a:lnTo>
                <a:lnTo>
                  <a:pt x="3434" y="57"/>
                </a:lnTo>
                <a:lnTo>
                  <a:pt x="3439" y="57"/>
                </a:lnTo>
                <a:lnTo>
                  <a:pt x="3443" y="57"/>
                </a:lnTo>
                <a:lnTo>
                  <a:pt x="3443" y="55"/>
                </a:lnTo>
                <a:lnTo>
                  <a:pt x="3448" y="55"/>
                </a:lnTo>
                <a:lnTo>
                  <a:pt x="3453" y="55"/>
                </a:lnTo>
                <a:lnTo>
                  <a:pt x="3458" y="55"/>
                </a:lnTo>
                <a:lnTo>
                  <a:pt x="3462" y="53"/>
                </a:lnTo>
                <a:lnTo>
                  <a:pt x="3462" y="53"/>
                </a:lnTo>
                <a:lnTo>
                  <a:pt x="3467" y="53"/>
                </a:lnTo>
                <a:lnTo>
                  <a:pt x="3472" y="51"/>
                </a:lnTo>
                <a:lnTo>
                  <a:pt x="3477" y="51"/>
                </a:lnTo>
                <a:lnTo>
                  <a:pt x="3481" y="51"/>
                </a:lnTo>
                <a:lnTo>
                  <a:pt x="3486" y="51"/>
                </a:lnTo>
                <a:lnTo>
                  <a:pt x="3486" y="49"/>
                </a:lnTo>
                <a:lnTo>
                  <a:pt x="3491" y="49"/>
                </a:lnTo>
                <a:lnTo>
                  <a:pt x="3496" y="49"/>
                </a:lnTo>
                <a:lnTo>
                  <a:pt x="3500" y="49"/>
                </a:lnTo>
                <a:lnTo>
                  <a:pt x="3505" y="47"/>
                </a:lnTo>
                <a:lnTo>
                  <a:pt x="3505" y="47"/>
                </a:lnTo>
                <a:lnTo>
                  <a:pt x="3510" y="47"/>
                </a:lnTo>
                <a:lnTo>
                  <a:pt x="3515" y="45"/>
                </a:lnTo>
                <a:lnTo>
                  <a:pt x="3519" y="45"/>
                </a:lnTo>
                <a:lnTo>
                  <a:pt x="3524" y="45"/>
                </a:lnTo>
                <a:lnTo>
                  <a:pt x="3524" y="45"/>
                </a:lnTo>
                <a:lnTo>
                  <a:pt x="3529" y="43"/>
                </a:lnTo>
                <a:lnTo>
                  <a:pt x="3534" y="43"/>
                </a:lnTo>
                <a:lnTo>
                  <a:pt x="3539" y="43"/>
                </a:lnTo>
                <a:lnTo>
                  <a:pt x="3543" y="43"/>
                </a:lnTo>
                <a:lnTo>
                  <a:pt x="3543" y="41"/>
                </a:lnTo>
                <a:lnTo>
                  <a:pt x="3548" y="41"/>
                </a:lnTo>
                <a:lnTo>
                  <a:pt x="3553" y="41"/>
                </a:lnTo>
                <a:lnTo>
                  <a:pt x="3558" y="41"/>
                </a:lnTo>
                <a:lnTo>
                  <a:pt x="3562" y="39"/>
                </a:lnTo>
                <a:lnTo>
                  <a:pt x="3562" y="39"/>
                </a:lnTo>
                <a:lnTo>
                  <a:pt x="3567" y="39"/>
                </a:lnTo>
                <a:lnTo>
                  <a:pt x="3572" y="37"/>
                </a:lnTo>
                <a:lnTo>
                  <a:pt x="3577" y="37"/>
                </a:lnTo>
                <a:lnTo>
                  <a:pt x="3581" y="37"/>
                </a:lnTo>
                <a:lnTo>
                  <a:pt x="3581" y="37"/>
                </a:lnTo>
                <a:lnTo>
                  <a:pt x="3586" y="35"/>
                </a:lnTo>
                <a:lnTo>
                  <a:pt x="3591" y="35"/>
                </a:lnTo>
                <a:lnTo>
                  <a:pt x="3596" y="35"/>
                </a:lnTo>
                <a:lnTo>
                  <a:pt x="3600" y="35"/>
                </a:lnTo>
                <a:lnTo>
                  <a:pt x="3600" y="33"/>
                </a:lnTo>
                <a:lnTo>
                  <a:pt x="3605" y="33"/>
                </a:lnTo>
                <a:lnTo>
                  <a:pt x="3610" y="33"/>
                </a:lnTo>
                <a:lnTo>
                  <a:pt x="3615" y="30"/>
                </a:lnTo>
                <a:lnTo>
                  <a:pt x="3620" y="30"/>
                </a:lnTo>
                <a:lnTo>
                  <a:pt x="3624" y="30"/>
                </a:lnTo>
                <a:lnTo>
                  <a:pt x="3624" y="30"/>
                </a:lnTo>
                <a:lnTo>
                  <a:pt x="3629" y="28"/>
                </a:lnTo>
                <a:lnTo>
                  <a:pt x="3634" y="28"/>
                </a:lnTo>
                <a:lnTo>
                  <a:pt x="3639" y="28"/>
                </a:lnTo>
                <a:lnTo>
                  <a:pt x="3643" y="28"/>
                </a:lnTo>
                <a:lnTo>
                  <a:pt x="3643" y="26"/>
                </a:lnTo>
                <a:lnTo>
                  <a:pt x="3648" y="26"/>
                </a:lnTo>
                <a:lnTo>
                  <a:pt x="3653" y="26"/>
                </a:lnTo>
                <a:lnTo>
                  <a:pt x="3658" y="24"/>
                </a:lnTo>
                <a:lnTo>
                  <a:pt x="3662" y="24"/>
                </a:lnTo>
                <a:lnTo>
                  <a:pt x="3662" y="24"/>
                </a:lnTo>
                <a:lnTo>
                  <a:pt x="3667" y="24"/>
                </a:lnTo>
                <a:lnTo>
                  <a:pt x="3672" y="22"/>
                </a:lnTo>
                <a:lnTo>
                  <a:pt x="3677" y="22"/>
                </a:lnTo>
                <a:lnTo>
                  <a:pt x="3681" y="22"/>
                </a:lnTo>
                <a:lnTo>
                  <a:pt x="3681" y="22"/>
                </a:lnTo>
                <a:lnTo>
                  <a:pt x="3686" y="20"/>
                </a:lnTo>
                <a:lnTo>
                  <a:pt x="3691" y="20"/>
                </a:lnTo>
                <a:lnTo>
                  <a:pt x="3696" y="20"/>
                </a:lnTo>
                <a:lnTo>
                  <a:pt x="3700" y="20"/>
                </a:lnTo>
                <a:lnTo>
                  <a:pt x="3700" y="18"/>
                </a:lnTo>
                <a:lnTo>
                  <a:pt x="3705" y="18"/>
                </a:lnTo>
                <a:lnTo>
                  <a:pt x="3710" y="18"/>
                </a:lnTo>
                <a:lnTo>
                  <a:pt x="3715" y="16"/>
                </a:lnTo>
                <a:lnTo>
                  <a:pt x="3720" y="16"/>
                </a:lnTo>
                <a:lnTo>
                  <a:pt x="3720" y="16"/>
                </a:lnTo>
                <a:lnTo>
                  <a:pt x="3724" y="16"/>
                </a:lnTo>
                <a:lnTo>
                  <a:pt x="3729" y="14"/>
                </a:lnTo>
                <a:lnTo>
                  <a:pt x="3734" y="14"/>
                </a:lnTo>
                <a:lnTo>
                  <a:pt x="3739" y="14"/>
                </a:lnTo>
                <a:lnTo>
                  <a:pt x="3739" y="14"/>
                </a:lnTo>
                <a:lnTo>
                  <a:pt x="3743" y="12"/>
                </a:lnTo>
                <a:lnTo>
                  <a:pt x="3748" y="12"/>
                </a:lnTo>
                <a:lnTo>
                  <a:pt x="3753" y="12"/>
                </a:lnTo>
                <a:lnTo>
                  <a:pt x="3758" y="10"/>
                </a:lnTo>
                <a:lnTo>
                  <a:pt x="3762" y="10"/>
                </a:lnTo>
                <a:lnTo>
                  <a:pt x="3762" y="10"/>
                </a:lnTo>
                <a:lnTo>
                  <a:pt x="3767" y="10"/>
                </a:lnTo>
                <a:lnTo>
                  <a:pt x="3772" y="8"/>
                </a:lnTo>
                <a:lnTo>
                  <a:pt x="3777" y="8"/>
                </a:lnTo>
                <a:lnTo>
                  <a:pt x="3781" y="8"/>
                </a:lnTo>
                <a:lnTo>
                  <a:pt x="3781" y="8"/>
                </a:lnTo>
                <a:lnTo>
                  <a:pt x="3786" y="6"/>
                </a:lnTo>
                <a:lnTo>
                  <a:pt x="3791" y="6"/>
                </a:lnTo>
                <a:lnTo>
                  <a:pt x="3796" y="6"/>
                </a:lnTo>
                <a:lnTo>
                  <a:pt x="3801" y="4"/>
                </a:lnTo>
                <a:lnTo>
                  <a:pt x="3801" y="4"/>
                </a:lnTo>
                <a:lnTo>
                  <a:pt x="3805" y="4"/>
                </a:lnTo>
                <a:lnTo>
                  <a:pt x="3810" y="4"/>
                </a:lnTo>
                <a:lnTo>
                  <a:pt x="3815" y="2"/>
                </a:lnTo>
                <a:lnTo>
                  <a:pt x="3820" y="2"/>
                </a:lnTo>
                <a:lnTo>
                  <a:pt x="3820" y="2"/>
                </a:lnTo>
                <a:lnTo>
                  <a:pt x="3824" y="2"/>
                </a:lnTo>
                <a:lnTo>
                  <a:pt x="3829" y="0"/>
                </a:lnTo>
                <a:lnTo>
                  <a:pt x="3834" y="0"/>
                </a:lnTo>
                <a:lnTo>
                  <a:pt x="3839" y="0"/>
                </a:lnTo>
                <a:lnTo>
                  <a:pt x="3839" y="191"/>
                </a:lnTo>
                <a:lnTo>
                  <a:pt x="0" y="191"/>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017" name="Freeform 9"/>
          <p:cNvSpPr>
            <a:spLocks/>
          </p:cNvSpPr>
          <p:nvPr/>
        </p:nvSpPr>
        <p:spPr bwMode="auto">
          <a:xfrm>
            <a:off x="263537" y="1870069"/>
            <a:ext cx="6094413" cy="773113"/>
          </a:xfrm>
          <a:custGeom>
            <a:avLst/>
            <a:gdLst/>
            <a:ahLst/>
            <a:cxnLst>
              <a:cxn ang="0">
                <a:pos x="119" y="400"/>
              </a:cxn>
              <a:cxn ang="0">
                <a:pos x="242" y="382"/>
              </a:cxn>
              <a:cxn ang="0">
                <a:pos x="366" y="363"/>
              </a:cxn>
              <a:cxn ang="0">
                <a:pos x="490" y="347"/>
              </a:cxn>
              <a:cxn ang="0">
                <a:pos x="609" y="329"/>
              </a:cxn>
              <a:cxn ang="0">
                <a:pos x="733" y="310"/>
              </a:cxn>
              <a:cxn ang="0">
                <a:pos x="857" y="384"/>
              </a:cxn>
              <a:cxn ang="0">
                <a:pos x="981" y="366"/>
              </a:cxn>
              <a:cxn ang="0">
                <a:pos x="1100" y="347"/>
              </a:cxn>
              <a:cxn ang="0">
                <a:pos x="1224" y="331"/>
              </a:cxn>
              <a:cxn ang="0">
                <a:pos x="1348" y="394"/>
              </a:cxn>
              <a:cxn ang="0">
                <a:pos x="1471" y="376"/>
              </a:cxn>
              <a:cxn ang="0">
                <a:pos x="1590" y="357"/>
              </a:cxn>
              <a:cxn ang="0">
                <a:pos x="1714" y="341"/>
              </a:cxn>
              <a:cxn ang="0">
                <a:pos x="1838" y="322"/>
              </a:cxn>
              <a:cxn ang="0">
                <a:pos x="1962" y="394"/>
              </a:cxn>
              <a:cxn ang="0">
                <a:pos x="2086" y="376"/>
              </a:cxn>
              <a:cxn ang="0">
                <a:pos x="2205" y="357"/>
              </a:cxn>
              <a:cxn ang="0">
                <a:pos x="2329" y="341"/>
              </a:cxn>
              <a:cxn ang="0">
                <a:pos x="2453" y="400"/>
              </a:cxn>
              <a:cxn ang="0">
                <a:pos x="2576" y="382"/>
              </a:cxn>
              <a:cxn ang="0">
                <a:pos x="2695" y="421"/>
              </a:cxn>
              <a:cxn ang="0">
                <a:pos x="2819" y="442"/>
              </a:cxn>
              <a:cxn ang="0">
                <a:pos x="2943" y="425"/>
              </a:cxn>
              <a:cxn ang="0">
                <a:pos x="3067" y="407"/>
              </a:cxn>
              <a:cxn ang="0">
                <a:pos x="3191" y="388"/>
              </a:cxn>
              <a:cxn ang="0">
                <a:pos x="3310" y="372"/>
              </a:cxn>
              <a:cxn ang="0">
                <a:pos x="3434" y="353"/>
              </a:cxn>
              <a:cxn ang="0">
                <a:pos x="3558" y="337"/>
              </a:cxn>
              <a:cxn ang="0">
                <a:pos x="3681" y="318"/>
              </a:cxn>
              <a:cxn ang="0">
                <a:pos x="3801" y="300"/>
              </a:cxn>
              <a:cxn ang="0">
                <a:pos x="3753" y="125"/>
              </a:cxn>
              <a:cxn ang="0">
                <a:pos x="3629" y="162"/>
              </a:cxn>
              <a:cxn ang="0">
                <a:pos x="3505" y="197"/>
              </a:cxn>
              <a:cxn ang="0">
                <a:pos x="3386" y="92"/>
              </a:cxn>
              <a:cxn ang="0">
                <a:pos x="3262" y="129"/>
              </a:cxn>
              <a:cxn ang="0">
                <a:pos x="3138" y="164"/>
              </a:cxn>
              <a:cxn ang="0">
                <a:pos x="3015" y="199"/>
              </a:cxn>
              <a:cxn ang="0">
                <a:pos x="2896" y="27"/>
              </a:cxn>
              <a:cxn ang="0">
                <a:pos x="2772" y="25"/>
              </a:cxn>
              <a:cxn ang="0">
                <a:pos x="2648" y="59"/>
              </a:cxn>
              <a:cxn ang="0">
                <a:pos x="2524" y="37"/>
              </a:cxn>
              <a:cxn ang="0">
                <a:pos x="2400" y="72"/>
              </a:cxn>
              <a:cxn ang="0">
                <a:pos x="2281" y="31"/>
              </a:cxn>
              <a:cxn ang="0">
                <a:pos x="2157" y="66"/>
              </a:cxn>
              <a:cxn ang="0">
                <a:pos x="2033" y="103"/>
              </a:cxn>
              <a:cxn ang="0">
                <a:pos x="1910" y="49"/>
              </a:cxn>
              <a:cxn ang="0">
                <a:pos x="1790" y="84"/>
              </a:cxn>
              <a:cxn ang="0">
                <a:pos x="1667" y="119"/>
              </a:cxn>
              <a:cxn ang="0">
                <a:pos x="1543" y="154"/>
              </a:cxn>
              <a:cxn ang="0">
                <a:pos x="1419" y="191"/>
              </a:cxn>
              <a:cxn ang="0">
                <a:pos x="1295" y="226"/>
              </a:cxn>
              <a:cxn ang="0">
                <a:pos x="1176" y="181"/>
              </a:cxn>
              <a:cxn ang="0">
                <a:pos x="1052" y="216"/>
              </a:cxn>
              <a:cxn ang="0">
                <a:pos x="928" y="125"/>
              </a:cxn>
              <a:cxn ang="0">
                <a:pos x="805" y="160"/>
              </a:cxn>
              <a:cxn ang="0">
                <a:pos x="685" y="105"/>
              </a:cxn>
              <a:cxn ang="0">
                <a:pos x="562" y="142"/>
              </a:cxn>
              <a:cxn ang="0">
                <a:pos x="438" y="177"/>
              </a:cxn>
              <a:cxn ang="0">
                <a:pos x="314" y="211"/>
              </a:cxn>
              <a:cxn ang="0">
                <a:pos x="195" y="248"/>
              </a:cxn>
              <a:cxn ang="0">
                <a:pos x="71" y="283"/>
              </a:cxn>
            </a:cxnLst>
            <a:rect l="0" t="0" r="r" b="b"/>
            <a:pathLst>
              <a:path w="3839" h="487">
                <a:moveTo>
                  <a:pt x="0" y="487"/>
                </a:moveTo>
                <a:lnTo>
                  <a:pt x="4" y="417"/>
                </a:lnTo>
                <a:lnTo>
                  <a:pt x="9" y="415"/>
                </a:lnTo>
                <a:lnTo>
                  <a:pt x="14" y="415"/>
                </a:lnTo>
                <a:lnTo>
                  <a:pt x="19" y="415"/>
                </a:lnTo>
                <a:lnTo>
                  <a:pt x="19" y="415"/>
                </a:lnTo>
                <a:lnTo>
                  <a:pt x="23" y="413"/>
                </a:lnTo>
                <a:lnTo>
                  <a:pt x="28" y="413"/>
                </a:lnTo>
                <a:lnTo>
                  <a:pt x="33" y="413"/>
                </a:lnTo>
                <a:lnTo>
                  <a:pt x="38" y="411"/>
                </a:lnTo>
                <a:lnTo>
                  <a:pt x="38" y="411"/>
                </a:lnTo>
                <a:lnTo>
                  <a:pt x="42" y="411"/>
                </a:lnTo>
                <a:lnTo>
                  <a:pt x="47" y="411"/>
                </a:lnTo>
                <a:lnTo>
                  <a:pt x="52" y="409"/>
                </a:lnTo>
                <a:lnTo>
                  <a:pt x="57" y="409"/>
                </a:lnTo>
                <a:lnTo>
                  <a:pt x="57" y="409"/>
                </a:lnTo>
                <a:lnTo>
                  <a:pt x="61" y="409"/>
                </a:lnTo>
                <a:lnTo>
                  <a:pt x="66" y="407"/>
                </a:lnTo>
                <a:lnTo>
                  <a:pt x="71" y="407"/>
                </a:lnTo>
                <a:lnTo>
                  <a:pt x="76" y="407"/>
                </a:lnTo>
                <a:lnTo>
                  <a:pt x="76" y="405"/>
                </a:lnTo>
                <a:lnTo>
                  <a:pt x="81" y="405"/>
                </a:lnTo>
                <a:lnTo>
                  <a:pt x="85" y="405"/>
                </a:lnTo>
                <a:lnTo>
                  <a:pt x="90" y="405"/>
                </a:lnTo>
                <a:lnTo>
                  <a:pt x="95" y="403"/>
                </a:lnTo>
                <a:lnTo>
                  <a:pt x="95" y="403"/>
                </a:lnTo>
                <a:lnTo>
                  <a:pt x="100" y="403"/>
                </a:lnTo>
                <a:lnTo>
                  <a:pt x="104" y="403"/>
                </a:lnTo>
                <a:lnTo>
                  <a:pt x="109" y="400"/>
                </a:lnTo>
                <a:lnTo>
                  <a:pt x="114" y="400"/>
                </a:lnTo>
                <a:lnTo>
                  <a:pt x="114" y="400"/>
                </a:lnTo>
                <a:lnTo>
                  <a:pt x="119" y="400"/>
                </a:lnTo>
                <a:lnTo>
                  <a:pt x="123" y="398"/>
                </a:lnTo>
                <a:lnTo>
                  <a:pt x="128" y="398"/>
                </a:lnTo>
                <a:lnTo>
                  <a:pt x="133" y="398"/>
                </a:lnTo>
                <a:lnTo>
                  <a:pt x="138" y="396"/>
                </a:lnTo>
                <a:lnTo>
                  <a:pt x="138" y="396"/>
                </a:lnTo>
                <a:lnTo>
                  <a:pt x="142" y="396"/>
                </a:lnTo>
                <a:lnTo>
                  <a:pt x="147" y="396"/>
                </a:lnTo>
                <a:lnTo>
                  <a:pt x="152" y="394"/>
                </a:lnTo>
                <a:lnTo>
                  <a:pt x="157" y="394"/>
                </a:lnTo>
                <a:lnTo>
                  <a:pt x="157" y="394"/>
                </a:lnTo>
                <a:lnTo>
                  <a:pt x="162" y="394"/>
                </a:lnTo>
                <a:lnTo>
                  <a:pt x="166" y="392"/>
                </a:lnTo>
                <a:lnTo>
                  <a:pt x="171" y="392"/>
                </a:lnTo>
                <a:lnTo>
                  <a:pt x="176" y="392"/>
                </a:lnTo>
                <a:lnTo>
                  <a:pt x="176" y="390"/>
                </a:lnTo>
                <a:lnTo>
                  <a:pt x="181" y="390"/>
                </a:lnTo>
                <a:lnTo>
                  <a:pt x="185" y="390"/>
                </a:lnTo>
                <a:lnTo>
                  <a:pt x="190" y="390"/>
                </a:lnTo>
                <a:lnTo>
                  <a:pt x="195" y="388"/>
                </a:lnTo>
                <a:lnTo>
                  <a:pt x="195" y="388"/>
                </a:lnTo>
                <a:lnTo>
                  <a:pt x="200" y="388"/>
                </a:lnTo>
                <a:lnTo>
                  <a:pt x="204" y="388"/>
                </a:lnTo>
                <a:lnTo>
                  <a:pt x="209" y="386"/>
                </a:lnTo>
                <a:lnTo>
                  <a:pt x="214" y="386"/>
                </a:lnTo>
                <a:lnTo>
                  <a:pt x="214" y="386"/>
                </a:lnTo>
                <a:lnTo>
                  <a:pt x="219" y="384"/>
                </a:lnTo>
                <a:lnTo>
                  <a:pt x="223" y="384"/>
                </a:lnTo>
                <a:lnTo>
                  <a:pt x="228" y="384"/>
                </a:lnTo>
                <a:lnTo>
                  <a:pt x="233" y="384"/>
                </a:lnTo>
                <a:lnTo>
                  <a:pt x="233" y="382"/>
                </a:lnTo>
                <a:lnTo>
                  <a:pt x="238" y="382"/>
                </a:lnTo>
                <a:lnTo>
                  <a:pt x="242" y="382"/>
                </a:lnTo>
                <a:lnTo>
                  <a:pt x="247" y="382"/>
                </a:lnTo>
                <a:lnTo>
                  <a:pt x="252" y="380"/>
                </a:lnTo>
                <a:lnTo>
                  <a:pt x="252" y="380"/>
                </a:lnTo>
                <a:lnTo>
                  <a:pt x="257" y="380"/>
                </a:lnTo>
                <a:lnTo>
                  <a:pt x="262" y="380"/>
                </a:lnTo>
                <a:lnTo>
                  <a:pt x="266" y="378"/>
                </a:lnTo>
                <a:lnTo>
                  <a:pt x="271" y="378"/>
                </a:lnTo>
                <a:lnTo>
                  <a:pt x="271" y="378"/>
                </a:lnTo>
                <a:lnTo>
                  <a:pt x="276" y="376"/>
                </a:lnTo>
                <a:lnTo>
                  <a:pt x="281" y="376"/>
                </a:lnTo>
                <a:lnTo>
                  <a:pt x="285" y="376"/>
                </a:lnTo>
                <a:lnTo>
                  <a:pt x="290" y="376"/>
                </a:lnTo>
                <a:lnTo>
                  <a:pt x="295" y="374"/>
                </a:lnTo>
                <a:lnTo>
                  <a:pt x="295" y="374"/>
                </a:lnTo>
                <a:lnTo>
                  <a:pt x="300" y="374"/>
                </a:lnTo>
                <a:lnTo>
                  <a:pt x="304" y="374"/>
                </a:lnTo>
                <a:lnTo>
                  <a:pt x="309" y="372"/>
                </a:lnTo>
                <a:lnTo>
                  <a:pt x="309" y="372"/>
                </a:lnTo>
                <a:lnTo>
                  <a:pt x="314" y="372"/>
                </a:lnTo>
                <a:lnTo>
                  <a:pt x="319" y="370"/>
                </a:lnTo>
                <a:lnTo>
                  <a:pt x="323" y="370"/>
                </a:lnTo>
                <a:lnTo>
                  <a:pt x="328" y="370"/>
                </a:lnTo>
                <a:lnTo>
                  <a:pt x="333" y="370"/>
                </a:lnTo>
                <a:lnTo>
                  <a:pt x="333" y="368"/>
                </a:lnTo>
                <a:lnTo>
                  <a:pt x="338" y="368"/>
                </a:lnTo>
                <a:lnTo>
                  <a:pt x="343" y="368"/>
                </a:lnTo>
                <a:lnTo>
                  <a:pt x="347" y="368"/>
                </a:lnTo>
                <a:lnTo>
                  <a:pt x="352" y="366"/>
                </a:lnTo>
                <a:lnTo>
                  <a:pt x="352" y="366"/>
                </a:lnTo>
                <a:lnTo>
                  <a:pt x="357" y="366"/>
                </a:lnTo>
                <a:lnTo>
                  <a:pt x="362" y="363"/>
                </a:lnTo>
                <a:lnTo>
                  <a:pt x="366" y="363"/>
                </a:lnTo>
                <a:lnTo>
                  <a:pt x="371" y="363"/>
                </a:lnTo>
                <a:lnTo>
                  <a:pt x="371" y="363"/>
                </a:lnTo>
                <a:lnTo>
                  <a:pt x="376" y="361"/>
                </a:lnTo>
                <a:lnTo>
                  <a:pt x="381" y="361"/>
                </a:lnTo>
                <a:lnTo>
                  <a:pt x="385" y="361"/>
                </a:lnTo>
                <a:lnTo>
                  <a:pt x="390" y="361"/>
                </a:lnTo>
                <a:lnTo>
                  <a:pt x="390" y="359"/>
                </a:lnTo>
                <a:lnTo>
                  <a:pt x="395" y="359"/>
                </a:lnTo>
                <a:lnTo>
                  <a:pt x="400" y="359"/>
                </a:lnTo>
                <a:lnTo>
                  <a:pt x="404" y="357"/>
                </a:lnTo>
                <a:lnTo>
                  <a:pt x="409" y="357"/>
                </a:lnTo>
                <a:lnTo>
                  <a:pt x="409" y="357"/>
                </a:lnTo>
                <a:lnTo>
                  <a:pt x="414" y="357"/>
                </a:lnTo>
                <a:lnTo>
                  <a:pt x="419" y="355"/>
                </a:lnTo>
                <a:lnTo>
                  <a:pt x="423" y="355"/>
                </a:lnTo>
                <a:lnTo>
                  <a:pt x="428" y="355"/>
                </a:lnTo>
                <a:lnTo>
                  <a:pt x="428" y="355"/>
                </a:lnTo>
                <a:lnTo>
                  <a:pt x="433" y="353"/>
                </a:lnTo>
                <a:lnTo>
                  <a:pt x="438" y="353"/>
                </a:lnTo>
                <a:lnTo>
                  <a:pt x="443" y="353"/>
                </a:lnTo>
                <a:lnTo>
                  <a:pt x="447" y="353"/>
                </a:lnTo>
                <a:lnTo>
                  <a:pt x="447" y="351"/>
                </a:lnTo>
                <a:lnTo>
                  <a:pt x="452" y="351"/>
                </a:lnTo>
                <a:lnTo>
                  <a:pt x="457" y="351"/>
                </a:lnTo>
                <a:lnTo>
                  <a:pt x="462" y="349"/>
                </a:lnTo>
                <a:lnTo>
                  <a:pt x="466" y="349"/>
                </a:lnTo>
                <a:lnTo>
                  <a:pt x="471" y="349"/>
                </a:lnTo>
                <a:lnTo>
                  <a:pt x="471" y="349"/>
                </a:lnTo>
                <a:lnTo>
                  <a:pt x="476" y="347"/>
                </a:lnTo>
                <a:lnTo>
                  <a:pt x="481" y="347"/>
                </a:lnTo>
                <a:lnTo>
                  <a:pt x="485" y="347"/>
                </a:lnTo>
                <a:lnTo>
                  <a:pt x="490" y="347"/>
                </a:lnTo>
                <a:lnTo>
                  <a:pt x="490" y="345"/>
                </a:lnTo>
                <a:lnTo>
                  <a:pt x="495" y="345"/>
                </a:lnTo>
                <a:lnTo>
                  <a:pt x="500" y="345"/>
                </a:lnTo>
                <a:lnTo>
                  <a:pt x="504" y="343"/>
                </a:lnTo>
                <a:lnTo>
                  <a:pt x="509" y="343"/>
                </a:lnTo>
                <a:lnTo>
                  <a:pt x="509" y="343"/>
                </a:lnTo>
                <a:lnTo>
                  <a:pt x="514" y="343"/>
                </a:lnTo>
                <a:lnTo>
                  <a:pt x="519" y="341"/>
                </a:lnTo>
                <a:lnTo>
                  <a:pt x="524" y="341"/>
                </a:lnTo>
                <a:lnTo>
                  <a:pt x="528" y="341"/>
                </a:lnTo>
                <a:lnTo>
                  <a:pt x="528" y="341"/>
                </a:lnTo>
                <a:lnTo>
                  <a:pt x="533" y="339"/>
                </a:lnTo>
                <a:lnTo>
                  <a:pt x="538" y="339"/>
                </a:lnTo>
                <a:lnTo>
                  <a:pt x="543" y="339"/>
                </a:lnTo>
                <a:lnTo>
                  <a:pt x="547" y="337"/>
                </a:lnTo>
                <a:lnTo>
                  <a:pt x="547" y="337"/>
                </a:lnTo>
                <a:lnTo>
                  <a:pt x="552" y="337"/>
                </a:lnTo>
                <a:lnTo>
                  <a:pt x="557" y="337"/>
                </a:lnTo>
                <a:lnTo>
                  <a:pt x="562" y="335"/>
                </a:lnTo>
                <a:lnTo>
                  <a:pt x="566" y="335"/>
                </a:lnTo>
                <a:lnTo>
                  <a:pt x="566" y="335"/>
                </a:lnTo>
                <a:lnTo>
                  <a:pt x="571" y="335"/>
                </a:lnTo>
                <a:lnTo>
                  <a:pt x="576" y="333"/>
                </a:lnTo>
                <a:lnTo>
                  <a:pt x="581" y="333"/>
                </a:lnTo>
                <a:lnTo>
                  <a:pt x="585" y="333"/>
                </a:lnTo>
                <a:lnTo>
                  <a:pt x="585" y="333"/>
                </a:lnTo>
                <a:lnTo>
                  <a:pt x="590" y="331"/>
                </a:lnTo>
                <a:lnTo>
                  <a:pt x="595" y="331"/>
                </a:lnTo>
                <a:lnTo>
                  <a:pt x="600" y="331"/>
                </a:lnTo>
                <a:lnTo>
                  <a:pt x="604" y="329"/>
                </a:lnTo>
                <a:lnTo>
                  <a:pt x="609" y="329"/>
                </a:lnTo>
                <a:lnTo>
                  <a:pt x="609" y="329"/>
                </a:lnTo>
                <a:lnTo>
                  <a:pt x="614" y="329"/>
                </a:lnTo>
                <a:lnTo>
                  <a:pt x="619" y="326"/>
                </a:lnTo>
                <a:lnTo>
                  <a:pt x="624" y="326"/>
                </a:lnTo>
                <a:lnTo>
                  <a:pt x="628" y="326"/>
                </a:lnTo>
                <a:lnTo>
                  <a:pt x="628" y="326"/>
                </a:lnTo>
                <a:lnTo>
                  <a:pt x="633" y="324"/>
                </a:lnTo>
                <a:lnTo>
                  <a:pt x="638" y="324"/>
                </a:lnTo>
                <a:lnTo>
                  <a:pt x="643" y="324"/>
                </a:lnTo>
                <a:lnTo>
                  <a:pt x="647" y="322"/>
                </a:lnTo>
                <a:lnTo>
                  <a:pt x="647" y="322"/>
                </a:lnTo>
                <a:lnTo>
                  <a:pt x="652" y="322"/>
                </a:lnTo>
                <a:lnTo>
                  <a:pt x="657" y="322"/>
                </a:lnTo>
                <a:lnTo>
                  <a:pt x="662" y="320"/>
                </a:lnTo>
                <a:lnTo>
                  <a:pt x="666" y="320"/>
                </a:lnTo>
                <a:lnTo>
                  <a:pt x="666" y="320"/>
                </a:lnTo>
                <a:lnTo>
                  <a:pt x="671" y="320"/>
                </a:lnTo>
                <a:lnTo>
                  <a:pt x="676" y="318"/>
                </a:lnTo>
                <a:lnTo>
                  <a:pt x="681" y="318"/>
                </a:lnTo>
                <a:lnTo>
                  <a:pt x="685" y="318"/>
                </a:lnTo>
                <a:lnTo>
                  <a:pt x="685" y="316"/>
                </a:lnTo>
                <a:lnTo>
                  <a:pt x="690" y="316"/>
                </a:lnTo>
                <a:lnTo>
                  <a:pt x="695" y="316"/>
                </a:lnTo>
                <a:lnTo>
                  <a:pt x="700" y="316"/>
                </a:lnTo>
                <a:lnTo>
                  <a:pt x="705" y="314"/>
                </a:lnTo>
                <a:lnTo>
                  <a:pt x="705" y="314"/>
                </a:lnTo>
                <a:lnTo>
                  <a:pt x="709" y="314"/>
                </a:lnTo>
                <a:lnTo>
                  <a:pt x="714" y="314"/>
                </a:lnTo>
                <a:lnTo>
                  <a:pt x="719" y="312"/>
                </a:lnTo>
                <a:lnTo>
                  <a:pt x="724" y="312"/>
                </a:lnTo>
                <a:lnTo>
                  <a:pt x="724" y="312"/>
                </a:lnTo>
                <a:lnTo>
                  <a:pt x="728" y="312"/>
                </a:lnTo>
                <a:lnTo>
                  <a:pt x="733" y="310"/>
                </a:lnTo>
                <a:lnTo>
                  <a:pt x="738" y="310"/>
                </a:lnTo>
                <a:lnTo>
                  <a:pt x="743" y="310"/>
                </a:lnTo>
                <a:lnTo>
                  <a:pt x="743" y="308"/>
                </a:lnTo>
                <a:lnTo>
                  <a:pt x="747" y="308"/>
                </a:lnTo>
                <a:lnTo>
                  <a:pt x="752" y="308"/>
                </a:lnTo>
                <a:lnTo>
                  <a:pt x="757" y="308"/>
                </a:lnTo>
                <a:lnTo>
                  <a:pt x="762" y="306"/>
                </a:lnTo>
                <a:lnTo>
                  <a:pt x="766" y="396"/>
                </a:lnTo>
                <a:lnTo>
                  <a:pt x="766" y="396"/>
                </a:lnTo>
                <a:lnTo>
                  <a:pt x="771" y="396"/>
                </a:lnTo>
                <a:lnTo>
                  <a:pt x="776" y="394"/>
                </a:lnTo>
                <a:lnTo>
                  <a:pt x="781" y="394"/>
                </a:lnTo>
                <a:lnTo>
                  <a:pt x="785" y="394"/>
                </a:lnTo>
                <a:lnTo>
                  <a:pt x="785" y="392"/>
                </a:lnTo>
                <a:lnTo>
                  <a:pt x="790" y="392"/>
                </a:lnTo>
                <a:lnTo>
                  <a:pt x="795" y="392"/>
                </a:lnTo>
                <a:lnTo>
                  <a:pt x="800" y="392"/>
                </a:lnTo>
                <a:lnTo>
                  <a:pt x="805" y="390"/>
                </a:lnTo>
                <a:lnTo>
                  <a:pt x="805" y="390"/>
                </a:lnTo>
                <a:lnTo>
                  <a:pt x="809" y="390"/>
                </a:lnTo>
                <a:lnTo>
                  <a:pt x="814" y="390"/>
                </a:lnTo>
                <a:lnTo>
                  <a:pt x="819" y="388"/>
                </a:lnTo>
                <a:lnTo>
                  <a:pt x="824" y="388"/>
                </a:lnTo>
                <a:lnTo>
                  <a:pt x="824" y="388"/>
                </a:lnTo>
                <a:lnTo>
                  <a:pt x="828" y="386"/>
                </a:lnTo>
                <a:lnTo>
                  <a:pt x="833" y="386"/>
                </a:lnTo>
                <a:lnTo>
                  <a:pt x="838" y="386"/>
                </a:lnTo>
                <a:lnTo>
                  <a:pt x="843" y="386"/>
                </a:lnTo>
                <a:lnTo>
                  <a:pt x="843" y="384"/>
                </a:lnTo>
                <a:lnTo>
                  <a:pt x="847" y="384"/>
                </a:lnTo>
                <a:lnTo>
                  <a:pt x="852" y="384"/>
                </a:lnTo>
                <a:lnTo>
                  <a:pt x="857" y="384"/>
                </a:lnTo>
                <a:lnTo>
                  <a:pt x="862" y="382"/>
                </a:lnTo>
                <a:lnTo>
                  <a:pt x="862" y="382"/>
                </a:lnTo>
                <a:lnTo>
                  <a:pt x="866" y="382"/>
                </a:lnTo>
                <a:lnTo>
                  <a:pt x="871" y="380"/>
                </a:lnTo>
                <a:lnTo>
                  <a:pt x="876" y="380"/>
                </a:lnTo>
                <a:lnTo>
                  <a:pt x="881" y="380"/>
                </a:lnTo>
                <a:lnTo>
                  <a:pt x="881" y="380"/>
                </a:lnTo>
                <a:lnTo>
                  <a:pt x="885" y="378"/>
                </a:lnTo>
                <a:lnTo>
                  <a:pt x="890" y="378"/>
                </a:lnTo>
                <a:lnTo>
                  <a:pt x="895" y="378"/>
                </a:lnTo>
                <a:lnTo>
                  <a:pt x="900" y="378"/>
                </a:lnTo>
                <a:lnTo>
                  <a:pt x="905" y="376"/>
                </a:lnTo>
                <a:lnTo>
                  <a:pt x="905" y="376"/>
                </a:lnTo>
                <a:lnTo>
                  <a:pt x="909" y="376"/>
                </a:lnTo>
                <a:lnTo>
                  <a:pt x="914" y="376"/>
                </a:lnTo>
                <a:lnTo>
                  <a:pt x="919" y="374"/>
                </a:lnTo>
                <a:lnTo>
                  <a:pt x="924" y="374"/>
                </a:lnTo>
                <a:lnTo>
                  <a:pt x="924" y="374"/>
                </a:lnTo>
                <a:lnTo>
                  <a:pt x="928" y="372"/>
                </a:lnTo>
                <a:lnTo>
                  <a:pt x="933" y="372"/>
                </a:lnTo>
                <a:lnTo>
                  <a:pt x="938" y="372"/>
                </a:lnTo>
                <a:lnTo>
                  <a:pt x="943" y="372"/>
                </a:lnTo>
                <a:lnTo>
                  <a:pt x="943" y="370"/>
                </a:lnTo>
                <a:lnTo>
                  <a:pt x="947" y="370"/>
                </a:lnTo>
                <a:lnTo>
                  <a:pt x="952" y="370"/>
                </a:lnTo>
                <a:lnTo>
                  <a:pt x="957" y="370"/>
                </a:lnTo>
                <a:lnTo>
                  <a:pt x="962" y="368"/>
                </a:lnTo>
                <a:lnTo>
                  <a:pt x="962" y="368"/>
                </a:lnTo>
                <a:lnTo>
                  <a:pt x="966" y="368"/>
                </a:lnTo>
                <a:lnTo>
                  <a:pt x="971" y="366"/>
                </a:lnTo>
                <a:lnTo>
                  <a:pt x="976" y="366"/>
                </a:lnTo>
                <a:lnTo>
                  <a:pt x="981" y="366"/>
                </a:lnTo>
                <a:lnTo>
                  <a:pt x="981" y="366"/>
                </a:lnTo>
                <a:lnTo>
                  <a:pt x="986" y="363"/>
                </a:lnTo>
                <a:lnTo>
                  <a:pt x="990" y="363"/>
                </a:lnTo>
                <a:lnTo>
                  <a:pt x="995" y="363"/>
                </a:lnTo>
                <a:lnTo>
                  <a:pt x="1000" y="363"/>
                </a:lnTo>
                <a:lnTo>
                  <a:pt x="1000" y="361"/>
                </a:lnTo>
                <a:lnTo>
                  <a:pt x="1005" y="361"/>
                </a:lnTo>
                <a:lnTo>
                  <a:pt x="1009" y="361"/>
                </a:lnTo>
                <a:lnTo>
                  <a:pt x="1014" y="359"/>
                </a:lnTo>
                <a:lnTo>
                  <a:pt x="1019" y="359"/>
                </a:lnTo>
                <a:lnTo>
                  <a:pt x="1019" y="359"/>
                </a:lnTo>
                <a:lnTo>
                  <a:pt x="1024" y="359"/>
                </a:lnTo>
                <a:lnTo>
                  <a:pt x="1028" y="357"/>
                </a:lnTo>
                <a:lnTo>
                  <a:pt x="1033" y="357"/>
                </a:lnTo>
                <a:lnTo>
                  <a:pt x="1038" y="357"/>
                </a:lnTo>
                <a:lnTo>
                  <a:pt x="1043" y="357"/>
                </a:lnTo>
                <a:lnTo>
                  <a:pt x="1043" y="355"/>
                </a:lnTo>
                <a:lnTo>
                  <a:pt x="1047" y="355"/>
                </a:lnTo>
                <a:lnTo>
                  <a:pt x="1052" y="355"/>
                </a:lnTo>
                <a:lnTo>
                  <a:pt x="1057" y="353"/>
                </a:lnTo>
                <a:lnTo>
                  <a:pt x="1062" y="353"/>
                </a:lnTo>
                <a:lnTo>
                  <a:pt x="1062" y="353"/>
                </a:lnTo>
                <a:lnTo>
                  <a:pt x="1066" y="353"/>
                </a:lnTo>
                <a:lnTo>
                  <a:pt x="1071" y="351"/>
                </a:lnTo>
                <a:lnTo>
                  <a:pt x="1076" y="351"/>
                </a:lnTo>
                <a:lnTo>
                  <a:pt x="1081" y="351"/>
                </a:lnTo>
                <a:lnTo>
                  <a:pt x="1081" y="351"/>
                </a:lnTo>
                <a:lnTo>
                  <a:pt x="1086" y="349"/>
                </a:lnTo>
                <a:lnTo>
                  <a:pt x="1090" y="349"/>
                </a:lnTo>
                <a:lnTo>
                  <a:pt x="1095" y="349"/>
                </a:lnTo>
                <a:lnTo>
                  <a:pt x="1100" y="349"/>
                </a:lnTo>
                <a:lnTo>
                  <a:pt x="1100" y="347"/>
                </a:lnTo>
                <a:lnTo>
                  <a:pt x="1105" y="347"/>
                </a:lnTo>
                <a:lnTo>
                  <a:pt x="1109" y="347"/>
                </a:lnTo>
                <a:lnTo>
                  <a:pt x="1114" y="345"/>
                </a:lnTo>
                <a:lnTo>
                  <a:pt x="1119" y="345"/>
                </a:lnTo>
                <a:lnTo>
                  <a:pt x="1119" y="345"/>
                </a:lnTo>
                <a:lnTo>
                  <a:pt x="1124" y="345"/>
                </a:lnTo>
                <a:lnTo>
                  <a:pt x="1128" y="343"/>
                </a:lnTo>
                <a:lnTo>
                  <a:pt x="1133" y="343"/>
                </a:lnTo>
                <a:lnTo>
                  <a:pt x="1138" y="343"/>
                </a:lnTo>
                <a:lnTo>
                  <a:pt x="1138" y="343"/>
                </a:lnTo>
                <a:lnTo>
                  <a:pt x="1143" y="341"/>
                </a:lnTo>
                <a:lnTo>
                  <a:pt x="1147" y="341"/>
                </a:lnTo>
                <a:lnTo>
                  <a:pt x="1152" y="341"/>
                </a:lnTo>
                <a:lnTo>
                  <a:pt x="1157" y="339"/>
                </a:lnTo>
                <a:lnTo>
                  <a:pt x="1157" y="339"/>
                </a:lnTo>
                <a:lnTo>
                  <a:pt x="1162" y="339"/>
                </a:lnTo>
                <a:lnTo>
                  <a:pt x="1167" y="339"/>
                </a:lnTo>
                <a:lnTo>
                  <a:pt x="1171" y="337"/>
                </a:lnTo>
                <a:lnTo>
                  <a:pt x="1176" y="337"/>
                </a:lnTo>
                <a:lnTo>
                  <a:pt x="1181" y="337"/>
                </a:lnTo>
                <a:lnTo>
                  <a:pt x="1181" y="337"/>
                </a:lnTo>
                <a:lnTo>
                  <a:pt x="1186" y="335"/>
                </a:lnTo>
                <a:lnTo>
                  <a:pt x="1190" y="335"/>
                </a:lnTo>
                <a:lnTo>
                  <a:pt x="1195" y="335"/>
                </a:lnTo>
                <a:lnTo>
                  <a:pt x="1200" y="333"/>
                </a:lnTo>
                <a:lnTo>
                  <a:pt x="1200" y="333"/>
                </a:lnTo>
                <a:lnTo>
                  <a:pt x="1205" y="333"/>
                </a:lnTo>
                <a:lnTo>
                  <a:pt x="1209" y="333"/>
                </a:lnTo>
                <a:lnTo>
                  <a:pt x="1214" y="331"/>
                </a:lnTo>
                <a:lnTo>
                  <a:pt x="1219" y="331"/>
                </a:lnTo>
                <a:lnTo>
                  <a:pt x="1219" y="331"/>
                </a:lnTo>
                <a:lnTo>
                  <a:pt x="1224" y="331"/>
                </a:lnTo>
                <a:lnTo>
                  <a:pt x="1228" y="329"/>
                </a:lnTo>
                <a:lnTo>
                  <a:pt x="1233" y="329"/>
                </a:lnTo>
                <a:lnTo>
                  <a:pt x="1238" y="329"/>
                </a:lnTo>
                <a:lnTo>
                  <a:pt x="1238" y="329"/>
                </a:lnTo>
                <a:lnTo>
                  <a:pt x="1243" y="326"/>
                </a:lnTo>
                <a:lnTo>
                  <a:pt x="1247" y="326"/>
                </a:lnTo>
                <a:lnTo>
                  <a:pt x="1252" y="326"/>
                </a:lnTo>
                <a:lnTo>
                  <a:pt x="1257" y="324"/>
                </a:lnTo>
                <a:lnTo>
                  <a:pt x="1257" y="324"/>
                </a:lnTo>
                <a:lnTo>
                  <a:pt x="1262" y="405"/>
                </a:lnTo>
                <a:lnTo>
                  <a:pt x="1267" y="405"/>
                </a:lnTo>
                <a:lnTo>
                  <a:pt x="1271" y="405"/>
                </a:lnTo>
                <a:lnTo>
                  <a:pt x="1276" y="405"/>
                </a:lnTo>
                <a:lnTo>
                  <a:pt x="1276" y="403"/>
                </a:lnTo>
                <a:lnTo>
                  <a:pt x="1281" y="403"/>
                </a:lnTo>
                <a:lnTo>
                  <a:pt x="1286" y="403"/>
                </a:lnTo>
                <a:lnTo>
                  <a:pt x="1290" y="403"/>
                </a:lnTo>
                <a:lnTo>
                  <a:pt x="1295" y="400"/>
                </a:lnTo>
                <a:lnTo>
                  <a:pt x="1295" y="400"/>
                </a:lnTo>
                <a:lnTo>
                  <a:pt x="1300" y="400"/>
                </a:lnTo>
                <a:lnTo>
                  <a:pt x="1305" y="398"/>
                </a:lnTo>
                <a:lnTo>
                  <a:pt x="1309" y="398"/>
                </a:lnTo>
                <a:lnTo>
                  <a:pt x="1314" y="398"/>
                </a:lnTo>
                <a:lnTo>
                  <a:pt x="1314" y="398"/>
                </a:lnTo>
                <a:lnTo>
                  <a:pt x="1319" y="396"/>
                </a:lnTo>
                <a:lnTo>
                  <a:pt x="1324" y="396"/>
                </a:lnTo>
                <a:lnTo>
                  <a:pt x="1328" y="396"/>
                </a:lnTo>
                <a:lnTo>
                  <a:pt x="1333" y="396"/>
                </a:lnTo>
                <a:lnTo>
                  <a:pt x="1338" y="394"/>
                </a:lnTo>
                <a:lnTo>
                  <a:pt x="1338" y="394"/>
                </a:lnTo>
                <a:lnTo>
                  <a:pt x="1343" y="394"/>
                </a:lnTo>
                <a:lnTo>
                  <a:pt x="1348" y="394"/>
                </a:lnTo>
                <a:lnTo>
                  <a:pt x="1352" y="392"/>
                </a:lnTo>
                <a:lnTo>
                  <a:pt x="1357" y="392"/>
                </a:lnTo>
                <a:lnTo>
                  <a:pt x="1357" y="392"/>
                </a:lnTo>
                <a:lnTo>
                  <a:pt x="1362" y="390"/>
                </a:lnTo>
                <a:lnTo>
                  <a:pt x="1367" y="390"/>
                </a:lnTo>
                <a:lnTo>
                  <a:pt x="1371" y="390"/>
                </a:lnTo>
                <a:lnTo>
                  <a:pt x="1376" y="390"/>
                </a:lnTo>
                <a:lnTo>
                  <a:pt x="1376" y="388"/>
                </a:lnTo>
                <a:lnTo>
                  <a:pt x="1381" y="388"/>
                </a:lnTo>
                <a:lnTo>
                  <a:pt x="1386" y="388"/>
                </a:lnTo>
                <a:lnTo>
                  <a:pt x="1390" y="388"/>
                </a:lnTo>
                <a:lnTo>
                  <a:pt x="1395" y="386"/>
                </a:lnTo>
                <a:lnTo>
                  <a:pt x="1395" y="386"/>
                </a:lnTo>
                <a:lnTo>
                  <a:pt x="1400" y="386"/>
                </a:lnTo>
                <a:lnTo>
                  <a:pt x="1405" y="384"/>
                </a:lnTo>
                <a:lnTo>
                  <a:pt x="1409" y="384"/>
                </a:lnTo>
                <a:lnTo>
                  <a:pt x="1414" y="384"/>
                </a:lnTo>
                <a:lnTo>
                  <a:pt x="1414" y="384"/>
                </a:lnTo>
                <a:lnTo>
                  <a:pt x="1419" y="382"/>
                </a:lnTo>
                <a:lnTo>
                  <a:pt x="1424" y="382"/>
                </a:lnTo>
                <a:lnTo>
                  <a:pt x="1428" y="382"/>
                </a:lnTo>
                <a:lnTo>
                  <a:pt x="1433" y="382"/>
                </a:lnTo>
                <a:lnTo>
                  <a:pt x="1433" y="380"/>
                </a:lnTo>
                <a:lnTo>
                  <a:pt x="1438" y="380"/>
                </a:lnTo>
                <a:lnTo>
                  <a:pt x="1443" y="380"/>
                </a:lnTo>
                <a:lnTo>
                  <a:pt x="1448" y="378"/>
                </a:lnTo>
                <a:lnTo>
                  <a:pt x="1452" y="378"/>
                </a:lnTo>
                <a:lnTo>
                  <a:pt x="1452" y="378"/>
                </a:lnTo>
                <a:lnTo>
                  <a:pt x="1457" y="378"/>
                </a:lnTo>
                <a:lnTo>
                  <a:pt x="1462" y="376"/>
                </a:lnTo>
                <a:lnTo>
                  <a:pt x="1467" y="376"/>
                </a:lnTo>
                <a:lnTo>
                  <a:pt x="1471" y="376"/>
                </a:lnTo>
                <a:lnTo>
                  <a:pt x="1476" y="376"/>
                </a:lnTo>
                <a:lnTo>
                  <a:pt x="1476" y="374"/>
                </a:lnTo>
                <a:lnTo>
                  <a:pt x="1481" y="374"/>
                </a:lnTo>
                <a:lnTo>
                  <a:pt x="1486" y="374"/>
                </a:lnTo>
                <a:lnTo>
                  <a:pt x="1490" y="374"/>
                </a:lnTo>
                <a:lnTo>
                  <a:pt x="1495" y="372"/>
                </a:lnTo>
                <a:lnTo>
                  <a:pt x="1495" y="372"/>
                </a:lnTo>
                <a:lnTo>
                  <a:pt x="1500" y="372"/>
                </a:lnTo>
                <a:lnTo>
                  <a:pt x="1505" y="370"/>
                </a:lnTo>
                <a:lnTo>
                  <a:pt x="1509" y="370"/>
                </a:lnTo>
                <a:lnTo>
                  <a:pt x="1514" y="370"/>
                </a:lnTo>
                <a:lnTo>
                  <a:pt x="1514" y="370"/>
                </a:lnTo>
                <a:lnTo>
                  <a:pt x="1519" y="368"/>
                </a:lnTo>
                <a:lnTo>
                  <a:pt x="1524" y="368"/>
                </a:lnTo>
                <a:lnTo>
                  <a:pt x="1529" y="368"/>
                </a:lnTo>
                <a:lnTo>
                  <a:pt x="1533" y="368"/>
                </a:lnTo>
                <a:lnTo>
                  <a:pt x="1533" y="366"/>
                </a:lnTo>
                <a:lnTo>
                  <a:pt x="1538" y="366"/>
                </a:lnTo>
                <a:lnTo>
                  <a:pt x="1543" y="366"/>
                </a:lnTo>
                <a:lnTo>
                  <a:pt x="1548" y="363"/>
                </a:lnTo>
                <a:lnTo>
                  <a:pt x="1552" y="363"/>
                </a:lnTo>
                <a:lnTo>
                  <a:pt x="1552" y="363"/>
                </a:lnTo>
                <a:lnTo>
                  <a:pt x="1557" y="363"/>
                </a:lnTo>
                <a:lnTo>
                  <a:pt x="1562" y="361"/>
                </a:lnTo>
                <a:lnTo>
                  <a:pt x="1567" y="361"/>
                </a:lnTo>
                <a:lnTo>
                  <a:pt x="1571" y="361"/>
                </a:lnTo>
                <a:lnTo>
                  <a:pt x="1571" y="361"/>
                </a:lnTo>
                <a:lnTo>
                  <a:pt x="1576" y="359"/>
                </a:lnTo>
                <a:lnTo>
                  <a:pt x="1581" y="359"/>
                </a:lnTo>
                <a:lnTo>
                  <a:pt x="1586" y="359"/>
                </a:lnTo>
                <a:lnTo>
                  <a:pt x="1590" y="357"/>
                </a:lnTo>
                <a:lnTo>
                  <a:pt x="1590" y="357"/>
                </a:lnTo>
                <a:lnTo>
                  <a:pt x="1595" y="357"/>
                </a:lnTo>
                <a:lnTo>
                  <a:pt x="1600" y="357"/>
                </a:lnTo>
                <a:lnTo>
                  <a:pt x="1605" y="355"/>
                </a:lnTo>
                <a:lnTo>
                  <a:pt x="1609" y="355"/>
                </a:lnTo>
                <a:lnTo>
                  <a:pt x="1614" y="355"/>
                </a:lnTo>
                <a:lnTo>
                  <a:pt x="1614" y="355"/>
                </a:lnTo>
                <a:lnTo>
                  <a:pt x="1619" y="353"/>
                </a:lnTo>
                <a:lnTo>
                  <a:pt x="1624" y="353"/>
                </a:lnTo>
                <a:lnTo>
                  <a:pt x="1629" y="353"/>
                </a:lnTo>
                <a:lnTo>
                  <a:pt x="1633" y="351"/>
                </a:lnTo>
                <a:lnTo>
                  <a:pt x="1633" y="351"/>
                </a:lnTo>
                <a:lnTo>
                  <a:pt x="1638" y="351"/>
                </a:lnTo>
                <a:lnTo>
                  <a:pt x="1643" y="351"/>
                </a:lnTo>
                <a:lnTo>
                  <a:pt x="1648" y="349"/>
                </a:lnTo>
                <a:lnTo>
                  <a:pt x="1652" y="349"/>
                </a:lnTo>
                <a:lnTo>
                  <a:pt x="1652" y="349"/>
                </a:lnTo>
                <a:lnTo>
                  <a:pt x="1657" y="349"/>
                </a:lnTo>
                <a:lnTo>
                  <a:pt x="1662" y="347"/>
                </a:lnTo>
                <a:lnTo>
                  <a:pt x="1667" y="347"/>
                </a:lnTo>
                <a:lnTo>
                  <a:pt x="1671" y="347"/>
                </a:lnTo>
                <a:lnTo>
                  <a:pt x="1671" y="347"/>
                </a:lnTo>
                <a:lnTo>
                  <a:pt x="1676" y="345"/>
                </a:lnTo>
                <a:lnTo>
                  <a:pt x="1681" y="345"/>
                </a:lnTo>
                <a:lnTo>
                  <a:pt x="1686" y="345"/>
                </a:lnTo>
                <a:lnTo>
                  <a:pt x="1690" y="343"/>
                </a:lnTo>
                <a:lnTo>
                  <a:pt x="1690" y="343"/>
                </a:lnTo>
                <a:lnTo>
                  <a:pt x="1695" y="343"/>
                </a:lnTo>
                <a:lnTo>
                  <a:pt x="1700" y="343"/>
                </a:lnTo>
                <a:lnTo>
                  <a:pt x="1705" y="341"/>
                </a:lnTo>
                <a:lnTo>
                  <a:pt x="1710" y="341"/>
                </a:lnTo>
                <a:lnTo>
                  <a:pt x="1710" y="341"/>
                </a:lnTo>
                <a:lnTo>
                  <a:pt x="1714" y="341"/>
                </a:lnTo>
                <a:lnTo>
                  <a:pt x="1719" y="339"/>
                </a:lnTo>
                <a:lnTo>
                  <a:pt x="1724" y="339"/>
                </a:lnTo>
                <a:lnTo>
                  <a:pt x="1729" y="339"/>
                </a:lnTo>
                <a:lnTo>
                  <a:pt x="1729" y="337"/>
                </a:lnTo>
                <a:lnTo>
                  <a:pt x="1733" y="337"/>
                </a:lnTo>
                <a:lnTo>
                  <a:pt x="1738" y="337"/>
                </a:lnTo>
                <a:lnTo>
                  <a:pt x="1743" y="337"/>
                </a:lnTo>
                <a:lnTo>
                  <a:pt x="1748" y="335"/>
                </a:lnTo>
                <a:lnTo>
                  <a:pt x="1752" y="335"/>
                </a:lnTo>
                <a:lnTo>
                  <a:pt x="1752" y="335"/>
                </a:lnTo>
                <a:lnTo>
                  <a:pt x="1757" y="335"/>
                </a:lnTo>
                <a:lnTo>
                  <a:pt x="1762" y="333"/>
                </a:lnTo>
                <a:lnTo>
                  <a:pt x="1767" y="333"/>
                </a:lnTo>
                <a:lnTo>
                  <a:pt x="1771" y="333"/>
                </a:lnTo>
                <a:lnTo>
                  <a:pt x="1771" y="331"/>
                </a:lnTo>
                <a:lnTo>
                  <a:pt x="1776" y="331"/>
                </a:lnTo>
                <a:lnTo>
                  <a:pt x="1781" y="331"/>
                </a:lnTo>
                <a:lnTo>
                  <a:pt x="1786" y="331"/>
                </a:lnTo>
                <a:lnTo>
                  <a:pt x="1790" y="329"/>
                </a:lnTo>
                <a:lnTo>
                  <a:pt x="1790" y="329"/>
                </a:lnTo>
                <a:lnTo>
                  <a:pt x="1795" y="329"/>
                </a:lnTo>
                <a:lnTo>
                  <a:pt x="1800" y="329"/>
                </a:lnTo>
                <a:lnTo>
                  <a:pt x="1805" y="326"/>
                </a:lnTo>
                <a:lnTo>
                  <a:pt x="1810" y="326"/>
                </a:lnTo>
                <a:lnTo>
                  <a:pt x="1810" y="326"/>
                </a:lnTo>
                <a:lnTo>
                  <a:pt x="1814" y="326"/>
                </a:lnTo>
                <a:lnTo>
                  <a:pt x="1819" y="324"/>
                </a:lnTo>
                <a:lnTo>
                  <a:pt x="1824" y="324"/>
                </a:lnTo>
                <a:lnTo>
                  <a:pt x="1829" y="324"/>
                </a:lnTo>
                <a:lnTo>
                  <a:pt x="1829" y="322"/>
                </a:lnTo>
                <a:lnTo>
                  <a:pt x="1833" y="322"/>
                </a:lnTo>
                <a:lnTo>
                  <a:pt x="1838" y="322"/>
                </a:lnTo>
                <a:lnTo>
                  <a:pt x="1843" y="322"/>
                </a:lnTo>
                <a:lnTo>
                  <a:pt x="1848" y="320"/>
                </a:lnTo>
                <a:lnTo>
                  <a:pt x="1848" y="320"/>
                </a:lnTo>
                <a:lnTo>
                  <a:pt x="1852" y="320"/>
                </a:lnTo>
                <a:lnTo>
                  <a:pt x="1857" y="320"/>
                </a:lnTo>
                <a:lnTo>
                  <a:pt x="1862" y="318"/>
                </a:lnTo>
                <a:lnTo>
                  <a:pt x="1867" y="318"/>
                </a:lnTo>
                <a:lnTo>
                  <a:pt x="1867" y="318"/>
                </a:lnTo>
                <a:lnTo>
                  <a:pt x="1871" y="316"/>
                </a:lnTo>
                <a:lnTo>
                  <a:pt x="1876" y="316"/>
                </a:lnTo>
                <a:lnTo>
                  <a:pt x="1881" y="316"/>
                </a:lnTo>
                <a:lnTo>
                  <a:pt x="1886" y="316"/>
                </a:lnTo>
                <a:lnTo>
                  <a:pt x="1886" y="314"/>
                </a:lnTo>
                <a:lnTo>
                  <a:pt x="1891" y="314"/>
                </a:lnTo>
                <a:lnTo>
                  <a:pt x="1895" y="314"/>
                </a:lnTo>
                <a:lnTo>
                  <a:pt x="1900" y="314"/>
                </a:lnTo>
                <a:lnTo>
                  <a:pt x="1905" y="312"/>
                </a:lnTo>
                <a:lnTo>
                  <a:pt x="1910" y="312"/>
                </a:lnTo>
                <a:lnTo>
                  <a:pt x="1910" y="312"/>
                </a:lnTo>
                <a:lnTo>
                  <a:pt x="1914" y="310"/>
                </a:lnTo>
                <a:lnTo>
                  <a:pt x="1919" y="310"/>
                </a:lnTo>
                <a:lnTo>
                  <a:pt x="1924" y="310"/>
                </a:lnTo>
                <a:lnTo>
                  <a:pt x="1929" y="310"/>
                </a:lnTo>
                <a:lnTo>
                  <a:pt x="1929" y="308"/>
                </a:lnTo>
                <a:lnTo>
                  <a:pt x="1933" y="398"/>
                </a:lnTo>
                <a:lnTo>
                  <a:pt x="1938" y="396"/>
                </a:lnTo>
                <a:lnTo>
                  <a:pt x="1943" y="396"/>
                </a:lnTo>
                <a:lnTo>
                  <a:pt x="1948" y="396"/>
                </a:lnTo>
                <a:lnTo>
                  <a:pt x="1948" y="396"/>
                </a:lnTo>
                <a:lnTo>
                  <a:pt x="1952" y="394"/>
                </a:lnTo>
                <a:lnTo>
                  <a:pt x="1957" y="394"/>
                </a:lnTo>
                <a:lnTo>
                  <a:pt x="1962" y="394"/>
                </a:lnTo>
                <a:lnTo>
                  <a:pt x="1967" y="392"/>
                </a:lnTo>
                <a:lnTo>
                  <a:pt x="1967" y="392"/>
                </a:lnTo>
                <a:lnTo>
                  <a:pt x="1971" y="392"/>
                </a:lnTo>
                <a:lnTo>
                  <a:pt x="1976" y="392"/>
                </a:lnTo>
                <a:lnTo>
                  <a:pt x="1981" y="390"/>
                </a:lnTo>
                <a:lnTo>
                  <a:pt x="1986" y="390"/>
                </a:lnTo>
                <a:lnTo>
                  <a:pt x="1986" y="390"/>
                </a:lnTo>
                <a:lnTo>
                  <a:pt x="1991" y="390"/>
                </a:lnTo>
                <a:lnTo>
                  <a:pt x="1995" y="388"/>
                </a:lnTo>
                <a:lnTo>
                  <a:pt x="2000" y="388"/>
                </a:lnTo>
                <a:lnTo>
                  <a:pt x="2005" y="388"/>
                </a:lnTo>
                <a:lnTo>
                  <a:pt x="2005" y="386"/>
                </a:lnTo>
                <a:lnTo>
                  <a:pt x="2010" y="386"/>
                </a:lnTo>
                <a:lnTo>
                  <a:pt x="2014" y="386"/>
                </a:lnTo>
                <a:lnTo>
                  <a:pt x="2019" y="386"/>
                </a:lnTo>
                <a:lnTo>
                  <a:pt x="2024" y="384"/>
                </a:lnTo>
                <a:lnTo>
                  <a:pt x="2024" y="384"/>
                </a:lnTo>
                <a:lnTo>
                  <a:pt x="2029" y="384"/>
                </a:lnTo>
                <a:lnTo>
                  <a:pt x="2033" y="384"/>
                </a:lnTo>
                <a:lnTo>
                  <a:pt x="2038" y="382"/>
                </a:lnTo>
                <a:lnTo>
                  <a:pt x="2043" y="382"/>
                </a:lnTo>
                <a:lnTo>
                  <a:pt x="2048" y="382"/>
                </a:lnTo>
                <a:lnTo>
                  <a:pt x="2048" y="380"/>
                </a:lnTo>
                <a:lnTo>
                  <a:pt x="2052" y="380"/>
                </a:lnTo>
                <a:lnTo>
                  <a:pt x="2057" y="380"/>
                </a:lnTo>
                <a:lnTo>
                  <a:pt x="2062" y="380"/>
                </a:lnTo>
                <a:lnTo>
                  <a:pt x="2067" y="378"/>
                </a:lnTo>
                <a:lnTo>
                  <a:pt x="2067" y="378"/>
                </a:lnTo>
                <a:lnTo>
                  <a:pt x="2072" y="378"/>
                </a:lnTo>
                <a:lnTo>
                  <a:pt x="2076" y="378"/>
                </a:lnTo>
                <a:lnTo>
                  <a:pt x="2081" y="376"/>
                </a:lnTo>
                <a:lnTo>
                  <a:pt x="2086" y="376"/>
                </a:lnTo>
                <a:lnTo>
                  <a:pt x="2086" y="376"/>
                </a:lnTo>
                <a:lnTo>
                  <a:pt x="2091" y="374"/>
                </a:lnTo>
                <a:lnTo>
                  <a:pt x="2095" y="374"/>
                </a:lnTo>
                <a:lnTo>
                  <a:pt x="2100" y="374"/>
                </a:lnTo>
                <a:lnTo>
                  <a:pt x="2105" y="374"/>
                </a:lnTo>
                <a:lnTo>
                  <a:pt x="2105" y="372"/>
                </a:lnTo>
                <a:lnTo>
                  <a:pt x="2110" y="372"/>
                </a:lnTo>
                <a:lnTo>
                  <a:pt x="2114" y="372"/>
                </a:lnTo>
                <a:lnTo>
                  <a:pt x="2119" y="372"/>
                </a:lnTo>
                <a:lnTo>
                  <a:pt x="2124" y="370"/>
                </a:lnTo>
                <a:lnTo>
                  <a:pt x="2124" y="370"/>
                </a:lnTo>
                <a:lnTo>
                  <a:pt x="2129" y="370"/>
                </a:lnTo>
                <a:lnTo>
                  <a:pt x="2133" y="370"/>
                </a:lnTo>
                <a:lnTo>
                  <a:pt x="2138" y="368"/>
                </a:lnTo>
                <a:lnTo>
                  <a:pt x="2143" y="368"/>
                </a:lnTo>
                <a:lnTo>
                  <a:pt x="2143" y="368"/>
                </a:lnTo>
                <a:lnTo>
                  <a:pt x="2148" y="366"/>
                </a:lnTo>
                <a:lnTo>
                  <a:pt x="2152" y="366"/>
                </a:lnTo>
                <a:lnTo>
                  <a:pt x="2157" y="366"/>
                </a:lnTo>
                <a:lnTo>
                  <a:pt x="2162" y="366"/>
                </a:lnTo>
                <a:lnTo>
                  <a:pt x="2162" y="363"/>
                </a:lnTo>
                <a:lnTo>
                  <a:pt x="2167" y="363"/>
                </a:lnTo>
                <a:lnTo>
                  <a:pt x="2172" y="363"/>
                </a:lnTo>
                <a:lnTo>
                  <a:pt x="2176" y="363"/>
                </a:lnTo>
                <a:lnTo>
                  <a:pt x="2181" y="361"/>
                </a:lnTo>
                <a:lnTo>
                  <a:pt x="2186" y="361"/>
                </a:lnTo>
                <a:lnTo>
                  <a:pt x="2186" y="361"/>
                </a:lnTo>
                <a:lnTo>
                  <a:pt x="2191" y="359"/>
                </a:lnTo>
                <a:lnTo>
                  <a:pt x="2195" y="359"/>
                </a:lnTo>
                <a:lnTo>
                  <a:pt x="2200" y="359"/>
                </a:lnTo>
                <a:lnTo>
                  <a:pt x="2205" y="359"/>
                </a:lnTo>
                <a:lnTo>
                  <a:pt x="2205" y="357"/>
                </a:lnTo>
                <a:lnTo>
                  <a:pt x="2210" y="357"/>
                </a:lnTo>
                <a:lnTo>
                  <a:pt x="2214" y="357"/>
                </a:lnTo>
                <a:lnTo>
                  <a:pt x="2219" y="357"/>
                </a:lnTo>
                <a:lnTo>
                  <a:pt x="2224" y="355"/>
                </a:lnTo>
                <a:lnTo>
                  <a:pt x="2224" y="355"/>
                </a:lnTo>
                <a:lnTo>
                  <a:pt x="2229" y="355"/>
                </a:lnTo>
                <a:lnTo>
                  <a:pt x="2233" y="353"/>
                </a:lnTo>
                <a:lnTo>
                  <a:pt x="2238" y="353"/>
                </a:lnTo>
                <a:lnTo>
                  <a:pt x="2243" y="353"/>
                </a:lnTo>
                <a:lnTo>
                  <a:pt x="2243" y="353"/>
                </a:lnTo>
                <a:lnTo>
                  <a:pt x="2248" y="351"/>
                </a:lnTo>
                <a:lnTo>
                  <a:pt x="2253" y="351"/>
                </a:lnTo>
                <a:lnTo>
                  <a:pt x="2257" y="351"/>
                </a:lnTo>
                <a:lnTo>
                  <a:pt x="2262" y="351"/>
                </a:lnTo>
                <a:lnTo>
                  <a:pt x="2262" y="349"/>
                </a:lnTo>
                <a:lnTo>
                  <a:pt x="2267" y="349"/>
                </a:lnTo>
                <a:lnTo>
                  <a:pt x="2272" y="349"/>
                </a:lnTo>
                <a:lnTo>
                  <a:pt x="2276" y="349"/>
                </a:lnTo>
                <a:lnTo>
                  <a:pt x="2281" y="347"/>
                </a:lnTo>
                <a:lnTo>
                  <a:pt x="2281" y="347"/>
                </a:lnTo>
                <a:lnTo>
                  <a:pt x="2286" y="347"/>
                </a:lnTo>
                <a:lnTo>
                  <a:pt x="2291" y="345"/>
                </a:lnTo>
                <a:lnTo>
                  <a:pt x="2295" y="345"/>
                </a:lnTo>
                <a:lnTo>
                  <a:pt x="2300" y="345"/>
                </a:lnTo>
                <a:lnTo>
                  <a:pt x="2300" y="345"/>
                </a:lnTo>
                <a:lnTo>
                  <a:pt x="2305" y="343"/>
                </a:lnTo>
                <a:lnTo>
                  <a:pt x="2310" y="343"/>
                </a:lnTo>
                <a:lnTo>
                  <a:pt x="2314" y="343"/>
                </a:lnTo>
                <a:lnTo>
                  <a:pt x="2319" y="343"/>
                </a:lnTo>
                <a:lnTo>
                  <a:pt x="2324" y="341"/>
                </a:lnTo>
                <a:lnTo>
                  <a:pt x="2324" y="341"/>
                </a:lnTo>
                <a:lnTo>
                  <a:pt x="2329" y="341"/>
                </a:lnTo>
                <a:lnTo>
                  <a:pt x="2333" y="339"/>
                </a:lnTo>
                <a:lnTo>
                  <a:pt x="2338" y="339"/>
                </a:lnTo>
                <a:lnTo>
                  <a:pt x="2343" y="339"/>
                </a:lnTo>
                <a:lnTo>
                  <a:pt x="2343" y="339"/>
                </a:lnTo>
                <a:lnTo>
                  <a:pt x="2348" y="337"/>
                </a:lnTo>
                <a:lnTo>
                  <a:pt x="2353" y="337"/>
                </a:lnTo>
                <a:lnTo>
                  <a:pt x="2357" y="337"/>
                </a:lnTo>
                <a:lnTo>
                  <a:pt x="2362" y="337"/>
                </a:lnTo>
                <a:lnTo>
                  <a:pt x="2362" y="335"/>
                </a:lnTo>
                <a:lnTo>
                  <a:pt x="2367" y="335"/>
                </a:lnTo>
                <a:lnTo>
                  <a:pt x="2372" y="335"/>
                </a:lnTo>
                <a:lnTo>
                  <a:pt x="2376" y="333"/>
                </a:lnTo>
                <a:lnTo>
                  <a:pt x="2381" y="333"/>
                </a:lnTo>
                <a:lnTo>
                  <a:pt x="2381" y="333"/>
                </a:lnTo>
                <a:lnTo>
                  <a:pt x="2386" y="409"/>
                </a:lnTo>
                <a:lnTo>
                  <a:pt x="2391" y="409"/>
                </a:lnTo>
                <a:lnTo>
                  <a:pt x="2395" y="409"/>
                </a:lnTo>
                <a:lnTo>
                  <a:pt x="2400" y="409"/>
                </a:lnTo>
                <a:lnTo>
                  <a:pt x="2400" y="407"/>
                </a:lnTo>
                <a:lnTo>
                  <a:pt x="2405" y="407"/>
                </a:lnTo>
                <a:lnTo>
                  <a:pt x="2410" y="407"/>
                </a:lnTo>
                <a:lnTo>
                  <a:pt x="2414" y="405"/>
                </a:lnTo>
                <a:lnTo>
                  <a:pt x="2419" y="405"/>
                </a:lnTo>
                <a:lnTo>
                  <a:pt x="2419" y="405"/>
                </a:lnTo>
                <a:lnTo>
                  <a:pt x="2424" y="405"/>
                </a:lnTo>
                <a:lnTo>
                  <a:pt x="2429" y="403"/>
                </a:lnTo>
                <a:lnTo>
                  <a:pt x="2434" y="403"/>
                </a:lnTo>
                <a:lnTo>
                  <a:pt x="2438" y="403"/>
                </a:lnTo>
                <a:lnTo>
                  <a:pt x="2438" y="403"/>
                </a:lnTo>
                <a:lnTo>
                  <a:pt x="2443" y="400"/>
                </a:lnTo>
                <a:lnTo>
                  <a:pt x="2448" y="400"/>
                </a:lnTo>
                <a:lnTo>
                  <a:pt x="2453" y="400"/>
                </a:lnTo>
                <a:lnTo>
                  <a:pt x="2457" y="398"/>
                </a:lnTo>
                <a:lnTo>
                  <a:pt x="2457" y="398"/>
                </a:lnTo>
                <a:lnTo>
                  <a:pt x="2462" y="398"/>
                </a:lnTo>
                <a:lnTo>
                  <a:pt x="2467" y="398"/>
                </a:lnTo>
                <a:lnTo>
                  <a:pt x="2472" y="396"/>
                </a:lnTo>
                <a:lnTo>
                  <a:pt x="2476" y="396"/>
                </a:lnTo>
                <a:lnTo>
                  <a:pt x="2481" y="396"/>
                </a:lnTo>
                <a:lnTo>
                  <a:pt x="2481" y="396"/>
                </a:lnTo>
                <a:lnTo>
                  <a:pt x="2486" y="394"/>
                </a:lnTo>
                <a:lnTo>
                  <a:pt x="2491" y="394"/>
                </a:lnTo>
                <a:lnTo>
                  <a:pt x="2495" y="394"/>
                </a:lnTo>
                <a:lnTo>
                  <a:pt x="2500" y="394"/>
                </a:lnTo>
                <a:lnTo>
                  <a:pt x="2500" y="392"/>
                </a:lnTo>
                <a:lnTo>
                  <a:pt x="2505" y="392"/>
                </a:lnTo>
                <a:lnTo>
                  <a:pt x="2510" y="392"/>
                </a:lnTo>
                <a:lnTo>
                  <a:pt x="2514" y="390"/>
                </a:lnTo>
                <a:lnTo>
                  <a:pt x="2519" y="390"/>
                </a:lnTo>
                <a:lnTo>
                  <a:pt x="2519" y="390"/>
                </a:lnTo>
                <a:lnTo>
                  <a:pt x="2524" y="390"/>
                </a:lnTo>
                <a:lnTo>
                  <a:pt x="2529" y="388"/>
                </a:lnTo>
                <a:lnTo>
                  <a:pt x="2534" y="388"/>
                </a:lnTo>
                <a:lnTo>
                  <a:pt x="2538" y="388"/>
                </a:lnTo>
                <a:lnTo>
                  <a:pt x="2538" y="388"/>
                </a:lnTo>
                <a:lnTo>
                  <a:pt x="2543" y="386"/>
                </a:lnTo>
                <a:lnTo>
                  <a:pt x="2548" y="386"/>
                </a:lnTo>
                <a:lnTo>
                  <a:pt x="2553" y="386"/>
                </a:lnTo>
                <a:lnTo>
                  <a:pt x="2557" y="384"/>
                </a:lnTo>
                <a:lnTo>
                  <a:pt x="2557" y="384"/>
                </a:lnTo>
                <a:lnTo>
                  <a:pt x="2562" y="384"/>
                </a:lnTo>
                <a:lnTo>
                  <a:pt x="2567" y="384"/>
                </a:lnTo>
                <a:lnTo>
                  <a:pt x="2572" y="382"/>
                </a:lnTo>
                <a:lnTo>
                  <a:pt x="2576" y="382"/>
                </a:lnTo>
                <a:lnTo>
                  <a:pt x="2576" y="382"/>
                </a:lnTo>
                <a:lnTo>
                  <a:pt x="2581" y="382"/>
                </a:lnTo>
                <a:lnTo>
                  <a:pt x="2586" y="380"/>
                </a:lnTo>
                <a:lnTo>
                  <a:pt x="2591" y="380"/>
                </a:lnTo>
                <a:lnTo>
                  <a:pt x="2595" y="380"/>
                </a:lnTo>
                <a:lnTo>
                  <a:pt x="2595" y="378"/>
                </a:lnTo>
                <a:lnTo>
                  <a:pt x="2600" y="378"/>
                </a:lnTo>
                <a:lnTo>
                  <a:pt x="2605" y="378"/>
                </a:lnTo>
                <a:lnTo>
                  <a:pt x="2610" y="378"/>
                </a:lnTo>
                <a:lnTo>
                  <a:pt x="2614" y="376"/>
                </a:lnTo>
                <a:lnTo>
                  <a:pt x="2619" y="376"/>
                </a:lnTo>
                <a:lnTo>
                  <a:pt x="2619" y="376"/>
                </a:lnTo>
                <a:lnTo>
                  <a:pt x="2624" y="376"/>
                </a:lnTo>
                <a:lnTo>
                  <a:pt x="2629" y="374"/>
                </a:lnTo>
                <a:lnTo>
                  <a:pt x="2634" y="374"/>
                </a:lnTo>
                <a:lnTo>
                  <a:pt x="2638" y="374"/>
                </a:lnTo>
                <a:lnTo>
                  <a:pt x="2638" y="374"/>
                </a:lnTo>
                <a:lnTo>
                  <a:pt x="2643" y="372"/>
                </a:lnTo>
                <a:lnTo>
                  <a:pt x="2648" y="429"/>
                </a:lnTo>
                <a:lnTo>
                  <a:pt x="2653" y="429"/>
                </a:lnTo>
                <a:lnTo>
                  <a:pt x="2657" y="427"/>
                </a:lnTo>
                <a:lnTo>
                  <a:pt x="2657" y="427"/>
                </a:lnTo>
                <a:lnTo>
                  <a:pt x="2662" y="427"/>
                </a:lnTo>
                <a:lnTo>
                  <a:pt x="2667" y="427"/>
                </a:lnTo>
                <a:lnTo>
                  <a:pt x="2672" y="425"/>
                </a:lnTo>
                <a:lnTo>
                  <a:pt x="2676" y="425"/>
                </a:lnTo>
                <a:lnTo>
                  <a:pt x="2676" y="425"/>
                </a:lnTo>
                <a:lnTo>
                  <a:pt x="2681" y="425"/>
                </a:lnTo>
                <a:lnTo>
                  <a:pt x="2686" y="423"/>
                </a:lnTo>
                <a:lnTo>
                  <a:pt x="2691" y="423"/>
                </a:lnTo>
                <a:lnTo>
                  <a:pt x="2695" y="423"/>
                </a:lnTo>
                <a:lnTo>
                  <a:pt x="2695" y="421"/>
                </a:lnTo>
                <a:lnTo>
                  <a:pt x="2700" y="421"/>
                </a:lnTo>
                <a:lnTo>
                  <a:pt x="2705" y="421"/>
                </a:lnTo>
                <a:lnTo>
                  <a:pt x="2710" y="421"/>
                </a:lnTo>
                <a:lnTo>
                  <a:pt x="2715" y="419"/>
                </a:lnTo>
                <a:lnTo>
                  <a:pt x="2715" y="419"/>
                </a:lnTo>
                <a:lnTo>
                  <a:pt x="2719" y="419"/>
                </a:lnTo>
                <a:lnTo>
                  <a:pt x="2724" y="419"/>
                </a:lnTo>
                <a:lnTo>
                  <a:pt x="2729" y="417"/>
                </a:lnTo>
                <a:lnTo>
                  <a:pt x="2734" y="417"/>
                </a:lnTo>
                <a:lnTo>
                  <a:pt x="2734" y="417"/>
                </a:lnTo>
                <a:lnTo>
                  <a:pt x="2738" y="417"/>
                </a:lnTo>
                <a:lnTo>
                  <a:pt x="2743" y="415"/>
                </a:lnTo>
                <a:lnTo>
                  <a:pt x="2748" y="415"/>
                </a:lnTo>
                <a:lnTo>
                  <a:pt x="2753" y="415"/>
                </a:lnTo>
                <a:lnTo>
                  <a:pt x="2757" y="413"/>
                </a:lnTo>
                <a:lnTo>
                  <a:pt x="2757" y="413"/>
                </a:lnTo>
                <a:lnTo>
                  <a:pt x="2762" y="413"/>
                </a:lnTo>
                <a:lnTo>
                  <a:pt x="2767" y="413"/>
                </a:lnTo>
                <a:lnTo>
                  <a:pt x="2772" y="411"/>
                </a:lnTo>
                <a:lnTo>
                  <a:pt x="2776" y="411"/>
                </a:lnTo>
                <a:lnTo>
                  <a:pt x="2776" y="448"/>
                </a:lnTo>
                <a:lnTo>
                  <a:pt x="2781" y="448"/>
                </a:lnTo>
                <a:lnTo>
                  <a:pt x="2786" y="448"/>
                </a:lnTo>
                <a:lnTo>
                  <a:pt x="2791" y="448"/>
                </a:lnTo>
                <a:lnTo>
                  <a:pt x="2795" y="446"/>
                </a:lnTo>
                <a:lnTo>
                  <a:pt x="2795" y="446"/>
                </a:lnTo>
                <a:lnTo>
                  <a:pt x="2800" y="446"/>
                </a:lnTo>
                <a:lnTo>
                  <a:pt x="2805" y="446"/>
                </a:lnTo>
                <a:lnTo>
                  <a:pt x="2810" y="444"/>
                </a:lnTo>
                <a:lnTo>
                  <a:pt x="2815" y="444"/>
                </a:lnTo>
                <a:lnTo>
                  <a:pt x="2815" y="444"/>
                </a:lnTo>
                <a:lnTo>
                  <a:pt x="2819" y="442"/>
                </a:lnTo>
                <a:lnTo>
                  <a:pt x="2824" y="442"/>
                </a:lnTo>
                <a:lnTo>
                  <a:pt x="2829" y="442"/>
                </a:lnTo>
                <a:lnTo>
                  <a:pt x="2834" y="442"/>
                </a:lnTo>
                <a:lnTo>
                  <a:pt x="2834" y="439"/>
                </a:lnTo>
                <a:lnTo>
                  <a:pt x="2838" y="439"/>
                </a:lnTo>
                <a:lnTo>
                  <a:pt x="2843" y="439"/>
                </a:lnTo>
                <a:lnTo>
                  <a:pt x="2848" y="439"/>
                </a:lnTo>
                <a:lnTo>
                  <a:pt x="2853" y="437"/>
                </a:lnTo>
                <a:lnTo>
                  <a:pt x="2853" y="437"/>
                </a:lnTo>
                <a:lnTo>
                  <a:pt x="2857" y="437"/>
                </a:lnTo>
                <a:lnTo>
                  <a:pt x="2862" y="435"/>
                </a:lnTo>
                <a:lnTo>
                  <a:pt x="2867" y="435"/>
                </a:lnTo>
                <a:lnTo>
                  <a:pt x="2872" y="435"/>
                </a:lnTo>
                <a:lnTo>
                  <a:pt x="2872" y="435"/>
                </a:lnTo>
                <a:lnTo>
                  <a:pt x="2876" y="433"/>
                </a:lnTo>
                <a:lnTo>
                  <a:pt x="2881" y="433"/>
                </a:lnTo>
                <a:lnTo>
                  <a:pt x="2886" y="433"/>
                </a:lnTo>
                <a:lnTo>
                  <a:pt x="2891" y="433"/>
                </a:lnTo>
                <a:lnTo>
                  <a:pt x="2896" y="431"/>
                </a:lnTo>
                <a:lnTo>
                  <a:pt x="2896" y="431"/>
                </a:lnTo>
                <a:lnTo>
                  <a:pt x="2900" y="431"/>
                </a:lnTo>
                <a:lnTo>
                  <a:pt x="2905" y="429"/>
                </a:lnTo>
                <a:lnTo>
                  <a:pt x="2910" y="429"/>
                </a:lnTo>
                <a:lnTo>
                  <a:pt x="2915" y="429"/>
                </a:lnTo>
                <a:lnTo>
                  <a:pt x="2915" y="429"/>
                </a:lnTo>
                <a:lnTo>
                  <a:pt x="2919" y="427"/>
                </a:lnTo>
                <a:lnTo>
                  <a:pt x="2924" y="427"/>
                </a:lnTo>
                <a:lnTo>
                  <a:pt x="2929" y="427"/>
                </a:lnTo>
                <a:lnTo>
                  <a:pt x="2934" y="427"/>
                </a:lnTo>
                <a:lnTo>
                  <a:pt x="2934" y="425"/>
                </a:lnTo>
                <a:lnTo>
                  <a:pt x="2938" y="425"/>
                </a:lnTo>
                <a:lnTo>
                  <a:pt x="2943" y="425"/>
                </a:lnTo>
                <a:lnTo>
                  <a:pt x="2948" y="425"/>
                </a:lnTo>
                <a:lnTo>
                  <a:pt x="2953" y="423"/>
                </a:lnTo>
                <a:lnTo>
                  <a:pt x="2953" y="423"/>
                </a:lnTo>
                <a:lnTo>
                  <a:pt x="2957" y="423"/>
                </a:lnTo>
                <a:lnTo>
                  <a:pt x="2962" y="421"/>
                </a:lnTo>
                <a:lnTo>
                  <a:pt x="2967" y="421"/>
                </a:lnTo>
                <a:lnTo>
                  <a:pt x="2972" y="421"/>
                </a:lnTo>
                <a:lnTo>
                  <a:pt x="2972" y="421"/>
                </a:lnTo>
                <a:lnTo>
                  <a:pt x="2976" y="419"/>
                </a:lnTo>
                <a:lnTo>
                  <a:pt x="2981" y="419"/>
                </a:lnTo>
                <a:lnTo>
                  <a:pt x="2986" y="419"/>
                </a:lnTo>
                <a:lnTo>
                  <a:pt x="2991" y="419"/>
                </a:lnTo>
                <a:lnTo>
                  <a:pt x="2991" y="417"/>
                </a:lnTo>
                <a:lnTo>
                  <a:pt x="2996" y="417"/>
                </a:lnTo>
                <a:lnTo>
                  <a:pt x="3000" y="417"/>
                </a:lnTo>
                <a:lnTo>
                  <a:pt x="3005" y="415"/>
                </a:lnTo>
                <a:lnTo>
                  <a:pt x="3010" y="415"/>
                </a:lnTo>
                <a:lnTo>
                  <a:pt x="3010" y="415"/>
                </a:lnTo>
                <a:lnTo>
                  <a:pt x="3015" y="415"/>
                </a:lnTo>
                <a:lnTo>
                  <a:pt x="3019" y="413"/>
                </a:lnTo>
                <a:lnTo>
                  <a:pt x="3024" y="413"/>
                </a:lnTo>
                <a:lnTo>
                  <a:pt x="3029" y="413"/>
                </a:lnTo>
                <a:lnTo>
                  <a:pt x="3029" y="413"/>
                </a:lnTo>
                <a:lnTo>
                  <a:pt x="3034" y="411"/>
                </a:lnTo>
                <a:lnTo>
                  <a:pt x="3038" y="411"/>
                </a:lnTo>
                <a:lnTo>
                  <a:pt x="3043" y="411"/>
                </a:lnTo>
                <a:lnTo>
                  <a:pt x="3048" y="409"/>
                </a:lnTo>
                <a:lnTo>
                  <a:pt x="3053" y="409"/>
                </a:lnTo>
                <a:lnTo>
                  <a:pt x="3053" y="409"/>
                </a:lnTo>
                <a:lnTo>
                  <a:pt x="3057" y="409"/>
                </a:lnTo>
                <a:lnTo>
                  <a:pt x="3062" y="407"/>
                </a:lnTo>
                <a:lnTo>
                  <a:pt x="3067" y="407"/>
                </a:lnTo>
                <a:lnTo>
                  <a:pt x="3072" y="407"/>
                </a:lnTo>
                <a:lnTo>
                  <a:pt x="3072" y="407"/>
                </a:lnTo>
                <a:lnTo>
                  <a:pt x="3077" y="405"/>
                </a:lnTo>
                <a:lnTo>
                  <a:pt x="3081" y="405"/>
                </a:lnTo>
                <a:lnTo>
                  <a:pt x="3086" y="405"/>
                </a:lnTo>
                <a:lnTo>
                  <a:pt x="3091" y="405"/>
                </a:lnTo>
                <a:lnTo>
                  <a:pt x="3091" y="403"/>
                </a:lnTo>
                <a:lnTo>
                  <a:pt x="3096" y="403"/>
                </a:lnTo>
                <a:lnTo>
                  <a:pt x="3100" y="403"/>
                </a:lnTo>
                <a:lnTo>
                  <a:pt x="3105" y="400"/>
                </a:lnTo>
                <a:lnTo>
                  <a:pt x="3110" y="400"/>
                </a:lnTo>
                <a:lnTo>
                  <a:pt x="3110" y="400"/>
                </a:lnTo>
                <a:lnTo>
                  <a:pt x="3115" y="400"/>
                </a:lnTo>
                <a:lnTo>
                  <a:pt x="3119" y="398"/>
                </a:lnTo>
                <a:lnTo>
                  <a:pt x="3124" y="398"/>
                </a:lnTo>
                <a:lnTo>
                  <a:pt x="3129" y="398"/>
                </a:lnTo>
                <a:lnTo>
                  <a:pt x="3129" y="398"/>
                </a:lnTo>
                <a:lnTo>
                  <a:pt x="3134" y="396"/>
                </a:lnTo>
                <a:lnTo>
                  <a:pt x="3138" y="396"/>
                </a:lnTo>
                <a:lnTo>
                  <a:pt x="3143" y="396"/>
                </a:lnTo>
                <a:lnTo>
                  <a:pt x="3148" y="394"/>
                </a:lnTo>
                <a:lnTo>
                  <a:pt x="3148" y="394"/>
                </a:lnTo>
                <a:lnTo>
                  <a:pt x="3153" y="394"/>
                </a:lnTo>
                <a:lnTo>
                  <a:pt x="3157" y="394"/>
                </a:lnTo>
                <a:lnTo>
                  <a:pt x="3162" y="392"/>
                </a:lnTo>
                <a:lnTo>
                  <a:pt x="3167" y="392"/>
                </a:lnTo>
                <a:lnTo>
                  <a:pt x="3167" y="392"/>
                </a:lnTo>
                <a:lnTo>
                  <a:pt x="3172" y="392"/>
                </a:lnTo>
                <a:lnTo>
                  <a:pt x="3177" y="390"/>
                </a:lnTo>
                <a:lnTo>
                  <a:pt x="3181" y="390"/>
                </a:lnTo>
                <a:lnTo>
                  <a:pt x="3186" y="390"/>
                </a:lnTo>
                <a:lnTo>
                  <a:pt x="3191" y="388"/>
                </a:lnTo>
                <a:lnTo>
                  <a:pt x="3191" y="388"/>
                </a:lnTo>
                <a:lnTo>
                  <a:pt x="3196" y="388"/>
                </a:lnTo>
                <a:lnTo>
                  <a:pt x="3200" y="388"/>
                </a:lnTo>
                <a:lnTo>
                  <a:pt x="3205" y="386"/>
                </a:lnTo>
                <a:lnTo>
                  <a:pt x="3210" y="386"/>
                </a:lnTo>
                <a:lnTo>
                  <a:pt x="3210" y="386"/>
                </a:lnTo>
                <a:lnTo>
                  <a:pt x="3215" y="386"/>
                </a:lnTo>
                <a:lnTo>
                  <a:pt x="3219" y="384"/>
                </a:lnTo>
                <a:lnTo>
                  <a:pt x="3224" y="384"/>
                </a:lnTo>
                <a:lnTo>
                  <a:pt x="3229" y="384"/>
                </a:lnTo>
                <a:lnTo>
                  <a:pt x="3229" y="384"/>
                </a:lnTo>
                <a:lnTo>
                  <a:pt x="3234" y="382"/>
                </a:lnTo>
                <a:lnTo>
                  <a:pt x="3238" y="382"/>
                </a:lnTo>
                <a:lnTo>
                  <a:pt x="3243" y="382"/>
                </a:lnTo>
                <a:lnTo>
                  <a:pt x="3248" y="380"/>
                </a:lnTo>
                <a:lnTo>
                  <a:pt x="3248" y="380"/>
                </a:lnTo>
                <a:lnTo>
                  <a:pt x="3253" y="380"/>
                </a:lnTo>
                <a:lnTo>
                  <a:pt x="3258" y="380"/>
                </a:lnTo>
                <a:lnTo>
                  <a:pt x="3262" y="378"/>
                </a:lnTo>
                <a:lnTo>
                  <a:pt x="3267" y="378"/>
                </a:lnTo>
                <a:lnTo>
                  <a:pt x="3267" y="378"/>
                </a:lnTo>
                <a:lnTo>
                  <a:pt x="3272" y="378"/>
                </a:lnTo>
                <a:lnTo>
                  <a:pt x="3277" y="376"/>
                </a:lnTo>
                <a:lnTo>
                  <a:pt x="3281" y="376"/>
                </a:lnTo>
                <a:lnTo>
                  <a:pt x="3286" y="376"/>
                </a:lnTo>
                <a:lnTo>
                  <a:pt x="3286" y="374"/>
                </a:lnTo>
                <a:lnTo>
                  <a:pt x="3291" y="374"/>
                </a:lnTo>
                <a:lnTo>
                  <a:pt x="3296" y="374"/>
                </a:lnTo>
                <a:lnTo>
                  <a:pt x="3300" y="374"/>
                </a:lnTo>
                <a:lnTo>
                  <a:pt x="3305" y="372"/>
                </a:lnTo>
                <a:lnTo>
                  <a:pt x="3305" y="372"/>
                </a:lnTo>
                <a:lnTo>
                  <a:pt x="3310" y="372"/>
                </a:lnTo>
                <a:lnTo>
                  <a:pt x="3315" y="372"/>
                </a:lnTo>
                <a:lnTo>
                  <a:pt x="3319" y="370"/>
                </a:lnTo>
                <a:lnTo>
                  <a:pt x="3324" y="370"/>
                </a:lnTo>
                <a:lnTo>
                  <a:pt x="3329" y="370"/>
                </a:lnTo>
                <a:lnTo>
                  <a:pt x="3329" y="368"/>
                </a:lnTo>
                <a:lnTo>
                  <a:pt x="3334" y="368"/>
                </a:lnTo>
                <a:lnTo>
                  <a:pt x="3338" y="368"/>
                </a:lnTo>
                <a:lnTo>
                  <a:pt x="3343" y="368"/>
                </a:lnTo>
                <a:lnTo>
                  <a:pt x="3348" y="366"/>
                </a:lnTo>
                <a:lnTo>
                  <a:pt x="3348" y="366"/>
                </a:lnTo>
                <a:lnTo>
                  <a:pt x="3353" y="366"/>
                </a:lnTo>
                <a:lnTo>
                  <a:pt x="3358" y="366"/>
                </a:lnTo>
                <a:lnTo>
                  <a:pt x="3362" y="363"/>
                </a:lnTo>
                <a:lnTo>
                  <a:pt x="3367" y="363"/>
                </a:lnTo>
                <a:lnTo>
                  <a:pt x="3367" y="363"/>
                </a:lnTo>
                <a:lnTo>
                  <a:pt x="3372" y="361"/>
                </a:lnTo>
                <a:lnTo>
                  <a:pt x="3377" y="361"/>
                </a:lnTo>
                <a:lnTo>
                  <a:pt x="3381" y="361"/>
                </a:lnTo>
                <a:lnTo>
                  <a:pt x="3386" y="361"/>
                </a:lnTo>
                <a:lnTo>
                  <a:pt x="3386" y="359"/>
                </a:lnTo>
                <a:lnTo>
                  <a:pt x="3391" y="359"/>
                </a:lnTo>
                <a:lnTo>
                  <a:pt x="3396" y="359"/>
                </a:lnTo>
                <a:lnTo>
                  <a:pt x="3400" y="359"/>
                </a:lnTo>
                <a:lnTo>
                  <a:pt x="3405" y="357"/>
                </a:lnTo>
                <a:lnTo>
                  <a:pt x="3405" y="357"/>
                </a:lnTo>
                <a:lnTo>
                  <a:pt x="3410" y="357"/>
                </a:lnTo>
                <a:lnTo>
                  <a:pt x="3415" y="357"/>
                </a:lnTo>
                <a:lnTo>
                  <a:pt x="3419" y="355"/>
                </a:lnTo>
                <a:lnTo>
                  <a:pt x="3424" y="355"/>
                </a:lnTo>
                <a:lnTo>
                  <a:pt x="3424" y="355"/>
                </a:lnTo>
                <a:lnTo>
                  <a:pt x="3429" y="353"/>
                </a:lnTo>
                <a:lnTo>
                  <a:pt x="3434" y="353"/>
                </a:lnTo>
                <a:lnTo>
                  <a:pt x="3439" y="353"/>
                </a:lnTo>
                <a:lnTo>
                  <a:pt x="3443" y="353"/>
                </a:lnTo>
                <a:lnTo>
                  <a:pt x="3443" y="351"/>
                </a:lnTo>
                <a:lnTo>
                  <a:pt x="3448" y="351"/>
                </a:lnTo>
                <a:lnTo>
                  <a:pt x="3453" y="351"/>
                </a:lnTo>
                <a:lnTo>
                  <a:pt x="3458" y="351"/>
                </a:lnTo>
                <a:lnTo>
                  <a:pt x="3462" y="349"/>
                </a:lnTo>
                <a:lnTo>
                  <a:pt x="3462" y="349"/>
                </a:lnTo>
                <a:lnTo>
                  <a:pt x="3467" y="349"/>
                </a:lnTo>
                <a:lnTo>
                  <a:pt x="3472" y="347"/>
                </a:lnTo>
                <a:lnTo>
                  <a:pt x="3477" y="347"/>
                </a:lnTo>
                <a:lnTo>
                  <a:pt x="3481" y="347"/>
                </a:lnTo>
                <a:lnTo>
                  <a:pt x="3486" y="347"/>
                </a:lnTo>
                <a:lnTo>
                  <a:pt x="3486" y="345"/>
                </a:lnTo>
                <a:lnTo>
                  <a:pt x="3491" y="345"/>
                </a:lnTo>
                <a:lnTo>
                  <a:pt x="3496" y="345"/>
                </a:lnTo>
                <a:lnTo>
                  <a:pt x="3500" y="345"/>
                </a:lnTo>
                <a:lnTo>
                  <a:pt x="3505" y="343"/>
                </a:lnTo>
                <a:lnTo>
                  <a:pt x="3505" y="343"/>
                </a:lnTo>
                <a:lnTo>
                  <a:pt x="3510" y="343"/>
                </a:lnTo>
                <a:lnTo>
                  <a:pt x="3515" y="341"/>
                </a:lnTo>
                <a:lnTo>
                  <a:pt x="3519" y="341"/>
                </a:lnTo>
                <a:lnTo>
                  <a:pt x="3524" y="341"/>
                </a:lnTo>
                <a:lnTo>
                  <a:pt x="3524" y="341"/>
                </a:lnTo>
                <a:lnTo>
                  <a:pt x="3529" y="339"/>
                </a:lnTo>
                <a:lnTo>
                  <a:pt x="3534" y="339"/>
                </a:lnTo>
                <a:lnTo>
                  <a:pt x="3539" y="339"/>
                </a:lnTo>
                <a:lnTo>
                  <a:pt x="3543" y="339"/>
                </a:lnTo>
                <a:lnTo>
                  <a:pt x="3543" y="337"/>
                </a:lnTo>
                <a:lnTo>
                  <a:pt x="3548" y="337"/>
                </a:lnTo>
                <a:lnTo>
                  <a:pt x="3553" y="337"/>
                </a:lnTo>
                <a:lnTo>
                  <a:pt x="3558" y="337"/>
                </a:lnTo>
                <a:lnTo>
                  <a:pt x="3562" y="335"/>
                </a:lnTo>
                <a:lnTo>
                  <a:pt x="3562" y="335"/>
                </a:lnTo>
                <a:lnTo>
                  <a:pt x="3567" y="335"/>
                </a:lnTo>
                <a:lnTo>
                  <a:pt x="3572" y="333"/>
                </a:lnTo>
                <a:lnTo>
                  <a:pt x="3577" y="333"/>
                </a:lnTo>
                <a:lnTo>
                  <a:pt x="3581" y="333"/>
                </a:lnTo>
                <a:lnTo>
                  <a:pt x="3581" y="333"/>
                </a:lnTo>
                <a:lnTo>
                  <a:pt x="3586" y="331"/>
                </a:lnTo>
                <a:lnTo>
                  <a:pt x="3591" y="331"/>
                </a:lnTo>
                <a:lnTo>
                  <a:pt x="3596" y="331"/>
                </a:lnTo>
                <a:lnTo>
                  <a:pt x="3600" y="331"/>
                </a:lnTo>
                <a:lnTo>
                  <a:pt x="3600" y="329"/>
                </a:lnTo>
                <a:lnTo>
                  <a:pt x="3605" y="329"/>
                </a:lnTo>
                <a:lnTo>
                  <a:pt x="3610" y="329"/>
                </a:lnTo>
                <a:lnTo>
                  <a:pt x="3615" y="326"/>
                </a:lnTo>
                <a:lnTo>
                  <a:pt x="3620" y="326"/>
                </a:lnTo>
                <a:lnTo>
                  <a:pt x="3624" y="326"/>
                </a:lnTo>
                <a:lnTo>
                  <a:pt x="3624" y="326"/>
                </a:lnTo>
                <a:lnTo>
                  <a:pt x="3629" y="324"/>
                </a:lnTo>
                <a:lnTo>
                  <a:pt x="3634" y="324"/>
                </a:lnTo>
                <a:lnTo>
                  <a:pt x="3639" y="324"/>
                </a:lnTo>
                <a:lnTo>
                  <a:pt x="3643" y="324"/>
                </a:lnTo>
                <a:lnTo>
                  <a:pt x="3643" y="322"/>
                </a:lnTo>
                <a:lnTo>
                  <a:pt x="3648" y="322"/>
                </a:lnTo>
                <a:lnTo>
                  <a:pt x="3653" y="322"/>
                </a:lnTo>
                <a:lnTo>
                  <a:pt x="3658" y="320"/>
                </a:lnTo>
                <a:lnTo>
                  <a:pt x="3662" y="320"/>
                </a:lnTo>
                <a:lnTo>
                  <a:pt x="3662" y="320"/>
                </a:lnTo>
                <a:lnTo>
                  <a:pt x="3667" y="320"/>
                </a:lnTo>
                <a:lnTo>
                  <a:pt x="3672" y="318"/>
                </a:lnTo>
                <a:lnTo>
                  <a:pt x="3677" y="318"/>
                </a:lnTo>
                <a:lnTo>
                  <a:pt x="3681" y="318"/>
                </a:lnTo>
                <a:lnTo>
                  <a:pt x="3681" y="318"/>
                </a:lnTo>
                <a:lnTo>
                  <a:pt x="3686" y="316"/>
                </a:lnTo>
                <a:lnTo>
                  <a:pt x="3691" y="316"/>
                </a:lnTo>
                <a:lnTo>
                  <a:pt x="3696" y="316"/>
                </a:lnTo>
                <a:lnTo>
                  <a:pt x="3700" y="316"/>
                </a:lnTo>
                <a:lnTo>
                  <a:pt x="3700" y="314"/>
                </a:lnTo>
                <a:lnTo>
                  <a:pt x="3705" y="314"/>
                </a:lnTo>
                <a:lnTo>
                  <a:pt x="3710" y="314"/>
                </a:lnTo>
                <a:lnTo>
                  <a:pt x="3715" y="312"/>
                </a:lnTo>
                <a:lnTo>
                  <a:pt x="3720" y="312"/>
                </a:lnTo>
                <a:lnTo>
                  <a:pt x="3720" y="312"/>
                </a:lnTo>
                <a:lnTo>
                  <a:pt x="3724" y="312"/>
                </a:lnTo>
                <a:lnTo>
                  <a:pt x="3729" y="310"/>
                </a:lnTo>
                <a:lnTo>
                  <a:pt x="3734" y="310"/>
                </a:lnTo>
                <a:lnTo>
                  <a:pt x="3739" y="310"/>
                </a:lnTo>
                <a:lnTo>
                  <a:pt x="3739" y="310"/>
                </a:lnTo>
                <a:lnTo>
                  <a:pt x="3743" y="308"/>
                </a:lnTo>
                <a:lnTo>
                  <a:pt x="3748" y="308"/>
                </a:lnTo>
                <a:lnTo>
                  <a:pt x="3753" y="308"/>
                </a:lnTo>
                <a:lnTo>
                  <a:pt x="3758" y="306"/>
                </a:lnTo>
                <a:lnTo>
                  <a:pt x="3762" y="306"/>
                </a:lnTo>
                <a:lnTo>
                  <a:pt x="3762" y="306"/>
                </a:lnTo>
                <a:lnTo>
                  <a:pt x="3767" y="306"/>
                </a:lnTo>
                <a:lnTo>
                  <a:pt x="3772" y="304"/>
                </a:lnTo>
                <a:lnTo>
                  <a:pt x="3777" y="304"/>
                </a:lnTo>
                <a:lnTo>
                  <a:pt x="3781" y="304"/>
                </a:lnTo>
                <a:lnTo>
                  <a:pt x="3781" y="304"/>
                </a:lnTo>
                <a:lnTo>
                  <a:pt x="3786" y="302"/>
                </a:lnTo>
                <a:lnTo>
                  <a:pt x="3791" y="302"/>
                </a:lnTo>
                <a:lnTo>
                  <a:pt x="3796" y="302"/>
                </a:lnTo>
                <a:lnTo>
                  <a:pt x="3801" y="300"/>
                </a:lnTo>
                <a:lnTo>
                  <a:pt x="3801" y="300"/>
                </a:lnTo>
                <a:lnTo>
                  <a:pt x="3805" y="300"/>
                </a:lnTo>
                <a:lnTo>
                  <a:pt x="3810" y="300"/>
                </a:lnTo>
                <a:lnTo>
                  <a:pt x="3815" y="298"/>
                </a:lnTo>
                <a:lnTo>
                  <a:pt x="3820" y="298"/>
                </a:lnTo>
                <a:lnTo>
                  <a:pt x="3820" y="298"/>
                </a:lnTo>
                <a:lnTo>
                  <a:pt x="3824" y="298"/>
                </a:lnTo>
                <a:lnTo>
                  <a:pt x="3829" y="296"/>
                </a:lnTo>
                <a:lnTo>
                  <a:pt x="3834" y="296"/>
                </a:lnTo>
                <a:lnTo>
                  <a:pt x="3839" y="296"/>
                </a:lnTo>
                <a:lnTo>
                  <a:pt x="3839" y="195"/>
                </a:lnTo>
                <a:lnTo>
                  <a:pt x="3834" y="195"/>
                </a:lnTo>
                <a:lnTo>
                  <a:pt x="3829" y="197"/>
                </a:lnTo>
                <a:lnTo>
                  <a:pt x="3824" y="199"/>
                </a:lnTo>
                <a:lnTo>
                  <a:pt x="3820" y="199"/>
                </a:lnTo>
                <a:lnTo>
                  <a:pt x="3820" y="201"/>
                </a:lnTo>
                <a:lnTo>
                  <a:pt x="3815" y="201"/>
                </a:lnTo>
                <a:lnTo>
                  <a:pt x="3810" y="203"/>
                </a:lnTo>
                <a:lnTo>
                  <a:pt x="3805" y="203"/>
                </a:lnTo>
                <a:lnTo>
                  <a:pt x="3801" y="205"/>
                </a:lnTo>
                <a:lnTo>
                  <a:pt x="3801" y="205"/>
                </a:lnTo>
                <a:lnTo>
                  <a:pt x="3796" y="207"/>
                </a:lnTo>
                <a:lnTo>
                  <a:pt x="3791" y="207"/>
                </a:lnTo>
                <a:lnTo>
                  <a:pt x="3786" y="117"/>
                </a:lnTo>
                <a:lnTo>
                  <a:pt x="3781" y="117"/>
                </a:lnTo>
                <a:lnTo>
                  <a:pt x="3781" y="119"/>
                </a:lnTo>
                <a:lnTo>
                  <a:pt x="3777" y="119"/>
                </a:lnTo>
                <a:lnTo>
                  <a:pt x="3772" y="121"/>
                </a:lnTo>
                <a:lnTo>
                  <a:pt x="3767" y="121"/>
                </a:lnTo>
                <a:lnTo>
                  <a:pt x="3762" y="123"/>
                </a:lnTo>
                <a:lnTo>
                  <a:pt x="3762" y="123"/>
                </a:lnTo>
                <a:lnTo>
                  <a:pt x="3758" y="125"/>
                </a:lnTo>
                <a:lnTo>
                  <a:pt x="3753" y="125"/>
                </a:lnTo>
                <a:lnTo>
                  <a:pt x="3748" y="127"/>
                </a:lnTo>
                <a:lnTo>
                  <a:pt x="3743" y="129"/>
                </a:lnTo>
                <a:lnTo>
                  <a:pt x="3739" y="129"/>
                </a:lnTo>
                <a:lnTo>
                  <a:pt x="3739" y="131"/>
                </a:lnTo>
                <a:lnTo>
                  <a:pt x="3734" y="131"/>
                </a:lnTo>
                <a:lnTo>
                  <a:pt x="3729" y="133"/>
                </a:lnTo>
                <a:lnTo>
                  <a:pt x="3724" y="133"/>
                </a:lnTo>
                <a:lnTo>
                  <a:pt x="3720" y="135"/>
                </a:lnTo>
                <a:lnTo>
                  <a:pt x="3720" y="135"/>
                </a:lnTo>
                <a:lnTo>
                  <a:pt x="3715" y="138"/>
                </a:lnTo>
                <a:lnTo>
                  <a:pt x="3710" y="138"/>
                </a:lnTo>
                <a:lnTo>
                  <a:pt x="3705" y="140"/>
                </a:lnTo>
                <a:lnTo>
                  <a:pt x="3700" y="140"/>
                </a:lnTo>
                <a:lnTo>
                  <a:pt x="3700" y="142"/>
                </a:lnTo>
                <a:lnTo>
                  <a:pt x="3696" y="144"/>
                </a:lnTo>
                <a:lnTo>
                  <a:pt x="3691" y="144"/>
                </a:lnTo>
                <a:lnTo>
                  <a:pt x="3686" y="146"/>
                </a:lnTo>
                <a:lnTo>
                  <a:pt x="3681" y="146"/>
                </a:lnTo>
                <a:lnTo>
                  <a:pt x="3681" y="148"/>
                </a:lnTo>
                <a:lnTo>
                  <a:pt x="3677" y="148"/>
                </a:lnTo>
                <a:lnTo>
                  <a:pt x="3672" y="150"/>
                </a:lnTo>
                <a:lnTo>
                  <a:pt x="3667" y="150"/>
                </a:lnTo>
                <a:lnTo>
                  <a:pt x="3662" y="152"/>
                </a:lnTo>
                <a:lnTo>
                  <a:pt x="3662" y="152"/>
                </a:lnTo>
                <a:lnTo>
                  <a:pt x="3658" y="154"/>
                </a:lnTo>
                <a:lnTo>
                  <a:pt x="3653" y="156"/>
                </a:lnTo>
                <a:lnTo>
                  <a:pt x="3648" y="156"/>
                </a:lnTo>
                <a:lnTo>
                  <a:pt x="3643" y="158"/>
                </a:lnTo>
                <a:lnTo>
                  <a:pt x="3643" y="158"/>
                </a:lnTo>
                <a:lnTo>
                  <a:pt x="3639" y="160"/>
                </a:lnTo>
                <a:lnTo>
                  <a:pt x="3634" y="160"/>
                </a:lnTo>
                <a:lnTo>
                  <a:pt x="3629" y="162"/>
                </a:lnTo>
                <a:lnTo>
                  <a:pt x="3624" y="162"/>
                </a:lnTo>
                <a:lnTo>
                  <a:pt x="3624" y="164"/>
                </a:lnTo>
                <a:lnTo>
                  <a:pt x="3620" y="164"/>
                </a:lnTo>
                <a:lnTo>
                  <a:pt x="3615" y="166"/>
                </a:lnTo>
                <a:lnTo>
                  <a:pt x="3610" y="166"/>
                </a:lnTo>
                <a:lnTo>
                  <a:pt x="3605" y="168"/>
                </a:lnTo>
                <a:lnTo>
                  <a:pt x="3600" y="170"/>
                </a:lnTo>
                <a:lnTo>
                  <a:pt x="3600" y="170"/>
                </a:lnTo>
                <a:lnTo>
                  <a:pt x="3596" y="172"/>
                </a:lnTo>
                <a:lnTo>
                  <a:pt x="3591" y="172"/>
                </a:lnTo>
                <a:lnTo>
                  <a:pt x="3586" y="174"/>
                </a:lnTo>
                <a:lnTo>
                  <a:pt x="3581" y="174"/>
                </a:lnTo>
                <a:lnTo>
                  <a:pt x="3581" y="177"/>
                </a:lnTo>
                <a:lnTo>
                  <a:pt x="3577" y="177"/>
                </a:lnTo>
                <a:lnTo>
                  <a:pt x="3572" y="179"/>
                </a:lnTo>
                <a:lnTo>
                  <a:pt x="3567" y="179"/>
                </a:lnTo>
                <a:lnTo>
                  <a:pt x="3562" y="181"/>
                </a:lnTo>
                <a:lnTo>
                  <a:pt x="3562" y="183"/>
                </a:lnTo>
                <a:lnTo>
                  <a:pt x="3558" y="183"/>
                </a:lnTo>
                <a:lnTo>
                  <a:pt x="3553" y="185"/>
                </a:lnTo>
                <a:lnTo>
                  <a:pt x="3548" y="185"/>
                </a:lnTo>
                <a:lnTo>
                  <a:pt x="3543" y="187"/>
                </a:lnTo>
                <a:lnTo>
                  <a:pt x="3543" y="187"/>
                </a:lnTo>
                <a:lnTo>
                  <a:pt x="3539" y="189"/>
                </a:lnTo>
                <a:lnTo>
                  <a:pt x="3534" y="189"/>
                </a:lnTo>
                <a:lnTo>
                  <a:pt x="3529" y="191"/>
                </a:lnTo>
                <a:lnTo>
                  <a:pt x="3524" y="191"/>
                </a:lnTo>
                <a:lnTo>
                  <a:pt x="3524" y="193"/>
                </a:lnTo>
                <a:lnTo>
                  <a:pt x="3519" y="193"/>
                </a:lnTo>
                <a:lnTo>
                  <a:pt x="3515" y="195"/>
                </a:lnTo>
                <a:lnTo>
                  <a:pt x="3510" y="197"/>
                </a:lnTo>
                <a:lnTo>
                  <a:pt x="3505" y="197"/>
                </a:lnTo>
                <a:lnTo>
                  <a:pt x="3505" y="199"/>
                </a:lnTo>
                <a:lnTo>
                  <a:pt x="3500" y="199"/>
                </a:lnTo>
                <a:lnTo>
                  <a:pt x="3496" y="201"/>
                </a:lnTo>
                <a:lnTo>
                  <a:pt x="3491" y="201"/>
                </a:lnTo>
                <a:lnTo>
                  <a:pt x="3486" y="203"/>
                </a:lnTo>
                <a:lnTo>
                  <a:pt x="3486" y="203"/>
                </a:lnTo>
                <a:lnTo>
                  <a:pt x="3481" y="205"/>
                </a:lnTo>
                <a:lnTo>
                  <a:pt x="3477" y="205"/>
                </a:lnTo>
                <a:lnTo>
                  <a:pt x="3472" y="207"/>
                </a:lnTo>
                <a:lnTo>
                  <a:pt x="3467" y="207"/>
                </a:lnTo>
                <a:lnTo>
                  <a:pt x="3462" y="70"/>
                </a:lnTo>
                <a:lnTo>
                  <a:pt x="3462" y="72"/>
                </a:lnTo>
                <a:lnTo>
                  <a:pt x="3458" y="72"/>
                </a:lnTo>
                <a:lnTo>
                  <a:pt x="3453" y="74"/>
                </a:lnTo>
                <a:lnTo>
                  <a:pt x="3448" y="74"/>
                </a:lnTo>
                <a:lnTo>
                  <a:pt x="3443" y="76"/>
                </a:lnTo>
                <a:lnTo>
                  <a:pt x="3443" y="76"/>
                </a:lnTo>
                <a:lnTo>
                  <a:pt x="3439" y="78"/>
                </a:lnTo>
                <a:lnTo>
                  <a:pt x="3434" y="78"/>
                </a:lnTo>
                <a:lnTo>
                  <a:pt x="3429" y="80"/>
                </a:lnTo>
                <a:lnTo>
                  <a:pt x="3424" y="80"/>
                </a:lnTo>
                <a:lnTo>
                  <a:pt x="3424" y="82"/>
                </a:lnTo>
                <a:lnTo>
                  <a:pt x="3419" y="84"/>
                </a:lnTo>
                <a:lnTo>
                  <a:pt x="3415" y="84"/>
                </a:lnTo>
                <a:lnTo>
                  <a:pt x="3410" y="86"/>
                </a:lnTo>
                <a:lnTo>
                  <a:pt x="3405" y="86"/>
                </a:lnTo>
                <a:lnTo>
                  <a:pt x="3405" y="88"/>
                </a:lnTo>
                <a:lnTo>
                  <a:pt x="3400" y="88"/>
                </a:lnTo>
                <a:lnTo>
                  <a:pt x="3396" y="90"/>
                </a:lnTo>
                <a:lnTo>
                  <a:pt x="3391" y="90"/>
                </a:lnTo>
                <a:lnTo>
                  <a:pt x="3386" y="92"/>
                </a:lnTo>
                <a:lnTo>
                  <a:pt x="3386" y="92"/>
                </a:lnTo>
                <a:lnTo>
                  <a:pt x="3381" y="94"/>
                </a:lnTo>
                <a:lnTo>
                  <a:pt x="3377" y="96"/>
                </a:lnTo>
                <a:lnTo>
                  <a:pt x="3372" y="96"/>
                </a:lnTo>
                <a:lnTo>
                  <a:pt x="3367" y="98"/>
                </a:lnTo>
                <a:lnTo>
                  <a:pt x="3367" y="98"/>
                </a:lnTo>
                <a:lnTo>
                  <a:pt x="3362" y="101"/>
                </a:lnTo>
                <a:lnTo>
                  <a:pt x="3358" y="101"/>
                </a:lnTo>
                <a:lnTo>
                  <a:pt x="3353" y="103"/>
                </a:lnTo>
                <a:lnTo>
                  <a:pt x="3348" y="103"/>
                </a:lnTo>
                <a:lnTo>
                  <a:pt x="3348" y="105"/>
                </a:lnTo>
                <a:lnTo>
                  <a:pt x="3343" y="105"/>
                </a:lnTo>
                <a:lnTo>
                  <a:pt x="3338" y="107"/>
                </a:lnTo>
                <a:lnTo>
                  <a:pt x="3334" y="107"/>
                </a:lnTo>
                <a:lnTo>
                  <a:pt x="3329" y="109"/>
                </a:lnTo>
                <a:lnTo>
                  <a:pt x="3329" y="111"/>
                </a:lnTo>
                <a:lnTo>
                  <a:pt x="3324" y="111"/>
                </a:lnTo>
                <a:lnTo>
                  <a:pt x="3319" y="113"/>
                </a:lnTo>
                <a:lnTo>
                  <a:pt x="3315" y="113"/>
                </a:lnTo>
                <a:lnTo>
                  <a:pt x="3310" y="115"/>
                </a:lnTo>
                <a:lnTo>
                  <a:pt x="3305" y="115"/>
                </a:lnTo>
                <a:lnTo>
                  <a:pt x="3305" y="117"/>
                </a:lnTo>
                <a:lnTo>
                  <a:pt x="3300" y="117"/>
                </a:lnTo>
                <a:lnTo>
                  <a:pt x="3296" y="119"/>
                </a:lnTo>
                <a:lnTo>
                  <a:pt x="3291" y="119"/>
                </a:lnTo>
                <a:lnTo>
                  <a:pt x="3286" y="121"/>
                </a:lnTo>
                <a:lnTo>
                  <a:pt x="3286" y="121"/>
                </a:lnTo>
                <a:lnTo>
                  <a:pt x="3281" y="123"/>
                </a:lnTo>
                <a:lnTo>
                  <a:pt x="3277" y="125"/>
                </a:lnTo>
                <a:lnTo>
                  <a:pt x="3272" y="125"/>
                </a:lnTo>
                <a:lnTo>
                  <a:pt x="3267" y="127"/>
                </a:lnTo>
                <a:lnTo>
                  <a:pt x="3267" y="127"/>
                </a:lnTo>
                <a:lnTo>
                  <a:pt x="3262" y="129"/>
                </a:lnTo>
                <a:lnTo>
                  <a:pt x="3258" y="129"/>
                </a:lnTo>
                <a:lnTo>
                  <a:pt x="3253" y="131"/>
                </a:lnTo>
                <a:lnTo>
                  <a:pt x="3248" y="131"/>
                </a:lnTo>
                <a:lnTo>
                  <a:pt x="3248" y="133"/>
                </a:lnTo>
                <a:lnTo>
                  <a:pt x="3243" y="133"/>
                </a:lnTo>
                <a:lnTo>
                  <a:pt x="3238" y="135"/>
                </a:lnTo>
                <a:lnTo>
                  <a:pt x="3234" y="138"/>
                </a:lnTo>
                <a:lnTo>
                  <a:pt x="3229" y="138"/>
                </a:lnTo>
                <a:lnTo>
                  <a:pt x="3229" y="140"/>
                </a:lnTo>
                <a:lnTo>
                  <a:pt x="3224" y="140"/>
                </a:lnTo>
                <a:lnTo>
                  <a:pt x="3219" y="142"/>
                </a:lnTo>
                <a:lnTo>
                  <a:pt x="3215" y="142"/>
                </a:lnTo>
                <a:lnTo>
                  <a:pt x="3210" y="144"/>
                </a:lnTo>
                <a:lnTo>
                  <a:pt x="3210" y="144"/>
                </a:lnTo>
                <a:lnTo>
                  <a:pt x="3205" y="146"/>
                </a:lnTo>
                <a:lnTo>
                  <a:pt x="3200" y="146"/>
                </a:lnTo>
                <a:lnTo>
                  <a:pt x="3196" y="148"/>
                </a:lnTo>
                <a:lnTo>
                  <a:pt x="3191" y="148"/>
                </a:lnTo>
                <a:lnTo>
                  <a:pt x="3191" y="150"/>
                </a:lnTo>
                <a:lnTo>
                  <a:pt x="3186" y="152"/>
                </a:lnTo>
                <a:lnTo>
                  <a:pt x="3181" y="152"/>
                </a:lnTo>
                <a:lnTo>
                  <a:pt x="3177" y="154"/>
                </a:lnTo>
                <a:lnTo>
                  <a:pt x="3172" y="154"/>
                </a:lnTo>
                <a:lnTo>
                  <a:pt x="3167" y="156"/>
                </a:lnTo>
                <a:lnTo>
                  <a:pt x="3167" y="156"/>
                </a:lnTo>
                <a:lnTo>
                  <a:pt x="3162" y="158"/>
                </a:lnTo>
                <a:lnTo>
                  <a:pt x="3157" y="158"/>
                </a:lnTo>
                <a:lnTo>
                  <a:pt x="3153" y="160"/>
                </a:lnTo>
                <a:lnTo>
                  <a:pt x="3148" y="160"/>
                </a:lnTo>
                <a:lnTo>
                  <a:pt x="3148" y="162"/>
                </a:lnTo>
                <a:lnTo>
                  <a:pt x="3143" y="164"/>
                </a:lnTo>
                <a:lnTo>
                  <a:pt x="3138" y="164"/>
                </a:lnTo>
                <a:lnTo>
                  <a:pt x="3134" y="166"/>
                </a:lnTo>
                <a:lnTo>
                  <a:pt x="3129" y="166"/>
                </a:lnTo>
                <a:lnTo>
                  <a:pt x="3129" y="168"/>
                </a:lnTo>
                <a:lnTo>
                  <a:pt x="3124" y="168"/>
                </a:lnTo>
                <a:lnTo>
                  <a:pt x="3119" y="170"/>
                </a:lnTo>
                <a:lnTo>
                  <a:pt x="3115" y="170"/>
                </a:lnTo>
                <a:lnTo>
                  <a:pt x="3110" y="172"/>
                </a:lnTo>
                <a:lnTo>
                  <a:pt x="3110" y="172"/>
                </a:lnTo>
                <a:lnTo>
                  <a:pt x="3105" y="174"/>
                </a:lnTo>
                <a:lnTo>
                  <a:pt x="3100" y="174"/>
                </a:lnTo>
                <a:lnTo>
                  <a:pt x="3096" y="177"/>
                </a:lnTo>
                <a:lnTo>
                  <a:pt x="3091" y="179"/>
                </a:lnTo>
                <a:lnTo>
                  <a:pt x="3091" y="179"/>
                </a:lnTo>
                <a:lnTo>
                  <a:pt x="3086" y="181"/>
                </a:lnTo>
                <a:lnTo>
                  <a:pt x="3081" y="181"/>
                </a:lnTo>
                <a:lnTo>
                  <a:pt x="3077" y="183"/>
                </a:lnTo>
                <a:lnTo>
                  <a:pt x="3072" y="183"/>
                </a:lnTo>
                <a:lnTo>
                  <a:pt x="3072" y="185"/>
                </a:lnTo>
                <a:lnTo>
                  <a:pt x="3067" y="185"/>
                </a:lnTo>
                <a:lnTo>
                  <a:pt x="3062" y="187"/>
                </a:lnTo>
                <a:lnTo>
                  <a:pt x="3057" y="187"/>
                </a:lnTo>
                <a:lnTo>
                  <a:pt x="3053" y="189"/>
                </a:lnTo>
                <a:lnTo>
                  <a:pt x="3053" y="189"/>
                </a:lnTo>
                <a:lnTo>
                  <a:pt x="3048" y="191"/>
                </a:lnTo>
                <a:lnTo>
                  <a:pt x="3043" y="193"/>
                </a:lnTo>
                <a:lnTo>
                  <a:pt x="3038" y="193"/>
                </a:lnTo>
                <a:lnTo>
                  <a:pt x="3034" y="195"/>
                </a:lnTo>
                <a:lnTo>
                  <a:pt x="3029" y="195"/>
                </a:lnTo>
                <a:lnTo>
                  <a:pt x="3029" y="197"/>
                </a:lnTo>
                <a:lnTo>
                  <a:pt x="3024" y="197"/>
                </a:lnTo>
                <a:lnTo>
                  <a:pt x="3019" y="199"/>
                </a:lnTo>
                <a:lnTo>
                  <a:pt x="3015" y="199"/>
                </a:lnTo>
                <a:lnTo>
                  <a:pt x="3010" y="201"/>
                </a:lnTo>
                <a:lnTo>
                  <a:pt x="3010" y="201"/>
                </a:lnTo>
                <a:lnTo>
                  <a:pt x="3005" y="203"/>
                </a:lnTo>
                <a:lnTo>
                  <a:pt x="3000" y="205"/>
                </a:lnTo>
                <a:lnTo>
                  <a:pt x="2996" y="205"/>
                </a:lnTo>
                <a:lnTo>
                  <a:pt x="2991" y="207"/>
                </a:lnTo>
                <a:lnTo>
                  <a:pt x="2991" y="207"/>
                </a:lnTo>
                <a:lnTo>
                  <a:pt x="2986" y="209"/>
                </a:lnTo>
                <a:lnTo>
                  <a:pt x="2981" y="0"/>
                </a:lnTo>
                <a:lnTo>
                  <a:pt x="2976" y="2"/>
                </a:lnTo>
                <a:lnTo>
                  <a:pt x="2972" y="2"/>
                </a:lnTo>
                <a:lnTo>
                  <a:pt x="2972" y="4"/>
                </a:lnTo>
                <a:lnTo>
                  <a:pt x="2967" y="6"/>
                </a:lnTo>
                <a:lnTo>
                  <a:pt x="2962" y="6"/>
                </a:lnTo>
                <a:lnTo>
                  <a:pt x="2957" y="8"/>
                </a:lnTo>
                <a:lnTo>
                  <a:pt x="2953" y="8"/>
                </a:lnTo>
                <a:lnTo>
                  <a:pt x="2953" y="10"/>
                </a:lnTo>
                <a:lnTo>
                  <a:pt x="2948" y="10"/>
                </a:lnTo>
                <a:lnTo>
                  <a:pt x="2943" y="12"/>
                </a:lnTo>
                <a:lnTo>
                  <a:pt x="2938" y="12"/>
                </a:lnTo>
                <a:lnTo>
                  <a:pt x="2934" y="14"/>
                </a:lnTo>
                <a:lnTo>
                  <a:pt x="2934" y="14"/>
                </a:lnTo>
                <a:lnTo>
                  <a:pt x="2929" y="16"/>
                </a:lnTo>
                <a:lnTo>
                  <a:pt x="2924" y="16"/>
                </a:lnTo>
                <a:lnTo>
                  <a:pt x="2919" y="18"/>
                </a:lnTo>
                <a:lnTo>
                  <a:pt x="2915" y="20"/>
                </a:lnTo>
                <a:lnTo>
                  <a:pt x="2915" y="20"/>
                </a:lnTo>
                <a:lnTo>
                  <a:pt x="2910" y="22"/>
                </a:lnTo>
                <a:lnTo>
                  <a:pt x="2905" y="22"/>
                </a:lnTo>
                <a:lnTo>
                  <a:pt x="2900" y="25"/>
                </a:lnTo>
                <a:lnTo>
                  <a:pt x="2896" y="25"/>
                </a:lnTo>
                <a:lnTo>
                  <a:pt x="2896" y="27"/>
                </a:lnTo>
                <a:lnTo>
                  <a:pt x="2891" y="27"/>
                </a:lnTo>
                <a:lnTo>
                  <a:pt x="2886" y="29"/>
                </a:lnTo>
                <a:lnTo>
                  <a:pt x="2881" y="29"/>
                </a:lnTo>
                <a:lnTo>
                  <a:pt x="2876" y="31"/>
                </a:lnTo>
                <a:lnTo>
                  <a:pt x="2872" y="33"/>
                </a:lnTo>
                <a:lnTo>
                  <a:pt x="2872" y="33"/>
                </a:lnTo>
                <a:lnTo>
                  <a:pt x="2867" y="35"/>
                </a:lnTo>
                <a:lnTo>
                  <a:pt x="2862" y="35"/>
                </a:lnTo>
                <a:lnTo>
                  <a:pt x="2857" y="37"/>
                </a:lnTo>
                <a:lnTo>
                  <a:pt x="2853" y="37"/>
                </a:lnTo>
                <a:lnTo>
                  <a:pt x="2853" y="39"/>
                </a:lnTo>
                <a:lnTo>
                  <a:pt x="2848" y="39"/>
                </a:lnTo>
                <a:lnTo>
                  <a:pt x="2843" y="41"/>
                </a:lnTo>
                <a:lnTo>
                  <a:pt x="2838" y="41"/>
                </a:lnTo>
                <a:lnTo>
                  <a:pt x="2834" y="43"/>
                </a:lnTo>
                <a:lnTo>
                  <a:pt x="2834" y="43"/>
                </a:lnTo>
                <a:lnTo>
                  <a:pt x="2829" y="45"/>
                </a:lnTo>
                <a:lnTo>
                  <a:pt x="2824" y="47"/>
                </a:lnTo>
                <a:lnTo>
                  <a:pt x="2819" y="47"/>
                </a:lnTo>
                <a:lnTo>
                  <a:pt x="2815" y="49"/>
                </a:lnTo>
                <a:lnTo>
                  <a:pt x="2815" y="49"/>
                </a:lnTo>
                <a:lnTo>
                  <a:pt x="2810" y="51"/>
                </a:lnTo>
                <a:lnTo>
                  <a:pt x="2805" y="51"/>
                </a:lnTo>
                <a:lnTo>
                  <a:pt x="2800" y="53"/>
                </a:lnTo>
                <a:lnTo>
                  <a:pt x="2795" y="53"/>
                </a:lnTo>
                <a:lnTo>
                  <a:pt x="2795" y="55"/>
                </a:lnTo>
                <a:lnTo>
                  <a:pt x="2791" y="55"/>
                </a:lnTo>
                <a:lnTo>
                  <a:pt x="2786" y="57"/>
                </a:lnTo>
                <a:lnTo>
                  <a:pt x="2781" y="59"/>
                </a:lnTo>
                <a:lnTo>
                  <a:pt x="2776" y="59"/>
                </a:lnTo>
                <a:lnTo>
                  <a:pt x="2776" y="22"/>
                </a:lnTo>
                <a:lnTo>
                  <a:pt x="2772" y="25"/>
                </a:lnTo>
                <a:lnTo>
                  <a:pt x="2767" y="25"/>
                </a:lnTo>
                <a:lnTo>
                  <a:pt x="2762" y="27"/>
                </a:lnTo>
                <a:lnTo>
                  <a:pt x="2757" y="27"/>
                </a:lnTo>
                <a:lnTo>
                  <a:pt x="2757" y="29"/>
                </a:lnTo>
                <a:lnTo>
                  <a:pt x="2753" y="29"/>
                </a:lnTo>
                <a:lnTo>
                  <a:pt x="2748" y="31"/>
                </a:lnTo>
                <a:lnTo>
                  <a:pt x="2743" y="31"/>
                </a:lnTo>
                <a:lnTo>
                  <a:pt x="2738" y="33"/>
                </a:lnTo>
                <a:lnTo>
                  <a:pt x="2734" y="33"/>
                </a:lnTo>
                <a:lnTo>
                  <a:pt x="2734" y="35"/>
                </a:lnTo>
                <a:lnTo>
                  <a:pt x="2729" y="35"/>
                </a:lnTo>
                <a:lnTo>
                  <a:pt x="2724" y="37"/>
                </a:lnTo>
                <a:lnTo>
                  <a:pt x="2719" y="39"/>
                </a:lnTo>
                <a:lnTo>
                  <a:pt x="2715" y="39"/>
                </a:lnTo>
                <a:lnTo>
                  <a:pt x="2715" y="41"/>
                </a:lnTo>
                <a:lnTo>
                  <a:pt x="2710" y="41"/>
                </a:lnTo>
                <a:lnTo>
                  <a:pt x="2705" y="43"/>
                </a:lnTo>
                <a:lnTo>
                  <a:pt x="2700" y="43"/>
                </a:lnTo>
                <a:lnTo>
                  <a:pt x="2695" y="45"/>
                </a:lnTo>
                <a:lnTo>
                  <a:pt x="2695" y="45"/>
                </a:lnTo>
                <a:lnTo>
                  <a:pt x="2691" y="47"/>
                </a:lnTo>
                <a:lnTo>
                  <a:pt x="2686" y="47"/>
                </a:lnTo>
                <a:lnTo>
                  <a:pt x="2681" y="49"/>
                </a:lnTo>
                <a:lnTo>
                  <a:pt x="2676" y="51"/>
                </a:lnTo>
                <a:lnTo>
                  <a:pt x="2676" y="51"/>
                </a:lnTo>
                <a:lnTo>
                  <a:pt x="2672" y="53"/>
                </a:lnTo>
                <a:lnTo>
                  <a:pt x="2667" y="53"/>
                </a:lnTo>
                <a:lnTo>
                  <a:pt x="2662" y="55"/>
                </a:lnTo>
                <a:lnTo>
                  <a:pt x="2657" y="55"/>
                </a:lnTo>
                <a:lnTo>
                  <a:pt x="2657" y="57"/>
                </a:lnTo>
                <a:lnTo>
                  <a:pt x="2653" y="57"/>
                </a:lnTo>
                <a:lnTo>
                  <a:pt x="2648" y="59"/>
                </a:lnTo>
                <a:lnTo>
                  <a:pt x="2643" y="2"/>
                </a:lnTo>
                <a:lnTo>
                  <a:pt x="2638" y="4"/>
                </a:lnTo>
                <a:lnTo>
                  <a:pt x="2638" y="4"/>
                </a:lnTo>
                <a:lnTo>
                  <a:pt x="2634" y="6"/>
                </a:lnTo>
                <a:lnTo>
                  <a:pt x="2629" y="6"/>
                </a:lnTo>
                <a:lnTo>
                  <a:pt x="2624" y="8"/>
                </a:lnTo>
                <a:lnTo>
                  <a:pt x="2619" y="10"/>
                </a:lnTo>
                <a:lnTo>
                  <a:pt x="2619" y="10"/>
                </a:lnTo>
                <a:lnTo>
                  <a:pt x="2614" y="12"/>
                </a:lnTo>
                <a:lnTo>
                  <a:pt x="2610" y="12"/>
                </a:lnTo>
                <a:lnTo>
                  <a:pt x="2605" y="14"/>
                </a:lnTo>
                <a:lnTo>
                  <a:pt x="2600" y="14"/>
                </a:lnTo>
                <a:lnTo>
                  <a:pt x="2595" y="16"/>
                </a:lnTo>
                <a:lnTo>
                  <a:pt x="2595" y="16"/>
                </a:lnTo>
                <a:lnTo>
                  <a:pt x="2591" y="18"/>
                </a:lnTo>
                <a:lnTo>
                  <a:pt x="2586" y="18"/>
                </a:lnTo>
                <a:lnTo>
                  <a:pt x="2581" y="20"/>
                </a:lnTo>
                <a:lnTo>
                  <a:pt x="2576" y="22"/>
                </a:lnTo>
                <a:lnTo>
                  <a:pt x="2576" y="22"/>
                </a:lnTo>
                <a:lnTo>
                  <a:pt x="2572" y="25"/>
                </a:lnTo>
                <a:lnTo>
                  <a:pt x="2567" y="25"/>
                </a:lnTo>
                <a:lnTo>
                  <a:pt x="2562" y="27"/>
                </a:lnTo>
                <a:lnTo>
                  <a:pt x="2557" y="27"/>
                </a:lnTo>
                <a:lnTo>
                  <a:pt x="2557" y="29"/>
                </a:lnTo>
                <a:lnTo>
                  <a:pt x="2553" y="29"/>
                </a:lnTo>
                <a:lnTo>
                  <a:pt x="2548" y="31"/>
                </a:lnTo>
                <a:lnTo>
                  <a:pt x="2543" y="31"/>
                </a:lnTo>
                <a:lnTo>
                  <a:pt x="2538" y="33"/>
                </a:lnTo>
                <a:lnTo>
                  <a:pt x="2538" y="33"/>
                </a:lnTo>
                <a:lnTo>
                  <a:pt x="2534" y="35"/>
                </a:lnTo>
                <a:lnTo>
                  <a:pt x="2529" y="37"/>
                </a:lnTo>
                <a:lnTo>
                  <a:pt x="2524" y="37"/>
                </a:lnTo>
                <a:lnTo>
                  <a:pt x="2519" y="39"/>
                </a:lnTo>
                <a:lnTo>
                  <a:pt x="2519" y="39"/>
                </a:lnTo>
                <a:lnTo>
                  <a:pt x="2514" y="41"/>
                </a:lnTo>
                <a:lnTo>
                  <a:pt x="2510" y="41"/>
                </a:lnTo>
                <a:lnTo>
                  <a:pt x="2505" y="43"/>
                </a:lnTo>
                <a:lnTo>
                  <a:pt x="2500" y="43"/>
                </a:lnTo>
                <a:lnTo>
                  <a:pt x="2500" y="45"/>
                </a:lnTo>
                <a:lnTo>
                  <a:pt x="2495" y="45"/>
                </a:lnTo>
                <a:lnTo>
                  <a:pt x="2491" y="47"/>
                </a:lnTo>
                <a:lnTo>
                  <a:pt x="2486" y="49"/>
                </a:lnTo>
                <a:lnTo>
                  <a:pt x="2481" y="49"/>
                </a:lnTo>
                <a:lnTo>
                  <a:pt x="2481" y="51"/>
                </a:lnTo>
                <a:lnTo>
                  <a:pt x="2476" y="51"/>
                </a:lnTo>
                <a:lnTo>
                  <a:pt x="2472" y="53"/>
                </a:lnTo>
                <a:lnTo>
                  <a:pt x="2467" y="53"/>
                </a:lnTo>
                <a:lnTo>
                  <a:pt x="2462" y="55"/>
                </a:lnTo>
                <a:lnTo>
                  <a:pt x="2457" y="55"/>
                </a:lnTo>
                <a:lnTo>
                  <a:pt x="2457" y="57"/>
                </a:lnTo>
                <a:lnTo>
                  <a:pt x="2453" y="57"/>
                </a:lnTo>
                <a:lnTo>
                  <a:pt x="2448" y="59"/>
                </a:lnTo>
                <a:lnTo>
                  <a:pt x="2443" y="59"/>
                </a:lnTo>
                <a:lnTo>
                  <a:pt x="2438" y="62"/>
                </a:lnTo>
                <a:lnTo>
                  <a:pt x="2438" y="64"/>
                </a:lnTo>
                <a:lnTo>
                  <a:pt x="2434" y="64"/>
                </a:lnTo>
                <a:lnTo>
                  <a:pt x="2429" y="66"/>
                </a:lnTo>
                <a:lnTo>
                  <a:pt x="2424" y="66"/>
                </a:lnTo>
                <a:lnTo>
                  <a:pt x="2419" y="68"/>
                </a:lnTo>
                <a:lnTo>
                  <a:pt x="2419" y="68"/>
                </a:lnTo>
                <a:lnTo>
                  <a:pt x="2414" y="70"/>
                </a:lnTo>
                <a:lnTo>
                  <a:pt x="2410" y="70"/>
                </a:lnTo>
                <a:lnTo>
                  <a:pt x="2405" y="72"/>
                </a:lnTo>
                <a:lnTo>
                  <a:pt x="2400" y="72"/>
                </a:lnTo>
                <a:lnTo>
                  <a:pt x="2400" y="74"/>
                </a:lnTo>
                <a:lnTo>
                  <a:pt x="2395" y="74"/>
                </a:lnTo>
                <a:lnTo>
                  <a:pt x="2391" y="76"/>
                </a:lnTo>
                <a:lnTo>
                  <a:pt x="2386" y="78"/>
                </a:lnTo>
                <a:lnTo>
                  <a:pt x="2381" y="0"/>
                </a:lnTo>
                <a:lnTo>
                  <a:pt x="2381" y="2"/>
                </a:lnTo>
                <a:lnTo>
                  <a:pt x="2376" y="4"/>
                </a:lnTo>
                <a:lnTo>
                  <a:pt x="2372" y="4"/>
                </a:lnTo>
                <a:lnTo>
                  <a:pt x="2367" y="6"/>
                </a:lnTo>
                <a:lnTo>
                  <a:pt x="2362" y="6"/>
                </a:lnTo>
                <a:lnTo>
                  <a:pt x="2362" y="8"/>
                </a:lnTo>
                <a:lnTo>
                  <a:pt x="2357" y="8"/>
                </a:lnTo>
                <a:lnTo>
                  <a:pt x="2353" y="10"/>
                </a:lnTo>
                <a:lnTo>
                  <a:pt x="2348" y="10"/>
                </a:lnTo>
                <a:lnTo>
                  <a:pt x="2343" y="12"/>
                </a:lnTo>
                <a:lnTo>
                  <a:pt x="2343" y="12"/>
                </a:lnTo>
                <a:lnTo>
                  <a:pt x="2338" y="14"/>
                </a:lnTo>
                <a:lnTo>
                  <a:pt x="2333" y="14"/>
                </a:lnTo>
                <a:lnTo>
                  <a:pt x="2329" y="16"/>
                </a:lnTo>
                <a:lnTo>
                  <a:pt x="2324" y="18"/>
                </a:lnTo>
                <a:lnTo>
                  <a:pt x="2324" y="18"/>
                </a:lnTo>
                <a:lnTo>
                  <a:pt x="2319" y="20"/>
                </a:lnTo>
                <a:lnTo>
                  <a:pt x="2314" y="20"/>
                </a:lnTo>
                <a:lnTo>
                  <a:pt x="2310" y="22"/>
                </a:lnTo>
                <a:lnTo>
                  <a:pt x="2305" y="22"/>
                </a:lnTo>
                <a:lnTo>
                  <a:pt x="2300" y="25"/>
                </a:lnTo>
                <a:lnTo>
                  <a:pt x="2300" y="25"/>
                </a:lnTo>
                <a:lnTo>
                  <a:pt x="2295" y="27"/>
                </a:lnTo>
                <a:lnTo>
                  <a:pt x="2291" y="27"/>
                </a:lnTo>
                <a:lnTo>
                  <a:pt x="2286" y="29"/>
                </a:lnTo>
                <a:lnTo>
                  <a:pt x="2281" y="29"/>
                </a:lnTo>
                <a:lnTo>
                  <a:pt x="2281" y="31"/>
                </a:lnTo>
                <a:lnTo>
                  <a:pt x="2276" y="33"/>
                </a:lnTo>
                <a:lnTo>
                  <a:pt x="2272" y="33"/>
                </a:lnTo>
                <a:lnTo>
                  <a:pt x="2267" y="35"/>
                </a:lnTo>
                <a:lnTo>
                  <a:pt x="2262" y="35"/>
                </a:lnTo>
                <a:lnTo>
                  <a:pt x="2262" y="37"/>
                </a:lnTo>
                <a:lnTo>
                  <a:pt x="2257" y="37"/>
                </a:lnTo>
                <a:lnTo>
                  <a:pt x="2253" y="39"/>
                </a:lnTo>
                <a:lnTo>
                  <a:pt x="2248" y="39"/>
                </a:lnTo>
                <a:lnTo>
                  <a:pt x="2243" y="41"/>
                </a:lnTo>
                <a:lnTo>
                  <a:pt x="2243" y="41"/>
                </a:lnTo>
                <a:lnTo>
                  <a:pt x="2238" y="43"/>
                </a:lnTo>
                <a:lnTo>
                  <a:pt x="2233" y="45"/>
                </a:lnTo>
                <a:lnTo>
                  <a:pt x="2229" y="45"/>
                </a:lnTo>
                <a:lnTo>
                  <a:pt x="2224" y="47"/>
                </a:lnTo>
                <a:lnTo>
                  <a:pt x="2224" y="47"/>
                </a:lnTo>
                <a:lnTo>
                  <a:pt x="2219" y="49"/>
                </a:lnTo>
                <a:lnTo>
                  <a:pt x="2214" y="49"/>
                </a:lnTo>
                <a:lnTo>
                  <a:pt x="2210" y="51"/>
                </a:lnTo>
                <a:lnTo>
                  <a:pt x="2205" y="51"/>
                </a:lnTo>
                <a:lnTo>
                  <a:pt x="2205" y="53"/>
                </a:lnTo>
                <a:lnTo>
                  <a:pt x="2200" y="53"/>
                </a:lnTo>
                <a:lnTo>
                  <a:pt x="2195" y="55"/>
                </a:lnTo>
                <a:lnTo>
                  <a:pt x="2191" y="55"/>
                </a:lnTo>
                <a:lnTo>
                  <a:pt x="2186" y="57"/>
                </a:lnTo>
                <a:lnTo>
                  <a:pt x="2186" y="59"/>
                </a:lnTo>
                <a:lnTo>
                  <a:pt x="2181" y="59"/>
                </a:lnTo>
                <a:lnTo>
                  <a:pt x="2176" y="62"/>
                </a:lnTo>
                <a:lnTo>
                  <a:pt x="2172" y="62"/>
                </a:lnTo>
                <a:lnTo>
                  <a:pt x="2167" y="64"/>
                </a:lnTo>
                <a:lnTo>
                  <a:pt x="2162" y="64"/>
                </a:lnTo>
                <a:lnTo>
                  <a:pt x="2162" y="66"/>
                </a:lnTo>
                <a:lnTo>
                  <a:pt x="2157" y="66"/>
                </a:lnTo>
                <a:lnTo>
                  <a:pt x="2152" y="68"/>
                </a:lnTo>
                <a:lnTo>
                  <a:pt x="2148" y="68"/>
                </a:lnTo>
                <a:lnTo>
                  <a:pt x="2143" y="70"/>
                </a:lnTo>
                <a:lnTo>
                  <a:pt x="2143" y="72"/>
                </a:lnTo>
                <a:lnTo>
                  <a:pt x="2138" y="72"/>
                </a:lnTo>
                <a:lnTo>
                  <a:pt x="2133" y="74"/>
                </a:lnTo>
                <a:lnTo>
                  <a:pt x="2129" y="74"/>
                </a:lnTo>
                <a:lnTo>
                  <a:pt x="2124" y="76"/>
                </a:lnTo>
                <a:lnTo>
                  <a:pt x="2124" y="76"/>
                </a:lnTo>
                <a:lnTo>
                  <a:pt x="2119" y="78"/>
                </a:lnTo>
                <a:lnTo>
                  <a:pt x="2114" y="78"/>
                </a:lnTo>
                <a:lnTo>
                  <a:pt x="2110" y="80"/>
                </a:lnTo>
                <a:lnTo>
                  <a:pt x="2105" y="80"/>
                </a:lnTo>
                <a:lnTo>
                  <a:pt x="2105" y="82"/>
                </a:lnTo>
                <a:lnTo>
                  <a:pt x="2100" y="82"/>
                </a:lnTo>
                <a:lnTo>
                  <a:pt x="2095" y="84"/>
                </a:lnTo>
                <a:lnTo>
                  <a:pt x="2091" y="86"/>
                </a:lnTo>
                <a:lnTo>
                  <a:pt x="2086" y="86"/>
                </a:lnTo>
                <a:lnTo>
                  <a:pt x="2086" y="88"/>
                </a:lnTo>
                <a:lnTo>
                  <a:pt x="2081" y="88"/>
                </a:lnTo>
                <a:lnTo>
                  <a:pt x="2076" y="90"/>
                </a:lnTo>
                <a:lnTo>
                  <a:pt x="2072" y="90"/>
                </a:lnTo>
                <a:lnTo>
                  <a:pt x="2067" y="92"/>
                </a:lnTo>
                <a:lnTo>
                  <a:pt x="2067" y="92"/>
                </a:lnTo>
                <a:lnTo>
                  <a:pt x="2062" y="94"/>
                </a:lnTo>
                <a:lnTo>
                  <a:pt x="2057" y="94"/>
                </a:lnTo>
                <a:lnTo>
                  <a:pt x="2052" y="96"/>
                </a:lnTo>
                <a:lnTo>
                  <a:pt x="2048" y="96"/>
                </a:lnTo>
                <a:lnTo>
                  <a:pt x="2048" y="98"/>
                </a:lnTo>
                <a:lnTo>
                  <a:pt x="2043" y="101"/>
                </a:lnTo>
                <a:lnTo>
                  <a:pt x="2038" y="101"/>
                </a:lnTo>
                <a:lnTo>
                  <a:pt x="2033" y="103"/>
                </a:lnTo>
                <a:lnTo>
                  <a:pt x="2029" y="103"/>
                </a:lnTo>
                <a:lnTo>
                  <a:pt x="2024" y="105"/>
                </a:lnTo>
                <a:lnTo>
                  <a:pt x="2024" y="105"/>
                </a:lnTo>
                <a:lnTo>
                  <a:pt x="2019" y="107"/>
                </a:lnTo>
                <a:lnTo>
                  <a:pt x="2014" y="107"/>
                </a:lnTo>
                <a:lnTo>
                  <a:pt x="2010" y="109"/>
                </a:lnTo>
                <a:lnTo>
                  <a:pt x="2005" y="109"/>
                </a:lnTo>
                <a:lnTo>
                  <a:pt x="2005" y="111"/>
                </a:lnTo>
                <a:lnTo>
                  <a:pt x="2000" y="113"/>
                </a:lnTo>
                <a:lnTo>
                  <a:pt x="1995" y="113"/>
                </a:lnTo>
                <a:lnTo>
                  <a:pt x="1991" y="115"/>
                </a:lnTo>
                <a:lnTo>
                  <a:pt x="1986" y="115"/>
                </a:lnTo>
                <a:lnTo>
                  <a:pt x="1986" y="117"/>
                </a:lnTo>
                <a:lnTo>
                  <a:pt x="1981" y="117"/>
                </a:lnTo>
                <a:lnTo>
                  <a:pt x="1976" y="119"/>
                </a:lnTo>
                <a:lnTo>
                  <a:pt x="1971" y="119"/>
                </a:lnTo>
                <a:lnTo>
                  <a:pt x="1967" y="121"/>
                </a:lnTo>
                <a:lnTo>
                  <a:pt x="1967" y="121"/>
                </a:lnTo>
                <a:lnTo>
                  <a:pt x="1962" y="123"/>
                </a:lnTo>
                <a:lnTo>
                  <a:pt x="1957" y="123"/>
                </a:lnTo>
                <a:lnTo>
                  <a:pt x="1952" y="125"/>
                </a:lnTo>
                <a:lnTo>
                  <a:pt x="1948" y="127"/>
                </a:lnTo>
                <a:lnTo>
                  <a:pt x="1948" y="127"/>
                </a:lnTo>
                <a:lnTo>
                  <a:pt x="1943" y="129"/>
                </a:lnTo>
                <a:lnTo>
                  <a:pt x="1938" y="129"/>
                </a:lnTo>
                <a:lnTo>
                  <a:pt x="1933" y="131"/>
                </a:lnTo>
                <a:lnTo>
                  <a:pt x="1929" y="43"/>
                </a:lnTo>
                <a:lnTo>
                  <a:pt x="1929" y="43"/>
                </a:lnTo>
                <a:lnTo>
                  <a:pt x="1924" y="45"/>
                </a:lnTo>
                <a:lnTo>
                  <a:pt x="1919" y="45"/>
                </a:lnTo>
                <a:lnTo>
                  <a:pt x="1914" y="47"/>
                </a:lnTo>
                <a:lnTo>
                  <a:pt x="1910" y="49"/>
                </a:lnTo>
                <a:lnTo>
                  <a:pt x="1910" y="49"/>
                </a:lnTo>
                <a:lnTo>
                  <a:pt x="1905" y="51"/>
                </a:lnTo>
                <a:lnTo>
                  <a:pt x="1900" y="51"/>
                </a:lnTo>
                <a:lnTo>
                  <a:pt x="1895" y="53"/>
                </a:lnTo>
                <a:lnTo>
                  <a:pt x="1891" y="53"/>
                </a:lnTo>
                <a:lnTo>
                  <a:pt x="1886" y="55"/>
                </a:lnTo>
                <a:lnTo>
                  <a:pt x="1886" y="55"/>
                </a:lnTo>
                <a:lnTo>
                  <a:pt x="1881" y="57"/>
                </a:lnTo>
                <a:lnTo>
                  <a:pt x="1876" y="57"/>
                </a:lnTo>
                <a:lnTo>
                  <a:pt x="1871" y="59"/>
                </a:lnTo>
                <a:lnTo>
                  <a:pt x="1867" y="59"/>
                </a:lnTo>
                <a:lnTo>
                  <a:pt x="1867" y="62"/>
                </a:lnTo>
                <a:lnTo>
                  <a:pt x="1862" y="64"/>
                </a:lnTo>
                <a:lnTo>
                  <a:pt x="1857" y="64"/>
                </a:lnTo>
                <a:lnTo>
                  <a:pt x="1852" y="66"/>
                </a:lnTo>
                <a:lnTo>
                  <a:pt x="1848" y="66"/>
                </a:lnTo>
                <a:lnTo>
                  <a:pt x="1848" y="68"/>
                </a:lnTo>
                <a:lnTo>
                  <a:pt x="1843" y="68"/>
                </a:lnTo>
                <a:lnTo>
                  <a:pt x="1838" y="70"/>
                </a:lnTo>
                <a:lnTo>
                  <a:pt x="1833" y="70"/>
                </a:lnTo>
                <a:lnTo>
                  <a:pt x="1829" y="72"/>
                </a:lnTo>
                <a:lnTo>
                  <a:pt x="1829" y="72"/>
                </a:lnTo>
                <a:lnTo>
                  <a:pt x="1824" y="74"/>
                </a:lnTo>
                <a:lnTo>
                  <a:pt x="1819" y="76"/>
                </a:lnTo>
                <a:lnTo>
                  <a:pt x="1814" y="76"/>
                </a:lnTo>
                <a:lnTo>
                  <a:pt x="1810" y="78"/>
                </a:lnTo>
                <a:lnTo>
                  <a:pt x="1810" y="78"/>
                </a:lnTo>
                <a:lnTo>
                  <a:pt x="1805" y="80"/>
                </a:lnTo>
                <a:lnTo>
                  <a:pt x="1800" y="80"/>
                </a:lnTo>
                <a:lnTo>
                  <a:pt x="1795" y="82"/>
                </a:lnTo>
                <a:lnTo>
                  <a:pt x="1790" y="82"/>
                </a:lnTo>
                <a:lnTo>
                  <a:pt x="1790" y="84"/>
                </a:lnTo>
                <a:lnTo>
                  <a:pt x="1786" y="84"/>
                </a:lnTo>
                <a:lnTo>
                  <a:pt x="1781" y="86"/>
                </a:lnTo>
                <a:lnTo>
                  <a:pt x="1776" y="86"/>
                </a:lnTo>
                <a:lnTo>
                  <a:pt x="1771" y="88"/>
                </a:lnTo>
                <a:lnTo>
                  <a:pt x="1771" y="90"/>
                </a:lnTo>
                <a:lnTo>
                  <a:pt x="1767" y="90"/>
                </a:lnTo>
                <a:lnTo>
                  <a:pt x="1762" y="92"/>
                </a:lnTo>
                <a:lnTo>
                  <a:pt x="1757" y="92"/>
                </a:lnTo>
                <a:lnTo>
                  <a:pt x="1752" y="94"/>
                </a:lnTo>
                <a:lnTo>
                  <a:pt x="1752" y="94"/>
                </a:lnTo>
                <a:lnTo>
                  <a:pt x="1748" y="96"/>
                </a:lnTo>
                <a:lnTo>
                  <a:pt x="1743" y="96"/>
                </a:lnTo>
                <a:lnTo>
                  <a:pt x="1738" y="98"/>
                </a:lnTo>
                <a:lnTo>
                  <a:pt x="1733" y="98"/>
                </a:lnTo>
                <a:lnTo>
                  <a:pt x="1729" y="101"/>
                </a:lnTo>
                <a:lnTo>
                  <a:pt x="1729" y="101"/>
                </a:lnTo>
                <a:lnTo>
                  <a:pt x="1724" y="103"/>
                </a:lnTo>
                <a:lnTo>
                  <a:pt x="1719" y="105"/>
                </a:lnTo>
                <a:lnTo>
                  <a:pt x="1714" y="105"/>
                </a:lnTo>
                <a:lnTo>
                  <a:pt x="1710" y="107"/>
                </a:lnTo>
                <a:lnTo>
                  <a:pt x="1710" y="107"/>
                </a:lnTo>
                <a:lnTo>
                  <a:pt x="1705" y="109"/>
                </a:lnTo>
                <a:lnTo>
                  <a:pt x="1700" y="109"/>
                </a:lnTo>
                <a:lnTo>
                  <a:pt x="1695" y="111"/>
                </a:lnTo>
                <a:lnTo>
                  <a:pt x="1690" y="111"/>
                </a:lnTo>
                <a:lnTo>
                  <a:pt x="1690" y="113"/>
                </a:lnTo>
                <a:lnTo>
                  <a:pt x="1686" y="113"/>
                </a:lnTo>
                <a:lnTo>
                  <a:pt x="1681" y="115"/>
                </a:lnTo>
                <a:lnTo>
                  <a:pt x="1676" y="117"/>
                </a:lnTo>
                <a:lnTo>
                  <a:pt x="1671" y="117"/>
                </a:lnTo>
                <a:lnTo>
                  <a:pt x="1671" y="119"/>
                </a:lnTo>
                <a:lnTo>
                  <a:pt x="1667" y="119"/>
                </a:lnTo>
                <a:lnTo>
                  <a:pt x="1662" y="121"/>
                </a:lnTo>
                <a:lnTo>
                  <a:pt x="1657" y="121"/>
                </a:lnTo>
                <a:lnTo>
                  <a:pt x="1652" y="123"/>
                </a:lnTo>
                <a:lnTo>
                  <a:pt x="1652" y="123"/>
                </a:lnTo>
                <a:lnTo>
                  <a:pt x="1648" y="125"/>
                </a:lnTo>
                <a:lnTo>
                  <a:pt x="1643" y="125"/>
                </a:lnTo>
                <a:lnTo>
                  <a:pt x="1638" y="127"/>
                </a:lnTo>
                <a:lnTo>
                  <a:pt x="1633" y="127"/>
                </a:lnTo>
                <a:lnTo>
                  <a:pt x="1633" y="129"/>
                </a:lnTo>
                <a:lnTo>
                  <a:pt x="1629" y="131"/>
                </a:lnTo>
                <a:lnTo>
                  <a:pt x="1624" y="131"/>
                </a:lnTo>
                <a:lnTo>
                  <a:pt x="1619" y="133"/>
                </a:lnTo>
                <a:lnTo>
                  <a:pt x="1614" y="133"/>
                </a:lnTo>
                <a:lnTo>
                  <a:pt x="1614" y="135"/>
                </a:lnTo>
                <a:lnTo>
                  <a:pt x="1609" y="135"/>
                </a:lnTo>
                <a:lnTo>
                  <a:pt x="1605" y="138"/>
                </a:lnTo>
                <a:lnTo>
                  <a:pt x="1600" y="138"/>
                </a:lnTo>
                <a:lnTo>
                  <a:pt x="1595" y="140"/>
                </a:lnTo>
                <a:lnTo>
                  <a:pt x="1590" y="140"/>
                </a:lnTo>
                <a:lnTo>
                  <a:pt x="1590" y="142"/>
                </a:lnTo>
                <a:lnTo>
                  <a:pt x="1586" y="144"/>
                </a:lnTo>
                <a:lnTo>
                  <a:pt x="1581" y="144"/>
                </a:lnTo>
                <a:lnTo>
                  <a:pt x="1576" y="146"/>
                </a:lnTo>
                <a:lnTo>
                  <a:pt x="1571" y="146"/>
                </a:lnTo>
                <a:lnTo>
                  <a:pt x="1571" y="148"/>
                </a:lnTo>
                <a:lnTo>
                  <a:pt x="1567" y="148"/>
                </a:lnTo>
                <a:lnTo>
                  <a:pt x="1562" y="150"/>
                </a:lnTo>
                <a:lnTo>
                  <a:pt x="1557" y="150"/>
                </a:lnTo>
                <a:lnTo>
                  <a:pt x="1552" y="152"/>
                </a:lnTo>
                <a:lnTo>
                  <a:pt x="1552" y="152"/>
                </a:lnTo>
                <a:lnTo>
                  <a:pt x="1548" y="154"/>
                </a:lnTo>
                <a:lnTo>
                  <a:pt x="1543" y="154"/>
                </a:lnTo>
                <a:lnTo>
                  <a:pt x="1538" y="156"/>
                </a:lnTo>
                <a:lnTo>
                  <a:pt x="1533" y="158"/>
                </a:lnTo>
                <a:lnTo>
                  <a:pt x="1533" y="158"/>
                </a:lnTo>
                <a:lnTo>
                  <a:pt x="1529" y="160"/>
                </a:lnTo>
                <a:lnTo>
                  <a:pt x="1524" y="160"/>
                </a:lnTo>
                <a:lnTo>
                  <a:pt x="1519" y="162"/>
                </a:lnTo>
                <a:lnTo>
                  <a:pt x="1514" y="162"/>
                </a:lnTo>
                <a:lnTo>
                  <a:pt x="1514" y="164"/>
                </a:lnTo>
                <a:lnTo>
                  <a:pt x="1509" y="164"/>
                </a:lnTo>
                <a:lnTo>
                  <a:pt x="1505" y="166"/>
                </a:lnTo>
                <a:lnTo>
                  <a:pt x="1500" y="166"/>
                </a:lnTo>
                <a:lnTo>
                  <a:pt x="1495" y="168"/>
                </a:lnTo>
                <a:lnTo>
                  <a:pt x="1495" y="168"/>
                </a:lnTo>
                <a:lnTo>
                  <a:pt x="1490" y="170"/>
                </a:lnTo>
                <a:lnTo>
                  <a:pt x="1486" y="172"/>
                </a:lnTo>
                <a:lnTo>
                  <a:pt x="1481" y="172"/>
                </a:lnTo>
                <a:lnTo>
                  <a:pt x="1476" y="174"/>
                </a:lnTo>
                <a:lnTo>
                  <a:pt x="1476" y="174"/>
                </a:lnTo>
                <a:lnTo>
                  <a:pt x="1471" y="177"/>
                </a:lnTo>
                <a:lnTo>
                  <a:pt x="1467" y="177"/>
                </a:lnTo>
                <a:lnTo>
                  <a:pt x="1462" y="179"/>
                </a:lnTo>
                <a:lnTo>
                  <a:pt x="1457" y="179"/>
                </a:lnTo>
                <a:lnTo>
                  <a:pt x="1452" y="181"/>
                </a:lnTo>
                <a:lnTo>
                  <a:pt x="1452" y="181"/>
                </a:lnTo>
                <a:lnTo>
                  <a:pt x="1448" y="183"/>
                </a:lnTo>
                <a:lnTo>
                  <a:pt x="1443" y="185"/>
                </a:lnTo>
                <a:lnTo>
                  <a:pt x="1438" y="185"/>
                </a:lnTo>
                <a:lnTo>
                  <a:pt x="1433" y="187"/>
                </a:lnTo>
                <a:lnTo>
                  <a:pt x="1433" y="187"/>
                </a:lnTo>
                <a:lnTo>
                  <a:pt x="1428" y="189"/>
                </a:lnTo>
                <a:lnTo>
                  <a:pt x="1424" y="189"/>
                </a:lnTo>
                <a:lnTo>
                  <a:pt x="1419" y="191"/>
                </a:lnTo>
                <a:lnTo>
                  <a:pt x="1414" y="191"/>
                </a:lnTo>
                <a:lnTo>
                  <a:pt x="1414" y="193"/>
                </a:lnTo>
                <a:lnTo>
                  <a:pt x="1409" y="193"/>
                </a:lnTo>
                <a:lnTo>
                  <a:pt x="1405" y="195"/>
                </a:lnTo>
                <a:lnTo>
                  <a:pt x="1400" y="195"/>
                </a:lnTo>
                <a:lnTo>
                  <a:pt x="1395" y="197"/>
                </a:lnTo>
                <a:lnTo>
                  <a:pt x="1395" y="199"/>
                </a:lnTo>
                <a:lnTo>
                  <a:pt x="1390" y="199"/>
                </a:lnTo>
                <a:lnTo>
                  <a:pt x="1386" y="201"/>
                </a:lnTo>
                <a:lnTo>
                  <a:pt x="1381" y="201"/>
                </a:lnTo>
                <a:lnTo>
                  <a:pt x="1376" y="203"/>
                </a:lnTo>
                <a:lnTo>
                  <a:pt x="1376" y="203"/>
                </a:lnTo>
                <a:lnTo>
                  <a:pt x="1371" y="205"/>
                </a:lnTo>
                <a:lnTo>
                  <a:pt x="1367" y="205"/>
                </a:lnTo>
                <a:lnTo>
                  <a:pt x="1362" y="207"/>
                </a:lnTo>
                <a:lnTo>
                  <a:pt x="1357" y="207"/>
                </a:lnTo>
                <a:lnTo>
                  <a:pt x="1357" y="209"/>
                </a:lnTo>
                <a:lnTo>
                  <a:pt x="1352" y="211"/>
                </a:lnTo>
                <a:lnTo>
                  <a:pt x="1348" y="211"/>
                </a:lnTo>
                <a:lnTo>
                  <a:pt x="1343" y="214"/>
                </a:lnTo>
                <a:lnTo>
                  <a:pt x="1338" y="214"/>
                </a:lnTo>
                <a:lnTo>
                  <a:pt x="1338" y="216"/>
                </a:lnTo>
                <a:lnTo>
                  <a:pt x="1333" y="216"/>
                </a:lnTo>
                <a:lnTo>
                  <a:pt x="1328" y="218"/>
                </a:lnTo>
                <a:lnTo>
                  <a:pt x="1324" y="218"/>
                </a:lnTo>
                <a:lnTo>
                  <a:pt x="1319" y="220"/>
                </a:lnTo>
                <a:lnTo>
                  <a:pt x="1314" y="220"/>
                </a:lnTo>
                <a:lnTo>
                  <a:pt x="1314" y="222"/>
                </a:lnTo>
                <a:lnTo>
                  <a:pt x="1309" y="222"/>
                </a:lnTo>
                <a:lnTo>
                  <a:pt x="1305" y="224"/>
                </a:lnTo>
                <a:lnTo>
                  <a:pt x="1300" y="226"/>
                </a:lnTo>
                <a:lnTo>
                  <a:pt x="1295" y="226"/>
                </a:lnTo>
                <a:lnTo>
                  <a:pt x="1295" y="228"/>
                </a:lnTo>
                <a:lnTo>
                  <a:pt x="1290" y="228"/>
                </a:lnTo>
                <a:lnTo>
                  <a:pt x="1286" y="230"/>
                </a:lnTo>
                <a:lnTo>
                  <a:pt x="1281" y="230"/>
                </a:lnTo>
                <a:lnTo>
                  <a:pt x="1276" y="232"/>
                </a:lnTo>
                <a:lnTo>
                  <a:pt x="1276" y="232"/>
                </a:lnTo>
                <a:lnTo>
                  <a:pt x="1271" y="234"/>
                </a:lnTo>
                <a:lnTo>
                  <a:pt x="1267" y="234"/>
                </a:lnTo>
                <a:lnTo>
                  <a:pt x="1262" y="236"/>
                </a:lnTo>
                <a:lnTo>
                  <a:pt x="1257" y="156"/>
                </a:lnTo>
                <a:lnTo>
                  <a:pt x="1257" y="156"/>
                </a:lnTo>
                <a:lnTo>
                  <a:pt x="1252" y="158"/>
                </a:lnTo>
                <a:lnTo>
                  <a:pt x="1247" y="160"/>
                </a:lnTo>
                <a:lnTo>
                  <a:pt x="1243" y="160"/>
                </a:lnTo>
                <a:lnTo>
                  <a:pt x="1238" y="162"/>
                </a:lnTo>
                <a:lnTo>
                  <a:pt x="1238" y="162"/>
                </a:lnTo>
                <a:lnTo>
                  <a:pt x="1233" y="164"/>
                </a:lnTo>
                <a:lnTo>
                  <a:pt x="1228" y="164"/>
                </a:lnTo>
                <a:lnTo>
                  <a:pt x="1224" y="166"/>
                </a:lnTo>
                <a:lnTo>
                  <a:pt x="1219" y="166"/>
                </a:lnTo>
                <a:lnTo>
                  <a:pt x="1219" y="168"/>
                </a:lnTo>
                <a:lnTo>
                  <a:pt x="1214" y="168"/>
                </a:lnTo>
                <a:lnTo>
                  <a:pt x="1209" y="170"/>
                </a:lnTo>
                <a:lnTo>
                  <a:pt x="1205" y="170"/>
                </a:lnTo>
                <a:lnTo>
                  <a:pt x="1200" y="172"/>
                </a:lnTo>
                <a:lnTo>
                  <a:pt x="1200" y="174"/>
                </a:lnTo>
                <a:lnTo>
                  <a:pt x="1195" y="174"/>
                </a:lnTo>
                <a:lnTo>
                  <a:pt x="1190" y="177"/>
                </a:lnTo>
                <a:lnTo>
                  <a:pt x="1186" y="177"/>
                </a:lnTo>
                <a:lnTo>
                  <a:pt x="1181" y="179"/>
                </a:lnTo>
                <a:lnTo>
                  <a:pt x="1181" y="179"/>
                </a:lnTo>
                <a:lnTo>
                  <a:pt x="1176" y="181"/>
                </a:lnTo>
                <a:lnTo>
                  <a:pt x="1171" y="181"/>
                </a:lnTo>
                <a:lnTo>
                  <a:pt x="1167" y="183"/>
                </a:lnTo>
                <a:lnTo>
                  <a:pt x="1162" y="183"/>
                </a:lnTo>
                <a:lnTo>
                  <a:pt x="1157" y="185"/>
                </a:lnTo>
                <a:lnTo>
                  <a:pt x="1157" y="187"/>
                </a:lnTo>
                <a:lnTo>
                  <a:pt x="1152" y="187"/>
                </a:lnTo>
                <a:lnTo>
                  <a:pt x="1147" y="189"/>
                </a:lnTo>
                <a:lnTo>
                  <a:pt x="1143" y="189"/>
                </a:lnTo>
                <a:lnTo>
                  <a:pt x="1138" y="191"/>
                </a:lnTo>
                <a:lnTo>
                  <a:pt x="1138" y="191"/>
                </a:lnTo>
                <a:lnTo>
                  <a:pt x="1133" y="193"/>
                </a:lnTo>
                <a:lnTo>
                  <a:pt x="1128" y="193"/>
                </a:lnTo>
                <a:lnTo>
                  <a:pt x="1124" y="195"/>
                </a:lnTo>
                <a:lnTo>
                  <a:pt x="1119" y="195"/>
                </a:lnTo>
                <a:lnTo>
                  <a:pt x="1119" y="197"/>
                </a:lnTo>
                <a:lnTo>
                  <a:pt x="1114" y="197"/>
                </a:lnTo>
                <a:lnTo>
                  <a:pt x="1109" y="199"/>
                </a:lnTo>
                <a:lnTo>
                  <a:pt x="1105" y="201"/>
                </a:lnTo>
                <a:lnTo>
                  <a:pt x="1100" y="201"/>
                </a:lnTo>
                <a:lnTo>
                  <a:pt x="1100" y="203"/>
                </a:lnTo>
                <a:lnTo>
                  <a:pt x="1095" y="203"/>
                </a:lnTo>
                <a:lnTo>
                  <a:pt x="1090" y="205"/>
                </a:lnTo>
                <a:lnTo>
                  <a:pt x="1086" y="205"/>
                </a:lnTo>
                <a:lnTo>
                  <a:pt x="1081" y="207"/>
                </a:lnTo>
                <a:lnTo>
                  <a:pt x="1081" y="207"/>
                </a:lnTo>
                <a:lnTo>
                  <a:pt x="1076" y="209"/>
                </a:lnTo>
                <a:lnTo>
                  <a:pt x="1071" y="209"/>
                </a:lnTo>
                <a:lnTo>
                  <a:pt x="1066" y="211"/>
                </a:lnTo>
                <a:lnTo>
                  <a:pt x="1062" y="214"/>
                </a:lnTo>
                <a:lnTo>
                  <a:pt x="1062" y="214"/>
                </a:lnTo>
                <a:lnTo>
                  <a:pt x="1057" y="216"/>
                </a:lnTo>
                <a:lnTo>
                  <a:pt x="1052" y="216"/>
                </a:lnTo>
                <a:lnTo>
                  <a:pt x="1047" y="218"/>
                </a:lnTo>
                <a:lnTo>
                  <a:pt x="1043" y="218"/>
                </a:lnTo>
                <a:lnTo>
                  <a:pt x="1043" y="220"/>
                </a:lnTo>
                <a:lnTo>
                  <a:pt x="1038" y="220"/>
                </a:lnTo>
                <a:lnTo>
                  <a:pt x="1033" y="222"/>
                </a:lnTo>
                <a:lnTo>
                  <a:pt x="1028" y="222"/>
                </a:lnTo>
                <a:lnTo>
                  <a:pt x="1024" y="224"/>
                </a:lnTo>
                <a:lnTo>
                  <a:pt x="1019" y="224"/>
                </a:lnTo>
                <a:lnTo>
                  <a:pt x="1019" y="226"/>
                </a:lnTo>
                <a:lnTo>
                  <a:pt x="1014" y="228"/>
                </a:lnTo>
                <a:lnTo>
                  <a:pt x="1009" y="228"/>
                </a:lnTo>
                <a:lnTo>
                  <a:pt x="1005" y="230"/>
                </a:lnTo>
                <a:lnTo>
                  <a:pt x="1000" y="230"/>
                </a:lnTo>
                <a:lnTo>
                  <a:pt x="1000" y="232"/>
                </a:lnTo>
                <a:lnTo>
                  <a:pt x="995" y="232"/>
                </a:lnTo>
                <a:lnTo>
                  <a:pt x="990" y="234"/>
                </a:lnTo>
                <a:lnTo>
                  <a:pt x="986" y="234"/>
                </a:lnTo>
                <a:lnTo>
                  <a:pt x="981" y="236"/>
                </a:lnTo>
                <a:lnTo>
                  <a:pt x="981" y="236"/>
                </a:lnTo>
                <a:lnTo>
                  <a:pt x="976" y="238"/>
                </a:lnTo>
                <a:lnTo>
                  <a:pt x="971" y="238"/>
                </a:lnTo>
                <a:lnTo>
                  <a:pt x="966" y="113"/>
                </a:lnTo>
                <a:lnTo>
                  <a:pt x="962" y="115"/>
                </a:lnTo>
                <a:lnTo>
                  <a:pt x="962" y="115"/>
                </a:lnTo>
                <a:lnTo>
                  <a:pt x="957" y="117"/>
                </a:lnTo>
                <a:lnTo>
                  <a:pt x="952" y="119"/>
                </a:lnTo>
                <a:lnTo>
                  <a:pt x="947" y="119"/>
                </a:lnTo>
                <a:lnTo>
                  <a:pt x="943" y="121"/>
                </a:lnTo>
                <a:lnTo>
                  <a:pt x="943" y="121"/>
                </a:lnTo>
                <a:lnTo>
                  <a:pt x="938" y="123"/>
                </a:lnTo>
                <a:lnTo>
                  <a:pt x="933" y="123"/>
                </a:lnTo>
                <a:lnTo>
                  <a:pt x="928" y="125"/>
                </a:lnTo>
                <a:lnTo>
                  <a:pt x="924" y="125"/>
                </a:lnTo>
                <a:lnTo>
                  <a:pt x="924" y="127"/>
                </a:lnTo>
                <a:lnTo>
                  <a:pt x="919" y="127"/>
                </a:lnTo>
                <a:lnTo>
                  <a:pt x="914" y="129"/>
                </a:lnTo>
                <a:lnTo>
                  <a:pt x="909" y="129"/>
                </a:lnTo>
                <a:lnTo>
                  <a:pt x="905" y="131"/>
                </a:lnTo>
                <a:lnTo>
                  <a:pt x="905" y="133"/>
                </a:lnTo>
                <a:lnTo>
                  <a:pt x="900" y="133"/>
                </a:lnTo>
                <a:lnTo>
                  <a:pt x="895" y="135"/>
                </a:lnTo>
                <a:lnTo>
                  <a:pt x="890" y="135"/>
                </a:lnTo>
                <a:lnTo>
                  <a:pt x="885" y="138"/>
                </a:lnTo>
                <a:lnTo>
                  <a:pt x="881" y="138"/>
                </a:lnTo>
                <a:lnTo>
                  <a:pt x="881" y="140"/>
                </a:lnTo>
                <a:lnTo>
                  <a:pt x="876" y="140"/>
                </a:lnTo>
                <a:lnTo>
                  <a:pt x="871" y="142"/>
                </a:lnTo>
                <a:lnTo>
                  <a:pt x="866" y="142"/>
                </a:lnTo>
                <a:lnTo>
                  <a:pt x="862" y="144"/>
                </a:lnTo>
                <a:lnTo>
                  <a:pt x="862" y="144"/>
                </a:lnTo>
                <a:lnTo>
                  <a:pt x="857" y="146"/>
                </a:lnTo>
                <a:lnTo>
                  <a:pt x="852" y="148"/>
                </a:lnTo>
                <a:lnTo>
                  <a:pt x="847" y="148"/>
                </a:lnTo>
                <a:lnTo>
                  <a:pt x="843" y="150"/>
                </a:lnTo>
                <a:lnTo>
                  <a:pt x="843" y="150"/>
                </a:lnTo>
                <a:lnTo>
                  <a:pt x="838" y="152"/>
                </a:lnTo>
                <a:lnTo>
                  <a:pt x="833" y="152"/>
                </a:lnTo>
                <a:lnTo>
                  <a:pt x="828" y="154"/>
                </a:lnTo>
                <a:lnTo>
                  <a:pt x="824" y="154"/>
                </a:lnTo>
                <a:lnTo>
                  <a:pt x="824" y="156"/>
                </a:lnTo>
                <a:lnTo>
                  <a:pt x="819" y="156"/>
                </a:lnTo>
                <a:lnTo>
                  <a:pt x="814" y="158"/>
                </a:lnTo>
                <a:lnTo>
                  <a:pt x="809" y="160"/>
                </a:lnTo>
                <a:lnTo>
                  <a:pt x="805" y="160"/>
                </a:lnTo>
                <a:lnTo>
                  <a:pt x="805" y="162"/>
                </a:lnTo>
                <a:lnTo>
                  <a:pt x="800" y="162"/>
                </a:lnTo>
                <a:lnTo>
                  <a:pt x="795" y="164"/>
                </a:lnTo>
                <a:lnTo>
                  <a:pt x="790" y="164"/>
                </a:lnTo>
                <a:lnTo>
                  <a:pt x="785" y="166"/>
                </a:lnTo>
                <a:lnTo>
                  <a:pt x="785" y="166"/>
                </a:lnTo>
                <a:lnTo>
                  <a:pt x="781" y="168"/>
                </a:lnTo>
                <a:lnTo>
                  <a:pt x="776" y="168"/>
                </a:lnTo>
                <a:lnTo>
                  <a:pt x="771" y="170"/>
                </a:lnTo>
                <a:lnTo>
                  <a:pt x="766" y="170"/>
                </a:lnTo>
                <a:lnTo>
                  <a:pt x="766" y="172"/>
                </a:lnTo>
                <a:lnTo>
                  <a:pt x="762" y="84"/>
                </a:lnTo>
                <a:lnTo>
                  <a:pt x="757" y="84"/>
                </a:lnTo>
                <a:lnTo>
                  <a:pt x="752" y="86"/>
                </a:lnTo>
                <a:lnTo>
                  <a:pt x="747" y="86"/>
                </a:lnTo>
                <a:lnTo>
                  <a:pt x="743" y="88"/>
                </a:lnTo>
                <a:lnTo>
                  <a:pt x="743" y="88"/>
                </a:lnTo>
                <a:lnTo>
                  <a:pt x="738" y="90"/>
                </a:lnTo>
                <a:lnTo>
                  <a:pt x="733" y="90"/>
                </a:lnTo>
                <a:lnTo>
                  <a:pt x="728" y="92"/>
                </a:lnTo>
                <a:lnTo>
                  <a:pt x="724" y="92"/>
                </a:lnTo>
                <a:lnTo>
                  <a:pt x="724" y="94"/>
                </a:lnTo>
                <a:lnTo>
                  <a:pt x="719" y="96"/>
                </a:lnTo>
                <a:lnTo>
                  <a:pt x="714" y="96"/>
                </a:lnTo>
                <a:lnTo>
                  <a:pt x="709" y="98"/>
                </a:lnTo>
                <a:lnTo>
                  <a:pt x="705" y="98"/>
                </a:lnTo>
                <a:lnTo>
                  <a:pt x="705" y="101"/>
                </a:lnTo>
                <a:lnTo>
                  <a:pt x="700" y="101"/>
                </a:lnTo>
                <a:lnTo>
                  <a:pt x="695" y="103"/>
                </a:lnTo>
                <a:lnTo>
                  <a:pt x="690" y="103"/>
                </a:lnTo>
                <a:lnTo>
                  <a:pt x="685" y="105"/>
                </a:lnTo>
                <a:lnTo>
                  <a:pt x="685" y="105"/>
                </a:lnTo>
                <a:lnTo>
                  <a:pt x="681" y="107"/>
                </a:lnTo>
                <a:lnTo>
                  <a:pt x="676" y="107"/>
                </a:lnTo>
                <a:lnTo>
                  <a:pt x="671" y="109"/>
                </a:lnTo>
                <a:lnTo>
                  <a:pt x="666" y="111"/>
                </a:lnTo>
                <a:lnTo>
                  <a:pt x="666" y="111"/>
                </a:lnTo>
                <a:lnTo>
                  <a:pt x="662" y="113"/>
                </a:lnTo>
                <a:lnTo>
                  <a:pt x="657" y="113"/>
                </a:lnTo>
                <a:lnTo>
                  <a:pt x="652" y="115"/>
                </a:lnTo>
                <a:lnTo>
                  <a:pt x="647" y="115"/>
                </a:lnTo>
                <a:lnTo>
                  <a:pt x="647" y="117"/>
                </a:lnTo>
                <a:lnTo>
                  <a:pt x="643" y="117"/>
                </a:lnTo>
                <a:lnTo>
                  <a:pt x="638" y="119"/>
                </a:lnTo>
                <a:lnTo>
                  <a:pt x="633" y="119"/>
                </a:lnTo>
                <a:lnTo>
                  <a:pt x="628" y="121"/>
                </a:lnTo>
                <a:lnTo>
                  <a:pt x="628" y="123"/>
                </a:lnTo>
                <a:lnTo>
                  <a:pt x="624" y="123"/>
                </a:lnTo>
                <a:lnTo>
                  <a:pt x="619" y="125"/>
                </a:lnTo>
                <a:lnTo>
                  <a:pt x="614" y="125"/>
                </a:lnTo>
                <a:lnTo>
                  <a:pt x="609" y="127"/>
                </a:lnTo>
                <a:lnTo>
                  <a:pt x="609" y="127"/>
                </a:lnTo>
                <a:lnTo>
                  <a:pt x="604" y="129"/>
                </a:lnTo>
                <a:lnTo>
                  <a:pt x="600" y="129"/>
                </a:lnTo>
                <a:lnTo>
                  <a:pt x="595" y="131"/>
                </a:lnTo>
                <a:lnTo>
                  <a:pt x="590" y="131"/>
                </a:lnTo>
                <a:lnTo>
                  <a:pt x="585" y="133"/>
                </a:lnTo>
                <a:lnTo>
                  <a:pt x="585" y="133"/>
                </a:lnTo>
                <a:lnTo>
                  <a:pt x="581" y="135"/>
                </a:lnTo>
                <a:lnTo>
                  <a:pt x="576" y="138"/>
                </a:lnTo>
                <a:lnTo>
                  <a:pt x="571" y="138"/>
                </a:lnTo>
                <a:lnTo>
                  <a:pt x="566" y="140"/>
                </a:lnTo>
                <a:lnTo>
                  <a:pt x="566" y="140"/>
                </a:lnTo>
                <a:lnTo>
                  <a:pt x="562" y="142"/>
                </a:lnTo>
                <a:lnTo>
                  <a:pt x="557" y="142"/>
                </a:lnTo>
                <a:lnTo>
                  <a:pt x="552" y="144"/>
                </a:lnTo>
                <a:lnTo>
                  <a:pt x="547" y="144"/>
                </a:lnTo>
                <a:lnTo>
                  <a:pt x="547" y="146"/>
                </a:lnTo>
                <a:lnTo>
                  <a:pt x="543" y="146"/>
                </a:lnTo>
                <a:lnTo>
                  <a:pt x="538" y="148"/>
                </a:lnTo>
                <a:lnTo>
                  <a:pt x="533" y="148"/>
                </a:lnTo>
                <a:lnTo>
                  <a:pt x="528" y="150"/>
                </a:lnTo>
                <a:lnTo>
                  <a:pt x="528" y="152"/>
                </a:lnTo>
                <a:lnTo>
                  <a:pt x="524" y="152"/>
                </a:lnTo>
                <a:lnTo>
                  <a:pt x="519" y="154"/>
                </a:lnTo>
                <a:lnTo>
                  <a:pt x="514" y="154"/>
                </a:lnTo>
                <a:lnTo>
                  <a:pt x="509" y="156"/>
                </a:lnTo>
                <a:lnTo>
                  <a:pt x="509" y="156"/>
                </a:lnTo>
                <a:lnTo>
                  <a:pt x="504" y="158"/>
                </a:lnTo>
                <a:lnTo>
                  <a:pt x="500" y="158"/>
                </a:lnTo>
                <a:lnTo>
                  <a:pt x="495" y="160"/>
                </a:lnTo>
                <a:lnTo>
                  <a:pt x="490" y="160"/>
                </a:lnTo>
                <a:lnTo>
                  <a:pt x="490" y="162"/>
                </a:lnTo>
                <a:lnTo>
                  <a:pt x="485" y="164"/>
                </a:lnTo>
                <a:lnTo>
                  <a:pt x="481" y="164"/>
                </a:lnTo>
                <a:lnTo>
                  <a:pt x="476" y="166"/>
                </a:lnTo>
                <a:lnTo>
                  <a:pt x="471" y="166"/>
                </a:lnTo>
                <a:lnTo>
                  <a:pt x="471" y="168"/>
                </a:lnTo>
                <a:lnTo>
                  <a:pt x="466" y="168"/>
                </a:lnTo>
                <a:lnTo>
                  <a:pt x="462" y="170"/>
                </a:lnTo>
                <a:lnTo>
                  <a:pt x="457" y="170"/>
                </a:lnTo>
                <a:lnTo>
                  <a:pt x="452" y="172"/>
                </a:lnTo>
                <a:lnTo>
                  <a:pt x="447" y="172"/>
                </a:lnTo>
                <a:lnTo>
                  <a:pt x="447" y="174"/>
                </a:lnTo>
                <a:lnTo>
                  <a:pt x="443" y="174"/>
                </a:lnTo>
                <a:lnTo>
                  <a:pt x="438" y="177"/>
                </a:lnTo>
                <a:lnTo>
                  <a:pt x="433" y="179"/>
                </a:lnTo>
                <a:lnTo>
                  <a:pt x="428" y="179"/>
                </a:lnTo>
                <a:lnTo>
                  <a:pt x="428" y="181"/>
                </a:lnTo>
                <a:lnTo>
                  <a:pt x="423" y="181"/>
                </a:lnTo>
                <a:lnTo>
                  <a:pt x="419" y="183"/>
                </a:lnTo>
                <a:lnTo>
                  <a:pt x="414" y="183"/>
                </a:lnTo>
                <a:lnTo>
                  <a:pt x="409" y="185"/>
                </a:lnTo>
                <a:lnTo>
                  <a:pt x="409" y="185"/>
                </a:lnTo>
                <a:lnTo>
                  <a:pt x="404" y="187"/>
                </a:lnTo>
                <a:lnTo>
                  <a:pt x="400" y="187"/>
                </a:lnTo>
                <a:lnTo>
                  <a:pt x="395" y="189"/>
                </a:lnTo>
                <a:lnTo>
                  <a:pt x="390" y="191"/>
                </a:lnTo>
                <a:lnTo>
                  <a:pt x="390" y="191"/>
                </a:lnTo>
                <a:lnTo>
                  <a:pt x="385" y="193"/>
                </a:lnTo>
                <a:lnTo>
                  <a:pt x="381" y="193"/>
                </a:lnTo>
                <a:lnTo>
                  <a:pt x="376" y="195"/>
                </a:lnTo>
                <a:lnTo>
                  <a:pt x="371" y="195"/>
                </a:lnTo>
                <a:lnTo>
                  <a:pt x="371" y="197"/>
                </a:lnTo>
                <a:lnTo>
                  <a:pt x="366" y="197"/>
                </a:lnTo>
                <a:lnTo>
                  <a:pt x="362" y="199"/>
                </a:lnTo>
                <a:lnTo>
                  <a:pt x="357" y="199"/>
                </a:lnTo>
                <a:lnTo>
                  <a:pt x="352" y="201"/>
                </a:lnTo>
                <a:lnTo>
                  <a:pt x="352" y="201"/>
                </a:lnTo>
                <a:lnTo>
                  <a:pt x="347" y="203"/>
                </a:lnTo>
                <a:lnTo>
                  <a:pt x="343" y="205"/>
                </a:lnTo>
                <a:lnTo>
                  <a:pt x="338" y="205"/>
                </a:lnTo>
                <a:lnTo>
                  <a:pt x="333" y="207"/>
                </a:lnTo>
                <a:lnTo>
                  <a:pt x="333" y="207"/>
                </a:lnTo>
                <a:lnTo>
                  <a:pt x="328" y="209"/>
                </a:lnTo>
                <a:lnTo>
                  <a:pt x="323" y="209"/>
                </a:lnTo>
                <a:lnTo>
                  <a:pt x="319" y="211"/>
                </a:lnTo>
                <a:lnTo>
                  <a:pt x="314" y="211"/>
                </a:lnTo>
                <a:lnTo>
                  <a:pt x="309" y="214"/>
                </a:lnTo>
                <a:lnTo>
                  <a:pt x="309" y="214"/>
                </a:lnTo>
                <a:lnTo>
                  <a:pt x="304" y="216"/>
                </a:lnTo>
                <a:lnTo>
                  <a:pt x="300" y="216"/>
                </a:lnTo>
                <a:lnTo>
                  <a:pt x="295" y="218"/>
                </a:lnTo>
                <a:lnTo>
                  <a:pt x="295" y="220"/>
                </a:lnTo>
                <a:lnTo>
                  <a:pt x="290" y="220"/>
                </a:lnTo>
                <a:lnTo>
                  <a:pt x="285" y="222"/>
                </a:lnTo>
                <a:lnTo>
                  <a:pt x="281" y="222"/>
                </a:lnTo>
                <a:lnTo>
                  <a:pt x="276" y="224"/>
                </a:lnTo>
                <a:lnTo>
                  <a:pt x="271" y="224"/>
                </a:lnTo>
                <a:lnTo>
                  <a:pt x="271" y="226"/>
                </a:lnTo>
                <a:lnTo>
                  <a:pt x="266" y="226"/>
                </a:lnTo>
                <a:lnTo>
                  <a:pt x="262" y="228"/>
                </a:lnTo>
                <a:lnTo>
                  <a:pt x="257" y="228"/>
                </a:lnTo>
                <a:lnTo>
                  <a:pt x="252" y="230"/>
                </a:lnTo>
                <a:lnTo>
                  <a:pt x="252" y="232"/>
                </a:lnTo>
                <a:lnTo>
                  <a:pt x="247" y="232"/>
                </a:lnTo>
                <a:lnTo>
                  <a:pt x="242" y="234"/>
                </a:lnTo>
                <a:lnTo>
                  <a:pt x="238" y="234"/>
                </a:lnTo>
                <a:lnTo>
                  <a:pt x="233" y="236"/>
                </a:lnTo>
                <a:lnTo>
                  <a:pt x="233" y="236"/>
                </a:lnTo>
                <a:lnTo>
                  <a:pt x="228" y="238"/>
                </a:lnTo>
                <a:lnTo>
                  <a:pt x="223" y="238"/>
                </a:lnTo>
                <a:lnTo>
                  <a:pt x="219" y="240"/>
                </a:lnTo>
                <a:lnTo>
                  <a:pt x="214" y="240"/>
                </a:lnTo>
                <a:lnTo>
                  <a:pt x="214" y="242"/>
                </a:lnTo>
                <a:lnTo>
                  <a:pt x="209" y="242"/>
                </a:lnTo>
                <a:lnTo>
                  <a:pt x="204" y="244"/>
                </a:lnTo>
                <a:lnTo>
                  <a:pt x="200" y="246"/>
                </a:lnTo>
                <a:lnTo>
                  <a:pt x="195" y="246"/>
                </a:lnTo>
                <a:lnTo>
                  <a:pt x="195" y="248"/>
                </a:lnTo>
                <a:lnTo>
                  <a:pt x="190" y="248"/>
                </a:lnTo>
                <a:lnTo>
                  <a:pt x="185" y="250"/>
                </a:lnTo>
                <a:lnTo>
                  <a:pt x="181" y="250"/>
                </a:lnTo>
                <a:lnTo>
                  <a:pt x="176" y="253"/>
                </a:lnTo>
                <a:lnTo>
                  <a:pt x="176" y="253"/>
                </a:lnTo>
                <a:lnTo>
                  <a:pt x="171" y="255"/>
                </a:lnTo>
                <a:lnTo>
                  <a:pt x="166" y="255"/>
                </a:lnTo>
                <a:lnTo>
                  <a:pt x="162" y="257"/>
                </a:lnTo>
                <a:lnTo>
                  <a:pt x="157" y="259"/>
                </a:lnTo>
                <a:lnTo>
                  <a:pt x="157" y="259"/>
                </a:lnTo>
                <a:lnTo>
                  <a:pt x="152" y="261"/>
                </a:lnTo>
                <a:lnTo>
                  <a:pt x="147" y="261"/>
                </a:lnTo>
                <a:lnTo>
                  <a:pt x="142" y="263"/>
                </a:lnTo>
                <a:lnTo>
                  <a:pt x="138" y="263"/>
                </a:lnTo>
                <a:lnTo>
                  <a:pt x="138" y="265"/>
                </a:lnTo>
                <a:lnTo>
                  <a:pt x="133" y="265"/>
                </a:lnTo>
                <a:lnTo>
                  <a:pt x="128" y="267"/>
                </a:lnTo>
                <a:lnTo>
                  <a:pt x="123" y="267"/>
                </a:lnTo>
                <a:lnTo>
                  <a:pt x="119" y="269"/>
                </a:lnTo>
                <a:lnTo>
                  <a:pt x="114" y="269"/>
                </a:lnTo>
                <a:lnTo>
                  <a:pt x="114" y="271"/>
                </a:lnTo>
                <a:lnTo>
                  <a:pt x="109" y="273"/>
                </a:lnTo>
                <a:lnTo>
                  <a:pt x="104" y="273"/>
                </a:lnTo>
                <a:lnTo>
                  <a:pt x="100" y="275"/>
                </a:lnTo>
                <a:lnTo>
                  <a:pt x="95" y="275"/>
                </a:lnTo>
                <a:lnTo>
                  <a:pt x="95" y="277"/>
                </a:lnTo>
                <a:lnTo>
                  <a:pt x="90" y="277"/>
                </a:lnTo>
                <a:lnTo>
                  <a:pt x="85" y="279"/>
                </a:lnTo>
                <a:lnTo>
                  <a:pt x="81" y="279"/>
                </a:lnTo>
                <a:lnTo>
                  <a:pt x="76" y="281"/>
                </a:lnTo>
                <a:lnTo>
                  <a:pt x="76" y="281"/>
                </a:lnTo>
                <a:lnTo>
                  <a:pt x="71" y="283"/>
                </a:lnTo>
                <a:lnTo>
                  <a:pt x="66" y="283"/>
                </a:lnTo>
                <a:lnTo>
                  <a:pt x="61" y="285"/>
                </a:lnTo>
                <a:lnTo>
                  <a:pt x="57" y="287"/>
                </a:lnTo>
                <a:lnTo>
                  <a:pt x="57" y="287"/>
                </a:lnTo>
                <a:lnTo>
                  <a:pt x="52" y="290"/>
                </a:lnTo>
                <a:lnTo>
                  <a:pt x="47" y="290"/>
                </a:lnTo>
                <a:lnTo>
                  <a:pt x="42" y="292"/>
                </a:lnTo>
                <a:lnTo>
                  <a:pt x="38" y="292"/>
                </a:lnTo>
                <a:lnTo>
                  <a:pt x="38" y="294"/>
                </a:lnTo>
                <a:lnTo>
                  <a:pt x="33" y="294"/>
                </a:lnTo>
                <a:lnTo>
                  <a:pt x="28" y="296"/>
                </a:lnTo>
                <a:lnTo>
                  <a:pt x="23" y="296"/>
                </a:lnTo>
                <a:lnTo>
                  <a:pt x="19" y="298"/>
                </a:lnTo>
                <a:lnTo>
                  <a:pt x="19" y="300"/>
                </a:lnTo>
                <a:lnTo>
                  <a:pt x="14" y="300"/>
                </a:lnTo>
                <a:lnTo>
                  <a:pt x="9" y="302"/>
                </a:lnTo>
                <a:lnTo>
                  <a:pt x="4" y="302"/>
                </a:lnTo>
                <a:lnTo>
                  <a:pt x="0" y="487"/>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018" name="Freeform 10"/>
          <p:cNvSpPr>
            <a:spLocks/>
          </p:cNvSpPr>
          <p:nvPr/>
        </p:nvSpPr>
        <p:spPr bwMode="auto">
          <a:xfrm>
            <a:off x="263537" y="1758944"/>
            <a:ext cx="6094413" cy="884238"/>
          </a:xfrm>
          <a:custGeom>
            <a:avLst/>
            <a:gdLst/>
            <a:ahLst/>
            <a:cxnLst>
              <a:cxn ang="0">
                <a:pos x="119" y="339"/>
              </a:cxn>
              <a:cxn ang="0">
                <a:pos x="242" y="304"/>
              </a:cxn>
              <a:cxn ang="0">
                <a:pos x="366" y="267"/>
              </a:cxn>
              <a:cxn ang="0">
                <a:pos x="490" y="232"/>
              </a:cxn>
              <a:cxn ang="0">
                <a:pos x="609" y="197"/>
              </a:cxn>
              <a:cxn ang="0">
                <a:pos x="733" y="160"/>
              </a:cxn>
              <a:cxn ang="0">
                <a:pos x="857" y="216"/>
              </a:cxn>
              <a:cxn ang="0">
                <a:pos x="981" y="306"/>
              </a:cxn>
              <a:cxn ang="0">
                <a:pos x="1100" y="271"/>
              </a:cxn>
              <a:cxn ang="0">
                <a:pos x="1224" y="236"/>
              </a:cxn>
              <a:cxn ang="0">
                <a:pos x="1348" y="281"/>
              </a:cxn>
              <a:cxn ang="0">
                <a:pos x="1471" y="247"/>
              </a:cxn>
              <a:cxn ang="0">
                <a:pos x="1590" y="210"/>
              </a:cxn>
              <a:cxn ang="0">
                <a:pos x="1714" y="175"/>
              </a:cxn>
              <a:cxn ang="0">
                <a:pos x="1838" y="140"/>
              </a:cxn>
              <a:cxn ang="0">
                <a:pos x="1962" y="193"/>
              </a:cxn>
              <a:cxn ang="0">
                <a:pos x="2086" y="158"/>
              </a:cxn>
              <a:cxn ang="0">
                <a:pos x="2205" y="121"/>
              </a:cxn>
              <a:cxn ang="0">
                <a:pos x="2329" y="86"/>
              </a:cxn>
              <a:cxn ang="0">
                <a:pos x="2453" y="127"/>
              </a:cxn>
              <a:cxn ang="0">
                <a:pos x="2576" y="92"/>
              </a:cxn>
              <a:cxn ang="0">
                <a:pos x="2695" y="115"/>
              </a:cxn>
              <a:cxn ang="0">
                <a:pos x="2819" y="117"/>
              </a:cxn>
              <a:cxn ang="0">
                <a:pos x="2943" y="82"/>
              </a:cxn>
              <a:cxn ang="0">
                <a:pos x="3067" y="255"/>
              </a:cxn>
              <a:cxn ang="0">
                <a:pos x="3191" y="220"/>
              </a:cxn>
              <a:cxn ang="0">
                <a:pos x="3310" y="185"/>
              </a:cxn>
              <a:cxn ang="0">
                <a:pos x="3434" y="148"/>
              </a:cxn>
              <a:cxn ang="0">
                <a:pos x="3558" y="253"/>
              </a:cxn>
              <a:cxn ang="0">
                <a:pos x="3681" y="218"/>
              </a:cxn>
              <a:cxn ang="0">
                <a:pos x="3801" y="275"/>
              </a:cxn>
              <a:cxn ang="0">
                <a:pos x="3753" y="14"/>
              </a:cxn>
              <a:cxn ang="0">
                <a:pos x="3629" y="68"/>
              </a:cxn>
              <a:cxn ang="0">
                <a:pos x="3505" y="121"/>
              </a:cxn>
              <a:cxn ang="0">
                <a:pos x="3386" y="35"/>
              </a:cxn>
              <a:cxn ang="0">
                <a:pos x="3262" y="88"/>
              </a:cxn>
              <a:cxn ang="0">
                <a:pos x="3138" y="142"/>
              </a:cxn>
              <a:cxn ang="0">
                <a:pos x="3015" y="195"/>
              </a:cxn>
              <a:cxn ang="0">
                <a:pos x="2896" y="39"/>
              </a:cxn>
              <a:cxn ang="0">
                <a:pos x="2772" y="2"/>
              </a:cxn>
              <a:cxn ang="0">
                <a:pos x="2648" y="55"/>
              </a:cxn>
              <a:cxn ang="0">
                <a:pos x="2524" y="51"/>
              </a:cxn>
              <a:cxn ang="0">
                <a:pos x="2400" y="105"/>
              </a:cxn>
              <a:cxn ang="0">
                <a:pos x="2281" y="47"/>
              </a:cxn>
              <a:cxn ang="0">
                <a:pos x="2157" y="47"/>
              </a:cxn>
              <a:cxn ang="0">
                <a:pos x="2033" y="101"/>
              </a:cxn>
              <a:cxn ang="0">
                <a:pos x="1910" y="8"/>
              </a:cxn>
              <a:cxn ang="0">
                <a:pos x="1790" y="62"/>
              </a:cxn>
              <a:cxn ang="0">
                <a:pos x="1667" y="31"/>
              </a:cxn>
              <a:cxn ang="0">
                <a:pos x="1543" y="84"/>
              </a:cxn>
              <a:cxn ang="0">
                <a:pos x="1419" y="12"/>
              </a:cxn>
              <a:cxn ang="0">
                <a:pos x="1295" y="66"/>
              </a:cxn>
              <a:cxn ang="0">
                <a:pos x="1176" y="39"/>
              </a:cxn>
              <a:cxn ang="0">
                <a:pos x="1052" y="90"/>
              </a:cxn>
              <a:cxn ang="0">
                <a:pos x="928" y="19"/>
              </a:cxn>
              <a:cxn ang="0">
                <a:pos x="805" y="72"/>
              </a:cxn>
              <a:cxn ang="0">
                <a:pos x="685" y="35"/>
              </a:cxn>
              <a:cxn ang="0">
                <a:pos x="562" y="88"/>
              </a:cxn>
              <a:cxn ang="0">
                <a:pos x="438" y="142"/>
              </a:cxn>
              <a:cxn ang="0">
                <a:pos x="314" y="195"/>
              </a:cxn>
              <a:cxn ang="0">
                <a:pos x="195" y="249"/>
              </a:cxn>
              <a:cxn ang="0">
                <a:pos x="71" y="302"/>
              </a:cxn>
            </a:cxnLst>
            <a:rect l="0" t="0" r="r" b="b"/>
            <a:pathLst>
              <a:path w="3839" h="557">
                <a:moveTo>
                  <a:pt x="0" y="557"/>
                </a:moveTo>
                <a:lnTo>
                  <a:pt x="4" y="372"/>
                </a:lnTo>
                <a:lnTo>
                  <a:pt x="9" y="372"/>
                </a:lnTo>
                <a:lnTo>
                  <a:pt x="14" y="370"/>
                </a:lnTo>
                <a:lnTo>
                  <a:pt x="19" y="370"/>
                </a:lnTo>
                <a:lnTo>
                  <a:pt x="19" y="368"/>
                </a:lnTo>
                <a:lnTo>
                  <a:pt x="23" y="366"/>
                </a:lnTo>
                <a:lnTo>
                  <a:pt x="28" y="366"/>
                </a:lnTo>
                <a:lnTo>
                  <a:pt x="33" y="364"/>
                </a:lnTo>
                <a:lnTo>
                  <a:pt x="38" y="364"/>
                </a:lnTo>
                <a:lnTo>
                  <a:pt x="38" y="362"/>
                </a:lnTo>
                <a:lnTo>
                  <a:pt x="42" y="362"/>
                </a:lnTo>
                <a:lnTo>
                  <a:pt x="47" y="360"/>
                </a:lnTo>
                <a:lnTo>
                  <a:pt x="52" y="360"/>
                </a:lnTo>
                <a:lnTo>
                  <a:pt x="57" y="357"/>
                </a:lnTo>
                <a:lnTo>
                  <a:pt x="57" y="357"/>
                </a:lnTo>
                <a:lnTo>
                  <a:pt x="61" y="355"/>
                </a:lnTo>
                <a:lnTo>
                  <a:pt x="66" y="353"/>
                </a:lnTo>
                <a:lnTo>
                  <a:pt x="71" y="353"/>
                </a:lnTo>
                <a:lnTo>
                  <a:pt x="76" y="351"/>
                </a:lnTo>
                <a:lnTo>
                  <a:pt x="76" y="351"/>
                </a:lnTo>
                <a:lnTo>
                  <a:pt x="81" y="349"/>
                </a:lnTo>
                <a:lnTo>
                  <a:pt x="85" y="349"/>
                </a:lnTo>
                <a:lnTo>
                  <a:pt x="90" y="347"/>
                </a:lnTo>
                <a:lnTo>
                  <a:pt x="95" y="347"/>
                </a:lnTo>
                <a:lnTo>
                  <a:pt x="95" y="345"/>
                </a:lnTo>
                <a:lnTo>
                  <a:pt x="100" y="345"/>
                </a:lnTo>
                <a:lnTo>
                  <a:pt x="104" y="343"/>
                </a:lnTo>
                <a:lnTo>
                  <a:pt x="109" y="343"/>
                </a:lnTo>
                <a:lnTo>
                  <a:pt x="114" y="341"/>
                </a:lnTo>
                <a:lnTo>
                  <a:pt x="114" y="339"/>
                </a:lnTo>
                <a:lnTo>
                  <a:pt x="119" y="339"/>
                </a:lnTo>
                <a:lnTo>
                  <a:pt x="123" y="337"/>
                </a:lnTo>
                <a:lnTo>
                  <a:pt x="128" y="337"/>
                </a:lnTo>
                <a:lnTo>
                  <a:pt x="133" y="335"/>
                </a:lnTo>
                <a:lnTo>
                  <a:pt x="138" y="335"/>
                </a:lnTo>
                <a:lnTo>
                  <a:pt x="138" y="333"/>
                </a:lnTo>
                <a:lnTo>
                  <a:pt x="142" y="333"/>
                </a:lnTo>
                <a:lnTo>
                  <a:pt x="147" y="331"/>
                </a:lnTo>
                <a:lnTo>
                  <a:pt x="152" y="331"/>
                </a:lnTo>
                <a:lnTo>
                  <a:pt x="157" y="329"/>
                </a:lnTo>
                <a:lnTo>
                  <a:pt x="157" y="329"/>
                </a:lnTo>
                <a:lnTo>
                  <a:pt x="162" y="327"/>
                </a:lnTo>
                <a:lnTo>
                  <a:pt x="166" y="325"/>
                </a:lnTo>
                <a:lnTo>
                  <a:pt x="171" y="325"/>
                </a:lnTo>
                <a:lnTo>
                  <a:pt x="176" y="323"/>
                </a:lnTo>
                <a:lnTo>
                  <a:pt x="176" y="323"/>
                </a:lnTo>
                <a:lnTo>
                  <a:pt x="181" y="320"/>
                </a:lnTo>
                <a:lnTo>
                  <a:pt x="185" y="320"/>
                </a:lnTo>
                <a:lnTo>
                  <a:pt x="190" y="318"/>
                </a:lnTo>
                <a:lnTo>
                  <a:pt x="195" y="318"/>
                </a:lnTo>
                <a:lnTo>
                  <a:pt x="195" y="316"/>
                </a:lnTo>
                <a:lnTo>
                  <a:pt x="200" y="316"/>
                </a:lnTo>
                <a:lnTo>
                  <a:pt x="204" y="314"/>
                </a:lnTo>
                <a:lnTo>
                  <a:pt x="209" y="312"/>
                </a:lnTo>
                <a:lnTo>
                  <a:pt x="214" y="312"/>
                </a:lnTo>
                <a:lnTo>
                  <a:pt x="214" y="310"/>
                </a:lnTo>
                <a:lnTo>
                  <a:pt x="219" y="310"/>
                </a:lnTo>
                <a:lnTo>
                  <a:pt x="223" y="308"/>
                </a:lnTo>
                <a:lnTo>
                  <a:pt x="228" y="308"/>
                </a:lnTo>
                <a:lnTo>
                  <a:pt x="233" y="306"/>
                </a:lnTo>
                <a:lnTo>
                  <a:pt x="233" y="306"/>
                </a:lnTo>
                <a:lnTo>
                  <a:pt x="238" y="304"/>
                </a:lnTo>
                <a:lnTo>
                  <a:pt x="242" y="304"/>
                </a:lnTo>
                <a:lnTo>
                  <a:pt x="247" y="302"/>
                </a:lnTo>
                <a:lnTo>
                  <a:pt x="252" y="302"/>
                </a:lnTo>
                <a:lnTo>
                  <a:pt x="252" y="300"/>
                </a:lnTo>
                <a:lnTo>
                  <a:pt x="257" y="298"/>
                </a:lnTo>
                <a:lnTo>
                  <a:pt x="262" y="298"/>
                </a:lnTo>
                <a:lnTo>
                  <a:pt x="266" y="296"/>
                </a:lnTo>
                <a:lnTo>
                  <a:pt x="271" y="296"/>
                </a:lnTo>
                <a:lnTo>
                  <a:pt x="271" y="294"/>
                </a:lnTo>
                <a:lnTo>
                  <a:pt x="276" y="294"/>
                </a:lnTo>
                <a:lnTo>
                  <a:pt x="281" y="292"/>
                </a:lnTo>
                <a:lnTo>
                  <a:pt x="285" y="292"/>
                </a:lnTo>
                <a:lnTo>
                  <a:pt x="290" y="290"/>
                </a:lnTo>
                <a:lnTo>
                  <a:pt x="295" y="290"/>
                </a:lnTo>
                <a:lnTo>
                  <a:pt x="295" y="288"/>
                </a:lnTo>
                <a:lnTo>
                  <a:pt x="300" y="286"/>
                </a:lnTo>
                <a:lnTo>
                  <a:pt x="304" y="286"/>
                </a:lnTo>
                <a:lnTo>
                  <a:pt x="309" y="284"/>
                </a:lnTo>
                <a:lnTo>
                  <a:pt x="309" y="284"/>
                </a:lnTo>
                <a:lnTo>
                  <a:pt x="314" y="281"/>
                </a:lnTo>
                <a:lnTo>
                  <a:pt x="319" y="281"/>
                </a:lnTo>
                <a:lnTo>
                  <a:pt x="323" y="279"/>
                </a:lnTo>
                <a:lnTo>
                  <a:pt x="328" y="279"/>
                </a:lnTo>
                <a:lnTo>
                  <a:pt x="333" y="277"/>
                </a:lnTo>
                <a:lnTo>
                  <a:pt x="333" y="277"/>
                </a:lnTo>
                <a:lnTo>
                  <a:pt x="338" y="275"/>
                </a:lnTo>
                <a:lnTo>
                  <a:pt x="343" y="275"/>
                </a:lnTo>
                <a:lnTo>
                  <a:pt x="347" y="273"/>
                </a:lnTo>
                <a:lnTo>
                  <a:pt x="352" y="271"/>
                </a:lnTo>
                <a:lnTo>
                  <a:pt x="352" y="271"/>
                </a:lnTo>
                <a:lnTo>
                  <a:pt x="357" y="269"/>
                </a:lnTo>
                <a:lnTo>
                  <a:pt x="362" y="269"/>
                </a:lnTo>
                <a:lnTo>
                  <a:pt x="366" y="267"/>
                </a:lnTo>
                <a:lnTo>
                  <a:pt x="371" y="267"/>
                </a:lnTo>
                <a:lnTo>
                  <a:pt x="371" y="265"/>
                </a:lnTo>
                <a:lnTo>
                  <a:pt x="376" y="265"/>
                </a:lnTo>
                <a:lnTo>
                  <a:pt x="381" y="263"/>
                </a:lnTo>
                <a:lnTo>
                  <a:pt x="385" y="263"/>
                </a:lnTo>
                <a:lnTo>
                  <a:pt x="390" y="261"/>
                </a:lnTo>
                <a:lnTo>
                  <a:pt x="390" y="261"/>
                </a:lnTo>
                <a:lnTo>
                  <a:pt x="395" y="259"/>
                </a:lnTo>
                <a:lnTo>
                  <a:pt x="400" y="257"/>
                </a:lnTo>
                <a:lnTo>
                  <a:pt x="404" y="257"/>
                </a:lnTo>
                <a:lnTo>
                  <a:pt x="409" y="255"/>
                </a:lnTo>
                <a:lnTo>
                  <a:pt x="409" y="255"/>
                </a:lnTo>
                <a:lnTo>
                  <a:pt x="414" y="253"/>
                </a:lnTo>
                <a:lnTo>
                  <a:pt x="419" y="253"/>
                </a:lnTo>
                <a:lnTo>
                  <a:pt x="423" y="251"/>
                </a:lnTo>
                <a:lnTo>
                  <a:pt x="428" y="251"/>
                </a:lnTo>
                <a:lnTo>
                  <a:pt x="428" y="249"/>
                </a:lnTo>
                <a:lnTo>
                  <a:pt x="433" y="249"/>
                </a:lnTo>
                <a:lnTo>
                  <a:pt x="438" y="247"/>
                </a:lnTo>
                <a:lnTo>
                  <a:pt x="443" y="244"/>
                </a:lnTo>
                <a:lnTo>
                  <a:pt x="447" y="244"/>
                </a:lnTo>
                <a:lnTo>
                  <a:pt x="447" y="242"/>
                </a:lnTo>
                <a:lnTo>
                  <a:pt x="452" y="242"/>
                </a:lnTo>
                <a:lnTo>
                  <a:pt x="457" y="240"/>
                </a:lnTo>
                <a:lnTo>
                  <a:pt x="462" y="240"/>
                </a:lnTo>
                <a:lnTo>
                  <a:pt x="466" y="238"/>
                </a:lnTo>
                <a:lnTo>
                  <a:pt x="471" y="238"/>
                </a:lnTo>
                <a:lnTo>
                  <a:pt x="471" y="236"/>
                </a:lnTo>
                <a:lnTo>
                  <a:pt x="476" y="236"/>
                </a:lnTo>
                <a:lnTo>
                  <a:pt x="481" y="234"/>
                </a:lnTo>
                <a:lnTo>
                  <a:pt x="485" y="234"/>
                </a:lnTo>
                <a:lnTo>
                  <a:pt x="490" y="232"/>
                </a:lnTo>
                <a:lnTo>
                  <a:pt x="490" y="230"/>
                </a:lnTo>
                <a:lnTo>
                  <a:pt x="495" y="230"/>
                </a:lnTo>
                <a:lnTo>
                  <a:pt x="500" y="228"/>
                </a:lnTo>
                <a:lnTo>
                  <a:pt x="504" y="228"/>
                </a:lnTo>
                <a:lnTo>
                  <a:pt x="509" y="226"/>
                </a:lnTo>
                <a:lnTo>
                  <a:pt x="509" y="226"/>
                </a:lnTo>
                <a:lnTo>
                  <a:pt x="514" y="224"/>
                </a:lnTo>
                <a:lnTo>
                  <a:pt x="519" y="224"/>
                </a:lnTo>
                <a:lnTo>
                  <a:pt x="524" y="222"/>
                </a:lnTo>
                <a:lnTo>
                  <a:pt x="528" y="222"/>
                </a:lnTo>
                <a:lnTo>
                  <a:pt x="528" y="220"/>
                </a:lnTo>
                <a:lnTo>
                  <a:pt x="533" y="218"/>
                </a:lnTo>
                <a:lnTo>
                  <a:pt x="538" y="218"/>
                </a:lnTo>
                <a:lnTo>
                  <a:pt x="543" y="216"/>
                </a:lnTo>
                <a:lnTo>
                  <a:pt x="547" y="216"/>
                </a:lnTo>
                <a:lnTo>
                  <a:pt x="547" y="214"/>
                </a:lnTo>
                <a:lnTo>
                  <a:pt x="552" y="214"/>
                </a:lnTo>
                <a:lnTo>
                  <a:pt x="557" y="212"/>
                </a:lnTo>
                <a:lnTo>
                  <a:pt x="562" y="212"/>
                </a:lnTo>
                <a:lnTo>
                  <a:pt x="566" y="210"/>
                </a:lnTo>
                <a:lnTo>
                  <a:pt x="566" y="210"/>
                </a:lnTo>
                <a:lnTo>
                  <a:pt x="571" y="208"/>
                </a:lnTo>
                <a:lnTo>
                  <a:pt x="576" y="208"/>
                </a:lnTo>
                <a:lnTo>
                  <a:pt x="581" y="205"/>
                </a:lnTo>
                <a:lnTo>
                  <a:pt x="585" y="203"/>
                </a:lnTo>
                <a:lnTo>
                  <a:pt x="585" y="203"/>
                </a:lnTo>
                <a:lnTo>
                  <a:pt x="590" y="201"/>
                </a:lnTo>
                <a:lnTo>
                  <a:pt x="595" y="201"/>
                </a:lnTo>
                <a:lnTo>
                  <a:pt x="600" y="199"/>
                </a:lnTo>
                <a:lnTo>
                  <a:pt x="604" y="199"/>
                </a:lnTo>
                <a:lnTo>
                  <a:pt x="609" y="197"/>
                </a:lnTo>
                <a:lnTo>
                  <a:pt x="609" y="197"/>
                </a:lnTo>
                <a:lnTo>
                  <a:pt x="614" y="195"/>
                </a:lnTo>
                <a:lnTo>
                  <a:pt x="619" y="195"/>
                </a:lnTo>
                <a:lnTo>
                  <a:pt x="624" y="193"/>
                </a:lnTo>
                <a:lnTo>
                  <a:pt x="628" y="193"/>
                </a:lnTo>
                <a:lnTo>
                  <a:pt x="628" y="191"/>
                </a:lnTo>
                <a:lnTo>
                  <a:pt x="633" y="189"/>
                </a:lnTo>
                <a:lnTo>
                  <a:pt x="638" y="189"/>
                </a:lnTo>
                <a:lnTo>
                  <a:pt x="643" y="187"/>
                </a:lnTo>
                <a:lnTo>
                  <a:pt x="647" y="187"/>
                </a:lnTo>
                <a:lnTo>
                  <a:pt x="647" y="185"/>
                </a:lnTo>
                <a:lnTo>
                  <a:pt x="652" y="185"/>
                </a:lnTo>
                <a:lnTo>
                  <a:pt x="657" y="183"/>
                </a:lnTo>
                <a:lnTo>
                  <a:pt x="662" y="183"/>
                </a:lnTo>
                <a:lnTo>
                  <a:pt x="666" y="181"/>
                </a:lnTo>
                <a:lnTo>
                  <a:pt x="666" y="181"/>
                </a:lnTo>
                <a:lnTo>
                  <a:pt x="671" y="179"/>
                </a:lnTo>
                <a:lnTo>
                  <a:pt x="676" y="177"/>
                </a:lnTo>
                <a:lnTo>
                  <a:pt x="681" y="177"/>
                </a:lnTo>
                <a:lnTo>
                  <a:pt x="685" y="175"/>
                </a:lnTo>
                <a:lnTo>
                  <a:pt x="685" y="175"/>
                </a:lnTo>
                <a:lnTo>
                  <a:pt x="690" y="173"/>
                </a:lnTo>
                <a:lnTo>
                  <a:pt x="695" y="173"/>
                </a:lnTo>
                <a:lnTo>
                  <a:pt x="700" y="171"/>
                </a:lnTo>
                <a:lnTo>
                  <a:pt x="705" y="171"/>
                </a:lnTo>
                <a:lnTo>
                  <a:pt x="705" y="168"/>
                </a:lnTo>
                <a:lnTo>
                  <a:pt x="709" y="168"/>
                </a:lnTo>
                <a:lnTo>
                  <a:pt x="714" y="166"/>
                </a:lnTo>
                <a:lnTo>
                  <a:pt x="719" y="166"/>
                </a:lnTo>
                <a:lnTo>
                  <a:pt x="724" y="164"/>
                </a:lnTo>
                <a:lnTo>
                  <a:pt x="724" y="162"/>
                </a:lnTo>
                <a:lnTo>
                  <a:pt x="728" y="162"/>
                </a:lnTo>
                <a:lnTo>
                  <a:pt x="733" y="160"/>
                </a:lnTo>
                <a:lnTo>
                  <a:pt x="738" y="160"/>
                </a:lnTo>
                <a:lnTo>
                  <a:pt x="743" y="158"/>
                </a:lnTo>
                <a:lnTo>
                  <a:pt x="743" y="158"/>
                </a:lnTo>
                <a:lnTo>
                  <a:pt x="747" y="156"/>
                </a:lnTo>
                <a:lnTo>
                  <a:pt x="752" y="156"/>
                </a:lnTo>
                <a:lnTo>
                  <a:pt x="757" y="154"/>
                </a:lnTo>
                <a:lnTo>
                  <a:pt x="762" y="154"/>
                </a:lnTo>
                <a:lnTo>
                  <a:pt x="766" y="242"/>
                </a:lnTo>
                <a:lnTo>
                  <a:pt x="766" y="240"/>
                </a:lnTo>
                <a:lnTo>
                  <a:pt x="771" y="240"/>
                </a:lnTo>
                <a:lnTo>
                  <a:pt x="776" y="238"/>
                </a:lnTo>
                <a:lnTo>
                  <a:pt x="781" y="238"/>
                </a:lnTo>
                <a:lnTo>
                  <a:pt x="785" y="236"/>
                </a:lnTo>
                <a:lnTo>
                  <a:pt x="785" y="236"/>
                </a:lnTo>
                <a:lnTo>
                  <a:pt x="790" y="234"/>
                </a:lnTo>
                <a:lnTo>
                  <a:pt x="795" y="234"/>
                </a:lnTo>
                <a:lnTo>
                  <a:pt x="800" y="232"/>
                </a:lnTo>
                <a:lnTo>
                  <a:pt x="805" y="232"/>
                </a:lnTo>
                <a:lnTo>
                  <a:pt x="805" y="230"/>
                </a:lnTo>
                <a:lnTo>
                  <a:pt x="809" y="230"/>
                </a:lnTo>
                <a:lnTo>
                  <a:pt x="814" y="228"/>
                </a:lnTo>
                <a:lnTo>
                  <a:pt x="819" y="226"/>
                </a:lnTo>
                <a:lnTo>
                  <a:pt x="824" y="226"/>
                </a:lnTo>
                <a:lnTo>
                  <a:pt x="824" y="224"/>
                </a:lnTo>
                <a:lnTo>
                  <a:pt x="828" y="224"/>
                </a:lnTo>
                <a:lnTo>
                  <a:pt x="833" y="222"/>
                </a:lnTo>
                <a:lnTo>
                  <a:pt x="838" y="222"/>
                </a:lnTo>
                <a:lnTo>
                  <a:pt x="843" y="220"/>
                </a:lnTo>
                <a:lnTo>
                  <a:pt x="843" y="220"/>
                </a:lnTo>
                <a:lnTo>
                  <a:pt x="847" y="218"/>
                </a:lnTo>
                <a:lnTo>
                  <a:pt x="852" y="218"/>
                </a:lnTo>
                <a:lnTo>
                  <a:pt x="857" y="216"/>
                </a:lnTo>
                <a:lnTo>
                  <a:pt x="862" y="214"/>
                </a:lnTo>
                <a:lnTo>
                  <a:pt x="862" y="214"/>
                </a:lnTo>
                <a:lnTo>
                  <a:pt x="866" y="212"/>
                </a:lnTo>
                <a:lnTo>
                  <a:pt x="871" y="212"/>
                </a:lnTo>
                <a:lnTo>
                  <a:pt x="876" y="210"/>
                </a:lnTo>
                <a:lnTo>
                  <a:pt x="881" y="210"/>
                </a:lnTo>
                <a:lnTo>
                  <a:pt x="881" y="208"/>
                </a:lnTo>
                <a:lnTo>
                  <a:pt x="885" y="208"/>
                </a:lnTo>
                <a:lnTo>
                  <a:pt x="890" y="205"/>
                </a:lnTo>
                <a:lnTo>
                  <a:pt x="895" y="205"/>
                </a:lnTo>
                <a:lnTo>
                  <a:pt x="900" y="203"/>
                </a:lnTo>
                <a:lnTo>
                  <a:pt x="905" y="203"/>
                </a:lnTo>
                <a:lnTo>
                  <a:pt x="905" y="201"/>
                </a:lnTo>
                <a:lnTo>
                  <a:pt x="909" y="199"/>
                </a:lnTo>
                <a:lnTo>
                  <a:pt x="914" y="199"/>
                </a:lnTo>
                <a:lnTo>
                  <a:pt x="919" y="197"/>
                </a:lnTo>
                <a:lnTo>
                  <a:pt x="924" y="197"/>
                </a:lnTo>
                <a:lnTo>
                  <a:pt x="924" y="195"/>
                </a:lnTo>
                <a:lnTo>
                  <a:pt x="928" y="195"/>
                </a:lnTo>
                <a:lnTo>
                  <a:pt x="933" y="193"/>
                </a:lnTo>
                <a:lnTo>
                  <a:pt x="938" y="193"/>
                </a:lnTo>
                <a:lnTo>
                  <a:pt x="943" y="191"/>
                </a:lnTo>
                <a:lnTo>
                  <a:pt x="943" y="191"/>
                </a:lnTo>
                <a:lnTo>
                  <a:pt x="947" y="189"/>
                </a:lnTo>
                <a:lnTo>
                  <a:pt x="952" y="189"/>
                </a:lnTo>
                <a:lnTo>
                  <a:pt x="957" y="187"/>
                </a:lnTo>
                <a:lnTo>
                  <a:pt x="962" y="185"/>
                </a:lnTo>
                <a:lnTo>
                  <a:pt x="962" y="185"/>
                </a:lnTo>
                <a:lnTo>
                  <a:pt x="966" y="183"/>
                </a:lnTo>
                <a:lnTo>
                  <a:pt x="971" y="308"/>
                </a:lnTo>
                <a:lnTo>
                  <a:pt x="976" y="308"/>
                </a:lnTo>
                <a:lnTo>
                  <a:pt x="981" y="306"/>
                </a:lnTo>
                <a:lnTo>
                  <a:pt x="981" y="306"/>
                </a:lnTo>
                <a:lnTo>
                  <a:pt x="986" y="304"/>
                </a:lnTo>
                <a:lnTo>
                  <a:pt x="990" y="304"/>
                </a:lnTo>
                <a:lnTo>
                  <a:pt x="995" y="302"/>
                </a:lnTo>
                <a:lnTo>
                  <a:pt x="1000" y="302"/>
                </a:lnTo>
                <a:lnTo>
                  <a:pt x="1000" y="300"/>
                </a:lnTo>
                <a:lnTo>
                  <a:pt x="1005" y="300"/>
                </a:lnTo>
                <a:lnTo>
                  <a:pt x="1009" y="298"/>
                </a:lnTo>
                <a:lnTo>
                  <a:pt x="1014" y="298"/>
                </a:lnTo>
                <a:lnTo>
                  <a:pt x="1019" y="296"/>
                </a:lnTo>
                <a:lnTo>
                  <a:pt x="1019" y="294"/>
                </a:lnTo>
                <a:lnTo>
                  <a:pt x="1024" y="294"/>
                </a:lnTo>
                <a:lnTo>
                  <a:pt x="1028" y="292"/>
                </a:lnTo>
                <a:lnTo>
                  <a:pt x="1033" y="292"/>
                </a:lnTo>
                <a:lnTo>
                  <a:pt x="1038" y="290"/>
                </a:lnTo>
                <a:lnTo>
                  <a:pt x="1043" y="290"/>
                </a:lnTo>
                <a:lnTo>
                  <a:pt x="1043" y="288"/>
                </a:lnTo>
                <a:lnTo>
                  <a:pt x="1047" y="288"/>
                </a:lnTo>
                <a:lnTo>
                  <a:pt x="1052" y="286"/>
                </a:lnTo>
                <a:lnTo>
                  <a:pt x="1057" y="286"/>
                </a:lnTo>
                <a:lnTo>
                  <a:pt x="1062" y="284"/>
                </a:lnTo>
                <a:lnTo>
                  <a:pt x="1062" y="284"/>
                </a:lnTo>
                <a:lnTo>
                  <a:pt x="1066" y="281"/>
                </a:lnTo>
                <a:lnTo>
                  <a:pt x="1071" y="279"/>
                </a:lnTo>
                <a:lnTo>
                  <a:pt x="1076" y="279"/>
                </a:lnTo>
                <a:lnTo>
                  <a:pt x="1081" y="277"/>
                </a:lnTo>
                <a:lnTo>
                  <a:pt x="1081" y="277"/>
                </a:lnTo>
                <a:lnTo>
                  <a:pt x="1086" y="275"/>
                </a:lnTo>
                <a:lnTo>
                  <a:pt x="1090" y="275"/>
                </a:lnTo>
                <a:lnTo>
                  <a:pt x="1095" y="273"/>
                </a:lnTo>
                <a:lnTo>
                  <a:pt x="1100" y="273"/>
                </a:lnTo>
                <a:lnTo>
                  <a:pt x="1100" y="271"/>
                </a:lnTo>
                <a:lnTo>
                  <a:pt x="1105" y="271"/>
                </a:lnTo>
                <a:lnTo>
                  <a:pt x="1109" y="269"/>
                </a:lnTo>
                <a:lnTo>
                  <a:pt x="1114" y="267"/>
                </a:lnTo>
                <a:lnTo>
                  <a:pt x="1119" y="267"/>
                </a:lnTo>
                <a:lnTo>
                  <a:pt x="1119" y="265"/>
                </a:lnTo>
                <a:lnTo>
                  <a:pt x="1124" y="265"/>
                </a:lnTo>
                <a:lnTo>
                  <a:pt x="1128" y="263"/>
                </a:lnTo>
                <a:lnTo>
                  <a:pt x="1133" y="263"/>
                </a:lnTo>
                <a:lnTo>
                  <a:pt x="1138" y="261"/>
                </a:lnTo>
                <a:lnTo>
                  <a:pt x="1138" y="261"/>
                </a:lnTo>
                <a:lnTo>
                  <a:pt x="1143" y="259"/>
                </a:lnTo>
                <a:lnTo>
                  <a:pt x="1147" y="259"/>
                </a:lnTo>
                <a:lnTo>
                  <a:pt x="1152" y="257"/>
                </a:lnTo>
                <a:lnTo>
                  <a:pt x="1157" y="257"/>
                </a:lnTo>
                <a:lnTo>
                  <a:pt x="1157" y="255"/>
                </a:lnTo>
                <a:lnTo>
                  <a:pt x="1162" y="253"/>
                </a:lnTo>
                <a:lnTo>
                  <a:pt x="1167" y="253"/>
                </a:lnTo>
                <a:lnTo>
                  <a:pt x="1171" y="251"/>
                </a:lnTo>
                <a:lnTo>
                  <a:pt x="1176" y="251"/>
                </a:lnTo>
                <a:lnTo>
                  <a:pt x="1181" y="249"/>
                </a:lnTo>
                <a:lnTo>
                  <a:pt x="1181" y="249"/>
                </a:lnTo>
                <a:lnTo>
                  <a:pt x="1186" y="247"/>
                </a:lnTo>
                <a:lnTo>
                  <a:pt x="1190" y="247"/>
                </a:lnTo>
                <a:lnTo>
                  <a:pt x="1195" y="244"/>
                </a:lnTo>
                <a:lnTo>
                  <a:pt x="1200" y="244"/>
                </a:lnTo>
                <a:lnTo>
                  <a:pt x="1200" y="242"/>
                </a:lnTo>
                <a:lnTo>
                  <a:pt x="1205" y="240"/>
                </a:lnTo>
                <a:lnTo>
                  <a:pt x="1209" y="240"/>
                </a:lnTo>
                <a:lnTo>
                  <a:pt x="1214" y="238"/>
                </a:lnTo>
                <a:lnTo>
                  <a:pt x="1219" y="238"/>
                </a:lnTo>
                <a:lnTo>
                  <a:pt x="1219" y="236"/>
                </a:lnTo>
                <a:lnTo>
                  <a:pt x="1224" y="236"/>
                </a:lnTo>
                <a:lnTo>
                  <a:pt x="1228" y="234"/>
                </a:lnTo>
                <a:lnTo>
                  <a:pt x="1233" y="234"/>
                </a:lnTo>
                <a:lnTo>
                  <a:pt x="1238" y="232"/>
                </a:lnTo>
                <a:lnTo>
                  <a:pt x="1238" y="232"/>
                </a:lnTo>
                <a:lnTo>
                  <a:pt x="1243" y="230"/>
                </a:lnTo>
                <a:lnTo>
                  <a:pt x="1247" y="230"/>
                </a:lnTo>
                <a:lnTo>
                  <a:pt x="1252" y="228"/>
                </a:lnTo>
                <a:lnTo>
                  <a:pt x="1257" y="226"/>
                </a:lnTo>
                <a:lnTo>
                  <a:pt x="1257" y="226"/>
                </a:lnTo>
                <a:lnTo>
                  <a:pt x="1262" y="306"/>
                </a:lnTo>
                <a:lnTo>
                  <a:pt x="1267" y="304"/>
                </a:lnTo>
                <a:lnTo>
                  <a:pt x="1271" y="304"/>
                </a:lnTo>
                <a:lnTo>
                  <a:pt x="1276" y="302"/>
                </a:lnTo>
                <a:lnTo>
                  <a:pt x="1276" y="302"/>
                </a:lnTo>
                <a:lnTo>
                  <a:pt x="1281" y="300"/>
                </a:lnTo>
                <a:lnTo>
                  <a:pt x="1286" y="300"/>
                </a:lnTo>
                <a:lnTo>
                  <a:pt x="1290" y="298"/>
                </a:lnTo>
                <a:lnTo>
                  <a:pt x="1295" y="298"/>
                </a:lnTo>
                <a:lnTo>
                  <a:pt x="1295" y="296"/>
                </a:lnTo>
                <a:lnTo>
                  <a:pt x="1300" y="296"/>
                </a:lnTo>
                <a:lnTo>
                  <a:pt x="1305" y="294"/>
                </a:lnTo>
                <a:lnTo>
                  <a:pt x="1309" y="292"/>
                </a:lnTo>
                <a:lnTo>
                  <a:pt x="1314" y="292"/>
                </a:lnTo>
                <a:lnTo>
                  <a:pt x="1314" y="290"/>
                </a:lnTo>
                <a:lnTo>
                  <a:pt x="1319" y="290"/>
                </a:lnTo>
                <a:lnTo>
                  <a:pt x="1324" y="288"/>
                </a:lnTo>
                <a:lnTo>
                  <a:pt x="1328" y="288"/>
                </a:lnTo>
                <a:lnTo>
                  <a:pt x="1333" y="286"/>
                </a:lnTo>
                <a:lnTo>
                  <a:pt x="1338" y="286"/>
                </a:lnTo>
                <a:lnTo>
                  <a:pt x="1338" y="284"/>
                </a:lnTo>
                <a:lnTo>
                  <a:pt x="1343" y="284"/>
                </a:lnTo>
                <a:lnTo>
                  <a:pt x="1348" y="281"/>
                </a:lnTo>
                <a:lnTo>
                  <a:pt x="1352" y="281"/>
                </a:lnTo>
                <a:lnTo>
                  <a:pt x="1357" y="279"/>
                </a:lnTo>
                <a:lnTo>
                  <a:pt x="1357" y="277"/>
                </a:lnTo>
                <a:lnTo>
                  <a:pt x="1362" y="277"/>
                </a:lnTo>
                <a:lnTo>
                  <a:pt x="1367" y="275"/>
                </a:lnTo>
                <a:lnTo>
                  <a:pt x="1371" y="275"/>
                </a:lnTo>
                <a:lnTo>
                  <a:pt x="1376" y="273"/>
                </a:lnTo>
                <a:lnTo>
                  <a:pt x="1376" y="273"/>
                </a:lnTo>
                <a:lnTo>
                  <a:pt x="1381" y="271"/>
                </a:lnTo>
                <a:lnTo>
                  <a:pt x="1386" y="271"/>
                </a:lnTo>
                <a:lnTo>
                  <a:pt x="1390" y="269"/>
                </a:lnTo>
                <a:lnTo>
                  <a:pt x="1395" y="269"/>
                </a:lnTo>
                <a:lnTo>
                  <a:pt x="1395" y="267"/>
                </a:lnTo>
                <a:lnTo>
                  <a:pt x="1400" y="265"/>
                </a:lnTo>
                <a:lnTo>
                  <a:pt x="1405" y="265"/>
                </a:lnTo>
                <a:lnTo>
                  <a:pt x="1409" y="263"/>
                </a:lnTo>
                <a:lnTo>
                  <a:pt x="1414" y="263"/>
                </a:lnTo>
                <a:lnTo>
                  <a:pt x="1414" y="261"/>
                </a:lnTo>
                <a:lnTo>
                  <a:pt x="1419" y="261"/>
                </a:lnTo>
                <a:lnTo>
                  <a:pt x="1424" y="259"/>
                </a:lnTo>
                <a:lnTo>
                  <a:pt x="1428" y="259"/>
                </a:lnTo>
                <a:lnTo>
                  <a:pt x="1433" y="257"/>
                </a:lnTo>
                <a:lnTo>
                  <a:pt x="1433" y="257"/>
                </a:lnTo>
                <a:lnTo>
                  <a:pt x="1438" y="255"/>
                </a:lnTo>
                <a:lnTo>
                  <a:pt x="1443" y="255"/>
                </a:lnTo>
                <a:lnTo>
                  <a:pt x="1448" y="253"/>
                </a:lnTo>
                <a:lnTo>
                  <a:pt x="1452" y="251"/>
                </a:lnTo>
                <a:lnTo>
                  <a:pt x="1452" y="251"/>
                </a:lnTo>
                <a:lnTo>
                  <a:pt x="1457" y="249"/>
                </a:lnTo>
                <a:lnTo>
                  <a:pt x="1462" y="249"/>
                </a:lnTo>
                <a:lnTo>
                  <a:pt x="1467" y="247"/>
                </a:lnTo>
                <a:lnTo>
                  <a:pt x="1471" y="247"/>
                </a:lnTo>
                <a:lnTo>
                  <a:pt x="1476" y="244"/>
                </a:lnTo>
                <a:lnTo>
                  <a:pt x="1476" y="244"/>
                </a:lnTo>
                <a:lnTo>
                  <a:pt x="1481" y="242"/>
                </a:lnTo>
                <a:lnTo>
                  <a:pt x="1486" y="242"/>
                </a:lnTo>
                <a:lnTo>
                  <a:pt x="1490" y="240"/>
                </a:lnTo>
                <a:lnTo>
                  <a:pt x="1495" y="238"/>
                </a:lnTo>
                <a:lnTo>
                  <a:pt x="1495" y="238"/>
                </a:lnTo>
                <a:lnTo>
                  <a:pt x="1500" y="236"/>
                </a:lnTo>
                <a:lnTo>
                  <a:pt x="1505" y="236"/>
                </a:lnTo>
                <a:lnTo>
                  <a:pt x="1509" y="234"/>
                </a:lnTo>
                <a:lnTo>
                  <a:pt x="1514" y="234"/>
                </a:lnTo>
                <a:lnTo>
                  <a:pt x="1514" y="232"/>
                </a:lnTo>
                <a:lnTo>
                  <a:pt x="1519" y="232"/>
                </a:lnTo>
                <a:lnTo>
                  <a:pt x="1524" y="230"/>
                </a:lnTo>
                <a:lnTo>
                  <a:pt x="1529" y="230"/>
                </a:lnTo>
                <a:lnTo>
                  <a:pt x="1533" y="228"/>
                </a:lnTo>
                <a:lnTo>
                  <a:pt x="1533" y="228"/>
                </a:lnTo>
                <a:lnTo>
                  <a:pt x="1538" y="226"/>
                </a:lnTo>
                <a:lnTo>
                  <a:pt x="1543" y="224"/>
                </a:lnTo>
                <a:lnTo>
                  <a:pt x="1548" y="224"/>
                </a:lnTo>
                <a:lnTo>
                  <a:pt x="1552" y="222"/>
                </a:lnTo>
                <a:lnTo>
                  <a:pt x="1552" y="222"/>
                </a:lnTo>
                <a:lnTo>
                  <a:pt x="1557" y="220"/>
                </a:lnTo>
                <a:lnTo>
                  <a:pt x="1562" y="220"/>
                </a:lnTo>
                <a:lnTo>
                  <a:pt x="1567" y="218"/>
                </a:lnTo>
                <a:lnTo>
                  <a:pt x="1571" y="218"/>
                </a:lnTo>
                <a:lnTo>
                  <a:pt x="1571" y="216"/>
                </a:lnTo>
                <a:lnTo>
                  <a:pt x="1576" y="216"/>
                </a:lnTo>
                <a:lnTo>
                  <a:pt x="1581" y="214"/>
                </a:lnTo>
                <a:lnTo>
                  <a:pt x="1586" y="214"/>
                </a:lnTo>
                <a:lnTo>
                  <a:pt x="1590" y="212"/>
                </a:lnTo>
                <a:lnTo>
                  <a:pt x="1590" y="210"/>
                </a:lnTo>
                <a:lnTo>
                  <a:pt x="1595" y="210"/>
                </a:lnTo>
                <a:lnTo>
                  <a:pt x="1600" y="208"/>
                </a:lnTo>
                <a:lnTo>
                  <a:pt x="1605" y="208"/>
                </a:lnTo>
                <a:lnTo>
                  <a:pt x="1609" y="205"/>
                </a:lnTo>
                <a:lnTo>
                  <a:pt x="1614" y="205"/>
                </a:lnTo>
                <a:lnTo>
                  <a:pt x="1614" y="203"/>
                </a:lnTo>
                <a:lnTo>
                  <a:pt x="1619" y="203"/>
                </a:lnTo>
                <a:lnTo>
                  <a:pt x="1624" y="201"/>
                </a:lnTo>
                <a:lnTo>
                  <a:pt x="1629" y="201"/>
                </a:lnTo>
                <a:lnTo>
                  <a:pt x="1633" y="199"/>
                </a:lnTo>
                <a:lnTo>
                  <a:pt x="1633" y="197"/>
                </a:lnTo>
                <a:lnTo>
                  <a:pt x="1638" y="197"/>
                </a:lnTo>
                <a:lnTo>
                  <a:pt x="1643" y="195"/>
                </a:lnTo>
                <a:lnTo>
                  <a:pt x="1648" y="195"/>
                </a:lnTo>
                <a:lnTo>
                  <a:pt x="1652" y="193"/>
                </a:lnTo>
                <a:lnTo>
                  <a:pt x="1652" y="193"/>
                </a:lnTo>
                <a:lnTo>
                  <a:pt x="1657" y="191"/>
                </a:lnTo>
                <a:lnTo>
                  <a:pt x="1662" y="191"/>
                </a:lnTo>
                <a:lnTo>
                  <a:pt x="1667" y="189"/>
                </a:lnTo>
                <a:lnTo>
                  <a:pt x="1671" y="189"/>
                </a:lnTo>
                <a:lnTo>
                  <a:pt x="1671" y="187"/>
                </a:lnTo>
                <a:lnTo>
                  <a:pt x="1676" y="187"/>
                </a:lnTo>
                <a:lnTo>
                  <a:pt x="1681" y="185"/>
                </a:lnTo>
                <a:lnTo>
                  <a:pt x="1686" y="183"/>
                </a:lnTo>
                <a:lnTo>
                  <a:pt x="1690" y="183"/>
                </a:lnTo>
                <a:lnTo>
                  <a:pt x="1690" y="181"/>
                </a:lnTo>
                <a:lnTo>
                  <a:pt x="1695" y="181"/>
                </a:lnTo>
                <a:lnTo>
                  <a:pt x="1700" y="179"/>
                </a:lnTo>
                <a:lnTo>
                  <a:pt x="1705" y="179"/>
                </a:lnTo>
                <a:lnTo>
                  <a:pt x="1710" y="177"/>
                </a:lnTo>
                <a:lnTo>
                  <a:pt x="1710" y="177"/>
                </a:lnTo>
                <a:lnTo>
                  <a:pt x="1714" y="175"/>
                </a:lnTo>
                <a:lnTo>
                  <a:pt x="1719" y="175"/>
                </a:lnTo>
                <a:lnTo>
                  <a:pt x="1724" y="173"/>
                </a:lnTo>
                <a:lnTo>
                  <a:pt x="1729" y="171"/>
                </a:lnTo>
                <a:lnTo>
                  <a:pt x="1729" y="171"/>
                </a:lnTo>
                <a:lnTo>
                  <a:pt x="1733" y="168"/>
                </a:lnTo>
                <a:lnTo>
                  <a:pt x="1738" y="168"/>
                </a:lnTo>
                <a:lnTo>
                  <a:pt x="1743" y="166"/>
                </a:lnTo>
                <a:lnTo>
                  <a:pt x="1748" y="166"/>
                </a:lnTo>
                <a:lnTo>
                  <a:pt x="1752" y="164"/>
                </a:lnTo>
                <a:lnTo>
                  <a:pt x="1752" y="164"/>
                </a:lnTo>
                <a:lnTo>
                  <a:pt x="1757" y="162"/>
                </a:lnTo>
                <a:lnTo>
                  <a:pt x="1762" y="162"/>
                </a:lnTo>
                <a:lnTo>
                  <a:pt x="1767" y="160"/>
                </a:lnTo>
                <a:lnTo>
                  <a:pt x="1771" y="160"/>
                </a:lnTo>
                <a:lnTo>
                  <a:pt x="1771" y="158"/>
                </a:lnTo>
                <a:lnTo>
                  <a:pt x="1776" y="156"/>
                </a:lnTo>
                <a:lnTo>
                  <a:pt x="1781" y="156"/>
                </a:lnTo>
                <a:lnTo>
                  <a:pt x="1786" y="154"/>
                </a:lnTo>
                <a:lnTo>
                  <a:pt x="1790" y="154"/>
                </a:lnTo>
                <a:lnTo>
                  <a:pt x="1790" y="152"/>
                </a:lnTo>
                <a:lnTo>
                  <a:pt x="1795" y="152"/>
                </a:lnTo>
                <a:lnTo>
                  <a:pt x="1800" y="150"/>
                </a:lnTo>
                <a:lnTo>
                  <a:pt x="1805" y="150"/>
                </a:lnTo>
                <a:lnTo>
                  <a:pt x="1810" y="148"/>
                </a:lnTo>
                <a:lnTo>
                  <a:pt x="1810" y="148"/>
                </a:lnTo>
                <a:lnTo>
                  <a:pt x="1814" y="146"/>
                </a:lnTo>
                <a:lnTo>
                  <a:pt x="1819" y="146"/>
                </a:lnTo>
                <a:lnTo>
                  <a:pt x="1824" y="144"/>
                </a:lnTo>
                <a:lnTo>
                  <a:pt x="1829" y="142"/>
                </a:lnTo>
                <a:lnTo>
                  <a:pt x="1829" y="142"/>
                </a:lnTo>
                <a:lnTo>
                  <a:pt x="1833" y="140"/>
                </a:lnTo>
                <a:lnTo>
                  <a:pt x="1838" y="140"/>
                </a:lnTo>
                <a:lnTo>
                  <a:pt x="1843" y="138"/>
                </a:lnTo>
                <a:lnTo>
                  <a:pt x="1848" y="138"/>
                </a:lnTo>
                <a:lnTo>
                  <a:pt x="1848" y="136"/>
                </a:lnTo>
                <a:lnTo>
                  <a:pt x="1852" y="136"/>
                </a:lnTo>
                <a:lnTo>
                  <a:pt x="1857" y="134"/>
                </a:lnTo>
                <a:lnTo>
                  <a:pt x="1862" y="134"/>
                </a:lnTo>
                <a:lnTo>
                  <a:pt x="1867" y="132"/>
                </a:lnTo>
                <a:lnTo>
                  <a:pt x="1867" y="129"/>
                </a:lnTo>
                <a:lnTo>
                  <a:pt x="1871" y="129"/>
                </a:lnTo>
                <a:lnTo>
                  <a:pt x="1876" y="127"/>
                </a:lnTo>
                <a:lnTo>
                  <a:pt x="1881" y="127"/>
                </a:lnTo>
                <a:lnTo>
                  <a:pt x="1886" y="125"/>
                </a:lnTo>
                <a:lnTo>
                  <a:pt x="1886" y="125"/>
                </a:lnTo>
                <a:lnTo>
                  <a:pt x="1891" y="123"/>
                </a:lnTo>
                <a:lnTo>
                  <a:pt x="1895" y="123"/>
                </a:lnTo>
                <a:lnTo>
                  <a:pt x="1900" y="121"/>
                </a:lnTo>
                <a:lnTo>
                  <a:pt x="1905" y="121"/>
                </a:lnTo>
                <a:lnTo>
                  <a:pt x="1910" y="119"/>
                </a:lnTo>
                <a:lnTo>
                  <a:pt x="1910" y="119"/>
                </a:lnTo>
                <a:lnTo>
                  <a:pt x="1914" y="117"/>
                </a:lnTo>
                <a:lnTo>
                  <a:pt x="1919" y="115"/>
                </a:lnTo>
                <a:lnTo>
                  <a:pt x="1924" y="115"/>
                </a:lnTo>
                <a:lnTo>
                  <a:pt x="1929" y="113"/>
                </a:lnTo>
                <a:lnTo>
                  <a:pt x="1929" y="113"/>
                </a:lnTo>
                <a:lnTo>
                  <a:pt x="1933" y="201"/>
                </a:lnTo>
                <a:lnTo>
                  <a:pt x="1938" y="199"/>
                </a:lnTo>
                <a:lnTo>
                  <a:pt x="1943" y="199"/>
                </a:lnTo>
                <a:lnTo>
                  <a:pt x="1948" y="197"/>
                </a:lnTo>
                <a:lnTo>
                  <a:pt x="1948" y="197"/>
                </a:lnTo>
                <a:lnTo>
                  <a:pt x="1952" y="195"/>
                </a:lnTo>
                <a:lnTo>
                  <a:pt x="1957" y="193"/>
                </a:lnTo>
                <a:lnTo>
                  <a:pt x="1962" y="193"/>
                </a:lnTo>
                <a:lnTo>
                  <a:pt x="1967" y="191"/>
                </a:lnTo>
                <a:lnTo>
                  <a:pt x="1967" y="191"/>
                </a:lnTo>
                <a:lnTo>
                  <a:pt x="1971" y="189"/>
                </a:lnTo>
                <a:lnTo>
                  <a:pt x="1976" y="189"/>
                </a:lnTo>
                <a:lnTo>
                  <a:pt x="1981" y="187"/>
                </a:lnTo>
                <a:lnTo>
                  <a:pt x="1986" y="187"/>
                </a:lnTo>
                <a:lnTo>
                  <a:pt x="1986" y="185"/>
                </a:lnTo>
                <a:lnTo>
                  <a:pt x="1991" y="185"/>
                </a:lnTo>
                <a:lnTo>
                  <a:pt x="1995" y="183"/>
                </a:lnTo>
                <a:lnTo>
                  <a:pt x="2000" y="183"/>
                </a:lnTo>
                <a:lnTo>
                  <a:pt x="2005" y="181"/>
                </a:lnTo>
                <a:lnTo>
                  <a:pt x="2005" y="179"/>
                </a:lnTo>
                <a:lnTo>
                  <a:pt x="2010" y="179"/>
                </a:lnTo>
                <a:lnTo>
                  <a:pt x="2014" y="177"/>
                </a:lnTo>
                <a:lnTo>
                  <a:pt x="2019" y="177"/>
                </a:lnTo>
                <a:lnTo>
                  <a:pt x="2024" y="175"/>
                </a:lnTo>
                <a:lnTo>
                  <a:pt x="2024" y="175"/>
                </a:lnTo>
                <a:lnTo>
                  <a:pt x="2029" y="173"/>
                </a:lnTo>
                <a:lnTo>
                  <a:pt x="2033" y="173"/>
                </a:lnTo>
                <a:lnTo>
                  <a:pt x="2038" y="171"/>
                </a:lnTo>
                <a:lnTo>
                  <a:pt x="2043" y="171"/>
                </a:lnTo>
                <a:lnTo>
                  <a:pt x="2048" y="168"/>
                </a:lnTo>
                <a:lnTo>
                  <a:pt x="2048" y="166"/>
                </a:lnTo>
                <a:lnTo>
                  <a:pt x="2052" y="166"/>
                </a:lnTo>
                <a:lnTo>
                  <a:pt x="2057" y="164"/>
                </a:lnTo>
                <a:lnTo>
                  <a:pt x="2062" y="164"/>
                </a:lnTo>
                <a:lnTo>
                  <a:pt x="2067" y="162"/>
                </a:lnTo>
                <a:lnTo>
                  <a:pt x="2067" y="162"/>
                </a:lnTo>
                <a:lnTo>
                  <a:pt x="2072" y="160"/>
                </a:lnTo>
                <a:lnTo>
                  <a:pt x="2076" y="160"/>
                </a:lnTo>
                <a:lnTo>
                  <a:pt x="2081" y="158"/>
                </a:lnTo>
                <a:lnTo>
                  <a:pt x="2086" y="158"/>
                </a:lnTo>
                <a:lnTo>
                  <a:pt x="2086" y="156"/>
                </a:lnTo>
                <a:lnTo>
                  <a:pt x="2091" y="156"/>
                </a:lnTo>
                <a:lnTo>
                  <a:pt x="2095" y="154"/>
                </a:lnTo>
                <a:lnTo>
                  <a:pt x="2100" y="152"/>
                </a:lnTo>
                <a:lnTo>
                  <a:pt x="2105" y="152"/>
                </a:lnTo>
                <a:lnTo>
                  <a:pt x="2105" y="150"/>
                </a:lnTo>
                <a:lnTo>
                  <a:pt x="2110" y="150"/>
                </a:lnTo>
                <a:lnTo>
                  <a:pt x="2114" y="148"/>
                </a:lnTo>
                <a:lnTo>
                  <a:pt x="2119" y="148"/>
                </a:lnTo>
                <a:lnTo>
                  <a:pt x="2124" y="146"/>
                </a:lnTo>
                <a:lnTo>
                  <a:pt x="2124" y="146"/>
                </a:lnTo>
                <a:lnTo>
                  <a:pt x="2129" y="144"/>
                </a:lnTo>
                <a:lnTo>
                  <a:pt x="2133" y="144"/>
                </a:lnTo>
                <a:lnTo>
                  <a:pt x="2138" y="142"/>
                </a:lnTo>
                <a:lnTo>
                  <a:pt x="2143" y="142"/>
                </a:lnTo>
                <a:lnTo>
                  <a:pt x="2143" y="140"/>
                </a:lnTo>
                <a:lnTo>
                  <a:pt x="2148" y="138"/>
                </a:lnTo>
                <a:lnTo>
                  <a:pt x="2152" y="138"/>
                </a:lnTo>
                <a:lnTo>
                  <a:pt x="2157" y="136"/>
                </a:lnTo>
                <a:lnTo>
                  <a:pt x="2162" y="136"/>
                </a:lnTo>
                <a:lnTo>
                  <a:pt x="2162" y="134"/>
                </a:lnTo>
                <a:lnTo>
                  <a:pt x="2167" y="134"/>
                </a:lnTo>
                <a:lnTo>
                  <a:pt x="2172" y="132"/>
                </a:lnTo>
                <a:lnTo>
                  <a:pt x="2176" y="132"/>
                </a:lnTo>
                <a:lnTo>
                  <a:pt x="2181" y="129"/>
                </a:lnTo>
                <a:lnTo>
                  <a:pt x="2186" y="129"/>
                </a:lnTo>
                <a:lnTo>
                  <a:pt x="2186" y="127"/>
                </a:lnTo>
                <a:lnTo>
                  <a:pt x="2191" y="125"/>
                </a:lnTo>
                <a:lnTo>
                  <a:pt x="2195" y="125"/>
                </a:lnTo>
                <a:lnTo>
                  <a:pt x="2200" y="123"/>
                </a:lnTo>
                <a:lnTo>
                  <a:pt x="2205" y="123"/>
                </a:lnTo>
                <a:lnTo>
                  <a:pt x="2205" y="121"/>
                </a:lnTo>
                <a:lnTo>
                  <a:pt x="2210" y="121"/>
                </a:lnTo>
                <a:lnTo>
                  <a:pt x="2214" y="119"/>
                </a:lnTo>
                <a:lnTo>
                  <a:pt x="2219" y="119"/>
                </a:lnTo>
                <a:lnTo>
                  <a:pt x="2224" y="117"/>
                </a:lnTo>
                <a:lnTo>
                  <a:pt x="2224" y="117"/>
                </a:lnTo>
                <a:lnTo>
                  <a:pt x="2229" y="115"/>
                </a:lnTo>
                <a:lnTo>
                  <a:pt x="2233" y="115"/>
                </a:lnTo>
                <a:lnTo>
                  <a:pt x="2238" y="113"/>
                </a:lnTo>
                <a:lnTo>
                  <a:pt x="2243" y="111"/>
                </a:lnTo>
                <a:lnTo>
                  <a:pt x="2243" y="111"/>
                </a:lnTo>
                <a:lnTo>
                  <a:pt x="2248" y="109"/>
                </a:lnTo>
                <a:lnTo>
                  <a:pt x="2253" y="109"/>
                </a:lnTo>
                <a:lnTo>
                  <a:pt x="2257" y="107"/>
                </a:lnTo>
                <a:lnTo>
                  <a:pt x="2262" y="107"/>
                </a:lnTo>
                <a:lnTo>
                  <a:pt x="2262" y="105"/>
                </a:lnTo>
                <a:lnTo>
                  <a:pt x="2267" y="105"/>
                </a:lnTo>
                <a:lnTo>
                  <a:pt x="2272" y="103"/>
                </a:lnTo>
                <a:lnTo>
                  <a:pt x="2276" y="103"/>
                </a:lnTo>
                <a:lnTo>
                  <a:pt x="2281" y="101"/>
                </a:lnTo>
                <a:lnTo>
                  <a:pt x="2281" y="99"/>
                </a:lnTo>
                <a:lnTo>
                  <a:pt x="2286" y="99"/>
                </a:lnTo>
                <a:lnTo>
                  <a:pt x="2291" y="97"/>
                </a:lnTo>
                <a:lnTo>
                  <a:pt x="2295" y="97"/>
                </a:lnTo>
                <a:lnTo>
                  <a:pt x="2300" y="95"/>
                </a:lnTo>
                <a:lnTo>
                  <a:pt x="2300" y="95"/>
                </a:lnTo>
                <a:lnTo>
                  <a:pt x="2305" y="92"/>
                </a:lnTo>
                <a:lnTo>
                  <a:pt x="2310" y="92"/>
                </a:lnTo>
                <a:lnTo>
                  <a:pt x="2314" y="90"/>
                </a:lnTo>
                <a:lnTo>
                  <a:pt x="2319" y="90"/>
                </a:lnTo>
                <a:lnTo>
                  <a:pt x="2324" y="88"/>
                </a:lnTo>
                <a:lnTo>
                  <a:pt x="2324" y="88"/>
                </a:lnTo>
                <a:lnTo>
                  <a:pt x="2329" y="86"/>
                </a:lnTo>
                <a:lnTo>
                  <a:pt x="2333" y="84"/>
                </a:lnTo>
                <a:lnTo>
                  <a:pt x="2338" y="84"/>
                </a:lnTo>
                <a:lnTo>
                  <a:pt x="2343" y="82"/>
                </a:lnTo>
                <a:lnTo>
                  <a:pt x="2343" y="82"/>
                </a:lnTo>
                <a:lnTo>
                  <a:pt x="2348" y="80"/>
                </a:lnTo>
                <a:lnTo>
                  <a:pt x="2353" y="80"/>
                </a:lnTo>
                <a:lnTo>
                  <a:pt x="2357" y="78"/>
                </a:lnTo>
                <a:lnTo>
                  <a:pt x="2362" y="78"/>
                </a:lnTo>
                <a:lnTo>
                  <a:pt x="2362" y="76"/>
                </a:lnTo>
                <a:lnTo>
                  <a:pt x="2367" y="76"/>
                </a:lnTo>
                <a:lnTo>
                  <a:pt x="2372" y="74"/>
                </a:lnTo>
                <a:lnTo>
                  <a:pt x="2376" y="74"/>
                </a:lnTo>
                <a:lnTo>
                  <a:pt x="2381" y="72"/>
                </a:lnTo>
                <a:lnTo>
                  <a:pt x="2381" y="70"/>
                </a:lnTo>
                <a:lnTo>
                  <a:pt x="2386" y="148"/>
                </a:lnTo>
                <a:lnTo>
                  <a:pt x="2391" y="146"/>
                </a:lnTo>
                <a:lnTo>
                  <a:pt x="2395" y="144"/>
                </a:lnTo>
                <a:lnTo>
                  <a:pt x="2400" y="144"/>
                </a:lnTo>
                <a:lnTo>
                  <a:pt x="2400" y="142"/>
                </a:lnTo>
                <a:lnTo>
                  <a:pt x="2405" y="142"/>
                </a:lnTo>
                <a:lnTo>
                  <a:pt x="2410" y="140"/>
                </a:lnTo>
                <a:lnTo>
                  <a:pt x="2414" y="140"/>
                </a:lnTo>
                <a:lnTo>
                  <a:pt x="2419" y="138"/>
                </a:lnTo>
                <a:lnTo>
                  <a:pt x="2419" y="138"/>
                </a:lnTo>
                <a:lnTo>
                  <a:pt x="2424" y="136"/>
                </a:lnTo>
                <a:lnTo>
                  <a:pt x="2429" y="136"/>
                </a:lnTo>
                <a:lnTo>
                  <a:pt x="2434" y="134"/>
                </a:lnTo>
                <a:lnTo>
                  <a:pt x="2438" y="134"/>
                </a:lnTo>
                <a:lnTo>
                  <a:pt x="2438" y="132"/>
                </a:lnTo>
                <a:lnTo>
                  <a:pt x="2443" y="129"/>
                </a:lnTo>
                <a:lnTo>
                  <a:pt x="2448" y="129"/>
                </a:lnTo>
                <a:lnTo>
                  <a:pt x="2453" y="127"/>
                </a:lnTo>
                <a:lnTo>
                  <a:pt x="2457" y="127"/>
                </a:lnTo>
                <a:lnTo>
                  <a:pt x="2457" y="125"/>
                </a:lnTo>
                <a:lnTo>
                  <a:pt x="2462" y="125"/>
                </a:lnTo>
                <a:lnTo>
                  <a:pt x="2467" y="123"/>
                </a:lnTo>
                <a:lnTo>
                  <a:pt x="2472" y="123"/>
                </a:lnTo>
                <a:lnTo>
                  <a:pt x="2476" y="121"/>
                </a:lnTo>
                <a:lnTo>
                  <a:pt x="2481" y="121"/>
                </a:lnTo>
                <a:lnTo>
                  <a:pt x="2481" y="119"/>
                </a:lnTo>
                <a:lnTo>
                  <a:pt x="2486" y="119"/>
                </a:lnTo>
                <a:lnTo>
                  <a:pt x="2491" y="117"/>
                </a:lnTo>
                <a:lnTo>
                  <a:pt x="2495" y="115"/>
                </a:lnTo>
                <a:lnTo>
                  <a:pt x="2500" y="115"/>
                </a:lnTo>
                <a:lnTo>
                  <a:pt x="2500" y="113"/>
                </a:lnTo>
                <a:lnTo>
                  <a:pt x="2505" y="113"/>
                </a:lnTo>
                <a:lnTo>
                  <a:pt x="2510" y="111"/>
                </a:lnTo>
                <a:lnTo>
                  <a:pt x="2514" y="111"/>
                </a:lnTo>
                <a:lnTo>
                  <a:pt x="2519" y="109"/>
                </a:lnTo>
                <a:lnTo>
                  <a:pt x="2519" y="109"/>
                </a:lnTo>
                <a:lnTo>
                  <a:pt x="2524" y="107"/>
                </a:lnTo>
                <a:lnTo>
                  <a:pt x="2529" y="107"/>
                </a:lnTo>
                <a:lnTo>
                  <a:pt x="2534" y="105"/>
                </a:lnTo>
                <a:lnTo>
                  <a:pt x="2538" y="103"/>
                </a:lnTo>
                <a:lnTo>
                  <a:pt x="2538" y="103"/>
                </a:lnTo>
                <a:lnTo>
                  <a:pt x="2543" y="101"/>
                </a:lnTo>
                <a:lnTo>
                  <a:pt x="2548" y="101"/>
                </a:lnTo>
                <a:lnTo>
                  <a:pt x="2553" y="99"/>
                </a:lnTo>
                <a:lnTo>
                  <a:pt x="2557" y="99"/>
                </a:lnTo>
                <a:lnTo>
                  <a:pt x="2557" y="97"/>
                </a:lnTo>
                <a:lnTo>
                  <a:pt x="2562" y="97"/>
                </a:lnTo>
                <a:lnTo>
                  <a:pt x="2567" y="95"/>
                </a:lnTo>
                <a:lnTo>
                  <a:pt x="2572" y="95"/>
                </a:lnTo>
                <a:lnTo>
                  <a:pt x="2576" y="92"/>
                </a:lnTo>
                <a:lnTo>
                  <a:pt x="2576" y="92"/>
                </a:lnTo>
                <a:lnTo>
                  <a:pt x="2581" y="90"/>
                </a:lnTo>
                <a:lnTo>
                  <a:pt x="2586" y="88"/>
                </a:lnTo>
                <a:lnTo>
                  <a:pt x="2591" y="88"/>
                </a:lnTo>
                <a:lnTo>
                  <a:pt x="2595" y="86"/>
                </a:lnTo>
                <a:lnTo>
                  <a:pt x="2595" y="86"/>
                </a:lnTo>
                <a:lnTo>
                  <a:pt x="2600" y="84"/>
                </a:lnTo>
                <a:lnTo>
                  <a:pt x="2605" y="84"/>
                </a:lnTo>
                <a:lnTo>
                  <a:pt x="2610" y="82"/>
                </a:lnTo>
                <a:lnTo>
                  <a:pt x="2614" y="82"/>
                </a:lnTo>
                <a:lnTo>
                  <a:pt x="2619" y="80"/>
                </a:lnTo>
                <a:lnTo>
                  <a:pt x="2619" y="80"/>
                </a:lnTo>
                <a:lnTo>
                  <a:pt x="2624" y="78"/>
                </a:lnTo>
                <a:lnTo>
                  <a:pt x="2629" y="76"/>
                </a:lnTo>
                <a:lnTo>
                  <a:pt x="2634" y="76"/>
                </a:lnTo>
                <a:lnTo>
                  <a:pt x="2638" y="74"/>
                </a:lnTo>
                <a:lnTo>
                  <a:pt x="2638" y="74"/>
                </a:lnTo>
                <a:lnTo>
                  <a:pt x="2643" y="72"/>
                </a:lnTo>
                <a:lnTo>
                  <a:pt x="2648" y="129"/>
                </a:lnTo>
                <a:lnTo>
                  <a:pt x="2653" y="127"/>
                </a:lnTo>
                <a:lnTo>
                  <a:pt x="2657" y="127"/>
                </a:lnTo>
                <a:lnTo>
                  <a:pt x="2657" y="125"/>
                </a:lnTo>
                <a:lnTo>
                  <a:pt x="2662" y="125"/>
                </a:lnTo>
                <a:lnTo>
                  <a:pt x="2667" y="123"/>
                </a:lnTo>
                <a:lnTo>
                  <a:pt x="2672" y="123"/>
                </a:lnTo>
                <a:lnTo>
                  <a:pt x="2676" y="121"/>
                </a:lnTo>
                <a:lnTo>
                  <a:pt x="2676" y="121"/>
                </a:lnTo>
                <a:lnTo>
                  <a:pt x="2681" y="119"/>
                </a:lnTo>
                <a:lnTo>
                  <a:pt x="2686" y="117"/>
                </a:lnTo>
                <a:lnTo>
                  <a:pt x="2691" y="117"/>
                </a:lnTo>
                <a:lnTo>
                  <a:pt x="2695" y="115"/>
                </a:lnTo>
                <a:lnTo>
                  <a:pt x="2695" y="115"/>
                </a:lnTo>
                <a:lnTo>
                  <a:pt x="2700" y="113"/>
                </a:lnTo>
                <a:lnTo>
                  <a:pt x="2705" y="113"/>
                </a:lnTo>
                <a:lnTo>
                  <a:pt x="2710" y="111"/>
                </a:lnTo>
                <a:lnTo>
                  <a:pt x="2715" y="111"/>
                </a:lnTo>
                <a:lnTo>
                  <a:pt x="2715" y="109"/>
                </a:lnTo>
                <a:lnTo>
                  <a:pt x="2719" y="109"/>
                </a:lnTo>
                <a:lnTo>
                  <a:pt x="2724" y="107"/>
                </a:lnTo>
                <a:lnTo>
                  <a:pt x="2729" y="105"/>
                </a:lnTo>
                <a:lnTo>
                  <a:pt x="2734" y="105"/>
                </a:lnTo>
                <a:lnTo>
                  <a:pt x="2734" y="103"/>
                </a:lnTo>
                <a:lnTo>
                  <a:pt x="2738" y="103"/>
                </a:lnTo>
                <a:lnTo>
                  <a:pt x="2743" y="101"/>
                </a:lnTo>
                <a:lnTo>
                  <a:pt x="2748" y="101"/>
                </a:lnTo>
                <a:lnTo>
                  <a:pt x="2753" y="99"/>
                </a:lnTo>
                <a:lnTo>
                  <a:pt x="2757" y="99"/>
                </a:lnTo>
                <a:lnTo>
                  <a:pt x="2757" y="97"/>
                </a:lnTo>
                <a:lnTo>
                  <a:pt x="2762" y="97"/>
                </a:lnTo>
                <a:lnTo>
                  <a:pt x="2767" y="95"/>
                </a:lnTo>
                <a:lnTo>
                  <a:pt x="2772" y="95"/>
                </a:lnTo>
                <a:lnTo>
                  <a:pt x="2776" y="92"/>
                </a:lnTo>
                <a:lnTo>
                  <a:pt x="2776" y="129"/>
                </a:lnTo>
                <a:lnTo>
                  <a:pt x="2781" y="129"/>
                </a:lnTo>
                <a:lnTo>
                  <a:pt x="2786" y="127"/>
                </a:lnTo>
                <a:lnTo>
                  <a:pt x="2791" y="125"/>
                </a:lnTo>
                <a:lnTo>
                  <a:pt x="2795" y="125"/>
                </a:lnTo>
                <a:lnTo>
                  <a:pt x="2795" y="123"/>
                </a:lnTo>
                <a:lnTo>
                  <a:pt x="2800" y="123"/>
                </a:lnTo>
                <a:lnTo>
                  <a:pt x="2805" y="121"/>
                </a:lnTo>
                <a:lnTo>
                  <a:pt x="2810" y="121"/>
                </a:lnTo>
                <a:lnTo>
                  <a:pt x="2815" y="119"/>
                </a:lnTo>
                <a:lnTo>
                  <a:pt x="2815" y="119"/>
                </a:lnTo>
                <a:lnTo>
                  <a:pt x="2819" y="117"/>
                </a:lnTo>
                <a:lnTo>
                  <a:pt x="2824" y="117"/>
                </a:lnTo>
                <a:lnTo>
                  <a:pt x="2829" y="115"/>
                </a:lnTo>
                <a:lnTo>
                  <a:pt x="2834" y="113"/>
                </a:lnTo>
                <a:lnTo>
                  <a:pt x="2834" y="113"/>
                </a:lnTo>
                <a:lnTo>
                  <a:pt x="2838" y="111"/>
                </a:lnTo>
                <a:lnTo>
                  <a:pt x="2843" y="111"/>
                </a:lnTo>
                <a:lnTo>
                  <a:pt x="2848" y="109"/>
                </a:lnTo>
                <a:lnTo>
                  <a:pt x="2853" y="109"/>
                </a:lnTo>
                <a:lnTo>
                  <a:pt x="2853" y="107"/>
                </a:lnTo>
                <a:lnTo>
                  <a:pt x="2857" y="107"/>
                </a:lnTo>
                <a:lnTo>
                  <a:pt x="2862" y="105"/>
                </a:lnTo>
                <a:lnTo>
                  <a:pt x="2867" y="105"/>
                </a:lnTo>
                <a:lnTo>
                  <a:pt x="2872" y="103"/>
                </a:lnTo>
                <a:lnTo>
                  <a:pt x="2872" y="103"/>
                </a:lnTo>
                <a:lnTo>
                  <a:pt x="2876" y="101"/>
                </a:lnTo>
                <a:lnTo>
                  <a:pt x="2881" y="99"/>
                </a:lnTo>
                <a:lnTo>
                  <a:pt x="2886" y="99"/>
                </a:lnTo>
                <a:lnTo>
                  <a:pt x="2891" y="97"/>
                </a:lnTo>
                <a:lnTo>
                  <a:pt x="2896" y="97"/>
                </a:lnTo>
                <a:lnTo>
                  <a:pt x="2896" y="95"/>
                </a:lnTo>
                <a:lnTo>
                  <a:pt x="2900" y="95"/>
                </a:lnTo>
                <a:lnTo>
                  <a:pt x="2905" y="92"/>
                </a:lnTo>
                <a:lnTo>
                  <a:pt x="2910" y="92"/>
                </a:lnTo>
                <a:lnTo>
                  <a:pt x="2915" y="90"/>
                </a:lnTo>
                <a:lnTo>
                  <a:pt x="2915" y="90"/>
                </a:lnTo>
                <a:lnTo>
                  <a:pt x="2919" y="88"/>
                </a:lnTo>
                <a:lnTo>
                  <a:pt x="2924" y="86"/>
                </a:lnTo>
                <a:lnTo>
                  <a:pt x="2929" y="86"/>
                </a:lnTo>
                <a:lnTo>
                  <a:pt x="2934" y="84"/>
                </a:lnTo>
                <a:lnTo>
                  <a:pt x="2934" y="84"/>
                </a:lnTo>
                <a:lnTo>
                  <a:pt x="2938" y="82"/>
                </a:lnTo>
                <a:lnTo>
                  <a:pt x="2943" y="82"/>
                </a:lnTo>
                <a:lnTo>
                  <a:pt x="2948" y="80"/>
                </a:lnTo>
                <a:lnTo>
                  <a:pt x="2953" y="80"/>
                </a:lnTo>
                <a:lnTo>
                  <a:pt x="2953" y="78"/>
                </a:lnTo>
                <a:lnTo>
                  <a:pt x="2957" y="78"/>
                </a:lnTo>
                <a:lnTo>
                  <a:pt x="2962" y="76"/>
                </a:lnTo>
                <a:lnTo>
                  <a:pt x="2967" y="76"/>
                </a:lnTo>
                <a:lnTo>
                  <a:pt x="2972" y="74"/>
                </a:lnTo>
                <a:lnTo>
                  <a:pt x="2972" y="72"/>
                </a:lnTo>
                <a:lnTo>
                  <a:pt x="2976" y="72"/>
                </a:lnTo>
                <a:lnTo>
                  <a:pt x="2981" y="70"/>
                </a:lnTo>
                <a:lnTo>
                  <a:pt x="2986" y="279"/>
                </a:lnTo>
                <a:lnTo>
                  <a:pt x="2991" y="277"/>
                </a:lnTo>
                <a:lnTo>
                  <a:pt x="2991" y="277"/>
                </a:lnTo>
                <a:lnTo>
                  <a:pt x="2996" y="275"/>
                </a:lnTo>
                <a:lnTo>
                  <a:pt x="3000" y="275"/>
                </a:lnTo>
                <a:lnTo>
                  <a:pt x="3005" y="273"/>
                </a:lnTo>
                <a:lnTo>
                  <a:pt x="3010" y="271"/>
                </a:lnTo>
                <a:lnTo>
                  <a:pt x="3010" y="271"/>
                </a:lnTo>
                <a:lnTo>
                  <a:pt x="3015" y="269"/>
                </a:lnTo>
                <a:lnTo>
                  <a:pt x="3019" y="269"/>
                </a:lnTo>
                <a:lnTo>
                  <a:pt x="3024" y="267"/>
                </a:lnTo>
                <a:lnTo>
                  <a:pt x="3029" y="267"/>
                </a:lnTo>
                <a:lnTo>
                  <a:pt x="3029" y="265"/>
                </a:lnTo>
                <a:lnTo>
                  <a:pt x="3034" y="265"/>
                </a:lnTo>
                <a:lnTo>
                  <a:pt x="3038" y="263"/>
                </a:lnTo>
                <a:lnTo>
                  <a:pt x="3043" y="263"/>
                </a:lnTo>
                <a:lnTo>
                  <a:pt x="3048" y="261"/>
                </a:lnTo>
                <a:lnTo>
                  <a:pt x="3053" y="259"/>
                </a:lnTo>
                <a:lnTo>
                  <a:pt x="3053" y="259"/>
                </a:lnTo>
                <a:lnTo>
                  <a:pt x="3057" y="257"/>
                </a:lnTo>
                <a:lnTo>
                  <a:pt x="3062" y="257"/>
                </a:lnTo>
                <a:lnTo>
                  <a:pt x="3067" y="255"/>
                </a:lnTo>
                <a:lnTo>
                  <a:pt x="3072" y="255"/>
                </a:lnTo>
                <a:lnTo>
                  <a:pt x="3072" y="253"/>
                </a:lnTo>
                <a:lnTo>
                  <a:pt x="3077" y="253"/>
                </a:lnTo>
                <a:lnTo>
                  <a:pt x="3081" y="251"/>
                </a:lnTo>
                <a:lnTo>
                  <a:pt x="3086" y="251"/>
                </a:lnTo>
                <a:lnTo>
                  <a:pt x="3091" y="249"/>
                </a:lnTo>
                <a:lnTo>
                  <a:pt x="3091" y="249"/>
                </a:lnTo>
                <a:lnTo>
                  <a:pt x="3096" y="247"/>
                </a:lnTo>
                <a:lnTo>
                  <a:pt x="3100" y="244"/>
                </a:lnTo>
                <a:lnTo>
                  <a:pt x="3105" y="244"/>
                </a:lnTo>
                <a:lnTo>
                  <a:pt x="3110" y="242"/>
                </a:lnTo>
                <a:lnTo>
                  <a:pt x="3110" y="242"/>
                </a:lnTo>
                <a:lnTo>
                  <a:pt x="3115" y="240"/>
                </a:lnTo>
                <a:lnTo>
                  <a:pt x="3119" y="240"/>
                </a:lnTo>
                <a:lnTo>
                  <a:pt x="3124" y="238"/>
                </a:lnTo>
                <a:lnTo>
                  <a:pt x="3129" y="238"/>
                </a:lnTo>
                <a:lnTo>
                  <a:pt x="3129" y="236"/>
                </a:lnTo>
                <a:lnTo>
                  <a:pt x="3134" y="236"/>
                </a:lnTo>
                <a:lnTo>
                  <a:pt x="3138" y="234"/>
                </a:lnTo>
                <a:lnTo>
                  <a:pt x="3143" y="234"/>
                </a:lnTo>
                <a:lnTo>
                  <a:pt x="3148" y="232"/>
                </a:lnTo>
                <a:lnTo>
                  <a:pt x="3148" y="230"/>
                </a:lnTo>
                <a:lnTo>
                  <a:pt x="3153" y="230"/>
                </a:lnTo>
                <a:lnTo>
                  <a:pt x="3157" y="228"/>
                </a:lnTo>
                <a:lnTo>
                  <a:pt x="3162" y="228"/>
                </a:lnTo>
                <a:lnTo>
                  <a:pt x="3167" y="226"/>
                </a:lnTo>
                <a:lnTo>
                  <a:pt x="3167" y="226"/>
                </a:lnTo>
                <a:lnTo>
                  <a:pt x="3172" y="224"/>
                </a:lnTo>
                <a:lnTo>
                  <a:pt x="3177" y="224"/>
                </a:lnTo>
                <a:lnTo>
                  <a:pt x="3181" y="222"/>
                </a:lnTo>
                <a:lnTo>
                  <a:pt x="3186" y="222"/>
                </a:lnTo>
                <a:lnTo>
                  <a:pt x="3191" y="220"/>
                </a:lnTo>
                <a:lnTo>
                  <a:pt x="3191" y="218"/>
                </a:lnTo>
                <a:lnTo>
                  <a:pt x="3196" y="218"/>
                </a:lnTo>
                <a:lnTo>
                  <a:pt x="3200" y="216"/>
                </a:lnTo>
                <a:lnTo>
                  <a:pt x="3205" y="216"/>
                </a:lnTo>
                <a:lnTo>
                  <a:pt x="3210" y="214"/>
                </a:lnTo>
                <a:lnTo>
                  <a:pt x="3210" y="214"/>
                </a:lnTo>
                <a:lnTo>
                  <a:pt x="3215" y="212"/>
                </a:lnTo>
                <a:lnTo>
                  <a:pt x="3219" y="212"/>
                </a:lnTo>
                <a:lnTo>
                  <a:pt x="3224" y="210"/>
                </a:lnTo>
                <a:lnTo>
                  <a:pt x="3229" y="210"/>
                </a:lnTo>
                <a:lnTo>
                  <a:pt x="3229" y="208"/>
                </a:lnTo>
                <a:lnTo>
                  <a:pt x="3234" y="208"/>
                </a:lnTo>
                <a:lnTo>
                  <a:pt x="3238" y="205"/>
                </a:lnTo>
                <a:lnTo>
                  <a:pt x="3243" y="203"/>
                </a:lnTo>
                <a:lnTo>
                  <a:pt x="3248" y="203"/>
                </a:lnTo>
                <a:lnTo>
                  <a:pt x="3248" y="201"/>
                </a:lnTo>
                <a:lnTo>
                  <a:pt x="3253" y="201"/>
                </a:lnTo>
                <a:lnTo>
                  <a:pt x="3258" y="199"/>
                </a:lnTo>
                <a:lnTo>
                  <a:pt x="3262" y="199"/>
                </a:lnTo>
                <a:lnTo>
                  <a:pt x="3267" y="197"/>
                </a:lnTo>
                <a:lnTo>
                  <a:pt x="3267" y="197"/>
                </a:lnTo>
                <a:lnTo>
                  <a:pt x="3272" y="195"/>
                </a:lnTo>
                <a:lnTo>
                  <a:pt x="3277" y="195"/>
                </a:lnTo>
                <a:lnTo>
                  <a:pt x="3281" y="193"/>
                </a:lnTo>
                <a:lnTo>
                  <a:pt x="3286" y="191"/>
                </a:lnTo>
                <a:lnTo>
                  <a:pt x="3286" y="191"/>
                </a:lnTo>
                <a:lnTo>
                  <a:pt x="3291" y="189"/>
                </a:lnTo>
                <a:lnTo>
                  <a:pt x="3296" y="189"/>
                </a:lnTo>
                <a:lnTo>
                  <a:pt x="3300" y="187"/>
                </a:lnTo>
                <a:lnTo>
                  <a:pt x="3305" y="187"/>
                </a:lnTo>
                <a:lnTo>
                  <a:pt x="3305" y="185"/>
                </a:lnTo>
                <a:lnTo>
                  <a:pt x="3310" y="185"/>
                </a:lnTo>
                <a:lnTo>
                  <a:pt x="3315" y="183"/>
                </a:lnTo>
                <a:lnTo>
                  <a:pt x="3319" y="183"/>
                </a:lnTo>
                <a:lnTo>
                  <a:pt x="3324" y="181"/>
                </a:lnTo>
                <a:lnTo>
                  <a:pt x="3329" y="181"/>
                </a:lnTo>
                <a:lnTo>
                  <a:pt x="3329" y="179"/>
                </a:lnTo>
                <a:lnTo>
                  <a:pt x="3334" y="177"/>
                </a:lnTo>
                <a:lnTo>
                  <a:pt x="3338" y="177"/>
                </a:lnTo>
                <a:lnTo>
                  <a:pt x="3343" y="175"/>
                </a:lnTo>
                <a:lnTo>
                  <a:pt x="3348" y="175"/>
                </a:lnTo>
                <a:lnTo>
                  <a:pt x="3348" y="173"/>
                </a:lnTo>
                <a:lnTo>
                  <a:pt x="3353" y="173"/>
                </a:lnTo>
                <a:lnTo>
                  <a:pt x="3358" y="171"/>
                </a:lnTo>
                <a:lnTo>
                  <a:pt x="3362" y="171"/>
                </a:lnTo>
                <a:lnTo>
                  <a:pt x="3367" y="168"/>
                </a:lnTo>
                <a:lnTo>
                  <a:pt x="3367" y="168"/>
                </a:lnTo>
                <a:lnTo>
                  <a:pt x="3372" y="166"/>
                </a:lnTo>
                <a:lnTo>
                  <a:pt x="3377" y="166"/>
                </a:lnTo>
                <a:lnTo>
                  <a:pt x="3381" y="164"/>
                </a:lnTo>
                <a:lnTo>
                  <a:pt x="3386" y="162"/>
                </a:lnTo>
                <a:lnTo>
                  <a:pt x="3386" y="162"/>
                </a:lnTo>
                <a:lnTo>
                  <a:pt x="3391" y="160"/>
                </a:lnTo>
                <a:lnTo>
                  <a:pt x="3396" y="160"/>
                </a:lnTo>
                <a:lnTo>
                  <a:pt x="3400" y="158"/>
                </a:lnTo>
                <a:lnTo>
                  <a:pt x="3405" y="158"/>
                </a:lnTo>
                <a:lnTo>
                  <a:pt x="3405" y="156"/>
                </a:lnTo>
                <a:lnTo>
                  <a:pt x="3410" y="156"/>
                </a:lnTo>
                <a:lnTo>
                  <a:pt x="3415" y="154"/>
                </a:lnTo>
                <a:lnTo>
                  <a:pt x="3419" y="154"/>
                </a:lnTo>
                <a:lnTo>
                  <a:pt x="3424" y="152"/>
                </a:lnTo>
                <a:lnTo>
                  <a:pt x="3424" y="150"/>
                </a:lnTo>
                <a:lnTo>
                  <a:pt x="3429" y="150"/>
                </a:lnTo>
                <a:lnTo>
                  <a:pt x="3434" y="148"/>
                </a:lnTo>
                <a:lnTo>
                  <a:pt x="3439" y="148"/>
                </a:lnTo>
                <a:lnTo>
                  <a:pt x="3443" y="146"/>
                </a:lnTo>
                <a:lnTo>
                  <a:pt x="3443" y="146"/>
                </a:lnTo>
                <a:lnTo>
                  <a:pt x="3448" y="144"/>
                </a:lnTo>
                <a:lnTo>
                  <a:pt x="3453" y="144"/>
                </a:lnTo>
                <a:lnTo>
                  <a:pt x="3458" y="142"/>
                </a:lnTo>
                <a:lnTo>
                  <a:pt x="3462" y="142"/>
                </a:lnTo>
                <a:lnTo>
                  <a:pt x="3462" y="140"/>
                </a:lnTo>
                <a:lnTo>
                  <a:pt x="3467" y="277"/>
                </a:lnTo>
                <a:lnTo>
                  <a:pt x="3472" y="277"/>
                </a:lnTo>
                <a:lnTo>
                  <a:pt x="3477" y="275"/>
                </a:lnTo>
                <a:lnTo>
                  <a:pt x="3481" y="275"/>
                </a:lnTo>
                <a:lnTo>
                  <a:pt x="3486" y="273"/>
                </a:lnTo>
                <a:lnTo>
                  <a:pt x="3486" y="273"/>
                </a:lnTo>
                <a:lnTo>
                  <a:pt x="3491" y="271"/>
                </a:lnTo>
                <a:lnTo>
                  <a:pt x="3496" y="271"/>
                </a:lnTo>
                <a:lnTo>
                  <a:pt x="3500" y="269"/>
                </a:lnTo>
                <a:lnTo>
                  <a:pt x="3505" y="269"/>
                </a:lnTo>
                <a:lnTo>
                  <a:pt x="3505" y="267"/>
                </a:lnTo>
                <a:lnTo>
                  <a:pt x="3510" y="267"/>
                </a:lnTo>
                <a:lnTo>
                  <a:pt x="3515" y="265"/>
                </a:lnTo>
                <a:lnTo>
                  <a:pt x="3519" y="263"/>
                </a:lnTo>
                <a:lnTo>
                  <a:pt x="3524" y="263"/>
                </a:lnTo>
                <a:lnTo>
                  <a:pt x="3524" y="261"/>
                </a:lnTo>
                <a:lnTo>
                  <a:pt x="3529" y="261"/>
                </a:lnTo>
                <a:lnTo>
                  <a:pt x="3534" y="259"/>
                </a:lnTo>
                <a:lnTo>
                  <a:pt x="3539" y="259"/>
                </a:lnTo>
                <a:lnTo>
                  <a:pt x="3543" y="257"/>
                </a:lnTo>
                <a:lnTo>
                  <a:pt x="3543" y="257"/>
                </a:lnTo>
                <a:lnTo>
                  <a:pt x="3548" y="255"/>
                </a:lnTo>
                <a:lnTo>
                  <a:pt x="3553" y="255"/>
                </a:lnTo>
                <a:lnTo>
                  <a:pt x="3558" y="253"/>
                </a:lnTo>
                <a:lnTo>
                  <a:pt x="3562" y="253"/>
                </a:lnTo>
                <a:lnTo>
                  <a:pt x="3562" y="251"/>
                </a:lnTo>
                <a:lnTo>
                  <a:pt x="3567" y="249"/>
                </a:lnTo>
                <a:lnTo>
                  <a:pt x="3572" y="249"/>
                </a:lnTo>
                <a:lnTo>
                  <a:pt x="3577" y="247"/>
                </a:lnTo>
                <a:lnTo>
                  <a:pt x="3581" y="247"/>
                </a:lnTo>
                <a:lnTo>
                  <a:pt x="3581" y="244"/>
                </a:lnTo>
                <a:lnTo>
                  <a:pt x="3586" y="244"/>
                </a:lnTo>
                <a:lnTo>
                  <a:pt x="3591" y="242"/>
                </a:lnTo>
                <a:lnTo>
                  <a:pt x="3596" y="242"/>
                </a:lnTo>
                <a:lnTo>
                  <a:pt x="3600" y="240"/>
                </a:lnTo>
                <a:lnTo>
                  <a:pt x="3600" y="240"/>
                </a:lnTo>
                <a:lnTo>
                  <a:pt x="3605" y="238"/>
                </a:lnTo>
                <a:lnTo>
                  <a:pt x="3610" y="236"/>
                </a:lnTo>
                <a:lnTo>
                  <a:pt x="3615" y="236"/>
                </a:lnTo>
                <a:lnTo>
                  <a:pt x="3620" y="234"/>
                </a:lnTo>
                <a:lnTo>
                  <a:pt x="3624" y="234"/>
                </a:lnTo>
                <a:lnTo>
                  <a:pt x="3624" y="232"/>
                </a:lnTo>
                <a:lnTo>
                  <a:pt x="3629" y="232"/>
                </a:lnTo>
                <a:lnTo>
                  <a:pt x="3634" y="230"/>
                </a:lnTo>
                <a:lnTo>
                  <a:pt x="3639" y="230"/>
                </a:lnTo>
                <a:lnTo>
                  <a:pt x="3643" y="228"/>
                </a:lnTo>
                <a:lnTo>
                  <a:pt x="3643" y="228"/>
                </a:lnTo>
                <a:lnTo>
                  <a:pt x="3648" y="226"/>
                </a:lnTo>
                <a:lnTo>
                  <a:pt x="3653" y="226"/>
                </a:lnTo>
                <a:lnTo>
                  <a:pt x="3658" y="224"/>
                </a:lnTo>
                <a:lnTo>
                  <a:pt x="3662" y="222"/>
                </a:lnTo>
                <a:lnTo>
                  <a:pt x="3662" y="222"/>
                </a:lnTo>
                <a:lnTo>
                  <a:pt x="3667" y="220"/>
                </a:lnTo>
                <a:lnTo>
                  <a:pt x="3672" y="220"/>
                </a:lnTo>
                <a:lnTo>
                  <a:pt x="3677" y="218"/>
                </a:lnTo>
                <a:lnTo>
                  <a:pt x="3681" y="218"/>
                </a:lnTo>
                <a:lnTo>
                  <a:pt x="3681" y="216"/>
                </a:lnTo>
                <a:lnTo>
                  <a:pt x="3686" y="216"/>
                </a:lnTo>
                <a:lnTo>
                  <a:pt x="3691" y="214"/>
                </a:lnTo>
                <a:lnTo>
                  <a:pt x="3696" y="214"/>
                </a:lnTo>
                <a:lnTo>
                  <a:pt x="3700" y="212"/>
                </a:lnTo>
                <a:lnTo>
                  <a:pt x="3700" y="210"/>
                </a:lnTo>
                <a:lnTo>
                  <a:pt x="3705" y="210"/>
                </a:lnTo>
                <a:lnTo>
                  <a:pt x="3710" y="208"/>
                </a:lnTo>
                <a:lnTo>
                  <a:pt x="3715" y="208"/>
                </a:lnTo>
                <a:lnTo>
                  <a:pt x="3720" y="205"/>
                </a:lnTo>
                <a:lnTo>
                  <a:pt x="3720" y="205"/>
                </a:lnTo>
                <a:lnTo>
                  <a:pt x="3724" y="203"/>
                </a:lnTo>
                <a:lnTo>
                  <a:pt x="3729" y="203"/>
                </a:lnTo>
                <a:lnTo>
                  <a:pt x="3734" y="201"/>
                </a:lnTo>
                <a:lnTo>
                  <a:pt x="3739" y="201"/>
                </a:lnTo>
                <a:lnTo>
                  <a:pt x="3739" y="199"/>
                </a:lnTo>
                <a:lnTo>
                  <a:pt x="3743" y="199"/>
                </a:lnTo>
                <a:lnTo>
                  <a:pt x="3748" y="197"/>
                </a:lnTo>
                <a:lnTo>
                  <a:pt x="3753" y="195"/>
                </a:lnTo>
                <a:lnTo>
                  <a:pt x="3758" y="195"/>
                </a:lnTo>
                <a:lnTo>
                  <a:pt x="3762" y="193"/>
                </a:lnTo>
                <a:lnTo>
                  <a:pt x="3762" y="193"/>
                </a:lnTo>
                <a:lnTo>
                  <a:pt x="3767" y="191"/>
                </a:lnTo>
                <a:lnTo>
                  <a:pt x="3772" y="191"/>
                </a:lnTo>
                <a:lnTo>
                  <a:pt x="3777" y="189"/>
                </a:lnTo>
                <a:lnTo>
                  <a:pt x="3781" y="189"/>
                </a:lnTo>
                <a:lnTo>
                  <a:pt x="3781" y="187"/>
                </a:lnTo>
                <a:lnTo>
                  <a:pt x="3786" y="187"/>
                </a:lnTo>
                <a:lnTo>
                  <a:pt x="3791" y="277"/>
                </a:lnTo>
                <a:lnTo>
                  <a:pt x="3796" y="277"/>
                </a:lnTo>
                <a:lnTo>
                  <a:pt x="3801" y="275"/>
                </a:lnTo>
                <a:lnTo>
                  <a:pt x="3801" y="275"/>
                </a:lnTo>
                <a:lnTo>
                  <a:pt x="3805" y="273"/>
                </a:lnTo>
                <a:lnTo>
                  <a:pt x="3810" y="273"/>
                </a:lnTo>
                <a:lnTo>
                  <a:pt x="3815" y="271"/>
                </a:lnTo>
                <a:lnTo>
                  <a:pt x="3820" y="271"/>
                </a:lnTo>
                <a:lnTo>
                  <a:pt x="3820" y="269"/>
                </a:lnTo>
                <a:lnTo>
                  <a:pt x="3824" y="269"/>
                </a:lnTo>
                <a:lnTo>
                  <a:pt x="3829" y="267"/>
                </a:lnTo>
                <a:lnTo>
                  <a:pt x="3834" y="265"/>
                </a:lnTo>
                <a:lnTo>
                  <a:pt x="3839" y="265"/>
                </a:lnTo>
                <a:lnTo>
                  <a:pt x="3839" y="72"/>
                </a:lnTo>
                <a:lnTo>
                  <a:pt x="3834" y="74"/>
                </a:lnTo>
                <a:lnTo>
                  <a:pt x="3829" y="74"/>
                </a:lnTo>
                <a:lnTo>
                  <a:pt x="3824" y="76"/>
                </a:lnTo>
                <a:lnTo>
                  <a:pt x="3820" y="78"/>
                </a:lnTo>
                <a:lnTo>
                  <a:pt x="3820" y="80"/>
                </a:lnTo>
                <a:lnTo>
                  <a:pt x="3815" y="82"/>
                </a:lnTo>
                <a:lnTo>
                  <a:pt x="3810" y="84"/>
                </a:lnTo>
                <a:lnTo>
                  <a:pt x="3805" y="84"/>
                </a:lnTo>
                <a:lnTo>
                  <a:pt x="3801" y="86"/>
                </a:lnTo>
                <a:lnTo>
                  <a:pt x="3801" y="88"/>
                </a:lnTo>
                <a:lnTo>
                  <a:pt x="3796" y="90"/>
                </a:lnTo>
                <a:lnTo>
                  <a:pt x="3791" y="92"/>
                </a:lnTo>
                <a:lnTo>
                  <a:pt x="3786" y="0"/>
                </a:lnTo>
                <a:lnTo>
                  <a:pt x="3781" y="2"/>
                </a:lnTo>
                <a:lnTo>
                  <a:pt x="3781" y="4"/>
                </a:lnTo>
                <a:lnTo>
                  <a:pt x="3777" y="4"/>
                </a:lnTo>
                <a:lnTo>
                  <a:pt x="3772" y="6"/>
                </a:lnTo>
                <a:lnTo>
                  <a:pt x="3767" y="8"/>
                </a:lnTo>
                <a:lnTo>
                  <a:pt x="3762" y="10"/>
                </a:lnTo>
                <a:lnTo>
                  <a:pt x="3762" y="12"/>
                </a:lnTo>
                <a:lnTo>
                  <a:pt x="3758" y="14"/>
                </a:lnTo>
                <a:lnTo>
                  <a:pt x="3753" y="14"/>
                </a:lnTo>
                <a:lnTo>
                  <a:pt x="3748" y="16"/>
                </a:lnTo>
                <a:lnTo>
                  <a:pt x="3743" y="19"/>
                </a:lnTo>
                <a:lnTo>
                  <a:pt x="3739" y="21"/>
                </a:lnTo>
                <a:lnTo>
                  <a:pt x="3739" y="23"/>
                </a:lnTo>
                <a:lnTo>
                  <a:pt x="3734" y="23"/>
                </a:lnTo>
                <a:lnTo>
                  <a:pt x="3729" y="25"/>
                </a:lnTo>
                <a:lnTo>
                  <a:pt x="3724" y="27"/>
                </a:lnTo>
                <a:lnTo>
                  <a:pt x="3720" y="29"/>
                </a:lnTo>
                <a:lnTo>
                  <a:pt x="3720" y="31"/>
                </a:lnTo>
                <a:lnTo>
                  <a:pt x="3715" y="31"/>
                </a:lnTo>
                <a:lnTo>
                  <a:pt x="3710" y="33"/>
                </a:lnTo>
                <a:lnTo>
                  <a:pt x="3705" y="35"/>
                </a:lnTo>
                <a:lnTo>
                  <a:pt x="3700" y="37"/>
                </a:lnTo>
                <a:lnTo>
                  <a:pt x="3700" y="39"/>
                </a:lnTo>
                <a:lnTo>
                  <a:pt x="3696" y="41"/>
                </a:lnTo>
                <a:lnTo>
                  <a:pt x="3691" y="41"/>
                </a:lnTo>
                <a:lnTo>
                  <a:pt x="3686" y="43"/>
                </a:lnTo>
                <a:lnTo>
                  <a:pt x="3681" y="45"/>
                </a:lnTo>
                <a:lnTo>
                  <a:pt x="3681" y="47"/>
                </a:lnTo>
                <a:lnTo>
                  <a:pt x="3677" y="49"/>
                </a:lnTo>
                <a:lnTo>
                  <a:pt x="3672" y="49"/>
                </a:lnTo>
                <a:lnTo>
                  <a:pt x="3667" y="51"/>
                </a:lnTo>
                <a:lnTo>
                  <a:pt x="3662" y="53"/>
                </a:lnTo>
                <a:lnTo>
                  <a:pt x="3662" y="55"/>
                </a:lnTo>
                <a:lnTo>
                  <a:pt x="3658" y="58"/>
                </a:lnTo>
                <a:lnTo>
                  <a:pt x="3653" y="58"/>
                </a:lnTo>
                <a:lnTo>
                  <a:pt x="3648" y="60"/>
                </a:lnTo>
                <a:lnTo>
                  <a:pt x="3643" y="62"/>
                </a:lnTo>
                <a:lnTo>
                  <a:pt x="3643" y="64"/>
                </a:lnTo>
                <a:lnTo>
                  <a:pt x="3639" y="66"/>
                </a:lnTo>
                <a:lnTo>
                  <a:pt x="3634" y="68"/>
                </a:lnTo>
                <a:lnTo>
                  <a:pt x="3629" y="68"/>
                </a:lnTo>
                <a:lnTo>
                  <a:pt x="3624" y="70"/>
                </a:lnTo>
                <a:lnTo>
                  <a:pt x="3624" y="72"/>
                </a:lnTo>
                <a:lnTo>
                  <a:pt x="3620" y="74"/>
                </a:lnTo>
                <a:lnTo>
                  <a:pt x="3615" y="76"/>
                </a:lnTo>
                <a:lnTo>
                  <a:pt x="3610" y="76"/>
                </a:lnTo>
                <a:lnTo>
                  <a:pt x="3605" y="78"/>
                </a:lnTo>
                <a:lnTo>
                  <a:pt x="3600" y="80"/>
                </a:lnTo>
                <a:lnTo>
                  <a:pt x="3600" y="82"/>
                </a:lnTo>
                <a:lnTo>
                  <a:pt x="3596" y="84"/>
                </a:lnTo>
                <a:lnTo>
                  <a:pt x="3591" y="84"/>
                </a:lnTo>
                <a:lnTo>
                  <a:pt x="3586" y="86"/>
                </a:lnTo>
                <a:lnTo>
                  <a:pt x="3581" y="88"/>
                </a:lnTo>
                <a:lnTo>
                  <a:pt x="3581" y="90"/>
                </a:lnTo>
                <a:lnTo>
                  <a:pt x="3577" y="92"/>
                </a:lnTo>
                <a:lnTo>
                  <a:pt x="3572" y="92"/>
                </a:lnTo>
                <a:lnTo>
                  <a:pt x="3567" y="95"/>
                </a:lnTo>
                <a:lnTo>
                  <a:pt x="3562" y="97"/>
                </a:lnTo>
                <a:lnTo>
                  <a:pt x="3562" y="99"/>
                </a:lnTo>
                <a:lnTo>
                  <a:pt x="3558" y="101"/>
                </a:lnTo>
                <a:lnTo>
                  <a:pt x="3553" y="103"/>
                </a:lnTo>
                <a:lnTo>
                  <a:pt x="3548" y="103"/>
                </a:lnTo>
                <a:lnTo>
                  <a:pt x="3543" y="105"/>
                </a:lnTo>
                <a:lnTo>
                  <a:pt x="3543" y="107"/>
                </a:lnTo>
                <a:lnTo>
                  <a:pt x="3539" y="109"/>
                </a:lnTo>
                <a:lnTo>
                  <a:pt x="3534" y="111"/>
                </a:lnTo>
                <a:lnTo>
                  <a:pt x="3529" y="111"/>
                </a:lnTo>
                <a:lnTo>
                  <a:pt x="3524" y="113"/>
                </a:lnTo>
                <a:lnTo>
                  <a:pt x="3524" y="115"/>
                </a:lnTo>
                <a:lnTo>
                  <a:pt x="3519" y="117"/>
                </a:lnTo>
                <a:lnTo>
                  <a:pt x="3515" y="119"/>
                </a:lnTo>
                <a:lnTo>
                  <a:pt x="3510" y="119"/>
                </a:lnTo>
                <a:lnTo>
                  <a:pt x="3505" y="121"/>
                </a:lnTo>
                <a:lnTo>
                  <a:pt x="3505" y="123"/>
                </a:lnTo>
                <a:lnTo>
                  <a:pt x="3500" y="125"/>
                </a:lnTo>
                <a:lnTo>
                  <a:pt x="3496" y="127"/>
                </a:lnTo>
                <a:lnTo>
                  <a:pt x="3491" y="129"/>
                </a:lnTo>
                <a:lnTo>
                  <a:pt x="3486" y="129"/>
                </a:lnTo>
                <a:lnTo>
                  <a:pt x="3486" y="132"/>
                </a:lnTo>
                <a:lnTo>
                  <a:pt x="3481" y="134"/>
                </a:lnTo>
                <a:lnTo>
                  <a:pt x="3477" y="136"/>
                </a:lnTo>
                <a:lnTo>
                  <a:pt x="3472" y="138"/>
                </a:lnTo>
                <a:lnTo>
                  <a:pt x="3467" y="138"/>
                </a:lnTo>
                <a:lnTo>
                  <a:pt x="3462" y="0"/>
                </a:lnTo>
                <a:lnTo>
                  <a:pt x="3462" y="2"/>
                </a:lnTo>
                <a:lnTo>
                  <a:pt x="3458" y="4"/>
                </a:lnTo>
                <a:lnTo>
                  <a:pt x="3453" y="6"/>
                </a:lnTo>
                <a:lnTo>
                  <a:pt x="3448" y="6"/>
                </a:lnTo>
                <a:lnTo>
                  <a:pt x="3443" y="8"/>
                </a:lnTo>
                <a:lnTo>
                  <a:pt x="3443" y="10"/>
                </a:lnTo>
                <a:lnTo>
                  <a:pt x="3439" y="12"/>
                </a:lnTo>
                <a:lnTo>
                  <a:pt x="3434" y="14"/>
                </a:lnTo>
                <a:lnTo>
                  <a:pt x="3429" y="16"/>
                </a:lnTo>
                <a:lnTo>
                  <a:pt x="3424" y="16"/>
                </a:lnTo>
                <a:lnTo>
                  <a:pt x="3424" y="19"/>
                </a:lnTo>
                <a:lnTo>
                  <a:pt x="3419" y="21"/>
                </a:lnTo>
                <a:lnTo>
                  <a:pt x="3415" y="23"/>
                </a:lnTo>
                <a:lnTo>
                  <a:pt x="3410" y="25"/>
                </a:lnTo>
                <a:lnTo>
                  <a:pt x="3405" y="25"/>
                </a:lnTo>
                <a:lnTo>
                  <a:pt x="3405" y="27"/>
                </a:lnTo>
                <a:lnTo>
                  <a:pt x="3400" y="29"/>
                </a:lnTo>
                <a:lnTo>
                  <a:pt x="3396" y="31"/>
                </a:lnTo>
                <a:lnTo>
                  <a:pt x="3391" y="33"/>
                </a:lnTo>
                <a:lnTo>
                  <a:pt x="3386" y="33"/>
                </a:lnTo>
                <a:lnTo>
                  <a:pt x="3386" y="35"/>
                </a:lnTo>
                <a:lnTo>
                  <a:pt x="3381" y="37"/>
                </a:lnTo>
                <a:lnTo>
                  <a:pt x="3377" y="39"/>
                </a:lnTo>
                <a:lnTo>
                  <a:pt x="3372" y="41"/>
                </a:lnTo>
                <a:lnTo>
                  <a:pt x="3367" y="43"/>
                </a:lnTo>
                <a:lnTo>
                  <a:pt x="3367" y="43"/>
                </a:lnTo>
                <a:lnTo>
                  <a:pt x="3362" y="45"/>
                </a:lnTo>
                <a:lnTo>
                  <a:pt x="3358" y="47"/>
                </a:lnTo>
                <a:lnTo>
                  <a:pt x="3353" y="49"/>
                </a:lnTo>
                <a:lnTo>
                  <a:pt x="3348" y="51"/>
                </a:lnTo>
                <a:lnTo>
                  <a:pt x="3348" y="51"/>
                </a:lnTo>
                <a:lnTo>
                  <a:pt x="3343" y="53"/>
                </a:lnTo>
                <a:lnTo>
                  <a:pt x="3338" y="55"/>
                </a:lnTo>
                <a:lnTo>
                  <a:pt x="3334" y="58"/>
                </a:lnTo>
                <a:lnTo>
                  <a:pt x="3329" y="60"/>
                </a:lnTo>
                <a:lnTo>
                  <a:pt x="3329" y="60"/>
                </a:lnTo>
                <a:lnTo>
                  <a:pt x="3324" y="62"/>
                </a:lnTo>
                <a:lnTo>
                  <a:pt x="3319" y="64"/>
                </a:lnTo>
                <a:lnTo>
                  <a:pt x="3315" y="66"/>
                </a:lnTo>
                <a:lnTo>
                  <a:pt x="3310" y="68"/>
                </a:lnTo>
                <a:lnTo>
                  <a:pt x="3305" y="70"/>
                </a:lnTo>
                <a:lnTo>
                  <a:pt x="3305" y="70"/>
                </a:lnTo>
                <a:lnTo>
                  <a:pt x="3300" y="72"/>
                </a:lnTo>
                <a:lnTo>
                  <a:pt x="3296" y="74"/>
                </a:lnTo>
                <a:lnTo>
                  <a:pt x="3291" y="76"/>
                </a:lnTo>
                <a:lnTo>
                  <a:pt x="3286" y="78"/>
                </a:lnTo>
                <a:lnTo>
                  <a:pt x="3286" y="78"/>
                </a:lnTo>
                <a:lnTo>
                  <a:pt x="3281" y="80"/>
                </a:lnTo>
                <a:lnTo>
                  <a:pt x="3277" y="82"/>
                </a:lnTo>
                <a:lnTo>
                  <a:pt x="3272" y="84"/>
                </a:lnTo>
                <a:lnTo>
                  <a:pt x="3267" y="86"/>
                </a:lnTo>
                <a:lnTo>
                  <a:pt x="3267" y="86"/>
                </a:lnTo>
                <a:lnTo>
                  <a:pt x="3262" y="88"/>
                </a:lnTo>
                <a:lnTo>
                  <a:pt x="3258" y="90"/>
                </a:lnTo>
                <a:lnTo>
                  <a:pt x="3253" y="92"/>
                </a:lnTo>
                <a:lnTo>
                  <a:pt x="3248" y="95"/>
                </a:lnTo>
                <a:lnTo>
                  <a:pt x="3248" y="97"/>
                </a:lnTo>
                <a:lnTo>
                  <a:pt x="3243" y="97"/>
                </a:lnTo>
                <a:lnTo>
                  <a:pt x="3238" y="99"/>
                </a:lnTo>
                <a:lnTo>
                  <a:pt x="3234" y="101"/>
                </a:lnTo>
                <a:lnTo>
                  <a:pt x="3229" y="103"/>
                </a:lnTo>
                <a:lnTo>
                  <a:pt x="3229" y="105"/>
                </a:lnTo>
                <a:lnTo>
                  <a:pt x="3224" y="105"/>
                </a:lnTo>
                <a:lnTo>
                  <a:pt x="3219" y="107"/>
                </a:lnTo>
                <a:lnTo>
                  <a:pt x="3215" y="109"/>
                </a:lnTo>
                <a:lnTo>
                  <a:pt x="3210" y="111"/>
                </a:lnTo>
                <a:lnTo>
                  <a:pt x="3210" y="113"/>
                </a:lnTo>
                <a:lnTo>
                  <a:pt x="3205" y="113"/>
                </a:lnTo>
                <a:lnTo>
                  <a:pt x="3200" y="115"/>
                </a:lnTo>
                <a:lnTo>
                  <a:pt x="3196" y="117"/>
                </a:lnTo>
                <a:lnTo>
                  <a:pt x="3191" y="119"/>
                </a:lnTo>
                <a:lnTo>
                  <a:pt x="3191" y="121"/>
                </a:lnTo>
                <a:lnTo>
                  <a:pt x="3186" y="121"/>
                </a:lnTo>
                <a:lnTo>
                  <a:pt x="3181" y="123"/>
                </a:lnTo>
                <a:lnTo>
                  <a:pt x="3177" y="125"/>
                </a:lnTo>
                <a:lnTo>
                  <a:pt x="3172" y="127"/>
                </a:lnTo>
                <a:lnTo>
                  <a:pt x="3167" y="129"/>
                </a:lnTo>
                <a:lnTo>
                  <a:pt x="3167" y="132"/>
                </a:lnTo>
                <a:lnTo>
                  <a:pt x="3162" y="132"/>
                </a:lnTo>
                <a:lnTo>
                  <a:pt x="3157" y="134"/>
                </a:lnTo>
                <a:lnTo>
                  <a:pt x="3153" y="136"/>
                </a:lnTo>
                <a:lnTo>
                  <a:pt x="3148" y="138"/>
                </a:lnTo>
                <a:lnTo>
                  <a:pt x="3148" y="140"/>
                </a:lnTo>
                <a:lnTo>
                  <a:pt x="3143" y="140"/>
                </a:lnTo>
                <a:lnTo>
                  <a:pt x="3138" y="142"/>
                </a:lnTo>
                <a:lnTo>
                  <a:pt x="3134" y="144"/>
                </a:lnTo>
                <a:lnTo>
                  <a:pt x="3129" y="146"/>
                </a:lnTo>
                <a:lnTo>
                  <a:pt x="3129" y="148"/>
                </a:lnTo>
                <a:lnTo>
                  <a:pt x="3124" y="148"/>
                </a:lnTo>
                <a:lnTo>
                  <a:pt x="3119" y="150"/>
                </a:lnTo>
                <a:lnTo>
                  <a:pt x="3115" y="152"/>
                </a:lnTo>
                <a:lnTo>
                  <a:pt x="3110" y="154"/>
                </a:lnTo>
                <a:lnTo>
                  <a:pt x="3110" y="156"/>
                </a:lnTo>
                <a:lnTo>
                  <a:pt x="3105" y="158"/>
                </a:lnTo>
                <a:lnTo>
                  <a:pt x="3100" y="158"/>
                </a:lnTo>
                <a:lnTo>
                  <a:pt x="3096" y="160"/>
                </a:lnTo>
                <a:lnTo>
                  <a:pt x="3091" y="162"/>
                </a:lnTo>
                <a:lnTo>
                  <a:pt x="3091" y="164"/>
                </a:lnTo>
                <a:lnTo>
                  <a:pt x="3086" y="166"/>
                </a:lnTo>
                <a:lnTo>
                  <a:pt x="3081" y="166"/>
                </a:lnTo>
                <a:lnTo>
                  <a:pt x="3077" y="168"/>
                </a:lnTo>
                <a:lnTo>
                  <a:pt x="3072" y="171"/>
                </a:lnTo>
                <a:lnTo>
                  <a:pt x="3072" y="173"/>
                </a:lnTo>
                <a:lnTo>
                  <a:pt x="3067" y="175"/>
                </a:lnTo>
                <a:lnTo>
                  <a:pt x="3062" y="175"/>
                </a:lnTo>
                <a:lnTo>
                  <a:pt x="3057" y="177"/>
                </a:lnTo>
                <a:lnTo>
                  <a:pt x="3053" y="179"/>
                </a:lnTo>
                <a:lnTo>
                  <a:pt x="3053" y="181"/>
                </a:lnTo>
                <a:lnTo>
                  <a:pt x="3048" y="183"/>
                </a:lnTo>
                <a:lnTo>
                  <a:pt x="3043" y="185"/>
                </a:lnTo>
                <a:lnTo>
                  <a:pt x="3038" y="185"/>
                </a:lnTo>
                <a:lnTo>
                  <a:pt x="3034" y="187"/>
                </a:lnTo>
                <a:lnTo>
                  <a:pt x="3029" y="189"/>
                </a:lnTo>
                <a:lnTo>
                  <a:pt x="3029" y="191"/>
                </a:lnTo>
                <a:lnTo>
                  <a:pt x="3024" y="193"/>
                </a:lnTo>
                <a:lnTo>
                  <a:pt x="3019" y="193"/>
                </a:lnTo>
                <a:lnTo>
                  <a:pt x="3015" y="195"/>
                </a:lnTo>
                <a:lnTo>
                  <a:pt x="3010" y="197"/>
                </a:lnTo>
                <a:lnTo>
                  <a:pt x="3010" y="199"/>
                </a:lnTo>
                <a:lnTo>
                  <a:pt x="3005" y="201"/>
                </a:lnTo>
                <a:lnTo>
                  <a:pt x="3000" y="201"/>
                </a:lnTo>
                <a:lnTo>
                  <a:pt x="2996" y="203"/>
                </a:lnTo>
                <a:lnTo>
                  <a:pt x="2991" y="205"/>
                </a:lnTo>
                <a:lnTo>
                  <a:pt x="2991" y="208"/>
                </a:lnTo>
                <a:lnTo>
                  <a:pt x="2986" y="210"/>
                </a:lnTo>
                <a:lnTo>
                  <a:pt x="2981" y="2"/>
                </a:lnTo>
                <a:lnTo>
                  <a:pt x="2976" y="2"/>
                </a:lnTo>
                <a:lnTo>
                  <a:pt x="2972" y="4"/>
                </a:lnTo>
                <a:lnTo>
                  <a:pt x="2972" y="6"/>
                </a:lnTo>
                <a:lnTo>
                  <a:pt x="2967" y="8"/>
                </a:lnTo>
                <a:lnTo>
                  <a:pt x="2962" y="10"/>
                </a:lnTo>
                <a:lnTo>
                  <a:pt x="2957" y="12"/>
                </a:lnTo>
                <a:lnTo>
                  <a:pt x="2953" y="12"/>
                </a:lnTo>
                <a:lnTo>
                  <a:pt x="2953" y="14"/>
                </a:lnTo>
                <a:lnTo>
                  <a:pt x="2948" y="16"/>
                </a:lnTo>
                <a:lnTo>
                  <a:pt x="2943" y="19"/>
                </a:lnTo>
                <a:lnTo>
                  <a:pt x="2938" y="21"/>
                </a:lnTo>
                <a:lnTo>
                  <a:pt x="2934" y="21"/>
                </a:lnTo>
                <a:lnTo>
                  <a:pt x="2934" y="23"/>
                </a:lnTo>
                <a:lnTo>
                  <a:pt x="2929" y="25"/>
                </a:lnTo>
                <a:lnTo>
                  <a:pt x="2924" y="27"/>
                </a:lnTo>
                <a:lnTo>
                  <a:pt x="2919" y="29"/>
                </a:lnTo>
                <a:lnTo>
                  <a:pt x="2915" y="29"/>
                </a:lnTo>
                <a:lnTo>
                  <a:pt x="2915" y="31"/>
                </a:lnTo>
                <a:lnTo>
                  <a:pt x="2910" y="33"/>
                </a:lnTo>
                <a:lnTo>
                  <a:pt x="2905" y="35"/>
                </a:lnTo>
                <a:lnTo>
                  <a:pt x="2900" y="37"/>
                </a:lnTo>
                <a:lnTo>
                  <a:pt x="2896" y="39"/>
                </a:lnTo>
                <a:lnTo>
                  <a:pt x="2896" y="39"/>
                </a:lnTo>
                <a:lnTo>
                  <a:pt x="2891" y="41"/>
                </a:lnTo>
                <a:lnTo>
                  <a:pt x="2886" y="43"/>
                </a:lnTo>
                <a:lnTo>
                  <a:pt x="2881" y="45"/>
                </a:lnTo>
                <a:lnTo>
                  <a:pt x="2876" y="47"/>
                </a:lnTo>
                <a:lnTo>
                  <a:pt x="2872" y="47"/>
                </a:lnTo>
                <a:lnTo>
                  <a:pt x="2872" y="49"/>
                </a:lnTo>
                <a:lnTo>
                  <a:pt x="2867" y="51"/>
                </a:lnTo>
                <a:lnTo>
                  <a:pt x="2862" y="0"/>
                </a:lnTo>
                <a:lnTo>
                  <a:pt x="2857" y="2"/>
                </a:lnTo>
                <a:lnTo>
                  <a:pt x="2853" y="4"/>
                </a:lnTo>
                <a:lnTo>
                  <a:pt x="2853" y="6"/>
                </a:lnTo>
                <a:lnTo>
                  <a:pt x="2848" y="8"/>
                </a:lnTo>
                <a:lnTo>
                  <a:pt x="2843" y="10"/>
                </a:lnTo>
                <a:lnTo>
                  <a:pt x="2838" y="10"/>
                </a:lnTo>
                <a:lnTo>
                  <a:pt x="2834" y="12"/>
                </a:lnTo>
                <a:lnTo>
                  <a:pt x="2834" y="14"/>
                </a:lnTo>
                <a:lnTo>
                  <a:pt x="2829" y="16"/>
                </a:lnTo>
                <a:lnTo>
                  <a:pt x="2824" y="19"/>
                </a:lnTo>
                <a:lnTo>
                  <a:pt x="2819" y="19"/>
                </a:lnTo>
                <a:lnTo>
                  <a:pt x="2815" y="21"/>
                </a:lnTo>
                <a:lnTo>
                  <a:pt x="2815" y="23"/>
                </a:lnTo>
                <a:lnTo>
                  <a:pt x="2810" y="25"/>
                </a:lnTo>
                <a:lnTo>
                  <a:pt x="2805" y="27"/>
                </a:lnTo>
                <a:lnTo>
                  <a:pt x="2800" y="27"/>
                </a:lnTo>
                <a:lnTo>
                  <a:pt x="2795" y="29"/>
                </a:lnTo>
                <a:lnTo>
                  <a:pt x="2795" y="31"/>
                </a:lnTo>
                <a:lnTo>
                  <a:pt x="2791" y="33"/>
                </a:lnTo>
                <a:lnTo>
                  <a:pt x="2786" y="35"/>
                </a:lnTo>
                <a:lnTo>
                  <a:pt x="2781" y="37"/>
                </a:lnTo>
                <a:lnTo>
                  <a:pt x="2776" y="37"/>
                </a:lnTo>
                <a:lnTo>
                  <a:pt x="2776" y="2"/>
                </a:lnTo>
                <a:lnTo>
                  <a:pt x="2772" y="2"/>
                </a:lnTo>
                <a:lnTo>
                  <a:pt x="2767" y="4"/>
                </a:lnTo>
                <a:lnTo>
                  <a:pt x="2762" y="6"/>
                </a:lnTo>
                <a:lnTo>
                  <a:pt x="2757" y="8"/>
                </a:lnTo>
                <a:lnTo>
                  <a:pt x="2757" y="10"/>
                </a:lnTo>
                <a:lnTo>
                  <a:pt x="2753" y="10"/>
                </a:lnTo>
                <a:lnTo>
                  <a:pt x="2748" y="12"/>
                </a:lnTo>
                <a:lnTo>
                  <a:pt x="2743" y="14"/>
                </a:lnTo>
                <a:lnTo>
                  <a:pt x="2738" y="16"/>
                </a:lnTo>
                <a:lnTo>
                  <a:pt x="2734" y="19"/>
                </a:lnTo>
                <a:lnTo>
                  <a:pt x="2734" y="19"/>
                </a:lnTo>
                <a:lnTo>
                  <a:pt x="2729" y="21"/>
                </a:lnTo>
                <a:lnTo>
                  <a:pt x="2724" y="23"/>
                </a:lnTo>
                <a:lnTo>
                  <a:pt x="2719" y="25"/>
                </a:lnTo>
                <a:lnTo>
                  <a:pt x="2715" y="27"/>
                </a:lnTo>
                <a:lnTo>
                  <a:pt x="2715" y="27"/>
                </a:lnTo>
                <a:lnTo>
                  <a:pt x="2710" y="29"/>
                </a:lnTo>
                <a:lnTo>
                  <a:pt x="2705" y="31"/>
                </a:lnTo>
                <a:lnTo>
                  <a:pt x="2700" y="33"/>
                </a:lnTo>
                <a:lnTo>
                  <a:pt x="2695" y="35"/>
                </a:lnTo>
                <a:lnTo>
                  <a:pt x="2695" y="37"/>
                </a:lnTo>
                <a:lnTo>
                  <a:pt x="2691" y="37"/>
                </a:lnTo>
                <a:lnTo>
                  <a:pt x="2686" y="39"/>
                </a:lnTo>
                <a:lnTo>
                  <a:pt x="2681" y="41"/>
                </a:lnTo>
                <a:lnTo>
                  <a:pt x="2676" y="43"/>
                </a:lnTo>
                <a:lnTo>
                  <a:pt x="2676" y="45"/>
                </a:lnTo>
                <a:lnTo>
                  <a:pt x="2672" y="45"/>
                </a:lnTo>
                <a:lnTo>
                  <a:pt x="2667" y="47"/>
                </a:lnTo>
                <a:lnTo>
                  <a:pt x="2662" y="49"/>
                </a:lnTo>
                <a:lnTo>
                  <a:pt x="2657" y="51"/>
                </a:lnTo>
                <a:lnTo>
                  <a:pt x="2657" y="53"/>
                </a:lnTo>
                <a:lnTo>
                  <a:pt x="2653" y="53"/>
                </a:lnTo>
                <a:lnTo>
                  <a:pt x="2648" y="55"/>
                </a:lnTo>
                <a:lnTo>
                  <a:pt x="2643" y="0"/>
                </a:lnTo>
                <a:lnTo>
                  <a:pt x="2638" y="2"/>
                </a:lnTo>
                <a:lnTo>
                  <a:pt x="2638" y="4"/>
                </a:lnTo>
                <a:lnTo>
                  <a:pt x="2634" y="4"/>
                </a:lnTo>
                <a:lnTo>
                  <a:pt x="2629" y="6"/>
                </a:lnTo>
                <a:lnTo>
                  <a:pt x="2624" y="8"/>
                </a:lnTo>
                <a:lnTo>
                  <a:pt x="2619" y="10"/>
                </a:lnTo>
                <a:lnTo>
                  <a:pt x="2619" y="12"/>
                </a:lnTo>
                <a:lnTo>
                  <a:pt x="2614" y="14"/>
                </a:lnTo>
                <a:lnTo>
                  <a:pt x="2610" y="14"/>
                </a:lnTo>
                <a:lnTo>
                  <a:pt x="2605" y="16"/>
                </a:lnTo>
                <a:lnTo>
                  <a:pt x="2600" y="19"/>
                </a:lnTo>
                <a:lnTo>
                  <a:pt x="2595" y="21"/>
                </a:lnTo>
                <a:lnTo>
                  <a:pt x="2595" y="23"/>
                </a:lnTo>
                <a:lnTo>
                  <a:pt x="2591" y="23"/>
                </a:lnTo>
                <a:lnTo>
                  <a:pt x="2586" y="25"/>
                </a:lnTo>
                <a:lnTo>
                  <a:pt x="2581" y="27"/>
                </a:lnTo>
                <a:lnTo>
                  <a:pt x="2576" y="29"/>
                </a:lnTo>
                <a:lnTo>
                  <a:pt x="2576" y="31"/>
                </a:lnTo>
                <a:lnTo>
                  <a:pt x="2572" y="31"/>
                </a:lnTo>
                <a:lnTo>
                  <a:pt x="2567" y="33"/>
                </a:lnTo>
                <a:lnTo>
                  <a:pt x="2562" y="35"/>
                </a:lnTo>
                <a:lnTo>
                  <a:pt x="2557" y="37"/>
                </a:lnTo>
                <a:lnTo>
                  <a:pt x="2557" y="39"/>
                </a:lnTo>
                <a:lnTo>
                  <a:pt x="2553" y="41"/>
                </a:lnTo>
                <a:lnTo>
                  <a:pt x="2548" y="41"/>
                </a:lnTo>
                <a:lnTo>
                  <a:pt x="2543" y="43"/>
                </a:lnTo>
                <a:lnTo>
                  <a:pt x="2538" y="45"/>
                </a:lnTo>
                <a:lnTo>
                  <a:pt x="2538" y="47"/>
                </a:lnTo>
                <a:lnTo>
                  <a:pt x="2534" y="49"/>
                </a:lnTo>
                <a:lnTo>
                  <a:pt x="2529" y="49"/>
                </a:lnTo>
                <a:lnTo>
                  <a:pt x="2524" y="51"/>
                </a:lnTo>
                <a:lnTo>
                  <a:pt x="2519" y="53"/>
                </a:lnTo>
                <a:lnTo>
                  <a:pt x="2519" y="55"/>
                </a:lnTo>
                <a:lnTo>
                  <a:pt x="2514" y="58"/>
                </a:lnTo>
                <a:lnTo>
                  <a:pt x="2510" y="58"/>
                </a:lnTo>
                <a:lnTo>
                  <a:pt x="2505" y="60"/>
                </a:lnTo>
                <a:lnTo>
                  <a:pt x="2500" y="62"/>
                </a:lnTo>
                <a:lnTo>
                  <a:pt x="2500" y="64"/>
                </a:lnTo>
                <a:lnTo>
                  <a:pt x="2495" y="66"/>
                </a:lnTo>
                <a:lnTo>
                  <a:pt x="2491" y="68"/>
                </a:lnTo>
                <a:lnTo>
                  <a:pt x="2486" y="68"/>
                </a:lnTo>
                <a:lnTo>
                  <a:pt x="2481" y="70"/>
                </a:lnTo>
                <a:lnTo>
                  <a:pt x="2481" y="72"/>
                </a:lnTo>
                <a:lnTo>
                  <a:pt x="2476" y="74"/>
                </a:lnTo>
                <a:lnTo>
                  <a:pt x="2472" y="76"/>
                </a:lnTo>
                <a:lnTo>
                  <a:pt x="2467" y="76"/>
                </a:lnTo>
                <a:lnTo>
                  <a:pt x="2462" y="78"/>
                </a:lnTo>
                <a:lnTo>
                  <a:pt x="2457" y="80"/>
                </a:lnTo>
                <a:lnTo>
                  <a:pt x="2457" y="82"/>
                </a:lnTo>
                <a:lnTo>
                  <a:pt x="2453" y="84"/>
                </a:lnTo>
                <a:lnTo>
                  <a:pt x="2448" y="84"/>
                </a:lnTo>
                <a:lnTo>
                  <a:pt x="2443" y="86"/>
                </a:lnTo>
                <a:lnTo>
                  <a:pt x="2438" y="88"/>
                </a:lnTo>
                <a:lnTo>
                  <a:pt x="2438" y="90"/>
                </a:lnTo>
                <a:lnTo>
                  <a:pt x="2434" y="92"/>
                </a:lnTo>
                <a:lnTo>
                  <a:pt x="2429" y="92"/>
                </a:lnTo>
                <a:lnTo>
                  <a:pt x="2424" y="95"/>
                </a:lnTo>
                <a:lnTo>
                  <a:pt x="2419" y="97"/>
                </a:lnTo>
                <a:lnTo>
                  <a:pt x="2419" y="99"/>
                </a:lnTo>
                <a:lnTo>
                  <a:pt x="2414" y="101"/>
                </a:lnTo>
                <a:lnTo>
                  <a:pt x="2410" y="103"/>
                </a:lnTo>
                <a:lnTo>
                  <a:pt x="2405" y="103"/>
                </a:lnTo>
                <a:lnTo>
                  <a:pt x="2400" y="105"/>
                </a:lnTo>
                <a:lnTo>
                  <a:pt x="2400" y="107"/>
                </a:lnTo>
                <a:lnTo>
                  <a:pt x="2395" y="109"/>
                </a:lnTo>
                <a:lnTo>
                  <a:pt x="2391" y="111"/>
                </a:lnTo>
                <a:lnTo>
                  <a:pt x="2386" y="111"/>
                </a:lnTo>
                <a:lnTo>
                  <a:pt x="2381" y="2"/>
                </a:lnTo>
                <a:lnTo>
                  <a:pt x="2381" y="2"/>
                </a:lnTo>
                <a:lnTo>
                  <a:pt x="2376" y="4"/>
                </a:lnTo>
                <a:lnTo>
                  <a:pt x="2372" y="6"/>
                </a:lnTo>
                <a:lnTo>
                  <a:pt x="2367" y="8"/>
                </a:lnTo>
                <a:lnTo>
                  <a:pt x="2362" y="10"/>
                </a:lnTo>
                <a:lnTo>
                  <a:pt x="2362" y="12"/>
                </a:lnTo>
                <a:lnTo>
                  <a:pt x="2357" y="12"/>
                </a:lnTo>
                <a:lnTo>
                  <a:pt x="2353" y="14"/>
                </a:lnTo>
                <a:lnTo>
                  <a:pt x="2348" y="16"/>
                </a:lnTo>
                <a:lnTo>
                  <a:pt x="2343" y="19"/>
                </a:lnTo>
                <a:lnTo>
                  <a:pt x="2343" y="21"/>
                </a:lnTo>
                <a:lnTo>
                  <a:pt x="2338" y="21"/>
                </a:lnTo>
                <a:lnTo>
                  <a:pt x="2333" y="23"/>
                </a:lnTo>
                <a:lnTo>
                  <a:pt x="2329" y="25"/>
                </a:lnTo>
                <a:lnTo>
                  <a:pt x="2324" y="27"/>
                </a:lnTo>
                <a:lnTo>
                  <a:pt x="2324" y="29"/>
                </a:lnTo>
                <a:lnTo>
                  <a:pt x="2319" y="29"/>
                </a:lnTo>
                <a:lnTo>
                  <a:pt x="2314" y="31"/>
                </a:lnTo>
                <a:lnTo>
                  <a:pt x="2310" y="33"/>
                </a:lnTo>
                <a:lnTo>
                  <a:pt x="2305" y="35"/>
                </a:lnTo>
                <a:lnTo>
                  <a:pt x="2300" y="37"/>
                </a:lnTo>
                <a:lnTo>
                  <a:pt x="2300" y="39"/>
                </a:lnTo>
                <a:lnTo>
                  <a:pt x="2295" y="39"/>
                </a:lnTo>
                <a:lnTo>
                  <a:pt x="2291" y="41"/>
                </a:lnTo>
                <a:lnTo>
                  <a:pt x="2286" y="43"/>
                </a:lnTo>
                <a:lnTo>
                  <a:pt x="2281" y="45"/>
                </a:lnTo>
                <a:lnTo>
                  <a:pt x="2281" y="47"/>
                </a:lnTo>
                <a:lnTo>
                  <a:pt x="2276" y="47"/>
                </a:lnTo>
                <a:lnTo>
                  <a:pt x="2272" y="49"/>
                </a:lnTo>
                <a:lnTo>
                  <a:pt x="2267" y="51"/>
                </a:lnTo>
                <a:lnTo>
                  <a:pt x="2262" y="0"/>
                </a:lnTo>
                <a:lnTo>
                  <a:pt x="2262" y="2"/>
                </a:lnTo>
                <a:lnTo>
                  <a:pt x="2257" y="4"/>
                </a:lnTo>
                <a:lnTo>
                  <a:pt x="2253" y="6"/>
                </a:lnTo>
                <a:lnTo>
                  <a:pt x="2248" y="8"/>
                </a:lnTo>
                <a:lnTo>
                  <a:pt x="2243" y="10"/>
                </a:lnTo>
                <a:lnTo>
                  <a:pt x="2243" y="10"/>
                </a:lnTo>
                <a:lnTo>
                  <a:pt x="2238" y="12"/>
                </a:lnTo>
                <a:lnTo>
                  <a:pt x="2233" y="14"/>
                </a:lnTo>
                <a:lnTo>
                  <a:pt x="2229" y="16"/>
                </a:lnTo>
                <a:lnTo>
                  <a:pt x="2224" y="19"/>
                </a:lnTo>
                <a:lnTo>
                  <a:pt x="2224" y="19"/>
                </a:lnTo>
                <a:lnTo>
                  <a:pt x="2219" y="21"/>
                </a:lnTo>
                <a:lnTo>
                  <a:pt x="2214" y="23"/>
                </a:lnTo>
                <a:lnTo>
                  <a:pt x="2210" y="25"/>
                </a:lnTo>
                <a:lnTo>
                  <a:pt x="2205" y="27"/>
                </a:lnTo>
                <a:lnTo>
                  <a:pt x="2205" y="27"/>
                </a:lnTo>
                <a:lnTo>
                  <a:pt x="2200" y="29"/>
                </a:lnTo>
                <a:lnTo>
                  <a:pt x="2195" y="31"/>
                </a:lnTo>
                <a:lnTo>
                  <a:pt x="2191" y="33"/>
                </a:lnTo>
                <a:lnTo>
                  <a:pt x="2186" y="35"/>
                </a:lnTo>
                <a:lnTo>
                  <a:pt x="2186" y="35"/>
                </a:lnTo>
                <a:lnTo>
                  <a:pt x="2181" y="37"/>
                </a:lnTo>
                <a:lnTo>
                  <a:pt x="2176" y="39"/>
                </a:lnTo>
                <a:lnTo>
                  <a:pt x="2172" y="41"/>
                </a:lnTo>
                <a:lnTo>
                  <a:pt x="2167" y="43"/>
                </a:lnTo>
                <a:lnTo>
                  <a:pt x="2162" y="45"/>
                </a:lnTo>
                <a:lnTo>
                  <a:pt x="2162" y="45"/>
                </a:lnTo>
                <a:lnTo>
                  <a:pt x="2157" y="47"/>
                </a:lnTo>
                <a:lnTo>
                  <a:pt x="2152" y="49"/>
                </a:lnTo>
                <a:lnTo>
                  <a:pt x="2148" y="51"/>
                </a:lnTo>
                <a:lnTo>
                  <a:pt x="2143" y="53"/>
                </a:lnTo>
                <a:lnTo>
                  <a:pt x="2143" y="53"/>
                </a:lnTo>
                <a:lnTo>
                  <a:pt x="2138" y="55"/>
                </a:lnTo>
                <a:lnTo>
                  <a:pt x="2133" y="58"/>
                </a:lnTo>
                <a:lnTo>
                  <a:pt x="2129" y="60"/>
                </a:lnTo>
                <a:lnTo>
                  <a:pt x="2124" y="62"/>
                </a:lnTo>
                <a:lnTo>
                  <a:pt x="2124" y="62"/>
                </a:lnTo>
                <a:lnTo>
                  <a:pt x="2119" y="64"/>
                </a:lnTo>
                <a:lnTo>
                  <a:pt x="2114" y="66"/>
                </a:lnTo>
                <a:lnTo>
                  <a:pt x="2110" y="68"/>
                </a:lnTo>
                <a:lnTo>
                  <a:pt x="2105" y="70"/>
                </a:lnTo>
                <a:lnTo>
                  <a:pt x="2105" y="72"/>
                </a:lnTo>
                <a:lnTo>
                  <a:pt x="2100" y="72"/>
                </a:lnTo>
                <a:lnTo>
                  <a:pt x="2095" y="74"/>
                </a:lnTo>
                <a:lnTo>
                  <a:pt x="2091" y="76"/>
                </a:lnTo>
                <a:lnTo>
                  <a:pt x="2086" y="78"/>
                </a:lnTo>
                <a:lnTo>
                  <a:pt x="2086" y="80"/>
                </a:lnTo>
                <a:lnTo>
                  <a:pt x="2081" y="80"/>
                </a:lnTo>
                <a:lnTo>
                  <a:pt x="2076" y="82"/>
                </a:lnTo>
                <a:lnTo>
                  <a:pt x="2072" y="84"/>
                </a:lnTo>
                <a:lnTo>
                  <a:pt x="2067" y="86"/>
                </a:lnTo>
                <a:lnTo>
                  <a:pt x="2067" y="88"/>
                </a:lnTo>
                <a:lnTo>
                  <a:pt x="2062" y="88"/>
                </a:lnTo>
                <a:lnTo>
                  <a:pt x="2057" y="90"/>
                </a:lnTo>
                <a:lnTo>
                  <a:pt x="2052" y="92"/>
                </a:lnTo>
                <a:lnTo>
                  <a:pt x="2048" y="95"/>
                </a:lnTo>
                <a:lnTo>
                  <a:pt x="2048" y="97"/>
                </a:lnTo>
                <a:lnTo>
                  <a:pt x="2043" y="99"/>
                </a:lnTo>
                <a:lnTo>
                  <a:pt x="2038" y="99"/>
                </a:lnTo>
                <a:lnTo>
                  <a:pt x="2033" y="101"/>
                </a:lnTo>
                <a:lnTo>
                  <a:pt x="2029" y="103"/>
                </a:lnTo>
                <a:lnTo>
                  <a:pt x="2024" y="105"/>
                </a:lnTo>
                <a:lnTo>
                  <a:pt x="2024" y="107"/>
                </a:lnTo>
                <a:lnTo>
                  <a:pt x="2019" y="107"/>
                </a:lnTo>
                <a:lnTo>
                  <a:pt x="2014" y="109"/>
                </a:lnTo>
                <a:lnTo>
                  <a:pt x="2010" y="111"/>
                </a:lnTo>
                <a:lnTo>
                  <a:pt x="2005" y="113"/>
                </a:lnTo>
                <a:lnTo>
                  <a:pt x="2005" y="115"/>
                </a:lnTo>
                <a:lnTo>
                  <a:pt x="2000" y="115"/>
                </a:lnTo>
                <a:lnTo>
                  <a:pt x="1995" y="117"/>
                </a:lnTo>
                <a:lnTo>
                  <a:pt x="1991" y="119"/>
                </a:lnTo>
                <a:lnTo>
                  <a:pt x="1986" y="121"/>
                </a:lnTo>
                <a:lnTo>
                  <a:pt x="1986" y="123"/>
                </a:lnTo>
                <a:lnTo>
                  <a:pt x="1981" y="125"/>
                </a:lnTo>
                <a:lnTo>
                  <a:pt x="1976" y="125"/>
                </a:lnTo>
                <a:lnTo>
                  <a:pt x="1971" y="127"/>
                </a:lnTo>
                <a:lnTo>
                  <a:pt x="1967" y="129"/>
                </a:lnTo>
                <a:lnTo>
                  <a:pt x="1967" y="132"/>
                </a:lnTo>
                <a:lnTo>
                  <a:pt x="1962" y="134"/>
                </a:lnTo>
                <a:lnTo>
                  <a:pt x="1957" y="134"/>
                </a:lnTo>
                <a:lnTo>
                  <a:pt x="1952" y="136"/>
                </a:lnTo>
                <a:lnTo>
                  <a:pt x="1948" y="138"/>
                </a:lnTo>
                <a:lnTo>
                  <a:pt x="1948" y="140"/>
                </a:lnTo>
                <a:lnTo>
                  <a:pt x="1943" y="142"/>
                </a:lnTo>
                <a:lnTo>
                  <a:pt x="1938" y="142"/>
                </a:lnTo>
                <a:lnTo>
                  <a:pt x="1933" y="144"/>
                </a:lnTo>
                <a:lnTo>
                  <a:pt x="1929" y="0"/>
                </a:lnTo>
                <a:lnTo>
                  <a:pt x="1929" y="2"/>
                </a:lnTo>
                <a:lnTo>
                  <a:pt x="1924" y="4"/>
                </a:lnTo>
                <a:lnTo>
                  <a:pt x="1919" y="6"/>
                </a:lnTo>
                <a:lnTo>
                  <a:pt x="1914" y="8"/>
                </a:lnTo>
                <a:lnTo>
                  <a:pt x="1910" y="8"/>
                </a:lnTo>
                <a:lnTo>
                  <a:pt x="1910" y="10"/>
                </a:lnTo>
                <a:lnTo>
                  <a:pt x="1905" y="12"/>
                </a:lnTo>
                <a:lnTo>
                  <a:pt x="1900" y="14"/>
                </a:lnTo>
                <a:lnTo>
                  <a:pt x="1895" y="16"/>
                </a:lnTo>
                <a:lnTo>
                  <a:pt x="1891" y="16"/>
                </a:lnTo>
                <a:lnTo>
                  <a:pt x="1886" y="19"/>
                </a:lnTo>
                <a:lnTo>
                  <a:pt x="1886" y="21"/>
                </a:lnTo>
                <a:lnTo>
                  <a:pt x="1881" y="23"/>
                </a:lnTo>
                <a:lnTo>
                  <a:pt x="1876" y="25"/>
                </a:lnTo>
                <a:lnTo>
                  <a:pt x="1871" y="27"/>
                </a:lnTo>
                <a:lnTo>
                  <a:pt x="1867" y="27"/>
                </a:lnTo>
                <a:lnTo>
                  <a:pt x="1867" y="29"/>
                </a:lnTo>
                <a:lnTo>
                  <a:pt x="1862" y="31"/>
                </a:lnTo>
                <a:lnTo>
                  <a:pt x="1857" y="33"/>
                </a:lnTo>
                <a:lnTo>
                  <a:pt x="1852" y="35"/>
                </a:lnTo>
                <a:lnTo>
                  <a:pt x="1848" y="35"/>
                </a:lnTo>
                <a:lnTo>
                  <a:pt x="1848" y="37"/>
                </a:lnTo>
                <a:lnTo>
                  <a:pt x="1843" y="39"/>
                </a:lnTo>
                <a:lnTo>
                  <a:pt x="1838" y="41"/>
                </a:lnTo>
                <a:lnTo>
                  <a:pt x="1833" y="43"/>
                </a:lnTo>
                <a:lnTo>
                  <a:pt x="1829" y="43"/>
                </a:lnTo>
                <a:lnTo>
                  <a:pt x="1829" y="45"/>
                </a:lnTo>
                <a:lnTo>
                  <a:pt x="1824" y="47"/>
                </a:lnTo>
                <a:lnTo>
                  <a:pt x="1819" y="49"/>
                </a:lnTo>
                <a:lnTo>
                  <a:pt x="1814" y="51"/>
                </a:lnTo>
                <a:lnTo>
                  <a:pt x="1810" y="53"/>
                </a:lnTo>
                <a:lnTo>
                  <a:pt x="1810" y="53"/>
                </a:lnTo>
                <a:lnTo>
                  <a:pt x="1805" y="55"/>
                </a:lnTo>
                <a:lnTo>
                  <a:pt x="1800" y="58"/>
                </a:lnTo>
                <a:lnTo>
                  <a:pt x="1795" y="60"/>
                </a:lnTo>
                <a:lnTo>
                  <a:pt x="1790" y="62"/>
                </a:lnTo>
                <a:lnTo>
                  <a:pt x="1790" y="62"/>
                </a:lnTo>
                <a:lnTo>
                  <a:pt x="1786" y="64"/>
                </a:lnTo>
                <a:lnTo>
                  <a:pt x="1781" y="66"/>
                </a:lnTo>
                <a:lnTo>
                  <a:pt x="1776" y="68"/>
                </a:lnTo>
                <a:lnTo>
                  <a:pt x="1771" y="70"/>
                </a:lnTo>
                <a:lnTo>
                  <a:pt x="1771" y="70"/>
                </a:lnTo>
                <a:lnTo>
                  <a:pt x="1767" y="72"/>
                </a:lnTo>
                <a:lnTo>
                  <a:pt x="1762" y="74"/>
                </a:lnTo>
                <a:lnTo>
                  <a:pt x="1757" y="76"/>
                </a:lnTo>
                <a:lnTo>
                  <a:pt x="1752" y="78"/>
                </a:lnTo>
                <a:lnTo>
                  <a:pt x="1752" y="80"/>
                </a:lnTo>
                <a:lnTo>
                  <a:pt x="1748" y="80"/>
                </a:lnTo>
                <a:lnTo>
                  <a:pt x="1743" y="82"/>
                </a:lnTo>
                <a:lnTo>
                  <a:pt x="1738" y="0"/>
                </a:lnTo>
                <a:lnTo>
                  <a:pt x="1733" y="2"/>
                </a:lnTo>
                <a:lnTo>
                  <a:pt x="1729" y="4"/>
                </a:lnTo>
                <a:lnTo>
                  <a:pt x="1729" y="4"/>
                </a:lnTo>
                <a:lnTo>
                  <a:pt x="1724" y="6"/>
                </a:lnTo>
                <a:lnTo>
                  <a:pt x="1719" y="8"/>
                </a:lnTo>
                <a:lnTo>
                  <a:pt x="1714" y="10"/>
                </a:lnTo>
                <a:lnTo>
                  <a:pt x="1710" y="12"/>
                </a:lnTo>
                <a:lnTo>
                  <a:pt x="1710" y="14"/>
                </a:lnTo>
                <a:lnTo>
                  <a:pt x="1705" y="14"/>
                </a:lnTo>
                <a:lnTo>
                  <a:pt x="1700" y="16"/>
                </a:lnTo>
                <a:lnTo>
                  <a:pt x="1695" y="19"/>
                </a:lnTo>
                <a:lnTo>
                  <a:pt x="1690" y="21"/>
                </a:lnTo>
                <a:lnTo>
                  <a:pt x="1690" y="23"/>
                </a:lnTo>
                <a:lnTo>
                  <a:pt x="1686" y="23"/>
                </a:lnTo>
                <a:lnTo>
                  <a:pt x="1681" y="25"/>
                </a:lnTo>
                <a:lnTo>
                  <a:pt x="1676" y="27"/>
                </a:lnTo>
                <a:lnTo>
                  <a:pt x="1671" y="29"/>
                </a:lnTo>
                <a:lnTo>
                  <a:pt x="1671" y="31"/>
                </a:lnTo>
                <a:lnTo>
                  <a:pt x="1667" y="31"/>
                </a:lnTo>
                <a:lnTo>
                  <a:pt x="1662" y="33"/>
                </a:lnTo>
                <a:lnTo>
                  <a:pt x="1657" y="35"/>
                </a:lnTo>
                <a:lnTo>
                  <a:pt x="1652" y="37"/>
                </a:lnTo>
                <a:lnTo>
                  <a:pt x="1652" y="39"/>
                </a:lnTo>
                <a:lnTo>
                  <a:pt x="1648" y="41"/>
                </a:lnTo>
                <a:lnTo>
                  <a:pt x="1643" y="41"/>
                </a:lnTo>
                <a:lnTo>
                  <a:pt x="1638" y="43"/>
                </a:lnTo>
                <a:lnTo>
                  <a:pt x="1633" y="45"/>
                </a:lnTo>
                <a:lnTo>
                  <a:pt x="1633" y="47"/>
                </a:lnTo>
                <a:lnTo>
                  <a:pt x="1629" y="49"/>
                </a:lnTo>
                <a:lnTo>
                  <a:pt x="1624" y="49"/>
                </a:lnTo>
                <a:lnTo>
                  <a:pt x="1619" y="51"/>
                </a:lnTo>
                <a:lnTo>
                  <a:pt x="1614" y="53"/>
                </a:lnTo>
                <a:lnTo>
                  <a:pt x="1614" y="55"/>
                </a:lnTo>
                <a:lnTo>
                  <a:pt x="1609" y="58"/>
                </a:lnTo>
                <a:lnTo>
                  <a:pt x="1605" y="58"/>
                </a:lnTo>
                <a:lnTo>
                  <a:pt x="1600" y="60"/>
                </a:lnTo>
                <a:lnTo>
                  <a:pt x="1595" y="62"/>
                </a:lnTo>
                <a:lnTo>
                  <a:pt x="1590" y="64"/>
                </a:lnTo>
                <a:lnTo>
                  <a:pt x="1590" y="66"/>
                </a:lnTo>
                <a:lnTo>
                  <a:pt x="1586" y="68"/>
                </a:lnTo>
                <a:lnTo>
                  <a:pt x="1581" y="68"/>
                </a:lnTo>
                <a:lnTo>
                  <a:pt x="1576" y="70"/>
                </a:lnTo>
                <a:lnTo>
                  <a:pt x="1571" y="72"/>
                </a:lnTo>
                <a:lnTo>
                  <a:pt x="1571" y="74"/>
                </a:lnTo>
                <a:lnTo>
                  <a:pt x="1567" y="76"/>
                </a:lnTo>
                <a:lnTo>
                  <a:pt x="1562" y="76"/>
                </a:lnTo>
                <a:lnTo>
                  <a:pt x="1557" y="78"/>
                </a:lnTo>
                <a:lnTo>
                  <a:pt x="1552" y="80"/>
                </a:lnTo>
                <a:lnTo>
                  <a:pt x="1552" y="82"/>
                </a:lnTo>
                <a:lnTo>
                  <a:pt x="1548" y="84"/>
                </a:lnTo>
                <a:lnTo>
                  <a:pt x="1543" y="84"/>
                </a:lnTo>
                <a:lnTo>
                  <a:pt x="1538" y="86"/>
                </a:lnTo>
                <a:lnTo>
                  <a:pt x="1533" y="88"/>
                </a:lnTo>
                <a:lnTo>
                  <a:pt x="1533" y="90"/>
                </a:lnTo>
                <a:lnTo>
                  <a:pt x="1529" y="92"/>
                </a:lnTo>
                <a:lnTo>
                  <a:pt x="1524" y="92"/>
                </a:lnTo>
                <a:lnTo>
                  <a:pt x="1519" y="95"/>
                </a:lnTo>
                <a:lnTo>
                  <a:pt x="1514" y="97"/>
                </a:lnTo>
                <a:lnTo>
                  <a:pt x="1514" y="99"/>
                </a:lnTo>
                <a:lnTo>
                  <a:pt x="1509" y="101"/>
                </a:lnTo>
                <a:lnTo>
                  <a:pt x="1505" y="103"/>
                </a:lnTo>
                <a:lnTo>
                  <a:pt x="1500" y="103"/>
                </a:lnTo>
                <a:lnTo>
                  <a:pt x="1495" y="105"/>
                </a:lnTo>
                <a:lnTo>
                  <a:pt x="1495" y="107"/>
                </a:lnTo>
                <a:lnTo>
                  <a:pt x="1490" y="109"/>
                </a:lnTo>
                <a:lnTo>
                  <a:pt x="1486" y="111"/>
                </a:lnTo>
                <a:lnTo>
                  <a:pt x="1481" y="111"/>
                </a:lnTo>
                <a:lnTo>
                  <a:pt x="1476" y="113"/>
                </a:lnTo>
                <a:lnTo>
                  <a:pt x="1476" y="115"/>
                </a:lnTo>
                <a:lnTo>
                  <a:pt x="1471" y="117"/>
                </a:lnTo>
                <a:lnTo>
                  <a:pt x="1467" y="119"/>
                </a:lnTo>
                <a:lnTo>
                  <a:pt x="1462" y="119"/>
                </a:lnTo>
                <a:lnTo>
                  <a:pt x="1457" y="121"/>
                </a:lnTo>
                <a:lnTo>
                  <a:pt x="1452" y="123"/>
                </a:lnTo>
                <a:lnTo>
                  <a:pt x="1452" y="125"/>
                </a:lnTo>
                <a:lnTo>
                  <a:pt x="1448" y="0"/>
                </a:lnTo>
                <a:lnTo>
                  <a:pt x="1443" y="2"/>
                </a:lnTo>
                <a:lnTo>
                  <a:pt x="1438" y="4"/>
                </a:lnTo>
                <a:lnTo>
                  <a:pt x="1433" y="6"/>
                </a:lnTo>
                <a:lnTo>
                  <a:pt x="1433" y="8"/>
                </a:lnTo>
                <a:lnTo>
                  <a:pt x="1428" y="10"/>
                </a:lnTo>
                <a:lnTo>
                  <a:pt x="1424" y="10"/>
                </a:lnTo>
                <a:lnTo>
                  <a:pt x="1419" y="12"/>
                </a:lnTo>
                <a:lnTo>
                  <a:pt x="1414" y="14"/>
                </a:lnTo>
                <a:lnTo>
                  <a:pt x="1414" y="16"/>
                </a:lnTo>
                <a:lnTo>
                  <a:pt x="1409" y="19"/>
                </a:lnTo>
                <a:lnTo>
                  <a:pt x="1405" y="19"/>
                </a:lnTo>
                <a:lnTo>
                  <a:pt x="1400" y="21"/>
                </a:lnTo>
                <a:lnTo>
                  <a:pt x="1395" y="23"/>
                </a:lnTo>
                <a:lnTo>
                  <a:pt x="1395" y="25"/>
                </a:lnTo>
                <a:lnTo>
                  <a:pt x="1390" y="27"/>
                </a:lnTo>
                <a:lnTo>
                  <a:pt x="1386" y="27"/>
                </a:lnTo>
                <a:lnTo>
                  <a:pt x="1381" y="29"/>
                </a:lnTo>
                <a:lnTo>
                  <a:pt x="1376" y="31"/>
                </a:lnTo>
                <a:lnTo>
                  <a:pt x="1376" y="33"/>
                </a:lnTo>
                <a:lnTo>
                  <a:pt x="1371" y="35"/>
                </a:lnTo>
                <a:lnTo>
                  <a:pt x="1367" y="37"/>
                </a:lnTo>
                <a:lnTo>
                  <a:pt x="1362" y="37"/>
                </a:lnTo>
                <a:lnTo>
                  <a:pt x="1357" y="39"/>
                </a:lnTo>
                <a:lnTo>
                  <a:pt x="1357" y="41"/>
                </a:lnTo>
                <a:lnTo>
                  <a:pt x="1352" y="43"/>
                </a:lnTo>
                <a:lnTo>
                  <a:pt x="1348" y="45"/>
                </a:lnTo>
                <a:lnTo>
                  <a:pt x="1343" y="45"/>
                </a:lnTo>
                <a:lnTo>
                  <a:pt x="1338" y="47"/>
                </a:lnTo>
                <a:lnTo>
                  <a:pt x="1338" y="49"/>
                </a:lnTo>
                <a:lnTo>
                  <a:pt x="1333" y="51"/>
                </a:lnTo>
                <a:lnTo>
                  <a:pt x="1328" y="53"/>
                </a:lnTo>
                <a:lnTo>
                  <a:pt x="1324" y="53"/>
                </a:lnTo>
                <a:lnTo>
                  <a:pt x="1319" y="55"/>
                </a:lnTo>
                <a:lnTo>
                  <a:pt x="1314" y="58"/>
                </a:lnTo>
                <a:lnTo>
                  <a:pt x="1314" y="60"/>
                </a:lnTo>
                <a:lnTo>
                  <a:pt x="1309" y="62"/>
                </a:lnTo>
                <a:lnTo>
                  <a:pt x="1305" y="62"/>
                </a:lnTo>
                <a:lnTo>
                  <a:pt x="1300" y="64"/>
                </a:lnTo>
                <a:lnTo>
                  <a:pt x="1295" y="66"/>
                </a:lnTo>
                <a:lnTo>
                  <a:pt x="1295" y="68"/>
                </a:lnTo>
                <a:lnTo>
                  <a:pt x="1290" y="70"/>
                </a:lnTo>
                <a:lnTo>
                  <a:pt x="1286" y="72"/>
                </a:lnTo>
                <a:lnTo>
                  <a:pt x="1281" y="72"/>
                </a:lnTo>
                <a:lnTo>
                  <a:pt x="1276" y="74"/>
                </a:lnTo>
                <a:lnTo>
                  <a:pt x="1276" y="76"/>
                </a:lnTo>
                <a:lnTo>
                  <a:pt x="1271" y="78"/>
                </a:lnTo>
                <a:lnTo>
                  <a:pt x="1267" y="80"/>
                </a:lnTo>
                <a:lnTo>
                  <a:pt x="1262" y="80"/>
                </a:lnTo>
                <a:lnTo>
                  <a:pt x="1257" y="2"/>
                </a:lnTo>
                <a:lnTo>
                  <a:pt x="1257" y="2"/>
                </a:lnTo>
                <a:lnTo>
                  <a:pt x="1252" y="4"/>
                </a:lnTo>
                <a:lnTo>
                  <a:pt x="1247" y="6"/>
                </a:lnTo>
                <a:lnTo>
                  <a:pt x="1243" y="8"/>
                </a:lnTo>
                <a:lnTo>
                  <a:pt x="1238" y="10"/>
                </a:lnTo>
                <a:lnTo>
                  <a:pt x="1238" y="12"/>
                </a:lnTo>
                <a:lnTo>
                  <a:pt x="1233" y="12"/>
                </a:lnTo>
                <a:lnTo>
                  <a:pt x="1228" y="14"/>
                </a:lnTo>
                <a:lnTo>
                  <a:pt x="1224" y="16"/>
                </a:lnTo>
                <a:lnTo>
                  <a:pt x="1219" y="19"/>
                </a:lnTo>
                <a:lnTo>
                  <a:pt x="1219" y="21"/>
                </a:lnTo>
                <a:lnTo>
                  <a:pt x="1214" y="21"/>
                </a:lnTo>
                <a:lnTo>
                  <a:pt x="1209" y="23"/>
                </a:lnTo>
                <a:lnTo>
                  <a:pt x="1205" y="25"/>
                </a:lnTo>
                <a:lnTo>
                  <a:pt x="1200" y="27"/>
                </a:lnTo>
                <a:lnTo>
                  <a:pt x="1200" y="29"/>
                </a:lnTo>
                <a:lnTo>
                  <a:pt x="1195" y="29"/>
                </a:lnTo>
                <a:lnTo>
                  <a:pt x="1190" y="31"/>
                </a:lnTo>
                <a:lnTo>
                  <a:pt x="1186" y="33"/>
                </a:lnTo>
                <a:lnTo>
                  <a:pt x="1181" y="35"/>
                </a:lnTo>
                <a:lnTo>
                  <a:pt x="1181" y="37"/>
                </a:lnTo>
                <a:lnTo>
                  <a:pt x="1176" y="39"/>
                </a:lnTo>
                <a:lnTo>
                  <a:pt x="1171" y="39"/>
                </a:lnTo>
                <a:lnTo>
                  <a:pt x="1167" y="41"/>
                </a:lnTo>
                <a:lnTo>
                  <a:pt x="1162" y="43"/>
                </a:lnTo>
                <a:lnTo>
                  <a:pt x="1157" y="45"/>
                </a:lnTo>
                <a:lnTo>
                  <a:pt x="1157" y="47"/>
                </a:lnTo>
                <a:lnTo>
                  <a:pt x="1152" y="47"/>
                </a:lnTo>
                <a:lnTo>
                  <a:pt x="1147" y="49"/>
                </a:lnTo>
                <a:lnTo>
                  <a:pt x="1143" y="51"/>
                </a:lnTo>
                <a:lnTo>
                  <a:pt x="1138" y="53"/>
                </a:lnTo>
                <a:lnTo>
                  <a:pt x="1138" y="55"/>
                </a:lnTo>
                <a:lnTo>
                  <a:pt x="1133" y="55"/>
                </a:lnTo>
                <a:lnTo>
                  <a:pt x="1128" y="58"/>
                </a:lnTo>
                <a:lnTo>
                  <a:pt x="1124" y="60"/>
                </a:lnTo>
                <a:lnTo>
                  <a:pt x="1119" y="62"/>
                </a:lnTo>
                <a:lnTo>
                  <a:pt x="1119" y="64"/>
                </a:lnTo>
                <a:lnTo>
                  <a:pt x="1114" y="64"/>
                </a:lnTo>
                <a:lnTo>
                  <a:pt x="1109" y="66"/>
                </a:lnTo>
                <a:lnTo>
                  <a:pt x="1105" y="68"/>
                </a:lnTo>
                <a:lnTo>
                  <a:pt x="1100" y="70"/>
                </a:lnTo>
                <a:lnTo>
                  <a:pt x="1100" y="72"/>
                </a:lnTo>
                <a:lnTo>
                  <a:pt x="1095" y="74"/>
                </a:lnTo>
                <a:lnTo>
                  <a:pt x="1090" y="74"/>
                </a:lnTo>
                <a:lnTo>
                  <a:pt x="1086" y="76"/>
                </a:lnTo>
                <a:lnTo>
                  <a:pt x="1081" y="78"/>
                </a:lnTo>
                <a:lnTo>
                  <a:pt x="1081" y="80"/>
                </a:lnTo>
                <a:lnTo>
                  <a:pt x="1076" y="82"/>
                </a:lnTo>
                <a:lnTo>
                  <a:pt x="1071" y="82"/>
                </a:lnTo>
                <a:lnTo>
                  <a:pt x="1066" y="84"/>
                </a:lnTo>
                <a:lnTo>
                  <a:pt x="1062" y="86"/>
                </a:lnTo>
                <a:lnTo>
                  <a:pt x="1062" y="88"/>
                </a:lnTo>
                <a:lnTo>
                  <a:pt x="1057" y="90"/>
                </a:lnTo>
                <a:lnTo>
                  <a:pt x="1052" y="90"/>
                </a:lnTo>
                <a:lnTo>
                  <a:pt x="1047" y="92"/>
                </a:lnTo>
                <a:lnTo>
                  <a:pt x="1043" y="95"/>
                </a:lnTo>
                <a:lnTo>
                  <a:pt x="1043" y="97"/>
                </a:lnTo>
                <a:lnTo>
                  <a:pt x="1038" y="99"/>
                </a:lnTo>
                <a:lnTo>
                  <a:pt x="1033" y="101"/>
                </a:lnTo>
                <a:lnTo>
                  <a:pt x="1028" y="101"/>
                </a:lnTo>
                <a:lnTo>
                  <a:pt x="1024" y="103"/>
                </a:lnTo>
                <a:lnTo>
                  <a:pt x="1019" y="105"/>
                </a:lnTo>
                <a:lnTo>
                  <a:pt x="1019" y="107"/>
                </a:lnTo>
                <a:lnTo>
                  <a:pt x="1014" y="109"/>
                </a:lnTo>
                <a:lnTo>
                  <a:pt x="1009" y="109"/>
                </a:lnTo>
                <a:lnTo>
                  <a:pt x="1005" y="111"/>
                </a:lnTo>
                <a:lnTo>
                  <a:pt x="1000" y="113"/>
                </a:lnTo>
                <a:lnTo>
                  <a:pt x="1000" y="115"/>
                </a:lnTo>
                <a:lnTo>
                  <a:pt x="995" y="117"/>
                </a:lnTo>
                <a:lnTo>
                  <a:pt x="990" y="117"/>
                </a:lnTo>
                <a:lnTo>
                  <a:pt x="986" y="119"/>
                </a:lnTo>
                <a:lnTo>
                  <a:pt x="981" y="121"/>
                </a:lnTo>
                <a:lnTo>
                  <a:pt x="981" y="123"/>
                </a:lnTo>
                <a:lnTo>
                  <a:pt x="976" y="125"/>
                </a:lnTo>
                <a:lnTo>
                  <a:pt x="971" y="127"/>
                </a:lnTo>
                <a:lnTo>
                  <a:pt x="966" y="2"/>
                </a:lnTo>
                <a:lnTo>
                  <a:pt x="962" y="2"/>
                </a:lnTo>
                <a:lnTo>
                  <a:pt x="962" y="4"/>
                </a:lnTo>
                <a:lnTo>
                  <a:pt x="957" y="6"/>
                </a:lnTo>
                <a:lnTo>
                  <a:pt x="952" y="8"/>
                </a:lnTo>
                <a:lnTo>
                  <a:pt x="947" y="10"/>
                </a:lnTo>
                <a:lnTo>
                  <a:pt x="943" y="12"/>
                </a:lnTo>
                <a:lnTo>
                  <a:pt x="943" y="12"/>
                </a:lnTo>
                <a:lnTo>
                  <a:pt x="938" y="14"/>
                </a:lnTo>
                <a:lnTo>
                  <a:pt x="933" y="16"/>
                </a:lnTo>
                <a:lnTo>
                  <a:pt x="928" y="19"/>
                </a:lnTo>
                <a:lnTo>
                  <a:pt x="924" y="21"/>
                </a:lnTo>
                <a:lnTo>
                  <a:pt x="924" y="21"/>
                </a:lnTo>
                <a:lnTo>
                  <a:pt x="919" y="23"/>
                </a:lnTo>
                <a:lnTo>
                  <a:pt x="914" y="25"/>
                </a:lnTo>
                <a:lnTo>
                  <a:pt x="909" y="27"/>
                </a:lnTo>
                <a:lnTo>
                  <a:pt x="905" y="29"/>
                </a:lnTo>
                <a:lnTo>
                  <a:pt x="905" y="29"/>
                </a:lnTo>
                <a:lnTo>
                  <a:pt x="900" y="31"/>
                </a:lnTo>
                <a:lnTo>
                  <a:pt x="895" y="33"/>
                </a:lnTo>
                <a:lnTo>
                  <a:pt x="890" y="35"/>
                </a:lnTo>
                <a:lnTo>
                  <a:pt x="885" y="37"/>
                </a:lnTo>
                <a:lnTo>
                  <a:pt x="881" y="37"/>
                </a:lnTo>
                <a:lnTo>
                  <a:pt x="881" y="39"/>
                </a:lnTo>
                <a:lnTo>
                  <a:pt x="876" y="41"/>
                </a:lnTo>
                <a:lnTo>
                  <a:pt x="871" y="43"/>
                </a:lnTo>
                <a:lnTo>
                  <a:pt x="866" y="45"/>
                </a:lnTo>
                <a:lnTo>
                  <a:pt x="862" y="47"/>
                </a:lnTo>
                <a:lnTo>
                  <a:pt x="862" y="47"/>
                </a:lnTo>
                <a:lnTo>
                  <a:pt x="857" y="49"/>
                </a:lnTo>
                <a:lnTo>
                  <a:pt x="852" y="51"/>
                </a:lnTo>
                <a:lnTo>
                  <a:pt x="847" y="53"/>
                </a:lnTo>
                <a:lnTo>
                  <a:pt x="843" y="55"/>
                </a:lnTo>
                <a:lnTo>
                  <a:pt x="843" y="55"/>
                </a:lnTo>
                <a:lnTo>
                  <a:pt x="838" y="58"/>
                </a:lnTo>
                <a:lnTo>
                  <a:pt x="833" y="60"/>
                </a:lnTo>
                <a:lnTo>
                  <a:pt x="828" y="62"/>
                </a:lnTo>
                <a:lnTo>
                  <a:pt x="824" y="64"/>
                </a:lnTo>
                <a:lnTo>
                  <a:pt x="824" y="64"/>
                </a:lnTo>
                <a:lnTo>
                  <a:pt x="819" y="66"/>
                </a:lnTo>
                <a:lnTo>
                  <a:pt x="814" y="68"/>
                </a:lnTo>
                <a:lnTo>
                  <a:pt x="809" y="70"/>
                </a:lnTo>
                <a:lnTo>
                  <a:pt x="805" y="72"/>
                </a:lnTo>
                <a:lnTo>
                  <a:pt x="805" y="74"/>
                </a:lnTo>
                <a:lnTo>
                  <a:pt x="800" y="74"/>
                </a:lnTo>
                <a:lnTo>
                  <a:pt x="795" y="76"/>
                </a:lnTo>
                <a:lnTo>
                  <a:pt x="790" y="78"/>
                </a:lnTo>
                <a:lnTo>
                  <a:pt x="785" y="80"/>
                </a:lnTo>
                <a:lnTo>
                  <a:pt x="785" y="82"/>
                </a:lnTo>
                <a:lnTo>
                  <a:pt x="781" y="82"/>
                </a:lnTo>
                <a:lnTo>
                  <a:pt x="776" y="84"/>
                </a:lnTo>
                <a:lnTo>
                  <a:pt x="771" y="86"/>
                </a:lnTo>
                <a:lnTo>
                  <a:pt x="766" y="88"/>
                </a:lnTo>
                <a:lnTo>
                  <a:pt x="766" y="90"/>
                </a:lnTo>
                <a:lnTo>
                  <a:pt x="762" y="0"/>
                </a:lnTo>
                <a:lnTo>
                  <a:pt x="757" y="2"/>
                </a:lnTo>
                <a:lnTo>
                  <a:pt x="752" y="4"/>
                </a:lnTo>
                <a:lnTo>
                  <a:pt x="747" y="6"/>
                </a:lnTo>
                <a:lnTo>
                  <a:pt x="743" y="8"/>
                </a:lnTo>
                <a:lnTo>
                  <a:pt x="743" y="10"/>
                </a:lnTo>
                <a:lnTo>
                  <a:pt x="738" y="10"/>
                </a:lnTo>
                <a:lnTo>
                  <a:pt x="733" y="12"/>
                </a:lnTo>
                <a:lnTo>
                  <a:pt x="728" y="14"/>
                </a:lnTo>
                <a:lnTo>
                  <a:pt x="724" y="16"/>
                </a:lnTo>
                <a:lnTo>
                  <a:pt x="724" y="19"/>
                </a:lnTo>
                <a:lnTo>
                  <a:pt x="719" y="19"/>
                </a:lnTo>
                <a:lnTo>
                  <a:pt x="714" y="21"/>
                </a:lnTo>
                <a:lnTo>
                  <a:pt x="709" y="23"/>
                </a:lnTo>
                <a:lnTo>
                  <a:pt x="705" y="25"/>
                </a:lnTo>
                <a:lnTo>
                  <a:pt x="705" y="27"/>
                </a:lnTo>
                <a:lnTo>
                  <a:pt x="700" y="27"/>
                </a:lnTo>
                <a:lnTo>
                  <a:pt x="695" y="29"/>
                </a:lnTo>
                <a:lnTo>
                  <a:pt x="690" y="31"/>
                </a:lnTo>
                <a:lnTo>
                  <a:pt x="685" y="33"/>
                </a:lnTo>
                <a:lnTo>
                  <a:pt x="685" y="35"/>
                </a:lnTo>
                <a:lnTo>
                  <a:pt x="681" y="37"/>
                </a:lnTo>
                <a:lnTo>
                  <a:pt x="676" y="37"/>
                </a:lnTo>
                <a:lnTo>
                  <a:pt x="671" y="39"/>
                </a:lnTo>
                <a:lnTo>
                  <a:pt x="666" y="41"/>
                </a:lnTo>
                <a:lnTo>
                  <a:pt x="666" y="43"/>
                </a:lnTo>
                <a:lnTo>
                  <a:pt x="662" y="45"/>
                </a:lnTo>
                <a:lnTo>
                  <a:pt x="657" y="45"/>
                </a:lnTo>
                <a:lnTo>
                  <a:pt x="652" y="47"/>
                </a:lnTo>
                <a:lnTo>
                  <a:pt x="647" y="49"/>
                </a:lnTo>
                <a:lnTo>
                  <a:pt x="647" y="51"/>
                </a:lnTo>
                <a:lnTo>
                  <a:pt x="643" y="53"/>
                </a:lnTo>
                <a:lnTo>
                  <a:pt x="638" y="53"/>
                </a:lnTo>
                <a:lnTo>
                  <a:pt x="633" y="55"/>
                </a:lnTo>
                <a:lnTo>
                  <a:pt x="628" y="58"/>
                </a:lnTo>
                <a:lnTo>
                  <a:pt x="628" y="60"/>
                </a:lnTo>
                <a:lnTo>
                  <a:pt x="624" y="62"/>
                </a:lnTo>
                <a:lnTo>
                  <a:pt x="619" y="62"/>
                </a:lnTo>
                <a:lnTo>
                  <a:pt x="614" y="64"/>
                </a:lnTo>
                <a:lnTo>
                  <a:pt x="609" y="66"/>
                </a:lnTo>
                <a:lnTo>
                  <a:pt x="609" y="68"/>
                </a:lnTo>
                <a:lnTo>
                  <a:pt x="604" y="70"/>
                </a:lnTo>
                <a:lnTo>
                  <a:pt x="600" y="72"/>
                </a:lnTo>
                <a:lnTo>
                  <a:pt x="595" y="72"/>
                </a:lnTo>
                <a:lnTo>
                  <a:pt x="590" y="74"/>
                </a:lnTo>
                <a:lnTo>
                  <a:pt x="585" y="76"/>
                </a:lnTo>
                <a:lnTo>
                  <a:pt x="585" y="78"/>
                </a:lnTo>
                <a:lnTo>
                  <a:pt x="581" y="80"/>
                </a:lnTo>
                <a:lnTo>
                  <a:pt x="576" y="80"/>
                </a:lnTo>
                <a:lnTo>
                  <a:pt x="571" y="82"/>
                </a:lnTo>
                <a:lnTo>
                  <a:pt x="566" y="84"/>
                </a:lnTo>
                <a:lnTo>
                  <a:pt x="566" y="86"/>
                </a:lnTo>
                <a:lnTo>
                  <a:pt x="562" y="88"/>
                </a:lnTo>
                <a:lnTo>
                  <a:pt x="557" y="88"/>
                </a:lnTo>
                <a:lnTo>
                  <a:pt x="552" y="90"/>
                </a:lnTo>
                <a:lnTo>
                  <a:pt x="547" y="92"/>
                </a:lnTo>
                <a:lnTo>
                  <a:pt x="547" y="95"/>
                </a:lnTo>
                <a:lnTo>
                  <a:pt x="543" y="97"/>
                </a:lnTo>
                <a:lnTo>
                  <a:pt x="538" y="99"/>
                </a:lnTo>
                <a:lnTo>
                  <a:pt x="533" y="99"/>
                </a:lnTo>
                <a:lnTo>
                  <a:pt x="528" y="101"/>
                </a:lnTo>
                <a:lnTo>
                  <a:pt x="528" y="103"/>
                </a:lnTo>
                <a:lnTo>
                  <a:pt x="524" y="105"/>
                </a:lnTo>
                <a:lnTo>
                  <a:pt x="519" y="107"/>
                </a:lnTo>
                <a:lnTo>
                  <a:pt x="514" y="107"/>
                </a:lnTo>
                <a:lnTo>
                  <a:pt x="509" y="109"/>
                </a:lnTo>
                <a:lnTo>
                  <a:pt x="509" y="111"/>
                </a:lnTo>
                <a:lnTo>
                  <a:pt x="504" y="113"/>
                </a:lnTo>
                <a:lnTo>
                  <a:pt x="500" y="115"/>
                </a:lnTo>
                <a:lnTo>
                  <a:pt x="495" y="115"/>
                </a:lnTo>
                <a:lnTo>
                  <a:pt x="490" y="117"/>
                </a:lnTo>
                <a:lnTo>
                  <a:pt x="490" y="119"/>
                </a:lnTo>
                <a:lnTo>
                  <a:pt x="485" y="121"/>
                </a:lnTo>
                <a:lnTo>
                  <a:pt x="481" y="123"/>
                </a:lnTo>
                <a:lnTo>
                  <a:pt x="476" y="125"/>
                </a:lnTo>
                <a:lnTo>
                  <a:pt x="471" y="125"/>
                </a:lnTo>
                <a:lnTo>
                  <a:pt x="471" y="127"/>
                </a:lnTo>
                <a:lnTo>
                  <a:pt x="466" y="129"/>
                </a:lnTo>
                <a:lnTo>
                  <a:pt x="462" y="132"/>
                </a:lnTo>
                <a:lnTo>
                  <a:pt x="457" y="134"/>
                </a:lnTo>
                <a:lnTo>
                  <a:pt x="452" y="134"/>
                </a:lnTo>
                <a:lnTo>
                  <a:pt x="447" y="136"/>
                </a:lnTo>
                <a:lnTo>
                  <a:pt x="447" y="138"/>
                </a:lnTo>
                <a:lnTo>
                  <a:pt x="443" y="140"/>
                </a:lnTo>
                <a:lnTo>
                  <a:pt x="438" y="142"/>
                </a:lnTo>
                <a:lnTo>
                  <a:pt x="433" y="142"/>
                </a:lnTo>
                <a:lnTo>
                  <a:pt x="428" y="144"/>
                </a:lnTo>
                <a:lnTo>
                  <a:pt x="428" y="146"/>
                </a:lnTo>
                <a:lnTo>
                  <a:pt x="423" y="148"/>
                </a:lnTo>
                <a:lnTo>
                  <a:pt x="419" y="150"/>
                </a:lnTo>
                <a:lnTo>
                  <a:pt x="414" y="152"/>
                </a:lnTo>
                <a:lnTo>
                  <a:pt x="409" y="152"/>
                </a:lnTo>
                <a:lnTo>
                  <a:pt x="409" y="154"/>
                </a:lnTo>
                <a:lnTo>
                  <a:pt x="404" y="156"/>
                </a:lnTo>
                <a:lnTo>
                  <a:pt x="400" y="158"/>
                </a:lnTo>
                <a:lnTo>
                  <a:pt x="395" y="160"/>
                </a:lnTo>
                <a:lnTo>
                  <a:pt x="390" y="160"/>
                </a:lnTo>
                <a:lnTo>
                  <a:pt x="390" y="162"/>
                </a:lnTo>
                <a:lnTo>
                  <a:pt x="385" y="164"/>
                </a:lnTo>
                <a:lnTo>
                  <a:pt x="381" y="166"/>
                </a:lnTo>
                <a:lnTo>
                  <a:pt x="376" y="168"/>
                </a:lnTo>
                <a:lnTo>
                  <a:pt x="371" y="168"/>
                </a:lnTo>
                <a:lnTo>
                  <a:pt x="371" y="171"/>
                </a:lnTo>
                <a:lnTo>
                  <a:pt x="366" y="173"/>
                </a:lnTo>
                <a:lnTo>
                  <a:pt x="362" y="175"/>
                </a:lnTo>
                <a:lnTo>
                  <a:pt x="357" y="177"/>
                </a:lnTo>
                <a:lnTo>
                  <a:pt x="352" y="177"/>
                </a:lnTo>
                <a:lnTo>
                  <a:pt x="352" y="179"/>
                </a:lnTo>
                <a:lnTo>
                  <a:pt x="347" y="181"/>
                </a:lnTo>
                <a:lnTo>
                  <a:pt x="343" y="183"/>
                </a:lnTo>
                <a:lnTo>
                  <a:pt x="338" y="185"/>
                </a:lnTo>
                <a:lnTo>
                  <a:pt x="333" y="187"/>
                </a:lnTo>
                <a:lnTo>
                  <a:pt x="333" y="187"/>
                </a:lnTo>
                <a:lnTo>
                  <a:pt x="328" y="189"/>
                </a:lnTo>
                <a:lnTo>
                  <a:pt x="323" y="191"/>
                </a:lnTo>
                <a:lnTo>
                  <a:pt x="319" y="193"/>
                </a:lnTo>
                <a:lnTo>
                  <a:pt x="314" y="195"/>
                </a:lnTo>
                <a:lnTo>
                  <a:pt x="309" y="195"/>
                </a:lnTo>
                <a:lnTo>
                  <a:pt x="309" y="197"/>
                </a:lnTo>
                <a:lnTo>
                  <a:pt x="304" y="199"/>
                </a:lnTo>
                <a:lnTo>
                  <a:pt x="300" y="201"/>
                </a:lnTo>
                <a:lnTo>
                  <a:pt x="295" y="203"/>
                </a:lnTo>
                <a:lnTo>
                  <a:pt x="295" y="203"/>
                </a:lnTo>
                <a:lnTo>
                  <a:pt x="290" y="205"/>
                </a:lnTo>
                <a:lnTo>
                  <a:pt x="285" y="208"/>
                </a:lnTo>
                <a:lnTo>
                  <a:pt x="281" y="210"/>
                </a:lnTo>
                <a:lnTo>
                  <a:pt x="276" y="212"/>
                </a:lnTo>
                <a:lnTo>
                  <a:pt x="271" y="214"/>
                </a:lnTo>
                <a:lnTo>
                  <a:pt x="271" y="214"/>
                </a:lnTo>
                <a:lnTo>
                  <a:pt x="266" y="216"/>
                </a:lnTo>
                <a:lnTo>
                  <a:pt x="262" y="218"/>
                </a:lnTo>
                <a:lnTo>
                  <a:pt x="257" y="220"/>
                </a:lnTo>
                <a:lnTo>
                  <a:pt x="252" y="222"/>
                </a:lnTo>
                <a:lnTo>
                  <a:pt x="252" y="222"/>
                </a:lnTo>
                <a:lnTo>
                  <a:pt x="247" y="224"/>
                </a:lnTo>
                <a:lnTo>
                  <a:pt x="242" y="226"/>
                </a:lnTo>
                <a:lnTo>
                  <a:pt x="238" y="228"/>
                </a:lnTo>
                <a:lnTo>
                  <a:pt x="233" y="230"/>
                </a:lnTo>
                <a:lnTo>
                  <a:pt x="233" y="230"/>
                </a:lnTo>
                <a:lnTo>
                  <a:pt x="228" y="232"/>
                </a:lnTo>
                <a:lnTo>
                  <a:pt x="223" y="234"/>
                </a:lnTo>
                <a:lnTo>
                  <a:pt x="219" y="236"/>
                </a:lnTo>
                <a:lnTo>
                  <a:pt x="214" y="238"/>
                </a:lnTo>
                <a:lnTo>
                  <a:pt x="214" y="240"/>
                </a:lnTo>
                <a:lnTo>
                  <a:pt x="209" y="240"/>
                </a:lnTo>
                <a:lnTo>
                  <a:pt x="204" y="242"/>
                </a:lnTo>
                <a:lnTo>
                  <a:pt x="200" y="244"/>
                </a:lnTo>
                <a:lnTo>
                  <a:pt x="195" y="247"/>
                </a:lnTo>
                <a:lnTo>
                  <a:pt x="195" y="249"/>
                </a:lnTo>
                <a:lnTo>
                  <a:pt x="190" y="249"/>
                </a:lnTo>
                <a:lnTo>
                  <a:pt x="185" y="251"/>
                </a:lnTo>
                <a:lnTo>
                  <a:pt x="181" y="253"/>
                </a:lnTo>
                <a:lnTo>
                  <a:pt x="176" y="255"/>
                </a:lnTo>
                <a:lnTo>
                  <a:pt x="176" y="257"/>
                </a:lnTo>
                <a:lnTo>
                  <a:pt x="171" y="257"/>
                </a:lnTo>
                <a:lnTo>
                  <a:pt x="166" y="259"/>
                </a:lnTo>
                <a:lnTo>
                  <a:pt x="162" y="261"/>
                </a:lnTo>
                <a:lnTo>
                  <a:pt x="157" y="263"/>
                </a:lnTo>
                <a:lnTo>
                  <a:pt x="157" y="265"/>
                </a:lnTo>
                <a:lnTo>
                  <a:pt x="152" y="267"/>
                </a:lnTo>
                <a:lnTo>
                  <a:pt x="147" y="267"/>
                </a:lnTo>
                <a:lnTo>
                  <a:pt x="142" y="269"/>
                </a:lnTo>
                <a:lnTo>
                  <a:pt x="138" y="271"/>
                </a:lnTo>
                <a:lnTo>
                  <a:pt x="138" y="273"/>
                </a:lnTo>
                <a:lnTo>
                  <a:pt x="133" y="275"/>
                </a:lnTo>
                <a:lnTo>
                  <a:pt x="128" y="275"/>
                </a:lnTo>
                <a:lnTo>
                  <a:pt x="123" y="277"/>
                </a:lnTo>
                <a:lnTo>
                  <a:pt x="119" y="279"/>
                </a:lnTo>
                <a:lnTo>
                  <a:pt x="114" y="281"/>
                </a:lnTo>
                <a:lnTo>
                  <a:pt x="114" y="284"/>
                </a:lnTo>
                <a:lnTo>
                  <a:pt x="109" y="284"/>
                </a:lnTo>
                <a:lnTo>
                  <a:pt x="104" y="286"/>
                </a:lnTo>
                <a:lnTo>
                  <a:pt x="100" y="288"/>
                </a:lnTo>
                <a:lnTo>
                  <a:pt x="95" y="290"/>
                </a:lnTo>
                <a:lnTo>
                  <a:pt x="95" y="292"/>
                </a:lnTo>
                <a:lnTo>
                  <a:pt x="90" y="292"/>
                </a:lnTo>
                <a:lnTo>
                  <a:pt x="85" y="294"/>
                </a:lnTo>
                <a:lnTo>
                  <a:pt x="81" y="296"/>
                </a:lnTo>
                <a:lnTo>
                  <a:pt x="76" y="298"/>
                </a:lnTo>
                <a:lnTo>
                  <a:pt x="76" y="300"/>
                </a:lnTo>
                <a:lnTo>
                  <a:pt x="71" y="302"/>
                </a:lnTo>
                <a:lnTo>
                  <a:pt x="66" y="302"/>
                </a:lnTo>
                <a:lnTo>
                  <a:pt x="61" y="304"/>
                </a:lnTo>
                <a:lnTo>
                  <a:pt x="57" y="306"/>
                </a:lnTo>
                <a:lnTo>
                  <a:pt x="57" y="308"/>
                </a:lnTo>
                <a:lnTo>
                  <a:pt x="52" y="310"/>
                </a:lnTo>
                <a:lnTo>
                  <a:pt x="47" y="310"/>
                </a:lnTo>
                <a:lnTo>
                  <a:pt x="42" y="312"/>
                </a:lnTo>
                <a:lnTo>
                  <a:pt x="38" y="314"/>
                </a:lnTo>
                <a:lnTo>
                  <a:pt x="38" y="316"/>
                </a:lnTo>
                <a:lnTo>
                  <a:pt x="33" y="318"/>
                </a:lnTo>
                <a:lnTo>
                  <a:pt x="28" y="318"/>
                </a:lnTo>
                <a:lnTo>
                  <a:pt x="23" y="320"/>
                </a:lnTo>
                <a:lnTo>
                  <a:pt x="19" y="323"/>
                </a:lnTo>
                <a:lnTo>
                  <a:pt x="19" y="325"/>
                </a:lnTo>
                <a:lnTo>
                  <a:pt x="14" y="327"/>
                </a:lnTo>
                <a:lnTo>
                  <a:pt x="9" y="329"/>
                </a:lnTo>
                <a:lnTo>
                  <a:pt x="4" y="329"/>
                </a:lnTo>
                <a:lnTo>
                  <a:pt x="0" y="55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019" name="Freeform 11"/>
          <p:cNvSpPr>
            <a:spLocks/>
          </p:cNvSpPr>
          <p:nvPr/>
        </p:nvSpPr>
        <p:spPr bwMode="auto">
          <a:xfrm>
            <a:off x="263537" y="1758944"/>
            <a:ext cx="6094413" cy="884238"/>
          </a:xfrm>
          <a:custGeom>
            <a:avLst/>
            <a:gdLst/>
            <a:ahLst/>
            <a:cxnLst>
              <a:cxn ang="0">
                <a:pos x="119" y="279"/>
              </a:cxn>
              <a:cxn ang="0">
                <a:pos x="242" y="226"/>
              </a:cxn>
              <a:cxn ang="0">
                <a:pos x="366" y="173"/>
              </a:cxn>
              <a:cxn ang="0">
                <a:pos x="490" y="119"/>
              </a:cxn>
              <a:cxn ang="0">
                <a:pos x="609" y="66"/>
              </a:cxn>
              <a:cxn ang="0">
                <a:pos x="733" y="12"/>
              </a:cxn>
              <a:cxn ang="0">
                <a:pos x="857" y="49"/>
              </a:cxn>
              <a:cxn ang="0">
                <a:pos x="981" y="123"/>
              </a:cxn>
              <a:cxn ang="0">
                <a:pos x="1100" y="70"/>
              </a:cxn>
              <a:cxn ang="0">
                <a:pos x="1224" y="16"/>
              </a:cxn>
              <a:cxn ang="0">
                <a:pos x="1348" y="45"/>
              </a:cxn>
              <a:cxn ang="0">
                <a:pos x="1471" y="117"/>
              </a:cxn>
              <a:cxn ang="0">
                <a:pos x="1590" y="64"/>
              </a:cxn>
              <a:cxn ang="0">
                <a:pos x="1714" y="10"/>
              </a:cxn>
              <a:cxn ang="0">
                <a:pos x="1838" y="41"/>
              </a:cxn>
              <a:cxn ang="0">
                <a:pos x="1962" y="134"/>
              </a:cxn>
              <a:cxn ang="0">
                <a:pos x="2086" y="80"/>
              </a:cxn>
              <a:cxn ang="0">
                <a:pos x="2205" y="27"/>
              </a:cxn>
              <a:cxn ang="0">
                <a:pos x="2329" y="25"/>
              </a:cxn>
              <a:cxn ang="0">
                <a:pos x="2453" y="84"/>
              </a:cxn>
              <a:cxn ang="0">
                <a:pos x="2576" y="31"/>
              </a:cxn>
              <a:cxn ang="0">
                <a:pos x="2695" y="35"/>
              </a:cxn>
              <a:cxn ang="0">
                <a:pos x="2819" y="19"/>
              </a:cxn>
              <a:cxn ang="0">
                <a:pos x="2943" y="19"/>
              </a:cxn>
              <a:cxn ang="0">
                <a:pos x="3067" y="175"/>
              </a:cxn>
              <a:cxn ang="0">
                <a:pos x="3191" y="121"/>
              </a:cxn>
              <a:cxn ang="0">
                <a:pos x="3310" y="68"/>
              </a:cxn>
              <a:cxn ang="0">
                <a:pos x="3434" y="14"/>
              </a:cxn>
              <a:cxn ang="0">
                <a:pos x="3558" y="101"/>
              </a:cxn>
              <a:cxn ang="0">
                <a:pos x="3681" y="47"/>
              </a:cxn>
              <a:cxn ang="0">
                <a:pos x="3801" y="86"/>
              </a:cxn>
              <a:cxn ang="0">
                <a:pos x="3753" y="14"/>
              </a:cxn>
              <a:cxn ang="0">
                <a:pos x="3629" y="68"/>
              </a:cxn>
              <a:cxn ang="0">
                <a:pos x="3505" y="121"/>
              </a:cxn>
              <a:cxn ang="0">
                <a:pos x="3386" y="35"/>
              </a:cxn>
              <a:cxn ang="0">
                <a:pos x="3262" y="88"/>
              </a:cxn>
              <a:cxn ang="0">
                <a:pos x="3138" y="142"/>
              </a:cxn>
              <a:cxn ang="0">
                <a:pos x="3015" y="195"/>
              </a:cxn>
              <a:cxn ang="0">
                <a:pos x="2896" y="39"/>
              </a:cxn>
              <a:cxn ang="0">
                <a:pos x="2772" y="2"/>
              </a:cxn>
              <a:cxn ang="0">
                <a:pos x="2648" y="55"/>
              </a:cxn>
              <a:cxn ang="0">
                <a:pos x="2524" y="51"/>
              </a:cxn>
              <a:cxn ang="0">
                <a:pos x="2400" y="105"/>
              </a:cxn>
              <a:cxn ang="0">
                <a:pos x="2281" y="47"/>
              </a:cxn>
              <a:cxn ang="0">
                <a:pos x="2157" y="47"/>
              </a:cxn>
              <a:cxn ang="0">
                <a:pos x="2033" y="101"/>
              </a:cxn>
              <a:cxn ang="0">
                <a:pos x="1910" y="8"/>
              </a:cxn>
              <a:cxn ang="0">
                <a:pos x="1790" y="62"/>
              </a:cxn>
              <a:cxn ang="0">
                <a:pos x="1667" y="31"/>
              </a:cxn>
              <a:cxn ang="0">
                <a:pos x="1543" y="84"/>
              </a:cxn>
              <a:cxn ang="0">
                <a:pos x="1419" y="12"/>
              </a:cxn>
              <a:cxn ang="0">
                <a:pos x="1295" y="66"/>
              </a:cxn>
              <a:cxn ang="0">
                <a:pos x="1176" y="39"/>
              </a:cxn>
              <a:cxn ang="0">
                <a:pos x="1052" y="90"/>
              </a:cxn>
              <a:cxn ang="0">
                <a:pos x="928" y="19"/>
              </a:cxn>
              <a:cxn ang="0">
                <a:pos x="805" y="72"/>
              </a:cxn>
              <a:cxn ang="0">
                <a:pos x="685" y="35"/>
              </a:cxn>
              <a:cxn ang="0">
                <a:pos x="562" y="88"/>
              </a:cxn>
              <a:cxn ang="0">
                <a:pos x="438" y="142"/>
              </a:cxn>
              <a:cxn ang="0">
                <a:pos x="314" y="195"/>
              </a:cxn>
              <a:cxn ang="0">
                <a:pos x="195" y="249"/>
              </a:cxn>
              <a:cxn ang="0">
                <a:pos x="71" y="302"/>
              </a:cxn>
            </a:cxnLst>
            <a:rect l="0" t="0" r="r" b="b"/>
            <a:pathLst>
              <a:path w="3839" h="557">
                <a:moveTo>
                  <a:pt x="0" y="557"/>
                </a:moveTo>
                <a:lnTo>
                  <a:pt x="4" y="329"/>
                </a:lnTo>
                <a:lnTo>
                  <a:pt x="9" y="329"/>
                </a:lnTo>
                <a:lnTo>
                  <a:pt x="14" y="327"/>
                </a:lnTo>
                <a:lnTo>
                  <a:pt x="19" y="325"/>
                </a:lnTo>
                <a:lnTo>
                  <a:pt x="19" y="323"/>
                </a:lnTo>
                <a:lnTo>
                  <a:pt x="23" y="320"/>
                </a:lnTo>
                <a:lnTo>
                  <a:pt x="28" y="318"/>
                </a:lnTo>
                <a:lnTo>
                  <a:pt x="33" y="318"/>
                </a:lnTo>
                <a:lnTo>
                  <a:pt x="38" y="316"/>
                </a:lnTo>
                <a:lnTo>
                  <a:pt x="38" y="314"/>
                </a:lnTo>
                <a:lnTo>
                  <a:pt x="42" y="312"/>
                </a:lnTo>
                <a:lnTo>
                  <a:pt x="47" y="310"/>
                </a:lnTo>
                <a:lnTo>
                  <a:pt x="52" y="310"/>
                </a:lnTo>
                <a:lnTo>
                  <a:pt x="57" y="308"/>
                </a:lnTo>
                <a:lnTo>
                  <a:pt x="57" y="306"/>
                </a:lnTo>
                <a:lnTo>
                  <a:pt x="61" y="304"/>
                </a:lnTo>
                <a:lnTo>
                  <a:pt x="66" y="302"/>
                </a:lnTo>
                <a:lnTo>
                  <a:pt x="71" y="302"/>
                </a:lnTo>
                <a:lnTo>
                  <a:pt x="76" y="300"/>
                </a:lnTo>
                <a:lnTo>
                  <a:pt x="76" y="298"/>
                </a:lnTo>
                <a:lnTo>
                  <a:pt x="81" y="296"/>
                </a:lnTo>
                <a:lnTo>
                  <a:pt x="85" y="294"/>
                </a:lnTo>
                <a:lnTo>
                  <a:pt x="90" y="292"/>
                </a:lnTo>
                <a:lnTo>
                  <a:pt x="95" y="292"/>
                </a:lnTo>
                <a:lnTo>
                  <a:pt x="95" y="290"/>
                </a:lnTo>
                <a:lnTo>
                  <a:pt x="100" y="288"/>
                </a:lnTo>
                <a:lnTo>
                  <a:pt x="104" y="286"/>
                </a:lnTo>
                <a:lnTo>
                  <a:pt x="109" y="284"/>
                </a:lnTo>
                <a:lnTo>
                  <a:pt x="114" y="284"/>
                </a:lnTo>
                <a:lnTo>
                  <a:pt x="114" y="281"/>
                </a:lnTo>
                <a:lnTo>
                  <a:pt x="119" y="279"/>
                </a:lnTo>
                <a:lnTo>
                  <a:pt x="123" y="277"/>
                </a:lnTo>
                <a:lnTo>
                  <a:pt x="128" y="275"/>
                </a:lnTo>
                <a:lnTo>
                  <a:pt x="133" y="275"/>
                </a:lnTo>
                <a:lnTo>
                  <a:pt x="138" y="273"/>
                </a:lnTo>
                <a:lnTo>
                  <a:pt x="138" y="271"/>
                </a:lnTo>
                <a:lnTo>
                  <a:pt x="142" y="269"/>
                </a:lnTo>
                <a:lnTo>
                  <a:pt x="147" y="267"/>
                </a:lnTo>
                <a:lnTo>
                  <a:pt x="152" y="267"/>
                </a:lnTo>
                <a:lnTo>
                  <a:pt x="157" y="265"/>
                </a:lnTo>
                <a:lnTo>
                  <a:pt x="157" y="263"/>
                </a:lnTo>
                <a:lnTo>
                  <a:pt x="162" y="261"/>
                </a:lnTo>
                <a:lnTo>
                  <a:pt x="166" y="259"/>
                </a:lnTo>
                <a:lnTo>
                  <a:pt x="171" y="257"/>
                </a:lnTo>
                <a:lnTo>
                  <a:pt x="176" y="257"/>
                </a:lnTo>
                <a:lnTo>
                  <a:pt x="176" y="255"/>
                </a:lnTo>
                <a:lnTo>
                  <a:pt x="181" y="253"/>
                </a:lnTo>
                <a:lnTo>
                  <a:pt x="185" y="251"/>
                </a:lnTo>
                <a:lnTo>
                  <a:pt x="190" y="249"/>
                </a:lnTo>
                <a:lnTo>
                  <a:pt x="195" y="249"/>
                </a:lnTo>
                <a:lnTo>
                  <a:pt x="195" y="247"/>
                </a:lnTo>
                <a:lnTo>
                  <a:pt x="200" y="244"/>
                </a:lnTo>
                <a:lnTo>
                  <a:pt x="204" y="242"/>
                </a:lnTo>
                <a:lnTo>
                  <a:pt x="209" y="240"/>
                </a:lnTo>
                <a:lnTo>
                  <a:pt x="214" y="240"/>
                </a:lnTo>
                <a:lnTo>
                  <a:pt x="214" y="238"/>
                </a:lnTo>
                <a:lnTo>
                  <a:pt x="219" y="236"/>
                </a:lnTo>
                <a:lnTo>
                  <a:pt x="223" y="234"/>
                </a:lnTo>
                <a:lnTo>
                  <a:pt x="228" y="232"/>
                </a:lnTo>
                <a:lnTo>
                  <a:pt x="233" y="230"/>
                </a:lnTo>
                <a:lnTo>
                  <a:pt x="233" y="230"/>
                </a:lnTo>
                <a:lnTo>
                  <a:pt x="238" y="228"/>
                </a:lnTo>
                <a:lnTo>
                  <a:pt x="242" y="226"/>
                </a:lnTo>
                <a:lnTo>
                  <a:pt x="247" y="224"/>
                </a:lnTo>
                <a:lnTo>
                  <a:pt x="252" y="222"/>
                </a:lnTo>
                <a:lnTo>
                  <a:pt x="252" y="222"/>
                </a:lnTo>
                <a:lnTo>
                  <a:pt x="257" y="220"/>
                </a:lnTo>
                <a:lnTo>
                  <a:pt x="262" y="218"/>
                </a:lnTo>
                <a:lnTo>
                  <a:pt x="266" y="216"/>
                </a:lnTo>
                <a:lnTo>
                  <a:pt x="271" y="214"/>
                </a:lnTo>
                <a:lnTo>
                  <a:pt x="271" y="214"/>
                </a:lnTo>
                <a:lnTo>
                  <a:pt x="276" y="212"/>
                </a:lnTo>
                <a:lnTo>
                  <a:pt x="281" y="210"/>
                </a:lnTo>
                <a:lnTo>
                  <a:pt x="285" y="208"/>
                </a:lnTo>
                <a:lnTo>
                  <a:pt x="290" y="205"/>
                </a:lnTo>
                <a:lnTo>
                  <a:pt x="295" y="203"/>
                </a:lnTo>
                <a:lnTo>
                  <a:pt x="295" y="203"/>
                </a:lnTo>
                <a:lnTo>
                  <a:pt x="300" y="201"/>
                </a:lnTo>
                <a:lnTo>
                  <a:pt x="304" y="199"/>
                </a:lnTo>
                <a:lnTo>
                  <a:pt x="309" y="197"/>
                </a:lnTo>
                <a:lnTo>
                  <a:pt x="309" y="195"/>
                </a:lnTo>
                <a:lnTo>
                  <a:pt x="314" y="195"/>
                </a:lnTo>
                <a:lnTo>
                  <a:pt x="319" y="193"/>
                </a:lnTo>
                <a:lnTo>
                  <a:pt x="323" y="191"/>
                </a:lnTo>
                <a:lnTo>
                  <a:pt x="328" y="189"/>
                </a:lnTo>
                <a:lnTo>
                  <a:pt x="333" y="187"/>
                </a:lnTo>
                <a:lnTo>
                  <a:pt x="333" y="187"/>
                </a:lnTo>
                <a:lnTo>
                  <a:pt x="338" y="185"/>
                </a:lnTo>
                <a:lnTo>
                  <a:pt x="343" y="183"/>
                </a:lnTo>
                <a:lnTo>
                  <a:pt x="347" y="181"/>
                </a:lnTo>
                <a:lnTo>
                  <a:pt x="352" y="179"/>
                </a:lnTo>
                <a:lnTo>
                  <a:pt x="352" y="177"/>
                </a:lnTo>
                <a:lnTo>
                  <a:pt x="357" y="177"/>
                </a:lnTo>
                <a:lnTo>
                  <a:pt x="362" y="175"/>
                </a:lnTo>
                <a:lnTo>
                  <a:pt x="366" y="173"/>
                </a:lnTo>
                <a:lnTo>
                  <a:pt x="371" y="171"/>
                </a:lnTo>
                <a:lnTo>
                  <a:pt x="371" y="168"/>
                </a:lnTo>
                <a:lnTo>
                  <a:pt x="376" y="168"/>
                </a:lnTo>
                <a:lnTo>
                  <a:pt x="381" y="166"/>
                </a:lnTo>
                <a:lnTo>
                  <a:pt x="385" y="164"/>
                </a:lnTo>
                <a:lnTo>
                  <a:pt x="390" y="162"/>
                </a:lnTo>
                <a:lnTo>
                  <a:pt x="390" y="160"/>
                </a:lnTo>
                <a:lnTo>
                  <a:pt x="395" y="160"/>
                </a:lnTo>
                <a:lnTo>
                  <a:pt x="400" y="158"/>
                </a:lnTo>
                <a:lnTo>
                  <a:pt x="404" y="156"/>
                </a:lnTo>
                <a:lnTo>
                  <a:pt x="409" y="154"/>
                </a:lnTo>
                <a:lnTo>
                  <a:pt x="409" y="152"/>
                </a:lnTo>
                <a:lnTo>
                  <a:pt x="414" y="152"/>
                </a:lnTo>
                <a:lnTo>
                  <a:pt x="419" y="150"/>
                </a:lnTo>
                <a:lnTo>
                  <a:pt x="423" y="148"/>
                </a:lnTo>
                <a:lnTo>
                  <a:pt x="428" y="146"/>
                </a:lnTo>
                <a:lnTo>
                  <a:pt x="428" y="144"/>
                </a:lnTo>
                <a:lnTo>
                  <a:pt x="433" y="142"/>
                </a:lnTo>
                <a:lnTo>
                  <a:pt x="438" y="142"/>
                </a:lnTo>
                <a:lnTo>
                  <a:pt x="443" y="140"/>
                </a:lnTo>
                <a:lnTo>
                  <a:pt x="447" y="138"/>
                </a:lnTo>
                <a:lnTo>
                  <a:pt x="447" y="136"/>
                </a:lnTo>
                <a:lnTo>
                  <a:pt x="452" y="134"/>
                </a:lnTo>
                <a:lnTo>
                  <a:pt x="457" y="134"/>
                </a:lnTo>
                <a:lnTo>
                  <a:pt x="462" y="132"/>
                </a:lnTo>
                <a:lnTo>
                  <a:pt x="466" y="129"/>
                </a:lnTo>
                <a:lnTo>
                  <a:pt x="471" y="127"/>
                </a:lnTo>
                <a:lnTo>
                  <a:pt x="471" y="125"/>
                </a:lnTo>
                <a:lnTo>
                  <a:pt x="476" y="125"/>
                </a:lnTo>
                <a:lnTo>
                  <a:pt x="481" y="123"/>
                </a:lnTo>
                <a:lnTo>
                  <a:pt x="485" y="121"/>
                </a:lnTo>
                <a:lnTo>
                  <a:pt x="490" y="119"/>
                </a:lnTo>
                <a:lnTo>
                  <a:pt x="490" y="117"/>
                </a:lnTo>
                <a:lnTo>
                  <a:pt x="495" y="115"/>
                </a:lnTo>
                <a:lnTo>
                  <a:pt x="500" y="115"/>
                </a:lnTo>
                <a:lnTo>
                  <a:pt x="504" y="113"/>
                </a:lnTo>
                <a:lnTo>
                  <a:pt x="509" y="111"/>
                </a:lnTo>
                <a:lnTo>
                  <a:pt x="509" y="109"/>
                </a:lnTo>
                <a:lnTo>
                  <a:pt x="514" y="107"/>
                </a:lnTo>
                <a:lnTo>
                  <a:pt x="519" y="107"/>
                </a:lnTo>
                <a:lnTo>
                  <a:pt x="524" y="105"/>
                </a:lnTo>
                <a:lnTo>
                  <a:pt x="528" y="103"/>
                </a:lnTo>
                <a:lnTo>
                  <a:pt x="528" y="101"/>
                </a:lnTo>
                <a:lnTo>
                  <a:pt x="533" y="99"/>
                </a:lnTo>
                <a:lnTo>
                  <a:pt x="538" y="99"/>
                </a:lnTo>
                <a:lnTo>
                  <a:pt x="543" y="97"/>
                </a:lnTo>
                <a:lnTo>
                  <a:pt x="547" y="95"/>
                </a:lnTo>
                <a:lnTo>
                  <a:pt x="547" y="92"/>
                </a:lnTo>
                <a:lnTo>
                  <a:pt x="552" y="90"/>
                </a:lnTo>
                <a:lnTo>
                  <a:pt x="557" y="88"/>
                </a:lnTo>
                <a:lnTo>
                  <a:pt x="562" y="88"/>
                </a:lnTo>
                <a:lnTo>
                  <a:pt x="566" y="86"/>
                </a:lnTo>
                <a:lnTo>
                  <a:pt x="566" y="84"/>
                </a:lnTo>
                <a:lnTo>
                  <a:pt x="571" y="82"/>
                </a:lnTo>
                <a:lnTo>
                  <a:pt x="576" y="80"/>
                </a:lnTo>
                <a:lnTo>
                  <a:pt x="581" y="80"/>
                </a:lnTo>
                <a:lnTo>
                  <a:pt x="585" y="78"/>
                </a:lnTo>
                <a:lnTo>
                  <a:pt x="585" y="76"/>
                </a:lnTo>
                <a:lnTo>
                  <a:pt x="590" y="74"/>
                </a:lnTo>
                <a:lnTo>
                  <a:pt x="595" y="72"/>
                </a:lnTo>
                <a:lnTo>
                  <a:pt x="600" y="72"/>
                </a:lnTo>
                <a:lnTo>
                  <a:pt x="604" y="70"/>
                </a:lnTo>
                <a:lnTo>
                  <a:pt x="609" y="68"/>
                </a:lnTo>
                <a:lnTo>
                  <a:pt x="609" y="66"/>
                </a:lnTo>
                <a:lnTo>
                  <a:pt x="614" y="64"/>
                </a:lnTo>
                <a:lnTo>
                  <a:pt x="619" y="62"/>
                </a:lnTo>
                <a:lnTo>
                  <a:pt x="624" y="62"/>
                </a:lnTo>
                <a:lnTo>
                  <a:pt x="628" y="60"/>
                </a:lnTo>
                <a:lnTo>
                  <a:pt x="628" y="58"/>
                </a:lnTo>
                <a:lnTo>
                  <a:pt x="633" y="55"/>
                </a:lnTo>
                <a:lnTo>
                  <a:pt x="638" y="53"/>
                </a:lnTo>
                <a:lnTo>
                  <a:pt x="643" y="53"/>
                </a:lnTo>
                <a:lnTo>
                  <a:pt x="647" y="51"/>
                </a:lnTo>
                <a:lnTo>
                  <a:pt x="647" y="49"/>
                </a:lnTo>
                <a:lnTo>
                  <a:pt x="652" y="47"/>
                </a:lnTo>
                <a:lnTo>
                  <a:pt x="657" y="45"/>
                </a:lnTo>
                <a:lnTo>
                  <a:pt x="662" y="45"/>
                </a:lnTo>
                <a:lnTo>
                  <a:pt x="666" y="43"/>
                </a:lnTo>
                <a:lnTo>
                  <a:pt x="666" y="41"/>
                </a:lnTo>
                <a:lnTo>
                  <a:pt x="671" y="39"/>
                </a:lnTo>
                <a:lnTo>
                  <a:pt x="676" y="37"/>
                </a:lnTo>
                <a:lnTo>
                  <a:pt x="681" y="37"/>
                </a:lnTo>
                <a:lnTo>
                  <a:pt x="685" y="35"/>
                </a:lnTo>
                <a:lnTo>
                  <a:pt x="685" y="33"/>
                </a:lnTo>
                <a:lnTo>
                  <a:pt x="690" y="31"/>
                </a:lnTo>
                <a:lnTo>
                  <a:pt x="695" y="29"/>
                </a:lnTo>
                <a:lnTo>
                  <a:pt x="700" y="27"/>
                </a:lnTo>
                <a:lnTo>
                  <a:pt x="705" y="27"/>
                </a:lnTo>
                <a:lnTo>
                  <a:pt x="705" y="25"/>
                </a:lnTo>
                <a:lnTo>
                  <a:pt x="709" y="23"/>
                </a:lnTo>
                <a:lnTo>
                  <a:pt x="714" y="21"/>
                </a:lnTo>
                <a:lnTo>
                  <a:pt x="719" y="19"/>
                </a:lnTo>
                <a:lnTo>
                  <a:pt x="724" y="19"/>
                </a:lnTo>
                <a:lnTo>
                  <a:pt x="724" y="16"/>
                </a:lnTo>
                <a:lnTo>
                  <a:pt x="728" y="14"/>
                </a:lnTo>
                <a:lnTo>
                  <a:pt x="733" y="12"/>
                </a:lnTo>
                <a:lnTo>
                  <a:pt x="738" y="10"/>
                </a:lnTo>
                <a:lnTo>
                  <a:pt x="743" y="10"/>
                </a:lnTo>
                <a:lnTo>
                  <a:pt x="743" y="8"/>
                </a:lnTo>
                <a:lnTo>
                  <a:pt x="747" y="6"/>
                </a:lnTo>
                <a:lnTo>
                  <a:pt x="752" y="4"/>
                </a:lnTo>
                <a:lnTo>
                  <a:pt x="757" y="2"/>
                </a:lnTo>
                <a:lnTo>
                  <a:pt x="762" y="0"/>
                </a:lnTo>
                <a:lnTo>
                  <a:pt x="766" y="90"/>
                </a:lnTo>
                <a:lnTo>
                  <a:pt x="766" y="88"/>
                </a:lnTo>
                <a:lnTo>
                  <a:pt x="771" y="86"/>
                </a:lnTo>
                <a:lnTo>
                  <a:pt x="776" y="84"/>
                </a:lnTo>
                <a:lnTo>
                  <a:pt x="781" y="82"/>
                </a:lnTo>
                <a:lnTo>
                  <a:pt x="785" y="82"/>
                </a:lnTo>
                <a:lnTo>
                  <a:pt x="785" y="80"/>
                </a:lnTo>
                <a:lnTo>
                  <a:pt x="790" y="78"/>
                </a:lnTo>
                <a:lnTo>
                  <a:pt x="795" y="76"/>
                </a:lnTo>
                <a:lnTo>
                  <a:pt x="800" y="74"/>
                </a:lnTo>
                <a:lnTo>
                  <a:pt x="805" y="74"/>
                </a:lnTo>
                <a:lnTo>
                  <a:pt x="805" y="72"/>
                </a:lnTo>
                <a:lnTo>
                  <a:pt x="809" y="70"/>
                </a:lnTo>
                <a:lnTo>
                  <a:pt x="814" y="68"/>
                </a:lnTo>
                <a:lnTo>
                  <a:pt x="819" y="66"/>
                </a:lnTo>
                <a:lnTo>
                  <a:pt x="824" y="64"/>
                </a:lnTo>
                <a:lnTo>
                  <a:pt x="824" y="64"/>
                </a:lnTo>
                <a:lnTo>
                  <a:pt x="828" y="62"/>
                </a:lnTo>
                <a:lnTo>
                  <a:pt x="833" y="60"/>
                </a:lnTo>
                <a:lnTo>
                  <a:pt x="838" y="58"/>
                </a:lnTo>
                <a:lnTo>
                  <a:pt x="843" y="55"/>
                </a:lnTo>
                <a:lnTo>
                  <a:pt x="843" y="55"/>
                </a:lnTo>
                <a:lnTo>
                  <a:pt x="847" y="53"/>
                </a:lnTo>
                <a:lnTo>
                  <a:pt x="852" y="51"/>
                </a:lnTo>
                <a:lnTo>
                  <a:pt x="857" y="49"/>
                </a:lnTo>
                <a:lnTo>
                  <a:pt x="862" y="47"/>
                </a:lnTo>
                <a:lnTo>
                  <a:pt x="862" y="47"/>
                </a:lnTo>
                <a:lnTo>
                  <a:pt x="866" y="45"/>
                </a:lnTo>
                <a:lnTo>
                  <a:pt x="871" y="43"/>
                </a:lnTo>
                <a:lnTo>
                  <a:pt x="876" y="41"/>
                </a:lnTo>
                <a:lnTo>
                  <a:pt x="881" y="39"/>
                </a:lnTo>
                <a:lnTo>
                  <a:pt x="881" y="37"/>
                </a:lnTo>
                <a:lnTo>
                  <a:pt x="885" y="37"/>
                </a:lnTo>
                <a:lnTo>
                  <a:pt x="890" y="35"/>
                </a:lnTo>
                <a:lnTo>
                  <a:pt x="895" y="33"/>
                </a:lnTo>
                <a:lnTo>
                  <a:pt x="900" y="31"/>
                </a:lnTo>
                <a:lnTo>
                  <a:pt x="905" y="29"/>
                </a:lnTo>
                <a:lnTo>
                  <a:pt x="905" y="29"/>
                </a:lnTo>
                <a:lnTo>
                  <a:pt x="909" y="27"/>
                </a:lnTo>
                <a:lnTo>
                  <a:pt x="914" y="25"/>
                </a:lnTo>
                <a:lnTo>
                  <a:pt x="919" y="23"/>
                </a:lnTo>
                <a:lnTo>
                  <a:pt x="924" y="21"/>
                </a:lnTo>
                <a:lnTo>
                  <a:pt x="924" y="21"/>
                </a:lnTo>
                <a:lnTo>
                  <a:pt x="928" y="19"/>
                </a:lnTo>
                <a:lnTo>
                  <a:pt x="933" y="16"/>
                </a:lnTo>
                <a:lnTo>
                  <a:pt x="938" y="14"/>
                </a:lnTo>
                <a:lnTo>
                  <a:pt x="943" y="12"/>
                </a:lnTo>
                <a:lnTo>
                  <a:pt x="943" y="12"/>
                </a:lnTo>
                <a:lnTo>
                  <a:pt x="947" y="10"/>
                </a:lnTo>
                <a:lnTo>
                  <a:pt x="952" y="8"/>
                </a:lnTo>
                <a:lnTo>
                  <a:pt x="957" y="6"/>
                </a:lnTo>
                <a:lnTo>
                  <a:pt x="962" y="4"/>
                </a:lnTo>
                <a:lnTo>
                  <a:pt x="962" y="2"/>
                </a:lnTo>
                <a:lnTo>
                  <a:pt x="966" y="2"/>
                </a:lnTo>
                <a:lnTo>
                  <a:pt x="971" y="127"/>
                </a:lnTo>
                <a:lnTo>
                  <a:pt x="976" y="125"/>
                </a:lnTo>
                <a:lnTo>
                  <a:pt x="981" y="123"/>
                </a:lnTo>
                <a:lnTo>
                  <a:pt x="981" y="121"/>
                </a:lnTo>
                <a:lnTo>
                  <a:pt x="986" y="119"/>
                </a:lnTo>
                <a:lnTo>
                  <a:pt x="990" y="117"/>
                </a:lnTo>
                <a:lnTo>
                  <a:pt x="995" y="117"/>
                </a:lnTo>
                <a:lnTo>
                  <a:pt x="1000" y="115"/>
                </a:lnTo>
                <a:lnTo>
                  <a:pt x="1000" y="113"/>
                </a:lnTo>
                <a:lnTo>
                  <a:pt x="1005" y="111"/>
                </a:lnTo>
                <a:lnTo>
                  <a:pt x="1009" y="109"/>
                </a:lnTo>
                <a:lnTo>
                  <a:pt x="1014" y="109"/>
                </a:lnTo>
                <a:lnTo>
                  <a:pt x="1019" y="107"/>
                </a:lnTo>
                <a:lnTo>
                  <a:pt x="1019" y="105"/>
                </a:lnTo>
                <a:lnTo>
                  <a:pt x="1024" y="103"/>
                </a:lnTo>
                <a:lnTo>
                  <a:pt x="1028" y="101"/>
                </a:lnTo>
                <a:lnTo>
                  <a:pt x="1033" y="101"/>
                </a:lnTo>
                <a:lnTo>
                  <a:pt x="1038" y="99"/>
                </a:lnTo>
                <a:lnTo>
                  <a:pt x="1043" y="97"/>
                </a:lnTo>
                <a:lnTo>
                  <a:pt x="1043" y="95"/>
                </a:lnTo>
                <a:lnTo>
                  <a:pt x="1047" y="92"/>
                </a:lnTo>
                <a:lnTo>
                  <a:pt x="1052" y="90"/>
                </a:lnTo>
                <a:lnTo>
                  <a:pt x="1057" y="90"/>
                </a:lnTo>
                <a:lnTo>
                  <a:pt x="1062" y="88"/>
                </a:lnTo>
                <a:lnTo>
                  <a:pt x="1062" y="86"/>
                </a:lnTo>
                <a:lnTo>
                  <a:pt x="1066" y="84"/>
                </a:lnTo>
                <a:lnTo>
                  <a:pt x="1071" y="82"/>
                </a:lnTo>
                <a:lnTo>
                  <a:pt x="1076" y="82"/>
                </a:lnTo>
                <a:lnTo>
                  <a:pt x="1081" y="80"/>
                </a:lnTo>
                <a:lnTo>
                  <a:pt x="1081" y="78"/>
                </a:lnTo>
                <a:lnTo>
                  <a:pt x="1086" y="76"/>
                </a:lnTo>
                <a:lnTo>
                  <a:pt x="1090" y="74"/>
                </a:lnTo>
                <a:lnTo>
                  <a:pt x="1095" y="74"/>
                </a:lnTo>
                <a:lnTo>
                  <a:pt x="1100" y="72"/>
                </a:lnTo>
                <a:lnTo>
                  <a:pt x="1100" y="70"/>
                </a:lnTo>
                <a:lnTo>
                  <a:pt x="1105" y="68"/>
                </a:lnTo>
                <a:lnTo>
                  <a:pt x="1109" y="66"/>
                </a:lnTo>
                <a:lnTo>
                  <a:pt x="1114" y="64"/>
                </a:lnTo>
                <a:lnTo>
                  <a:pt x="1119" y="64"/>
                </a:lnTo>
                <a:lnTo>
                  <a:pt x="1119" y="62"/>
                </a:lnTo>
                <a:lnTo>
                  <a:pt x="1124" y="60"/>
                </a:lnTo>
                <a:lnTo>
                  <a:pt x="1128" y="58"/>
                </a:lnTo>
                <a:lnTo>
                  <a:pt x="1133" y="55"/>
                </a:lnTo>
                <a:lnTo>
                  <a:pt x="1138" y="55"/>
                </a:lnTo>
                <a:lnTo>
                  <a:pt x="1138" y="53"/>
                </a:lnTo>
                <a:lnTo>
                  <a:pt x="1143" y="51"/>
                </a:lnTo>
                <a:lnTo>
                  <a:pt x="1147" y="49"/>
                </a:lnTo>
                <a:lnTo>
                  <a:pt x="1152" y="47"/>
                </a:lnTo>
                <a:lnTo>
                  <a:pt x="1157" y="47"/>
                </a:lnTo>
                <a:lnTo>
                  <a:pt x="1157" y="45"/>
                </a:lnTo>
                <a:lnTo>
                  <a:pt x="1162" y="43"/>
                </a:lnTo>
                <a:lnTo>
                  <a:pt x="1167" y="41"/>
                </a:lnTo>
                <a:lnTo>
                  <a:pt x="1171" y="39"/>
                </a:lnTo>
                <a:lnTo>
                  <a:pt x="1176" y="39"/>
                </a:lnTo>
                <a:lnTo>
                  <a:pt x="1181" y="37"/>
                </a:lnTo>
                <a:lnTo>
                  <a:pt x="1181" y="35"/>
                </a:lnTo>
                <a:lnTo>
                  <a:pt x="1186" y="33"/>
                </a:lnTo>
                <a:lnTo>
                  <a:pt x="1190" y="31"/>
                </a:lnTo>
                <a:lnTo>
                  <a:pt x="1195" y="29"/>
                </a:lnTo>
                <a:lnTo>
                  <a:pt x="1200" y="29"/>
                </a:lnTo>
                <a:lnTo>
                  <a:pt x="1200" y="27"/>
                </a:lnTo>
                <a:lnTo>
                  <a:pt x="1205" y="25"/>
                </a:lnTo>
                <a:lnTo>
                  <a:pt x="1209" y="23"/>
                </a:lnTo>
                <a:lnTo>
                  <a:pt x="1214" y="21"/>
                </a:lnTo>
                <a:lnTo>
                  <a:pt x="1219" y="21"/>
                </a:lnTo>
                <a:lnTo>
                  <a:pt x="1219" y="19"/>
                </a:lnTo>
                <a:lnTo>
                  <a:pt x="1224" y="16"/>
                </a:lnTo>
                <a:lnTo>
                  <a:pt x="1228" y="14"/>
                </a:lnTo>
                <a:lnTo>
                  <a:pt x="1233" y="12"/>
                </a:lnTo>
                <a:lnTo>
                  <a:pt x="1238" y="12"/>
                </a:lnTo>
                <a:lnTo>
                  <a:pt x="1238" y="10"/>
                </a:lnTo>
                <a:lnTo>
                  <a:pt x="1243" y="8"/>
                </a:lnTo>
                <a:lnTo>
                  <a:pt x="1247" y="6"/>
                </a:lnTo>
                <a:lnTo>
                  <a:pt x="1252" y="4"/>
                </a:lnTo>
                <a:lnTo>
                  <a:pt x="1257" y="2"/>
                </a:lnTo>
                <a:lnTo>
                  <a:pt x="1257" y="2"/>
                </a:lnTo>
                <a:lnTo>
                  <a:pt x="1262" y="80"/>
                </a:lnTo>
                <a:lnTo>
                  <a:pt x="1267" y="80"/>
                </a:lnTo>
                <a:lnTo>
                  <a:pt x="1271" y="78"/>
                </a:lnTo>
                <a:lnTo>
                  <a:pt x="1276" y="76"/>
                </a:lnTo>
                <a:lnTo>
                  <a:pt x="1276" y="74"/>
                </a:lnTo>
                <a:lnTo>
                  <a:pt x="1281" y="72"/>
                </a:lnTo>
                <a:lnTo>
                  <a:pt x="1286" y="72"/>
                </a:lnTo>
                <a:lnTo>
                  <a:pt x="1290" y="70"/>
                </a:lnTo>
                <a:lnTo>
                  <a:pt x="1295" y="68"/>
                </a:lnTo>
                <a:lnTo>
                  <a:pt x="1295" y="66"/>
                </a:lnTo>
                <a:lnTo>
                  <a:pt x="1300" y="64"/>
                </a:lnTo>
                <a:lnTo>
                  <a:pt x="1305" y="62"/>
                </a:lnTo>
                <a:lnTo>
                  <a:pt x="1309" y="62"/>
                </a:lnTo>
                <a:lnTo>
                  <a:pt x="1314" y="60"/>
                </a:lnTo>
                <a:lnTo>
                  <a:pt x="1314" y="58"/>
                </a:lnTo>
                <a:lnTo>
                  <a:pt x="1319" y="55"/>
                </a:lnTo>
                <a:lnTo>
                  <a:pt x="1324" y="53"/>
                </a:lnTo>
                <a:lnTo>
                  <a:pt x="1328" y="53"/>
                </a:lnTo>
                <a:lnTo>
                  <a:pt x="1333" y="51"/>
                </a:lnTo>
                <a:lnTo>
                  <a:pt x="1338" y="49"/>
                </a:lnTo>
                <a:lnTo>
                  <a:pt x="1338" y="47"/>
                </a:lnTo>
                <a:lnTo>
                  <a:pt x="1343" y="45"/>
                </a:lnTo>
                <a:lnTo>
                  <a:pt x="1348" y="45"/>
                </a:lnTo>
                <a:lnTo>
                  <a:pt x="1352" y="43"/>
                </a:lnTo>
                <a:lnTo>
                  <a:pt x="1357" y="41"/>
                </a:lnTo>
                <a:lnTo>
                  <a:pt x="1357" y="39"/>
                </a:lnTo>
                <a:lnTo>
                  <a:pt x="1362" y="37"/>
                </a:lnTo>
                <a:lnTo>
                  <a:pt x="1367" y="37"/>
                </a:lnTo>
                <a:lnTo>
                  <a:pt x="1371" y="35"/>
                </a:lnTo>
                <a:lnTo>
                  <a:pt x="1376" y="33"/>
                </a:lnTo>
                <a:lnTo>
                  <a:pt x="1376" y="31"/>
                </a:lnTo>
                <a:lnTo>
                  <a:pt x="1381" y="29"/>
                </a:lnTo>
                <a:lnTo>
                  <a:pt x="1386" y="27"/>
                </a:lnTo>
                <a:lnTo>
                  <a:pt x="1390" y="27"/>
                </a:lnTo>
                <a:lnTo>
                  <a:pt x="1395" y="25"/>
                </a:lnTo>
                <a:lnTo>
                  <a:pt x="1395" y="23"/>
                </a:lnTo>
                <a:lnTo>
                  <a:pt x="1400" y="21"/>
                </a:lnTo>
                <a:lnTo>
                  <a:pt x="1405" y="19"/>
                </a:lnTo>
                <a:lnTo>
                  <a:pt x="1409" y="19"/>
                </a:lnTo>
                <a:lnTo>
                  <a:pt x="1414" y="16"/>
                </a:lnTo>
                <a:lnTo>
                  <a:pt x="1414" y="14"/>
                </a:lnTo>
                <a:lnTo>
                  <a:pt x="1419" y="12"/>
                </a:lnTo>
                <a:lnTo>
                  <a:pt x="1424" y="10"/>
                </a:lnTo>
                <a:lnTo>
                  <a:pt x="1428" y="10"/>
                </a:lnTo>
                <a:lnTo>
                  <a:pt x="1433" y="8"/>
                </a:lnTo>
                <a:lnTo>
                  <a:pt x="1433" y="6"/>
                </a:lnTo>
                <a:lnTo>
                  <a:pt x="1438" y="4"/>
                </a:lnTo>
                <a:lnTo>
                  <a:pt x="1443" y="2"/>
                </a:lnTo>
                <a:lnTo>
                  <a:pt x="1448" y="0"/>
                </a:lnTo>
                <a:lnTo>
                  <a:pt x="1452" y="125"/>
                </a:lnTo>
                <a:lnTo>
                  <a:pt x="1452" y="123"/>
                </a:lnTo>
                <a:lnTo>
                  <a:pt x="1457" y="121"/>
                </a:lnTo>
                <a:lnTo>
                  <a:pt x="1462" y="119"/>
                </a:lnTo>
                <a:lnTo>
                  <a:pt x="1467" y="119"/>
                </a:lnTo>
                <a:lnTo>
                  <a:pt x="1471" y="117"/>
                </a:lnTo>
                <a:lnTo>
                  <a:pt x="1476" y="115"/>
                </a:lnTo>
                <a:lnTo>
                  <a:pt x="1476" y="113"/>
                </a:lnTo>
                <a:lnTo>
                  <a:pt x="1481" y="111"/>
                </a:lnTo>
                <a:lnTo>
                  <a:pt x="1486" y="111"/>
                </a:lnTo>
                <a:lnTo>
                  <a:pt x="1490" y="109"/>
                </a:lnTo>
                <a:lnTo>
                  <a:pt x="1495" y="107"/>
                </a:lnTo>
                <a:lnTo>
                  <a:pt x="1495" y="105"/>
                </a:lnTo>
                <a:lnTo>
                  <a:pt x="1500" y="103"/>
                </a:lnTo>
                <a:lnTo>
                  <a:pt x="1505" y="103"/>
                </a:lnTo>
                <a:lnTo>
                  <a:pt x="1509" y="101"/>
                </a:lnTo>
                <a:lnTo>
                  <a:pt x="1514" y="99"/>
                </a:lnTo>
                <a:lnTo>
                  <a:pt x="1514" y="97"/>
                </a:lnTo>
                <a:lnTo>
                  <a:pt x="1519" y="95"/>
                </a:lnTo>
                <a:lnTo>
                  <a:pt x="1524" y="92"/>
                </a:lnTo>
                <a:lnTo>
                  <a:pt x="1529" y="92"/>
                </a:lnTo>
                <a:lnTo>
                  <a:pt x="1533" y="90"/>
                </a:lnTo>
                <a:lnTo>
                  <a:pt x="1533" y="88"/>
                </a:lnTo>
                <a:lnTo>
                  <a:pt x="1538" y="86"/>
                </a:lnTo>
                <a:lnTo>
                  <a:pt x="1543" y="84"/>
                </a:lnTo>
                <a:lnTo>
                  <a:pt x="1548" y="84"/>
                </a:lnTo>
                <a:lnTo>
                  <a:pt x="1552" y="82"/>
                </a:lnTo>
                <a:lnTo>
                  <a:pt x="1552" y="80"/>
                </a:lnTo>
                <a:lnTo>
                  <a:pt x="1557" y="78"/>
                </a:lnTo>
                <a:lnTo>
                  <a:pt x="1562" y="76"/>
                </a:lnTo>
                <a:lnTo>
                  <a:pt x="1567" y="76"/>
                </a:lnTo>
                <a:lnTo>
                  <a:pt x="1571" y="74"/>
                </a:lnTo>
                <a:lnTo>
                  <a:pt x="1571" y="72"/>
                </a:lnTo>
                <a:lnTo>
                  <a:pt x="1576" y="70"/>
                </a:lnTo>
                <a:lnTo>
                  <a:pt x="1581" y="68"/>
                </a:lnTo>
                <a:lnTo>
                  <a:pt x="1586" y="68"/>
                </a:lnTo>
                <a:lnTo>
                  <a:pt x="1590" y="66"/>
                </a:lnTo>
                <a:lnTo>
                  <a:pt x="1590" y="64"/>
                </a:lnTo>
                <a:lnTo>
                  <a:pt x="1595" y="62"/>
                </a:lnTo>
                <a:lnTo>
                  <a:pt x="1600" y="60"/>
                </a:lnTo>
                <a:lnTo>
                  <a:pt x="1605" y="58"/>
                </a:lnTo>
                <a:lnTo>
                  <a:pt x="1609" y="58"/>
                </a:lnTo>
                <a:lnTo>
                  <a:pt x="1614" y="55"/>
                </a:lnTo>
                <a:lnTo>
                  <a:pt x="1614" y="53"/>
                </a:lnTo>
                <a:lnTo>
                  <a:pt x="1619" y="51"/>
                </a:lnTo>
                <a:lnTo>
                  <a:pt x="1624" y="49"/>
                </a:lnTo>
                <a:lnTo>
                  <a:pt x="1629" y="49"/>
                </a:lnTo>
                <a:lnTo>
                  <a:pt x="1633" y="47"/>
                </a:lnTo>
                <a:lnTo>
                  <a:pt x="1633" y="45"/>
                </a:lnTo>
                <a:lnTo>
                  <a:pt x="1638" y="43"/>
                </a:lnTo>
                <a:lnTo>
                  <a:pt x="1643" y="41"/>
                </a:lnTo>
                <a:lnTo>
                  <a:pt x="1648" y="41"/>
                </a:lnTo>
                <a:lnTo>
                  <a:pt x="1652" y="39"/>
                </a:lnTo>
                <a:lnTo>
                  <a:pt x="1652" y="37"/>
                </a:lnTo>
                <a:lnTo>
                  <a:pt x="1657" y="35"/>
                </a:lnTo>
                <a:lnTo>
                  <a:pt x="1662" y="33"/>
                </a:lnTo>
                <a:lnTo>
                  <a:pt x="1667" y="31"/>
                </a:lnTo>
                <a:lnTo>
                  <a:pt x="1671" y="31"/>
                </a:lnTo>
                <a:lnTo>
                  <a:pt x="1671" y="29"/>
                </a:lnTo>
                <a:lnTo>
                  <a:pt x="1676" y="27"/>
                </a:lnTo>
                <a:lnTo>
                  <a:pt x="1681" y="25"/>
                </a:lnTo>
                <a:lnTo>
                  <a:pt x="1686" y="23"/>
                </a:lnTo>
                <a:lnTo>
                  <a:pt x="1690" y="23"/>
                </a:lnTo>
                <a:lnTo>
                  <a:pt x="1690" y="21"/>
                </a:lnTo>
                <a:lnTo>
                  <a:pt x="1695" y="19"/>
                </a:lnTo>
                <a:lnTo>
                  <a:pt x="1700" y="16"/>
                </a:lnTo>
                <a:lnTo>
                  <a:pt x="1705" y="14"/>
                </a:lnTo>
                <a:lnTo>
                  <a:pt x="1710" y="14"/>
                </a:lnTo>
                <a:lnTo>
                  <a:pt x="1710" y="12"/>
                </a:lnTo>
                <a:lnTo>
                  <a:pt x="1714" y="10"/>
                </a:lnTo>
                <a:lnTo>
                  <a:pt x="1719" y="8"/>
                </a:lnTo>
                <a:lnTo>
                  <a:pt x="1724" y="6"/>
                </a:lnTo>
                <a:lnTo>
                  <a:pt x="1729" y="4"/>
                </a:lnTo>
                <a:lnTo>
                  <a:pt x="1729" y="4"/>
                </a:lnTo>
                <a:lnTo>
                  <a:pt x="1733" y="2"/>
                </a:lnTo>
                <a:lnTo>
                  <a:pt x="1738" y="0"/>
                </a:lnTo>
                <a:lnTo>
                  <a:pt x="1743" y="82"/>
                </a:lnTo>
                <a:lnTo>
                  <a:pt x="1748" y="80"/>
                </a:lnTo>
                <a:lnTo>
                  <a:pt x="1752" y="80"/>
                </a:lnTo>
                <a:lnTo>
                  <a:pt x="1752" y="78"/>
                </a:lnTo>
                <a:lnTo>
                  <a:pt x="1757" y="76"/>
                </a:lnTo>
                <a:lnTo>
                  <a:pt x="1762" y="74"/>
                </a:lnTo>
                <a:lnTo>
                  <a:pt x="1767" y="72"/>
                </a:lnTo>
                <a:lnTo>
                  <a:pt x="1771" y="70"/>
                </a:lnTo>
                <a:lnTo>
                  <a:pt x="1771" y="70"/>
                </a:lnTo>
                <a:lnTo>
                  <a:pt x="1776" y="68"/>
                </a:lnTo>
                <a:lnTo>
                  <a:pt x="1781" y="66"/>
                </a:lnTo>
                <a:lnTo>
                  <a:pt x="1786" y="64"/>
                </a:lnTo>
                <a:lnTo>
                  <a:pt x="1790" y="62"/>
                </a:lnTo>
                <a:lnTo>
                  <a:pt x="1790" y="62"/>
                </a:lnTo>
                <a:lnTo>
                  <a:pt x="1795" y="60"/>
                </a:lnTo>
                <a:lnTo>
                  <a:pt x="1800" y="58"/>
                </a:lnTo>
                <a:lnTo>
                  <a:pt x="1805" y="55"/>
                </a:lnTo>
                <a:lnTo>
                  <a:pt x="1810" y="53"/>
                </a:lnTo>
                <a:lnTo>
                  <a:pt x="1810" y="53"/>
                </a:lnTo>
                <a:lnTo>
                  <a:pt x="1814" y="51"/>
                </a:lnTo>
                <a:lnTo>
                  <a:pt x="1819" y="49"/>
                </a:lnTo>
                <a:lnTo>
                  <a:pt x="1824" y="47"/>
                </a:lnTo>
                <a:lnTo>
                  <a:pt x="1829" y="45"/>
                </a:lnTo>
                <a:lnTo>
                  <a:pt x="1829" y="43"/>
                </a:lnTo>
                <a:lnTo>
                  <a:pt x="1833" y="43"/>
                </a:lnTo>
                <a:lnTo>
                  <a:pt x="1838" y="41"/>
                </a:lnTo>
                <a:lnTo>
                  <a:pt x="1843" y="39"/>
                </a:lnTo>
                <a:lnTo>
                  <a:pt x="1848" y="37"/>
                </a:lnTo>
                <a:lnTo>
                  <a:pt x="1848" y="35"/>
                </a:lnTo>
                <a:lnTo>
                  <a:pt x="1852" y="35"/>
                </a:lnTo>
                <a:lnTo>
                  <a:pt x="1857" y="33"/>
                </a:lnTo>
                <a:lnTo>
                  <a:pt x="1862" y="31"/>
                </a:lnTo>
                <a:lnTo>
                  <a:pt x="1867" y="29"/>
                </a:lnTo>
                <a:lnTo>
                  <a:pt x="1867" y="27"/>
                </a:lnTo>
                <a:lnTo>
                  <a:pt x="1871" y="27"/>
                </a:lnTo>
                <a:lnTo>
                  <a:pt x="1876" y="25"/>
                </a:lnTo>
                <a:lnTo>
                  <a:pt x="1881" y="23"/>
                </a:lnTo>
                <a:lnTo>
                  <a:pt x="1886" y="21"/>
                </a:lnTo>
                <a:lnTo>
                  <a:pt x="1886" y="19"/>
                </a:lnTo>
                <a:lnTo>
                  <a:pt x="1891" y="16"/>
                </a:lnTo>
                <a:lnTo>
                  <a:pt x="1895" y="16"/>
                </a:lnTo>
                <a:lnTo>
                  <a:pt x="1900" y="14"/>
                </a:lnTo>
                <a:lnTo>
                  <a:pt x="1905" y="12"/>
                </a:lnTo>
                <a:lnTo>
                  <a:pt x="1910" y="10"/>
                </a:lnTo>
                <a:lnTo>
                  <a:pt x="1910" y="8"/>
                </a:lnTo>
                <a:lnTo>
                  <a:pt x="1914" y="8"/>
                </a:lnTo>
                <a:lnTo>
                  <a:pt x="1919" y="6"/>
                </a:lnTo>
                <a:lnTo>
                  <a:pt x="1924" y="4"/>
                </a:lnTo>
                <a:lnTo>
                  <a:pt x="1929" y="2"/>
                </a:lnTo>
                <a:lnTo>
                  <a:pt x="1929" y="0"/>
                </a:lnTo>
                <a:lnTo>
                  <a:pt x="1933" y="144"/>
                </a:lnTo>
                <a:lnTo>
                  <a:pt x="1938" y="142"/>
                </a:lnTo>
                <a:lnTo>
                  <a:pt x="1943" y="142"/>
                </a:lnTo>
                <a:lnTo>
                  <a:pt x="1948" y="140"/>
                </a:lnTo>
                <a:lnTo>
                  <a:pt x="1948" y="138"/>
                </a:lnTo>
                <a:lnTo>
                  <a:pt x="1952" y="136"/>
                </a:lnTo>
                <a:lnTo>
                  <a:pt x="1957" y="134"/>
                </a:lnTo>
                <a:lnTo>
                  <a:pt x="1962" y="134"/>
                </a:lnTo>
                <a:lnTo>
                  <a:pt x="1967" y="132"/>
                </a:lnTo>
                <a:lnTo>
                  <a:pt x="1967" y="129"/>
                </a:lnTo>
                <a:lnTo>
                  <a:pt x="1971" y="127"/>
                </a:lnTo>
                <a:lnTo>
                  <a:pt x="1976" y="125"/>
                </a:lnTo>
                <a:lnTo>
                  <a:pt x="1981" y="125"/>
                </a:lnTo>
                <a:lnTo>
                  <a:pt x="1986" y="123"/>
                </a:lnTo>
                <a:lnTo>
                  <a:pt x="1986" y="121"/>
                </a:lnTo>
                <a:lnTo>
                  <a:pt x="1991" y="119"/>
                </a:lnTo>
                <a:lnTo>
                  <a:pt x="1995" y="117"/>
                </a:lnTo>
                <a:lnTo>
                  <a:pt x="2000" y="115"/>
                </a:lnTo>
                <a:lnTo>
                  <a:pt x="2005" y="115"/>
                </a:lnTo>
                <a:lnTo>
                  <a:pt x="2005" y="113"/>
                </a:lnTo>
                <a:lnTo>
                  <a:pt x="2010" y="111"/>
                </a:lnTo>
                <a:lnTo>
                  <a:pt x="2014" y="109"/>
                </a:lnTo>
                <a:lnTo>
                  <a:pt x="2019" y="107"/>
                </a:lnTo>
                <a:lnTo>
                  <a:pt x="2024" y="107"/>
                </a:lnTo>
                <a:lnTo>
                  <a:pt x="2024" y="105"/>
                </a:lnTo>
                <a:lnTo>
                  <a:pt x="2029" y="103"/>
                </a:lnTo>
                <a:lnTo>
                  <a:pt x="2033" y="101"/>
                </a:lnTo>
                <a:lnTo>
                  <a:pt x="2038" y="99"/>
                </a:lnTo>
                <a:lnTo>
                  <a:pt x="2043" y="99"/>
                </a:lnTo>
                <a:lnTo>
                  <a:pt x="2048" y="97"/>
                </a:lnTo>
                <a:lnTo>
                  <a:pt x="2048" y="95"/>
                </a:lnTo>
                <a:lnTo>
                  <a:pt x="2052" y="92"/>
                </a:lnTo>
                <a:lnTo>
                  <a:pt x="2057" y="90"/>
                </a:lnTo>
                <a:lnTo>
                  <a:pt x="2062" y="88"/>
                </a:lnTo>
                <a:lnTo>
                  <a:pt x="2067" y="88"/>
                </a:lnTo>
                <a:lnTo>
                  <a:pt x="2067" y="86"/>
                </a:lnTo>
                <a:lnTo>
                  <a:pt x="2072" y="84"/>
                </a:lnTo>
                <a:lnTo>
                  <a:pt x="2076" y="82"/>
                </a:lnTo>
                <a:lnTo>
                  <a:pt x="2081" y="80"/>
                </a:lnTo>
                <a:lnTo>
                  <a:pt x="2086" y="80"/>
                </a:lnTo>
                <a:lnTo>
                  <a:pt x="2086" y="78"/>
                </a:lnTo>
                <a:lnTo>
                  <a:pt x="2091" y="76"/>
                </a:lnTo>
                <a:lnTo>
                  <a:pt x="2095" y="74"/>
                </a:lnTo>
                <a:lnTo>
                  <a:pt x="2100" y="72"/>
                </a:lnTo>
                <a:lnTo>
                  <a:pt x="2105" y="72"/>
                </a:lnTo>
                <a:lnTo>
                  <a:pt x="2105" y="70"/>
                </a:lnTo>
                <a:lnTo>
                  <a:pt x="2110" y="68"/>
                </a:lnTo>
                <a:lnTo>
                  <a:pt x="2114" y="66"/>
                </a:lnTo>
                <a:lnTo>
                  <a:pt x="2119" y="64"/>
                </a:lnTo>
                <a:lnTo>
                  <a:pt x="2124" y="62"/>
                </a:lnTo>
                <a:lnTo>
                  <a:pt x="2124" y="62"/>
                </a:lnTo>
                <a:lnTo>
                  <a:pt x="2129" y="60"/>
                </a:lnTo>
                <a:lnTo>
                  <a:pt x="2133" y="58"/>
                </a:lnTo>
                <a:lnTo>
                  <a:pt x="2138" y="55"/>
                </a:lnTo>
                <a:lnTo>
                  <a:pt x="2143" y="53"/>
                </a:lnTo>
                <a:lnTo>
                  <a:pt x="2143" y="53"/>
                </a:lnTo>
                <a:lnTo>
                  <a:pt x="2148" y="51"/>
                </a:lnTo>
                <a:lnTo>
                  <a:pt x="2152" y="49"/>
                </a:lnTo>
                <a:lnTo>
                  <a:pt x="2157" y="47"/>
                </a:lnTo>
                <a:lnTo>
                  <a:pt x="2162" y="45"/>
                </a:lnTo>
                <a:lnTo>
                  <a:pt x="2162" y="45"/>
                </a:lnTo>
                <a:lnTo>
                  <a:pt x="2167" y="43"/>
                </a:lnTo>
                <a:lnTo>
                  <a:pt x="2172" y="41"/>
                </a:lnTo>
                <a:lnTo>
                  <a:pt x="2176" y="39"/>
                </a:lnTo>
                <a:lnTo>
                  <a:pt x="2181" y="37"/>
                </a:lnTo>
                <a:lnTo>
                  <a:pt x="2186" y="35"/>
                </a:lnTo>
                <a:lnTo>
                  <a:pt x="2186" y="35"/>
                </a:lnTo>
                <a:lnTo>
                  <a:pt x="2191" y="33"/>
                </a:lnTo>
                <a:lnTo>
                  <a:pt x="2195" y="31"/>
                </a:lnTo>
                <a:lnTo>
                  <a:pt x="2200" y="29"/>
                </a:lnTo>
                <a:lnTo>
                  <a:pt x="2205" y="27"/>
                </a:lnTo>
                <a:lnTo>
                  <a:pt x="2205" y="27"/>
                </a:lnTo>
                <a:lnTo>
                  <a:pt x="2210" y="25"/>
                </a:lnTo>
                <a:lnTo>
                  <a:pt x="2214" y="23"/>
                </a:lnTo>
                <a:lnTo>
                  <a:pt x="2219" y="21"/>
                </a:lnTo>
                <a:lnTo>
                  <a:pt x="2224" y="19"/>
                </a:lnTo>
                <a:lnTo>
                  <a:pt x="2224" y="19"/>
                </a:lnTo>
                <a:lnTo>
                  <a:pt x="2229" y="16"/>
                </a:lnTo>
                <a:lnTo>
                  <a:pt x="2233" y="14"/>
                </a:lnTo>
                <a:lnTo>
                  <a:pt x="2238" y="12"/>
                </a:lnTo>
                <a:lnTo>
                  <a:pt x="2243" y="10"/>
                </a:lnTo>
                <a:lnTo>
                  <a:pt x="2243" y="10"/>
                </a:lnTo>
                <a:lnTo>
                  <a:pt x="2248" y="8"/>
                </a:lnTo>
                <a:lnTo>
                  <a:pt x="2253" y="6"/>
                </a:lnTo>
                <a:lnTo>
                  <a:pt x="2257" y="4"/>
                </a:lnTo>
                <a:lnTo>
                  <a:pt x="2262" y="2"/>
                </a:lnTo>
                <a:lnTo>
                  <a:pt x="2262" y="0"/>
                </a:lnTo>
                <a:lnTo>
                  <a:pt x="2267" y="51"/>
                </a:lnTo>
                <a:lnTo>
                  <a:pt x="2272" y="49"/>
                </a:lnTo>
                <a:lnTo>
                  <a:pt x="2276" y="47"/>
                </a:lnTo>
                <a:lnTo>
                  <a:pt x="2281" y="47"/>
                </a:lnTo>
                <a:lnTo>
                  <a:pt x="2281" y="45"/>
                </a:lnTo>
                <a:lnTo>
                  <a:pt x="2286" y="43"/>
                </a:lnTo>
                <a:lnTo>
                  <a:pt x="2291" y="41"/>
                </a:lnTo>
                <a:lnTo>
                  <a:pt x="2295" y="39"/>
                </a:lnTo>
                <a:lnTo>
                  <a:pt x="2300" y="39"/>
                </a:lnTo>
                <a:lnTo>
                  <a:pt x="2300" y="37"/>
                </a:lnTo>
                <a:lnTo>
                  <a:pt x="2305" y="35"/>
                </a:lnTo>
                <a:lnTo>
                  <a:pt x="2310" y="33"/>
                </a:lnTo>
                <a:lnTo>
                  <a:pt x="2314" y="31"/>
                </a:lnTo>
                <a:lnTo>
                  <a:pt x="2319" y="29"/>
                </a:lnTo>
                <a:lnTo>
                  <a:pt x="2324" y="29"/>
                </a:lnTo>
                <a:lnTo>
                  <a:pt x="2324" y="27"/>
                </a:lnTo>
                <a:lnTo>
                  <a:pt x="2329" y="25"/>
                </a:lnTo>
                <a:lnTo>
                  <a:pt x="2333" y="23"/>
                </a:lnTo>
                <a:lnTo>
                  <a:pt x="2338" y="21"/>
                </a:lnTo>
                <a:lnTo>
                  <a:pt x="2343" y="21"/>
                </a:lnTo>
                <a:lnTo>
                  <a:pt x="2343" y="19"/>
                </a:lnTo>
                <a:lnTo>
                  <a:pt x="2348" y="16"/>
                </a:lnTo>
                <a:lnTo>
                  <a:pt x="2353" y="14"/>
                </a:lnTo>
                <a:lnTo>
                  <a:pt x="2357" y="12"/>
                </a:lnTo>
                <a:lnTo>
                  <a:pt x="2362" y="12"/>
                </a:lnTo>
                <a:lnTo>
                  <a:pt x="2362" y="10"/>
                </a:lnTo>
                <a:lnTo>
                  <a:pt x="2367" y="8"/>
                </a:lnTo>
                <a:lnTo>
                  <a:pt x="2372" y="6"/>
                </a:lnTo>
                <a:lnTo>
                  <a:pt x="2376" y="4"/>
                </a:lnTo>
                <a:lnTo>
                  <a:pt x="2381" y="2"/>
                </a:lnTo>
                <a:lnTo>
                  <a:pt x="2381" y="2"/>
                </a:lnTo>
                <a:lnTo>
                  <a:pt x="2386" y="111"/>
                </a:lnTo>
                <a:lnTo>
                  <a:pt x="2391" y="111"/>
                </a:lnTo>
                <a:lnTo>
                  <a:pt x="2395" y="109"/>
                </a:lnTo>
                <a:lnTo>
                  <a:pt x="2400" y="107"/>
                </a:lnTo>
                <a:lnTo>
                  <a:pt x="2400" y="105"/>
                </a:lnTo>
                <a:lnTo>
                  <a:pt x="2405" y="103"/>
                </a:lnTo>
                <a:lnTo>
                  <a:pt x="2410" y="103"/>
                </a:lnTo>
                <a:lnTo>
                  <a:pt x="2414" y="101"/>
                </a:lnTo>
                <a:lnTo>
                  <a:pt x="2419" y="99"/>
                </a:lnTo>
                <a:lnTo>
                  <a:pt x="2419" y="97"/>
                </a:lnTo>
                <a:lnTo>
                  <a:pt x="2424" y="95"/>
                </a:lnTo>
                <a:lnTo>
                  <a:pt x="2429" y="92"/>
                </a:lnTo>
                <a:lnTo>
                  <a:pt x="2434" y="92"/>
                </a:lnTo>
                <a:lnTo>
                  <a:pt x="2438" y="90"/>
                </a:lnTo>
                <a:lnTo>
                  <a:pt x="2438" y="88"/>
                </a:lnTo>
                <a:lnTo>
                  <a:pt x="2443" y="86"/>
                </a:lnTo>
                <a:lnTo>
                  <a:pt x="2448" y="84"/>
                </a:lnTo>
                <a:lnTo>
                  <a:pt x="2453" y="84"/>
                </a:lnTo>
                <a:lnTo>
                  <a:pt x="2457" y="82"/>
                </a:lnTo>
                <a:lnTo>
                  <a:pt x="2457" y="80"/>
                </a:lnTo>
                <a:lnTo>
                  <a:pt x="2462" y="78"/>
                </a:lnTo>
                <a:lnTo>
                  <a:pt x="2467" y="76"/>
                </a:lnTo>
                <a:lnTo>
                  <a:pt x="2472" y="76"/>
                </a:lnTo>
                <a:lnTo>
                  <a:pt x="2476" y="74"/>
                </a:lnTo>
                <a:lnTo>
                  <a:pt x="2481" y="72"/>
                </a:lnTo>
                <a:lnTo>
                  <a:pt x="2481" y="70"/>
                </a:lnTo>
                <a:lnTo>
                  <a:pt x="2486" y="68"/>
                </a:lnTo>
                <a:lnTo>
                  <a:pt x="2491" y="68"/>
                </a:lnTo>
                <a:lnTo>
                  <a:pt x="2495" y="66"/>
                </a:lnTo>
                <a:lnTo>
                  <a:pt x="2500" y="64"/>
                </a:lnTo>
                <a:lnTo>
                  <a:pt x="2500" y="62"/>
                </a:lnTo>
                <a:lnTo>
                  <a:pt x="2505" y="60"/>
                </a:lnTo>
                <a:lnTo>
                  <a:pt x="2510" y="58"/>
                </a:lnTo>
                <a:lnTo>
                  <a:pt x="2514" y="58"/>
                </a:lnTo>
                <a:lnTo>
                  <a:pt x="2519" y="55"/>
                </a:lnTo>
                <a:lnTo>
                  <a:pt x="2519" y="53"/>
                </a:lnTo>
                <a:lnTo>
                  <a:pt x="2524" y="51"/>
                </a:lnTo>
                <a:lnTo>
                  <a:pt x="2529" y="49"/>
                </a:lnTo>
                <a:lnTo>
                  <a:pt x="2534" y="49"/>
                </a:lnTo>
                <a:lnTo>
                  <a:pt x="2538" y="47"/>
                </a:lnTo>
                <a:lnTo>
                  <a:pt x="2538" y="45"/>
                </a:lnTo>
                <a:lnTo>
                  <a:pt x="2543" y="43"/>
                </a:lnTo>
                <a:lnTo>
                  <a:pt x="2548" y="41"/>
                </a:lnTo>
                <a:lnTo>
                  <a:pt x="2553" y="41"/>
                </a:lnTo>
                <a:lnTo>
                  <a:pt x="2557" y="39"/>
                </a:lnTo>
                <a:lnTo>
                  <a:pt x="2557" y="37"/>
                </a:lnTo>
                <a:lnTo>
                  <a:pt x="2562" y="35"/>
                </a:lnTo>
                <a:lnTo>
                  <a:pt x="2567" y="33"/>
                </a:lnTo>
                <a:lnTo>
                  <a:pt x="2572" y="31"/>
                </a:lnTo>
                <a:lnTo>
                  <a:pt x="2576" y="31"/>
                </a:lnTo>
                <a:lnTo>
                  <a:pt x="2576" y="29"/>
                </a:lnTo>
                <a:lnTo>
                  <a:pt x="2581" y="27"/>
                </a:lnTo>
                <a:lnTo>
                  <a:pt x="2586" y="25"/>
                </a:lnTo>
                <a:lnTo>
                  <a:pt x="2591" y="23"/>
                </a:lnTo>
                <a:lnTo>
                  <a:pt x="2595" y="23"/>
                </a:lnTo>
                <a:lnTo>
                  <a:pt x="2595" y="21"/>
                </a:lnTo>
                <a:lnTo>
                  <a:pt x="2600" y="19"/>
                </a:lnTo>
                <a:lnTo>
                  <a:pt x="2605" y="16"/>
                </a:lnTo>
                <a:lnTo>
                  <a:pt x="2610" y="14"/>
                </a:lnTo>
                <a:lnTo>
                  <a:pt x="2614" y="14"/>
                </a:lnTo>
                <a:lnTo>
                  <a:pt x="2619" y="12"/>
                </a:lnTo>
                <a:lnTo>
                  <a:pt x="2619" y="10"/>
                </a:lnTo>
                <a:lnTo>
                  <a:pt x="2624" y="8"/>
                </a:lnTo>
                <a:lnTo>
                  <a:pt x="2629" y="6"/>
                </a:lnTo>
                <a:lnTo>
                  <a:pt x="2634" y="4"/>
                </a:lnTo>
                <a:lnTo>
                  <a:pt x="2638" y="4"/>
                </a:lnTo>
                <a:lnTo>
                  <a:pt x="2638" y="2"/>
                </a:lnTo>
                <a:lnTo>
                  <a:pt x="2643" y="0"/>
                </a:lnTo>
                <a:lnTo>
                  <a:pt x="2648" y="55"/>
                </a:lnTo>
                <a:lnTo>
                  <a:pt x="2653" y="53"/>
                </a:lnTo>
                <a:lnTo>
                  <a:pt x="2657" y="53"/>
                </a:lnTo>
                <a:lnTo>
                  <a:pt x="2657" y="51"/>
                </a:lnTo>
                <a:lnTo>
                  <a:pt x="2662" y="49"/>
                </a:lnTo>
                <a:lnTo>
                  <a:pt x="2667" y="47"/>
                </a:lnTo>
                <a:lnTo>
                  <a:pt x="2672" y="45"/>
                </a:lnTo>
                <a:lnTo>
                  <a:pt x="2676" y="45"/>
                </a:lnTo>
                <a:lnTo>
                  <a:pt x="2676" y="43"/>
                </a:lnTo>
                <a:lnTo>
                  <a:pt x="2681" y="41"/>
                </a:lnTo>
                <a:lnTo>
                  <a:pt x="2686" y="39"/>
                </a:lnTo>
                <a:lnTo>
                  <a:pt x="2691" y="37"/>
                </a:lnTo>
                <a:lnTo>
                  <a:pt x="2695" y="37"/>
                </a:lnTo>
                <a:lnTo>
                  <a:pt x="2695" y="35"/>
                </a:lnTo>
                <a:lnTo>
                  <a:pt x="2700" y="33"/>
                </a:lnTo>
                <a:lnTo>
                  <a:pt x="2705" y="31"/>
                </a:lnTo>
                <a:lnTo>
                  <a:pt x="2710" y="29"/>
                </a:lnTo>
                <a:lnTo>
                  <a:pt x="2715" y="27"/>
                </a:lnTo>
                <a:lnTo>
                  <a:pt x="2715" y="27"/>
                </a:lnTo>
                <a:lnTo>
                  <a:pt x="2719" y="25"/>
                </a:lnTo>
                <a:lnTo>
                  <a:pt x="2724" y="23"/>
                </a:lnTo>
                <a:lnTo>
                  <a:pt x="2729" y="21"/>
                </a:lnTo>
                <a:lnTo>
                  <a:pt x="2734" y="19"/>
                </a:lnTo>
                <a:lnTo>
                  <a:pt x="2734" y="19"/>
                </a:lnTo>
                <a:lnTo>
                  <a:pt x="2738" y="16"/>
                </a:lnTo>
                <a:lnTo>
                  <a:pt x="2743" y="14"/>
                </a:lnTo>
                <a:lnTo>
                  <a:pt x="2748" y="12"/>
                </a:lnTo>
                <a:lnTo>
                  <a:pt x="2753" y="10"/>
                </a:lnTo>
                <a:lnTo>
                  <a:pt x="2757" y="10"/>
                </a:lnTo>
                <a:lnTo>
                  <a:pt x="2757" y="8"/>
                </a:lnTo>
                <a:lnTo>
                  <a:pt x="2762" y="6"/>
                </a:lnTo>
                <a:lnTo>
                  <a:pt x="2767" y="4"/>
                </a:lnTo>
                <a:lnTo>
                  <a:pt x="2772" y="2"/>
                </a:lnTo>
                <a:lnTo>
                  <a:pt x="2776" y="2"/>
                </a:lnTo>
                <a:lnTo>
                  <a:pt x="2776" y="37"/>
                </a:lnTo>
                <a:lnTo>
                  <a:pt x="2781" y="37"/>
                </a:lnTo>
                <a:lnTo>
                  <a:pt x="2786" y="35"/>
                </a:lnTo>
                <a:lnTo>
                  <a:pt x="2791" y="33"/>
                </a:lnTo>
                <a:lnTo>
                  <a:pt x="2795" y="31"/>
                </a:lnTo>
                <a:lnTo>
                  <a:pt x="2795" y="29"/>
                </a:lnTo>
                <a:lnTo>
                  <a:pt x="2800" y="27"/>
                </a:lnTo>
                <a:lnTo>
                  <a:pt x="2805" y="27"/>
                </a:lnTo>
                <a:lnTo>
                  <a:pt x="2810" y="25"/>
                </a:lnTo>
                <a:lnTo>
                  <a:pt x="2815" y="23"/>
                </a:lnTo>
                <a:lnTo>
                  <a:pt x="2815" y="21"/>
                </a:lnTo>
                <a:lnTo>
                  <a:pt x="2819" y="19"/>
                </a:lnTo>
                <a:lnTo>
                  <a:pt x="2824" y="19"/>
                </a:lnTo>
                <a:lnTo>
                  <a:pt x="2829" y="16"/>
                </a:lnTo>
                <a:lnTo>
                  <a:pt x="2834" y="14"/>
                </a:lnTo>
                <a:lnTo>
                  <a:pt x="2834" y="12"/>
                </a:lnTo>
                <a:lnTo>
                  <a:pt x="2838" y="10"/>
                </a:lnTo>
                <a:lnTo>
                  <a:pt x="2843" y="10"/>
                </a:lnTo>
                <a:lnTo>
                  <a:pt x="2848" y="8"/>
                </a:lnTo>
                <a:lnTo>
                  <a:pt x="2853" y="6"/>
                </a:lnTo>
                <a:lnTo>
                  <a:pt x="2853" y="4"/>
                </a:lnTo>
                <a:lnTo>
                  <a:pt x="2857" y="2"/>
                </a:lnTo>
                <a:lnTo>
                  <a:pt x="2862" y="0"/>
                </a:lnTo>
                <a:lnTo>
                  <a:pt x="2867" y="51"/>
                </a:lnTo>
                <a:lnTo>
                  <a:pt x="2872" y="49"/>
                </a:lnTo>
                <a:lnTo>
                  <a:pt x="2872" y="47"/>
                </a:lnTo>
                <a:lnTo>
                  <a:pt x="2876" y="47"/>
                </a:lnTo>
                <a:lnTo>
                  <a:pt x="2881" y="45"/>
                </a:lnTo>
                <a:lnTo>
                  <a:pt x="2886" y="43"/>
                </a:lnTo>
                <a:lnTo>
                  <a:pt x="2891" y="41"/>
                </a:lnTo>
                <a:lnTo>
                  <a:pt x="2896" y="39"/>
                </a:lnTo>
                <a:lnTo>
                  <a:pt x="2896" y="39"/>
                </a:lnTo>
                <a:lnTo>
                  <a:pt x="2900" y="37"/>
                </a:lnTo>
                <a:lnTo>
                  <a:pt x="2905" y="35"/>
                </a:lnTo>
                <a:lnTo>
                  <a:pt x="2910" y="33"/>
                </a:lnTo>
                <a:lnTo>
                  <a:pt x="2915" y="31"/>
                </a:lnTo>
                <a:lnTo>
                  <a:pt x="2915" y="29"/>
                </a:lnTo>
                <a:lnTo>
                  <a:pt x="2919" y="29"/>
                </a:lnTo>
                <a:lnTo>
                  <a:pt x="2924" y="27"/>
                </a:lnTo>
                <a:lnTo>
                  <a:pt x="2929" y="25"/>
                </a:lnTo>
                <a:lnTo>
                  <a:pt x="2934" y="23"/>
                </a:lnTo>
                <a:lnTo>
                  <a:pt x="2934" y="21"/>
                </a:lnTo>
                <a:lnTo>
                  <a:pt x="2938" y="21"/>
                </a:lnTo>
                <a:lnTo>
                  <a:pt x="2943" y="19"/>
                </a:lnTo>
                <a:lnTo>
                  <a:pt x="2948" y="16"/>
                </a:lnTo>
                <a:lnTo>
                  <a:pt x="2953" y="14"/>
                </a:lnTo>
                <a:lnTo>
                  <a:pt x="2953" y="12"/>
                </a:lnTo>
                <a:lnTo>
                  <a:pt x="2957" y="12"/>
                </a:lnTo>
                <a:lnTo>
                  <a:pt x="2962" y="10"/>
                </a:lnTo>
                <a:lnTo>
                  <a:pt x="2967" y="8"/>
                </a:lnTo>
                <a:lnTo>
                  <a:pt x="2972" y="6"/>
                </a:lnTo>
                <a:lnTo>
                  <a:pt x="2972" y="4"/>
                </a:lnTo>
                <a:lnTo>
                  <a:pt x="2976" y="2"/>
                </a:lnTo>
                <a:lnTo>
                  <a:pt x="2981" y="2"/>
                </a:lnTo>
                <a:lnTo>
                  <a:pt x="2986" y="210"/>
                </a:lnTo>
                <a:lnTo>
                  <a:pt x="2991" y="208"/>
                </a:lnTo>
                <a:lnTo>
                  <a:pt x="2991" y="205"/>
                </a:lnTo>
                <a:lnTo>
                  <a:pt x="2996" y="203"/>
                </a:lnTo>
                <a:lnTo>
                  <a:pt x="3000" y="201"/>
                </a:lnTo>
                <a:lnTo>
                  <a:pt x="3005" y="201"/>
                </a:lnTo>
                <a:lnTo>
                  <a:pt x="3010" y="199"/>
                </a:lnTo>
                <a:lnTo>
                  <a:pt x="3010" y="197"/>
                </a:lnTo>
                <a:lnTo>
                  <a:pt x="3015" y="195"/>
                </a:lnTo>
                <a:lnTo>
                  <a:pt x="3019" y="193"/>
                </a:lnTo>
                <a:lnTo>
                  <a:pt x="3024" y="193"/>
                </a:lnTo>
                <a:lnTo>
                  <a:pt x="3029" y="191"/>
                </a:lnTo>
                <a:lnTo>
                  <a:pt x="3029" y="189"/>
                </a:lnTo>
                <a:lnTo>
                  <a:pt x="3034" y="187"/>
                </a:lnTo>
                <a:lnTo>
                  <a:pt x="3038" y="185"/>
                </a:lnTo>
                <a:lnTo>
                  <a:pt x="3043" y="185"/>
                </a:lnTo>
                <a:lnTo>
                  <a:pt x="3048" y="183"/>
                </a:lnTo>
                <a:lnTo>
                  <a:pt x="3053" y="181"/>
                </a:lnTo>
                <a:lnTo>
                  <a:pt x="3053" y="179"/>
                </a:lnTo>
                <a:lnTo>
                  <a:pt x="3057" y="177"/>
                </a:lnTo>
                <a:lnTo>
                  <a:pt x="3062" y="175"/>
                </a:lnTo>
                <a:lnTo>
                  <a:pt x="3067" y="175"/>
                </a:lnTo>
                <a:lnTo>
                  <a:pt x="3072" y="173"/>
                </a:lnTo>
                <a:lnTo>
                  <a:pt x="3072" y="171"/>
                </a:lnTo>
                <a:lnTo>
                  <a:pt x="3077" y="168"/>
                </a:lnTo>
                <a:lnTo>
                  <a:pt x="3081" y="166"/>
                </a:lnTo>
                <a:lnTo>
                  <a:pt x="3086" y="166"/>
                </a:lnTo>
                <a:lnTo>
                  <a:pt x="3091" y="164"/>
                </a:lnTo>
                <a:lnTo>
                  <a:pt x="3091" y="162"/>
                </a:lnTo>
                <a:lnTo>
                  <a:pt x="3096" y="160"/>
                </a:lnTo>
                <a:lnTo>
                  <a:pt x="3100" y="158"/>
                </a:lnTo>
                <a:lnTo>
                  <a:pt x="3105" y="158"/>
                </a:lnTo>
                <a:lnTo>
                  <a:pt x="3110" y="156"/>
                </a:lnTo>
                <a:lnTo>
                  <a:pt x="3110" y="154"/>
                </a:lnTo>
                <a:lnTo>
                  <a:pt x="3115" y="152"/>
                </a:lnTo>
                <a:lnTo>
                  <a:pt x="3119" y="150"/>
                </a:lnTo>
                <a:lnTo>
                  <a:pt x="3124" y="148"/>
                </a:lnTo>
                <a:lnTo>
                  <a:pt x="3129" y="148"/>
                </a:lnTo>
                <a:lnTo>
                  <a:pt x="3129" y="146"/>
                </a:lnTo>
                <a:lnTo>
                  <a:pt x="3134" y="144"/>
                </a:lnTo>
                <a:lnTo>
                  <a:pt x="3138" y="142"/>
                </a:lnTo>
                <a:lnTo>
                  <a:pt x="3143" y="140"/>
                </a:lnTo>
                <a:lnTo>
                  <a:pt x="3148" y="140"/>
                </a:lnTo>
                <a:lnTo>
                  <a:pt x="3148" y="138"/>
                </a:lnTo>
                <a:lnTo>
                  <a:pt x="3153" y="136"/>
                </a:lnTo>
                <a:lnTo>
                  <a:pt x="3157" y="134"/>
                </a:lnTo>
                <a:lnTo>
                  <a:pt x="3162" y="132"/>
                </a:lnTo>
                <a:lnTo>
                  <a:pt x="3167" y="132"/>
                </a:lnTo>
                <a:lnTo>
                  <a:pt x="3167" y="129"/>
                </a:lnTo>
                <a:lnTo>
                  <a:pt x="3172" y="127"/>
                </a:lnTo>
                <a:lnTo>
                  <a:pt x="3177" y="125"/>
                </a:lnTo>
                <a:lnTo>
                  <a:pt x="3181" y="123"/>
                </a:lnTo>
                <a:lnTo>
                  <a:pt x="3186" y="121"/>
                </a:lnTo>
                <a:lnTo>
                  <a:pt x="3191" y="121"/>
                </a:lnTo>
                <a:lnTo>
                  <a:pt x="3191" y="119"/>
                </a:lnTo>
                <a:lnTo>
                  <a:pt x="3196" y="117"/>
                </a:lnTo>
                <a:lnTo>
                  <a:pt x="3200" y="115"/>
                </a:lnTo>
                <a:lnTo>
                  <a:pt x="3205" y="113"/>
                </a:lnTo>
                <a:lnTo>
                  <a:pt x="3210" y="113"/>
                </a:lnTo>
                <a:lnTo>
                  <a:pt x="3210" y="111"/>
                </a:lnTo>
                <a:lnTo>
                  <a:pt x="3215" y="109"/>
                </a:lnTo>
                <a:lnTo>
                  <a:pt x="3219" y="107"/>
                </a:lnTo>
                <a:lnTo>
                  <a:pt x="3224" y="105"/>
                </a:lnTo>
                <a:lnTo>
                  <a:pt x="3229" y="105"/>
                </a:lnTo>
                <a:lnTo>
                  <a:pt x="3229" y="103"/>
                </a:lnTo>
                <a:lnTo>
                  <a:pt x="3234" y="101"/>
                </a:lnTo>
                <a:lnTo>
                  <a:pt x="3238" y="99"/>
                </a:lnTo>
                <a:lnTo>
                  <a:pt x="3243" y="97"/>
                </a:lnTo>
                <a:lnTo>
                  <a:pt x="3248" y="97"/>
                </a:lnTo>
                <a:lnTo>
                  <a:pt x="3248" y="95"/>
                </a:lnTo>
                <a:lnTo>
                  <a:pt x="3253" y="92"/>
                </a:lnTo>
                <a:lnTo>
                  <a:pt x="3258" y="90"/>
                </a:lnTo>
                <a:lnTo>
                  <a:pt x="3262" y="88"/>
                </a:lnTo>
                <a:lnTo>
                  <a:pt x="3267" y="86"/>
                </a:lnTo>
                <a:lnTo>
                  <a:pt x="3267" y="86"/>
                </a:lnTo>
                <a:lnTo>
                  <a:pt x="3272" y="84"/>
                </a:lnTo>
                <a:lnTo>
                  <a:pt x="3277" y="82"/>
                </a:lnTo>
                <a:lnTo>
                  <a:pt x="3281" y="80"/>
                </a:lnTo>
                <a:lnTo>
                  <a:pt x="3286" y="78"/>
                </a:lnTo>
                <a:lnTo>
                  <a:pt x="3286" y="78"/>
                </a:lnTo>
                <a:lnTo>
                  <a:pt x="3291" y="76"/>
                </a:lnTo>
                <a:lnTo>
                  <a:pt x="3296" y="74"/>
                </a:lnTo>
                <a:lnTo>
                  <a:pt x="3300" y="72"/>
                </a:lnTo>
                <a:lnTo>
                  <a:pt x="3305" y="70"/>
                </a:lnTo>
                <a:lnTo>
                  <a:pt x="3305" y="70"/>
                </a:lnTo>
                <a:lnTo>
                  <a:pt x="3310" y="68"/>
                </a:lnTo>
                <a:lnTo>
                  <a:pt x="3315" y="66"/>
                </a:lnTo>
                <a:lnTo>
                  <a:pt x="3319" y="64"/>
                </a:lnTo>
                <a:lnTo>
                  <a:pt x="3324" y="62"/>
                </a:lnTo>
                <a:lnTo>
                  <a:pt x="3329" y="60"/>
                </a:lnTo>
                <a:lnTo>
                  <a:pt x="3329" y="60"/>
                </a:lnTo>
                <a:lnTo>
                  <a:pt x="3334" y="58"/>
                </a:lnTo>
                <a:lnTo>
                  <a:pt x="3338" y="55"/>
                </a:lnTo>
                <a:lnTo>
                  <a:pt x="3343" y="53"/>
                </a:lnTo>
                <a:lnTo>
                  <a:pt x="3348" y="51"/>
                </a:lnTo>
                <a:lnTo>
                  <a:pt x="3348" y="51"/>
                </a:lnTo>
                <a:lnTo>
                  <a:pt x="3353" y="49"/>
                </a:lnTo>
                <a:lnTo>
                  <a:pt x="3358" y="47"/>
                </a:lnTo>
                <a:lnTo>
                  <a:pt x="3362" y="45"/>
                </a:lnTo>
                <a:lnTo>
                  <a:pt x="3367" y="43"/>
                </a:lnTo>
                <a:lnTo>
                  <a:pt x="3367" y="43"/>
                </a:lnTo>
                <a:lnTo>
                  <a:pt x="3372" y="41"/>
                </a:lnTo>
                <a:lnTo>
                  <a:pt x="3377" y="39"/>
                </a:lnTo>
                <a:lnTo>
                  <a:pt x="3381" y="37"/>
                </a:lnTo>
                <a:lnTo>
                  <a:pt x="3386" y="35"/>
                </a:lnTo>
                <a:lnTo>
                  <a:pt x="3386" y="33"/>
                </a:lnTo>
                <a:lnTo>
                  <a:pt x="3391" y="33"/>
                </a:lnTo>
                <a:lnTo>
                  <a:pt x="3396" y="31"/>
                </a:lnTo>
                <a:lnTo>
                  <a:pt x="3400" y="29"/>
                </a:lnTo>
                <a:lnTo>
                  <a:pt x="3405" y="27"/>
                </a:lnTo>
                <a:lnTo>
                  <a:pt x="3405" y="25"/>
                </a:lnTo>
                <a:lnTo>
                  <a:pt x="3410" y="25"/>
                </a:lnTo>
                <a:lnTo>
                  <a:pt x="3415" y="23"/>
                </a:lnTo>
                <a:lnTo>
                  <a:pt x="3419" y="21"/>
                </a:lnTo>
                <a:lnTo>
                  <a:pt x="3424" y="19"/>
                </a:lnTo>
                <a:lnTo>
                  <a:pt x="3424" y="16"/>
                </a:lnTo>
                <a:lnTo>
                  <a:pt x="3429" y="16"/>
                </a:lnTo>
                <a:lnTo>
                  <a:pt x="3434" y="14"/>
                </a:lnTo>
                <a:lnTo>
                  <a:pt x="3439" y="12"/>
                </a:lnTo>
                <a:lnTo>
                  <a:pt x="3443" y="10"/>
                </a:lnTo>
                <a:lnTo>
                  <a:pt x="3443" y="8"/>
                </a:lnTo>
                <a:lnTo>
                  <a:pt x="3448" y="6"/>
                </a:lnTo>
                <a:lnTo>
                  <a:pt x="3453" y="6"/>
                </a:lnTo>
                <a:lnTo>
                  <a:pt x="3458" y="4"/>
                </a:lnTo>
                <a:lnTo>
                  <a:pt x="3462" y="2"/>
                </a:lnTo>
                <a:lnTo>
                  <a:pt x="3462" y="0"/>
                </a:lnTo>
                <a:lnTo>
                  <a:pt x="3467" y="138"/>
                </a:lnTo>
                <a:lnTo>
                  <a:pt x="3472" y="138"/>
                </a:lnTo>
                <a:lnTo>
                  <a:pt x="3477" y="136"/>
                </a:lnTo>
                <a:lnTo>
                  <a:pt x="3481" y="134"/>
                </a:lnTo>
                <a:lnTo>
                  <a:pt x="3486" y="132"/>
                </a:lnTo>
                <a:lnTo>
                  <a:pt x="3486" y="129"/>
                </a:lnTo>
                <a:lnTo>
                  <a:pt x="3491" y="129"/>
                </a:lnTo>
                <a:lnTo>
                  <a:pt x="3496" y="127"/>
                </a:lnTo>
                <a:lnTo>
                  <a:pt x="3500" y="125"/>
                </a:lnTo>
                <a:lnTo>
                  <a:pt x="3505" y="123"/>
                </a:lnTo>
                <a:lnTo>
                  <a:pt x="3505" y="121"/>
                </a:lnTo>
                <a:lnTo>
                  <a:pt x="3510" y="119"/>
                </a:lnTo>
                <a:lnTo>
                  <a:pt x="3515" y="119"/>
                </a:lnTo>
                <a:lnTo>
                  <a:pt x="3519" y="117"/>
                </a:lnTo>
                <a:lnTo>
                  <a:pt x="3524" y="115"/>
                </a:lnTo>
                <a:lnTo>
                  <a:pt x="3524" y="113"/>
                </a:lnTo>
                <a:lnTo>
                  <a:pt x="3529" y="111"/>
                </a:lnTo>
                <a:lnTo>
                  <a:pt x="3534" y="111"/>
                </a:lnTo>
                <a:lnTo>
                  <a:pt x="3539" y="109"/>
                </a:lnTo>
                <a:lnTo>
                  <a:pt x="3543" y="107"/>
                </a:lnTo>
                <a:lnTo>
                  <a:pt x="3543" y="105"/>
                </a:lnTo>
                <a:lnTo>
                  <a:pt x="3548" y="103"/>
                </a:lnTo>
                <a:lnTo>
                  <a:pt x="3553" y="103"/>
                </a:lnTo>
                <a:lnTo>
                  <a:pt x="3558" y="101"/>
                </a:lnTo>
                <a:lnTo>
                  <a:pt x="3562" y="99"/>
                </a:lnTo>
                <a:lnTo>
                  <a:pt x="3562" y="97"/>
                </a:lnTo>
                <a:lnTo>
                  <a:pt x="3567" y="95"/>
                </a:lnTo>
                <a:lnTo>
                  <a:pt x="3572" y="92"/>
                </a:lnTo>
                <a:lnTo>
                  <a:pt x="3577" y="92"/>
                </a:lnTo>
                <a:lnTo>
                  <a:pt x="3581" y="90"/>
                </a:lnTo>
                <a:lnTo>
                  <a:pt x="3581" y="88"/>
                </a:lnTo>
                <a:lnTo>
                  <a:pt x="3586" y="86"/>
                </a:lnTo>
                <a:lnTo>
                  <a:pt x="3591" y="84"/>
                </a:lnTo>
                <a:lnTo>
                  <a:pt x="3596" y="84"/>
                </a:lnTo>
                <a:lnTo>
                  <a:pt x="3600" y="82"/>
                </a:lnTo>
                <a:lnTo>
                  <a:pt x="3600" y="80"/>
                </a:lnTo>
                <a:lnTo>
                  <a:pt x="3605" y="78"/>
                </a:lnTo>
                <a:lnTo>
                  <a:pt x="3610" y="76"/>
                </a:lnTo>
                <a:lnTo>
                  <a:pt x="3615" y="76"/>
                </a:lnTo>
                <a:lnTo>
                  <a:pt x="3620" y="74"/>
                </a:lnTo>
                <a:lnTo>
                  <a:pt x="3624" y="72"/>
                </a:lnTo>
                <a:lnTo>
                  <a:pt x="3624" y="70"/>
                </a:lnTo>
                <a:lnTo>
                  <a:pt x="3629" y="68"/>
                </a:lnTo>
                <a:lnTo>
                  <a:pt x="3634" y="68"/>
                </a:lnTo>
                <a:lnTo>
                  <a:pt x="3639" y="66"/>
                </a:lnTo>
                <a:lnTo>
                  <a:pt x="3643" y="64"/>
                </a:lnTo>
                <a:lnTo>
                  <a:pt x="3643" y="62"/>
                </a:lnTo>
                <a:lnTo>
                  <a:pt x="3648" y="60"/>
                </a:lnTo>
                <a:lnTo>
                  <a:pt x="3653" y="58"/>
                </a:lnTo>
                <a:lnTo>
                  <a:pt x="3658" y="58"/>
                </a:lnTo>
                <a:lnTo>
                  <a:pt x="3662" y="55"/>
                </a:lnTo>
                <a:lnTo>
                  <a:pt x="3662" y="53"/>
                </a:lnTo>
                <a:lnTo>
                  <a:pt x="3667" y="51"/>
                </a:lnTo>
                <a:lnTo>
                  <a:pt x="3672" y="49"/>
                </a:lnTo>
                <a:lnTo>
                  <a:pt x="3677" y="49"/>
                </a:lnTo>
                <a:lnTo>
                  <a:pt x="3681" y="47"/>
                </a:lnTo>
                <a:lnTo>
                  <a:pt x="3681" y="45"/>
                </a:lnTo>
                <a:lnTo>
                  <a:pt x="3686" y="43"/>
                </a:lnTo>
                <a:lnTo>
                  <a:pt x="3691" y="41"/>
                </a:lnTo>
                <a:lnTo>
                  <a:pt x="3696" y="41"/>
                </a:lnTo>
                <a:lnTo>
                  <a:pt x="3700" y="39"/>
                </a:lnTo>
                <a:lnTo>
                  <a:pt x="3700" y="37"/>
                </a:lnTo>
                <a:lnTo>
                  <a:pt x="3705" y="35"/>
                </a:lnTo>
                <a:lnTo>
                  <a:pt x="3710" y="33"/>
                </a:lnTo>
                <a:lnTo>
                  <a:pt x="3715" y="31"/>
                </a:lnTo>
                <a:lnTo>
                  <a:pt x="3720" y="31"/>
                </a:lnTo>
                <a:lnTo>
                  <a:pt x="3720" y="29"/>
                </a:lnTo>
                <a:lnTo>
                  <a:pt x="3724" y="27"/>
                </a:lnTo>
                <a:lnTo>
                  <a:pt x="3729" y="25"/>
                </a:lnTo>
                <a:lnTo>
                  <a:pt x="3734" y="23"/>
                </a:lnTo>
                <a:lnTo>
                  <a:pt x="3739" y="23"/>
                </a:lnTo>
                <a:lnTo>
                  <a:pt x="3739" y="21"/>
                </a:lnTo>
                <a:lnTo>
                  <a:pt x="3743" y="19"/>
                </a:lnTo>
                <a:lnTo>
                  <a:pt x="3748" y="16"/>
                </a:lnTo>
                <a:lnTo>
                  <a:pt x="3753" y="14"/>
                </a:lnTo>
                <a:lnTo>
                  <a:pt x="3758" y="14"/>
                </a:lnTo>
                <a:lnTo>
                  <a:pt x="3762" y="12"/>
                </a:lnTo>
                <a:lnTo>
                  <a:pt x="3762" y="10"/>
                </a:lnTo>
                <a:lnTo>
                  <a:pt x="3767" y="8"/>
                </a:lnTo>
                <a:lnTo>
                  <a:pt x="3772" y="6"/>
                </a:lnTo>
                <a:lnTo>
                  <a:pt x="3777" y="4"/>
                </a:lnTo>
                <a:lnTo>
                  <a:pt x="3781" y="4"/>
                </a:lnTo>
                <a:lnTo>
                  <a:pt x="3781" y="2"/>
                </a:lnTo>
                <a:lnTo>
                  <a:pt x="3786" y="0"/>
                </a:lnTo>
                <a:lnTo>
                  <a:pt x="3791" y="92"/>
                </a:lnTo>
                <a:lnTo>
                  <a:pt x="3796" y="90"/>
                </a:lnTo>
                <a:lnTo>
                  <a:pt x="3801" y="88"/>
                </a:lnTo>
                <a:lnTo>
                  <a:pt x="3801" y="86"/>
                </a:lnTo>
                <a:lnTo>
                  <a:pt x="3805" y="84"/>
                </a:lnTo>
                <a:lnTo>
                  <a:pt x="3810" y="84"/>
                </a:lnTo>
                <a:lnTo>
                  <a:pt x="3815" y="82"/>
                </a:lnTo>
                <a:lnTo>
                  <a:pt x="3820" y="80"/>
                </a:lnTo>
                <a:lnTo>
                  <a:pt x="3820" y="78"/>
                </a:lnTo>
                <a:lnTo>
                  <a:pt x="3824" y="76"/>
                </a:lnTo>
                <a:lnTo>
                  <a:pt x="3829" y="74"/>
                </a:lnTo>
                <a:lnTo>
                  <a:pt x="3834" y="74"/>
                </a:lnTo>
                <a:lnTo>
                  <a:pt x="3839" y="72"/>
                </a:lnTo>
                <a:lnTo>
                  <a:pt x="3839" y="72"/>
                </a:lnTo>
                <a:lnTo>
                  <a:pt x="3834" y="74"/>
                </a:lnTo>
                <a:lnTo>
                  <a:pt x="3829" y="74"/>
                </a:lnTo>
                <a:lnTo>
                  <a:pt x="3824" y="76"/>
                </a:lnTo>
                <a:lnTo>
                  <a:pt x="3820" y="78"/>
                </a:lnTo>
                <a:lnTo>
                  <a:pt x="3820" y="80"/>
                </a:lnTo>
                <a:lnTo>
                  <a:pt x="3815" y="82"/>
                </a:lnTo>
                <a:lnTo>
                  <a:pt x="3810" y="84"/>
                </a:lnTo>
                <a:lnTo>
                  <a:pt x="3805" y="84"/>
                </a:lnTo>
                <a:lnTo>
                  <a:pt x="3801" y="86"/>
                </a:lnTo>
                <a:lnTo>
                  <a:pt x="3801" y="88"/>
                </a:lnTo>
                <a:lnTo>
                  <a:pt x="3796" y="90"/>
                </a:lnTo>
                <a:lnTo>
                  <a:pt x="3791" y="92"/>
                </a:lnTo>
                <a:lnTo>
                  <a:pt x="3786" y="2"/>
                </a:lnTo>
                <a:lnTo>
                  <a:pt x="3781" y="2"/>
                </a:lnTo>
                <a:lnTo>
                  <a:pt x="3781" y="4"/>
                </a:lnTo>
                <a:lnTo>
                  <a:pt x="3777" y="4"/>
                </a:lnTo>
                <a:lnTo>
                  <a:pt x="3772" y="6"/>
                </a:lnTo>
                <a:lnTo>
                  <a:pt x="3767" y="8"/>
                </a:lnTo>
                <a:lnTo>
                  <a:pt x="3762" y="10"/>
                </a:lnTo>
                <a:lnTo>
                  <a:pt x="3762" y="12"/>
                </a:lnTo>
                <a:lnTo>
                  <a:pt x="3758" y="14"/>
                </a:lnTo>
                <a:lnTo>
                  <a:pt x="3753" y="14"/>
                </a:lnTo>
                <a:lnTo>
                  <a:pt x="3748" y="16"/>
                </a:lnTo>
                <a:lnTo>
                  <a:pt x="3743" y="19"/>
                </a:lnTo>
                <a:lnTo>
                  <a:pt x="3739" y="21"/>
                </a:lnTo>
                <a:lnTo>
                  <a:pt x="3739" y="23"/>
                </a:lnTo>
                <a:lnTo>
                  <a:pt x="3734" y="23"/>
                </a:lnTo>
                <a:lnTo>
                  <a:pt x="3729" y="25"/>
                </a:lnTo>
                <a:lnTo>
                  <a:pt x="3724" y="27"/>
                </a:lnTo>
                <a:lnTo>
                  <a:pt x="3720" y="29"/>
                </a:lnTo>
                <a:lnTo>
                  <a:pt x="3720" y="31"/>
                </a:lnTo>
                <a:lnTo>
                  <a:pt x="3715" y="31"/>
                </a:lnTo>
                <a:lnTo>
                  <a:pt x="3710" y="33"/>
                </a:lnTo>
                <a:lnTo>
                  <a:pt x="3705" y="35"/>
                </a:lnTo>
                <a:lnTo>
                  <a:pt x="3700" y="37"/>
                </a:lnTo>
                <a:lnTo>
                  <a:pt x="3700" y="39"/>
                </a:lnTo>
                <a:lnTo>
                  <a:pt x="3696" y="41"/>
                </a:lnTo>
                <a:lnTo>
                  <a:pt x="3691" y="41"/>
                </a:lnTo>
                <a:lnTo>
                  <a:pt x="3686" y="43"/>
                </a:lnTo>
                <a:lnTo>
                  <a:pt x="3681" y="45"/>
                </a:lnTo>
                <a:lnTo>
                  <a:pt x="3681" y="47"/>
                </a:lnTo>
                <a:lnTo>
                  <a:pt x="3677" y="49"/>
                </a:lnTo>
                <a:lnTo>
                  <a:pt x="3672" y="49"/>
                </a:lnTo>
                <a:lnTo>
                  <a:pt x="3667" y="51"/>
                </a:lnTo>
                <a:lnTo>
                  <a:pt x="3662" y="53"/>
                </a:lnTo>
                <a:lnTo>
                  <a:pt x="3662" y="55"/>
                </a:lnTo>
                <a:lnTo>
                  <a:pt x="3658" y="58"/>
                </a:lnTo>
                <a:lnTo>
                  <a:pt x="3653" y="58"/>
                </a:lnTo>
                <a:lnTo>
                  <a:pt x="3648" y="60"/>
                </a:lnTo>
                <a:lnTo>
                  <a:pt x="3643" y="62"/>
                </a:lnTo>
                <a:lnTo>
                  <a:pt x="3643" y="64"/>
                </a:lnTo>
                <a:lnTo>
                  <a:pt x="3639" y="66"/>
                </a:lnTo>
                <a:lnTo>
                  <a:pt x="3634" y="68"/>
                </a:lnTo>
                <a:lnTo>
                  <a:pt x="3629" y="68"/>
                </a:lnTo>
                <a:lnTo>
                  <a:pt x="3624" y="70"/>
                </a:lnTo>
                <a:lnTo>
                  <a:pt x="3624" y="72"/>
                </a:lnTo>
                <a:lnTo>
                  <a:pt x="3620" y="74"/>
                </a:lnTo>
                <a:lnTo>
                  <a:pt x="3615" y="76"/>
                </a:lnTo>
                <a:lnTo>
                  <a:pt x="3610" y="76"/>
                </a:lnTo>
                <a:lnTo>
                  <a:pt x="3605" y="78"/>
                </a:lnTo>
                <a:lnTo>
                  <a:pt x="3600" y="80"/>
                </a:lnTo>
                <a:lnTo>
                  <a:pt x="3600" y="82"/>
                </a:lnTo>
                <a:lnTo>
                  <a:pt x="3596" y="84"/>
                </a:lnTo>
                <a:lnTo>
                  <a:pt x="3591" y="84"/>
                </a:lnTo>
                <a:lnTo>
                  <a:pt x="3586" y="86"/>
                </a:lnTo>
                <a:lnTo>
                  <a:pt x="3581" y="88"/>
                </a:lnTo>
                <a:lnTo>
                  <a:pt x="3581" y="90"/>
                </a:lnTo>
                <a:lnTo>
                  <a:pt x="3577" y="92"/>
                </a:lnTo>
                <a:lnTo>
                  <a:pt x="3572" y="92"/>
                </a:lnTo>
                <a:lnTo>
                  <a:pt x="3567" y="95"/>
                </a:lnTo>
                <a:lnTo>
                  <a:pt x="3562" y="97"/>
                </a:lnTo>
                <a:lnTo>
                  <a:pt x="3562" y="99"/>
                </a:lnTo>
                <a:lnTo>
                  <a:pt x="3558" y="101"/>
                </a:lnTo>
                <a:lnTo>
                  <a:pt x="3553" y="103"/>
                </a:lnTo>
                <a:lnTo>
                  <a:pt x="3548" y="103"/>
                </a:lnTo>
                <a:lnTo>
                  <a:pt x="3543" y="105"/>
                </a:lnTo>
                <a:lnTo>
                  <a:pt x="3543" y="107"/>
                </a:lnTo>
                <a:lnTo>
                  <a:pt x="3539" y="109"/>
                </a:lnTo>
                <a:lnTo>
                  <a:pt x="3534" y="111"/>
                </a:lnTo>
                <a:lnTo>
                  <a:pt x="3529" y="111"/>
                </a:lnTo>
                <a:lnTo>
                  <a:pt x="3524" y="113"/>
                </a:lnTo>
                <a:lnTo>
                  <a:pt x="3524" y="115"/>
                </a:lnTo>
                <a:lnTo>
                  <a:pt x="3519" y="117"/>
                </a:lnTo>
                <a:lnTo>
                  <a:pt x="3515" y="119"/>
                </a:lnTo>
                <a:lnTo>
                  <a:pt x="3510" y="119"/>
                </a:lnTo>
                <a:lnTo>
                  <a:pt x="3505" y="121"/>
                </a:lnTo>
                <a:lnTo>
                  <a:pt x="3505" y="123"/>
                </a:lnTo>
                <a:lnTo>
                  <a:pt x="3500" y="125"/>
                </a:lnTo>
                <a:lnTo>
                  <a:pt x="3496" y="127"/>
                </a:lnTo>
                <a:lnTo>
                  <a:pt x="3491" y="129"/>
                </a:lnTo>
                <a:lnTo>
                  <a:pt x="3486" y="129"/>
                </a:lnTo>
                <a:lnTo>
                  <a:pt x="3486" y="132"/>
                </a:lnTo>
                <a:lnTo>
                  <a:pt x="3481" y="134"/>
                </a:lnTo>
                <a:lnTo>
                  <a:pt x="3477" y="136"/>
                </a:lnTo>
                <a:lnTo>
                  <a:pt x="3472" y="138"/>
                </a:lnTo>
                <a:lnTo>
                  <a:pt x="3467" y="138"/>
                </a:lnTo>
                <a:lnTo>
                  <a:pt x="3462" y="2"/>
                </a:lnTo>
                <a:lnTo>
                  <a:pt x="3462" y="2"/>
                </a:lnTo>
                <a:lnTo>
                  <a:pt x="3458" y="4"/>
                </a:lnTo>
                <a:lnTo>
                  <a:pt x="3453" y="6"/>
                </a:lnTo>
                <a:lnTo>
                  <a:pt x="3448" y="6"/>
                </a:lnTo>
                <a:lnTo>
                  <a:pt x="3443" y="8"/>
                </a:lnTo>
                <a:lnTo>
                  <a:pt x="3443" y="10"/>
                </a:lnTo>
                <a:lnTo>
                  <a:pt x="3439" y="12"/>
                </a:lnTo>
                <a:lnTo>
                  <a:pt x="3434" y="14"/>
                </a:lnTo>
                <a:lnTo>
                  <a:pt x="3429" y="16"/>
                </a:lnTo>
                <a:lnTo>
                  <a:pt x="3424" y="16"/>
                </a:lnTo>
                <a:lnTo>
                  <a:pt x="3424" y="19"/>
                </a:lnTo>
                <a:lnTo>
                  <a:pt x="3419" y="21"/>
                </a:lnTo>
                <a:lnTo>
                  <a:pt x="3415" y="23"/>
                </a:lnTo>
                <a:lnTo>
                  <a:pt x="3410" y="25"/>
                </a:lnTo>
                <a:lnTo>
                  <a:pt x="3405" y="25"/>
                </a:lnTo>
                <a:lnTo>
                  <a:pt x="3405" y="27"/>
                </a:lnTo>
                <a:lnTo>
                  <a:pt x="3400" y="29"/>
                </a:lnTo>
                <a:lnTo>
                  <a:pt x="3396" y="31"/>
                </a:lnTo>
                <a:lnTo>
                  <a:pt x="3391" y="33"/>
                </a:lnTo>
                <a:lnTo>
                  <a:pt x="3386" y="33"/>
                </a:lnTo>
                <a:lnTo>
                  <a:pt x="3386" y="35"/>
                </a:lnTo>
                <a:lnTo>
                  <a:pt x="3381" y="37"/>
                </a:lnTo>
                <a:lnTo>
                  <a:pt x="3377" y="39"/>
                </a:lnTo>
                <a:lnTo>
                  <a:pt x="3372" y="41"/>
                </a:lnTo>
                <a:lnTo>
                  <a:pt x="3367" y="43"/>
                </a:lnTo>
                <a:lnTo>
                  <a:pt x="3367" y="43"/>
                </a:lnTo>
                <a:lnTo>
                  <a:pt x="3362" y="45"/>
                </a:lnTo>
                <a:lnTo>
                  <a:pt x="3358" y="47"/>
                </a:lnTo>
                <a:lnTo>
                  <a:pt x="3353" y="49"/>
                </a:lnTo>
                <a:lnTo>
                  <a:pt x="3348" y="51"/>
                </a:lnTo>
                <a:lnTo>
                  <a:pt x="3348" y="51"/>
                </a:lnTo>
                <a:lnTo>
                  <a:pt x="3343" y="53"/>
                </a:lnTo>
                <a:lnTo>
                  <a:pt x="3338" y="55"/>
                </a:lnTo>
                <a:lnTo>
                  <a:pt x="3334" y="58"/>
                </a:lnTo>
                <a:lnTo>
                  <a:pt x="3329" y="60"/>
                </a:lnTo>
                <a:lnTo>
                  <a:pt x="3329" y="60"/>
                </a:lnTo>
                <a:lnTo>
                  <a:pt x="3324" y="62"/>
                </a:lnTo>
                <a:lnTo>
                  <a:pt x="3319" y="64"/>
                </a:lnTo>
                <a:lnTo>
                  <a:pt x="3315" y="66"/>
                </a:lnTo>
                <a:lnTo>
                  <a:pt x="3310" y="68"/>
                </a:lnTo>
                <a:lnTo>
                  <a:pt x="3305" y="70"/>
                </a:lnTo>
                <a:lnTo>
                  <a:pt x="3305" y="70"/>
                </a:lnTo>
                <a:lnTo>
                  <a:pt x="3300" y="72"/>
                </a:lnTo>
                <a:lnTo>
                  <a:pt x="3296" y="74"/>
                </a:lnTo>
                <a:lnTo>
                  <a:pt x="3291" y="76"/>
                </a:lnTo>
                <a:lnTo>
                  <a:pt x="3286" y="78"/>
                </a:lnTo>
                <a:lnTo>
                  <a:pt x="3286" y="78"/>
                </a:lnTo>
                <a:lnTo>
                  <a:pt x="3281" y="80"/>
                </a:lnTo>
                <a:lnTo>
                  <a:pt x="3277" y="82"/>
                </a:lnTo>
                <a:lnTo>
                  <a:pt x="3272" y="84"/>
                </a:lnTo>
                <a:lnTo>
                  <a:pt x="3267" y="86"/>
                </a:lnTo>
                <a:lnTo>
                  <a:pt x="3267" y="86"/>
                </a:lnTo>
                <a:lnTo>
                  <a:pt x="3262" y="88"/>
                </a:lnTo>
                <a:lnTo>
                  <a:pt x="3258" y="90"/>
                </a:lnTo>
                <a:lnTo>
                  <a:pt x="3253" y="92"/>
                </a:lnTo>
                <a:lnTo>
                  <a:pt x="3248" y="95"/>
                </a:lnTo>
                <a:lnTo>
                  <a:pt x="3248" y="97"/>
                </a:lnTo>
                <a:lnTo>
                  <a:pt x="3243" y="97"/>
                </a:lnTo>
                <a:lnTo>
                  <a:pt x="3238" y="99"/>
                </a:lnTo>
                <a:lnTo>
                  <a:pt x="3234" y="101"/>
                </a:lnTo>
                <a:lnTo>
                  <a:pt x="3229" y="103"/>
                </a:lnTo>
                <a:lnTo>
                  <a:pt x="3229" y="105"/>
                </a:lnTo>
                <a:lnTo>
                  <a:pt x="3224" y="105"/>
                </a:lnTo>
                <a:lnTo>
                  <a:pt x="3219" y="107"/>
                </a:lnTo>
                <a:lnTo>
                  <a:pt x="3215" y="109"/>
                </a:lnTo>
                <a:lnTo>
                  <a:pt x="3210" y="111"/>
                </a:lnTo>
                <a:lnTo>
                  <a:pt x="3210" y="113"/>
                </a:lnTo>
                <a:lnTo>
                  <a:pt x="3205" y="113"/>
                </a:lnTo>
                <a:lnTo>
                  <a:pt x="3200" y="115"/>
                </a:lnTo>
                <a:lnTo>
                  <a:pt x="3196" y="117"/>
                </a:lnTo>
                <a:lnTo>
                  <a:pt x="3191" y="119"/>
                </a:lnTo>
                <a:lnTo>
                  <a:pt x="3191" y="121"/>
                </a:lnTo>
                <a:lnTo>
                  <a:pt x="3186" y="121"/>
                </a:lnTo>
                <a:lnTo>
                  <a:pt x="3181" y="123"/>
                </a:lnTo>
                <a:lnTo>
                  <a:pt x="3177" y="125"/>
                </a:lnTo>
                <a:lnTo>
                  <a:pt x="3172" y="127"/>
                </a:lnTo>
                <a:lnTo>
                  <a:pt x="3167" y="129"/>
                </a:lnTo>
                <a:lnTo>
                  <a:pt x="3167" y="132"/>
                </a:lnTo>
                <a:lnTo>
                  <a:pt x="3162" y="132"/>
                </a:lnTo>
                <a:lnTo>
                  <a:pt x="3157" y="134"/>
                </a:lnTo>
                <a:lnTo>
                  <a:pt x="3153" y="136"/>
                </a:lnTo>
                <a:lnTo>
                  <a:pt x="3148" y="138"/>
                </a:lnTo>
                <a:lnTo>
                  <a:pt x="3148" y="140"/>
                </a:lnTo>
                <a:lnTo>
                  <a:pt x="3143" y="140"/>
                </a:lnTo>
                <a:lnTo>
                  <a:pt x="3138" y="142"/>
                </a:lnTo>
                <a:lnTo>
                  <a:pt x="3134" y="144"/>
                </a:lnTo>
                <a:lnTo>
                  <a:pt x="3129" y="146"/>
                </a:lnTo>
                <a:lnTo>
                  <a:pt x="3129" y="148"/>
                </a:lnTo>
                <a:lnTo>
                  <a:pt x="3124" y="148"/>
                </a:lnTo>
                <a:lnTo>
                  <a:pt x="3119" y="150"/>
                </a:lnTo>
                <a:lnTo>
                  <a:pt x="3115" y="152"/>
                </a:lnTo>
                <a:lnTo>
                  <a:pt x="3110" y="154"/>
                </a:lnTo>
                <a:lnTo>
                  <a:pt x="3110" y="156"/>
                </a:lnTo>
                <a:lnTo>
                  <a:pt x="3105" y="158"/>
                </a:lnTo>
                <a:lnTo>
                  <a:pt x="3100" y="158"/>
                </a:lnTo>
                <a:lnTo>
                  <a:pt x="3096" y="160"/>
                </a:lnTo>
                <a:lnTo>
                  <a:pt x="3091" y="162"/>
                </a:lnTo>
                <a:lnTo>
                  <a:pt x="3091" y="164"/>
                </a:lnTo>
                <a:lnTo>
                  <a:pt x="3086" y="166"/>
                </a:lnTo>
                <a:lnTo>
                  <a:pt x="3081" y="166"/>
                </a:lnTo>
                <a:lnTo>
                  <a:pt x="3077" y="168"/>
                </a:lnTo>
                <a:lnTo>
                  <a:pt x="3072" y="171"/>
                </a:lnTo>
                <a:lnTo>
                  <a:pt x="3072" y="173"/>
                </a:lnTo>
                <a:lnTo>
                  <a:pt x="3067" y="175"/>
                </a:lnTo>
                <a:lnTo>
                  <a:pt x="3062" y="175"/>
                </a:lnTo>
                <a:lnTo>
                  <a:pt x="3057" y="177"/>
                </a:lnTo>
                <a:lnTo>
                  <a:pt x="3053" y="179"/>
                </a:lnTo>
                <a:lnTo>
                  <a:pt x="3053" y="181"/>
                </a:lnTo>
                <a:lnTo>
                  <a:pt x="3048" y="183"/>
                </a:lnTo>
                <a:lnTo>
                  <a:pt x="3043" y="185"/>
                </a:lnTo>
                <a:lnTo>
                  <a:pt x="3038" y="185"/>
                </a:lnTo>
                <a:lnTo>
                  <a:pt x="3034" y="187"/>
                </a:lnTo>
                <a:lnTo>
                  <a:pt x="3029" y="189"/>
                </a:lnTo>
                <a:lnTo>
                  <a:pt x="3029" y="191"/>
                </a:lnTo>
                <a:lnTo>
                  <a:pt x="3024" y="193"/>
                </a:lnTo>
                <a:lnTo>
                  <a:pt x="3019" y="193"/>
                </a:lnTo>
                <a:lnTo>
                  <a:pt x="3015" y="195"/>
                </a:lnTo>
                <a:lnTo>
                  <a:pt x="3010" y="197"/>
                </a:lnTo>
                <a:lnTo>
                  <a:pt x="3010" y="199"/>
                </a:lnTo>
                <a:lnTo>
                  <a:pt x="3005" y="201"/>
                </a:lnTo>
                <a:lnTo>
                  <a:pt x="3000" y="201"/>
                </a:lnTo>
                <a:lnTo>
                  <a:pt x="2996" y="203"/>
                </a:lnTo>
                <a:lnTo>
                  <a:pt x="2991" y="205"/>
                </a:lnTo>
                <a:lnTo>
                  <a:pt x="2991" y="208"/>
                </a:lnTo>
                <a:lnTo>
                  <a:pt x="2986" y="210"/>
                </a:lnTo>
                <a:lnTo>
                  <a:pt x="2981" y="2"/>
                </a:lnTo>
                <a:lnTo>
                  <a:pt x="2976" y="2"/>
                </a:lnTo>
                <a:lnTo>
                  <a:pt x="2972" y="4"/>
                </a:lnTo>
                <a:lnTo>
                  <a:pt x="2972" y="6"/>
                </a:lnTo>
                <a:lnTo>
                  <a:pt x="2967" y="8"/>
                </a:lnTo>
                <a:lnTo>
                  <a:pt x="2962" y="10"/>
                </a:lnTo>
                <a:lnTo>
                  <a:pt x="2957" y="12"/>
                </a:lnTo>
                <a:lnTo>
                  <a:pt x="2953" y="12"/>
                </a:lnTo>
                <a:lnTo>
                  <a:pt x="2953" y="14"/>
                </a:lnTo>
                <a:lnTo>
                  <a:pt x="2948" y="16"/>
                </a:lnTo>
                <a:lnTo>
                  <a:pt x="2943" y="19"/>
                </a:lnTo>
                <a:lnTo>
                  <a:pt x="2938" y="21"/>
                </a:lnTo>
                <a:lnTo>
                  <a:pt x="2934" y="21"/>
                </a:lnTo>
                <a:lnTo>
                  <a:pt x="2934" y="23"/>
                </a:lnTo>
                <a:lnTo>
                  <a:pt x="2929" y="25"/>
                </a:lnTo>
                <a:lnTo>
                  <a:pt x="2924" y="27"/>
                </a:lnTo>
                <a:lnTo>
                  <a:pt x="2919" y="29"/>
                </a:lnTo>
                <a:lnTo>
                  <a:pt x="2915" y="29"/>
                </a:lnTo>
                <a:lnTo>
                  <a:pt x="2915" y="31"/>
                </a:lnTo>
                <a:lnTo>
                  <a:pt x="2910" y="33"/>
                </a:lnTo>
                <a:lnTo>
                  <a:pt x="2905" y="35"/>
                </a:lnTo>
                <a:lnTo>
                  <a:pt x="2900" y="37"/>
                </a:lnTo>
                <a:lnTo>
                  <a:pt x="2896" y="39"/>
                </a:lnTo>
                <a:lnTo>
                  <a:pt x="2896" y="39"/>
                </a:lnTo>
                <a:lnTo>
                  <a:pt x="2891" y="41"/>
                </a:lnTo>
                <a:lnTo>
                  <a:pt x="2886" y="43"/>
                </a:lnTo>
                <a:lnTo>
                  <a:pt x="2881" y="45"/>
                </a:lnTo>
                <a:lnTo>
                  <a:pt x="2876" y="47"/>
                </a:lnTo>
                <a:lnTo>
                  <a:pt x="2872" y="47"/>
                </a:lnTo>
                <a:lnTo>
                  <a:pt x="2872" y="49"/>
                </a:lnTo>
                <a:lnTo>
                  <a:pt x="2867" y="51"/>
                </a:lnTo>
                <a:lnTo>
                  <a:pt x="2862" y="2"/>
                </a:lnTo>
                <a:lnTo>
                  <a:pt x="2857" y="2"/>
                </a:lnTo>
                <a:lnTo>
                  <a:pt x="2853" y="4"/>
                </a:lnTo>
                <a:lnTo>
                  <a:pt x="2853" y="6"/>
                </a:lnTo>
                <a:lnTo>
                  <a:pt x="2848" y="8"/>
                </a:lnTo>
                <a:lnTo>
                  <a:pt x="2843" y="10"/>
                </a:lnTo>
                <a:lnTo>
                  <a:pt x="2838" y="10"/>
                </a:lnTo>
                <a:lnTo>
                  <a:pt x="2834" y="12"/>
                </a:lnTo>
                <a:lnTo>
                  <a:pt x="2834" y="14"/>
                </a:lnTo>
                <a:lnTo>
                  <a:pt x="2829" y="16"/>
                </a:lnTo>
                <a:lnTo>
                  <a:pt x="2824" y="19"/>
                </a:lnTo>
                <a:lnTo>
                  <a:pt x="2819" y="19"/>
                </a:lnTo>
                <a:lnTo>
                  <a:pt x="2815" y="21"/>
                </a:lnTo>
                <a:lnTo>
                  <a:pt x="2815" y="23"/>
                </a:lnTo>
                <a:lnTo>
                  <a:pt x="2810" y="25"/>
                </a:lnTo>
                <a:lnTo>
                  <a:pt x="2805" y="27"/>
                </a:lnTo>
                <a:lnTo>
                  <a:pt x="2800" y="27"/>
                </a:lnTo>
                <a:lnTo>
                  <a:pt x="2795" y="29"/>
                </a:lnTo>
                <a:lnTo>
                  <a:pt x="2795" y="31"/>
                </a:lnTo>
                <a:lnTo>
                  <a:pt x="2791" y="33"/>
                </a:lnTo>
                <a:lnTo>
                  <a:pt x="2786" y="35"/>
                </a:lnTo>
                <a:lnTo>
                  <a:pt x="2781" y="37"/>
                </a:lnTo>
                <a:lnTo>
                  <a:pt x="2776" y="37"/>
                </a:lnTo>
                <a:lnTo>
                  <a:pt x="2776" y="2"/>
                </a:lnTo>
                <a:lnTo>
                  <a:pt x="2772" y="2"/>
                </a:lnTo>
                <a:lnTo>
                  <a:pt x="2767" y="4"/>
                </a:lnTo>
                <a:lnTo>
                  <a:pt x="2762" y="6"/>
                </a:lnTo>
                <a:lnTo>
                  <a:pt x="2757" y="8"/>
                </a:lnTo>
                <a:lnTo>
                  <a:pt x="2757" y="10"/>
                </a:lnTo>
                <a:lnTo>
                  <a:pt x="2753" y="10"/>
                </a:lnTo>
                <a:lnTo>
                  <a:pt x="2748" y="12"/>
                </a:lnTo>
                <a:lnTo>
                  <a:pt x="2743" y="14"/>
                </a:lnTo>
                <a:lnTo>
                  <a:pt x="2738" y="16"/>
                </a:lnTo>
                <a:lnTo>
                  <a:pt x="2734" y="19"/>
                </a:lnTo>
                <a:lnTo>
                  <a:pt x="2734" y="19"/>
                </a:lnTo>
                <a:lnTo>
                  <a:pt x="2729" y="21"/>
                </a:lnTo>
                <a:lnTo>
                  <a:pt x="2724" y="23"/>
                </a:lnTo>
                <a:lnTo>
                  <a:pt x="2719" y="25"/>
                </a:lnTo>
                <a:lnTo>
                  <a:pt x="2715" y="27"/>
                </a:lnTo>
                <a:lnTo>
                  <a:pt x="2715" y="27"/>
                </a:lnTo>
                <a:lnTo>
                  <a:pt x="2710" y="29"/>
                </a:lnTo>
                <a:lnTo>
                  <a:pt x="2705" y="31"/>
                </a:lnTo>
                <a:lnTo>
                  <a:pt x="2700" y="33"/>
                </a:lnTo>
                <a:lnTo>
                  <a:pt x="2695" y="35"/>
                </a:lnTo>
                <a:lnTo>
                  <a:pt x="2695" y="37"/>
                </a:lnTo>
                <a:lnTo>
                  <a:pt x="2691" y="37"/>
                </a:lnTo>
                <a:lnTo>
                  <a:pt x="2686" y="39"/>
                </a:lnTo>
                <a:lnTo>
                  <a:pt x="2681" y="41"/>
                </a:lnTo>
                <a:lnTo>
                  <a:pt x="2676" y="43"/>
                </a:lnTo>
                <a:lnTo>
                  <a:pt x="2676" y="45"/>
                </a:lnTo>
                <a:lnTo>
                  <a:pt x="2672" y="45"/>
                </a:lnTo>
                <a:lnTo>
                  <a:pt x="2667" y="47"/>
                </a:lnTo>
                <a:lnTo>
                  <a:pt x="2662" y="49"/>
                </a:lnTo>
                <a:lnTo>
                  <a:pt x="2657" y="51"/>
                </a:lnTo>
                <a:lnTo>
                  <a:pt x="2657" y="53"/>
                </a:lnTo>
                <a:lnTo>
                  <a:pt x="2653" y="53"/>
                </a:lnTo>
                <a:lnTo>
                  <a:pt x="2648" y="55"/>
                </a:lnTo>
                <a:lnTo>
                  <a:pt x="2643" y="2"/>
                </a:lnTo>
                <a:lnTo>
                  <a:pt x="2638" y="2"/>
                </a:lnTo>
                <a:lnTo>
                  <a:pt x="2638" y="4"/>
                </a:lnTo>
                <a:lnTo>
                  <a:pt x="2634" y="4"/>
                </a:lnTo>
                <a:lnTo>
                  <a:pt x="2629" y="6"/>
                </a:lnTo>
                <a:lnTo>
                  <a:pt x="2624" y="8"/>
                </a:lnTo>
                <a:lnTo>
                  <a:pt x="2619" y="10"/>
                </a:lnTo>
                <a:lnTo>
                  <a:pt x="2619" y="12"/>
                </a:lnTo>
                <a:lnTo>
                  <a:pt x="2614" y="14"/>
                </a:lnTo>
                <a:lnTo>
                  <a:pt x="2610" y="14"/>
                </a:lnTo>
                <a:lnTo>
                  <a:pt x="2605" y="16"/>
                </a:lnTo>
                <a:lnTo>
                  <a:pt x="2600" y="19"/>
                </a:lnTo>
                <a:lnTo>
                  <a:pt x="2595" y="21"/>
                </a:lnTo>
                <a:lnTo>
                  <a:pt x="2595" y="23"/>
                </a:lnTo>
                <a:lnTo>
                  <a:pt x="2591" y="23"/>
                </a:lnTo>
                <a:lnTo>
                  <a:pt x="2586" y="25"/>
                </a:lnTo>
                <a:lnTo>
                  <a:pt x="2581" y="27"/>
                </a:lnTo>
                <a:lnTo>
                  <a:pt x="2576" y="29"/>
                </a:lnTo>
                <a:lnTo>
                  <a:pt x="2576" y="31"/>
                </a:lnTo>
                <a:lnTo>
                  <a:pt x="2572" y="31"/>
                </a:lnTo>
                <a:lnTo>
                  <a:pt x="2567" y="33"/>
                </a:lnTo>
                <a:lnTo>
                  <a:pt x="2562" y="35"/>
                </a:lnTo>
                <a:lnTo>
                  <a:pt x="2557" y="37"/>
                </a:lnTo>
                <a:lnTo>
                  <a:pt x="2557" y="39"/>
                </a:lnTo>
                <a:lnTo>
                  <a:pt x="2553" y="41"/>
                </a:lnTo>
                <a:lnTo>
                  <a:pt x="2548" y="41"/>
                </a:lnTo>
                <a:lnTo>
                  <a:pt x="2543" y="43"/>
                </a:lnTo>
                <a:lnTo>
                  <a:pt x="2538" y="45"/>
                </a:lnTo>
                <a:lnTo>
                  <a:pt x="2538" y="47"/>
                </a:lnTo>
                <a:lnTo>
                  <a:pt x="2534" y="49"/>
                </a:lnTo>
                <a:lnTo>
                  <a:pt x="2529" y="49"/>
                </a:lnTo>
                <a:lnTo>
                  <a:pt x="2524" y="51"/>
                </a:lnTo>
                <a:lnTo>
                  <a:pt x="2519" y="53"/>
                </a:lnTo>
                <a:lnTo>
                  <a:pt x="2519" y="55"/>
                </a:lnTo>
                <a:lnTo>
                  <a:pt x="2514" y="58"/>
                </a:lnTo>
                <a:lnTo>
                  <a:pt x="2510" y="58"/>
                </a:lnTo>
                <a:lnTo>
                  <a:pt x="2505" y="60"/>
                </a:lnTo>
                <a:lnTo>
                  <a:pt x="2500" y="62"/>
                </a:lnTo>
                <a:lnTo>
                  <a:pt x="2500" y="64"/>
                </a:lnTo>
                <a:lnTo>
                  <a:pt x="2495" y="66"/>
                </a:lnTo>
                <a:lnTo>
                  <a:pt x="2491" y="68"/>
                </a:lnTo>
                <a:lnTo>
                  <a:pt x="2486" y="68"/>
                </a:lnTo>
                <a:lnTo>
                  <a:pt x="2481" y="70"/>
                </a:lnTo>
                <a:lnTo>
                  <a:pt x="2481" y="72"/>
                </a:lnTo>
                <a:lnTo>
                  <a:pt x="2476" y="74"/>
                </a:lnTo>
                <a:lnTo>
                  <a:pt x="2472" y="76"/>
                </a:lnTo>
                <a:lnTo>
                  <a:pt x="2467" y="76"/>
                </a:lnTo>
                <a:lnTo>
                  <a:pt x="2462" y="78"/>
                </a:lnTo>
                <a:lnTo>
                  <a:pt x="2457" y="80"/>
                </a:lnTo>
                <a:lnTo>
                  <a:pt x="2457" y="82"/>
                </a:lnTo>
                <a:lnTo>
                  <a:pt x="2453" y="84"/>
                </a:lnTo>
                <a:lnTo>
                  <a:pt x="2448" y="84"/>
                </a:lnTo>
                <a:lnTo>
                  <a:pt x="2443" y="86"/>
                </a:lnTo>
                <a:lnTo>
                  <a:pt x="2438" y="88"/>
                </a:lnTo>
                <a:lnTo>
                  <a:pt x="2438" y="90"/>
                </a:lnTo>
                <a:lnTo>
                  <a:pt x="2434" y="92"/>
                </a:lnTo>
                <a:lnTo>
                  <a:pt x="2429" y="92"/>
                </a:lnTo>
                <a:lnTo>
                  <a:pt x="2424" y="95"/>
                </a:lnTo>
                <a:lnTo>
                  <a:pt x="2419" y="97"/>
                </a:lnTo>
                <a:lnTo>
                  <a:pt x="2419" y="99"/>
                </a:lnTo>
                <a:lnTo>
                  <a:pt x="2414" y="101"/>
                </a:lnTo>
                <a:lnTo>
                  <a:pt x="2410" y="103"/>
                </a:lnTo>
                <a:lnTo>
                  <a:pt x="2405" y="103"/>
                </a:lnTo>
                <a:lnTo>
                  <a:pt x="2400" y="105"/>
                </a:lnTo>
                <a:lnTo>
                  <a:pt x="2400" y="107"/>
                </a:lnTo>
                <a:lnTo>
                  <a:pt x="2395" y="109"/>
                </a:lnTo>
                <a:lnTo>
                  <a:pt x="2391" y="111"/>
                </a:lnTo>
                <a:lnTo>
                  <a:pt x="2386" y="111"/>
                </a:lnTo>
                <a:lnTo>
                  <a:pt x="2381" y="2"/>
                </a:lnTo>
                <a:lnTo>
                  <a:pt x="2381" y="2"/>
                </a:lnTo>
                <a:lnTo>
                  <a:pt x="2376" y="4"/>
                </a:lnTo>
                <a:lnTo>
                  <a:pt x="2372" y="6"/>
                </a:lnTo>
                <a:lnTo>
                  <a:pt x="2367" y="8"/>
                </a:lnTo>
                <a:lnTo>
                  <a:pt x="2362" y="10"/>
                </a:lnTo>
                <a:lnTo>
                  <a:pt x="2362" y="12"/>
                </a:lnTo>
                <a:lnTo>
                  <a:pt x="2357" y="12"/>
                </a:lnTo>
                <a:lnTo>
                  <a:pt x="2353" y="14"/>
                </a:lnTo>
                <a:lnTo>
                  <a:pt x="2348" y="16"/>
                </a:lnTo>
                <a:lnTo>
                  <a:pt x="2343" y="19"/>
                </a:lnTo>
                <a:lnTo>
                  <a:pt x="2343" y="21"/>
                </a:lnTo>
                <a:lnTo>
                  <a:pt x="2338" y="21"/>
                </a:lnTo>
                <a:lnTo>
                  <a:pt x="2333" y="23"/>
                </a:lnTo>
                <a:lnTo>
                  <a:pt x="2329" y="25"/>
                </a:lnTo>
                <a:lnTo>
                  <a:pt x="2324" y="27"/>
                </a:lnTo>
                <a:lnTo>
                  <a:pt x="2324" y="29"/>
                </a:lnTo>
                <a:lnTo>
                  <a:pt x="2319" y="29"/>
                </a:lnTo>
                <a:lnTo>
                  <a:pt x="2314" y="31"/>
                </a:lnTo>
                <a:lnTo>
                  <a:pt x="2310" y="33"/>
                </a:lnTo>
                <a:lnTo>
                  <a:pt x="2305" y="35"/>
                </a:lnTo>
                <a:lnTo>
                  <a:pt x="2300" y="37"/>
                </a:lnTo>
                <a:lnTo>
                  <a:pt x="2300" y="39"/>
                </a:lnTo>
                <a:lnTo>
                  <a:pt x="2295" y="39"/>
                </a:lnTo>
                <a:lnTo>
                  <a:pt x="2291" y="41"/>
                </a:lnTo>
                <a:lnTo>
                  <a:pt x="2286" y="43"/>
                </a:lnTo>
                <a:lnTo>
                  <a:pt x="2281" y="45"/>
                </a:lnTo>
                <a:lnTo>
                  <a:pt x="2281" y="47"/>
                </a:lnTo>
                <a:lnTo>
                  <a:pt x="2276" y="47"/>
                </a:lnTo>
                <a:lnTo>
                  <a:pt x="2272" y="49"/>
                </a:lnTo>
                <a:lnTo>
                  <a:pt x="2267" y="51"/>
                </a:lnTo>
                <a:lnTo>
                  <a:pt x="2262" y="2"/>
                </a:lnTo>
                <a:lnTo>
                  <a:pt x="2262" y="2"/>
                </a:lnTo>
                <a:lnTo>
                  <a:pt x="2257" y="4"/>
                </a:lnTo>
                <a:lnTo>
                  <a:pt x="2253" y="6"/>
                </a:lnTo>
                <a:lnTo>
                  <a:pt x="2248" y="8"/>
                </a:lnTo>
                <a:lnTo>
                  <a:pt x="2243" y="10"/>
                </a:lnTo>
                <a:lnTo>
                  <a:pt x="2243" y="10"/>
                </a:lnTo>
                <a:lnTo>
                  <a:pt x="2238" y="12"/>
                </a:lnTo>
                <a:lnTo>
                  <a:pt x="2233" y="14"/>
                </a:lnTo>
                <a:lnTo>
                  <a:pt x="2229" y="16"/>
                </a:lnTo>
                <a:lnTo>
                  <a:pt x="2224" y="19"/>
                </a:lnTo>
                <a:lnTo>
                  <a:pt x="2224" y="19"/>
                </a:lnTo>
                <a:lnTo>
                  <a:pt x="2219" y="21"/>
                </a:lnTo>
                <a:lnTo>
                  <a:pt x="2214" y="23"/>
                </a:lnTo>
                <a:lnTo>
                  <a:pt x="2210" y="25"/>
                </a:lnTo>
                <a:lnTo>
                  <a:pt x="2205" y="27"/>
                </a:lnTo>
                <a:lnTo>
                  <a:pt x="2205" y="27"/>
                </a:lnTo>
                <a:lnTo>
                  <a:pt x="2200" y="29"/>
                </a:lnTo>
                <a:lnTo>
                  <a:pt x="2195" y="31"/>
                </a:lnTo>
                <a:lnTo>
                  <a:pt x="2191" y="33"/>
                </a:lnTo>
                <a:lnTo>
                  <a:pt x="2186" y="35"/>
                </a:lnTo>
                <a:lnTo>
                  <a:pt x="2186" y="35"/>
                </a:lnTo>
                <a:lnTo>
                  <a:pt x="2181" y="37"/>
                </a:lnTo>
                <a:lnTo>
                  <a:pt x="2176" y="39"/>
                </a:lnTo>
                <a:lnTo>
                  <a:pt x="2172" y="41"/>
                </a:lnTo>
                <a:lnTo>
                  <a:pt x="2167" y="43"/>
                </a:lnTo>
                <a:lnTo>
                  <a:pt x="2162" y="45"/>
                </a:lnTo>
                <a:lnTo>
                  <a:pt x="2162" y="45"/>
                </a:lnTo>
                <a:lnTo>
                  <a:pt x="2157" y="47"/>
                </a:lnTo>
                <a:lnTo>
                  <a:pt x="2152" y="49"/>
                </a:lnTo>
                <a:lnTo>
                  <a:pt x="2148" y="51"/>
                </a:lnTo>
                <a:lnTo>
                  <a:pt x="2143" y="53"/>
                </a:lnTo>
                <a:lnTo>
                  <a:pt x="2143" y="53"/>
                </a:lnTo>
                <a:lnTo>
                  <a:pt x="2138" y="55"/>
                </a:lnTo>
                <a:lnTo>
                  <a:pt x="2133" y="58"/>
                </a:lnTo>
                <a:lnTo>
                  <a:pt x="2129" y="60"/>
                </a:lnTo>
                <a:lnTo>
                  <a:pt x="2124" y="62"/>
                </a:lnTo>
                <a:lnTo>
                  <a:pt x="2124" y="62"/>
                </a:lnTo>
                <a:lnTo>
                  <a:pt x="2119" y="64"/>
                </a:lnTo>
                <a:lnTo>
                  <a:pt x="2114" y="66"/>
                </a:lnTo>
                <a:lnTo>
                  <a:pt x="2110" y="68"/>
                </a:lnTo>
                <a:lnTo>
                  <a:pt x="2105" y="70"/>
                </a:lnTo>
                <a:lnTo>
                  <a:pt x="2105" y="72"/>
                </a:lnTo>
                <a:lnTo>
                  <a:pt x="2100" y="72"/>
                </a:lnTo>
                <a:lnTo>
                  <a:pt x="2095" y="74"/>
                </a:lnTo>
                <a:lnTo>
                  <a:pt x="2091" y="76"/>
                </a:lnTo>
                <a:lnTo>
                  <a:pt x="2086" y="78"/>
                </a:lnTo>
                <a:lnTo>
                  <a:pt x="2086" y="80"/>
                </a:lnTo>
                <a:lnTo>
                  <a:pt x="2081" y="80"/>
                </a:lnTo>
                <a:lnTo>
                  <a:pt x="2076" y="82"/>
                </a:lnTo>
                <a:lnTo>
                  <a:pt x="2072" y="84"/>
                </a:lnTo>
                <a:lnTo>
                  <a:pt x="2067" y="86"/>
                </a:lnTo>
                <a:lnTo>
                  <a:pt x="2067" y="88"/>
                </a:lnTo>
                <a:lnTo>
                  <a:pt x="2062" y="88"/>
                </a:lnTo>
                <a:lnTo>
                  <a:pt x="2057" y="90"/>
                </a:lnTo>
                <a:lnTo>
                  <a:pt x="2052" y="92"/>
                </a:lnTo>
                <a:lnTo>
                  <a:pt x="2048" y="95"/>
                </a:lnTo>
                <a:lnTo>
                  <a:pt x="2048" y="97"/>
                </a:lnTo>
                <a:lnTo>
                  <a:pt x="2043" y="99"/>
                </a:lnTo>
                <a:lnTo>
                  <a:pt x="2038" y="99"/>
                </a:lnTo>
                <a:lnTo>
                  <a:pt x="2033" y="101"/>
                </a:lnTo>
                <a:lnTo>
                  <a:pt x="2029" y="103"/>
                </a:lnTo>
                <a:lnTo>
                  <a:pt x="2024" y="105"/>
                </a:lnTo>
                <a:lnTo>
                  <a:pt x="2024" y="107"/>
                </a:lnTo>
                <a:lnTo>
                  <a:pt x="2019" y="107"/>
                </a:lnTo>
                <a:lnTo>
                  <a:pt x="2014" y="109"/>
                </a:lnTo>
                <a:lnTo>
                  <a:pt x="2010" y="111"/>
                </a:lnTo>
                <a:lnTo>
                  <a:pt x="2005" y="113"/>
                </a:lnTo>
                <a:lnTo>
                  <a:pt x="2005" y="115"/>
                </a:lnTo>
                <a:lnTo>
                  <a:pt x="2000" y="115"/>
                </a:lnTo>
                <a:lnTo>
                  <a:pt x="1995" y="117"/>
                </a:lnTo>
                <a:lnTo>
                  <a:pt x="1991" y="119"/>
                </a:lnTo>
                <a:lnTo>
                  <a:pt x="1986" y="121"/>
                </a:lnTo>
                <a:lnTo>
                  <a:pt x="1986" y="123"/>
                </a:lnTo>
                <a:lnTo>
                  <a:pt x="1981" y="125"/>
                </a:lnTo>
                <a:lnTo>
                  <a:pt x="1976" y="125"/>
                </a:lnTo>
                <a:lnTo>
                  <a:pt x="1971" y="127"/>
                </a:lnTo>
                <a:lnTo>
                  <a:pt x="1967" y="129"/>
                </a:lnTo>
                <a:lnTo>
                  <a:pt x="1967" y="132"/>
                </a:lnTo>
                <a:lnTo>
                  <a:pt x="1962" y="134"/>
                </a:lnTo>
                <a:lnTo>
                  <a:pt x="1957" y="134"/>
                </a:lnTo>
                <a:lnTo>
                  <a:pt x="1952" y="136"/>
                </a:lnTo>
                <a:lnTo>
                  <a:pt x="1948" y="138"/>
                </a:lnTo>
                <a:lnTo>
                  <a:pt x="1948" y="140"/>
                </a:lnTo>
                <a:lnTo>
                  <a:pt x="1943" y="142"/>
                </a:lnTo>
                <a:lnTo>
                  <a:pt x="1938" y="142"/>
                </a:lnTo>
                <a:lnTo>
                  <a:pt x="1933" y="144"/>
                </a:lnTo>
                <a:lnTo>
                  <a:pt x="1929" y="2"/>
                </a:lnTo>
                <a:lnTo>
                  <a:pt x="1929" y="2"/>
                </a:lnTo>
                <a:lnTo>
                  <a:pt x="1924" y="4"/>
                </a:lnTo>
                <a:lnTo>
                  <a:pt x="1919" y="6"/>
                </a:lnTo>
                <a:lnTo>
                  <a:pt x="1914" y="8"/>
                </a:lnTo>
                <a:lnTo>
                  <a:pt x="1910" y="8"/>
                </a:lnTo>
                <a:lnTo>
                  <a:pt x="1910" y="10"/>
                </a:lnTo>
                <a:lnTo>
                  <a:pt x="1905" y="12"/>
                </a:lnTo>
                <a:lnTo>
                  <a:pt x="1900" y="14"/>
                </a:lnTo>
                <a:lnTo>
                  <a:pt x="1895" y="16"/>
                </a:lnTo>
                <a:lnTo>
                  <a:pt x="1891" y="16"/>
                </a:lnTo>
                <a:lnTo>
                  <a:pt x="1886" y="19"/>
                </a:lnTo>
                <a:lnTo>
                  <a:pt x="1886" y="21"/>
                </a:lnTo>
                <a:lnTo>
                  <a:pt x="1881" y="23"/>
                </a:lnTo>
                <a:lnTo>
                  <a:pt x="1876" y="25"/>
                </a:lnTo>
                <a:lnTo>
                  <a:pt x="1871" y="27"/>
                </a:lnTo>
                <a:lnTo>
                  <a:pt x="1867" y="27"/>
                </a:lnTo>
                <a:lnTo>
                  <a:pt x="1867" y="29"/>
                </a:lnTo>
                <a:lnTo>
                  <a:pt x="1862" y="31"/>
                </a:lnTo>
                <a:lnTo>
                  <a:pt x="1857" y="33"/>
                </a:lnTo>
                <a:lnTo>
                  <a:pt x="1852" y="35"/>
                </a:lnTo>
                <a:lnTo>
                  <a:pt x="1848" y="35"/>
                </a:lnTo>
                <a:lnTo>
                  <a:pt x="1848" y="37"/>
                </a:lnTo>
                <a:lnTo>
                  <a:pt x="1843" y="39"/>
                </a:lnTo>
                <a:lnTo>
                  <a:pt x="1838" y="41"/>
                </a:lnTo>
                <a:lnTo>
                  <a:pt x="1833" y="43"/>
                </a:lnTo>
                <a:lnTo>
                  <a:pt x="1829" y="43"/>
                </a:lnTo>
                <a:lnTo>
                  <a:pt x="1829" y="45"/>
                </a:lnTo>
                <a:lnTo>
                  <a:pt x="1824" y="47"/>
                </a:lnTo>
                <a:lnTo>
                  <a:pt x="1819" y="49"/>
                </a:lnTo>
                <a:lnTo>
                  <a:pt x="1814" y="51"/>
                </a:lnTo>
                <a:lnTo>
                  <a:pt x="1810" y="53"/>
                </a:lnTo>
                <a:lnTo>
                  <a:pt x="1810" y="53"/>
                </a:lnTo>
                <a:lnTo>
                  <a:pt x="1805" y="55"/>
                </a:lnTo>
                <a:lnTo>
                  <a:pt x="1800" y="58"/>
                </a:lnTo>
                <a:lnTo>
                  <a:pt x="1795" y="60"/>
                </a:lnTo>
                <a:lnTo>
                  <a:pt x="1790" y="62"/>
                </a:lnTo>
                <a:lnTo>
                  <a:pt x="1790" y="62"/>
                </a:lnTo>
                <a:lnTo>
                  <a:pt x="1786" y="64"/>
                </a:lnTo>
                <a:lnTo>
                  <a:pt x="1781" y="66"/>
                </a:lnTo>
                <a:lnTo>
                  <a:pt x="1776" y="68"/>
                </a:lnTo>
                <a:lnTo>
                  <a:pt x="1771" y="70"/>
                </a:lnTo>
                <a:lnTo>
                  <a:pt x="1771" y="70"/>
                </a:lnTo>
                <a:lnTo>
                  <a:pt x="1767" y="72"/>
                </a:lnTo>
                <a:lnTo>
                  <a:pt x="1762" y="74"/>
                </a:lnTo>
                <a:lnTo>
                  <a:pt x="1757" y="76"/>
                </a:lnTo>
                <a:lnTo>
                  <a:pt x="1752" y="78"/>
                </a:lnTo>
                <a:lnTo>
                  <a:pt x="1752" y="80"/>
                </a:lnTo>
                <a:lnTo>
                  <a:pt x="1748" y="80"/>
                </a:lnTo>
                <a:lnTo>
                  <a:pt x="1743" y="82"/>
                </a:lnTo>
                <a:lnTo>
                  <a:pt x="1738" y="2"/>
                </a:lnTo>
                <a:lnTo>
                  <a:pt x="1733" y="2"/>
                </a:lnTo>
                <a:lnTo>
                  <a:pt x="1729" y="4"/>
                </a:lnTo>
                <a:lnTo>
                  <a:pt x="1729" y="4"/>
                </a:lnTo>
                <a:lnTo>
                  <a:pt x="1724" y="6"/>
                </a:lnTo>
                <a:lnTo>
                  <a:pt x="1719" y="8"/>
                </a:lnTo>
                <a:lnTo>
                  <a:pt x="1714" y="10"/>
                </a:lnTo>
                <a:lnTo>
                  <a:pt x="1710" y="12"/>
                </a:lnTo>
                <a:lnTo>
                  <a:pt x="1710" y="14"/>
                </a:lnTo>
                <a:lnTo>
                  <a:pt x="1705" y="14"/>
                </a:lnTo>
                <a:lnTo>
                  <a:pt x="1700" y="16"/>
                </a:lnTo>
                <a:lnTo>
                  <a:pt x="1695" y="19"/>
                </a:lnTo>
                <a:lnTo>
                  <a:pt x="1690" y="21"/>
                </a:lnTo>
                <a:lnTo>
                  <a:pt x="1690" y="23"/>
                </a:lnTo>
                <a:lnTo>
                  <a:pt x="1686" y="23"/>
                </a:lnTo>
                <a:lnTo>
                  <a:pt x="1681" y="25"/>
                </a:lnTo>
                <a:lnTo>
                  <a:pt x="1676" y="27"/>
                </a:lnTo>
                <a:lnTo>
                  <a:pt x="1671" y="29"/>
                </a:lnTo>
                <a:lnTo>
                  <a:pt x="1671" y="31"/>
                </a:lnTo>
                <a:lnTo>
                  <a:pt x="1667" y="31"/>
                </a:lnTo>
                <a:lnTo>
                  <a:pt x="1662" y="33"/>
                </a:lnTo>
                <a:lnTo>
                  <a:pt x="1657" y="35"/>
                </a:lnTo>
                <a:lnTo>
                  <a:pt x="1652" y="37"/>
                </a:lnTo>
                <a:lnTo>
                  <a:pt x="1652" y="39"/>
                </a:lnTo>
                <a:lnTo>
                  <a:pt x="1648" y="41"/>
                </a:lnTo>
                <a:lnTo>
                  <a:pt x="1643" y="41"/>
                </a:lnTo>
                <a:lnTo>
                  <a:pt x="1638" y="43"/>
                </a:lnTo>
                <a:lnTo>
                  <a:pt x="1633" y="45"/>
                </a:lnTo>
                <a:lnTo>
                  <a:pt x="1633" y="47"/>
                </a:lnTo>
                <a:lnTo>
                  <a:pt x="1629" y="49"/>
                </a:lnTo>
                <a:lnTo>
                  <a:pt x="1624" y="49"/>
                </a:lnTo>
                <a:lnTo>
                  <a:pt x="1619" y="51"/>
                </a:lnTo>
                <a:lnTo>
                  <a:pt x="1614" y="53"/>
                </a:lnTo>
                <a:lnTo>
                  <a:pt x="1614" y="55"/>
                </a:lnTo>
                <a:lnTo>
                  <a:pt x="1609" y="58"/>
                </a:lnTo>
                <a:lnTo>
                  <a:pt x="1605" y="58"/>
                </a:lnTo>
                <a:lnTo>
                  <a:pt x="1600" y="60"/>
                </a:lnTo>
                <a:lnTo>
                  <a:pt x="1595" y="62"/>
                </a:lnTo>
                <a:lnTo>
                  <a:pt x="1590" y="64"/>
                </a:lnTo>
                <a:lnTo>
                  <a:pt x="1590" y="66"/>
                </a:lnTo>
                <a:lnTo>
                  <a:pt x="1586" y="68"/>
                </a:lnTo>
                <a:lnTo>
                  <a:pt x="1581" y="68"/>
                </a:lnTo>
                <a:lnTo>
                  <a:pt x="1576" y="70"/>
                </a:lnTo>
                <a:lnTo>
                  <a:pt x="1571" y="72"/>
                </a:lnTo>
                <a:lnTo>
                  <a:pt x="1571" y="74"/>
                </a:lnTo>
                <a:lnTo>
                  <a:pt x="1567" y="76"/>
                </a:lnTo>
                <a:lnTo>
                  <a:pt x="1562" y="76"/>
                </a:lnTo>
                <a:lnTo>
                  <a:pt x="1557" y="78"/>
                </a:lnTo>
                <a:lnTo>
                  <a:pt x="1552" y="80"/>
                </a:lnTo>
                <a:lnTo>
                  <a:pt x="1552" y="82"/>
                </a:lnTo>
                <a:lnTo>
                  <a:pt x="1548" y="84"/>
                </a:lnTo>
                <a:lnTo>
                  <a:pt x="1543" y="84"/>
                </a:lnTo>
                <a:lnTo>
                  <a:pt x="1538" y="86"/>
                </a:lnTo>
                <a:lnTo>
                  <a:pt x="1533" y="88"/>
                </a:lnTo>
                <a:lnTo>
                  <a:pt x="1533" y="90"/>
                </a:lnTo>
                <a:lnTo>
                  <a:pt x="1529" y="92"/>
                </a:lnTo>
                <a:lnTo>
                  <a:pt x="1524" y="92"/>
                </a:lnTo>
                <a:lnTo>
                  <a:pt x="1519" y="95"/>
                </a:lnTo>
                <a:lnTo>
                  <a:pt x="1514" y="97"/>
                </a:lnTo>
                <a:lnTo>
                  <a:pt x="1514" y="99"/>
                </a:lnTo>
                <a:lnTo>
                  <a:pt x="1509" y="101"/>
                </a:lnTo>
                <a:lnTo>
                  <a:pt x="1505" y="103"/>
                </a:lnTo>
                <a:lnTo>
                  <a:pt x="1500" y="103"/>
                </a:lnTo>
                <a:lnTo>
                  <a:pt x="1495" y="105"/>
                </a:lnTo>
                <a:lnTo>
                  <a:pt x="1495" y="107"/>
                </a:lnTo>
                <a:lnTo>
                  <a:pt x="1490" y="109"/>
                </a:lnTo>
                <a:lnTo>
                  <a:pt x="1486" y="111"/>
                </a:lnTo>
                <a:lnTo>
                  <a:pt x="1481" y="111"/>
                </a:lnTo>
                <a:lnTo>
                  <a:pt x="1476" y="113"/>
                </a:lnTo>
                <a:lnTo>
                  <a:pt x="1476" y="115"/>
                </a:lnTo>
                <a:lnTo>
                  <a:pt x="1471" y="117"/>
                </a:lnTo>
                <a:lnTo>
                  <a:pt x="1467" y="119"/>
                </a:lnTo>
                <a:lnTo>
                  <a:pt x="1462" y="119"/>
                </a:lnTo>
                <a:lnTo>
                  <a:pt x="1457" y="121"/>
                </a:lnTo>
                <a:lnTo>
                  <a:pt x="1452" y="123"/>
                </a:lnTo>
                <a:lnTo>
                  <a:pt x="1452" y="125"/>
                </a:lnTo>
                <a:lnTo>
                  <a:pt x="1448" y="2"/>
                </a:lnTo>
                <a:lnTo>
                  <a:pt x="1443" y="2"/>
                </a:lnTo>
                <a:lnTo>
                  <a:pt x="1438" y="4"/>
                </a:lnTo>
                <a:lnTo>
                  <a:pt x="1433" y="6"/>
                </a:lnTo>
                <a:lnTo>
                  <a:pt x="1433" y="8"/>
                </a:lnTo>
                <a:lnTo>
                  <a:pt x="1428" y="10"/>
                </a:lnTo>
                <a:lnTo>
                  <a:pt x="1424" y="10"/>
                </a:lnTo>
                <a:lnTo>
                  <a:pt x="1419" y="12"/>
                </a:lnTo>
                <a:lnTo>
                  <a:pt x="1414" y="14"/>
                </a:lnTo>
                <a:lnTo>
                  <a:pt x="1414" y="16"/>
                </a:lnTo>
                <a:lnTo>
                  <a:pt x="1409" y="19"/>
                </a:lnTo>
                <a:lnTo>
                  <a:pt x="1405" y="19"/>
                </a:lnTo>
                <a:lnTo>
                  <a:pt x="1400" y="21"/>
                </a:lnTo>
                <a:lnTo>
                  <a:pt x="1395" y="23"/>
                </a:lnTo>
                <a:lnTo>
                  <a:pt x="1395" y="25"/>
                </a:lnTo>
                <a:lnTo>
                  <a:pt x="1390" y="27"/>
                </a:lnTo>
                <a:lnTo>
                  <a:pt x="1386" y="27"/>
                </a:lnTo>
                <a:lnTo>
                  <a:pt x="1381" y="29"/>
                </a:lnTo>
                <a:lnTo>
                  <a:pt x="1376" y="31"/>
                </a:lnTo>
                <a:lnTo>
                  <a:pt x="1376" y="33"/>
                </a:lnTo>
                <a:lnTo>
                  <a:pt x="1371" y="35"/>
                </a:lnTo>
                <a:lnTo>
                  <a:pt x="1367" y="37"/>
                </a:lnTo>
                <a:lnTo>
                  <a:pt x="1362" y="37"/>
                </a:lnTo>
                <a:lnTo>
                  <a:pt x="1357" y="39"/>
                </a:lnTo>
                <a:lnTo>
                  <a:pt x="1357" y="41"/>
                </a:lnTo>
                <a:lnTo>
                  <a:pt x="1352" y="43"/>
                </a:lnTo>
                <a:lnTo>
                  <a:pt x="1348" y="45"/>
                </a:lnTo>
                <a:lnTo>
                  <a:pt x="1343" y="45"/>
                </a:lnTo>
                <a:lnTo>
                  <a:pt x="1338" y="47"/>
                </a:lnTo>
                <a:lnTo>
                  <a:pt x="1338" y="49"/>
                </a:lnTo>
                <a:lnTo>
                  <a:pt x="1333" y="51"/>
                </a:lnTo>
                <a:lnTo>
                  <a:pt x="1328" y="53"/>
                </a:lnTo>
                <a:lnTo>
                  <a:pt x="1324" y="53"/>
                </a:lnTo>
                <a:lnTo>
                  <a:pt x="1319" y="55"/>
                </a:lnTo>
                <a:lnTo>
                  <a:pt x="1314" y="58"/>
                </a:lnTo>
                <a:lnTo>
                  <a:pt x="1314" y="60"/>
                </a:lnTo>
                <a:lnTo>
                  <a:pt x="1309" y="62"/>
                </a:lnTo>
                <a:lnTo>
                  <a:pt x="1305" y="62"/>
                </a:lnTo>
                <a:lnTo>
                  <a:pt x="1300" y="64"/>
                </a:lnTo>
                <a:lnTo>
                  <a:pt x="1295" y="66"/>
                </a:lnTo>
                <a:lnTo>
                  <a:pt x="1295" y="68"/>
                </a:lnTo>
                <a:lnTo>
                  <a:pt x="1290" y="70"/>
                </a:lnTo>
                <a:lnTo>
                  <a:pt x="1286" y="72"/>
                </a:lnTo>
                <a:lnTo>
                  <a:pt x="1281" y="72"/>
                </a:lnTo>
                <a:lnTo>
                  <a:pt x="1276" y="74"/>
                </a:lnTo>
                <a:lnTo>
                  <a:pt x="1276" y="76"/>
                </a:lnTo>
                <a:lnTo>
                  <a:pt x="1271" y="78"/>
                </a:lnTo>
                <a:lnTo>
                  <a:pt x="1267" y="80"/>
                </a:lnTo>
                <a:lnTo>
                  <a:pt x="1262" y="80"/>
                </a:lnTo>
                <a:lnTo>
                  <a:pt x="1257" y="2"/>
                </a:lnTo>
                <a:lnTo>
                  <a:pt x="1257" y="2"/>
                </a:lnTo>
                <a:lnTo>
                  <a:pt x="1252" y="4"/>
                </a:lnTo>
                <a:lnTo>
                  <a:pt x="1247" y="6"/>
                </a:lnTo>
                <a:lnTo>
                  <a:pt x="1243" y="8"/>
                </a:lnTo>
                <a:lnTo>
                  <a:pt x="1238" y="10"/>
                </a:lnTo>
                <a:lnTo>
                  <a:pt x="1238" y="12"/>
                </a:lnTo>
                <a:lnTo>
                  <a:pt x="1233" y="12"/>
                </a:lnTo>
                <a:lnTo>
                  <a:pt x="1228" y="14"/>
                </a:lnTo>
                <a:lnTo>
                  <a:pt x="1224" y="16"/>
                </a:lnTo>
                <a:lnTo>
                  <a:pt x="1219" y="19"/>
                </a:lnTo>
                <a:lnTo>
                  <a:pt x="1219" y="21"/>
                </a:lnTo>
                <a:lnTo>
                  <a:pt x="1214" y="21"/>
                </a:lnTo>
                <a:lnTo>
                  <a:pt x="1209" y="23"/>
                </a:lnTo>
                <a:lnTo>
                  <a:pt x="1205" y="25"/>
                </a:lnTo>
                <a:lnTo>
                  <a:pt x="1200" y="27"/>
                </a:lnTo>
                <a:lnTo>
                  <a:pt x="1200" y="29"/>
                </a:lnTo>
                <a:lnTo>
                  <a:pt x="1195" y="29"/>
                </a:lnTo>
                <a:lnTo>
                  <a:pt x="1190" y="31"/>
                </a:lnTo>
                <a:lnTo>
                  <a:pt x="1186" y="33"/>
                </a:lnTo>
                <a:lnTo>
                  <a:pt x="1181" y="35"/>
                </a:lnTo>
                <a:lnTo>
                  <a:pt x="1181" y="37"/>
                </a:lnTo>
                <a:lnTo>
                  <a:pt x="1176" y="39"/>
                </a:lnTo>
                <a:lnTo>
                  <a:pt x="1171" y="39"/>
                </a:lnTo>
                <a:lnTo>
                  <a:pt x="1167" y="41"/>
                </a:lnTo>
                <a:lnTo>
                  <a:pt x="1162" y="43"/>
                </a:lnTo>
                <a:lnTo>
                  <a:pt x="1157" y="45"/>
                </a:lnTo>
                <a:lnTo>
                  <a:pt x="1157" y="47"/>
                </a:lnTo>
                <a:lnTo>
                  <a:pt x="1152" y="47"/>
                </a:lnTo>
                <a:lnTo>
                  <a:pt x="1147" y="49"/>
                </a:lnTo>
                <a:lnTo>
                  <a:pt x="1143" y="51"/>
                </a:lnTo>
                <a:lnTo>
                  <a:pt x="1138" y="53"/>
                </a:lnTo>
                <a:lnTo>
                  <a:pt x="1138" y="55"/>
                </a:lnTo>
                <a:lnTo>
                  <a:pt x="1133" y="55"/>
                </a:lnTo>
                <a:lnTo>
                  <a:pt x="1128" y="58"/>
                </a:lnTo>
                <a:lnTo>
                  <a:pt x="1124" y="60"/>
                </a:lnTo>
                <a:lnTo>
                  <a:pt x="1119" y="62"/>
                </a:lnTo>
                <a:lnTo>
                  <a:pt x="1119" y="64"/>
                </a:lnTo>
                <a:lnTo>
                  <a:pt x="1114" y="64"/>
                </a:lnTo>
                <a:lnTo>
                  <a:pt x="1109" y="66"/>
                </a:lnTo>
                <a:lnTo>
                  <a:pt x="1105" y="68"/>
                </a:lnTo>
                <a:lnTo>
                  <a:pt x="1100" y="70"/>
                </a:lnTo>
                <a:lnTo>
                  <a:pt x="1100" y="72"/>
                </a:lnTo>
                <a:lnTo>
                  <a:pt x="1095" y="74"/>
                </a:lnTo>
                <a:lnTo>
                  <a:pt x="1090" y="74"/>
                </a:lnTo>
                <a:lnTo>
                  <a:pt x="1086" y="76"/>
                </a:lnTo>
                <a:lnTo>
                  <a:pt x="1081" y="78"/>
                </a:lnTo>
                <a:lnTo>
                  <a:pt x="1081" y="80"/>
                </a:lnTo>
                <a:lnTo>
                  <a:pt x="1076" y="82"/>
                </a:lnTo>
                <a:lnTo>
                  <a:pt x="1071" y="82"/>
                </a:lnTo>
                <a:lnTo>
                  <a:pt x="1066" y="84"/>
                </a:lnTo>
                <a:lnTo>
                  <a:pt x="1062" y="86"/>
                </a:lnTo>
                <a:lnTo>
                  <a:pt x="1062" y="88"/>
                </a:lnTo>
                <a:lnTo>
                  <a:pt x="1057" y="90"/>
                </a:lnTo>
                <a:lnTo>
                  <a:pt x="1052" y="90"/>
                </a:lnTo>
                <a:lnTo>
                  <a:pt x="1047" y="92"/>
                </a:lnTo>
                <a:lnTo>
                  <a:pt x="1043" y="95"/>
                </a:lnTo>
                <a:lnTo>
                  <a:pt x="1043" y="97"/>
                </a:lnTo>
                <a:lnTo>
                  <a:pt x="1038" y="99"/>
                </a:lnTo>
                <a:lnTo>
                  <a:pt x="1033" y="101"/>
                </a:lnTo>
                <a:lnTo>
                  <a:pt x="1028" y="101"/>
                </a:lnTo>
                <a:lnTo>
                  <a:pt x="1024" y="103"/>
                </a:lnTo>
                <a:lnTo>
                  <a:pt x="1019" y="105"/>
                </a:lnTo>
                <a:lnTo>
                  <a:pt x="1019" y="107"/>
                </a:lnTo>
                <a:lnTo>
                  <a:pt x="1014" y="109"/>
                </a:lnTo>
                <a:lnTo>
                  <a:pt x="1009" y="109"/>
                </a:lnTo>
                <a:lnTo>
                  <a:pt x="1005" y="111"/>
                </a:lnTo>
                <a:lnTo>
                  <a:pt x="1000" y="113"/>
                </a:lnTo>
                <a:lnTo>
                  <a:pt x="1000" y="115"/>
                </a:lnTo>
                <a:lnTo>
                  <a:pt x="995" y="117"/>
                </a:lnTo>
                <a:lnTo>
                  <a:pt x="990" y="117"/>
                </a:lnTo>
                <a:lnTo>
                  <a:pt x="986" y="119"/>
                </a:lnTo>
                <a:lnTo>
                  <a:pt x="981" y="121"/>
                </a:lnTo>
                <a:lnTo>
                  <a:pt x="981" y="123"/>
                </a:lnTo>
                <a:lnTo>
                  <a:pt x="976" y="125"/>
                </a:lnTo>
                <a:lnTo>
                  <a:pt x="971" y="127"/>
                </a:lnTo>
                <a:lnTo>
                  <a:pt x="966" y="2"/>
                </a:lnTo>
                <a:lnTo>
                  <a:pt x="962" y="2"/>
                </a:lnTo>
                <a:lnTo>
                  <a:pt x="962" y="4"/>
                </a:lnTo>
                <a:lnTo>
                  <a:pt x="957" y="6"/>
                </a:lnTo>
                <a:lnTo>
                  <a:pt x="952" y="8"/>
                </a:lnTo>
                <a:lnTo>
                  <a:pt x="947" y="10"/>
                </a:lnTo>
                <a:lnTo>
                  <a:pt x="943" y="12"/>
                </a:lnTo>
                <a:lnTo>
                  <a:pt x="943" y="12"/>
                </a:lnTo>
                <a:lnTo>
                  <a:pt x="938" y="14"/>
                </a:lnTo>
                <a:lnTo>
                  <a:pt x="933" y="16"/>
                </a:lnTo>
                <a:lnTo>
                  <a:pt x="928" y="19"/>
                </a:lnTo>
                <a:lnTo>
                  <a:pt x="924" y="21"/>
                </a:lnTo>
                <a:lnTo>
                  <a:pt x="924" y="21"/>
                </a:lnTo>
                <a:lnTo>
                  <a:pt x="919" y="23"/>
                </a:lnTo>
                <a:lnTo>
                  <a:pt x="914" y="25"/>
                </a:lnTo>
                <a:lnTo>
                  <a:pt x="909" y="27"/>
                </a:lnTo>
                <a:lnTo>
                  <a:pt x="905" y="29"/>
                </a:lnTo>
                <a:lnTo>
                  <a:pt x="905" y="29"/>
                </a:lnTo>
                <a:lnTo>
                  <a:pt x="900" y="31"/>
                </a:lnTo>
                <a:lnTo>
                  <a:pt x="895" y="33"/>
                </a:lnTo>
                <a:lnTo>
                  <a:pt x="890" y="35"/>
                </a:lnTo>
                <a:lnTo>
                  <a:pt x="885" y="37"/>
                </a:lnTo>
                <a:lnTo>
                  <a:pt x="881" y="37"/>
                </a:lnTo>
                <a:lnTo>
                  <a:pt x="881" y="39"/>
                </a:lnTo>
                <a:lnTo>
                  <a:pt x="876" y="41"/>
                </a:lnTo>
                <a:lnTo>
                  <a:pt x="871" y="43"/>
                </a:lnTo>
                <a:lnTo>
                  <a:pt x="866" y="45"/>
                </a:lnTo>
                <a:lnTo>
                  <a:pt x="862" y="47"/>
                </a:lnTo>
                <a:lnTo>
                  <a:pt x="862" y="47"/>
                </a:lnTo>
                <a:lnTo>
                  <a:pt x="857" y="49"/>
                </a:lnTo>
                <a:lnTo>
                  <a:pt x="852" y="51"/>
                </a:lnTo>
                <a:lnTo>
                  <a:pt x="847" y="53"/>
                </a:lnTo>
                <a:lnTo>
                  <a:pt x="843" y="55"/>
                </a:lnTo>
                <a:lnTo>
                  <a:pt x="843" y="55"/>
                </a:lnTo>
                <a:lnTo>
                  <a:pt x="838" y="58"/>
                </a:lnTo>
                <a:lnTo>
                  <a:pt x="833" y="60"/>
                </a:lnTo>
                <a:lnTo>
                  <a:pt x="828" y="62"/>
                </a:lnTo>
                <a:lnTo>
                  <a:pt x="824" y="64"/>
                </a:lnTo>
                <a:lnTo>
                  <a:pt x="824" y="64"/>
                </a:lnTo>
                <a:lnTo>
                  <a:pt x="819" y="66"/>
                </a:lnTo>
                <a:lnTo>
                  <a:pt x="814" y="68"/>
                </a:lnTo>
                <a:lnTo>
                  <a:pt x="809" y="70"/>
                </a:lnTo>
                <a:lnTo>
                  <a:pt x="805" y="72"/>
                </a:lnTo>
                <a:lnTo>
                  <a:pt x="805" y="74"/>
                </a:lnTo>
                <a:lnTo>
                  <a:pt x="800" y="74"/>
                </a:lnTo>
                <a:lnTo>
                  <a:pt x="795" y="76"/>
                </a:lnTo>
                <a:lnTo>
                  <a:pt x="790" y="78"/>
                </a:lnTo>
                <a:lnTo>
                  <a:pt x="785" y="80"/>
                </a:lnTo>
                <a:lnTo>
                  <a:pt x="785" y="82"/>
                </a:lnTo>
                <a:lnTo>
                  <a:pt x="781" y="82"/>
                </a:lnTo>
                <a:lnTo>
                  <a:pt x="776" y="84"/>
                </a:lnTo>
                <a:lnTo>
                  <a:pt x="771" y="86"/>
                </a:lnTo>
                <a:lnTo>
                  <a:pt x="766" y="88"/>
                </a:lnTo>
                <a:lnTo>
                  <a:pt x="766" y="90"/>
                </a:lnTo>
                <a:lnTo>
                  <a:pt x="762" y="2"/>
                </a:lnTo>
                <a:lnTo>
                  <a:pt x="757" y="2"/>
                </a:lnTo>
                <a:lnTo>
                  <a:pt x="752" y="4"/>
                </a:lnTo>
                <a:lnTo>
                  <a:pt x="747" y="6"/>
                </a:lnTo>
                <a:lnTo>
                  <a:pt x="743" y="8"/>
                </a:lnTo>
                <a:lnTo>
                  <a:pt x="743" y="10"/>
                </a:lnTo>
                <a:lnTo>
                  <a:pt x="738" y="10"/>
                </a:lnTo>
                <a:lnTo>
                  <a:pt x="733" y="12"/>
                </a:lnTo>
                <a:lnTo>
                  <a:pt x="728" y="14"/>
                </a:lnTo>
                <a:lnTo>
                  <a:pt x="724" y="16"/>
                </a:lnTo>
                <a:lnTo>
                  <a:pt x="724" y="19"/>
                </a:lnTo>
                <a:lnTo>
                  <a:pt x="719" y="19"/>
                </a:lnTo>
                <a:lnTo>
                  <a:pt x="714" y="21"/>
                </a:lnTo>
                <a:lnTo>
                  <a:pt x="709" y="23"/>
                </a:lnTo>
                <a:lnTo>
                  <a:pt x="705" y="25"/>
                </a:lnTo>
                <a:lnTo>
                  <a:pt x="705" y="27"/>
                </a:lnTo>
                <a:lnTo>
                  <a:pt x="700" y="27"/>
                </a:lnTo>
                <a:lnTo>
                  <a:pt x="695" y="29"/>
                </a:lnTo>
                <a:lnTo>
                  <a:pt x="690" y="31"/>
                </a:lnTo>
                <a:lnTo>
                  <a:pt x="685" y="33"/>
                </a:lnTo>
                <a:lnTo>
                  <a:pt x="685" y="35"/>
                </a:lnTo>
                <a:lnTo>
                  <a:pt x="681" y="37"/>
                </a:lnTo>
                <a:lnTo>
                  <a:pt x="676" y="37"/>
                </a:lnTo>
                <a:lnTo>
                  <a:pt x="671" y="39"/>
                </a:lnTo>
                <a:lnTo>
                  <a:pt x="666" y="41"/>
                </a:lnTo>
                <a:lnTo>
                  <a:pt x="666" y="43"/>
                </a:lnTo>
                <a:lnTo>
                  <a:pt x="662" y="45"/>
                </a:lnTo>
                <a:lnTo>
                  <a:pt x="657" y="45"/>
                </a:lnTo>
                <a:lnTo>
                  <a:pt x="652" y="47"/>
                </a:lnTo>
                <a:lnTo>
                  <a:pt x="647" y="49"/>
                </a:lnTo>
                <a:lnTo>
                  <a:pt x="647" y="51"/>
                </a:lnTo>
                <a:lnTo>
                  <a:pt x="643" y="53"/>
                </a:lnTo>
                <a:lnTo>
                  <a:pt x="638" y="53"/>
                </a:lnTo>
                <a:lnTo>
                  <a:pt x="633" y="55"/>
                </a:lnTo>
                <a:lnTo>
                  <a:pt x="628" y="58"/>
                </a:lnTo>
                <a:lnTo>
                  <a:pt x="628" y="60"/>
                </a:lnTo>
                <a:lnTo>
                  <a:pt x="624" y="62"/>
                </a:lnTo>
                <a:lnTo>
                  <a:pt x="619" y="62"/>
                </a:lnTo>
                <a:lnTo>
                  <a:pt x="614" y="64"/>
                </a:lnTo>
                <a:lnTo>
                  <a:pt x="609" y="66"/>
                </a:lnTo>
                <a:lnTo>
                  <a:pt x="609" y="68"/>
                </a:lnTo>
                <a:lnTo>
                  <a:pt x="604" y="70"/>
                </a:lnTo>
                <a:lnTo>
                  <a:pt x="600" y="72"/>
                </a:lnTo>
                <a:lnTo>
                  <a:pt x="595" y="72"/>
                </a:lnTo>
                <a:lnTo>
                  <a:pt x="590" y="74"/>
                </a:lnTo>
                <a:lnTo>
                  <a:pt x="585" y="76"/>
                </a:lnTo>
                <a:lnTo>
                  <a:pt x="585" y="78"/>
                </a:lnTo>
                <a:lnTo>
                  <a:pt x="581" y="80"/>
                </a:lnTo>
                <a:lnTo>
                  <a:pt x="576" y="80"/>
                </a:lnTo>
                <a:lnTo>
                  <a:pt x="571" y="82"/>
                </a:lnTo>
                <a:lnTo>
                  <a:pt x="566" y="84"/>
                </a:lnTo>
                <a:lnTo>
                  <a:pt x="566" y="86"/>
                </a:lnTo>
                <a:lnTo>
                  <a:pt x="562" y="88"/>
                </a:lnTo>
                <a:lnTo>
                  <a:pt x="557" y="88"/>
                </a:lnTo>
                <a:lnTo>
                  <a:pt x="552" y="90"/>
                </a:lnTo>
                <a:lnTo>
                  <a:pt x="547" y="92"/>
                </a:lnTo>
                <a:lnTo>
                  <a:pt x="547" y="95"/>
                </a:lnTo>
                <a:lnTo>
                  <a:pt x="543" y="97"/>
                </a:lnTo>
                <a:lnTo>
                  <a:pt x="538" y="99"/>
                </a:lnTo>
                <a:lnTo>
                  <a:pt x="533" y="99"/>
                </a:lnTo>
                <a:lnTo>
                  <a:pt x="528" y="101"/>
                </a:lnTo>
                <a:lnTo>
                  <a:pt x="528" y="103"/>
                </a:lnTo>
                <a:lnTo>
                  <a:pt x="524" y="105"/>
                </a:lnTo>
                <a:lnTo>
                  <a:pt x="519" y="107"/>
                </a:lnTo>
                <a:lnTo>
                  <a:pt x="514" y="107"/>
                </a:lnTo>
                <a:lnTo>
                  <a:pt x="509" y="109"/>
                </a:lnTo>
                <a:lnTo>
                  <a:pt x="509" y="111"/>
                </a:lnTo>
                <a:lnTo>
                  <a:pt x="504" y="113"/>
                </a:lnTo>
                <a:lnTo>
                  <a:pt x="500" y="115"/>
                </a:lnTo>
                <a:lnTo>
                  <a:pt x="495" y="115"/>
                </a:lnTo>
                <a:lnTo>
                  <a:pt x="490" y="117"/>
                </a:lnTo>
                <a:lnTo>
                  <a:pt x="490" y="119"/>
                </a:lnTo>
                <a:lnTo>
                  <a:pt x="485" y="121"/>
                </a:lnTo>
                <a:lnTo>
                  <a:pt x="481" y="123"/>
                </a:lnTo>
                <a:lnTo>
                  <a:pt x="476" y="125"/>
                </a:lnTo>
                <a:lnTo>
                  <a:pt x="471" y="125"/>
                </a:lnTo>
                <a:lnTo>
                  <a:pt x="471" y="127"/>
                </a:lnTo>
                <a:lnTo>
                  <a:pt x="466" y="129"/>
                </a:lnTo>
                <a:lnTo>
                  <a:pt x="462" y="132"/>
                </a:lnTo>
                <a:lnTo>
                  <a:pt x="457" y="134"/>
                </a:lnTo>
                <a:lnTo>
                  <a:pt x="452" y="134"/>
                </a:lnTo>
                <a:lnTo>
                  <a:pt x="447" y="136"/>
                </a:lnTo>
                <a:lnTo>
                  <a:pt x="447" y="138"/>
                </a:lnTo>
                <a:lnTo>
                  <a:pt x="443" y="140"/>
                </a:lnTo>
                <a:lnTo>
                  <a:pt x="438" y="142"/>
                </a:lnTo>
                <a:lnTo>
                  <a:pt x="433" y="142"/>
                </a:lnTo>
                <a:lnTo>
                  <a:pt x="428" y="144"/>
                </a:lnTo>
                <a:lnTo>
                  <a:pt x="428" y="146"/>
                </a:lnTo>
                <a:lnTo>
                  <a:pt x="423" y="148"/>
                </a:lnTo>
                <a:lnTo>
                  <a:pt x="419" y="150"/>
                </a:lnTo>
                <a:lnTo>
                  <a:pt x="414" y="152"/>
                </a:lnTo>
                <a:lnTo>
                  <a:pt x="409" y="152"/>
                </a:lnTo>
                <a:lnTo>
                  <a:pt x="409" y="154"/>
                </a:lnTo>
                <a:lnTo>
                  <a:pt x="404" y="156"/>
                </a:lnTo>
                <a:lnTo>
                  <a:pt x="400" y="158"/>
                </a:lnTo>
                <a:lnTo>
                  <a:pt x="395" y="160"/>
                </a:lnTo>
                <a:lnTo>
                  <a:pt x="390" y="160"/>
                </a:lnTo>
                <a:lnTo>
                  <a:pt x="390" y="162"/>
                </a:lnTo>
                <a:lnTo>
                  <a:pt x="385" y="164"/>
                </a:lnTo>
                <a:lnTo>
                  <a:pt x="381" y="166"/>
                </a:lnTo>
                <a:lnTo>
                  <a:pt x="376" y="168"/>
                </a:lnTo>
                <a:lnTo>
                  <a:pt x="371" y="168"/>
                </a:lnTo>
                <a:lnTo>
                  <a:pt x="371" y="171"/>
                </a:lnTo>
                <a:lnTo>
                  <a:pt x="366" y="173"/>
                </a:lnTo>
                <a:lnTo>
                  <a:pt x="362" y="175"/>
                </a:lnTo>
                <a:lnTo>
                  <a:pt x="357" y="177"/>
                </a:lnTo>
                <a:lnTo>
                  <a:pt x="352" y="177"/>
                </a:lnTo>
                <a:lnTo>
                  <a:pt x="352" y="179"/>
                </a:lnTo>
                <a:lnTo>
                  <a:pt x="347" y="181"/>
                </a:lnTo>
                <a:lnTo>
                  <a:pt x="343" y="183"/>
                </a:lnTo>
                <a:lnTo>
                  <a:pt x="338" y="185"/>
                </a:lnTo>
                <a:lnTo>
                  <a:pt x="333" y="187"/>
                </a:lnTo>
                <a:lnTo>
                  <a:pt x="333" y="187"/>
                </a:lnTo>
                <a:lnTo>
                  <a:pt x="328" y="189"/>
                </a:lnTo>
                <a:lnTo>
                  <a:pt x="323" y="191"/>
                </a:lnTo>
                <a:lnTo>
                  <a:pt x="319" y="193"/>
                </a:lnTo>
                <a:lnTo>
                  <a:pt x="314" y="195"/>
                </a:lnTo>
                <a:lnTo>
                  <a:pt x="309" y="195"/>
                </a:lnTo>
                <a:lnTo>
                  <a:pt x="309" y="197"/>
                </a:lnTo>
                <a:lnTo>
                  <a:pt x="304" y="199"/>
                </a:lnTo>
                <a:lnTo>
                  <a:pt x="300" y="201"/>
                </a:lnTo>
                <a:lnTo>
                  <a:pt x="295" y="203"/>
                </a:lnTo>
                <a:lnTo>
                  <a:pt x="295" y="203"/>
                </a:lnTo>
                <a:lnTo>
                  <a:pt x="290" y="205"/>
                </a:lnTo>
                <a:lnTo>
                  <a:pt x="285" y="208"/>
                </a:lnTo>
                <a:lnTo>
                  <a:pt x="281" y="210"/>
                </a:lnTo>
                <a:lnTo>
                  <a:pt x="276" y="212"/>
                </a:lnTo>
                <a:lnTo>
                  <a:pt x="271" y="214"/>
                </a:lnTo>
                <a:lnTo>
                  <a:pt x="271" y="214"/>
                </a:lnTo>
                <a:lnTo>
                  <a:pt x="266" y="216"/>
                </a:lnTo>
                <a:lnTo>
                  <a:pt x="262" y="218"/>
                </a:lnTo>
                <a:lnTo>
                  <a:pt x="257" y="220"/>
                </a:lnTo>
                <a:lnTo>
                  <a:pt x="252" y="222"/>
                </a:lnTo>
                <a:lnTo>
                  <a:pt x="252" y="222"/>
                </a:lnTo>
                <a:lnTo>
                  <a:pt x="247" y="224"/>
                </a:lnTo>
                <a:lnTo>
                  <a:pt x="242" y="226"/>
                </a:lnTo>
                <a:lnTo>
                  <a:pt x="238" y="228"/>
                </a:lnTo>
                <a:lnTo>
                  <a:pt x="233" y="230"/>
                </a:lnTo>
                <a:lnTo>
                  <a:pt x="233" y="230"/>
                </a:lnTo>
                <a:lnTo>
                  <a:pt x="228" y="232"/>
                </a:lnTo>
                <a:lnTo>
                  <a:pt x="223" y="234"/>
                </a:lnTo>
                <a:lnTo>
                  <a:pt x="219" y="236"/>
                </a:lnTo>
                <a:lnTo>
                  <a:pt x="214" y="238"/>
                </a:lnTo>
                <a:lnTo>
                  <a:pt x="214" y="240"/>
                </a:lnTo>
                <a:lnTo>
                  <a:pt x="209" y="240"/>
                </a:lnTo>
                <a:lnTo>
                  <a:pt x="204" y="242"/>
                </a:lnTo>
                <a:lnTo>
                  <a:pt x="200" y="244"/>
                </a:lnTo>
                <a:lnTo>
                  <a:pt x="195" y="247"/>
                </a:lnTo>
                <a:lnTo>
                  <a:pt x="195" y="249"/>
                </a:lnTo>
                <a:lnTo>
                  <a:pt x="190" y="249"/>
                </a:lnTo>
                <a:lnTo>
                  <a:pt x="185" y="251"/>
                </a:lnTo>
                <a:lnTo>
                  <a:pt x="181" y="253"/>
                </a:lnTo>
                <a:lnTo>
                  <a:pt x="176" y="255"/>
                </a:lnTo>
                <a:lnTo>
                  <a:pt x="176" y="257"/>
                </a:lnTo>
                <a:lnTo>
                  <a:pt x="171" y="257"/>
                </a:lnTo>
                <a:lnTo>
                  <a:pt x="166" y="259"/>
                </a:lnTo>
                <a:lnTo>
                  <a:pt x="162" y="261"/>
                </a:lnTo>
                <a:lnTo>
                  <a:pt x="157" y="263"/>
                </a:lnTo>
                <a:lnTo>
                  <a:pt x="157" y="265"/>
                </a:lnTo>
                <a:lnTo>
                  <a:pt x="152" y="267"/>
                </a:lnTo>
                <a:lnTo>
                  <a:pt x="147" y="267"/>
                </a:lnTo>
                <a:lnTo>
                  <a:pt x="142" y="269"/>
                </a:lnTo>
                <a:lnTo>
                  <a:pt x="138" y="271"/>
                </a:lnTo>
                <a:lnTo>
                  <a:pt x="138" y="273"/>
                </a:lnTo>
                <a:lnTo>
                  <a:pt x="133" y="275"/>
                </a:lnTo>
                <a:lnTo>
                  <a:pt x="128" y="275"/>
                </a:lnTo>
                <a:lnTo>
                  <a:pt x="123" y="277"/>
                </a:lnTo>
                <a:lnTo>
                  <a:pt x="119" y="279"/>
                </a:lnTo>
                <a:lnTo>
                  <a:pt x="114" y="281"/>
                </a:lnTo>
                <a:lnTo>
                  <a:pt x="114" y="284"/>
                </a:lnTo>
                <a:lnTo>
                  <a:pt x="109" y="284"/>
                </a:lnTo>
                <a:lnTo>
                  <a:pt x="104" y="286"/>
                </a:lnTo>
                <a:lnTo>
                  <a:pt x="100" y="288"/>
                </a:lnTo>
                <a:lnTo>
                  <a:pt x="95" y="290"/>
                </a:lnTo>
                <a:lnTo>
                  <a:pt x="95" y="292"/>
                </a:lnTo>
                <a:lnTo>
                  <a:pt x="90" y="292"/>
                </a:lnTo>
                <a:lnTo>
                  <a:pt x="85" y="294"/>
                </a:lnTo>
                <a:lnTo>
                  <a:pt x="81" y="296"/>
                </a:lnTo>
                <a:lnTo>
                  <a:pt x="76" y="298"/>
                </a:lnTo>
                <a:lnTo>
                  <a:pt x="76" y="300"/>
                </a:lnTo>
                <a:lnTo>
                  <a:pt x="71" y="302"/>
                </a:lnTo>
                <a:lnTo>
                  <a:pt x="66" y="302"/>
                </a:lnTo>
                <a:lnTo>
                  <a:pt x="61" y="304"/>
                </a:lnTo>
                <a:lnTo>
                  <a:pt x="57" y="306"/>
                </a:lnTo>
                <a:lnTo>
                  <a:pt x="57" y="308"/>
                </a:lnTo>
                <a:lnTo>
                  <a:pt x="52" y="310"/>
                </a:lnTo>
                <a:lnTo>
                  <a:pt x="47" y="310"/>
                </a:lnTo>
                <a:lnTo>
                  <a:pt x="42" y="312"/>
                </a:lnTo>
                <a:lnTo>
                  <a:pt x="38" y="314"/>
                </a:lnTo>
                <a:lnTo>
                  <a:pt x="38" y="316"/>
                </a:lnTo>
                <a:lnTo>
                  <a:pt x="33" y="318"/>
                </a:lnTo>
                <a:lnTo>
                  <a:pt x="28" y="318"/>
                </a:lnTo>
                <a:lnTo>
                  <a:pt x="23" y="320"/>
                </a:lnTo>
                <a:lnTo>
                  <a:pt x="19" y="323"/>
                </a:lnTo>
                <a:lnTo>
                  <a:pt x="19" y="325"/>
                </a:lnTo>
                <a:lnTo>
                  <a:pt x="14" y="327"/>
                </a:lnTo>
                <a:lnTo>
                  <a:pt x="9" y="329"/>
                </a:lnTo>
                <a:lnTo>
                  <a:pt x="4" y="329"/>
                </a:lnTo>
                <a:lnTo>
                  <a:pt x="0" y="557"/>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Text Box 20"/>
          <p:cNvSpPr txBox="1">
            <a:spLocks noChangeArrowheads="1"/>
          </p:cNvSpPr>
          <p:nvPr/>
        </p:nvSpPr>
        <p:spPr bwMode="auto">
          <a:xfrm>
            <a:off x="1333479"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4" name="Text Box 20"/>
          <p:cNvSpPr txBox="1">
            <a:spLocks noChangeArrowheads="1"/>
          </p:cNvSpPr>
          <p:nvPr/>
        </p:nvSpPr>
        <p:spPr bwMode="auto">
          <a:xfrm>
            <a:off x="1643042"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5" name="Text Box 20"/>
          <p:cNvSpPr txBox="1">
            <a:spLocks noChangeArrowheads="1"/>
          </p:cNvSpPr>
          <p:nvPr/>
        </p:nvSpPr>
        <p:spPr bwMode="auto">
          <a:xfrm>
            <a:off x="2128822"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6" name="Text Box 20"/>
          <p:cNvSpPr txBox="1">
            <a:spLocks noChangeArrowheads="1"/>
          </p:cNvSpPr>
          <p:nvPr/>
        </p:nvSpPr>
        <p:spPr bwMode="auto">
          <a:xfrm>
            <a:off x="2428860"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7" name="Text Box 20"/>
          <p:cNvSpPr txBox="1">
            <a:spLocks noChangeArrowheads="1"/>
          </p:cNvSpPr>
          <p:nvPr/>
        </p:nvSpPr>
        <p:spPr bwMode="auto">
          <a:xfrm>
            <a:off x="2886065"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8" name="Text Box 20"/>
          <p:cNvSpPr txBox="1">
            <a:spLocks noChangeArrowheads="1"/>
          </p:cNvSpPr>
          <p:nvPr/>
        </p:nvSpPr>
        <p:spPr bwMode="auto">
          <a:xfrm>
            <a:off x="3200392"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39" name="Text Box 20"/>
          <p:cNvSpPr txBox="1">
            <a:spLocks noChangeArrowheads="1"/>
          </p:cNvSpPr>
          <p:nvPr/>
        </p:nvSpPr>
        <p:spPr bwMode="auto">
          <a:xfrm>
            <a:off x="3700458"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0" name="Text Box 20"/>
          <p:cNvSpPr txBox="1">
            <a:spLocks noChangeArrowheads="1"/>
          </p:cNvSpPr>
          <p:nvPr/>
        </p:nvSpPr>
        <p:spPr bwMode="auto">
          <a:xfrm>
            <a:off x="3914772"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1" name="Text Box 20"/>
          <p:cNvSpPr txBox="1">
            <a:spLocks noChangeArrowheads="1"/>
          </p:cNvSpPr>
          <p:nvPr/>
        </p:nvSpPr>
        <p:spPr bwMode="auto">
          <a:xfrm>
            <a:off x="4286248"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2" name="Text Box 20"/>
          <p:cNvSpPr txBox="1">
            <a:spLocks noChangeArrowheads="1"/>
          </p:cNvSpPr>
          <p:nvPr/>
        </p:nvSpPr>
        <p:spPr bwMode="auto">
          <a:xfrm>
            <a:off x="4500562"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3" name="Text Box 20"/>
          <p:cNvSpPr txBox="1">
            <a:spLocks noChangeArrowheads="1"/>
          </p:cNvSpPr>
          <p:nvPr/>
        </p:nvSpPr>
        <p:spPr bwMode="auto">
          <a:xfrm>
            <a:off x="4700590"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4" name="Text Box 20"/>
          <p:cNvSpPr txBox="1">
            <a:spLocks noChangeArrowheads="1"/>
          </p:cNvSpPr>
          <p:nvPr/>
        </p:nvSpPr>
        <p:spPr bwMode="auto">
          <a:xfrm>
            <a:off x="4857752"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5" name="Text Box 20"/>
          <p:cNvSpPr txBox="1">
            <a:spLocks noChangeArrowheads="1"/>
          </p:cNvSpPr>
          <p:nvPr/>
        </p:nvSpPr>
        <p:spPr bwMode="auto">
          <a:xfrm>
            <a:off x="5629284"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6" name="Text Box 20"/>
          <p:cNvSpPr txBox="1">
            <a:spLocks noChangeArrowheads="1"/>
          </p:cNvSpPr>
          <p:nvPr/>
        </p:nvSpPr>
        <p:spPr bwMode="auto">
          <a:xfrm>
            <a:off x="6143636" y="1592252"/>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47" name="Text Box 20"/>
          <p:cNvSpPr txBox="1">
            <a:spLocks noChangeArrowheads="1"/>
          </p:cNvSpPr>
          <p:nvPr/>
        </p:nvSpPr>
        <p:spPr bwMode="auto">
          <a:xfrm>
            <a:off x="3929058" y="1500174"/>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7" name="Text Box 13"/>
          <p:cNvSpPr txBox="1">
            <a:spLocks noChangeArrowheads="1"/>
          </p:cNvSpPr>
          <p:nvPr/>
        </p:nvSpPr>
        <p:spPr bwMode="auto">
          <a:xfrm>
            <a:off x="3565525" y="231752"/>
            <a:ext cx="5578475" cy="1631216"/>
          </a:xfrm>
          <a:prstGeom prst="rect">
            <a:avLst/>
          </a:prstGeom>
          <a:noFill/>
          <a:ln w="9525">
            <a:noFill/>
            <a:miter lim="800000"/>
            <a:headEnd/>
            <a:tailEnd/>
          </a:ln>
          <a:effectLst/>
        </p:spPr>
        <p:txBody>
          <a:bodyPr>
            <a:spAutoFit/>
          </a:bodyPr>
          <a:lstStyle/>
          <a:p>
            <a:r>
              <a:rPr lang="en-GB" sz="2000" dirty="0" smtClean="0"/>
              <a:t>Each user increases his/her transmission rate steadily, by 1/RTT</a:t>
            </a:r>
            <a:r>
              <a:rPr lang="en-GB" sz="2000" baseline="30000" dirty="0" smtClean="0"/>
              <a:t>2</a:t>
            </a:r>
            <a:r>
              <a:rPr lang="en-GB" sz="2000" dirty="0" smtClean="0"/>
              <a:t> packets/sec</a:t>
            </a:r>
            <a:r>
              <a:rPr lang="en-GB" sz="2000" baseline="30000" dirty="0" smtClean="0"/>
              <a:t>2</a:t>
            </a:r>
          </a:p>
          <a:p>
            <a:endParaRPr lang="en-GB" sz="2000" dirty="0" smtClean="0"/>
          </a:p>
          <a:p>
            <a:r>
              <a:rPr lang="en-GB" sz="2000" dirty="0" smtClean="0"/>
              <a:t>If a user’s packet is dropped, he/she cuts transmission rate by half</a:t>
            </a:r>
          </a:p>
        </p:txBody>
      </p:sp>
      <p:sp>
        <p:nvSpPr>
          <p:cNvPr id="62483" name="Text Box 19"/>
          <p:cNvSpPr txBox="1">
            <a:spLocks noChangeArrowheads="1"/>
          </p:cNvSpPr>
          <p:nvPr/>
        </p:nvSpPr>
        <p:spPr bwMode="auto">
          <a:xfrm>
            <a:off x="552450" y="214290"/>
            <a:ext cx="300038" cy="336550"/>
          </a:xfrm>
          <a:prstGeom prst="rect">
            <a:avLst/>
          </a:prstGeom>
          <a:noFill/>
          <a:ln w="9525">
            <a:noFill/>
            <a:miter lim="800000"/>
            <a:headEnd/>
            <a:tailEnd/>
          </a:ln>
          <a:effectLst/>
        </p:spPr>
        <p:txBody>
          <a:bodyPr>
            <a:spAutoFit/>
          </a:bodyPr>
          <a:lstStyle/>
          <a:p>
            <a:pPr>
              <a:spcBef>
                <a:spcPct val="50000"/>
              </a:spcBef>
            </a:pPr>
            <a:r>
              <a:rPr lang="en-GB" sz="1600" b="1">
                <a:solidFill>
                  <a:srgbClr val="FF0000"/>
                </a:solidFill>
              </a:rPr>
              <a:t>*</a:t>
            </a:r>
            <a:endParaRPr lang="en-US" sz="1600" b="1">
              <a:solidFill>
                <a:srgbClr val="FF0000"/>
              </a:solidFill>
            </a:endParaRPr>
          </a:p>
        </p:txBody>
      </p:sp>
      <p:sp>
        <p:nvSpPr>
          <p:cNvPr id="62484" name="Text Box 20"/>
          <p:cNvSpPr txBox="1">
            <a:spLocks noChangeArrowheads="1"/>
          </p:cNvSpPr>
          <p:nvPr/>
        </p:nvSpPr>
        <p:spPr bwMode="auto">
          <a:xfrm>
            <a:off x="1476375" y="214290"/>
            <a:ext cx="30003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rPr>
              <a:t>*</a:t>
            </a:r>
            <a:endParaRPr lang="en-US" sz="1600" b="1" dirty="0">
              <a:solidFill>
                <a:srgbClr val="FF0000"/>
              </a:solidFill>
            </a:endParaRPr>
          </a:p>
        </p:txBody>
      </p:sp>
      <p:sp>
        <p:nvSpPr>
          <p:cNvPr id="62485" name="Text Box 21"/>
          <p:cNvSpPr txBox="1">
            <a:spLocks noChangeArrowheads="1"/>
          </p:cNvSpPr>
          <p:nvPr/>
        </p:nvSpPr>
        <p:spPr bwMode="auto">
          <a:xfrm>
            <a:off x="2424113" y="214290"/>
            <a:ext cx="300037" cy="336550"/>
          </a:xfrm>
          <a:prstGeom prst="rect">
            <a:avLst/>
          </a:prstGeom>
          <a:noFill/>
          <a:ln w="9525">
            <a:noFill/>
            <a:miter lim="800000"/>
            <a:headEnd/>
            <a:tailEnd/>
          </a:ln>
          <a:effectLst/>
        </p:spPr>
        <p:txBody>
          <a:bodyPr>
            <a:spAutoFit/>
          </a:bodyPr>
          <a:lstStyle/>
          <a:p>
            <a:pPr>
              <a:spcBef>
                <a:spcPct val="50000"/>
              </a:spcBef>
            </a:pPr>
            <a:r>
              <a:rPr lang="en-GB" sz="1600" b="1">
                <a:solidFill>
                  <a:srgbClr val="FF0000"/>
                </a:solidFill>
              </a:rPr>
              <a:t>*</a:t>
            </a:r>
            <a:endParaRPr lang="en-US" sz="1600" b="1">
              <a:solidFill>
                <a:srgbClr val="FF0000"/>
              </a:solidFill>
            </a:endParaRPr>
          </a:p>
        </p:txBody>
      </p:sp>
      <p:sp>
        <p:nvSpPr>
          <p:cNvPr id="62487" name="Freeform 23"/>
          <p:cNvSpPr>
            <a:spLocks/>
          </p:cNvSpPr>
          <p:nvPr/>
        </p:nvSpPr>
        <p:spPr bwMode="auto">
          <a:xfrm>
            <a:off x="323850" y="376215"/>
            <a:ext cx="2735263" cy="431800"/>
          </a:xfrm>
          <a:custGeom>
            <a:avLst/>
            <a:gdLst/>
            <a:ahLst/>
            <a:cxnLst>
              <a:cxn ang="0">
                <a:pos x="3" y="36"/>
              </a:cxn>
              <a:cxn ang="0">
                <a:pos x="111" y="3"/>
              </a:cxn>
              <a:cxn ang="0">
                <a:pos x="111" y="117"/>
              </a:cxn>
              <a:cxn ang="0">
                <a:pos x="417" y="0"/>
              </a:cxn>
              <a:cxn ang="0">
                <a:pos x="417" y="114"/>
              </a:cxn>
              <a:cxn ang="0">
                <a:pos x="723" y="0"/>
              </a:cxn>
              <a:cxn ang="0">
                <a:pos x="723" y="117"/>
              </a:cxn>
              <a:cxn ang="0">
                <a:pos x="882" y="57"/>
              </a:cxn>
              <a:cxn ang="0">
                <a:pos x="882" y="174"/>
              </a:cxn>
              <a:cxn ang="0">
                <a:pos x="0" y="174"/>
              </a:cxn>
              <a:cxn ang="0">
                <a:pos x="3" y="36"/>
              </a:cxn>
            </a:cxnLst>
            <a:rect l="0" t="0" r="r" b="b"/>
            <a:pathLst>
              <a:path w="882" h="174">
                <a:moveTo>
                  <a:pt x="3" y="36"/>
                </a:moveTo>
                <a:lnTo>
                  <a:pt x="111" y="3"/>
                </a:lnTo>
                <a:lnTo>
                  <a:pt x="111" y="117"/>
                </a:lnTo>
                <a:lnTo>
                  <a:pt x="417" y="0"/>
                </a:lnTo>
                <a:lnTo>
                  <a:pt x="417" y="114"/>
                </a:lnTo>
                <a:lnTo>
                  <a:pt x="723" y="0"/>
                </a:lnTo>
                <a:lnTo>
                  <a:pt x="723" y="117"/>
                </a:lnTo>
                <a:lnTo>
                  <a:pt x="882" y="57"/>
                </a:lnTo>
                <a:lnTo>
                  <a:pt x="882" y="174"/>
                </a:lnTo>
                <a:lnTo>
                  <a:pt x="0" y="174"/>
                </a:lnTo>
                <a:lnTo>
                  <a:pt x="3" y="36"/>
                </a:lnTo>
                <a:close/>
              </a:path>
            </a:pathLst>
          </a:custGeom>
          <a:solidFill>
            <a:schemeClr val="accent3">
              <a:lumMod val="60000"/>
              <a:lumOff val="40000"/>
            </a:schemeClr>
          </a:solidFill>
          <a:ln w="9525">
            <a:noFill/>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8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uses.png"/>
          <p:cNvPicPr>
            <a:picLocks noChangeAspect="1"/>
          </p:cNvPicPr>
          <p:nvPr/>
        </p:nvPicPr>
        <p:blipFill>
          <a:blip r:embed="rId3" cstate="screen"/>
          <a:srcRect/>
          <a:stretch>
            <a:fillRect/>
          </a:stretch>
        </p:blipFill>
        <p:spPr>
          <a:xfrm>
            <a:off x="1676901" y="1000108"/>
            <a:ext cx="1256621" cy="1193790"/>
          </a:xfrm>
          <a:prstGeom prst="rect">
            <a:avLst/>
          </a:prstGeom>
        </p:spPr>
      </p:pic>
      <p:pic>
        <p:nvPicPr>
          <p:cNvPr id="7" name="Picture 6" descr="houses.png"/>
          <p:cNvPicPr>
            <a:picLocks noChangeAspect="1"/>
          </p:cNvPicPr>
          <p:nvPr/>
        </p:nvPicPr>
        <p:blipFill>
          <a:blip r:embed="rId4" cstate="screen"/>
          <a:srcRect/>
          <a:stretch>
            <a:fillRect/>
          </a:stretch>
        </p:blipFill>
        <p:spPr>
          <a:xfrm>
            <a:off x="1891215" y="4643446"/>
            <a:ext cx="1256622" cy="1151594"/>
          </a:xfrm>
          <a:prstGeom prst="rect">
            <a:avLst/>
          </a:prstGeom>
        </p:spPr>
      </p:pic>
      <p:pic>
        <p:nvPicPr>
          <p:cNvPr id="8" name="Picture 7" descr="houses.png"/>
          <p:cNvPicPr>
            <a:picLocks noChangeAspect="1"/>
          </p:cNvPicPr>
          <p:nvPr/>
        </p:nvPicPr>
        <p:blipFill>
          <a:blip r:embed="rId5" cstate="screen"/>
          <a:srcRect/>
          <a:stretch>
            <a:fillRect/>
          </a:stretch>
        </p:blipFill>
        <p:spPr>
          <a:xfrm>
            <a:off x="1534025" y="2714620"/>
            <a:ext cx="1240876" cy="1214446"/>
          </a:xfrm>
          <a:prstGeom prst="rect">
            <a:avLst/>
          </a:prstGeom>
        </p:spPr>
      </p:pic>
      <p:sp>
        <p:nvSpPr>
          <p:cNvPr id="23" name="Freeform 22"/>
          <p:cNvSpPr/>
          <p:nvPr/>
        </p:nvSpPr>
        <p:spPr>
          <a:xfrm>
            <a:off x="2962785" y="1928803"/>
            <a:ext cx="2643206" cy="785818"/>
          </a:xfrm>
          <a:custGeom>
            <a:avLst/>
            <a:gdLst>
              <a:gd name="connsiteX0" fmla="*/ 0 w 4678326"/>
              <a:gd name="connsiteY0" fmla="*/ 170121 h 1212112"/>
              <a:gd name="connsiteX1" fmla="*/ 2296633 w 4678326"/>
              <a:gd name="connsiteY1" fmla="*/ 1169582 h 1212112"/>
              <a:gd name="connsiteX2" fmla="*/ 4284921 w 4678326"/>
              <a:gd name="connsiteY2" fmla="*/ 425303 h 1212112"/>
              <a:gd name="connsiteX3" fmla="*/ 4657061 w 4678326"/>
              <a:gd name="connsiteY3" fmla="*/ 0 h 1212112"/>
              <a:gd name="connsiteX0" fmla="*/ 0 w 4657061"/>
              <a:gd name="connsiteY0" fmla="*/ 170121 h 1197935"/>
              <a:gd name="connsiteX1" fmla="*/ 2296633 w 4657061"/>
              <a:gd name="connsiteY1" fmla="*/ 1169582 h 1197935"/>
              <a:gd name="connsiteX2" fmla="*/ 4657061 w 4657061"/>
              <a:gd name="connsiteY2" fmla="*/ 0 h 1197935"/>
              <a:gd name="connsiteX0" fmla="*/ 0 w 4657061"/>
              <a:gd name="connsiteY0" fmla="*/ 170121 h 923144"/>
              <a:gd name="connsiteX1" fmla="*/ 1478918 w 4657061"/>
              <a:gd name="connsiteY1" fmla="*/ 894791 h 923144"/>
              <a:gd name="connsiteX2" fmla="*/ 4657061 w 4657061"/>
              <a:gd name="connsiteY2" fmla="*/ 0 h 923144"/>
              <a:gd name="connsiteX0" fmla="*/ 0 w 2621926"/>
              <a:gd name="connsiteY0" fmla="*/ 0 h 1254085"/>
              <a:gd name="connsiteX1" fmla="*/ 1478918 w 2621926"/>
              <a:gd name="connsiteY1" fmla="*/ 724670 h 1254085"/>
              <a:gd name="connsiteX2" fmla="*/ 2621926 w 2621926"/>
              <a:gd name="connsiteY2" fmla="*/ 1010422 h 1254085"/>
              <a:gd name="connsiteX0" fmla="*/ 0 w 2621926"/>
              <a:gd name="connsiteY0" fmla="*/ 0 h 1092606"/>
              <a:gd name="connsiteX1" fmla="*/ 1478918 w 2621926"/>
              <a:gd name="connsiteY1" fmla="*/ 724670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43206"/>
              <a:gd name="connsiteY0" fmla="*/ 0 h 959874"/>
              <a:gd name="connsiteX1" fmla="*/ 1285884 w 2643206"/>
              <a:gd name="connsiteY1" fmla="*/ 857256 h 959874"/>
              <a:gd name="connsiteX2" fmla="*/ 2643206 w 2643206"/>
              <a:gd name="connsiteY2" fmla="*/ 857256 h 959874"/>
              <a:gd name="connsiteX0" fmla="*/ 0 w 2643206"/>
              <a:gd name="connsiteY0" fmla="*/ 0 h 1082316"/>
              <a:gd name="connsiteX1" fmla="*/ 1285884 w 2643206"/>
              <a:gd name="connsiteY1" fmla="*/ 857256 h 1082316"/>
              <a:gd name="connsiteX2" fmla="*/ 2643206 w 2643206"/>
              <a:gd name="connsiteY2" fmla="*/ 1000132 h 1082316"/>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272697"/>
              <a:gd name="connsiteX1" fmla="*/ 1285884 w 2643206"/>
              <a:gd name="connsiteY1" fmla="*/ 857256 h 1272697"/>
              <a:gd name="connsiteX2" fmla="*/ 2643206 w 2643206"/>
              <a:gd name="connsiteY2" fmla="*/ 1181871 h 1272697"/>
              <a:gd name="connsiteX0" fmla="*/ 0 w 2643206"/>
              <a:gd name="connsiteY0" fmla="*/ 0 h 1185172"/>
              <a:gd name="connsiteX1" fmla="*/ 1285884 w 2643206"/>
              <a:gd name="connsiteY1" fmla="*/ 857256 h 1185172"/>
              <a:gd name="connsiteX2" fmla="*/ 2643206 w 2643206"/>
              <a:gd name="connsiteY2" fmla="*/ 1181871 h 1185172"/>
            </a:gdLst>
            <a:ahLst/>
            <a:cxnLst>
              <a:cxn ang="0">
                <a:pos x="connsiteX0" y="connsiteY0"/>
              </a:cxn>
              <a:cxn ang="0">
                <a:pos x="connsiteX1" y="connsiteY1"/>
              </a:cxn>
              <a:cxn ang="0">
                <a:pos x="connsiteX2" y="connsiteY2"/>
              </a:cxn>
            </a:cxnLst>
            <a:rect l="l" t="t" r="r" b="b"/>
            <a:pathLst>
              <a:path w="2643206" h="1185172">
                <a:moveTo>
                  <a:pt x="0" y="0"/>
                </a:moveTo>
                <a:cubicBezTo>
                  <a:pt x="517144" y="384115"/>
                  <a:pt x="845350" y="660278"/>
                  <a:pt x="1285884" y="857256"/>
                </a:cubicBezTo>
                <a:cubicBezTo>
                  <a:pt x="1726418" y="1054234"/>
                  <a:pt x="2065398" y="1185172"/>
                  <a:pt x="2643206" y="1181871"/>
                </a:cubicBezTo>
              </a:path>
            </a:pathLst>
          </a:custGeom>
          <a:noFill/>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flipV="1">
            <a:off x="3034223" y="3929066"/>
            <a:ext cx="2643206" cy="928694"/>
          </a:xfrm>
          <a:custGeom>
            <a:avLst/>
            <a:gdLst>
              <a:gd name="connsiteX0" fmla="*/ 0 w 4678326"/>
              <a:gd name="connsiteY0" fmla="*/ 170121 h 1212112"/>
              <a:gd name="connsiteX1" fmla="*/ 2296633 w 4678326"/>
              <a:gd name="connsiteY1" fmla="*/ 1169582 h 1212112"/>
              <a:gd name="connsiteX2" fmla="*/ 4284921 w 4678326"/>
              <a:gd name="connsiteY2" fmla="*/ 425303 h 1212112"/>
              <a:gd name="connsiteX3" fmla="*/ 4657061 w 4678326"/>
              <a:gd name="connsiteY3" fmla="*/ 0 h 1212112"/>
              <a:gd name="connsiteX0" fmla="*/ 0 w 4657061"/>
              <a:gd name="connsiteY0" fmla="*/ 170121 h 1197935"/>
              <a:gd name="connsiteX1" fmla="*/ 2296633 w 4657061"/>
              <a:gd name="connsiteY1" fmla="*/ 1169582 h 1197935"/>
              <a:gd name="connsiteX2" fmla="*/ 4657061 w 4657061"/>
              <a:gd name="connsiteY2" fmla="*/ 0 h 1197935"/>
              <a:gd name="connsiteX0" fmla="*/ 0 w 4657061"/>
              <a:gd name="connsiteY0" fmla="*/ 170121 h 923144"/>
              <a:gd name="connsiteX1" fmla="*/ 1478918 w 4657061"/>
              <a:gd name="connsiteY1" fmla="*/ 894791 h 923144"/>
              <a:gd name="connsiteX2" fmla="*/ 4657061 w 4657061"/>
              <a:gd name="connsiteY2" fmla="*/ 0 h 923144"/>
              <a:gd name="connsiteX0" fmla="*/ 0 w 2621926"/>
              <a:gd name="connsiteY0" fmla="*/ 0 h 1254085"/>
              <a:gd name="connsiteX1" fmla="*/ 1478918 w 2621926"/>
              <a:gd name="connsiteY1" fmla="*/ 724670 h 1254085"/>
              <a:gd name="connsiteX2" fmla="*/ 2621926 w 2621926"/>
              <a:gd name="connsiteY2" fmla="*/ 1010422 h 1254085"/>
              <a:gd name="connsiteX0" fmla="*/ 0 w 2621926"/>
              <a:gd name="connsiteY0" fmla="*/ 0 h 1092606"/>
              <a:gd name="connsiteX1" fmla="*/ 1478918 w 2621926"/>
              <a:gd name="connsiteY1" fmla="*/ 724670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978852 w 2621926"/>
              <a:gd name="connsiteY1" fmla="*/ 86754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21926"/>
              <a:gd name="connsiteY0" fmla="*/ 0 h 1092606"/>
              <a:gd name="connsiteX1" fmla="*/ 1285884 w 2621926"/>
              <a:gd name="connsiteY1" fmla="*/ 857256 h 1092606"/>
              <a:gd name="connsiteX2" fmla="*/ 2621926 w 2621926"/>
              <a:gd name="connsiteY2" fmla="*/ 1010422 h 1092606"/>
              <a:gd name="connsiteX0" fmla="*/ 0 w 2643206"/>
              <a:gd name="connsiteY0" fmla="*/ 0 h 959874"/>
              <a:gd name="connsiteX1" fmla="*/ 1285884 w 2643206"/>
              <a:gd name="connsiteY1" fmla="*/ 857256 h 959874"/>
              <a:gd name="connsiteX2" fmla="*/ 2643206 w 2643206"/>
              <a:gd name="connsiteY2" fmla="*/ 857256 h 959874"/>
              <a:gd name="connsiteX0" fmla="*/ 0 w 2643206"/>
              <a:gd name="connsiteY0" fmla="*/ 0 h 1082316"/>
              <a:gd name="connsiteX1" fmla="*/ 1285884 w 2643206"/>
              <a:gd name="connsiteY1" fmla="*/ 857256 h 1082316"/>
              <a:gd name="connsiteX2" fmla="*/ 2643206 w 2643206"/>
              <a:gd name="connsiteY2" fmla="*/ 1000132 h 1082316"/>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357322 w 2643206"/>
              <a:gd name="connsiteY1" fmla="*/ 785818 h 1090958"/>
              <a:gd name="connsiteX2" fmla="*/ 2643206 w 2643206"/>
              <a:gd name="connsiteY2" fmla="*/ 1000132 h 1090958"/>
              <a:gd name="connsiteX0" fmla="*/ 0 w 2643206"/>
              <a:gd name="connsiteY0" fmla="*/ 0 h 1090958"/>
              <a:gd name="connsiteX1" fmla="*/ 1285884 w 2643206"/>
              <a:gd name="connsiteY1" fmla="*/ 857256 h 1090958"/>
              <a:gd name="connsiteX2" fmla="*/ 2643206 w 2643206"/>
              <a:gd name="connsiteY2" fmla="*/ 1000132 h 1090958"/>
              <a:gd name="connsiteX0" fmla="*/ 0 w 2643206"/>
              <a:gd name="connsiteY0" fmla="*/ 0 h 1181785"/>
              <a:gd name="connsiteX1" fmla="*/ 1285884 w 2643206"/>
              <a:gd name="connsiteY1" fmla="*/ 857256 h 1181785"/>
              <a:gd name="connsiteX2" fmla="*/ 2643206 w 2643206"/>
              <a:gd name="connsiteY2" fmla="*/ 1090958 h 1181785"/>
              <a:gd name="connsiteX0" fmla="*/ 0 w 2643206"/>
              <a:gd name="connsiteY0" fmla="*/ 0 h 1090958"/>
              <a:gd name="connsiteX1" fmla="*/ 1285884 w 2643206"/>
              <a:gd name="connsiteY1" fmla="*/ 857256 h 1090958"/>
              <a:gd name="connsiteX2" fmla="*/ 2643206 w 2643206"/>
              <a:gd name="connsiteY2" fmla="*/ 1090958 h 1090958"/>
            </a:gdLst>
            <a:ahLst/>
            <a:cxnLst>
              <a:cxn ang="0">
                <a:pos x="connsiteX0" y="connsiteY0"/>
              </a:cxn>
              <a:cxn ang="0">
                <a:pos x="connsiteX1" y="connsiteY1"/>
              </a:cxn>
              <a:cxn ang="0">
                <a:pos x="connsiteX2" y="connsiteY2"/>
              </a:cxn>
            </a:cxnLst>
            <a:rect l="l" t="t" r="r" b="b"/>
            <a:pathLst>
              <a:path w="2643206" h="1090958">
                <a:moveTo>
                  <a:pt x="0" y="0"/>
                </a:moveTo>
                <a:cubicBezTo>
                  <a:pt x="517144" y="384115"/>
                  <a:pt x="845350" y="675430"/>
                  <a:pt x="1285884" y="857256"/>
                </a:cubicBezTo>
                <a:cubicBezTo>
                  <a:pt x="1726418" y="1039082"/>
                  <a:pt x="2150459" y="1067196"/>
                  <a:pt x="2643206" y="1090958"/>
                </a:cubicBezTo>
              </a:path>
            </a:pathLst>
          </a:custGeom>
          <a:noFill/>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6" name="Straight Arrow Connector 25"/>
          <p:cNvCxnSpPr/>
          <p:nvPr/>
        </p:nvCxnSpPr>
        <p:spPr>
          <a:xfrm>
            <a:off x="2962785" y="3357562"/>
            <a:ext cx="2500330" cy="1588"/>
          </a:xfrm>
          <a:prstGeom prst="straightConnector1">
            <a:avLst/>
          </a:prstGeom>
          <a:ln w="76200">
            <a:solidFill>
              <a:srgbClr val="FFFFFF">
                <a:alpha val="50196"/>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6" cstate="screen">
            <a:duotone>
              <a:prstClr val="black"/>
              <a:srgbClr val="0070C0">
                <a:tint val="45000"/>
                <a:satMod val="400000"/>
              </a:srgbClr>
            </a:duotone>
          </a:blip>
          <a:srcRect/>
          <a:stretch>
            <a:fillRect/>
          </a:stretch>
        </p:blipFill>
        <p:spPr bwMode="auto">
          <a:xfrm>
            <a:off x="3319975" y="2071678"/>
            <a:ext cx="1071570" cy="625083"/>
          </a:xfrm>
          <a:prstGeom prst="rect">
            <a:avLst/>
          </a:prstGeom>
          <a:noFill/>
          <a:ln w="9525">
            <a:noFill/>
            <a:miter lim="800000"/>
            <a:headEnd/>
            <a:tailEnd/>
          </a:ln>
        </p:spPr>
      </p:pic>
      <p:pic>
        <p:nvPicPr>
          <p:cNvPr id="9221" name="Picture 5"/>
          <p:cNvPicPr>
            <a:picLocks noChangeAspect="1" noChangeArrowheads="1"/>
          </p:cNvPicPr>
          <p:nvPr/>
        </p:nvPicPr>
        <p:blipFill>
          <a:blip r:embed="rId7" cstate="screen">
            <a:duotone>
              <a:prstClr val="black"/>
              <a:srgbClr val="00B050">
                <a:tint val="45000"/>
                <a:satMod val="400000"/>
              </a:srgbClr>
            </a:duotone>
          </a:blip>
          <a:srcRect/>
          <a:stretch>
            <a:fillRect/>
          </a:stretch>
        </p:blipFill>
        <p:spPr bwMode="auto">
          <a:xfrm>
            <a:off x="3177099" y="3071810"/>
            <a:ext cx="1785950" cy="586821"/>
          </a:xfrm>
          <a:prstGeom prst="rect">
            <a:avLst/>
          </a:prstGeom>
          <a:noFill/>
          <a:ln w="9525">
            <a:noFill/>
            <a:miter lim="800000"/>
            <a:headEnd/>
            <a:tailEnd/>
          </a:ln>
        </p:spPr>
      </p:pic>
      <p:pic>
        <p:nvPicPr>
          <p:cNvPr id="9222" name="Picture 6"/>
          <p:cNvPicPr>
            <a:picLocks noChangeAspect="1" noChangeArrowheads="1"/>
          </p:cNvPicPr>
          <p:nvPr/>
        </p:nvPicPr>
        <p:blipFill>
          <a:blip r:embed="rId8" cstate="screen"/>
          <a:srcRect/>
          <a:stretch>
            <a:fillRect/>
          </a:stretch>
        </p:blipFill>
        <p:spPr bwMode="auto">
          <a:xfrm>
            <a:off x="3534289" y="4071942"/>
            <a:ext cx="785818" cy="561299"/>
          </a:xfrm>
          <a:prstGeom prst="rect">
            <a:avLst/>
          </a:prstGeom>
          <a:noFill/>
          <a:ln w="9525">
            <a:noFill/>
            <a:miter lim="800000"/>
            <a:headEnd/>
            <a:tailEnd/>
          </a:ln>
        </p:spPr>
      </p:pic>
      <p:sp>
        <p:nvSpPr>
          <p:cNvPr id="16" name="Oval 15"/>
          <p:cNvSpPr/>
          <p:nvPr/>
        </p:nvSpPr>
        <p:spPr>
          <a:xfrm>
            <a:off x="5653617" y="2648206"/>
            <a:ext cx="377601" cy="1428760"/>
          </a:xfrm>
          <a:prstGeom prst="ellipse">
            <a:avLst/>
          </a:prstGeom>
          <a:solidFill>
            <a:schemeClr val="bg1">
              <a:lumMod val="65000"/>
              <a:lumOff val="3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57883" y="2633657"/>
            <a:ext cx="2428893" cy="1450680"/>
          </a:xfrm>
          <a:custGeom>
            <a:avLst/>
            <a:gdLst>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50017 w 3009481"/>
              <a:gd name="connsiteY0" fmla="*/ 69501 h 1567542"/>
              <a:gd name="connsiteX1" fmla="*/ 2605872 w 3009481"/>
              <a:gd name="connsiteY1" fmla="*/ 79549 h 1567542"/>
              <a:gd name="connsiteX2" fmla="*/ 2771669 w 3009481"/>
              <a:gd name="connsiteY2" fmla="*/ 456362 h 1567542"/>
              <a:gd name="connsiteX3" fmla="*/ 2761621 w 3009481"/>
              <a:gd name="connsiteY3" fmla="*/ 1194916 h 1567542"/>
              <a:gd name="connsiteX4" fmla="*/ 2595823 w 3009481"/>
              <a:gd name="connsiteY4" fmla="*/ 1506415 h 1567542"/>
              <a:gd name="connsiteX5" fmla="*/ 344993 w 3009481"/>
              <a:gd name="connsiteY5" fmla="*/ 1496366 h 1567542"/>
              <a:gd name="connsiteX6" fmla="*/ 525863 w 3009481"/>
              <a:gd name="connsiteY6" fmla="*/ 1079360 h 1567542"/>
              <a:gd name="connsiteX7" fmla="*/ 525863 w 3009481"/>
              <a:gd name="connsiteY7" fmla="*/ 496555 h 1567542"/>
              <a:gd name="connsiteX8" fmla="*/ 350017 w 3009481"/>
              <a:gd name="connsiteY8" fmla="*/ 69501 h 1567542"/>
              <a:gd name="connsiteX0" fmla="*/ 346668 w 3006132"/>
              <a:gd name="connsiteY0" fmla="*/ 69501 h 1567542"/>
              <a:gd name="connsiteX1" fmla="*/ 2602523 w 3006132"/>
              <a:gd name="connsiteY1" fmla="*/ 79549 h 1567542"/>
              <a:gd name="connsiteX2" fmla="*/ 2768320 w 3006132"/>
              <a:gd name="connsiteY2" fmla="*/ 456362 h 1567542"/>
              <a:gd name="connsiteX3" fmla="*/ 2758272 w 3006132"/>
              <a:gd name="connsiteY3" fmla="*/ 1194916 h 1567542"/>
              <a:gd name="connsiteX4" fmla="*/ 2592474 w 3006132"/>
              <a:gd name="connsiteY4" fmla="*/ 1506415 h 1567542"/>
              <a:gd name="connsiteX5" fmla="*/ 341644 w 3006132"/>
              <a:gd name="connsiteY5" fmla="*/ 1496366 h 1567542"/>
              <a:gd name="connsiteX6" fmla="*/ 522514 w 3006132"/>
              <a:gd name="connsiteY6" fmla="*/ 1079360 h 1567542"/>
              <a:gd name="connsiteX7" fmla="*/ 522514 w 3006132"/>
              <a:gd name="connsiteY7" fmla="*/ 496555 h 1567542"/>
              <a:gd name="connsiteX8" fmla="*/ 346668 w 3006132"/>
              <a:gd name="connsiteY8" fmla="*/ 69501 h 1567542"/>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522514 w 3006132"/>
              <a:gd name="connsiteY6" fmla="*/ 1079360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522514 w 3006132"/>
              <a:gd name="connsiteY6" fmla="*/ 1079360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498339 w 3006132"/>
              <a:gd name="connsiteY6" fmla="*/ 925665 h 1568345"/>
              <a:gd name="connsiteX7" fmla="*/ 522514 w 3006132"/>
              <a:gd name="connsiteY7" fmla="*/ 496555 h 1568345"/>
              <a:gd name="connsiteX8" fmla="*/ 346668 w 3006132"/>
              <a:gd name="connsiteY8" fmla="*/ 69501 h 1568345"/>
              <a:gd name="connsiteX0" fmla="*/ 346668 w 3006132"/>
              <a:gd name="connsiteY0" fmla="*/ 69501 h 1568345"/>
              <a:gd name="connsiteX1" fmla="*/ 2602523 w 3006132"/>
              <a:gd name="connsiteY1" fmla="*/ 79549 h 1568345"/>
              <a:gd name="connsiteX2" fmla="*/ 2768320 w 3006132"/>
              <a:gd name="connsiteY2" fmla="*/ 456362 h 1568345"/>
              <a:gd name="connsiteX3" fmla="*/ 2758272 w 3006132"/>
              <a:gd name="connsiteY3" fmla="*/ 1194916 h 1568345"/>
              <a:gd name="connsiteX4" fmla="*/ 2592474 w 3006132"/>
              <a:gd name="connsiteY4" fmla="*/ 1506415 h 1568345"/>
              <a:gd name="connsiteX5" fmla="*/ 355463 w 3006132"/>
              <a:gd name="connsiteY5" fmla="*/ 1497169 h 1568345"/>
              <a:gd name="connsiteX6" fmla="*/ 498339 w 3006132"/>
              <a:gd name="connsiteY6" fmla="*/ 997103 h 1568345"/>
              <a:gd name="connsiteX7" fmla="*/ 522514 w 3006132"/>
              <a:gd name="connsiteY7" fmla="*/ 496555 h 1568345"/>
              <a:gd name="connsiteX8" fmla="*/ 346668 w 3006132"/>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175846 w 2659464"/>
              <a:gd name="connsiteY7" fmla="*/ 496555 h 1568345"/>
              <a:gd name="connsiteX8" fmla="*/ 0 w 2659464"/>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175846 w 2659464"/>
              <a:gd name="connsiteY7" fmla="*/ 496555 h 1568345"/>
              <a:gd name="connsiteX8" fmla="*/ 0 w 2659464"/>
              <a:gd name="connsiteY8" fmla="*/ 69501 h 1568345"/>
              <a:gd name="connsiteX0" fmla="*/ 0 w 2659464"/>
              <a:gd name="connsiteY0" fmla="*/ 69501 h 1568345"/>
              <a:gd name="connsiteX1" fmla="*/ 2255855 w 2659464"/>
              <a:gd name="connsiteY1" fmla="*/ 79549 h 1568345"/>
              <a:gd name="connsiteX2" fmla="*/ 2421652 w 2659464"/>
              <a:gd name="connsiteY2" fmla="*/ 456362 h 1568345"/>
              <a:gd name="connsiteX3" fmla="*/ 2411604 w 2659464"/>
              <a:gd name="connsiteY3" fmla="*/ 1194916 h 1568345"/>
              <a:gd name="connsiteX4" fmla="*/ 2245806 w 2659464"/>
              <a:gd name="connsiteY4" fmla="*/ 1506415 h 1568345"/>
              <a:gd name="connsiteX5" fmla="*/ 8795 w 2659464"/>
              <a:gd name="connsiteY5" fmla="*/ 1497169 h 1568345"/>
              <a:gd name="connsiteX6" fmla="*/ 151671 w 2659464"/>
              <a:gd name="connsiteY6" fmla="*/ 997103 h 1568345"/>
              <a:gd name="connsiteX7" fmla="*/ 223109 w 2659464"/>
              <a:gd name="connsiteY7" fmla="*/ 568475 h 1568345"/>
              <a:gd name="connsiteX8" fmla="*/ 0 w 2659464"/>
              <a:gd name="connsiteY8" fmla="*/ 69501 h 1568345"/>
              <a:gd name="connsiteX0" fmla="*/ 350697 w 3010161"/>
              <a:gd name="connsiteY0" fmla="*/ 152926 h 1651770"/>
              <a:gd name="connsiteX1" fmla="*/ 2606552 w 3010161"/>
              <a:gd name="connsiteY1" fmla="*/ 162974 h 1651770"/>
              <a:gd name="connsiteX2" fmla="*/ 2772349 w 3010161"/>
              <a:gd name="connsiteY2" fmla="*/ 539787 h 1651770"/>
              <a:gd name="connsiteX3" fmla="*/ 2762301 w 3010161"/>
              <a:gd name="connsiteY3" fmla="*/ 1278341 h 1651770"/>
              <a:gd name="connsiteX4" fmla="*/ 2596503 w 3010161"/>
              <a:gd name="connsiteY4" fmla="*/ 1589840 h 1651770"/>
              <a:gd name="connsiteX5" fmla="*/ 359492 w 3010161"/>
              <a:gd name="connsiteY5" fmla="*/ 1580594 h 1651770"/>
              <a:gd name="connsiteX6" fmla="*/ 502368 w 3010161"/>
              <a:gd name="connsiteY6" fmla="*/ 1080528 h 1651770"/>
              <a:gd name="connsiteX7" fmla="*/ 350697 w 3010161"/>
              <a:gd name="connsiteY7" fmla="*/ 152926 h 1651770"/>
              <a:gd name="connsiteX0" fmla="*/ 350697 w 3010161"/>
              <a:gd name="connsiteY0" fmla="*/ 105300 h 1604144"/>
              <a:gd name="connsiteX1" fmla="*/ 2606552 w 3010161"/>
              <a:gd name="connsiteY1" fmla="*/ 115348 h 1604144"/>
              <a:gd name="connsiteX2" fmla="*/ 2772349 w 3010161"/>
              <a:gd name="connsiteY2" fmla="*/ 492161 h 1604144"/>
              <a:gd name="connsiteX3" fmla="*/ 2762301 w 3010161"/>
              <a:gd name="connsiteY3" fmla="*/ 1230715 h 1604144"/>
              <a:gd name="connsiteX4" fmla="*/ 2596503 w 3010161"/>
              <a:gd name="connsiteY4" fmla="*/ 1542214 h 1604144"/>
              <a:gd name="connsiteX5" fmla="*/ 359492 w 3010161"/>
              <a:gd name="connsiteY5" fmla="*/ 1532968 h 1604144"/>
              <a:gd name="connsiteX6" fmla="*/ 502369 w 3010161"/>
              <a:gd name="connsiteY6" fmla="*/ 747150 h 1604144"/>
              <a:gd name="connsiteX7" fmla="*/ 350697 w 3010161"/>
              <a:gd name="connsiteY7" fmla="*/ 105300 h 1604144"/>
              <a:gd name="connsiteX0" fmla="*/ 350697 w 2999899"/>
              <a:gd name="connsiteY0" fmla="*/ 105300 h 1605236"/>
              <a:gd name="connsiteX1" fmla="*/ 2597756 w 2999899"/>
              <a:gd name="connsiteY1" fmla="*/ 116440 h 1605236"/>
              <a:gd name="connsiteX2" fmla="*/ 2763553 w 2999899"/>
              <a:gd name="connsiteY2" fmla="*/ 493253 h 1605236"/>
              <a:gd name="connsiteX3" fmla="*/ 2753505 w 2999899"/>
              <a:gd name="connsiteY3" fmla="*/ 1231807 h 1605236"/>
              <a:gd name="connsiteX4" fmla="*/ 2587707 w 2999899"/>
              <a:gd name="connsiteY4" fmla="*/ 1543306 h 1605236"/>
              <a:gd name="connsiteX5" fmla="*/ 350696 w 2999899"/>
              <a:gd name="connsiteY5" fmla="*/ 1534060 h 1605236"/>
              <a:gd name="connsiteX6" fmla="*/ 493573 w 2999899"/>
              <a:gd name="connsiteY6" fmla="*/ 748242 h 1605236"/>
              <a:gd name="connsiteX7" fmla="*/ 350697 w 2999899"/>
              <a:gd name="connsiteY7" fmla="*/ 105300 h 1605236"/>
              <a:gd name="connsiteX0" fmla="*/ 350697 w 2999899"/>
              <a:gd name="connsiteY0" fmla="*/ 105300 h 1605236"/>
              <a:gd name="connsiteX1" fmla="*/ 2597756 w 2999899"/>
              <a:gd name="connsiteY1" fmla="*/ 116440 h 1605236"/>
              <a:gd name="connsiteX2" fmla="*/ 2763553 w 2999899"/>
              <a:gd name="connsiteY2" fmla="*/ 493253 h 1605236"/>
              <a:gd name="connsiteX3" fmla="*/ 2753505 w 2999899"/>
              <a:gd name="connsiteY3" fmla="*/ 1231807 h 1605236"/>
              <a:gd name="connsiteX4" fmla="*/ 2587707 w 2999899"/>
              <a:gd name="connsiteY4" fmla="*/ 1543306 h 1605236"/>
              <a:gd name="connsiteX5" fmla="*/ 350696 w 2999899"/>
              <a:gd name="connsiteY5" fmla="*/ 1534060 h 1605236"/>
              <a:gd name="connsiteX6" fmla="*/ 493573 w 2999899"/>
              <a:gd name="connsiteY6" fmla="*/ 748242 h 1605236"/>
              <a:gd name="connsiteX7" fmla="*/ 350697 w 2999899"/>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42877 w 2649203"/>
              <a:gd name="connsiteY6" fmla="*/ 748242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62027 w 2649203"/>
              <a:gd name="connsiteY6" fmla="*/ 764559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214315 w 2649203"/>
              <a:gd name="connsiteY6" fmla="*/ 819680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214315 w 2649203"/>
              <a:gd name="connsiteY6" fmla="*/ 819680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605236"/>
              <a:gd name="connsiteX1" fmla="*/ 2247060 w 2649203"/>
              <a:gd name="connsiteY1" fmla="*/ 116440 h 1605236"/>
              <a:gd name="connsiteX2" fmla="*/ 2412857 w 2649203"/>
              <a:gd name="connsiteY2" fmla="*/ 493253 h 1605236"/>
              <a:gd name="connsiteX3" fmla="*/ 2402809 w 2649203"/>
              <a:gd name="connsiteY3" fmla="*/ 1231807 h 1605236"/>
              <a:gd name="connsiteX4" fmla="*/ 2237011 w 2649203"/>
              <a:gd name="connsiteY4" fmla="*/ 1543306 h 1605236"/>
              <a:gd name="connsiteX5" fmla="*/ 0 w 2649203"/>
              <a:gd name="connsiteY5" fmla="*/ 1534060 h 1605236"/>
              <a:gd name="connsiteX6" fmla="*/ 172075 w 2649203"/>
              <a:gd name="connsiteY6" fmla="*/ 834897 h 1605236"/>
              <a:gd name="connsiteX7" fmla="*/ 1 w 2649203"/>
              <a:gd name="connsiteY7" fmla="*/ 105300 h 1605236"/>
              <a:gd name="connsiteX0" fmla="*/ 1 w 2649203"/>
              <a:gd name="connsiteY0" fmla="*/ 105300 h 1593682"/>
              <a:gd name="connsiteX1" fmla="*/ 2247060 w 2649203"/>
              <a:gd name="connsiteY1" fmla="*/ 116440 h 1593682"/>
              <a:gd name="connsiteX2" fmla="*/ 2412857 w 2649203"/>
              <a:gd name="connsiteY2" fmla="*/ 493253 h 1593682"/>
              <a:gd name="connsiteX3" fmla="*/ 2402809 w 2649203"/>
              <a:gd name="connsiteY3" fmla="*/ 1231807 h 1593682"/>
              <a:gd name="connsiteX4" fmla="*/ 2237011 w 2649203"/>
              <a:gd name="connsiteY4" fmla="*/ 1543306 h 1593682"/>
              <a:gd name="connsiteX5" fmla="*/ 0 w 2649203"/>
              <a:gd name="connsiteY5" fmla="*/ 1534060 h 1593682"/>
              <a:gd name="connsiteX6" fmla="*/ 172075 w 2649203"/>
              <a:gd name="connsiteY6" fmla="*/ 834897 h 1593682"/>
              <a:gd name="connsiteX7" fmla="*/ 1 w 2649203"/>
              <a:gd name="connsiteY7" fmla="*/ 105300 h 1593682"/>
              <a:gd name="connsiteX0" fmla="*/ 1 w 2649203"/>
              <a:gd name="connsiteY0" fmla="*/ 105300 h 1543306"/>
              <a:gd name="connsiteX1" fmla="*/ 2247060 w 2649203"/>
              <a:gd name="connsiteY1" fmla="*/ 116440 h 1543306"/>
              <a:gd name="connsiteX2" fmla="*/ 2412857 w 2649203"/>
              <a:gd name="connsiteY2" fmla="*/ 493253 h 1543306"/>
              <a:gd name="connsiteX3" fmla="*/ 2402809 w 2649203"/>
              <a:gd name="connsiteY3" fmla="*/ 1231807 h 1543306"/>
              <a:gd name="connsiteX4" fmla="*/ 2237011 w 2649203"/>
              <a:gd name="connsiteY4" fmla="*/ 1543306 h 1543306"/>
              <a:gd name="connsiteX5" fmla="*/ 0 w 2649203"/>
              <a:gd name="connsiteY5" fmla="*/ 1534060 h 1543306"/>
              <a:gd name="connsiteX6" fmla="*/ 172075 w 2649203"/>
              <a:gd name="connsiteY6" fmla="*/ 834897 h 1543306"/>
              <a:gd name="connsiteX7" fmla="*/ 1 w 2649203"/>
              <a:gd name="connsiteY7" fmla="*/ 105300 h 1543306"/>
              <a:gd name="connsiteX0" fmla="*/ 1 w 2688160"/>
              <a:gd name="connsiteY0" fmla="*/ 105300 h 1543306"/>
              <a:gd name="connsiteX1" fmla="*/ 2286017 w 2688160"/>
              <a:gd name="connsiteY1" fmla="*/ 176738 h 1543306"/>
              <a:gd name="connsiteX2" fmla="*/ 2412857 w 2688160"/>
              <a:gd name="connsiteY2" fmla="*/ 493253 h 1543306"/>
              <a:gd name="connsiteX3" fmla="*/ 2402809 w 2688160"/>
              <a:gd name="connsiteY3" fmla="*/ 1231807 h 1543306"/>
              <a:gd name="connsiteX4" fmla="*/ 2237011 w 2688160"/>
              <a:gd name="connsiteY4" fmla="*/ 1543306 h 1543306"/>
              <a:gd name="connsiteX5" fmla="*/ 0 w 2688160"/>
              <a:gd name="connsiteY5" fmla="*/ 1534060 h 1543306"/>
              <a:gd name="connsiteX6" fmla="*/ 172075 w 2688160"/>
              <a:gd name="connsiteY6" fmla="*/ 834897 h 1543306"/>
              <a:gd name="connsiteX7" fmla="*/ 1 w 2688160"/>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05300 h 1543306"/>
              <a:gd name="connsiteX1" fmla="*/ 2214578 w 2637479"/>
              <a:gd name="connsiteY1" fmla="*/ 105300 h 1543306"/>
              <a:gd name="connsiteX2" fmla="*/ 2412857 w 2637479"/>
              <a:gd name="connsiteY2" fmla="*/ 493253 h 1543306"/>
              <a:gd name="connsiteX3" fmla="*/ 2402809 w 2637479"/>
              <a:gd name="connsiteY3" fmla="*/ 1231807 h 1543306"/>
              <a:gd name="connsiteX4" fmla="*/ 2237011 w 2637479"/>
              <a:gd name="connsiteY4" fmla="*/ 1543306 h 1543306"/>
              <a:gd name="connsiteX5" fmla="*/ 0 w 2637479"/>
              <a:gd name="connsiteY5" fmla="*/ 1534060 h 1543306"/>
              <a:gd name="connsiteX6" fmla="*/ 172075 w 2637479"/>
              <a:gd name="connsiteY6" fmla="*/ 834897 h 1543306"/>
              <a:gd name="connsiteX7" fmla="*/ 1 w 2637479"/>
              <a:gd name="connsiteY7" fmla="*/ 105300 h 1543306"/>
              <a:gd name="connsiteX0" fmla="*/ 1 w 2637479"/>
              <a:gd name="connsiteY0" fmla="*/ 12674 h 1450680"/>
              <a:gd name="connsiteX1" fmla="*/ 2214578 w 2637479"/>
              <a:gd name="connsiteY1" fmla="*/ 12674 h 1450680"/>
              <a:gd name="connsiteX2" fmla="*/ 2412857 w 2637479"/>
              <a:gd name="connsiteY2" fmla="*/ 400627 h 1450680"/>
              <a:gd name="connsiteX3" fmla="*/ 2402809 w 2637479"/>
              <a:gd name="connsiteY3" fmla="*/ 1139181 h 1450680"/>
              <a:gd name="connsiteX4" fmla="*/ 2237011 w 2637479"/>
              <a:gd name="connsiteY4" fmla="*/ 1450680 h 1450680"/>
              <a:gd name="connsiteX5" fmla="*/ 0 w 2637479"/>
              <a:gd name="connsiteY5" fmla="*/ 1441434 h 1450680"/>
              <a:gd name="connsiteX6" fmla="*/ 172075 w 2637479"/>
              <a:gd name="connsiteY6" fmla="*/ 742271 h 1450680"/>
              <a:gd name="connsiteX7" fmla="*/ 1 w 2637479"/>
              <a:gd name="connsiteY7" fmla="*/ 12674 h 1450680"/>
              <a:gd name="connsiteX0" fmla="*/ 1 w 2637479"/>
              <a:gd name="connsiteY0" fmla="*/ 12674 h 1450680"/>
              <a:gd name="connsiteX1" fmla="*/ 2214578 w 2637479"/>
              <a:gd name="connsiteY1" fmla="*/ 12674 h 1450680"/>
              <a:gd name="connsiteX2" fmla="*/ 2402809 w 2637479"/>
              <a:gd name="connsiteY2" fmla="*/ 1139181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8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9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637479"/>
              <a:gd name="connsiteY0" fmla="*/ 12674 h 1450680"/>
              <a:gd name="connsiteX1" fmla="*/ 2214579 w 2637479"/>
              <a:gd name="connsiteY1" fmla="*/ 12674 h 1450680"/>
              <a:gd name="connsiteX2" fmla="*/ 2428893 w 2637479"/>
              <a:gd name="connsiteY2" fmla="*/ 655616 h 1450680"/>
              <a:gd name="connsiteX3" fmla="*/ 2237011 w 2637479"/>
              <a:gd name="connsiteY3" fmla="*/ 1450680 h 1450680"/>
              <a:gd name="connsiteX4" fmla="*/ 0 w 2637479"/>
              <a:gd name="connsiteY4" fmla="*/ 1441434 h 1450680"/>
              <a:gd name="connsiteX5" fmla="*/ 172075 w 2637479"/>
              <a:gd name="connsiteY5" fmla="*/ 742271 h 1450680"/>
              <a:gd name="connsiteX6" fmla="*/ 1 w 2637479"/>
              <a:gd name="connsiteY6" fmla="*/ 12674 h 1450680"/>
              <a:gd name="connsiteX0" fmla="*/ 1 w 2428893"/>
              <a:gd name="connsiteY0" fmla="*/ 12674 h 1450680"/>
              <a:gd name="connsiteX1" fmla="*/ 2214579 w 2428893"/>
              <a:gd name="connsiteY1" fmla="*/ 12674 h 1450680"/>
              <a:gd name="connsiteX2" fmla="*/ 2428893 w 2428893"/>
              <a:gd name="connsiteY2" fmla="*/ 655616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 name="connsiteX0" fmla="*/ 1 w 2428893"/>
              <a:gd name="connsiteY0" fmla="*/ 12674 h 1450680"/>
              <a:gd name="connsiteX1" fmla="*/ 2214579 w 2428893"/>
              <a:gd name="connsiteY1" fmla="*/ 12674 h 1450680"/>
              <a:gd name="connsiteX2" fmla="*/ 2428893 w 2428893"/>
              <a:gd name="connsiteY2" fmla="*/ 727054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 name="connsiteX0" fmla="*/ 1 w 2428893"/>
              <a:gd name="connsiteY0" fmla="*/ 12674 h 1450680"/>
              <a:gd name="connsiteX1" fmla="*/ 2214579 w 2428893"/>
              <a:gd name="connsiteY1" fmla="*/ 12674 h 1450680"/>
              <a:gd name="connsiteX2" fmla="*/ 2428893 w 2428893"/>
              <a:gd name="connsiteY2" fmla="*/ 727054 h 1450680"/>
              <a:gd name="connsiteX3" fmla="*/ 2237011 w 2428893"/>
              <a:gd name="connsiteY3" fmla="*/ 1450680 h 1450680"/>
              <a:gd name="connsiteX4" fmla="*/ 0 w 2428893"/>
              <a:gd name="connsiteY4" fmla="*/ 1441434 h 1450680"/>
              <a:gd name="connsiteX5" fmla="*/ 172075 w 2428893"/>
              <a:gd name="connsiteY5" fmla="*/ 742271 h 1450680"/>
              <a:gd name="connsiteX6" fmla="*/ 1 w 2428893"/>
              <a:gd name="connsiteY6" fmla="*/ 12674 h 145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93" h="1450680">
                <a:moveTo>
                  <a:pt x="1" y="12674"/>
                </a:moveTo>
                <a:cubicBezTo>
                  <a:pt x="426839" y="0"/>
                  <a:pt x="1816345" y="25569"/>
                  <a:pt x="2214579" y="12674"/>
                </a:cubicBezTo>
                <a:cubicBezTo>
                  <a:pt x="2379673" y="37444"/>
                  <a:pt x="2425154" y="487386"/>
                  <a:pt x="2428893" y="727054"/>
                </a:cubicBezTo>
                <a:cubicBezTo>
                  <a:pt x="2413694" y="903933"/>
                  <a:pt x="2427226" y="1360409"/>
                  <a:pt x="2237011" y="1450680"/>
                </a:cubicBezTo>
                <a:cubicBezTo>
                  <a:pt x="1708724" y="1438864"/>
                  <a:pt x="456303" y="1450418"/>
                  <a:pt x="0" y="1441434"/>
                </a:cubicBezTo>
                <a:cubicBezTo>
                  <a:pt x="177201" y="1232374"/>
                  <a:pt x="177099" y="908486"/>
                  <a:pt x="172075" y="742271"/>
                </a:cubicBezTo>
                <a:cubicBezTo>
                  <a:pt x="171128" y="599122"/>
                  <a:pt x="201643" y="295530"/>
                  <a:pt x="1" y="12674"/>
                </a:cubicBezTo>
                <a:close/>
              </a:path>
            </a:pathLst>
          </a:custGeom>
          <a:solidFill>
            <a:srgbClr val="FFFFFF">
              <a:alpha val="4902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trashcan copy.png"/>
          <p:cNvPicPr>
            <a:picLocks noChangeAspect="1"/>
          </p:cNvPicPr>
          <p:nvPr/>
        </p:nvPicPr>
        <p:blipFill>
          <a:blip r:embed="rId9" cstate="screen"/>
          <a:stretch>
            <a:fillRect/>
          </a:stretch>
        </p:blipFill>
        <p:spPr>
          <a:xfrm>
            <a:off x="5214942" y="5930763"/>
            <a:ext cx="857256" cy="92723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screen"/>
          <a:srcRect/>
          <a:stretch>
            <a:fillRect/>
          </a:stretch>
        </p:blipFill>
        <p:spPr bwMode="auto">
          <a:xfrm>
            <a:off x="1071586" y="0"/>
            <a:ext cx="685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42984"/>
            <a:ext cx="9144000" cy="5715016"/>
          </a:xfrm>
        </p:spPr>
        <p:txBody>
          <a:bodyPr/>
          <a:lstStyle/>
          <a:p>
            <a:pPr marL="0" indent="0">
              <a:buNone/>
            </a:pPr>
            <a:r>
              <a:rPr lang="en-US" sz="5400" dirty="0" smtClean="0"/>
              <a:t>teleology</a:t>
            </a:r>
          </a:p>
          <a:p>
            <a:pPr marL="0" indent="0">
              <a:buNone/>
            </a:pPr>
            <a:r>
              <a:rPr lang="en-US" dirty="0" smtClean="0">
                <a:solidFill>
                  <a:schemeClr val="tx1">
                    <a:lumMod val="50000"/>
                  </a:schemeClr>
                </a:solidFill>
              </a:rPr>
              <a:t>from the Greek </a:t>
            </a:r>
            <a:r>
              <a:rPr lang="el-GR" i="1" dirty="0" smtClean="0">
                <a:solidFill>
                  <a:schemeClr val="tx1">
                    <a:lumMod val="50000"/>
                  </a:schemeClr>
                </a:solidFill>
              </a:rPr>
              <a:t>τελος</a:t>
            </a:r>
            <a:r>
              <a:rPr lang="en-US" dirty="0" smtClean="0">
                <a:solidFill>
                  <a:schemeClr val="tx1">
                    <a:lumMod val="50000"/>
                  </a:schemeClr>
                </a:solidFill>
              </a:rPr>
              <a:t> (end) + </a:t>
            </a:r>
            <a:r>
              <a:rPr lang="en-US" i="1" dirty="0" smtClean="0">
                <a:solidFill>
                  <a:schemeClr val="tx1">
                    <a:lumMod val="50000"/>
                  </a:schemeClr>
                </a:solidFill>
              </a:rPr>
              <a:t>-</a:t>
            </a:r>
            <a:r>
              <a:rPr lang="el-GR" i="1" dirty="0" smtClean="0">
                <a:solidFill>
                  <a:schemeClr val="tx1">
                    <a:lumMod val="50000"/>
                  </a:schemeClr>
                </a:solidFill>
              </a:rPr>
              <a:t>λογια</a:t>
            </a:r>
            <a:r>
              <a:rPr lang="en-US" i="1" dirty="0" smtClean="0">
                <a:solidFill>
                  <a:schemeClr val="tx1">
                    <a:lumMod val="50000"/>
                  </a:schemeClr>
                </a:solidFill>
              </a:rPr>
              <a:t> </a:t>
            </a:r>
            <a:r>
              <a:rPr lang="en-US" dirty="0" smtClean="0">
                <a:solidFill>
                  <a:schemeClr val="tx1">
                    <a:lumMod val="50000"/>
                  </a:schemeClr>
                </a:solidFill>
              </a:rPr>
              <a:t>(discourse, study)</a:t>
            </a:r>
          </a:p>
          <a:p>
            <a:pPr marL="0" indent="0">
              <a:buNone/>
            </a:pPr>
            <a:r>
              <a:rPr lang="en-GB" dirty="0" smtClean="0"/>
              <a:t>The doctrine or study of ends or final causes, especially as related to the evidences of design or purpose in nature</a:t>
            </a:r>
          </a:p>
          <a:p>
            <a:pPr marL="0" indent="0">
              <a:buNone/>
            </a:pPr>
            <a:endParaRPr lang="en-US" dirty="0" smtClean="0"/>
          </a:p>
          <a:p>
            <a:pPr marL="0" indent="0">
              <a:buNone/>
            </a:pPr>
            <a:endParaRPr lang="en-US" dirty="0" smtClean="0"/>
          </a:p>
          <a:p>
            <a:pPr marL="0" indent="0">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screen"/>
          <a:srcRect/>
          <a:stretch>
            <a:fillRect/>
          </a:stretch>
        </p:blipFill>
        <p:spPr bwMode="auto">
          <a:xfrm>
            <a:off x="1071586" y="0"/>
            <a:ext cx="6858000" cy="6858000"/>
          </a:xfrm>
          <a:prstGeom prst="rect">
            <a:avLst/>
          </a:prstGeom>
          <a:noFill/>
          <a:ln w="9525">
            <a:noFill/>
            <a:miter lim="800000"/>
            <a:headEnd/>
            <a:tailEnd/>
          </a:ln>
        </p:spPr>
      </p:pic>
      <p:grpSp>
        <p:nvGrpSpPr>
          <p:cNvPr id="2" name="Group 57"/>
          <p:cNvGrpSpPr/>
          <p:nvPr/>
        </p:nvGrpSpPr>
        <p:grpSpPr>
          <a:xfrm>
            <a:off x="714348" y="214290"/>
            <a:ext cx="7286676" cy="5879941"/>
            <a:chOff x="714348" y="214290"/>
            <a:chExt cx="7286676" cy="5879941"/>
          </a:xfrm>
        </p:grpSpPr>
        <p:sp>
          <p:nvSpPr>
            <p:cNvPr id="4" name="TextBox 3"/>
            <p:cNvSpPr txBox="1"/>
            <p:nvPr/>
          </p:nvSpPr>
          <p:spPr>
            <a:xfrm>
              <a:off x="1857356" y="642918"/>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5" name="TextBox 4"/>
            <p:cNvSpPr txBox="1"/>
            <p:nvPr/>
          </p:nvSpPr>
          <p:spPr>
            <a:xfrm>
              <a:off x="2214546" y="1335273"/>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6" name="TextBox 5"/>
            <p:cNvSpPr txBox="1"/>
            <p:nvPr/>
          </p:nvSpPr>
          <p:spPr>
            <a:xfrm>
              <a:off x="1500166" y="1906777"/>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7" name="TextBox 6"/>
            <p:cNvSpPr txBox="1"/>
            <p:nvPr/>
          </p:nvSpPr>
          <p:spPr>
            <a:xfrm>
              <a:off x="1857356" y="2692595"/>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8" name="TextBox 7"/>
            <p:cNvSpPr txBox="1"/>
            <p:nvPr/>
          </p:nvSpPr>
          <p:spPr>
            <a:xfrm>
              <a:off x="714348" y="3049785"/>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9" name="TextBox 8"/>
            <p:cNvSpPr txBox="1"/>
            <p:nvPr/>
          </p:nvSpPr>
          <p:spPr>
            <a:xfrm>
              <a:off x="928662" y="2335405"/>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10" name="TextBox 9"/>
            <p:cNvSpPr txBox="1"/>
            <p:nvPr/>
          </p:nvSpPr>
          <p:spPr>
            <a:xfrm>
              <a:off x="928662" y="3907041"/>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11" name="TextBox 10"/>
            <p:cNvSpPr txBox="1"/>
            <p:nvPr/>
          </p:nvSpPr>
          <p:spPr>
            <a:xfrm>
              <a:off x="1571604" y="4407107"/>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12" name="TextBox 11"/>
            <p:cNvSpPr txBox="1"/>
            <p:nvPr/>
          </p:nvSpPr>
          <p:spPr>
            <a:xfrm>
              <a:off x="5786446" y="2643182"/>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13" name="TextBox 12"/>
            <p:cNvSpPr txBox="1"/>
            <p:nvPr/>
          </p:nvSpPr>
          <p:spPr>
            <a:xfrm>
              <a:off x="3857620" y="2500306"/>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14" name="TextBox 13"/>
            <p:cNvSpPr txBox="1"/>
            <p:nvPr/>
          </p:nvSpPr>
          <p:spPr>
            <a:xfrm>
              <a:off x="5214942" y="3571876"/>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15" name="TextBox 14"/>
            <p:cNvSpPr txBox="1"/>
            <p:nvPr/>
          </p:nvSpPr>
          <p:spPr>
            <a:xfrm>
              <a:off x="4000496" y="4929198"/>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16" name="TextBox 15"/>
            <p:cNvSpPr txBox="1"/>
            <p:nvPr/>
          </p:nvSpPr>
          <p:spPr>
            <a:xfrm>
              <a:off x="2571736" y="4143380"/>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17" name="TextBox 16"/>
            <p:cNvSpPr txBox="1"/>
            <p:nvPr/>
          </p:nvSpPr>
          <p:spPr>
            <a:xfrm>
              <a:off x="3857620" y="3571876"/>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18" name="TextBox 17"/>
            <p:cNvSpPr txBox="1"/>
            <p:nvPr/>
          </p:nvSpPr>
          <p:spPr>
            <a:xfrm>
              <a:off x="2357422" y="3214686"/>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19" name="TextBox 18"/>
            <p:cNvSpPr txBox="1"/>
            <p:nvPr/>
          </p:nvSpPr>
          <p:spPr>
            <a:xfrm>
              <a:off x="5572132" y="357166"/>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20" name="TextBox 19"/>
            <p:cNvSpPr txBox="1"/>
            <p:nvPr/>
          </p:nvSpPr>
          <p:spPr>
            <a:xfrm>
              <a:off x="2357422" y="2143116"/>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21" name="TextBox 20"/>
            <p:cNvSpPr txBox="1"/>
            <p:nvPr/>
          </p:nvSpPr>
          <p:spPr>
            <a:xfrm>
              <a:off x="3214678" y="428604"/>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22" name="TextBox 21"/>
            <p:cNvSpPr txBox="1"/>
            <p:nvPr/>
          </p:nvSpPr>
          <p:spPr>
            <a:xfrm>
              <a:off x="3143240" y="3000372"/>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23" name="TextBox 22"/>
            <p:cNvSpPr txBox="1"/>
            <p:nvPr/>
          </p:nvSpPr>
          <p:spPr>
            <a:xfrm>
              <a:off x="4500562" y="3143248"/>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24" name="TextBox 23"/>
            <p:cNvSpPr txBox="1"/>
            <p:nvPr/>
          </p:nvSpPr>
          <p:spPr>
            <a:xfrm>
              <a:off x="4000496" y="4214818"/>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25" name="TextBox 24"/>
            <p:cNvSpPr txBox="1"/>
            <p:nvPr/>
          </p:nvSpPr>
          <p:spPr>
            <a:xfrm>
              <a:off x="2357422" y="3714752"/>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26" name="TextBox 25"/>
            <p:cNvSpPr txBox="1"/>
            <p:nvPr/>
          </p:nvSpPr>
          <p:spPr>
            <a:xfrm>
              <a:off x="3786182" y="2000240"/>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27" name="TextBox 26"/>
            <p:cNvSpPr txBox="1"/>
            <p:nvPr/>
          </p:nvSpPr>
          <p:spPr>
            <a:xfrm>
              <a:off x="3643306" y="1357298"/>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28" name="TextBox 27"/>
            <p:cNvSpPr txBox="1"/>
            <p:nvPr/>
          </p:nvSpPr>
          <p:spPr>
            <a:xfrm>
              <a:off x="5143504" y="4000504"/>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29" name="TextBox 28"/>
            <p:cNvSpPr txBox="1"/>
            <p:nvPr/>
          </p:nvSpPr>
          <p:spPr>
            <a:xfrm>
              <a:off x="5143504" y="1785926"/>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30" name="TextBox 29"/>
            <p:cNvSpPr txBox="1"/>
            <p:nvPr/>
          </p:nvSpPr>
          <p:spPr>
            <a:xfrm>
              <a:off x="2714612" y="4786322"/>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31" name="TextBox 30"/>
            <p:cNvSpPr txBox="1"/>
            <p:nvPr/>
          </p:nvSpPr>
          <p:spPr>
            <a:xfrm>
              <a:off x="4500562" y="571480"/>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32" name="TextBox 31"/>
            <p:cNvSpPr txBox="1"/>
            <p:nvPr/>
          </p:nvSpPr>
          <p:spPr>
            <a:xfrm>
              <a:off x="6643702" y="2214554"/>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33" name="TextBox 32"/>
            <p:cNvSpPr txBox="1"/>
            <p:nvPr/>
          </p:nvSpPr>
          <p:spPr>
            <a:xfrm>
              <a:off x="3428992" y="5429264"/>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34" name="TextBox 33"/>
            <p:cNvSpPr txBox="1"/>
            <p:nvPr/>
          </p:nvSpPr>
          <p:spPr>
            <a:xfrm>
              <a:off x="5929322" y="1071546"/>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35" name="TextBox 34"/>
            <p:cNvSpPr txBox="1"/>
            <p:nvPr/>
          </p:nvSpPr>
          <p:spPr>
            <a:xfrm>
              <a:off x="5500694" y="2143116"/>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36" name="TextBox 35"/>
            <p:cNvSpPr txBox="1"/>
            <p:nvPr/>
          </p:nvSpPr>
          <p:spPr>
            <a:xfrm>
              <a:off x="6143636" y="4143380"/>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37" name="TextBox 36"/>
            <p:cNvSpPr txBox="1"/>
            <p:nvPr/>
          </p:nvSpPr>
          <p:spPr>
            <a:xfrm>
              <a:off x="2357422" y="5143512"/>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38" name="TextBox 37"/>
            <p:cNvSpPr txBox="1"/>
            <p:nvPr/>
          </p:nvSpPr>
          <p:spPr>
            <a:xfrm>
              <a:off x="3357554" y="5786454"/>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39" name="TextBox 38"/>
            <p:cNvSpPr txBox="1"/>
            <p:nvPr/>
          </p:nvSpPr>
          <p:spPr>
            <a:xfrm>
              <a:off x="6643702" y="3500438"/>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40" name="TextBox 39"/>
            <p:cNvSpPr txBox="1"/>
            <p:nvPr/>
          </p:nvSpPr>
          <p:spPr>
            <a:xfrm>
              <a:off x="4357686" y="1643050"/>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41" name="TextBox 40"/>
            <p:cNvSpPr txBox="1"/>
            <p:nvPr/>
          </p:nvSpPr>
          <p:spPr>
            <a:xfrm>
              <a:off x="4714876" y="2357430"/>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42" name="TextBox 41"/>
            <p:cNvSpPr txBox="1"/>
            <p:nvPr/>
          </p:nvSpPr>
          <p:spPr>
            <a:xfrm>
              <a:off x="6572264" y="3143248"/>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43" name="TextBox 42"/>
            <p:cNvSpPr txBox="1"/>
            <p:nvPr/>
          </p:nvSpPr>
          <p:spPr>
            <a:xfrm>
              <a:off x="3571868" y="4572008"/>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44" name="TextBox 43"/>
            <p:cNvSpPr txBox="1"/>
            <p:nvPr/>
          </p:nvSpPr>
          <p:spPr>
            <a:xfrm>
              <a:off x="6643702" y="1214422"/>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45" name="TextBox 44"/>
            <p:cNvSpPr txBox="1"/>
            <p:nvPr/>
          </p:nvSpPr>
          <p:spPr>
            <a:xfrm>
              <a:off x="4572000" y="1071546"/>
              <a:ext cx="1000132" cy="307777"/>
            </a:xfrm>
            <a:prstGeom prst="rect">
              <a:avLst/>
            </a:prstGeom>
            <a:noFill/>
          </p:spPr>
          <p:txBody>
            <a:bodyPr wrap="square" rtlCol="0">
              <a:spAutoFit/>
            </a:bodyPr>
            <a:lstStyle/>
            <a:p>
              <a:r>
                <a:rPr lang="en-US" sz="1400" dirty="0" smtClean="0"/>
                <a:t>x=</a:t>
              </a:r>
              <a:r>
                <a:rPr lang="en-US" baseline="15000" dirty="0" smtClean="0"/>
                <a:t>√2</a:t>
              </a:r>
              <a:r>
                <a:rPr lang="en-US" sz="1400" dirty="0" smtClean="0"/>
                <a:t>/</a:t>
              </a:r>
              <a:r>
                <a:rPr lang="en-US" baseline="-15000" dirty="0" err="1" smtClean="0"/>
                <a:t>RTT√p</a:t>
              </a:r>
              <a:endParaRPr lang="en-GB" baseline="-15000" dirty="0"/>
            </a:p>
          </p:txBody>
        </p:sp>
        <p:sp>
          <p:nvSpPr>
            <p:cNvPr id="46" name="TextBox 45"/>
            <p:cNvSpPr txBox="1"/>
            <p:nvPr/>
          </p:nvSpPr>
          <p:spPr>
            <a:xfrm>
              <a:off x="3357554" y="3857628"/>
              <a:ext cx="857256" cy="307777"/>
            </a:xfrm>
            <a:prstGeom prst="rect">
              <a:avLst/>
            </a:prstGeom>
            <a:noFill/>
          </p:spPr>
          <p:txBody>
            <a:bodyPr wrap="square" rtlCol="0">
              <a:spAutoFit/>
            </a:bodyPr>
            <a:lstStyle/>
            <a:p>
              <a:r>
                <a:rPr lang="en-US" sz="1400" dirty="0" smtClean="0"/>
                <a:t>p=(x-c)/x</a:t>
              </a:r>
              <a:endParaRPr lang="en-GB" baseline="-15000" dirty="0"/>
            </a:p>
          </p:txBody>
        </p:sp>
        <p:sp>
          <p:nvSpPr>
            <p:cNvPr id="47" name="TextBox 46"/>
            <p:cNvSpPr txBox="1"/>
            <p:nvPr/>
          </p:nvSpPr>
          <p:spPr>
            <a:xfrm>
              <a:off x="2500298" y="1785926"/>
              <a:ext cx="857256" cy="307777"/>
            </a:xfrm>
            <a:prstGeom prst="rect">
              <a:avLst/>
            </a:prstGeom>
            <a:noFill/>
          </p:spPr>
          <p:txBody>
            <a:bodyPr wrap="square" rtlCol="0">
              <a:spAutoFit/>
            </a:bodyPr>
            <a:lstStyle/>
            <a:p>
              <a:r>
                <a:rPr lang="en-US" sz="1400" dirty="0" smtClean="0"/>
                <a:t>p=(x-c)/x</a:t>
              </a:r>
              <a:endParaRPr lang="en-GB" baseline="-15000" dirty="0"/>
            </a:p>
          </p:txBody>
        </p:sp>
        <p:sp>
          <p:nvSpPr>
            <p:cNvPr id="48" name="TextBox 47"/>
            <p:cNvSpPr txBox="1"/>
            <p:nvPr/>
          </p:nvSpPr>
          <p:spPr>
            <a:xfrm>
              <a:off x="6786578" y="2643182"/>
              <a:ext cx="857256" cy="307777"/>
            </a:xfrm>
            <a:prstGeom prst="rect">
              <a:avLst/>
            </a:prstGeom>
            <a:noFill/>
          </p:spPr>
          <p:txBody>
            <a:bodyPr wrap="square" rtlCol="0">
              <a:spAutoFit/>
            </a:bodyPr>
            <a:lstStyle/>
            <a:p>
              <a:r>
                <a:rPr lang="en-US" sz="1400" dirty="0" smtClean="0"/>
                <a:t>p=(x-c)/x</a:t>
              </a:r>
              <a:endParaRPr lang="en-GB" baseline="-15000" dirty="0"/>
            </a:p>
          </p:txBody>
        </p:sp>
        <p:sp>
          <p:nvSpPr>
            <p:cNvPr id="49" name="TextBox 48"/>
            <p:cNvSpPr txBox="1"/>
            <p:nvPr/>
          </p:nvSpPr>
          <p:spPr>
            <a:xfrm>
              <a:off x="3714744" y="785794"/>
              <a:ext cx="857256" cy="307777"/>
            </a:xfrm>
            <a:prstGeom prst="rect">
              <a:avLst/>
            </a:prstGeom>
            <a:noFill/>
          </p:spPr>
          <p:txBody>
            <a:bodyPr wrap="square" rtlCol="0">
              <a:spAutoFit/>
            </a:bodyPr>
            <a:lstStyle/>
            <a:p>
              <a:r>
                <a:rPr lang="en-US" sz="1400" dirty="0" smtClean="0"/>
                <a:t>p=(x-c)/x</a:t>
              </a:r>
              <a:endParaRPr lang="en-GB" baseline="-15000" dirty="0"/>
            </a:p>
          </p:txBody>
        </p:sp>
        <p:sp>
          <p:nvSpPr>
            <p:cNvPr id="50" name="TextBox 49"/>
            <p:cNvSpPr txBox="1"/>
            <p:nvPr/>
          </p:nvSpPr>
          <p:spPr>
            <a:xfrm>
              <a:off x="5572132" y="1428736"/>
              <a:ext cx="857256" cy="307777"/>
            </a:xfrm>
            <a:prstGeom prst="rect">
              <a:avLst/>
            </a:prstGeom>
            <a:noFill/>
          </p:spPr>
          <p:txBody>
            <a:bodyPr wrap="square" rtlCol="0">
              <a:spAutoFit/>
            </a:bodyPr>
            <a:lstStyle/>
            <a:p>
              <a:r>
                <a:rPr lang="en-US" sz="1400" dirty="0" smtClean="0"/>
                <a:t>p=(x-c)/x</a:t>
              </a:r>
              <a:endParaRPr lang="en-GB" baseline="-15000" dirty="0"/>
            </a:p>
          </p:txBody>
        </p:sp>
        <p:sp>
          <p:nvSpPr>
            <p:cNvPr id="51" name="TextBox 50"/>
            <p:cNvSpPr txBox="1"/>
            <p:nvPr/>
          </p:nvSpPr>
          <p:spPr>
            <a:xfrm>
              <a:off x="4143372" y="3286124"/>
              <a:ext cx="857256" cy="307777"/>
            </a:xfrm>
            <a:prstGeom prst="rect">
              <a:avLst/>
            </a:prstGeom>
            <a:noFill/>
          </p:spPr>
          <p:txBody>
            <a:bodyPr wrap="square" rtlCol="0">
              <a:spAutoFit/>
            </a:bodyPr>
            <a:lstStyle/>
            <a:p>
              <a:r>
                <a:rPr lang="en-US" sz="1400" dirty="0" smtClean="0"/>
                <a:t>p=(x-c)/x</a:t>
              </a:r>
              <a:endParaRPr lang="en-GB" baseline="-15000" dirty="0"/>
            </a:p>
          </p:txBody>
        </p:sp>
        <p:sp>
          <p:nvSpPr>
            <p:cNvPr id="52" name="TextBox 51"/>
            <p:cNvSpPr txBox="1"/>
            <p:nvPr/>
          </p:nvSpPr>
          <p:spPr>
            <a:xfrm>
              <a:off x="4000496" y="214290"/>
              <a:ext cx="857256" cy="307777"/>
            </a:xfrm>
            <a:prstGeom prst="rect">
              <a:avLst/>
            </a:prstGeom>
            <a:noFill/>
          </p:spPr>
          <p:txBody>
            <a:bodyPr wrap="square" rtlCol="0">
              <a:spAutoFit/>
            </a:bodyPr>
            <a:lstStyle/>
            <a:p>
              <a:r>
                <a:rPr lang="en-US" sz="1400" dirty="0" smtClean="0"/>
                <a:t>p=(x-c)/x</a:t>
              </a:r>
              <a:endParaRPr lang="en-GB" baseline="-15000" dirty="0"/>
            </a:p>
          </p:txBody>
        </p:sp>
        <p:sp>
          <p:nvSpPr>
            <p:cNvPr id="53" name="TextBox 52"/>
            <p:cNvSpPr txBox="1"/>
            <p:nvPr/>
          </p:nvSpPr>
          <p:spPr>
            <a:xfrm>
              <a:off x="2571736" y="857232"/>
              <a:ext cx="857256" cy="307777"/>
            </a:xfrm>
            <a:prstGeom prst="rect">
              <a:avLst/>
            </a:prstGeom>
            <a:noFill/>
          </p:spPr>
          <p:txBody>
            <a:bodyPr wrap="square" rtlCol="0">
              <a:spAutoFit/>
            </a:bodyPr>
            <a:lstStyle/>
            <a:p>
              <a:r>
                <a:rPr lang="en-US" sz="1400" dirty="0" smtClean="0"/>
                <a:t>p=(x-c)/x</a:t>
              </a:r>
              <a:endParaRPr lang="en-GB" baseline="-15000" dirty="0"/>
            </a:p>
          </p:txBody>
        </p:sp>
        <p:sp>
          <p:nvSpPr>
            <p:cNvPr id="54" name="TextBox 53"/>
            <p:cNvSpPr txBox="1"/>
            <p:nvPr/>
          </p:nvSpPr>
          <p:spPr>
            <a:xfrm>
              <a:off x="1214414" y="3571876"/>
              <a:ext cx="857256" cy="307777"/>
            </a:xfrm>
            <a:prstGeom prst="rect">
              <a:avLst/>
            </a:prstGeom>
            <a:noFill/>
          </p:spPr>
          <p:txBody>
            <a:bodyPr wrap="square" rtlCol="0">
              <a:spAutoFit/>
            </a:bodyPr>
            <a:lstStyle/>
            <a:p>
              <a:r>
                <a:rPr lang="en-US" sz="1400" dirty="0" smtClean="0"/>
                <a:t>p=(x-c)/x</a:t>
              </a:r>
              <a:endParaRPr lang="en-GB" baseline="-15000" dirty="0"/>
            </a:p>
          </p:txBody>
        </p:sp>
        <p:sp>
          <p:nvSpPr>
            <p:cNvPr id="55" name="TextBox 54"/>
            <p:cNvSpPr txBox="1"/>
            <p:nvPr/>
          </p:nvSpPr>
          <p:spPr>
            <a:xfrm>
              <a:off x="1857356" y="3929066"/>
              <a:ext cx="857256" cy="307777"/>
            </a:xfrm>
            <a:prstGeom prst="rect">
              <a:avLst/>
            </a:prstGeom>
            <a:noFill/>
          </p:spPr>
          <p:txBody>
            <a:bodyPr wrap="square" rtlCol="0">
              <a:spAutoFit/>
            </a:bodyPr>
            <a:lstStyle/>
            <a:p>
              <a:r>
                <a:rPr lang="en-US" sz="1400" dirty="0" smtClean="0"/>
                <a:t>p=(x-c)/x</a:t>
              </a:r>
              <a:endParaRPr lang="en-GB" baseline="-15000" dirty="0"/>
            </a:p>
          </p:txBody>
        </p:sp>
        <p:sp>
          <p:nvSpPr>
            <p:cNvPr id="56" name="TextBox 55"/>
            <p:cNvSpPr txBox="1"/>
            <p:nvPr/>
          </p:nvSpPr>
          <p:spPr>
            <a:xfrm>
              <a:off x="6286512" y="857232"/>
              <a:ext cx="857256" cy="307777"/>
            </a:xfrm>
            <a:prstGeom prst="rect">
              <a:avLst/>
            </a:prstGeom>
            <a:noFill/>
          </p:spPr>
          <p:txBody>
            <a:bodyPr wrap="square" rtlCol="0">
              <a:spAutoFit/>
            </a:bodyPr>
            <a:lstStyle/>
            <a:p>
              <a:r>
                <a:rPr lang="en-US" sz="1400" dirty="0" smtClean="0"/>
                <a:t>p=(x-c)/x</a:t>
              </a:r>
              <a:endParaRPr lang="en-GB" baseline="-15000" dirty="0"/>
            </a:p>
          </p:txBody>
        </p:sp>
        <p:sp>
          <p:nvSpPr>
            <p:cNvPr id="57" name="TextBox 56"/>
            <p:cNvSpPr txBox="1"/>
            <p:nvPr/>
          </p:nvSpPr>
          <p:spPr>
            <a:xfrm>
              <a:off x="7143768" y="1714488"/>
              <a:ext cx="857256" cy="307777"/>
            </a:xfrm>
            <a:prstGeom prst="rect">
              <a:avLst/>
            </a:prstGeom>
            <a:noFill/>
          </p:spPr>
          <p:txBody>
            <a:bodyPr wrap="square" rtlCol="0">
              <a:spAutoFit/>
            </a:bodyPr>
            <a:lstStyle/>
            <a:p>
              <a:r>
                <a:rPr lang="en-US" sz="1400" dirty="0" smtClean="0"/>
                <a:t>p=(x-c)/x</a:t>
              </a:r>
              <a:endParaRPr lang="en-GB" baseline="-15000"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marL="0" indent="0">
              <a:buNone/>
            </a:pPr>
            <a:endParaRPr lang="en-US" sz="5400" dirty="0" smtClean="0">
              <a:solidFill>
                <a:schemeClr val="tx1">
                  <a:lumMod val="50000"/>
                </a:schemeClr>
              </a:solidFill>
            </a:endParaRPr>
          </a:p>
          <a:p>
            <a:pPr marL="0" indent="0">
              <a:buNone/>
            </a:pPr>
            <a:r>
              <a:rPr lang="en-US" dirty="0" smtClean="0">
                <a:solidFill>
                  <a:schemeClr val="tx1">
                    <a:lumMod val="50000"/>
                  </a:schemeClr>
                </a:solidFill>
              </a:rPr>
              <a:t>We know the </a:t>
            </a:r>
            <a:r>
              <a:rPr lang="en-US" dirty="0" smtClean="0"/>
              <a:t>microscopic</a:t>
            </a:r>
            <a:r>
              <a:rPr lang="en-US" dirty="0" smtClean="0">
                <a:solidFill>
                  <a:schemeClr val="tx1">
                    <a:lumMod val="50000"/>
                  </a:schemeClr>
                </a:solidFill>
              </a:rPr>
              <a:t> rules of behaviour of the Internet.</a:t>
            </a:r>
          </a:p>
          <a:p>
            <a:pPr marL="0" indent="0">
              <a:buNone/>
            </a:pPr>
            <a:endParaRPr lang="en-US" dirty="0" smtClean="0">
              <a:solidFill>
                <a:schemeClr val="tx1">
                  <a:lumMod val="50000"/>
                </a:schemeClr>
              </a:solidFill>
            </a:endParaRPr>
          </a:p>
          <a:p>
            <a:pPr marL="0" indent="0">
              <a:buNone/>
            </a:pPr>
            <a:r>
              <a:rPr lang="en-US" dirty="0" smtClean="0">
                <a:solidFill>
                  <a:schemeClr val="tx1">
                    <a:lumMod val="50000"/>
                  </a:schemeClr>
                </a:solidFill>
              </a:rPr>
              <a:t>We can derive </a:t>
            </a:r>
            <a:r>
              <a:rPr lang="en-US" dirty="0" smtClean="0"/>
              <a:t>macroscopic</a:t>
            </a:r>
            <a:r>
              <a:rPr lang="en-US" dirty="0" smtClean="0">
                <a:solidFill>
                  <a:schemeClr val="tx1">
                    <a:lumMod val="50000"/>
                  </a:schemeClr>
                </a:solidFill>
              </a:rPr>
              <a:t> formulae which tell us about the average behaviour of each component. </a:t>
            </a:r>
          </a:p>
          <a:p>
            <a:pPr marL="0" indent="0">
              <a:buNone/>
            </a:pPr>
            <a:endParaRPr lang="en-US" dirty="0" smtClean="0">
              <a:solidFill>
                <a:schemeClr val="tx1">
                  <a:lumMod val="50000"/>
                </a:schemeClr>
              </a:solidFill>
            </a:endParaRPr>
          </a:p>
          <a:p>
            <a:pPr marL="0" indent="0">
              <a:buNone/>
            </a:pPr>
            <a:r>
              <a:rPr lang="en-US" dirty="0" smtClean="0">
                <a:solidFill>
                  <a:schemeClr val="tx1">
                    <a:lumMod val="50000"/>
                  </a:schemeClr>
                </a:solidFill>
              </a:rPr>
              <a:t>But how should we think about the Internet as a whole?</a:t>
            </a:r>
          </a:p>
          <a:p>
            <a:pPr marL="0" indent="0">
              <a:buNone/>
            </a:pPr>
            <a:endParaRPr lang="en-US" dirty="0" smtClean="0">
              <a:solidFill>
                <a:schemeClr val="tx1">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circuit.emf"/>
          <p:cNvPicPr>
            <a:picLocks noChangeAspect="1"/>
          </p:cNvPicPr>
          <p:nvPr/>
        </p:nvPicPr>
        <p:blipFill>
          <a:blip r:embed="rId3" cstate="screen"/>
          <a:stretch>
            <a:fillRect/>
          </a:stretch>
        </p:blipFill>
        <p:spPr>
          <a:xfrm>
            <a:off x="928662" y="857232"/>
            <a:ext cx="3070368" cy="4214842"/>
          </a:xfrm>
          <a:prstGeom prst="rect">
            <a:avLst/>
          </a:prstGeom>
        </p:spPr>
      </p:pic>
      <p:sp>
        <p:nvSpPr>
          <p:cNvPr id="2" name="Content Placeholder 1"/>
          <p:cNvSpPr>
            <a:spLocks noGrp="1"/>
          </p:cNvSpPr>
          <p:nvPr>
            <p:ph idx="1"/>
          </p:nvPr>
        </p:nvSpPr>
        <p:spPr>
          <a:xfrm>
            <a:off x="4214810" y="1214422"/>
            <a:ext cx="4929190" cy="5643578"/>
          </a:xfrm>
        </p:spPr>
        <p:txBody>
          <a:bodyPr/>
          <a:lstStyle/>
          <a:p>
            <a:r>
              <a:rPr lang="en-US" sz="2800" dirty="0" smtClean="0">
                <a:solidFill>
                  <a:schemeClr val="tx1">
                    <a:lumMod val="50000"/>
                  </a:schemeClr>
                </a:solidFill>
              </a:rPr>
              <a:t>Ohm’s law:</a:t>
            </a:r>
            <a:r>
              <a:rPr lang="en-US" sz="2800" dirty="0" smtClean="0"/>
              <a:t/>
            </a:r>
            <a:br>
              <a:rPr lang="en-US" sz="2800" dirty="0" smtClean="0"/>
            </a:br>
            <a:r>
              <a:rPr lang="en-US" sz="2800" dirty="0" smtClean="0"/>
              <a:t>V = I R</a:t>
            </a:r>
          </a:p>
          <a:p>
            <a:r>
              <a:rPr lang="en-US" sz="2800" dirty="0" smtClean="0">
                <a:solidFill>
                  <a:schemeClr val="tx1">
                    <a:lumMod val="50000"/>
                  </a:schemeClr>
                </a:solidFill>
              </a:rPr>
              <a:t>Kirchhoff’s laws:</a:t>
            </a:r>
            <a:r>
              <a:rPr lang="en-GB" sz="2800" dirty="0" smtClean="0"/>
              <a:t/>
            </a:r>
            <a:br>
              <a:rPr lang="en-GB" sz="2800" dirty="0" smtClean="0"/>
            </a:br>
            <a:r>
              <a:rPr lang="en-GB" sz="2800" dirty="0" smtClean="0"/>
              <a:t>current in = current out</a:t>
            </a:r>
            <a:br>
              <a:rPr lang="en-GB" sz="2800" dirty="0" smtClean="0"/>
            </a:br>
            <a:r>
              <a:rPr lang="en-GB" sz="2800" dirty="0" smtClean="0"/>
              <a:t>voltage around a loop = 0</a:t>
            </a:r>
          </a:p>
          <a:p>
            <a:endParaRPr lang="en-US" sz="2800" dirty="0" smtClean="0">
              <a:solidFill>
                <a:schemeClr val="tx1">
                  <a:lumMod val="50000"/>
                </a:schemeClr>
              </a:solidFill>
            </a:endParaRPr>
          </a:p>
          <a:p>
            <a:r>
              <a:rPr lang="en-US" sz="2800" dirty="0" smtClean="0"/>
              <a:t>What is the total resistance of the circuit</a:t>
            </a:r>
            <a:r>
              <a:rPr lang="en-US" sz="2800" dirty="0" smtClean="0"/>
              <a:t>?</a:t>
            </a:r>
            <a:endParaRPr lang="en-US" sz="2800" dirty="0" smtClean="0"/>
          </a:p>
          <a:p>
            <a:endParaRPr lang="en-US" sz="2800" dirty="0" smtClean="0">
              <a:solidFill>
                <a:schemeClr val="tx1">
                  <a:lumMod val="50000"/>
                </a:schemeClr>
              </a:solidFill>
            </a:endParaRPr>
          </a:p>
        </p:txBody>
      </p:sp>
      <p:grpSp>
        <p:nvGrpSpPr>
          <p:cNvPr id="50" name="Group 49"/>
          <p:cNvGrpSpPr/>
          <p:nvPr/>
        </p:nvGrpSpPr>
        <p:grpSpPr>
          <a:xfrm>
            <a:off x="531564" y="1433498"/>
            <a:ext cx="1040040" cy="3067072"/>
            <a:chOff x="531564" y="1433498"/>
            <a:chExt cx="1040040" cy="3067072"/>
          </a:xfrm>
        </p:grpSpPr>
        <p:sp>
          <p:nvSpPr>
            <p:cNvPr id="19" name="Line 23"/>
            <p:cNvSpPr>
              <a:spLocks noChangeShapeType="1"/>
            </p:cNvSpPr>
            <p:nvPr/>
          </p:nvSpPr>
          <p:spPr bwMode="auto">
            <a:xfrm flipH="1">
              <a:off x="538162" y="1433498"/>
              <a:ext cx="685800" cy="0"/>
            </a:xfrm>
            <a:prstGeom prst="line">
              <a:avLst/>
            </a:prstGeom>
            <a:noFill/>
            <a:ln w="19050">
              <a:solidFill>
                <a:schemeClr val="tx1"/>
              </a:solidFill>
              <a:round/>
              <a:headEnd/>
              <a:tailEnd/>
            </a:ln>
            <a:effectLst/>
          </p:spPr>
          <p:txBody>
            <a:bodyPr/>
            <a:lstStyle/>
            <a:p>
              <a:endParaRPr lang="en-GB"/>
            </a:p>
          </p:txBody>
        </p:sp>
        <p:sp>
          <p:nvSpPr>
            <p:cNvPr id="20" name="Line 24"/>
            <p:cNvSpPr>
              <a:spLocks noChangeShapeType="1"/>
            </p:cNvSpPr>
            <p:nvPr/>
          </p:nvSpPr>
          <p:spPr bwMode="auto">
            <a:xfrm>
              <a:off x="538162" y="1433498"/>
              <a:ext cx="0" cy="1720553"/>
            </a:xfrm>
            <a:prstGeom prst="line">
              <a:avLst/>
            </a:prstGeom>
            <a:noFill/>
            <a:ln w="19050">
              <a:solidFill>
                <a:schemeClr val="tx1"/>
              </a:solidFill>
              <a:round/>
              <a:headEnd/>
              <a:tailEnd/>
            </a:ln>
            <a:effectLst/>
          </p:spPr>
          <p:txBody>
            <a:bodyPr/>
            <a:lstStyle/>
            <a:p>
              <a:endParaRPr lang="en-GB"/>
            </a:p>
          </p:txBody>
        </p:sp>
        <p:sp>
          <p:nvSpPr>
            <p:cNvPr id="21" name="Line 25"/>
            <p:cNvSpPr>
              <a:spLocks noChangeShapeType="1"/>
            </p:cNvSpPr>
            <p:nvPr/>
          </p:nvSpPr>
          <p:spPr bwMode="auto">
            <a:xfrm>
              <a:off x="538162" y="3228857"/>
              <a:ext cx="0" cy="1271713"/>
            </a:xfrm>
            <a:prstGeom prst="line">
              <a:avLst/>
            </a:prstGeom>
            <a:noFill/>
            <a:ln w="19050">
              <a:solidFill>
                <a:schemeClr val="tx1"/>
              </a:solidFill>
              <a:round/>
              <a:headEnd/>
              <a:tailEnd/>
            </a:ln>
            <a:effectLst/>
          </p:spPr>
          <p:txBody>
            <a:bodyPr/>
            <a:lstStyle/>
            <a:p>
              <a:endParaRPr lang="en-GB"/>
            </a:p>
          </p:txBody>
        </p:sp>
        <p:sp>
          <p:nvSpPr>
            <p:cNvPr id="22" name="Line 26"/>
            <p:cNvSpPr>
              <a:spLocks noChangeShapeType="1"/>
            </p:cNvSpPr>
            <p:nvPr/>
          </p:nvSpPr>
          <p:spPr bwMode="auto">
            <a:xfrm>
              <a:off x="531564" y="4500570"/>
              <a:ext cx="1040040" cy="0"/>
            </a:xfrm>
            <a:prstGeom prst="line">
              <a:avLst/>
            </a:prstGeom>
            <a:noFill/>
            <a:ln w="19050">
              <a:solidFill>
                <a:schemeClr val="tx1"/>
              </a:solidFill>
              <a:round/>
              <a:headEnd/>
              <a:tailEnd/>
            </a:ln>
            <a:effectLst/>
          </p:spPr>
          <p:txBody>
            <a:bodyPr/>
            <a:lstStyle/>
            <a:p>
              <a:endParaRPr lang="en-GB"/>
            </a:p>
          </p:txBody>
        </p:sp>
      </p:grpSp>
      <p:sp>
        <p:nvSpPr>
          <p:cNvPr id="23" name="Line 27"/>
          <p:cNvSpPr>
            <a:spLocks noChangeShapeType="1"/>
          </p:cNvSpPr>
          <p:nvPr/>
        </p:nvSpPr>
        <p:spPr bwMode="auto">
          <a:xfrm>
            <a:off x="385762" y="3154051"/>
            <a:ext cx="304800" cy="0"/>
          </a:xfrm>
          <a:prstGeom prst="line">
            <a:avLst/>
          </a:prstGeom>
          <a:noFill/>
          <a:ln w="9525">
            <a:solidFill>
              <a:schemeClr val="tx1"/>
            </a:solidFill>
            <a:round/>
            <a:headEnd/>
            <a:tailEnd/>
          </a:ln>
          <a:effectLst/>
        </p:spPr>
        <p:txBody>
          <a:bodyPr/>
          <a:lstStyle/>
          <a:p>
            <a:endParaRPr lang="en-GB"/>
          </a:p>
        </p:txBody>
      </p:sp>
      <p:sp>
        <p:nvSpPr>
          <p:cNvPr id="24" name="Line 28"/>
          <p:cNvSpPr>
            <a:spLocks noChangeShapeType="1"/>
          </p:cNvSpPr>
          <p:nvPr/>
        </p:nvSpPr>
        <p:spPr bwMode="auto">
          <a:xfrm flipV="1">
            <a:off x="461962" y="3228857"/>
            <a:ext cx="152400" cy="0"/>
          </a:xfrm>
          <a:prstGeom prst="line">
            <a:avLst/>
          </a:prstGeom>
          <a:noFill/>
          <a:ln w="38100">
            <a:solidFill>
              <a:schemeClr val="tx1"/>
            </a:solidFill>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uit.emf"/>
          <p:cNvPicPr>
            <a:picLocks noChangeAspect="1"/>
          </p:cNvPicPr>
          <p:nvPr/>
        </p:nvPicPr>
        <p:blipFill>
          <a:blip r:embed="rId3" cstate="screen"/>
          <a:stretch>
            <a:fillRect/>
          </a:stretch>
        </p:blipFill>
        <p:spPr>
          <a:xfrm>
            <a:off x="928662" y="1071547"/>
            <a:ext cx="4216076" cy="5715040"/>
          </a:xfrm>
          <a:prstGeom prst="rect">
            <a:avLst/>
          </a:prstGeom>
        </p:spPr>
      </p:pic>
      <p:grpSp>
        <p:nvGrpSpPr>
          <p:cNvPr id="4" name="Group 3"/>
          <p:cNvGrpSpPr/>
          <p:nvPr/>
        </p:nvGrpSpPr>
        <p:grpSpPr>
          <a:xfrm>
            <a:off x="406266" y="1924082"/>
            <a:ext cx="1369464" cy="4038543"/>
            <a:chOff x="531564" y="1433498"/>
            <a:chExt cx="1040040" cy="3067072"/>
          </a:xfrm>
        </p:grpSpPr>
        <p:sp>
          <p:nvSpPr>
            <p:cNvPr id="5" name="Line 23"/>
            <p:cNvSpPr>
              <a:spLocks noChangeShapeType="1"/>
            </p:cNvSpPr>
            <p:nvPr/>
          </p:nvSpPr>
          <p:spPr bwMode="auto">
            <a:xfrm flipH="1">
              <a:off x="538162" y="1433498"/>
              <a:ext cx="685800" cy="0"/>
            </a:xfrm>
            <a:prstGeom prst="line">
              <a:avLst/>
            </a:prstGeom>
            <a:noFill/>
            <a:ln w="19050">
              <a:solidFill>
                <a:schemeClr val="tx1"/>
              </a:solidFill>
              <a:round/>
              <a:headEnd/>
              <a:tailEnd/>
            </a:ln>
            <a:effectLst/>
          </p:spPr>
          <p:txBody>
            <a:bodyPr/>
            <a:lstStyle/>
            <a:p>
              <a:endParaRPr lang="en-GB"/>
            </a:p>
          </p:txBody>
        </p:sp>
        <p:sp>
          <p:nvSpPr>
            <p:cNvPr id="6" name="Line 24"/>
            <p:cNvSpPr>
              <a:spLocks noChangeShapeType="1"/>
            </p:cNvSpPr>
            <p:nvPr/>
          </p:nvSpPr>
          <p:spPr bwMode="auto">
            <a:xfrm>
              <a:off x="538162" y="1433498"/>
              <a:ext cx="0" cy="1720553"/>
            </a:xfrm>
            <a:prstGeom prst="line">
              <a:avLst/>
            </a:prstGeom>
            <a:noFill/>
            <a:ln w="19050">
              <a:solidFill>
                <a:schemeClr val="tx1"/>
              </a:solidFill>
              <a:round/>
              <a:headEnd/>
              <a:tailEnd/>
            </a:ln>
            <a:effectLst/>
          </p:spPr>
          <p:txBody>
            <a:bodyPr/>
            <a:lstStyle/>
            <a:p>
              <a:endParaRPr lang="en-GB"/>
            </a:p>
          </p:txBody>
        </p:sp>
        <p:sp>
          <p:nvSpPr>
            <p:cNvPr id="7" name="Line 25"/>
            <p:cNvSpPr>
              <a:spLocks noChangeShapeType="1"/>
            </p:cNvSpPr>
            <p:nvPr/>
          </p:nvSpPr>
          <p:spPr bwMode="auto">
            <a:xfrm>
              <a:off x="538162" y="3228857"/>
              <a:ext cx="0" cy="1271713"/>
            </a:xfrm>
            <a:prstGeom prst="line">
              <a:avLst/>
            </a:prstGeom>
            <a:noFill/>
            <a:ln w="19050">
              <a:solidFill>
                <a:schemeClr val="tx1"/>
              </a:solidFill>
              <a:round/>
              <a:headEnd/>
              <a:tailEnd/>
            </a:ln>
            <a:effectLst/>
          </p:spPr>
          <p:txBody>
            <a:bodyPr/>
            <a:lstStyle/>
            <a:p>
              <a:endParaRPr lang="en-GB"/>
            </a:p>
          </p:txBody>
        </p:sp>
        <p:sp>
          <p:nvSpPr>
            <p:cNvPr id="8" name="Line 26"/>
            <p:cNvSpPr>
              <a:spLocks noChangeShapeType="1"/>
            </p:cNvSpPr>
            <p:nvPr/>
          </p:nvSpPr>
          <p:spPr bwMode="auto">
            <a:xfrm>
              <a:off x="531564" y="4500570"/>
              <a:ext cx="1040040" cy="0"/>
            </a:xfrm>
            <a:prstGeom prst="line">
              <a:avLst/>
            </a:prstGeom>
            <a:noFill/>
            <a:ln w="19050">
              <a:solidFill>
                <a:schemeClr val="tx1"/>
              </a:solidFill>
              <a:round/>
              <a:headEnd/>
              <a:tailEnd/>
            </a:ln>
            <a:effectLst/>
          </p:spPr>
          <p:txBody>
            <a:bodyPr/>
            <a:lstStyle/>
            <a:p>
              <a:endParaRPr lang="en-GB"/>
            </a:p>
          </p:txBody>
        </p:sp>
      </p:grpSp>
      <p:sp>
        <p:nvSpPr>
          <p:cNvPr id="9" name="Line 27"/>
          <p:cNvSpPr>
            <a:spLocks noChangeShapeType="1"/>
          </p:cNvSpPr>
          <p:nvPr/>
        </p:nvSpPr>
        <p:spPr bwMode="auto">
          <a:xfrm>
            <a:off x="214282" y="4189606"/>
            <a:ext cx="401343" cy="0"/>
          </a:xfrm>
          <a:prstGeom prst="line">
            <a:avLst/>
          </a:prstGeom>
          <a:noFill/>
          <a:ln w="9525">
            <a:solidFill>
              <a:schemeClr val="tx1"/>
            </a:solidFill>
            <a:round/>
            <a:headEnd/>
            <a:tailEnd/>
          </a:ln>
          <a:effectLst/>
        </p:spPr>
        <p:txBody>
          <a:bodyPr/>
          <a:lstStyle/>
          <a:p>
            <a:endParaRPr lang="en-GB"/>
          </a:p>
        </p:txBody>
      </p:sp>
      <p:sp>
        <p:nvSpPr>
          <p:cNvPr id="10" name="Line 28"/>
          <p:cNvSpPr>
            <a:spLocks noChangeShapeType="1"/>
          </p:cNvSpPr>
          <p:nvPr/>
        </p:nvSpPr>
        <p:spPr bwMode="auto">
          <a:xfrm flipV="1">
            <a:off x="314618" y="4288107"/>
            <a:ext cx="200671" cy="0"/>
          </a:xfrm>
          <a:prstGeom prst="line">
            <a:avLst/>
          </a:prstGeom>
          <a:noFill/>
          <a:ln w="38100">
            <a:solidFill>
              <a:schemeClr val="tx1"/>
            </a:solidFill>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2018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inkTgt spid="_x0000_s2018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inkTgt spid="_x0000_s201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uit.emf"/>
          <p:cNvPicPr>
            <a:picLocks noChangeAspect="1"/>
          </p:cNvPicPr>
          <p:nvPr/>
        </p:nvPicPr>
        <p:blipFill>
          <a:blip r:embed="rId3" cstate="screen">
            <a:clrChange>
              <a:clrFrom>
                <a:srgbClr val="000000"/>
              </a:clrFrom>
              <a:clrTo>
                <a:srgbClr val="000000">
                  <a:alpha val="0"/>
                </a:srgbClr>
              </a:clrTo>
            </a:clrChange>
          </a:blip>
          <a:stretch>
            <a:fillRect/>
          </a:stretch>
        </p:blipFill>
        <p:spPr>
          <a:xfrm>
            <a:off x="925467" y="1068120"/>
            <a:ext cx="4214092" cy="5712346"/>
          </a:xfrm>
          <a:prstGeom prst="rect">
            <a:avLst/>
          </a:prstGeom>
        </p:spPr>
      </p:pic>
      <p:grpSp>
        <p:nvGrpSpPr>
          <p:cNvPr id="13" name="Group 12"/>
          <p:cNvGrpSpPr/>
          <p:nvPr/>
        </p:nvGrpSpPr>
        <p:grpSpPr>
          <a:xfrm>
            <a:off x="406266" y="1924082"/>
            <a:ext cx="1369464" cy="4038543"/>
            <a:chOff x="531564" y="1433498"/>
            <a:chExt cx="1040040" cy="3067072"/>
          </a:xfrm>
        </p:grpSpPr>
        <p:sp>
          <p:nvSpPr>
            <p:cNvPr id="14" name="Line 23"/>
            <p:cNvSpPr>
              <a:spLocks noChangeShapeType="1"/>
            </p:cNvSpPr>
            <p:nvPr/>
          </p:nvSpPr>
          <p:spPr bwMode="auto">
            <a:xfrm flipH="1">
              <a:off x="538162" y="1433498"/>
              <a:ext cx="685800" cy="0"/>
            </a:xfrm>
            <a:prstGeom prst="line">
              <a:avLst/>
            </a:prstGeom>
            <a:noFill/>
            <a:ln w="19050">
              <a:solidFill>
                <a:schemeClr val="tx1"/>
              </a:solidFill>
              <a:round/>
              <a:headEnd/>
              <a:tailEnd/>
            </a:ln>
            <a:effectLst/>
          </p:spPr>
          <p:txBody>
            <a:bodyPr/>
            <a:lstStyle/>
            <a:p>
              <a:endParaRPr lang="en-GB"/>
            </a:p>
          </p:txBody>
        </p:sp>
        <p:sp>
          <p:nvSpPr>
            <p:cNvPr id="15" name="Line 24"/>
            <p:cNvSpPr>
              <a:spLocks noChangeShapeType="1"/>
            </p:cNvSpPr>
            <p:nvPr/>
          </p:nvSpPr>
          <p:spPr bwMode="auto">
            <a:xfrm>
              <a:off x="538162" y="1433498"/>
              <a:ext cx="0" cy="1720553"/>
            </a:xfrm>
            <a:prstGeom prst="line">
              <a:avLst/>
            </a:prstGeom>
            <a:noFill/>
            <a:ln w="19050">
              <a:solidFill>
                <a:schemeClr val="tx1"/>
              </a:solidFill>
              <a:round/>
              <a:headEnd/>
              <a:tailEnd/>
            </a:ln>
            <a:effectLst/>
          </p:spPr>
          <p:txBody>
            <a:bodyPr/>
            <a:lstStyle/>
            <a:p>
              <a:endParaRPr lang="en-GB"/>
            </a:p>
          </p:txBody>
        </p:sp>
        <p:sp>
          <p:nvSpPr>
            <p:cNvPr id="16" name="Line 25"/>
            <p:cNvSpPr>
              <a:spLocks noChangeShapeType="1"/>
            </p:cNvSpPr>
            <p:nvPr/>
          </p:nvSpPr>
          <p:spPr bwMode="auto">
            <a:xfrm>
              <a:off x="538162" y="3228857"/>
              <a:ext cx="0" cy="1271713"/>
            </a:xfrm>
            <a:prstGeom prst="line">
              <a:avLst/>
            </a:prstGeom>
            <a:noFill/>
            <a:ln w="19050">
              <a:solidFill>
                <a:schemeClr val="tx1"/>
              </a:solidFill>
              <a:round/>
              <a:headEnd/>
              <a:tailEnd/>
            </a:ln>
            <a:effectLst/>
          </p:spPr>
          <p:txBody>
            <a:bodyPr/>
            <a:lstStyle/>
            <a:p>
              <a:endParaRPr lang="en-GB"/>
            </a:p>
          </p:txBody>
        </p:sp>
        <p:sp>
          <p:nvSpPr>
            <p:cNvPr id="17" name="Line 26"/>
            <p:cNvSpPr>
              <a:spLocks noChangeShapeType="1"/>
            </p:cNvSpPr>
            <p:nvPr/>
          </p:nvSpPr>
          <p:spPr bwMode="auto">
            <a:xfrm>
              <a:off x="531564" y="4500570"/>
              <a:ext cx="1040040" cy="0"/>
            </a:xfrm>
            <a:prstGeom prst="line">
              <a:avLst/>
            </a:prstGeom>
            <a:noFill/>
            <a:ln w="19050">
              <a:solidFill>
                <a:schemeClr val="tx1"/>
              </a:solidFill>
              <a:round/>
              <a:headEnd/>
              <a:tailEnd/>
            </a:ln>
            <a:effectLst/>
          </p:spPr>
          <p:txBody>
            <a:bodyPr/>
            <a:lstStyle/>
            <a:p>
              <a:endParaRPr lang="en-GB"/>
            </a:p>
          </p:txBody>
        </p:sp>
      </p:grpSp>
      <p:sp>
        <p:nvSpPr>
          <p:cNvPr id="18" name="Line 27"/>
          <p:cNvSpPr>
            <a:spLocks noChangeShapeType="1"/>
          </p:cNvSpPr>
          <p:nvPr/>
        </p:nvSpPr>
        <p:spPr bwMode="auto">
          <a:xfrm>
            <a:off x="214282" y="4189606"/>
            <a:ext cx="401343" cy="0"/>
          </a:xfrm>
          <a:prstGeom prst="line">
            <a:avLst/>
          </a:prstGeom>
          <a:noFill/>
          <a:ln w="9525">
            <a:solidFill>
              <a:schemeClr val="tx1"/>
            </a:solidFill>
            <a:round/>
            <a:headEnd/>
            <a:tailEnd/>
          </a:ln>
          <a:effectLst/>
        </p:spPr>
        <p:txBody>
          <a:bodyPr/>
          <a:lstStyle/>
          <a:p>
            <a:endParaRPr lang="en-GB"/>
          </a:p>
        </p:txBody>
      </p:sp>
      <p:sp>
        <p:nvSpPr>
          <p:cNvPr id="19" name="Line 28"/>
          <p:cNvSpPr>
            <a:spLocks noChangeShapeType="1"/>
          </p:cNvSpPr>
          <p:nvPr/>
        </p:nvSpPr>
        <p:spPr bwMode="auto">
          <a:xfrm flipV="1">
            <a:off x="314618" y="4288107"/>
            <a:ext cx="200671" cy="0"/>
          </a:xfrm>
          <a:prstGeom prst="line">
            <a:avLst/>
          </a:prstGeom>
          <a:noFill/>
          <a:ln w="38100">
            <a:solidFill>
              <a:schemeClr val="tx1"/>
            </a:solidFill>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circuit.emf"/>
          <p:cNvPicPr>
            <a:picLocks noChangeAspect="1"/>
          </p:cNvPicPr>
          <p:nvPr/>
        </p:nvPicPr>
        <p:blipFill>
          <a:blip r:embed="rId4" cstate="screen">
            <a:clrChange>
              <a:clrFrom>
                <a:srgbClr val="000000"/>
              </a:clrFrom>
              <a:clrTo>
                <a:srgbClr val="000000">
                  <a:alpha val="0"/>
                </a:srgbClr>
              </a:clrTo>
            </a:clrChange>
          </a:blip>
          <a:stretch>
            <a:fillRect/>
          </a:stretch>
        </p:blipFill>
        <p:spPr>
          <a:xfrm>
            <a:off x="928662" y="857232"/>
            <a:ext cx="3070368" cy="4214842"/>
          </a:xfrm>
          <a:prstGeom prst="rect">
            <a:avLst/>
          </a:prstGeom>
        </p:spPr>
      </p:pic>
      <p:sp>
        <p:nvSpPr>
          <p:cNvPr id="2" name="Content Placeholder 1"/>
          <p:cNvSpPr>
            <a:spLocks noGrp="1"/>
          </p:cNvSpPr>
          <p:nvPr>
            <p:ph idx="1"/>
          </p:nvPr>
        </p:nvSpPr>
        <p:spPr>
          <a:xfrm>
            <a:off x="4214810" y="1214422"/>
            <a:ext cx="4929190" cy="5643578"/>
          </a:xfrm>
        </p:spPr>
        <p:txBody>
          <a:bodyPr/>
          <a:lstStyle/>
          <a:p>
            <a:r>
              <a:rPr lang="en-US" sz="2800" dirty="0" smtClean="0"/>
              <a:t>The total resistance of this circuit is 1.34</a:t>
            </a:r>
            <a:r>
              <a:rPr lang="el-GR" sz="2400" dirty="0" smtClean="0"/>
              <a:t>Ω</a:t>
            </a:r>
            <a:endParaRPr lang="en-GB" sz="2800" dirty="0" smtClean="0"/>
          </a:p>
          <a:p>
            <a:endParaRPr lang="en-US" sz="2800" dirty="0" smtClean="0">
              <a:solidFill>
                <a:schemeClr val="tx1">
                  <a:lumMod val="50000"/>
                </a:schemeClr>
              </a:solidFill>
            </a:endParaRPr>
          </a:p>
          <a:p>
            <a:r>
              <a:rPr lang="en-US" sz="2800" dirty="0" smtClean="0">
                <a:solidFill>
                  <a:srgbClr val="6699FF"/>
                </a:solidFill>
              </a:rPr>
              <a:t>If I add an extra connection, does the total resistance increase or decrease?</a:t>
            </a:r>
          </a:p>
          <a:p>
            <a:endParaRPr lang="en-US" sz="2800" dirty="0" smtClean="0">
              <a:solidFill>
                <a:schemeClr val="tx1">
                  <a:lumMod val="50000"/>
                </a:schemeClr>
              </a:solidFill>
            </a:endParaRPr>
          </a:p>
        </p:txBody>
      </p:sp>
      <p:grpSp>
        <p:nvGrpSpPr>
          <p:cNvPr id="3" name="Group 49"/>
          <p:cNvGrpSpPr/>
          <p:nvPr/>
        </p:nvGrpSpPr>
        <p:grpSpPr>
          <a:xfrm>
            <a:off x="531564" y="1433498"/>
            <a:ext cx="1040040" cy="3067072"/>
            <a:chOff x="531564" y="1433498"/>
            <a:chExt cx="1040040" cy="3067072"/>
          </a:xfrm>
        </p:grpSpPr>
        <p:sp>
          <p:nvSpPr>
            <p:cNvPr id="19" name="Line 23"/>
            <p:cNvSpPr>
              <a:spLocks noChangeShapeType="1"/>
            </p:cNvSpPr>
            <p:nvPr/>
          </p:nvSpPr>
          <p:spPr bwMode="auto">
            <a:xfrm flipH="1">
              <a:off x="538162" y="1433498"/>
              <a:ext cx="685800" cy="0"/>
            </a:xfrm>
            <a:prstGeom prst="line">
              <a:avLst/>
            </a:prstGeom>
            <a:noFill/>
            <a:ln w="19050">
              <a:solidFill>
                <a:schemeClr val="tx1"/>
              </a:solidFill>
              <a:round/>
              <a:headEnd/>
              <a:tailEnd/>
            </a:ln>
            <a:effectLst/>
          </p:spPr>
          <p:txBody>
            <a:bodyPr/>
            <a:lstStyle/>
            <a:p>
              <a:endParaRPr lang="en-GB"/>
            </a:p>
          </p:txBody>
        </p:sp>
        <p:sp>
          <p:nvSpPr>
            <p:cNvPr id="20" name="Line 24"/>
            <p:cNvSpPr>
              <a:spLocks noChangeShapeType="1"/>
            </p:cNvSpPr>
            <p:nvPr/>
          </p:nvSpPr>
          <p:spPr bwMode="auto">
            <a:xfrm>
              <a:off x="538162" y="1433498"/>
              <a:ext cx="0" cy="1720553"/>
            </a:xfrm>
            <a:prstGeom prst="line">
              <a:avLst/>
            </a:prstGeom>
            <a:noFill/>
            <a:ln w="19050">
              <a:solidFill>
                <a:schemeClr val="tx1"/>
              </a:solidFill>
              <a:round/>
              <a:headEnd/>
              <a:tailEnd/>
            </a:ln>
            <a:effectLst/>
          </p:spPr>
          <p:txBody>
            <a:bodyPr/>
            <a:lstStyle/>
            <a:p>
              <a:endParaRPr lang="en-GB"/>
            </a:p>
          </p:txBody>
        </p:sp>
        <p:sp>
          <p:nvSpPr>
            <p:cNvPr id="21" name="Line 25"/>
            <p:cNvSpPr>
              <a:spLocks noChangeShapeType="1"/>
            </p:cNvSpPr>
            <p:nvPr/>
          </p:nvSpPr>
          <p:spPr bwMode="auto">
            <a:xfrm>
              <a:off x="538162" y="3228857"/>
              <a:ext cx="0" cy="1271713"/>
            </a:xfrm>
            <a:prstGeom prst="line">
              <a:avLst/>
            </a:prstGeom>
            <a:noFill/>
            <a:ln w="19050">
              <a:solidFill>
                <a:schemeClr val="tx1"/>
              </a:solidFill>
              <a:round/>
              <a:headEnd/>
              <a:tailEnd/>
            </a:ln>
            <a:effectLst/>
          </p:spPr>
          <p:txBody>
            <a:bodyPr/>
            <a:lstStyle/>
            <a:p>
              <a:endParaRPr lang="en-GB"/>
            </a:p>
          </p:txBody>
        </p:sp>
        <p:sp>
          <p:nvSpPr>
            <p:cNvPr id="22" name="Line 26"/>
            <p:cNvSpPr>
              <a:spLocks noChangeShapeType="1"/>
            </p:cNvSpPr>
            <p:nvPr/>
          </p:nvSpPr>
          <p:spPr bwMode="auto">
            <a:xfrm>
              <a:off x="531564" y="4500570"/>
              <a:ext cx="1040040" cy="0"/>
            </a:xfrm>
            <a:prstGeom prst="line">
              <a:avLst/>
            </a:prstGeom>
            <a:noFill/>
            <a:ln w="19050">
              <a:solidFill>
                <a:schemeClr val="tx1"/>
              </a:solidFill>
              <a:round/>
              <a:headEnd/>
              <a:tailEnd/>
            </a:ln>
            <a:effectLst/>
          </p:spPr>
          <p:txBody>
            <a:bodyPr/>
            <a:lstStyle/>
            <a:p>
              <a:endParaRPr lang="en-GB"/>
            </a:p>
          </p:txBody>
        </p:sp>
      </p:grpSp>
      <p:sp>
        <p:nvSpPr>
          <p:cNvPr id="23" name="Line 27"/>
          <p:cNvSpPr>
            <a:spLocks noChangeShapeType="1"/>
          </p:cNvSpPr>
          <p:nvPr/>
        </p:nvSpPr>
        <p:spPr bwMode="auto">
          <a:xfrm>
            <a:off x="385762" y="3154051"/>
            <a:ext cx="304800" cy="0"/>
          </a:xfrm>
          <a:prstGeom prst="line">
            <a:avLst/>
          </a:prstGeom>
          <a:noFill/>
          <a:ln w="9525">
            <a:solidFill>
              <a:schemeClr val="tx1"/>
            </a:solidFill>
            <a:round/>
            <a:headEnd/>
            <a:tailEnd/>
          </a:ln>
          <a:effectLst/>
        </p:spPr>
        <p:txBody>
          <a:bodyPr/>
          <a:lstStyle/>
          <a:p>
            <a:endParaRPr lang="en-GB"/>
          </a:p>
        </p:txBody>
      </p:sp>
      <p:sp>
        <p:nvSpPr>
          <p:cNvPr id="24" name="Line 28"/>
          <p:cNvSpPr>
            <a:spLocks noChangeShapeType="1"/>
          </p:cNvSpPr>
          <p:nvPr/>
        </p:nvSpPr>
        <p:spPr bwMode="auto">
          <a:xfrm flipV="1">
            <a:off x="461962" y="3228857"/>
            <a:ext cx="152400" cy="0"/>
          </a:xfrm>
          <a:prstGeom prst="line">
            <a:avLst/>
          </a:prstGeom>
          <a:noFill/>
          <a:ln w="38100">
            <a:solidFill>
              <a:schemeClr val="tx1"/>
            </a:solidFill>
            <a:round/>
            <a:headEnd/>
            <a:tailEnd/>
          </a:ln>
          <a:effectLst/>
        </p:spPr>
        <p:txBody>
          <a:bodyPr/>
          <a:lstStyle/>
          <a:p>
            <a:endParaRPr lang="en-GB"/>
          </a:p>
        </p:txBody>
      </p:sp>
      <p:sp>
        <p:nvSpPr>
          <p:cNvPr id="16" name="Freeform 15"/>
          <p:cNvSpPr/>
          <p:nvPr/>
        </p:nvSpPr>
        <p:spPr>
          <a:xfrm>
            <a:off x="1857356" y="2214554"/>
            <a:ext cx="2225238" cy="2286016"/>
          </a:xfrm>
          <a:custGeom>
            <a:avLst/>
            <a:gdLst>
              <a:gd name="connsiteX0" fmla="*/ 2579915 w 3167743"/>
              <a:gd name="connsiteY0" fmla="*/ 0 h 2993572"/>
              <a:gd name="connsiteX1" fmla="*/ 2852057 w 3167743"/>
              <a:gd name="connsiteY1" fmla="*/ 1741714 h 2993572"/>
              <a:gd name="connsiteX2" fmla="*/ 685800 w 3167743"/>
              <a:gd name="connsiteY2" fmla="*/ 2492829 h 2993572"/>
              <a:gd name="connsiteX3" fmla="*/ 0 w 3167743"/>
              <a:gd name="connsiteY3" fmla="*/ 2993572 h 2993572"/>
              <a:gd name="connsiteX0" fmla="*/ 1894115 w 2481943"/>
              <a:gd name="connsiteY0" fmla="*/ 0 h 2492829"/>
              <a:gd name="connsiteX1" fmla="*/ 2166257 w 2481943"/>
              <a:gd name="connsiteY1" fmla="*/ 1741714 h 2492829"/>
              <a:gd name="connsiteX2" fmla="*/ 0 w 2481943"/>
              <a:gd name="connsiteY2" fmla="*/ 2492829 h 2492829"/>
              <a:gd name="connsiteX0" fmla="*/ 1778473 w 2347027"/>
              <a:gd name="connsiteY0" fmla="*/ 0 h 2410514"/>
              <a:gd name="connsiteX1" fmla="*/ 2050615 w 2347027"/>
              <a:gd name="connsiteY1" fmla="*/ 1741714 h 2410514"/>
              <a:gd name="connsiteX2" fmla="*/ 0 w 2347027"/>
              <a:gd name="connsiteY2" fmla="*/ 2410514 h 2410514"/>
              <a:gd name="connsiteX0" fmla="*/ 1778473 w 2347027"/>
              <a:gd name="connsiteY0" fmla="*/ 0 h 2410514"/>
              <a:gd name="connsiteX1" fmla="*/ 2050615 w 2347027"/>
              <a:gd name="connsiteY1" fmla="*/ 1741714 h 2410514"/>
              <a:gd name="connsiteX2" fmla="*/ 0 w 2347027"/>
              <a:gd name="connsiteY2" fmla="*/ 2410514 h 2410514"/>
              <a:gd name="connsiteX0" fmla="*/ 1778473 w 2348273"/>
              <a:gd name="connsiteY0" fmla="*/ 165787 h 2576301"/>
              <a:gd name="connsiteX1" fmla="*/ 1785950 w 2348273"/>
              <a:gd name="connsiteY1" fmla="*/ 290285 h 2576301"/>
              <a:gd name="connsiteX2" fmla="*/ 2050615 w 2348273"/>
              <a:gd name="connsiteY2" fmla="*/ 1907501 h 2576301"/>
              <a:gd name="connsiteX3" fmla="*/ 0 w 2348273"/>
              <a:gd name="connsiteY3" fmla="*/ 2576301 h 2576301"/>
              <a:gd name="connsiteX0" fmla="*/ 1778473 w 2348273"/>
              <a:gd name="connsiteY0" fmla="*/ 165787 h 2576301"/>
              <a:gd name="connsiteX1" fmla="*/ 1785950 w 2348273"/>
              <a:gd name="connsiteY1" fmla="*/ 290285 h 2576301"/>
              <a:gd name="connsiteX2" fmla="*/ 2050615 w 2348273"/>
              <a:gd name="connsiteY2" fmla="*/ 1907501 h 2576301"/>
              <a:gd name="connsiteX3" fmla="*/ 0 w 2348273"/>
              <a:gd name="connsiteY3" fmla="*/ 2576301 h 2576301"/>
              <a:gd name="connsiteX0" fmla="*/ 1778473 w 2407805"/>
              <a:gd name="connsiteY0" fmla="*/ 0 h 2410514"/>
              <a:gd name="connsiteX1" fmla="*/ 2143140 w 2407805"/>
              <a:gd name="connsiteY1" fmla="*/ 410251 h 2410514"/>
              <a:gd name="connsiteX2" fmla="*/ 2050615 w 2407805"/>
              <a:gd name="connsiteY2" fmla="*/ 1741714 h 2410514"/>
              <a:gd name="connsiteX3" fmla="*/ 0 w 2407805"/>
              <a:gd name="connsiteY3" fmla="*/ 2410514 h 2410514"/>
              <a:gd name="connsiteX0" fmla="*/ 1778473 w 2347027"/>
              <a:gd name="connsiteY0" fmla="*/ 0 h 2410514"/>
              <a:gd name="connsiteX1" fmla="*/ 2050615 w 2347027"/>
              <a:gd name="connsiteY1" fmla="*/ 1741714 h 2410514"/>
              <a:gd name="connsiteX2" fmla="*/ 0 w 2347027"/>
              <a:gd name="connsiteY2" fmla="*/ 2410514 h 2410514"/>
              <a:gd name="connsiteX0" fmla="*/ 1778473 w 2348841"/>
              <a:gd name="connsiteY0" fmla="*/ 165787 h 2576301"/>
              <a:gd name="connsiteX1" fmla="*/ 1785950 w 2348841"/>
              <a:gd name="connsiteY1" fmla="*/ 290285 h 2576301"/>
              <a:gd name="connsiteX2" fmla="*/ 2050615 w 2348841"/>
              <a:gd name="connsiteY2" fmla="*/ 1907501 h 2576301"/>
              <a:gd name="connsiteX3" fmla="*/ 0 w 2348841"/>
              <a:gd name="connsiteY3" fmla="*/ 2576301 h 2576301"/>
              <a:gd name="connsiteX0" fmla="*/ 1778473 w 2348841"/>
              <a:gd name="connsiteY0" fmla="*/ 165787 h 2576301"/>
              <a:gd name="connsiteX1" fmla="*/ 1785950 w 2348841"/>
              <a:gd name="connsiteY1" fmla="*/ 290285 h 2576301"/>
              <a:gd name="connsiteX2" fmla="*/ 2050615 w 2348841"/>
              <a:gd name="connsiteY2" fmla="*/ 1907501 h 2576301"/>
              <a:gd name="connsiteX3" fmla="*/ 0 w 2348841"/>
              <a:gd name="connsiteY3" fmla="*/ 2576301 h 2576301"/>
              <a:gd name="connsiteX0" fmla="*/ 1778473 w 2347027"/>
              <a:gd name="connsiteY0" fmla="*/ 0 h 2410514"/>
              <a:gd name="connsiteX1" fmla="*/ 2050615 w 2347027"/>
              <a:gd name="connsiteY1" fmla="*/ 1741714 h 2410514"/>
              <a:gd name="connsiteX2" fmla="*/ 0 w 2347027"/>
              <a:gd name="connsiteY2" fmla="*/ 2410514 h 2410514"/>
              <a:gd name="connsiteX0" fmla="*/ 1785950 w 2347027"/>
              <a:gd name="connsiteY0" fmla="*/ 0 h 2286016"/>
              <a:gd name="connsiteX1" fmla="*/ 2050615 w 2347027"/>
              <a:gd name="connsiteY1" fmla="*/ 1617216 h 2286016"/>
              <a:gd name="connsiteX2" fmla="*/ 0 w 2347027"/>
              <a:gd name="connsiteY2" fmla="*/ 2286016 h 2286016"/>
              <a:gd name="connsiteX0" fmla="*/ 1785950 w 2347027"/>
              <a:gd name="connsiteY0" fmla="*/ 0 h 2286016"/>
              <a:gd name="connsiteX1" fmla="*/ 2050615 w 2347027"/>
              <a:gd name="connsiteY1" fmla="*/ 1617216 h 2286016"/>
              <a:gd name="connsiteX2" fmla="*/ 0 w 2347027"/>
              <a:gd name="connsiteY2" fmla="*/ 2286016 h 2286016"/>
              <a:gd name="connsiteX0" fmla="*/ 1785950 w 2225238"/>
              <a:gd name="connsiteY0" fmla="*/ 0 h 2286016"/>
              <a:gd name="connsiteX1" fmla="*/ 1928826 w 2225238"/>
              <a:gd name="connsiteY1" fmla="*/ 1643074 h 2286016"/>
              <a:gd name="connsiteX2" fmla="*/ 0 w 2225238"/>
              <a:gd name="connsiteY2" fmla="*/ 2286016 h 2286016"/>
            </a:gdLst>
            <a:ahLst/>
            <a:cxnLst>
              <a:cxn ang="0">
                <a:pos x="connsiteX0" y="connsiteY0"/>
              </a:cxn>
              <a:cxn ang="0">
                <a:pos x="connsiteX1" y="connsiteY1"/>
              </a:cxn>
              <a:cxn ang="0">
                <a:pos x="connsiteX2" y="connsiteY2"/>
              </a:cxn>
            </a:cxnLst>
            <a:rect l="l" t="t" r="r" b="b"/>
            <a:pathLst>
              <a:path w="2225238" h="2286016">
                <a:moveTo>
                  <a:pt x="1785950" y="0"/>
                </a:moveTo>
                <a:cubicBezTo>
                  <a:pt x="2003216" y="240399"/>
                  <a:pt x="2225238" y="1241322"/>
                  <a:pt x="1928826" y="1643074"/>
                </a:cubicBezTo>
                <a:cubicBezTo>
                  <a:pt x="1571636" y="1976451"/>
                  <a:pt x="512778" y="2221603"/>
                  <a:pt x="0" y="2286016"/>
                </a:cubicBezTo>
              </a:path>
            </a:pathLst>
          </a:custGeom>
          <a:ln w="38100">
            <a:solidFill>
              <a:srgbClr val="66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inkTgt spid="_x0000_s2048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44" y="0"/>
            <a:ext cx="5429256" cy="6858000"/>
          </a:xfrm>
        </p:spPr>
        <p:txBody>
          <a:bodyPr/>
          <a:lstStyle/>
          <a:p>
            <a:r>
              <a:rPr lang="en-US" sz="2400" dirty="0" smtClean="0"/>
              <a:t>Here is an optimization problem: </a:t>
            </a:r>
            <a:br>
              <a:rPr lang="en-US" sz="2400" dirty="0" smtClean="0"/>
            </a:br>
            <a:r>
              <a:rPr lang="en-US" sz="2400" dirty="0" smtClean="0">
                <a:solidFill>
                  <a:schemeClr val="tx1">
                    <a:lumMod val="65000"/>
                  </a:schemeClr>
                </a:solidFill>
              </a:rPr>
              <a:t>“Given a total current </a:t>
            </a:r>
            <a:r>
              <a:rPr lang="en-US" sz="2400" i="1" dirty="0" err="1" smtClean="0">
                <a:solidFill>
                  <a:schemeClr val="tx1">
                    <a:lumMod val="65000"/>
                  </a:schemeClr>
                </a:solidFill>
              </a:rPr>
              <a:t>I</a:t>
            </a:r>
            <a:r>
              <a:rPr lang="en-US" sz="2400" baseline="-25000" dirty="0" err="1" smtClean="0">
                <a:solidFill>
                  <a:schemeClr val="tx1">
                    <a:lumMod val="65000"/>
                  </a:schemeClr>
                </a:solidFill>
              </a:rPr>
              <a:t>tot</a:t>
            </a:r>
            <a:r>
              <a:rPr lang="en-US" sz="2400" dirty="0" smtClean="0">
                <a:solidFill>
                  <a:schemeClr val="tx1">
                    <a:lumMod val="65000"/>
                  </a:schemeClr>
                </a:solidFill>
              </a:rPr>
              <a:t> flowing into the circuit, find currents on each link so as to minimize total heat dissipation </a:t>
            </a:r>
            <a:r>
              <a:rPr lang="el-GR" sz="2800" dirty="0" smtClean="0">
                <a:solidFill>
                  <a:schemeClr val="tx1">
                    <a:lumMod val="65000"/>
                  </a:schemeClr>
                </a:solidFill>
              </a:rPr>
              <a:t>Σ</a:t>
            </a:r>
            <a:r>
              <a:rPr lang="en-US" sz="2400" i="1" dirty="0" smtClean="0">
                <a:solidFill>
                  <a:schemeClr val="tx1">
                    <a:lumMod val="65000"/>
                  </a:schemeClr>
                </a:solidFill>
              </a:rPr>
              <a:t>I</a:t>
            </a:r>
            <a:r>
              <a:rPr lang="en-US" sz="2400" baseline="30000" dirty="0" smtClean="0">
                <a:solidFill>
                  <a:schemeClr val="tx1">
                    <a:lumMod val="65000"/>
                  </a:schemeClr>
                </a:solidFill>
              </a:rPr>
              <a:t>2</a:t>
            </a:r>
            <a:r>
              <a:rPr lang="en-US" sz="2400" i="1" baseline="-25000" dirty="0" smtClean="0">
                <a:solidFill>
                  <a:schemeClr val="tx1">
                    <a:lumMod val="65000"/>
                  </a:schemeClr>
                </a:solidFill>
              </a:rPr>
              <a:t>ij</a:t>
            </a:r>
            <a:r>
              <a:rPr lang="en-US" sz="2400" dirty="0" smtClean="0">
                <a:solidFill>
                  <a:schemeClr val="tx1">
                    <a:lumMod val="65000"/>
                  </a:schemeClr>
                </a:solidFill>
              </a:rPr>
              <a:t>/</a:t>
            </a:r>
            <a:r>
              <a:rPr lang="en-US" sz="2400" i="1" dirty="0" err="1" smtClean="0">
                <a:solidFill>
                  <a:schemeClr val="tx1">
                    <a:lumMod val="65000"/>
                  </a:schemeClr>
                </a:solidFill>
              </a:rPr>
              <a:t>R</a:t>
            </a:r>
            <a:r>
              <a:rPr lang="en-US" sz="2400" i="1" baseline="-25000" dirty="0" err="1" smtClean="0">
                <a:solidFill>
                  <a:schemeClr val="tx1">
                    <a:lumMod val="65000"/>
                  </a:schemeClr>
                </a:solidFill>
              </a:rPr>
              <a:t>ij</a:t>
            </a:r>
            <a:r>
              <a:rPr lang="en-US" sz="2400" dirty="0" smtClean="0">
                <a:solidFill>
                  <a:schemeClr val="tx1">
                    <a:lumMod val="65000"/>
                  </a:schemeClr>
                </a:solidFill>
              </a:rPr>
              <a:t> over all links </a:t>
            </a:r>
            <a:r>
              <a:rPr lang="en-US" sz="2400" i="1" dirty="0" err="1" smtClean="0">
                <a:solidFill>
                  <a:schemeClr val="tx1">
                    <a:lumMod val="65000"/>
                  </a:schemeClr>
                </a:solidFill>
              </a:rPr>
              <a:t>i</a:t>
            </a:r>
            <a:r>
              <a:rPr lang="en-US" sz="2400" dirty="0" err="1" smtClean="0">
                <a:solidFill>
                  <a:schemeClr val="tx1">
                    <a:lumMod val="65000"/>
                  </a:schemeClr>
                </a:solidFill>
              </a:rPr>
              <a:t>→</a:t>
            </a:r>
            <a:r>
              <a:rPr lang="en-US" sz="2400" i="1" dirty="0" err="1" smtClean="0">
                <a:solidFill>
                  <a:schemeClr val="tx1">
                    <a:lumMod val="65000"/>
                  </a:schemeClr>
                </a:solidFill>
              </a:rPr>
              <a:t>j</a:t>
            </a:r>
            <a:r>
              <a:rPr lang="en-US" sz="2400" dirty="0" smtClean="0">
                <a:solidFill>
                  <a:schemeClr val="tx1">
                    <a:lumMod val="65000"/>
                  </a:schemeClr>
                </a:solidFill>
              </a:rPr>
              <a:t>, subject to Kirchhoff’s Current Law”</a:t>
            </a:r>
          </a:p>
          <a:p>
            <a:endParaRPr lang="en-US" sz="2400" b="1" dirty="0" smtClean="0"/>
          </a:p>
          <a:p>
            <a:r>
              <a:rPr lang="en-US" sz="2400" b="1" dirty="0" smtClean="0"/>
              <a:t>THEOREM.</a:t>
            </a:r>
            <a:r>
              <a:rPr lang="en-US" sz="2400" dirty="0" smtClean="0"/>
              <a:t> Solving this problem, and solving all equations from Ohm’s Law, give exactly the same value for the total resistance</a:t>
            </a:r>
          </a:p>
          <a:p>
            <a:endParaRPr lang="en-US" sz="2400" dirty="0" smtClean="0"/>
          </a:p>
          <a:p>
            <a:r>
              <a:rPr lang="en-US" sz="2400" b="1" dirty="0" smtClean="0"/>
              <a:t>EXERCISE.</a:t>
            </a:r>
            <a:r>
              <a:rPr lang="en-US" sz="2400" dirty="0" smtClean="0"/>
              <a:t> Use this optimization problem to prove that adding an extra connection will lower the total resistance</a:t>
            </a:r>
            <a:endParaRPr lang="en-US" sz="2400" b="1" dirty="0" smtClean="0"/>
          </a:p>
        </p:txBody>
      </p:sp>
      <p:pic>
        <p:nvPicPr>
          <p:cNvPr id="3" name="Picture 2" descr="circuit.emf"/>
          <p:cNvPicPr>
            <a:picLocks noChangeAspect="1"/>
          </p:cNvPicPr>
          <p:nvPr/>
        </p:nvPicPr>
        <p:blipFill>
          <a:blip r:embed="rId2" cstate="screen">
            <a:clrChange>
              <a:clrFrom>
                <a:srgbClr val="000000"/>
              </a:clrFrom>
              <a:clrTo>
                <a:srgbClr val="000000">
                  <a:alpha val="0"/>
                </a:srgbClr>
              </a:clrTo>
            </a:clrChange>
          </a:blip>
          <a:stretch>
            <a:fillRect/>
          </a:stretch>
        </p:blipFill>
        <p:spPr>
          <a:xfrm>
            <a:off x="722522" y="-285776"/>
            <a:ext cx="2687751" cy="3643338"/>
          </a:xfrm>
          <a:prstGeom prst="rect">
            <a:avLst/>
          </a:prstGeom>
        </p:spPr>
      </p:pic>
      <p:grpSp>
        <p:nvGrpSpPr>
          <p:cNvPr id="11" name="Group 10"/>
          <p:cNvGrpSpPr/>
          <p:nvPr/>
        </p:nvGrpSpPr>
        <p:grpSpPr>
          <a:xfrm>
            <a:off x="214282" y="214290"/>
            <a:ext cx="1021960" cy="2643206"/>
            <a:chOff x="142844" y="214290"/>
            <a:chExt cx="1185842" cy="3067072"/>
          </a:xfrm>
        </p:grpSpPr>
        <p:grpSp>
          <p:nvGrpSpPr>
            <p:cNvPr id="4" name="Group 3"/>
            <p:cNvGrpSpPr/>
            <p:nvPr/>
          </p:nvGrpSpPr>
          <p:grpSpPr>
            <a:xfrm>
              <a:off x="288646" y="214290"/>
              <a:ext cx="1040040" cy="3067072"/>
              <a:chOff x="531564" y="1433498"/>
              <a:chExt cx="1040040" cy="3067072"/>
            </a:xfrm>
          </p:grpSpPr>
          <p:sp>
            <p:nvSpPr>
              <p:cNvPr id="5" name="Line 23"/>
              <p:cNvSpPr>
                <a:spLocks noChangeShapeType="1"/>
              </p:cNvSpPr>
              <p:nvPr/>
            </p:nvSpPr>
            <p:spPr bwMode="auto">
              <a:xfrm flipH="1">
                <a:off x="538162" y="1433498"/>
                <a:ext cx="685800" cy="0"/>
              </a:xfrm>
              <a:prstGeom prst="line">
                <a:avLst/>
              </a:prstGeom>
              <a:noFill/>
              <a:ln w="19050">
                <a:solidFill>
                  <a:schemeClr val="tx1"/>
                </a:solidFill>
                <a:round/>
                <a:headEnd/>
                <a:tailEnd/>
              </a:ln>
              <a:effectLst/>
            </p:spPr>
            <p:txBody>
              <a:bodyPr/>
              <a:lstStyle/>
              <a:p>
                <a:endParaRPr lang="en-GB"/>
              </a:p>
            </p:txBody>
          </p:sp>
          <p:sp>
            <p:nvSpPr>
              <p:cNvPr id="6" name="Line 24"/>
              <p:cNvSpPr>
                <a:spLocks noChangeShapeType="1"/>
              </p:cNvSpPr>
              <p:nvPr/>
            </p:nvSpPr>
            <p:spPr bwMode="auto">
              <a:xfrm>
                <a:off x="538162" y="1433498"/>
                <a:ext cx="0" cy="1720553"/>
              </a:xfrm>
              <a:prstGeom prst="line">
                <a:avLst/>
              </a:prstGeom>
              <a:noFill/>
              <a:ln w="19050">
                <a:solidFill>
                  <a:schemeClr val="tx1"/>
                </a:solidFill>
                <a:round/>
                <a:headEnd/>
                <a:tailEnd/>
              </a:ln>
              <a:effectLst/>
            </p:spPr>
            <p:txBody>
              <a:bodyPr/>
              <a:lstStyle/>
              <a:p>
                <a:endParaRPr lang="en-GB"/>
              </a:p>
            </p:txBody>
          </p:sp>
          <p:sp>
            <p:nvSpPr>
              <p:cNvPr id="7" name="Line 25"/>
              <p:cNvSpPr>
                <a:spLocks noChangeShapeType="1"/>
              </p:cNvSpPr>
              <p:nvPr/>
            </p:nvSpPr>
            <p:spPr bwMode="auto">
              <a:xfrm>
                <a:off x="538162" y="3228857"/>
                <a:ext cx="0" cy="1271713"/>
              </a:xfrm>
              <a:prstGeom prst="line">
                <a:avLst/>
              </a:prstGeom>
              <a:noFill/>
              <a:ln w="19050">
                <a:solidFill>
                  <a:schemeClr val="tx1"/>
                </a:solidFill>
                <a:round/>
                <a:headEnd/>
                <a:tailEnd/>
              </a:ln>
              <a:effectLst/>
            </p:spPr>
            <p:txBody>
              <a:bodyPr/>
              <a:lstStyle/>
              <a:p>
                <a:endParaRPr lang="en-GB"/>
              </a:p>
            </p:txBody>
          </p:sp>
          <p:sp>
            <p:nvSpPr>
              <p:cNvPr id="8" name="Line 26"/>
              <p:cNvSpPr>
                <a:spLocks noChangeShapeType="1"/>
              </p:cNvSpPr>
              <p:nvPr/>
            </p:nvSpPr>
            <p:spPr bwMode="auto">
              <a:xfrm>
                <a:off x="531564" y="4500570"/>
                <a:ext cx="1040040" cy="0"/>
              </a:xfrm>
              <a:prstGeom prst="line">
                <a:avLst/>
              </a:prstGeom>
              <a:noFill/>
              <a:ln w="19050">
                <a:solidFill>
                  <a:schemeClr val="tx1"/>
                </a:solidFill>
                <a:round/>
                <a:headEnd/>
                <a:tailEnd/>
              </a:ln>
              <a:effectLst/>
            </p:spPr>
            <p:txBody>
              <a:bodyPr/>
              <a:lstStyle/>
              <a:p>
                <a:endParaRPr lang="en-GB"/>
              </a:p>
            </p:txBody>
          </p:sp>
        </p:grpSp>
        <p:sp>
          <p:nvSpPr>
            <p:cNvPr id="9" name="Line 27"/>
            <p:cNvSpPr>
              <a:spLocks noChangeShapeType="1"/>
            </p:cNvSpPr>
            <p:nvPr/>
          </p:nvSpPr>
          <p:spPr bwMode="auto">
            <a:xfrm>
              <a:off x="142844" y="1934843"/>
              <a:ext cx="304800" cy="0"/>
            </a:xfrm>
            <a:prstGeom prst="line">
              <a:avLst/>
            </a:prstGeom>
            <a:noFill/>
            <a:ln w="9525">
              <a:solidFill>
                <a:schemeClr val="tx1"/>
              </a:solidFill>
              <a:round/>
              <a:headEnd/>
              <a:tailEnd/>
            </a:ln>
            <a:effectLst/>
          </p:spPr>
          <p:txBody>
            <a:bodyPr/>
            <a:lstStyle/>
            <a:p>
              <a:endParaRPr lang="en-GB"/>
            </a:p>
          </p:txBody>
        </p:sp>
        <p:sp>
          <p:nvSpPr>
            <p:cNvPr id="10" name="Line 28"/>
            <p:cNvSpPr>
              <a:spLocks noChangeShapeType="1"/>
            </p:cNvSpPr>
            <p:nvPr/>
          </p:nvSpPr>
          <p:spPr bwMode="auto">
            <a:xfrm flipV="1">
              <a:off x="219044" y="2009649"/>
              <a:ext cx="152400" cy="0"/>
            </a:xfrm>
            <a:prstGeom prst="line">
              <a:avLst/>
            </a:prstGeom>
            <a:noFill/>
            <a:ln w="38100">
              <a:solidFill>
                <a:schemeClr val="tx1"/>
              </a:solidFill>
              <a:round/>
              <a:headEnd/>
              <a:tailEnd/>
            </a:ln>
            <a:effectLst/>
          </p:spPr>
          <p:txBody>
            <a:bodyPr/>
            <a:lstStyle/>
            <a:p>
              <a:endParaRPr lang="en-GB"/>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428736"/>
            <a:ext cx="9144000" cy="5429264"/>
          </a:xfrm>
        </p:spPr>
        <p:txBody>
          <a:bodyPr/>
          <a:lstStyle/>
          <a:p>
            <a:pPr marL="0" indent="0">
              <a:buNone/>
            </a:pPr>
            <a:r>
              <a:rPr lang="en-US" dirty="0" smtClean="0"/>
              <a:t>The Internet shares capacity </a:t>
            </a:r>
            <a:r>
              <a:rPr lang="en-US" i="1" dirty="0" smtClean="0"/>
              <a:t>as if</a:t>
            </a:r>
            <a:r>
              <a:rPr lang="en-US" dirty="0" smtClean="0"/>
              <a:t> there were an intelligent designer+controller who seeks to maximize the sum total of every user’s happiness with his/her lot.</a:t>
            </a:r>
          </a:p>
        </p:txBody>
      </p:sp>
      <p:sp>
        <p:nvSpPr>
          <p:cNvPr id="5" name="TextBox 4"/>
          <p:cNvSpPr txBox="1"/>
          <p:nvPr/>
        </p:nvSpPr>
        <p:spPr>
          <a:xfrm>
            <a:off x="0" y="-24"/>
            <a:ext cx="9144000" cy="1261884"/>
          </a:xfrm>
          <a:prstGeom prst="rect">
            <a:avLst/>
          </a:prstGeom>
          <a:noFill/>
        </p:spPr>
        <p:txBody>
          <a:bodyPr wrap="square" rtlCol="0">
            <a:spAutoFit/>
          </a:bodyPr>
          <a:lstStyle/>
          <a:p>
            <a:r>
              <a:rPr lang="en-US" sz="4800" b="1" dirty="0" smtClean="0">
                <a:solidFill>
                  <a:schemeClr val="tx1">
                    <a:lumMod val="50000"/>
                  </a:schemeClr>
                </a:solidFill>
              </a:rPr>
              <a:t>Theorem</a:t>
            </a:r>
            <a:br>
              <a:rPr lang="en-US" sz="4800" b="1" dirty="0" smtClean="0">
                <a:solidFill>
                  <a:schemeClr val="tx1">
                    <a:lumMod val="50000"/>
                  </a:schemeClr>
                </a:solidFill>
              </a:rPr>
            </a:br>
            <a:r>
              <a:rPr lang="en-US" sz="2800" dirty="0" smtClean="0">
                <a:solidFill>
                  <a:schemeClr val="tx1">
                    <a:lumMod val="50000"/>
                  </a:schemeClr>
                </a:solidFill>
              </a:rPr>
              <a:t>(Kelly et al. 1998, Towsley et al. 2000)</a:t>
            </a:r>
            <a:endParaRPr lang="en-GB" sz="4800" b="1" dirty="0">
              <a:solidFill>
                <a:schemeClr val="tx1">
                  <a:lumMod val="50000"/>
                </a:schemeClr>
              </a:solidFill>
            </a:endParaRPr>
          </a:p>
        </p:txBody>
      </p:sp>
      <p:pic>
        <p:nvPicPr>
          <p:cNvPr id="6" name="Picture 3"/>
          <p:cNvPicPr>
            <a:picLocks noChangeAspect="1" noChangeArrowheads="1"/>
          </p:cNvPicPr>
          <p:nvPr/>
        </p:nvPicPr>
        <p:blipFill>
          <a:blip r:embed="rId3" cstate="screen"/>
          <a:srcRect/>
          <a:stretch>
            <a:fillRect/>
          </a:stretch>
        </p:blipFill>
        <p:spPr bwMode="auto">
          <a:xfrm>
            <a:off x="3143240" y="3143248"/>
            <a:ext cx="2643206" cy="2928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bentham.png"/>
          <p:cNvPicPr>
            <a:picLocks noChangeAspect="1"/>
          </p:cNvPicPr>
          <p:nvPr/>
        </p:nvPicPr>
        <p:blipFill>
          <a:blip r:embed="rId3" cstate="screen"/>
          <a:stretch>
            <a:fillRect/>
          </a:stretch>
        </p:blipFill>
        <p:spPr>
          <a:xfrm>
            <a:off x="3123929" y="2857496"/>
            <a:ext cx="2591080" cy="3446468"/>
          </a:xfrm>
          <a:prstGeom prst="rect">
            <a:avLst/>
          </a:prstGeom>
        </p:spPr>
      </p:pic>
      <p:sp>
        <p:nvSpPr>
          <p:cNvPr id="4" name="Content Placeholder 3"/>
          <p:cNvSpPr>
            <a:spLocks noGrp="1"/>
          </p:cNvSpPr>
          <p:nvPr>
            <p:ph idx="1"/>
          </p:nvPr>
        </p:nvSpPr>
        <p:spPr>
          <a:xfrm>
            <a:off x="0" y="1428736"/>
            <a:ext cx="9144000" cy="2071702"/>
          </a:xfrm>
        </p:spPr>
        <p:txBody>
          <a:bodyPr/>
          <a:lstStyle/>
          <a:p>
            <a:pPr marL="0" indent="0">
              <a:buNone/>
            </a:pPr>
            <a:r>
              <a:rPr lang="en-US" dirty="0" smtClean="0">
                <a:solidFill>
                  <a:schemeClr val="bg1"/>
                </a:solidFill>
              </a:rPr>
              <a:t>The Internet shares capacity </a:t>
            </a:r>
            <a:r>
              <a:rPr lang="en-US" i="1" dirty="0" smtClean="0">
                <a:solidFill>
                  <a:schemeClr val="bg1"/>
                </a:solidFill>
              </a:rPr>
              <a:t>as if</a:t>
            </a:r>
            <a:r>
              <a:rPr lang="en-US" dirty="0" smtClean="0">
                <a:solidFill>
                  <a:schemeClr val="bg1"/>
                </a:solidFill>
              </a:rPr>
              <a:t> there were an intelligent designer+controller who seeks to maximize the sum total of every user’s happiness with his/her lot.</a:t>
            </a:r>
          </a:p>
          <a:p>
            <a:pPr marL="0" indent="0">
              <a:buNone/>
            </a:pPr>
            <a:endParaRPr lang="en-US" dirty="0" smtClean="0">
              <a:solidFill>
                <a:schemeClr val="bg1"/>
              </a:solidFill>
            </a:endParaRPr>
          </a:p>
        </p:txBody>
      </p:sp>
      <p:sp>
        <p:nvSpPr>
          <p:cNvPr id="5" name="TextBox 4"/>
          <p:cNvSpPr txBox="1"/>
          <p:nvPr/>
        </p:nvSpPr>
        <p:spPr>
          <a:xfrm>
            <a:off x="0" y="-24"/>
            <a:ext cx="9144000" cy="1261884"/>
          </a:xfrm>
          <a:prstGeom prst="rect">
            <a:avLst/>
          </a:prstGeom>
          <a:noFill/>
        </p:spPr>
        <p:txBody>
          <a:bodyPr wrap="square" rtlCol="0">
            <a:spAutoFit/>
          </a:bodyPr>
          <a:lstStyle/>
          <a:p>
            <a:r>
              <a:rPr lang="en-US" sz="4800" b="1" dirty="0" smtClean="0">
                <a:solidFill>
                  <a:schemeClr val="tx1">
                    <a:lumMod val="50000"/>
                  </a:schemeClr>
                </a:solidFill>
              </a:rPr>
              <a:t>Theorem</a:t>
            </a:r>
            <a:br>
              <a:rPr lang="en-US" sz="4800" b="1" dirty="0" smtClean="0">
                <a:solidFill>
                  <a:schemeClr val="tx1">
                    <a:lumMod val="50000"/>
                  </a:schemeClr>
                </a:solidFill>
              </a:rPr>
            </a:br>
            <a:r>
              <a:rPr lang="en-US" sz="2800" dirty="0" smtClean="0">
                <a:solidFill>
                  <a:schemeClr val="tx1">
                    <a:lumMod val="50000"/>
                  </a:schemeClr>
                </a:solidFill>
              </a:rPr>
              <a:t>(Kelly et al. 1998, Towsley et al. 2000)</a:t>
            </a:r>
            <a:endParaRPr lang="en-GB" sz="4800" b="1" dirty="0">
              <a:solidFill>
                <a:schemeClr val="tx1">
                  <a:lumMod val="50000"/>
                </a:schemeClr>
              </a:solidFill>
            </a:endParaRPr>
          </a:p>
        </p:txBody>
      </p:sp>
      <p:sp>
        <p:nvSpPr>
          <p:cNvPr id="9" name="TextBox 8"/>
          <p:cNvSpPr txBox="1"/>
          <p:nvPr/>
        </p:nvSpPr>
        <p:spPr>
          <a:xfrm>
            <a:off x="0" y="6273249"/>
            <a:ext cx="9144000" cy="584775"/>
          </a:xfrm>
          <a:prstGeom prst="rect">
            <a:avLst/>
          </a:prstGeom>
          <a:solidFill>
            <a:srgbClr val="FFFFFF">
              <a:alpha val="41961"/>
            </a:srgbClr>
          </a:solidFill>
          <a:effectLst>
            <a:outerShdw blurRad="50800" dist="38100" dir="2700000" algn="tl" rotWithShape="0">
              <a:schemeClr val="tx1">
                <a:alpha val="40000"/>
              </a:schemeClr>
            </a:outerShdw>
          </a:effectLst>
        </p:spPr>
        <p:txBody>
          <a:bodyPr wrap="square" rtlCol="0">
            <a:spAutoFit/>
          </a:bodyPr>
          <a:lstStyle/>
          <a:p>
            <a:r>
              <a:rPr lang="en-US" sz="3200" dirty="0" smtClean="0">
                <a:solidFill>
                  <a:schemeClr val="bg1"/>
                </a:solidFill>
              </a:rPr>
              <a:t>I call this </a:t>
            </a:r>
            <a:r>
              <a:rPr lang="en-US" sz="3200" dirty="0" smtClean="0">
                <a:solidFill>
                  <a:schemeClr val="accent1">
                    <a:lumMod val="75000"/>
                  </a:schemeClr>
                </a:solidFill>
              </a:rPr>
              <a:t>“emergent teleology”.</a:t>
            </a:r>
            <a:endParaRPr lang="en-GB" sz="32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tility.emf"/>
          <p:cNvPicPr>
            <a:picLocks noChangeAspect="1"/>
          </p:cNvPicPr>
          <p:nvPr/>
        </p:nvPicPr>
        <p:blipFill>
          <a:blip r:embed="rId4" cstate="screen"/>
          <a:stretch>
            <a:fillRect/>
          </a:stretch>
        </p:blipFill>
        <p:spPr>
          <a:xfrm>
            <a:off x="2143108" y="3754700"/>
            <a:ext cx="4585732" cy="3031886"/>
          </a:xfrm>
          <a:prstGeom prst="rect">
            <a:avLst/>
          </a:prstGeom>
        </p:spPr>
      </p:pic>
      <p:sp>
        <p:nvSpPr>
          <p:cNvPr id="6" name="TextBox 5"/>
          <p:cNvSpPr txBox="1"/>
          <p:nvPr/>
        </p:nvSpPr>
        <p:spPr>
          <a:xfrm>
            <a:off x="0" y="-24"/>
            <a:ext cx="9144000" cy="830997"/>
          </a:xfrm>
          <a:prstGeom prst="rect">
            <a:avLst/>
          </a:prstGeom>
          <a:noFill/>
        </p:spPr>
        <p:txBody>
          <a:bodyPr wrap="square" rtlCol="0">
            <a:spAutoFit/>
          </a:bodyPr>
          <a:lstStyle/>
          <a:p>
            <a:r>
              <a:rPr lang="en-US" sz="4800" b="1" dirty="0" smtClean="0">
                <a:solidFill>
                  <a:schemeClr val="tx1">
                    <a:lumMod val="50000"/>
                  </a:schemeClr>
                </a:solidFill>
              </a:rPr>
              <a:t>The Internet’s teleology</a:t>
            </a:r>
            <a:endParaRPr lang="en-GB" sz="4800" b="1" dirty="0">
              <a:solidFill>
                <a:schemeClr val="tx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574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inkTgt spid="_x0000_s574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inkTgt spid="_x0000_s574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inkTgt spid="_x0000_s574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inkTgt spid="_x0000_s57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71612"/>
            <a:ext cx="9144000" cy="5286388"/>
          </a:xfrm>
        </p:spPr>
        <p:txBody>
          <a:bodyPr/>
          <a:lstStyle/>
          <a:p>
            <a:r>
              <a:rPr lang="en-US" dirty="0" smtClean="0">
                <a:solidFill>
                  <a:schemeClr val="tx1">
                    <a:lumMod val="65000"/>
                  </a:schemeClr>
                </a:solidFill>
              </a:rPr>
              <a:t>Eyes shut. No peeking or talking</a:t>
            </a:r>
          </a:p>
          <a:p>
            <a:r>
              <a:rPr lang="en-US" dirty="0" smtClean="0"/>
              <a:t>The game has up to three rounds</a:t>
            </a:r>
          </a:p>
          <a:p>
            <a:r>
              <a:rPr lang="en-US" dirty="0" smtClean="0">
                <a:solidFill>
                  <a:schemeClr val="tx1">
                    <a:lumMod val="65000"/>
                  </a:schemeClr>
                </a:solidFill>
              </a:rPr>
              <a:t>I will tell you when the round starts and ends</a:t>
            </a:r>
          </a:p>
          <a:p>
            <a:r>
              <a:rPr lang="en-US" dirty="0" smtClean="0"/>
              <a:t>In each round you may raise your hand, </a:t>
            </a:r>
            <a:br>
              <a:rPr lang="en-US" dirty="0" smtClean="0"/>
            </a:br>
            <a:r>
              <a:rPr lang="en-US" dirty="0" smtClean="0"/>
              <a:t>and if you do you might win £20</a:t>
            </a:r>
          </a:p>
          <a:p>
            <a:pPr lvl="1"/>
            <a:r>
              <a:rPr lang="en-US" dirty="0" smtClean="0">
                <a:solidFill>
                  <a:schemeClr val="tx1">
                    <a:lumMod val="65000"/>
                  </a:schemeClr>
                </a:solidFill>
              </a:rPr>
              <a:t>If exactly two people raise their hand, </a:t>
            </a:r>
            <a:br>
              <a:rPr lang="en-US" dirty="0" smtClean="0">
                <a:solidFill>
                  <a:schemeClr val="tx1">
                    <a:lumMod val="65000"/>
                  </a:schemeClr>
                </a:solidFill>
              </a:rPr>
            </a:br>
            <a:r>
              <a:rPr lang="en-US" dirty="0" smtClean="0">
                <a:solidFill>
                  <a:schemeClr val="tx1">
                    <a:lumMod val="65000"/>
                  </a:schemeClr>
                </a:solidFill>
              </a:rPr>
              <a:t>they both win the prize, and the game ends</a:t>
            </a:r>
          </a:p>
          <a:p>
            <a:pPr lvl="1"/>
            <a:r>
              <a:rPr lang="en-US" dirty="0" smtClean="0">
                <a:solidFill>
                  <a:schemeClr val="tx1">
                    <a:lumMod val="65000"/>
                  </a:schemeClr>
                </a:solidFill>
              </a:rPr>
              <a:t>Otherwise, I will tell you how many hands were raised</a:t>
            </a:r>
          </a:p>
          <a:p>
            <a:endParaRPr lang="en-GB" dirty="0"/>
          </a:p>
        </p:txBody>
      </p:sp>
      <p:sp>
        <p:nvSpPr>
          <p:cNvPr id="3" name="TextBox 2"/>
          <p:cNvSpPr txBox="1"/>
          <p:nvPr/>
        </p:nvSpPr>
        <p:spPr>
          <a:xfrm>
            <a:off x="0" y="-24"/>
            <a:ext cx="9144000" cy="830997"/>
          </a:xfrm>
          <a:prstGeom prst="rect">
            <a:avLst/>
          </a:prstGeom>
          <a:noFill/>
        </p:spPr>
        <p:txBody>
          <a:bodyPr wrap="square" rtlCol="0">
            <a:spAutoFit/>
          </a:bodyPr>
          <a:lstStyle/>
          <a:p>
            <a:r>
              <a:rPr lang="en-US" sz="4800" b="1" dirty="0" smtClean="0">
                <a:solidFill>
                  <a:schemeClr val="tx1">
                    <a:lumMod val="50000"/>
                  </a:schemeClr>
                </a:solidFill>
              </a:rPr>
              <a:t>The coordination game</a:t>
            </a:r>
            <a:endParaRPr lang="en-GB" sz="4800" b="1" dirty="0">
              <a:solidFill>
                <a:schemeClr val="tx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tility.emf"/>
          <p:cNvPicPr>
            <a:picLocks noChangeAspect="1"/>
          </p:cNvPicPr>
          <p:nvPr/>
        </p:nvPicPr>
        <p:blipFill>
          <a:blip r:embed="rId4" cstate="screen"/>
          <a:stretch>
            <a:fillRect/>
          </a:stretch>
        </p:blipFill>
        <p:spPr>
          <a:xfrm>
            <a:off x="2143108" y="3754700"/>
            <a:ext cx="4585732" cy="3031886"/>
          </a:xfrm>
          <a:prstGeom prst="rect">
            <a:avLst/>
          </a:prstGeom>
        </p:spPr>
      </p:pic>
      <p:sp>
        <p:nvSpPr>
          <p:cNvPr id="6" name="TextBox 5"/>
          <p:cNvSpPr txBox="1"/>
          <p:nvPr/>
        </p:nvSpPr>
        <p:spPr>
          <a:xfrm>
            <a:off x="0" y="-24"/>
            <a:ext cx="9144000" cy="830997"/>
          </a:xfrm>
          <a:prstGeom prst="rect">
            <a:avLst/>
          </a:prstGeom>
          <a:noFill/>
        </p:spPr>
        <p:txBody>
          <a:bodyPr wrap="square" rtlCol="0">
            <a:spAutoFit/>
          </a:bodyPr>
          <a:lstStyle/>
          <a:p>
            <a:r>
              <a:rPr lang="en-US" sz="4800" b="1" dirty="0" smtClean="0">
                <a:solidFill>
                  <a:schemeClr val="tx1">
                    <a:lumMod val="50000"/>
                  </a:schemeClr>
                </a:solidFill>
              </a:rPr>
              <a:t>The Internet’s teleology</a:t>
            </a:r>
            <a:endParaRPr lang="en-GB" sz="4800" b="1"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57298"/>
            <a:ext cx="9144000" cy="5500702"/>
          </a:xfrm>
        </p:spPr>
        <p:txBody>
          <a:bodyPr/>
          <a:lstStyle/>
          <a:p>
            <a:r>
              <a:rPr lang="en-US" dirty="0" smtClean="0"/>
              <a:t>How does coherent system-wide behaviour emerge out of small-scale rules for how entities interact?</a:t>
            </a:r>
            <a:br>
              <a:rPr lang="en-US" dirty="0" smtClean="0"/>
            </a:br>
            <a:r>
              <a:rPr lang="en-US" sz="2400" dirty="0" smtClean="0">
                <a:solidFill>
                  <a:schemeClr val="tx1">
                    <a:lumMod val="65000"/>
                  </a:schemeClr>
                </a:solidFill>
              </a:rPr>
              <a:t>i.e. how does teleology emerge from microscopic rules of behaviour?</a:t>
            </a:r>
            <a:endParaRPr lang="en-US" dirty="0" smtClean="0">
              <a:solidFill>
                <a:schemeClr val="tx1">
                  <a:lumMod val="65000"/>
                </a:schemeClr>
              </a:solidFill>
            </a:endParaRPr>
          </a:p>
          <a:p>
            <a:endParaRPr lang="en-US" dirty="0" smtClean="0"/>
          </a:p>
          <a:p>
            <a:r>
              <a:rPr lang="en-US" dirty="0" smtClean="0"/>
              <a:t>This is the most important question today in </a:t>
            </a:r>
            <a:br>
              <a:rPr lang="en-US" dirty="0" smtClean="0"/>
            </a:br>
            <a:r>
              <a:rPr lang="en-US" dirty="0" smtClean="0"/>
              <a:t>networking research.</a:t>
            </a:r>
          </a:p>
          <a:p>
            <a:endParaRPr lang="en-US" dirty="0" smtClean="0"/>
          </a:p>
          <a:p>
            <a:endParaRPr lang="en-US" dirty="0" smtClean="0"/>
          </a:p>
          <a:p>
            <a:r>
              <a:rPr lang="en-US" dirty="0" smtClean="0"/>
              <a:t>Mathematical analysis of the Internet is a great place to start looking.</a:t>
            </a:r>
          </a:p>
          <a:p>
            <a:endParaRPr lang="en-US" dirty="0" smtClean="0"/>
          </a:p>
          <a:p>
            <a:endParaRPr lang="en-US" dirty="0" smtClean="0"/>
          </a:p>
          <a:p>
            <a:endParaRPr lang="en-GB" dirty="0"/>
          </a:p>
        </p:txBody>
      </p:sp>
      <p:sp>
        <p:nvSpPr>
          <p:cNvPr id="3" name="TextBox 2"/>
          <p:cNvSpPr txBox="1"/>
          <p:nvPr/>
        </p:nvSpPr>
        <p:spPr>
          <a:xfrm>
            <a:off x="0" y="0"/>
            <a:ext cx="7072330" cy="830997"/>
          </a:xfrm>
          <a:prstGeom prst="rect">
            <a:avLst/>
          </a:prstGeom>
          <a:noFill/>
        </p:spPr>
        <p:txBody>
          <a:bodyPr wrap="square" rtlCol="0">
            <a:spAutoFit/>
          </a:bodyPr>
          <a:lstStyle/>
          <a:p>
            <a:r>
              <a:rPr lang="en-US" sz="4800" b="1" dirty="0" smtClean="0">
                <a:solidFill>
                  <a:schemeClr val="tx1">
                    <a:lumMod val="50000"/>
                  </a:schemeClr>
                </a:solidFill>
              </a:rPr>
              <a:t>Research agenda</a:t>
            </a:r>
            <a:endParaRPr lang="en-GB" sz="4800" b="1" dirty="0">
              <a:solidFill>
                <a:schemeClr val="tx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788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inkTgt spid="_x0000_s788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inkTgt spid="_x0000_s788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inkTgt spid="_x0000_s788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inkTgt spid="_x0000_s788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inkTgt spid="_x0000_s788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rch.png"/>
          <p:cNvPicPr>
            <a:picLocks noGrp="1" noChangeAspect="1"/>
          </p:cNvPicPr>
          <p:nvPr>
            <p:ph idx="1"/>
          </p:nvPr>
        </p:nvPicPr>
        <p:blipFill>
          <a:blip r:embed="rId3" cstate="screen"/>
          <a:stretch>
            <a:fillRect/>
          </a:stretch>
        </p:blipFill>
        <p:spPr>
          <a:xfrm>
            <a:off x="4786314" y="1643050"/>
            <a:ext cx="836139" cy="941253"/>
          </a:xfrm>
        </p:spPr>
      </p:pic>
      <p:pic>
        <p:nvPicPr>
          <p:cNvPr id="79874" name="Picture 2"/>
          <p:cNvPicPr>
            <a:picLocks noChangeAspect="1" noChangeArrowheads="1"/>
          </p:cNvPicPr>
          <p:nvPr/>
        </p:nvPicPr>
        <p:blipFill>
          <a:blip r:embed="rId4" cstate="screen">
            <a:duotone>
              <a:prstClr val="black"/>
              <a:srgbClr val="0070C0">
                <a:tint val="45000"/>
                <a:satMod val="400000"/>
              </a:srgbClr>
            </a:duotone>
          </a:blip>
          <a:srcRect/>
          <a:stretch>
            <a:fillRect/>
          </a:stretch>
        </p:blipFill>
        <p:spPr bwMode="auto">
          <a:xfrm>
            <a:off x="0" y="0"/>
            <a:ext cx="4000496" cy="2437798"/>
          </a:xfrm>
          <a:prstGeom prst="rect">
            <a:avLst/>
          </a:prstGeom>
          <a:noFill/>
          <a:ln w="9525">
            <a:noFill/>
            <a:miter lim="800000"/>
            <a:headEnd/>
            <a:tailEnd/>
          </a:ln>
        </p:spPr>
      </p:pic>
      <p:pic>
        <p:nvPicPr>
          <p:cNvPr id="79876" name="Picture 4"/>
          <p:cNvPicPr>
            <a:picLocks noChangeAspect="1" noChangeArrowheads="1"/>
          </p:cNvPicPr>
          <p:nvPr/>
        </p:nvPicPr>
        <p:blipFill>
          <a:blip r:embed="rId5" cstate="screen"/>
          <a:srcRect/>
          <a:stretch>
            <a:fillRect/>
          </a:stretch>
        </p:blipFill>
        <p:spPr bwMode="auto">
          <a:xfrm>
            <a:off x="6143636" y="428604"/>
            <a:ext cx="983693" cy="845976"/>
          </a:xfrm>
          <a:prstGeom prst="rect">
            <a:avLst/>
          </a:prstGeom>
          <a:noFill/>
          <a:ln w="9525">
            <a:noFill/>
            <a:miter lim="800000"/>
            <a:headEnd/>
            <a:tailEnd/>
          </a:ln>
        </p:spPr>
      </p:pic>
      <p:pic>
        <p:nvPicPr>
          <p:cNvPr id="79877" name="Picture 5"/>
          <p:cNvPicPr>
            <a:picLocks noChangeAspect="1" noChangeArrowheads="1"/>
          </p:cNvPicPr>
          <p:nvPr/>
        </p:nvPicPr>
        <p:blipFill>
          <a:blip r:embed="rId6" cstate="screen">
            <a:duotone>
              <a:prstClr val="black"/>
              <a:srgbClr val="0070C0">
                <a:tint val="45000"/>
                <a:satMod val="400000"/>
              </a:srgbClr>
            </a:duotone>
          </a:blip>
          <a:srcRect/>
          <a:stretch>
            <a:fillRect/>
          </a:stretch>
        </p:blipFill>
        <p:spPr bwMode="auto">
          <a:xfrm>
            <a:off x="0" y="4092322"/>
            <a:ext cx="3985828" cy="2765702"/>
          </a:xfrm>
          <a:prstGeom prst="rect">
            <a:avLst/>
          </a:prstGeom>
          <a:noFill/>
          <a:ln w="9525">
            <a:noFill/>
            <a:miter lim="800000"/>
            <a:headEnd/>
            <a:tailEnd/>
          </a:ln>
        </p:spPr>
      </p:pic>
      <p:pic>
        <p:nvPicPr>
          <p:cNvPr id="12" name="Picture 11" descr="bbcb.png"/>
          <p:cNvPicPr>
            <a:picLocks noChangeAspect="1"/>
          </p:cNvPicPr>
          <p:nvPr/>
        </p:nvPicPr>
        <p:blipFill>
          <a:blip r:embed="rId7" cstate="screen"/>
          <a:stretch>
            <a:fillRect/>
          </a:stretch>
        </p:blipFill>
        <p:spPr>
          <a:xfrm>
            <a:off x="4643438" y="5429264"/>
            <a:ext cx="1180431" cy="883870"/>
          </a:xfrm>
          <a:prstGeom prst="rect">
            <a:avLst/>
          </a:prstGeom>
        </p:spPr>
      </p:pic>
      <p:pic>
        <p:nvPicPr>
          <p:cNvPr id="13" name="Picture 12" descr="master.png"/>
          <p:cNvPicPr>
            <a:picLocks noChangeAspect="1"/>
          </p:cNvPicPr>
          <p:nvPr/>
        </p:nvPicPr>
        <p:blipFill>
          <a:blip r:embed="rId8" cstate="screen"/>
          <a:stretch>
            <a:fillRect/>
          </a:stretch>
        </p:blipFill>
        <p:spPr>
          <a:xfrm>
            <a:off x="7566582" y="1571612"/>
            <a:ext cx="934508" cy="714380"/>
          </a:xfrm>
          <a:prstGeom prst="rect">
            <a:avLst/>
          </a:prstGeom>
        </p:spPr>
      </p:pic>
      <p:pic>
        <p:nvPicPr>
          <p:cNvPr id="14" name="Picture 13" descr="master.png"/>
          <p:cNvPicPr>
            <a:picLocks noChangeAspect="1"/>
          </p:cNvPicPr>
          <p:nvPr/>
        </p:nvPicPr>
        <p:blipFill>
          <a:blip r:embed="rId8" cstate="screen"/>
          <a:stretch>
            <a:fillRect/>
          </a:stretch>
        </p:blipFill>
        <p:spPr>
          <a:xfrm>
            <a:off x="7000892" y="2214554"/>
            <a:ext cx="934508" cy="714380"/>
          </a:xfrm>
          <a:prstGeom prst="rect">
            <a:avLst/>
          </a:prstGeom>
        </p:spPr>
      </p:pic>
      <p:pic>
        <p:nvPicPr>
          <p:cNvPr id="15" name="Picture 14" descr="master.png"/>
          <p:cNvPicPr>
            <a:picLocks noChangeAspect="1"/>
          </p:cNvPicPr>
          <p:nvPr/>
        </p:nvPicPr>
        <p:blipFill>
          <a:blip r:embed="rId8" cstate="screen"/>
          <a:stretch>
            <a:fillRect/>
          </a:stretch>
        </p:blipFill>
        <p:spPr>
          <a:xfrm>
            <a:off x="7000892" y="3643314"/>
            <a:ext cx="934508" cy="714380"/>
          </a:xfrm>
          <a:prstGeom prst="rect">
            <a:avLst/>
          </a:prstGeom>
        </p:spPr>
      </p:pic>
      <p:pic>
        <p:nvPicPr>
          <p:cNvPr id="16" name="Picture 15" descr="master.png"/>
          <p:cNvPicPr>
            <a:picLocks noChangeAspect="1"/>
          </p:cNvPicPr>
          <p:nvPr/>
        </p:nvPicPr>
        <p:blipFill>
          <a:blip r:embed="rId8" cstate="screen"/>
          <a:stretch>
            <a:fillRect/>
          </a:stretch>
        </p:blipFill>
        <p:spPr>
          <a:xfrm>
            <a:off x="7638020" y="3000372"/>
            <a:ext cx="934508" cy="714380"/>
          </a:xfrm>
          <a:prstGeom prst="rect">
            <a:avLst/>
          </a:prstGeom>
        </p:spPr>
      </p:pic>
      <p:pic>
        <p:nvPicPr>
          <p:cNvPr id="17" name="Picture 16" descr="master.png"/>
          <p:cNvPicPr>
            <a:picLocks noChangeAspect="1"/>
          </p:cNvPicPr>
          <p:nvPr/>
        </p:nvPicPr>
        <p:blipFill>
          <a:blip r:embed="rId8" cstate="screen"/>
          <a:stretch>
            <a:fillRect/>
          </a:stretch>
        </p:blipFill>
        <p:spPr>
          <a:xfrm>
            <a:off x="6929454" y="5072074"/>
            <a:ext cx="934508" cy="714380"/>
          </a:xfrm>
          <a:prstGeom prst="rect">
            <a:avLst/>
          </a:prstGeom>
        </p:spPr>
      </p:pic>
      <p:pic>
        <p:nvPicPr>
          <p:cNvPr id="18" name="Picture 17" descr="master.png"/>
          <p:cNvPicPr>
            <a:picLocks noChangeAspect="1"/>
          </p:cNvPicPr>
          <p:nvPr/>
        </p:nvPicPr>
        <p:blipFill>
          <a:blip r:embed="rId8" cstate="screen"/>
          <a:stretch>
            <a:fillRect/>
          </a:stretch>
        </p:blipFill>
        <p:spPr>
          <a:xfrm>
            <a:off x="7643834" y="4429132"/>
            <a:ext cx="934508" cy="714380"/>
          </a:xfrm>
          <a:prstGeom prst="rect">
            <a:avLst/>
          </a:prstGeom>
        </p:spPr>
      </p:pic>
      <p:cxnSp>
        <p:nvCxnSpPr>
          <p:cNvPr id="20" name="Shape 19"/>
          <p:cNvCxnSpPr>
            <a:stCxn id="79876" idx="2"/>
            <a:endCxn id="13" idx="1"/>
          </p:cNvCxnSpPr>
          <p:nvPr/>
        </p:nvCxnSpPr>
        <p:spPr>
          <a:xfrm rot="16200000" flipH="1">
            <a:off x="6773921" y="1136141"/>
            <a:ext cx="654222" cy="931099"/>
          </a:xfrm>
          <a:prstGeom prst="bentConnector2">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9876" idx="2"/>
            <a:endCxn id="7" idx="2"/>
          </p:cNvCxnSpPr>
          <p:nvPr/>
        </p:nvCxnSpPr>
        <p:spPr>
          <a:xfrm rot="5400000">
            <a:off x="5265073" y="1213892"/>
            <a:ext cx="1309723" cy="1431099"/>
          </a:xfrm>
          <a:prstGeom prst="bentConnector3">
            <a:avLst>
              <a:gd name="adj1" fmla="val 117454"/>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hape 23"/>
          <p:cNvCxnSpPr>
            <a:stCxn id="79876" idx="2"/>
            <a:endCxn id="14" idx="1"/>
          </p:cNvCxnSpPr>
          <p:nvPr/>
        </p:nvCxnSpPr>
        <p:spPr>
          <a:xfrm rot="16200000" flipH="1">
            <a:off x="6169605" y="1740457"/>
            <a:ext cx="1297164" cy="365409"/>
          </a:xfrm>
          <a:prstGeom prst="bentConnector2">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hape 25"/>
          <p:cNvCxnSpPr>
            <a:stCxn id="79876" idx="2"/>
            <a:endCxn id="16" idx="1"/>
          </p:cNvCxnSpPr>
          <p:nvPr/>
        </p:nvCxnSpPr>
        <p:spPr>
          <a:xfrm rot="16200000" flipH="1">
            <a:off x="6095260" y="1814802"/>
            <a:ext cx="2082982" cy="1002537"/>
          </a:xfrm>
          <a:prstGeom prst="bentConnector2">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hape 27"/>
          <p:cNvCxnSpPr>
            <a:stCxn id="79876" idx="2"/>
            <a:endCxn id="15" idx="1"/>
          </p:cNvCxnSpPr>
          <p:nvPr/>
        </p:nvCxnSpPr>
        <p:spPr>
          <a:xfrm rot="16200000" flipH="1">
            <a:off x="5455225" y="2454837"/>
            <a:ext cx="2725924" cy="365409"/>
          </a:xfrm>
          <a:prstGeom prst="bentConnector2">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hape 29"/>
          <p:cNvCxnSpPr>
            <a:stCxn id="79876" idx="2"/>
            <a:endCxn id="18" idx="1"/>
          </p:cNvCxnSpPr>
          <p:nvPr/>
        </p:nvCxnSpPr>
        <p:spPr>
          <a:xfrm rot="16200000" flipH="1">
            <a:off x="5383787" y="2526275"/>
            <a:ext cx="3511742" cy="1008351"/>
          </a:xfrm>
          <a:prstGeom prst="bentConnector2">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hape 31"/>
          <p:cNvCxnSpPr>
            <a:stCxn id="79876" idx="2"/>
            <a:endCxn id="17" idx="1"/>
          </p:cNvCxnSpPr>
          <p:nvPr/>
        </p:nvCxnSpPr>
        <p:spPr>
          <a:xfrm rot="16200000" flipH="1">
            <a:off x="4705126" y="3204936"/>
            <a:ext cx="4154684" cy="293971"/>
          </a:xfrm>
          <a:prstGeom prst="bentConnector2">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hape 33"/>
          <p:cNvCxnSpPr>
            <a:stCxn id="79876" idx="2"/>
            <a:endCxn id="12" idx="3"/>
          </p:cNvCxnSpPr>
          <p:nvPr/>
        </p:nvCxnSpPr>
        <p:spPr>
          <a:xfrm rot="5400000">
            <a:off x="3931367" y="3167082"/>
            <a:ext cx="4596619" cy="811614"/>
          </a:xfrm>
          <a:prstGeom prst="bentConnector2">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85786" y="1142984"/>
            <a:ext cx="214314" cy="214314"/>
          </a:xfrm>
          <a:prstGeom prst="ellipse">
            <a:avLst/>
          </a:prstGeom>
          <a:solidFill>
            <a:srgbClr val="FF0000"/>
          </a:solidFill>
          <a:ln>
            <a:solidFill>
              <a:schemeClr val="accent2">
                <a:lumMod val="40000"/>
                <a:lumOff val="6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285852" y="1142984"/>
            <a:ext cx="214314" cy="214314"/>
          </a:xfrm>
          <a:prstGeom prst="ellipse">
            <a:avLst/>
          </a:prstGeom>
          <a:solidFill>
            <a:srgbClr val="FF0000"/>
          </a:solidFill>
          <a:ln>
            <a:solidFill>
              <a:schemeClr val="accent2">
                <a:lumMod val="40000"/>
                <a:lumOff val="6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1714480" y="5286388"/>
            <a:ext cx="214314" cy="214314"/>
          </a:xfrm>
          <a:prstGeom prst="ellipse">
            <a:avLst/>
          </a:prstGeom>
          <a:solidFill>
            <a:srgbClr val="FF0000"/>
          </a:solidFill>
          <a:ln>
            <a:solidFill>
              <a:schemeClr val="accent2">
                <a:lumMod val="40000"/>
                <a:lumOff val="6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inkTgt spid="_x0000_s79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214422"/>
            <a:ext cx="9144000" cy="5643578"/>
          </a:xfrm>
        </p:spPr>
        <p:txBody>
          <a:bodyPr/>
          <a:lstStyle/>
          <a:p>
            <a:pPr marL="0" indent="0">
              <a:buNone/>
            </a:pPr>
            <a:r>
              <a:rPr lang="en-US" dirty="0" smtClean="0"/>
              <a:t>Sorry, Doc </a:t>
            </a:r>
            <a:r>
              <a:rPr lang="en-US" dirty="0" err="1" smtClean="0"/>
              <a:t>Gidden</a:t>
            </a:r>
            <a:r>
              <a:rPr lang="en-US" dirty="0" smtClean="0"/>
              <a:t>, for crashing the school network.</a:t>
            </a:r>
          </a:p>
          <a:p>
            <a:pPr marL="0" indent="0">
              <a:buNone/>
            </a:pPr>
            <a:endParaRPr lang="en-US" dirty="0" smtClean="0"/>
          </a:p>
          <a:p>
            <a:pPr marL="0" indent="0">
              <a:buNone/>
            </a:pPr>
            <a:r>
              <a:rPr lang="en-US" dirty="0" smtClean="0"/>
              <a:t>As penance, I have spent the last eight years working on congestion control.</a:t>
            </a:r>
          </a:p>
          <a:p>
            <a:pPr marL="0" indent="0">
              <a:buNone/>
            </a:pPr>
            <a:endParaRPr lang="en-US" dirty="0" smtClean="0">
              <a:solidFill>
                <a:schemeClr val="tx1">
                  <a:lumMod val="50000"/>
                </a:schemeClr>
              </a:solidFill>
            </a:endParaRPr>
          </a:p>
          <a:p>
            <a:pPr marL="0" indent="0">
              <a:buNone/>
            </a:pPr>
            <a:endParaRPr lang="en-US" dirty="0" smtClean="0">
              <a:solidFill>
                <a:schemeClr val="tx1">
                  <a:lumMod val="50000"/>
                </a:schemeClr>
              </a:solidFill>
            </a:endParaRPr>
          </a:p>
        </p:txBody>
      </p:sp>
      <p:sp>
        <p:nvSpPr>
          <p:cNvPr id="3" name="TextBox 2"/>
          <p:cNvSpPr txBox="1"/>
          <p:nvPr/>
        </p:nvSpPr>
        <p:spPr>
          <a:xfrm>
            <a:off x="0" y="-24"/>
            <a:ext cx="9144000" cy="830997"/>
          </a:xfrm>
          <a:prstGeom prst="rect">
            <a:avLst/>
          </a:prstGeom>
          <a:noFill/>
        </p:spPr>
        <p:txBody>
          <a:bodyPr wrap="square" rtlCol="0">
            <a:spAutoFit/>
          </a:bodyPr>
          <a:lstStyle/>
          <a:p>
            <a:r>
              <a:rPr lang="en-US" sz="4800" b="1" dirty="0" smtClean="0">
                <a:solidFill>
                  <a:schemeClr val="tx1">
                    <a:lumMod val="50000"/>
                  </a:schemeClr>
                </a:solidFill>
              </a:rPr>
              <a:t>Karma</a:t>
            </a:r>
            <a:endParaRPr lang="en-GB" sz="4800" b="1"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bpay.emf"/>
          <p:cNvPicPr>
            <a:picLocks noChangeAspect="1"/>
          </p:cNvPicPr>
          <p:nvPr/>
        </p:nvPicPr>
        <p:blipFill>
          <a:blip r:embed="rId4" cstate="screen"/>
          <a:stretch>
            <a:fillRect/>
          </a:stretch>
        </p:blipFill>
        <p:spPr>
          <a:xfrm>
            <a:off x="3985551" y="4663242"/>
            <a:ext cx="2887410" cy="1909030"/>
          </a:xfrm>
          <a:prstGeom prst="rect">
            <a:avLst/>
          </a:prstGeom>
        </p:spPr>
      </p:pic>
      <p:sp>
        <p:nvSpPr>
          <p:cNvPr id="8" name="Content Placeholder 7"/>
          <p:cNvSpPr>
            <a:spLocks noGrp="1"/>
          </p:cNvSpPr>
          <p:nvPr>
            <p:ph idx="1"/>
          </p:nvPr>
        </p:nvSpPr>
        <p:spPr>
          <a:xfrm>
            <a:off x="0" y="0"/>
            <a:ext cx="9144000" cy="1214422"/>
          </a:xfrm>
        </p:spPr>
        <p:txBody>
          <a:bodyPr/>
          <a:lstStyle/>
          <a:p>
            <a:pPr marL="0" indent="0">
              <a:buNone/>
            </a:pPr>
            <a:r>
              <a:rPr lang="en-US" dirty="0" smtClean="0"/>
              <a:t>If everyone is rational, what’s the chance I’ll have to pay out in the first round?</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bpay.emf"/>
          <p:cNvPicPr>
            <a:picLocks noChangeAspect="1"/>
          </p:cNvPicPr>
          <p:nvPr/>
        </p:nvPicPr>
        <p:blipFill>
          <a:blip r:embed="rId4" cstate="screen"/>
          <a:stretch>
            <a:fillRect/>
          </a:stretch>
        </p:blipFill>
        <p:spPr>
          <a:xfrm>
            <a:off x="3985551" y="4806119"/>
            <a:ext cx="2887410" cy="1909029"/>
          </a:xfrm>
          <a:prstGeom prst="rect">
            <a:avLst/>
          </a:prstGeom>
        </p:spPr>
      </p:pic>
      <p:sp>
        <p:nvSpPr>
          <p:cNvPr id="8" name="Content Placeholder 7"/>
          <p:cNvSpPr>
            <a:spLocks noGrp="1"/>
          </p:cNvSpPr>
          <p:nvPr>
            <p:ph idx="1"/>
          </p:nvPr>
        </p:nvSpPr>
        <p:spPr>
          <a:xfrm>
            <a:off x="0" y="0"/>
            <a:ext cx="9144000" cy="1214422"/>
          </a:xfrm>
        </p:spPr>
        <p:txBody>
          <a:bodyPr/>
          <a:lstStyle/>
          <a:p>
            <a:pPr marL="0" indent="0">
              <a:buNone/>
            </a:pPr>
            <a:r>
              <a:rPr lang="en-US" dirty="0" smtClean="0"/>
              <a:t>If everyone is a rational introvert, what is the chance I’ll have to pay out by round 2? by round 3?</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161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bpay.emf"/>
          <p:cNvPicPr>
            <a:picLocks noChangeAspect="1"/>
          </p:cNvPicPr>
          <p:nvPr/>
        </p:nvPicPr>
        <p:blipFill>
          <a:blip r:embed="rId4" cstate="screen"/>
          <a:stretch>
            <a:fillRect/>
          </a:stretch>
        </p:blipFill>
        <p:spPr>
          <a:xfrm>
            <a:off x="3985551" y="1071546"/>
            <a:ext cx="2887410" cy="1909030"/>
          </a:xfrm>
          <a:prstGeom prst="rect">
            <a:avLst/>
          </a:prstGeom>
        </p:spPr>
      </p:pic>
      <p:pic>
        <p:nvPicPr>
          <p:cNvPr id="6" name="Picture 5" descr="probpay.emf"/>
          <p:cNvPicPr>
            <a:picLocks noChangeAspect="1"/>
          </p:cNvPicPr>
          <p:nvPr/>
        </p:nvPicPr>
        <p:blipFill>
          <a:blip r:embed="rId5" cstate="screen"/>
          <a:stretch>
            <a:fillRect/>
          </a:stretch>
        </p:blipFill>
        <p:spPr>
          <a:xfrm>
            <a:off x="2214546" y="4877557"/>
            <a:ext cx="2887410" cy="1909029"/>
          </a:xfrm>
          <a:prstGeom prst="rect">
            <a:avLst/>
          </a:prstGeom>
        </p:spPr>
      </p:pic>
      <p:pic>
        <p:nvPicPr>
          <p:cNvPr id="8" name="Picture 7" descr="probpay.emf"/>
          <p:cNvPicPr>
            <a:picLocks noChangeAspect="1"/>
          </p:cNvPicPr>
          <p:nvPr/>
        </p:nvPicPr>
        <p:blipFill>
          <a:blip r:embed="rId6" cstate="screen"/>
          <a:stretch>
            <a:fillRect/>
          </a:stretch>
        </p:blipFill>
        <p:spPr>
          <a:xfrm>
            <a:off x="5429256" y="4877557"/>
            <a:ext cx="2887410" cy="1909029"/>
          </a:xfrm>
          <a:prstGeom prst="rect">
            <a:avLst/>
          </a:prstGeom>
        </p:spPr>
      </p:pic>
      <p:sp>
        <p:nvSpPr>
          <p:cNvPr id="9" name="Content Placeholder 7"/>
          <p:cNvSpPr txBox="1">
            <a:spLocks/>
          </p:cNvSpPr>
          <p:nvPr/>
        </p:nvSpPr>
        <p:spPr>
          <a:xfrm>
            <a:off x="0" y="0"/>
            <a:ext cx="9144000" cy="1214422"/>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If everyone is a rational </a:t>
            </a:r>
            <a:r>
              <a:rPr lang="en-US" sz="3200" dirty="0" smtClean="0"/>
              <a:t>extra</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vert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what is the chance I’ll have to pay out by round 2?</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7"/>
          <p:cNvSpPr txBox="1">
            <a:spLocks/>
          </p:cNvSpPr>
          <p:nvPr/>
        </p:nvSpPr>
        <p:spPr>
          <a:xfrm>
            <a:off x="32" y="3571900"/>
            <a:ext cx="9144000" cy="1214422"/>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if everyone is a rational </a:t>
            </a:r>
            <a:r>
              <a:rPr lang="en-US" sz="3200" dirty="0" smtClean="0"/>
              <a:t>extra</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vert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but they guessed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wrongly on the first round?</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inkTgt spid="_x0000_s124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aii.jpg"/>
          <p:cNvPicPr>
            <a:picLocks noChangeAspect="1"/>
          </p:cNvPicPr>
          <p:nvPr/>
        </p:nvPicPr>
        <p:blipFill>
          <a:blip r:embed="rId4" cstate="screen"/>
          <a:srcRec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5" cstate="screen">
            <a:duotone>
              <a:schemeClr val="bg2">
                <a:shade val="45000"/>
                <a:satMod val="135000"/>
              </a:schemeClr>
              <a:prstClr val="white"/>
            </a:duotone>
            <a:lum bright="20000"/>
          </a:blip>
          <a:srcRect/>
          <a:stretch>
            <a:fillRect/>
          </a:stretch>
        </p:blipFill>
        <p:spPr bwMode="auto">
          <a:xfrm>
            <a:off x="0" y="4857750"/>
            <a:ext cx="1428750" cy="2000250"/>
          </a:xfrm>
          <a:prstGeom prst="rect">
            <a:avLst/>
          </a:prstGeom>
          <a:noFill/>
          <a:ln w="9525">
            <a:noFill/>
            <a:miter lim="800000"/>
            <a:headEnd/>
            <a:tailEnd/>
          </a:ln>
        </p:spPr>
      </p:pic>
      <p:pic>
        <p:nvPicPr>
          <p:cNvPr id="1027" name="Picture 3"/>
          <p:cNvPicPr>
            <a:picLocks noChangeAspect="1" noChangeArrowheads="1"/>
          </p:cNvPicPr>
          <p:nvPr/>
        </p:nvPicPr>
        <p:blipFill>
          <a:blip r:embed="rId6" cstate="screen">
            <a:duotone>
              <a:schemeClr val="bg2">
                <a:shade val="45000"/>
                <a:satMod val="135000"/>
              </a:schemeClr>
              <a:prstClr val="white"/>
            </a:duotone>
            <a:lum bright="10000"/>
          </a:blip>
          <a:srcRect/>
          <a:stretch>
            <a:fillRect/>
          </a:stretch>
        </p:blipFill>
        <p:spPr bwMode="auto">
          <a:xfrm>
            <a:off x="1428728" y="4844142"/>
            <a:ext cx="1428760" cy="2013857"/>
          </a:xfrm>
          <a:prstGeom prst="rect">
            <a:avLst/>
          </a:prstGeom>
          <a:noFill/>
          <a:ln w="9525">
            <a:noFill/>
            <a:miter lim="800000"/>
            <a:headEnd/>
            <a:tailEnd/>
          </a:ln>
        </p:spPr>
      </p:pic>
      <p:grpSp>
        <p:nvGrpSpPr>
          <p:cNvPr id="28" name="Group 26"/>
          <p:cNvGrpSpPr/>
          <p:nvPr/>
        </p:nvGrpSpPr>
        <p:grpSpPr>
          <a:xfrm>
            <a:off x="1428728" y="1285860"/>
            <a:ext cx="6429420" cy="3714776"/>
            <a:chOff x="1428728" y="1285860"/>
            <a:chExt cx="6429420" cy="3714776"/>
          </a:xfrm>
        </p:grpSpPr>
        <p:sp>
          <p:nvSpPr>
            <p:cNvPr id="29" name="Oval 28"/>
            <p:cNvSpPr/>
            <p:nvPr/>
          </p:nvSpPr>
          <p:spPr>
            <a:xfrm>
              <a:off x="7643834" y="478632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5643570"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p:nvSpPr>
          <p:spPr>
            <a:xfrm>
              <a:off x="7715272" y="48577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p:nvSpPr>
          <p:spPr>
            <a:xfrm>
              <a:off x="1428728" y="12858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p:nvSpPr>
          <p:spPr>
            <a:xfrm>
              <a:off x="5715008"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p:cNvSpPr/>
            <p:nvPr/>
          </p:nvSpPr>
          <p:spPr>
            <a:xfrm>
              <a:off x="3786182"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p:nvSpPr>
          <p:spPr>
            <a:xfrm>
              <a:off x="3643306" y="2071678"/>
              <a:ext cx="285752" cy="285752"/>
            </a:xfrm>
            <a:prstGeom prst="ellipse">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p:nvSpPr>
          <p:spPr>
            <a:xfrm>
              <a:off x="3714744"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3428992" y="200024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p:nvSpPr>
          <p:spPr>
            <a:xfrm>
              <a:off x="3714744" y="192880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 name="TextBox 38"/>
          <p:cNvSpPr txBox="1"/>
          <p:nvPr/>
        </p:nvSpPr>
        <p:spPr>
          <a:xfrm>
            <a:off x="-71470" y="4488428"/>
            <a:ext cx="3214710" cy="369332"/>
          </a:xfrm>
          <a:prstGeom prst="rect">
            <a:avLst/>
          </a:prstGeom>
          <a:noFill/>
        </p:spPr>
        <p:txBody>
          <a:bodyPr wrap="square" rtlCol="0">
            <a:spAutoFit/>
          </a:bodyPr>
          <a:lstStyle/>
          <a:p>
            <a:r>
              <a:rPr lang="en-US" dirty="0" smtClean="0"/>
              <a:t>Norman Abramson (1932—)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inkTgt spid="_x0000_s112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inkTgt spid="_x0000_s1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aii.jpg"/>
          <p:cNvPicPr>
            <a:picLocks noChangeAspect="1"/>
          </p:cNvPicPr>
          <p:nvPr/>
        </p:nvPicPr>
        <p:blipFill>
          <a:blip r:embed="rId4" cstate="screen"/>
          <a:srcRect/>
          <a:stretch>
            <a:fillRect/>
          </a:stretch>
        </p:blipFill>
        <p:spPr>
          <a:xfrm>
            <a:off x="0" y="0"/>
            <a:ext cx="9144000" cy="6858000"/>
          </a:xfrm>
          <a:prstGeom prst="rect">
            <a:avLst/>
          </a:prstGeom>
        </p:spPr>
      </p:pic>
      <p:grpSp>
        <p:nvGrpSpPr>
          <p:cNvPr id="2" name="Group 24"/>
          <p:cNvGrpSpPr/>
          <p:nvPr/>
        </p:nvGrpSpPr>
        <p:grpSpPr>
          <a:xfrm>
            <a:off x="3643306" y="857232"/>
            <a:ext cx="4214842" cy="4214842"/>
            <a:chOff x="3643306" y="857232"/>
            <a:chExt cx="4214842" cy="4214842"/>
          </a:xfrm>
        </p:grpSpPr>
        <p:sp>
          <p:nvSpPr>
            <p:cNvPr id="17" name="Oval 16"/>
            <p:cNvSpPr/>
            <p:nvPr/>
          </p:nvSpPr>
          <p:spPr>
            <a:xfrm>
              <a:off x="4929190" y="2143116"/>
              <a:ext cx="1643074" cy="1643074"/>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500562" y="1714488"/>
              <a:ext cx="2500330" cy="2500330"/>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071934" y="1285860"/>
              <a:ext cx="3357586" cy="3357586"/>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643306" y="857232"/>
              <a:ext cx="4214842" cy="4214842"/>
            </a:xfrm>
            <a:prstGeom prst="ellipse">
              <a:avLst/>
            </a:prstGeom>
            <a:noFill/>
            <a:ln w="76200">
              <a:solidFill>
                <a:srgbClr val="FDEADA">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26"/>
          <p:cNvGrpSpPr/>
          <p:nvPr/>
        </p:nvGrpSpPr>
        <p:grpSpPr>
          <a:xfrm>
            <a:off x="1428728" y="1285860"/>
            <a:ext cx="6429420" cy="3714776"/>
            <a:chOff x="1428728" y="1285860"/>
            <a:chExt cx="6429420" cy="3714776"/>
          </a:xfrm>
        </p:grpSpPr>
        <p:sp>
          <p:nvSpPr>
            <p:cNvPr id="8" name="Oval 7"/>
            <p:cNvSpPr/>
            <p:nvPr/>
          </p:nvSpPr>
          <p:spPr>
            <a:xfrm>
              <a:off x="7643834" y="478632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5643570"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715272" y="48577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428728" y="128586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5715008" y="2857496"/>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786182"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643306" y="2071678"/>
              <a:ext cx="285752" cy="285752"/>
            </a:xfrm>
            <a:prstGeom prst="ellipse">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714744" y="2214554"/>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3428992" y="2000240"/>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714744" y="1928802"/>
              <a:ext cx="142876" cy="142876"/>
            </a:xfrm>
            <a:prstGeom prst="ellipse">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hinese">
  <a:themeElements>
    <a:clrScheme name="DJW Chinese Red">
      <a:dk1>
        <a:sysClr val="windowText" lastClr="000000"/>
      </a:dk1>
      <a:lt1>
        <a:sysClr val="window" lastClr="FFFFFF"/>
      </a:lt1>
      <a:dk2>
        <a:srgbClr val="000000"/>
      </a:dk2>
      <a:lt2>
        <a:srgbClr val="FFFFFF"/>
      </a:lt2>
      <a:accent1>
        <a:srgbClr val="9F1003"/>
      </a:accent1>
      <a:accent2>
        <a:srgbClr val="EA856E"/>
      </a:accent2>
      <a:accent3>
        <a:srgbClr val="ED9761"/>
      </a:accent3>
      <a:accent4>
        <a:srgbClr val="CA5B3F"/>
      </a:accent4>
      <a:accent5>
        <a:srgbClr val="FDC19F"/>
      </a:accent5>
      <a:accent6>
        <a:srgbClr val="F79646"/>
      </a:accent6>
      <a:hlink>
        <a:srgbClr val="0000FF"/>
      </a:hlink>
      <a:folHlink>
        <a:srgbClr val="800080"/>
      </a:folHlink>
    </a:clrScheme>
    <a:fontScheme name="DJW">
      <a:majorFont>
        <a:latin typeface="Book Antiqu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chinese</Template>
  <TotalTime>1200</TotalTime>
  <Words>2408</Words>
  <Application>Microsoft Office PowerPoint</Application>
  <PresentationFormat>On-screen Show (4:3)</PresentationFormat>
  <Paragraphs>320</Paragraphs>
  <Slides>43</Slides>
  <Notes>27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chinese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UCL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djw</dc:creator>
  <cp:lastModifiedBy>djw</cp:lastModifiedBy>
  <cp:revision>137</cp:revision>
  <dcterms:created xsi:type="dcterms:W3CDTF">2009-09-22T15:22:27Z</dcterms:created>
  <dcterms:modified xsi:type="dcterms:W3CDTF">2009-09-25T16:10:38Z</dcterms:modified>
</cp:coreProperties>
</file>