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2.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3.xml" ContentType="application/vnd.openxmlformats-officedocument.presentationml.tags+xml"/>
  <Override PartName="/ppt/notesSlides/notesSlide17.xml" ContentType="application/vnd.openxmlformats-officedocument.presentationml.notesSlide+xml"/>
  <Override PartName="/ppt/tags/tag4.xml" ContentType="application/vnd.openxmlformats-officedocument.presentationml.tags+xml"/>
  <Override PartName="/ppt/notesSlides/notesSlide18.xml" ContentType="application/vnd.openxmlformats-officedocument.presentationml.notesSlide+xml"/>
  <Override PartName="/ppt/tags/tag5.xml" ContentType="application/vnd.openxmlformats-officedocument.presentationml.tags+xml"/>
  <Override PartName="/ppt/notesSlides/notesSlide19.xml" ContentType="application/vnd.openxmlformats-officedocument.presentationml.notesSlide+xml"/>
  <Override PartName="/ppt/tags/tag6.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ags/tag7.xml" ContentType="application/vnd.openxmlformats-officedocument.presentationml.tags+xml"/>
  <Override PartName="/ppt/notesSlides/notesSlide26.xml" ContentType="application/vnd.openxmlformats-officedocument.presentationml.notesSlide+xml"/>
  <Override PartName="/ppt/tags/tag8.xml" ContentType="application/vnd.openxmlformats-officedocument.presentationml.tags+xml"/>
  <Override PartName="/ppt/notesSlides/notesSlide27.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ags/tag11.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2.xml" ContentType="application/vnd.openxmlformats-officedocument.presentationml.tags+xml"/>
  <Override PartName="/ppt/notesSlides/notesSlide64.xml" ContentType="application/vnd.openxmlformats-officedocument.presentationml.notesSlide+xml"/>
  <Override PartName="/ppt/tags/tag13.xml" ContentType="application/vnd.openxmlformats-officedocument.presentationml.tags+xml"/>
  <Override PartName="/ppt/notesSlides/notesSlide65.xml" ContentType="application/vnd.openxmlformats-officedocument.presentationml.notesSlide+xml"/>
  <Override PartName="/ppt/tags/tag14.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media/audio1.bin" ContentType="audio/unknown"/>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2" r:id="rId2"/>
  </p:sldMasterIdLst>
  <p:notesMasterIdLst>
    <p:notesMasterId r:id="rId129"/>
  </p:notesMasterIdLst>
  <p:handoutMasterIdLst>
    <p:handoutMasterId r:id="rId130"/>
  </p:handoutMasterIdLst>
  <p:sldIdLst>
    <p:sldId id="258" r:id="rId3"/>
    <p:sldId id="1163" r:id="rId4"/>
    <p:sldId id="1164" r:id="rId5"/>
    <p:sldId id="1165" r:id="rId6"/>
    <p:sldId id="1166" r:id="rId7"/>
    <p:sldId id="1170" r:id="rId8"/>
    <p:sldId id="485" r:id="rId9"/>
    <p:sldId id="1112" r:id="rId10"/>
    <p:sldId id="1113" r:id="rId11"/>
    <p:sldId id="1212" r:id="rId12"/>
    <p:sldId id="1114" r:id="rId13"/>
    <p:sldId id="1115" r:id="rId14"/>
    <p:sldId id="1213" r:id="rId15"/>
    <p:sldId id="1116" r:id="rId16"/>
    <p:sldId id="1219" r:id="rId17"/>
    <p:sldId id="1226" r:id="rId18"/>
    <p:sldId id="1220" r:id="rId19"/>
    <p:sldId id="1221" r:id="rId20"/>
    <p:sldId id="1222" r:id="rId21"/>
    <p:sldId id="1223" r:id="rId22"/>
    <p:sldId id="1225" r:id="rId23"/>
    <p:sldId id="1120" r:id="rId24"/>
    <p:sldId id="1121" r:id="rId25"/>
    <p:sldId id="1122" r:id="rId26"/>
    <p:sldId id="1123" r:id="rId27"/>
    <p:sldId id="1215" r:id="rId28"/>
    <p:sldId id="1232" r:id="rId29"/>
    <p:sldId id="1124" r:id="rId30"/>
    <p:sldId id="1233" r:id="rId31"/>
    <p:sldId id="1234" r:id="rId32"/>
    <p:sldId id="1235" r:id="rId33"/>
    <p:sldId id="1236" r:id="rId34"/>
    <p:sldId id="521" r:id="rId35"/>
    <p:sldId id="1068" r:id="rId36"/>
    <p:sldId id="1069" r:id="rId37"/>
    <p:sldId id="1070" r:id="rId38"/>
    <p:sldId id="1072" r:id="rId39"/>
    <p:sldId id="1073" r:id="rId40"/>
    <p:sldId id="1074" r:id="rId41"/>
    <p:sldId id="1075" r:id="rId42"/>
    <p:sldId id="1076" r:id="rId43"/>
    <p:sldId id="1077" r:id="rId44"/>
    <p:sldId id="1078" r:id="rId45"/>
    <p:sldId id="1079" r:id="rId46"/>
    <p:sldId id="1080" r:id="rId47"/>
    <p:sldId id="1081" r:id="rId48"/>
    <p:sldId id="1082" r:id="rId49"/>
    <p:sldId id="1083" r:id="rId50"/>
    <p:sldId id="1084" r:id="rId51"/>
    <p:sldId id="1085" r:id="rId52"/>
    <p:sldId id="1086" r:id="rId53"/>
    <p:sldId id="965" r:id="rId54"/>
    <p:sldId id="966" r:id="rId55"/>
    <p:sldId id="967" r:id="rId56"/>
    <p:sldId id="968" r:id="rId57"/>
    <p:sldId id="1008" r:id="rId58"/>
    <p:sldId id="1007" r:id="rId59"/>
    <p:sldId id="1087" r:id="rId60"/>
    <p:sldId id="1088" r:id="rId61"/>
    <p:sldId id="1089" r:id="rId62"/>
    <p:sldId id="1095" r:id="rId63"/>
    <p:sldId id="1093" r:id="rId64"/>
    <p:sldId id="1208" r:id="rId65"/>
    <p:sldId id="1214" r:id="rId66"/>
    <p:sldId id="1256" r:id="rId67"/>
    <p:sldId id="1255" r:id="rId68"/>
    <p:sldId id="1257" r:id="rId69"/>
    <p:sldId id="1258" r:id="rId70"/>
    <p:sldId id="1259" r:id="rId71"/>
    <p:sldId id="1260" r:id="rId72"/>
    <p:sldId id="1261" r:id="rId73"/>
    <p:sldId id="1262" r:id="rId74"/>
    <p:sldId id="1263" r:id="rId75"/>
    <p:sldId id="1264" r:id="rId76"/>
    <p:sldId id="1247" r:id="rId77"/>
    <p:sldId id="1253" r:id="rId78"/>
    <p:sldId id="1254" r:id="rId79"/>
    <p:sldId id="1097" r:id="rId80"/>
    <p:sldId id="1100" r:id="rId81"/>
    <p:sldId id="1098" r:id="rId82"/>
    <p:sldId id="1099" r:id="rId83"/>
    <p:sldId id="1160" r:id="rId84"/>
    <p:sldId id="1248" r:id="rId85"/>
    <p:sldId id="1241" r:id="rId86"/>
    <p:sldId id="1242" r:id="rId87"/>
    <p:sldId id="1243" r:id="rId88"/>
    <p:sldId id="1244" r:id="rId89"/>
    <p:sldId id="1250" r:id="rId90"/>
    <p:sldId id="1252" r:id="rId91"/>
    <p:sldId id="1245" r:id="rId92"/>
    <p:sldId id="1246" r:id="rId93"/>
    <p:sldId id="568" r:id="rId94"/>
    <p:sldId id="1127" r:id="rId95"/>
    <p:sldId id="1126" r:id="rId96"/>
    <p:sldId id="1128" r:id="rId97"/>
    <p:sldId id="1129" r:id="rId98"/>
    <p:sldId id="1130" r:id="rId99"/>
    <p:sldId id="1131" r:id="rId100"/>
    <p:sldId id="1132" r:id="rId101"/>
    <p:sldId id="1133" r:id="rId102"/>
    <p:sldId id="1134" r:id="rId103"/>
    <p:sldId id="1271" r:id="rId104"/>
    <p:sldId id="1135" r:id="rId105"/>
    <p:sldId id="1136" r:id="rId106"/>
    <p:sldId id="1137" r:id="rId107"/>
    <p:sldId id="1138" r:id="rId108"/>
    <p:sldId id="1161" r:id="rId109"/>
    <p:sldId id="1142" r:id="rId110"/>
    <p:sldId id="1143" r:id="rId111"/>
    <p:sldId id="1139" r:id="rId112"/>
    <p:sldId id="1140" r:id="rId113"/>
    <p:sldId id="1144" r:id="rId114"/>
    <p:sldId id="1146" r:id="rId115"/>
    <p:sldId id="1266" r:id="rId116"/>
    <p:sldId id="1267" r:id="rId117"/>
    <p:sldId id="566" r:id="rId118"/>
    <p:sldId id="1265" r:id="rId119"/>
    <p:sldId id="1101" r:id="rId120"/>
    <p:sldId id="1102" r:id="rId121"/>
    <p:sldId id="1103" r:id="rId122"/>
    <p:sldId id="1104" r:id="rId123"/>
    <p:sldId id="1209" r:id="rId124"/>
    <p:sldId id="1108" r:id="rId125"/>
    <p:sldId id="1109" r:id="rId126"/>
    <p:sldId id="1110" r:id="rId127"/>
    <p:sldId id="1272" r:id="rId12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frameSlides="1"/>
  <p:clrMru>
    <a:srgbClr val="FFD4D6"/>
    <a:srgbClr val="FF7E7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8030"/>
    <p:restoredTop sz="91712"/>
  </p:normalViewPr>
  <p:slideViewPr>
    <p:cSldViewPr snapToGrid="0" snapToObjects="1">
      <p:cViewPr varScale="1">
        <p:scale>
          <a:sx n="165" d="100"/>
          <a:sy n="165" d="100"/>
        </p:scale>
        <p:origin x="216" y="488"/>
      </p:cViewPr>
      <p:guideLst>
        <p:guide orient="horz" pos="2160"/>
        <p:guide pos="2880"/>
      </p:guideLst>
    </p:cSldViewPr>
  </p:slideViewPr>
  <p:notesTextViewPr>
    <p:cViewPr>
      <p:scale>
        <a:sx n="100" d="100"/>
        <a:sy n="100" d="100"/>
      </p:scale>
      <p:origin x="0" y="0"/>
    </p:cViewPr>
  </p:notesTextViewPr>
  <p:sorterViewPr>
    <p:cViewPr varScale="1">
      <p:scale>
        <a:sx n="74" d="100"/>
        <a:sy n="74" d="100"/>
      </p:scale>
      <p:origin x="0" y="694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tableStyles" Target="tableStyle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notesMaster" Target="notesMasters/notesMaster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handoutMaster" Target="handoutMasters/handoutMaster1.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5010" y="0"/>
            <a:ext cx="2971800" cy="457200"/>
          </a:xfrm>
          <a:prstGeom prst="rect">
            <a:avLst/>
          </a:prstGeom>
        </p:spPr>
        <p:txBody>
          <a:bodyPr vert="horz" lIns="91440" tIns="45720" rIns="91440" bIns="45720" rtlCol="0"/>
          <a:lstStyle>
            <a:lvl1pPr algn="r">
              <a:defRPr sz="1200"/>
            </a:lvl1pPr>
          </a:lstStyle>
          <a:p>
            <a:fld id="{4A6FD649-AF49-2A4A-91D8-72AFEFD54B14}" type="datetime1">
              <a:rPr lang="en-GB" smtClean="0"/>
              <a:t>13/01/2025</a:t>
            </a:fld>
            <a:endParaRPr lang="en-US"/>
          </a:p>
        </p:txBody>
      </p:sp>
      <p:sp>
        <p:nvSpPr>
          <p:cNvPr id="4" name="Footer Placeholder 3"/>
          <p:cNvSpPr>
            <a:spLocks noGrp="1"/>
          </p:cNvSpPr>
          <p:nvPr>
            <p:ph type="ftr" sz="quarter" idx="2"/>
          </p:nvPr>
        </p:nvSpPr>
        <p:spPr>
          <a:xfrm>
            <a:off x="0" y="8684684"/>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5" name="Slide Number Placeholder 4"/>
          <p:cNvSpPr>
            <a:spLocks noGrp="1"/>
          </p:cNvSpPr>
          <p:nvPr>
            <p:ph type="sldNum" sz="quarter" idx="3"/>
          </p:nvPr>
        </p:nvSpPr>
        <p:spPr>
          <a:xfrm>
            <a:off x="3885010" y="8684684"/>
            <a:ext cx="2971800" cy="457200"/>
          </a:xfrm>
          <a:prstGeom prst="rect">
            <a:avLst/>
          </a:prstGeom>
        </p:spPr>
        <p:txBody>
          <a:bodyPr vert="horz" lIns="91440" tIns="45720" rIns="91440" bIns="45720" rtlCol="0" anchor="b"/>
          <a:lstStyle>
            <a:lvl1pPr algn="r">
              <a:defRPr sz="1200"/>
            </a:lvl1pPr>
          </a:lstStyle>
          <a:p>
            <a:fld id="{7DCECEBF-AC4B-0D49-A9DE-AE5445FAE1CA}" type="slidenum">
              <a:rPr lang="en-US" smtClean="0"/>
              <a:t>‹#›</a:t>
            </a:fld>
            <a:endParaRPr lang="en-US"/>
          </a:p>
        </p:txBody>
      </p:sp>
    </p:spTree>
    <p:extLst>
      <p:ext uri="{BB962C8B-B14F-4D97-AF65-F5344CB8AC3E}">
        <p14:creationId xmlns:p14="http://schemas.microsoft.com/office/powerpoint/2010/main" val="4091698391"/>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D380557-DB40-1346-998E-B87360C10554}" type="datetime1">
              <a:rPr lang="en-GB" smtClean="0"/>
              <a:t>13/01/2025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68CBA52-DC4E-F943-BEC7-7E908FFAD05F}" type="slidenum">
              <a:rPr lang="en-US" smtClean="0"/>
              <a:t>‹#›</a:t>
            </a:fld>
            <a:endParaRPr lang="en-US"/>
          </a:p>
        </p:txBody>
      </p:sp>
    </p:spTree>
    <p:extLst>
      <p:ext uri="{BB962C8B-B14F-4D97-AF65-F5344CB8AC3E}">
        <p14:creationId xmlns:p14="http://schemas.microsoft.com/office/powerpoint/2010/main" val="3028015843"/>
      </p:ext>
    </p:extLst>
  </p:cSld>
  <p:clrMap bg1="lt1" tx1="dk1" bg2="lt2" tx2="dk2" accent1="accent1" accent2="accent2" accent3="accent3" accent4="accent4" accent5="accent5" accent6="accent6" hlink="hlink" folHlink="folHlink"/>
  <p:hf hd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latin typeface="Calibri"/>
              </a:rPr>
              <a:t>Applications need their own protocols.</a:t>
            </a:r>
          </a:p>
          <a:p>
            <a:r>
              <a:rPr lang="en-US" sz="1200" dirty="0">
                <a:latin typeface="Calibri"/>
              </a:rPr>
              <a:t>These applications are part network protocol (in the sense that they exchange messages with their peers on other machines) and part traditional application program (in the sense that they interact with the windowing system, the file system, and ultimately, the user). </a:t>
            </a:r>
          </a:p>
          <a:p>
            <a:r>
              <a:rPr lang="en-US" sz="1200" dirty="0">
                <a:latin typeface="Calibri"/>
              </a:rPr>
              <a:t>This topic explores some of the most popular network applications available today.</a:t>
            </a:r>
          </a:p>
        </p:txBody>
      </p:sp>
      <p:sp>
        <p:nvSpPr>
          <p:cNvPr id="4" name="Slide Number Placeholder 3"/>
          <p:cNvSpPr>
            <a:spLocks noGrp="1"/>
          </p:cNvSpPr>
          <p:nvPr>
            <p:ph type="sldNum" sz="quarter" idx="10"/>
          </p:nvPr>
        </p:nvSpPr>
        <p:spPr/>
        <p:txBody>
          <a:bodyPr/>
          <a:lstStyle/>
          <a:p>
            <a:fld id="{768CBA52-DC4E-F943-BEC7-7E908FFAD05F}" type="slidenum">
              <a:rPr lang="en-US" smtClean="0"/>
              <a:t>1</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68737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115</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dirty="0">
              <a:latin typeface="Calibri"/>
            </a:endParaRPr>
          </a:p>
        </p:txBody>
      </p:sp>
      <p:sp>
        <p:nvSpPr>
          <p:cNvPr id="4" name="Slide Number Placeholder 3"/>
          <p:cNvSpPr>
            <a:spLocks noGrp="1"/>
          </p:cNvSpPr>
          <p:nvPr>
            <p:ph type="sldNum" sz="quarter" idx="10"/>
          </p:nvPr>
        </p:nvSpPr>
        <p:spPr/>
        <p:txBody>
          <a:bodyPr/>
          <a:lstStyle/>
          <a:p>
            <a:fld id="{768CBA52-DC4E-F943-BEC7-7E908FFAD05F}" type="slidenum">
              <a:rPr lang="en-US" smtClean="0"/>
              <a:t>116</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276231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19655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11852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423758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573873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12946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476536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11688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Stopped here 2024-2-26</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087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0903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62322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99442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F9CFF8F-FEAD-5F40-A538-3E6432ED87D2}" type="slidenum">
              <a:rPr lang="en-US" sz="1300" b="0">
                <a:latin typeface="Times New Roman" charset="0"/>
                <a:cs typeface="Calibri"/>
              </a:rPr>
              <a:pPr eaLnBrk="1" hangingPunct="1"/>
              <a:t>15</a:t>
            </a:fld>
            <a:endParaRPr lang="en-US" sz="1300" b="0" dirty="0">
              <a:latin typeface="Times New Roman" charset="0"/>
              <a:cs typeface="Calibri"/>
            </a:endParaRPr>
          </a:p>
        </p:txBody>
      </p:sp>
      <p:sp>
        <p:nvSpPr>
          <p:cNvPr id="81923" name="Rectangle 2"/>
          <p:cNvSpPr>
            <a:spLocks noGrp="1" noRot="1" noChangeAspect="1" noChangeArrowheads="1"/>
          </p:cNvSpPr>
          <p:nvPr>
            <p:ph type="sldImg"/>
          </p:nvPr>
        </p:nvSpPr>
        <p:spPr>
          <a:solidFill>
            <a:srgbClr val="FFFFFF"/>
          </a:solidFill>
          <a:ln/>
        </p:spPr>
      </p:sp>
      <p:sp>
        <p:nvSpPr>
          <p:cNvPr id="81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6/Mar/2013</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9622339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534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5D36895-F93F-9D4B-ABEC-596D79CD530A}" type="slidenum">
              <a:rPr lang="en-US" sz="1300" b="0">
                <a:latin typeface="Times New Roman" charset="0"/>
                <a:cs typeface="Calibri"/>
              </a:rPr>
              <a:pPr eaLnBrk="1" hangingPunct="1"/>
              <a:t>17</a:t>
            </a:fld>
            <a:endParaRPr lang="en-US" sz="1300" b="0" dirty="0">
              <a:latin typeface="Times New Roman" charset="0"/>
              <a:cs typeface="Calibri"/>
            </a:endParaRPr>
          </a:p>
        </p:txBody>
      </p:sp>
      <p:sp>
        <p:nvSpPr>
          <p:cNvPr id="83971" name="Rectangle 2"/>
          <p:cNvSpPr>
            <a:spLocks noGrp="1" noRot="1" noChangeAspect="1" noChangeArrowheads="1"/>
          </p:cNvSpPr>
          <p:nvPr>
            <p:ph type="sldImg"/>
          </p:nvPr>
        </p:nvSpPr>
        <p:spPr>
          <a:solidFill>
            <a:srgbClr val="FFFFFF"/>
          </a:solidFill>
          <a:ln/>
        </p:spPr>
      </p:sp>
      <p:sp>
        <p:nvSpPr>
          <p:cNvPr id="839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FIX THIS – expanded example? and better differentiation between this </a:t>
            </a:r>
            <a:r>
              <a:rPr lang="en-US">
                <a:ea typeface="ＭＳ Ｐゴシック" charset="0"/>
                <a:cs typeface="ＭＳ Ｐゴシック" charset="0"/>
              </a:rPr>
              <a:t>and recursive</a:t>
            </a:r>
            <a:endParaRPr lang="en-US" dirty="0">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6998870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4D573E-B065-F64F-88D8-A30DCBC1013D}" type="slidenum">
              <a:rPr lang="en-US" sz="1300" b="0">
                <a:latin typeface="Times New Roman" charset="0"/>
                <a:cs typeface="Calibri"/>
              </a:rPr>
              <a:pPr eaLnBrk="1" hangingPunct="1"/>
              <a:t>19</a:t>
            </a:fld>
            <a:endParaRPr lang="en-US" sz="1300" b="0" dirty="0">
              <a:latin typeface="Times New Roman" charset="0"/>
              <a:cs typeface="Calibri"/>
            </a:endParaRPr>
          </a:p>
        </p:txBody>
      </p:sp>
      <p:sp>
        <p:nvSpPr>
          <p:cNvPr id="86019" name="Rectangle 2"/>
          <p:cNvSpPr>
            <a:spLocks noGrp="1" noRot="1" noChangeAspect="1" noChangeArrowheads="1"/>
          </p:cNvSpPr>
          <p:nvPr>
            <p:ph type="sldImg"/>
          </p:nvPr>
        </p:nvSpPr>
        <p:spPr>
          <a:solidFill>
            <a:srgbClr val="FFFFFF"/>
          </a:solidFill>
          <a:ln/>
        </p:spPr>
      </p:sp>
      <p:sp>
        <p:nvSpPr>
          <p:cNvPr id="860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Most common case: this mixed usage: host to local: recursive; local: iterative</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218070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E7A2AF4-21A1-4549-972D-2D4D3C966DCF}" type="slidenum">
              <a:rPr lang="en-US" sz="1300" b="0">
                <a:latin typeface="Times New Roman" charset="0"/>
                <a:cs typeface="Calibri"/>
              </a:rPr>
              <a:pPr eaLnBrk="1" hangingPunct="1"/>
              <a:t>20</a:t>
            </a:fld>
            <a:endParaRPr lang="en-US" sz="1300" b="0" dirty="0">
              <a:latin typeface="Times New Roman" charset="0"/>
              <a:cs typeface="Calibri"/>
            </a:endParaRPr>
          </a:p>
        </p:txBody>
      </p:sp>
      <p:sp>
        <p:nvSpPr>
          <p:cNvPr id="92163" name="Rectangle 2"/>
          <p:cNvSpPr>
            <a:spLocks noGrp="1" noRot="1" noChangeAspect="1" noChangeArrowheads="1"/>
          </p:cNvSpPr>
          <p:nvPr>
            <p:ph type="sldImg"/>
          </p:nvPr>
        </p:nvSpPr>
        <p:spPr>
          <a:solidFill>
            <a:srgbClr val="FFFFFF"/>
          </a:solidFill>
          <a:ln/>
        </p:spPr>
      </p:sp>
      <p:sp>
        <p:nvSpPr>
          <p:cNvPr id="921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ea typeface="ＭＳ Ｐゴシック" charset="0"/>
                <a:cs typeface="ＭＳ Ｐゴシック" charset="0"/>
              </a:rPr>
              <a:t>2019-2-25</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4692700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E6DECEB-02F6-8C41-99F5-759492C41FD1}" type="slidenum">
              <a:rPr lang="en-US" sz="1300" b="0">
                <a:latin typeface="Times New Roman" charset="0"/>
                <a:cs typeface="Calibri"/>
              </a:rPr>
              <a:pPr eaLnBrk="1" hangingPunct="1"/>
              <a:t>21</a:t>
            </a:fld>
            <a:endParaRPr lang="en-US" sz="1300" b="0" dirty="0">
              <a:latin typeface="Times New Roman" charset="0"/>
              <a:cs typeface="Calibri"/>
            </a:endParaRPr>
          </a:p>
        </p:txBody>
      </p:sp>
      <p:sp>
        <p:nvSpPr>
          <p:cNvPr id="100355" name="Rectangle 2"/>
          <p:cNvSpPr>
            <a:spLocks noGrp="1" noRot="1" noChangeAspect="1" noChangeArrowheads="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42361203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2498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9483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470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66391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1/3/23</a:t>
            </a:r>
          </a:p>
        </p:txBody>
      </p:sp>
      <p:sp>
        <p:nvSpPr>
          <p:cNvPr id="4" name="Footer Placeholder 3"/>
          <p:cNvSpPr>
            <a:spLocks noGrp="1"/>
          </p:cNvSpPr>
          <p:nvPr>
            <p:ph type="ftr" sz="quarter" idx="4"/>
          </p:nvPr>
        </p:nvSpPr>
        <p:spPr/>
        <p:txBody>
          <a:bodyPr/>
          <a:lstStyle/>
          <a:p>
            <a:r>
              <a:rPr lang="en-US"/>
              <a:t>Topic 6</a:t>
            </a:r>
          </a:p>
        </p:txBody>
      </p:sp>
      <p:sp>
        <p:nvSpPr>
          <p:cNvPr id="5" name="Slide Number Placeholder 4"/>
          <p:cNvSpPr>
            <a:spLocks noGrp="1"/>
          </p:cNvSpPr>
          <p:nvPr>
            <p:ph type="sldNum" sz="quarter" idx="5"/>
          </p:nvPr>
        </p:nvSpPr>
        <p:spPr/>
        <p:txBody>
          <a:bodyPr/>
          <a:lstStyle/>
          <a:p>
            <a:fld id="{768CBA52-DC4E-F943-BEC7-7E908FFAD05F}" type="slidenum">
              <a:rPr lang="en-US" smtClean="0"/>
              <a:t>26</a:t>
            </a:fld>
            <a:endParaRPr lang="en-US"/>
          </a:p>
        </p:txBody>
      </p:sp>
    </p:spTree>
    <p:extLst>
      <p:ext uri="{BB962C8B-B14F-4D97-AF65-F5344CB8AC3E}">
        <p14:creationId xmlns:p14="http://schemas.microsoft.com/office/powerpoint/2010/main" val="37002604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15231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2020-3-9</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29</a:t>
            </a:fld>
            <a:endParaRPr lang="en-US"/>
          </a:p>
        </p:txBody>
      </p:sp>
    </p:spTree>
    <p:extLst>
      <p:ext uri="{BB962C8B-B14F-4D97-AF65-F5344CB8AC3E}">
        <p14:creationId xmlns:p14="http://schemas.microsoft.com/office/powerpoint/2010/main" val="352277240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16-Feb-2015</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33</a:t>
            </a:fld>
            <a:endParaRPr lang="en-US"/>
          </a:p>
        </p:txBody>
      </p:sp>
    </p:spTree>
    <p:extLst>
      <p:ext uri="{BB962C8B-B14F-4D97-AF65-F5344CB8AC3E}">
        <p14:creationId xmlns:p14="http://schemas.microsoft.com/office/powerpoint/2010/main" val="26851831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a:p>
            <a:r>
              <a:rPr lang="en-US" dirty="0"/>
              <a:t>2024-2-28 – NB “Skipping about cookies for tracking”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a:p>
            <a:endParaRPr lang="en-US" dirty="0"/>
          </a:p>
          <a:p>
            <a:endParaRPr lang="en-US" dirty="0"/>
          </a:p>
          <a:p>
            <a:endParaRPr lang="en-US" dirty="0"/>
          </a:p>
          <a:p>
            <a:endParaRPr lang="en-US" dirty="0"/>
          </a:p>
          <a:p>
            <a:endParaRPr lang="en-US" dirty="0"/>
          </a:p>
          <a:p>
            <a:endParaRPr lang="en-US" dirty="0"/>
          </a:p>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2023-3-3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CB84EFB-17E4-BE40-9DFD-E80728166CB6}" type="slidenum">
              <a:rPr lang="en-US" sz="1300" b="0">
                <a:latin typeface="Times New Roman" charset="0"/>
                <a:cs typeface="Calibri"/>
              </a:rPr>
              <a:pPr eaLnBrk="1" hangingPunct="1"/>
              <a:t>65</a:t>
            </a:fld>
            <a:endParaRPr lang="en-US" sz="1300" b="0" dirty="0">
              <a:latin typeface="Times New Roman" charset="0"/>
              <a:cs typeface="Calibri"/>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8958836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62A239-1F53-814D-8DE5-719741BDD7A3}" type="slidenum">
              <a:rPr lang="en-US" sz="1300" b="0">
                <a:latin typeface="Times New Roman" charset="0"/>
                <a:cs typeface="Calibri"/>
              </a:rPr>
              <a:pPr eaLnBrk="1" hangingPunct="1"/>
              <a:t>66</a:t>
            </a:fld>
            <a:endParaRPr lang="en-US" sz="1300" b="0" dirty="0">
              <a:latin typeface="Times New Roman" charset="0"/>
              <a:cs typeface="Calibri"/>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1664989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4DEE0E-DCEC-294B-B147-4E333692DB29}" type="slidenum">
              <a:rPr lang="en-US" sz="1300" b="0">
                <a:latin typeface="Times New Roman" charset="0"/>
                <a:cs typeface="Calibri"/>
              </a:rPr>
              <a:pPr eaLnBrk="1" hangingPunct="1"/>
              <a:t>67</a:t>
            </a:fld>
            <a:endParaRPr lang="en-US" sz="1300" b="0" dirty="0">
              <a:latin typeface="Times New Roman" charset="0"/>
              <a:cs typeface="Calibri"/>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Transcoding = change compression rate per user</a:t>
            </a:r>
            <a:r>
              <a:rPr lang="ja-JP" altLang="en-US">
                <a:ea typeface="ＭＳ Ｐゴシック" charset="0"/>
                <a:cs typeface="ＭＳ Ｐゴシック" charset="0"/>
              </a:rPr>
              <a:t>’</a:t>
            </a:r>
            <a:r>
              <a:rPr lang="en-US">
                <a:ea typeface="ＭＳ Ｐゴシック" charset="0"/>
                <a:cs typeface="ＭＳ Ｐゴシック" charset="0"/>
              </a:rPr>
              <a:t>s bandwidth</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073171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FC598EC-92F8-F048-A256-C51717FA6BD7}" type="slidenum">
              <a:rPr lang="en-US" sz="1300" b="0">
                <a:latin typeface="Times New Roman" charset="0"/>
                <a:cs typeface="Calibri"/>
              </a:rPr>
              <a:pPr eaLnBrk="1" hangingPunct="1"/>
              <a:t>68</a:t>
            </a:fld>
            <a:endParaRPr lang="en-US" sz="1300" b="0" dirty="0">
              <a:latin typeface="Times New Roman" charset="0"/>
              <a:cs typeface="Calibri"/>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29881498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B9B1B1A-83D3-8947-B466-86D27A30A08C}" type="slidenum">
              <a:rPr lang="en-US" sz="1300" b="0">
                <a:latin typeface="Times New Roman" charset="0"/>
                <a:cs typeface="Calibri"/>
              </a:rPr>
              <a:pPr eaLnBrk="1" hangingPunct="1"/>
              <a:t>69</a:t>
            </a:fld>
            <a:endParaRPr lang="en-US" sz="1300" b="0" dirty="0">
              <a:latin typeface="Times New Roman" charset="0"/>
              <a:cs typeface="Calibri"/>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18-feb-2014</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167159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3F1C61E-27A0-764F-A732-4C881121A866}" type="slidenum">
              <a:rPr lang="en-US" sz="1300" b="0">
                <a:latin typeface="Times New Roman" charset="0"/>
                <a:cs typeface="Calibri"/>
              </a:rPr>
              <a:pPr eaLnBrk="1" hangingPunct="1"/>
              <a:t>70</a:t>
            </a:fld>
            <a:endParaRPr lang="en-US" sz="1300" b="0" dirty="0">
              <a:latin typeface="Times New Roman" charset="0"/>
              <a:cs typeface="Calibri"/>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58674920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0422504-4A77-2049-B60C-437847CE5B7C}" type="slidenum">
              <a:rPr lang="en-US" sz="1300" b="0">
                <a:latin typeface="Times New Roman" charset="0"/>
                <a:cs typeface="Calibri"/>
              </a:rPr>
              <a:pPr eaLnBrk="1" hangingPunct="1"/>
              <a:t>71</a:t>
            </a:fld>
            <a:endParaRPr lang="en-US" sz="1300" b="0" dirty="0">
              <a:latin typeface="Times New Roman" charset="0"/>
              <a:cs typeface="Calibri"/>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2119887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708FCA0-4D69-D149-A008-F68A63856D42}" type="slidenum">
              <a:rPr lang="en-US" sz="1300" b="0">
                <a:latin typeface="Times New Roman" charset="0"/>
                <a:cs typeface="Calibri"/>
              </a:rPr>
              <a:pPr eaLnBrk="1" hangingPunct="1"/>
              <a:t>72</a:t>
            </a:fld>
            <a:endParaRPr lang="en-US" sz="1300" b="0" dirty="0">
              <a:latin typeface="Times New Roman" charset="0"/>
              <a:cs typeface="Calibri"/>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74691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35D32CDD-0DEE-524D-94FF-8E08912F5B36}" type="slidenum">
              <a:rPr lang="en-US" sz="1300" b="0">
                <a:latin typeface="Times New Roman" charset="0"/>
                <a:cs typeface="Calibri"/>
              </a:rPr>
              <a:pPr eaLnBrk="1" hangingPunct="1"/>
              <a:t>73</a:t>
            </a:fld>
            <a:endParaRPr lang="en-US" sz="1300" b="0" dirty="0">
              <a:latin typeface="Times New Roman" charset="0"/>
              <a:cs typeface="Calibri"/>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7641709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 CACHING</a:t>
            </a:r>
          </a:p>
          <a:p>
            <a:endParaRPr lang="en-US" dirty="0"/>
          </a:p>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74</a:t>
            </a:fld>
            <a:endParaRPr lang="en-US"/>
          </a:p>
        </p:txBody>
      </p:sp>
    </p:spTree>
    <p:extLst>
      <p:ext uri="{BB962C8B-B14F-4D97-AF65-F5344CB8AC3E}">
        <p14:creationId xmlns:p14="http://schemas.microsoft.com/office/powerpoint/2010/main" val="41262564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2A1D53B-0B65-174C-A832-8F76934966BD}" type="slidenum">
              <a:rPr lang="en-US" sz="1300" b="0">
                <a:latin typeface="Times New Roman" charset="0"/>
                <a:cs typeface="Calibri"/>
              </a:rPr>
              <a:pPr eaLnBrk="1" hangingPunct="1"/>
              <a:t>7</a:t>
            </a:fld>
            <a:endParaRPr lang="en-US" sz="1300" b="0" dirty="0">
              <a:latin typeface="Times New Roman" charset="0"/>
              <a:cs typeface="Calibri"/>
            </a:endParaRPr>
          </a:p>
        </p:txBody>
      </p:sp>
      <p:sp>
        <p:nvSpPr>
          <p:cNvPr id="64515" name="Rectangle 2"/>
          <p:cNvSpPr>
            <a:spLocks noGrp="1" noRot="1" noChangeAspect="1" noChangeArrowheads="1"/>
          </p:cNvSpPr>
          <p:nvPr>
            <p:ph type="sldImg"/>
          </p:nvPr>
        </p:nvSpPr>
        <p:spPr>
          <a:solidFill>
            <a:srgbClr val="FFFFFF"/>
          </a:solidFill>
          <a:ln/>
        </p:spPr>
      </p:sp>
      <p:sp>
        <p:nvSpPr>
          <p:cNvPr id="645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467028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001" dirty="0"/>
              <a:t>2024-3-1</a:t>
            </a:r>
          </a:p>
        </p:txBody>
      </p:sp>
      <p:sp>
        <p:nvSpPr>
          <p:cNvPr id="4" name="Footer Placeholder 3"/>
          <p:cNvSpPr>
            <a:spLocks noGrp="1"/>
          </p:cNvSpPr>
          <p:nvPr>
            <p:ph type="ftr" sz="quarter" idx="4"/>
          </p:nvPr>
        </p:nvSpPr>
        <p:spPr/>
        <p:txBody>
          <a:bodyPr/>
          <a:lstStyle/>
          <a:p>
            <a:r>
              <a:rPr lang="en-US"/>
              <a:t>Topic 6</a:t>
            </a:r>
          </a:p>
        </p:txBody>
      </p:sp>
      <p:sp>
        <p:nvSpPr>
          <p:cNvPr id="5" name="Slide Number Placeholder 4"/>
          <p:cNvSpPr>
            <a:spLocks noGrp="1"/>
          </p:cNvSpPr>
          <p:nvPr>
            <p:ph type="sldNum" sz="quarter" idx="5"/>
          </p:nvPr>
        </p:nvSpPr>
        <p:spPr/>
        <p:txBody>
          <a:bodyPr/>
          <a:lstStyle/>
          <a:p>
            <a:fld id="{768CBA52-DC4E-F943-BEC7-7E908FFAD05F}" type="slidenum">
              <a:rPr lang="en-US" smtClean="0"/>
              <a:t>84</a:t>
            </a:fld>
            <a:endParaRPr lang="en-US"/>
          </a:p>
        </p:txBody>
      </p:sp>
    </p:spTree>
    <p:extLst>
      <p:ext uri="{BB962C8B-B14F-4D97-AF65-F5344CB8AC3E}">
        <p14:creationId xmlns:p14="http://schemas.microsoft.com/office/powerpoint/2010/main" val="27392733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039588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478314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92</a:t>
            </a:fld>
            <a:endParaRPr lang="en-US"/>
          </a:p>
        </p:txBody>
      </p:sp>
    </p:spTree>
    <p:extLst>
      <p:ext uri="{BB962C8B-B14F-4D97-AF65-F5344CB8AC3E}">
        <p14:creationId xmlns:p14="http://schemas.microsoft.com/office/powerpoint/2010/main" val="97462237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9283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94</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95</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 here 2023-3-8</a:t>
            </a:r>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97</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7443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114</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p>
            <a:fld id="{EF2E49DB-BC78-4B4C-A2CF-B6D9727151B7}" type="datetime1">
              <a:rPr lang="en-GB" smtClean="0"/>
              <a:t>13/01/2025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318702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FFF23777-DD54-7248-84CC-EBEBE3E39EB1}" type="datetime1">
              <a:rPr lang="en-GB" smtClean="0"/>
              <a:t>13/01/2025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5291113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389F48A2-D0E2-504B-AF23-771F2903313F}" type="datetime1">
              <a:rPr lang="en-GB" smtClean="0"/>
              <a:t>13/01/2025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6800609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143000" y="1122363"/>
            <a:ext cx="6858000" cy="2387600"/>
          </a:xfrm>
        </p:spPr>
        <p:txBody>
          <a:bodyPr anchor="b"/>
          <a:lstStyle>
            <a:lvl1pPr algn="ctr">
              <a:defRPr sz="45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143236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628650" y="1724027"/>
            <a:ext cx="78867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6275201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166192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342369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EF99C38F-8511-5F4F-BDE7-43293257E6E4}" type="datetime1">
              <a:rPr lang="en-GB" smtClean="0"/>
              <a:t>13/01/2025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4050629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2E98BCBA-7120-F245-86E8-B288E1AC6A03}" type="datetime1">
              <a:rPr lang="en-GB" smtClean="0"/>
              <a:t>13/01/2025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3858048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p:cNvSpPr>
            <a:spLocks noGrp="1"/>
          </p:cNvSpPr>
          <p:nvPr>
            <p:ph type="dt" sz="half" idx="10"/>
          </p:nvPr>
        </p:nvSpPr>
        <p:spPr/>
        <p:txBody>
          <a:bodyPr/>
          <a:lstStyle/>
          <a:p>
            <a:fld id="{6BA38D6E-63D6-E04C-9DA5-58CEFE171263}" type="datetime1">
              <a:rPr lang="en-GB" smtClean="0"/>
              <a:t>13/01/2025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0191582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p:cNvSpPr>
            <a:spLocks noGrp="1"/>
          </p:cNvSpPr>
          <p:nvPr>
            <p:ph type="dt" sz="half" idx="10"/>
          </p:nvPr>
        </p:nvSpPr>
        <p:spPr/>
        <p:txBody>
          <a:bodyPr/>
          <a:lstStyle/>
          <a:p>
            <a:fld id="{EAB8F20D-FE15-BA4D-998B-FF61032DD2BE}" type="datetime1">
              <a:rPr lang="en-GB" smtClean="0"/>
              <a:t>13/01/2025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679872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2"/>
          <p:cNvSpPr>
            <a:spLocks noGrp="1"/>
          </p:cNvSpPr>
          <p:nvPr>
            <p:ph type="dt" sz="half" idx="10"/>
          </p:nvPr>
        </p:nvSpPr>
        <p:spPr/>
        <p:txBody>
          <a:bodyPr/>
          <a:lstStyle/>
          <a:p>
            <a:fld id="{3D49B9CB-B9ED-E646-BB78-AB39586CD81E}" type="datetime1">
              <a:rPr lang="en-GB" smtClean="0"/>
              <a:t>13/01/2025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1646539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3021E74-5E41-B544-911E-951311D90164}" type="datetime1">
              <a:rPr lang="en-GB" smtClean="0"/>
              <a:t>13/01/2025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9805690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E53D027F-3F0F-C644-99ED-A211BB4B0453}" type="datetime1">
              <a:rPr lang="en-GB" smtClean="0"/>
              <a:t>13/01/2025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7531997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052E7822-A401-A34E-AC55-457036AB3BC4}" type="datetime1">
              <a:rPr lang="en-GB" smtClean="0"/>
              <a:t>13/01/2025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836550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6EDCDF-E9A9-A74A-97B8-54042229A351}" type="datetime1">
              <a:rPr lang="en-GB" smtClean="0"/>
              <a:t>13/01/2025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258DB0-5299-B449-B005-2F11F39528E5}" type="slidenum">
              <a:rPr lang="en-US" smtClean="0"/>
              <a:t>‹#›</a:t>
            </a:fld>
            <a:endParaRPr lang="en-US"/>
          </a:p>
        </p:txBody>
      </p:sp>
    </p:spTree>
    <p:extLst>
      <p:ext uri="{BB962C8B-B14F-4D97-AF65-F5344CB8AC3E}">
        <p14:creationId xmlns:p14="http://schemas.microsoft.com/office/powerpoint/2010/main" val="23285789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628650" y="451821"/>
            <a:ext cx="78867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20637224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Lst>
  <p:hf hdr="0" ftr="0" dt="0"/>
  <p:txStyles>
    <p:titleStyle>
      <a:lvl1pPr algn="l" defTabSz="685800" rtl="0" eaLnBrk="1" latinLnBrk="0" hangingPunct="1">
        <a:lnSpc>
          <a:spcPct val="90000"/>
        </a:lnSpc>
        <a:spcBef>
          <a:spcPct val="0"/>
        </a:spcBef>
        <a:buNone/>
        <a:defRPr sz="3300" b="1" kern="1200">
          <a:solidFill>
            <a:srgbClr val="0000A3"/>
          </a:solidFill>
          <a:latin typeface="+mj-lt"/>
          <a:ea typeface="+mj-ea"/>
          <a:cs typeface="+mj-cs"/>
        </a:defRPr>
      </a:lvl1pPr>
    </p:titleStyle>
    <p:bodyStyle>
      <a:lvl1pPr marL="264319" indent="-166688" algn="l" defTabSz="685800" rtl="0" eaLnBrk="1" latinLnBrk="0" hangingPunct="1">
        <a:lnSpc>
          <a:spcPct val="90000"/>
        </a:lnSpc>
        <a:spcBef>
          <a:spcPts val="750"/>
        </a:spcBef>
        <a:buClr>
          <a:srgbClr val="0000A3"/>
        </a:buClr>
        <a:buFont typeface="Wingdings" pitchFamily="2" charset="2"/>
        <a:buChar char="§"/>
        <a:tabLst/>
        <a:defRPr sz="2100" kern="1200">
          <a:solidFill>
            <a:schemeClr val="tx1"/>
          </a:solidFill>
          <a:latin typeface="+mn-lt"/>
          <a:ea typeface="+mn-ea"/>
          <a:cs typeface="+mn-cs"/>
        </a:defRPr>
      </a:lvl1pPr>
      <a:lvl2pPr marL="521494" indent="-173831" algn="l" defTabSz="685800" rtl="0" eaLnBrk="1" latinLnBrk="0" hangingPunct="1">
        <a:lnSpc>
          <a:spcPct val="90000"/>
        </a:lnSpc>
        <a:spcBef>
          <a:spcPts val="375"/>
        </a:spcBef>
        <a:buClr>
          <a:srgbClr val="0000A8"/>
        </a:buClr>
        <a:buFont typeface="Arial" panose="020B0604020202020204" pitchFamily="34" charset="0"/>
        <a:buChar char="•"/>
        <a:tabLst/>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7.xml"/><Relationship Id="rId1" Type="http://schemas.openxmlformats.org/officeDocument/2006/relationships/slideLayout" Target="../slideLayouts/slideLayout4.xml"/><Relationship Id="rId5" Type="http://schemas.openxmlformats.org/officeDocument/2006/relationships/image" Target="../media/image37.png"/><Relationship Id="rId4" Type="http://schemas.openxmlformats.org/officeDocument/2006/relationships/image" Target="../media/image68.png"/></Relationships>
</file>

<file path=ppt/slides/_rels/slide10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10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88.xml"/><Relationship Id="rId1" Type="http://schemas.openxmlformats.org/officeDocument/2006/relationships/slideLayout" Target="../slideLayouts/slideLayout4.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0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78.jpeg"/></Relationships>
</file>

<file path=ppt/slides/_rels/slide10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2.xml"/><Relationship Id="rId1" Type="http://schemas.openxmlformats.org/officeDocument/2006/relationships/slideLayout" Target="../slideLayouts/slideLayout2.xml"/><Relationship Id="rId4" Type="http://schemas.openxmlformats.org/officeDocument/2006/relationships/image" Target="../media/image78.jpeg"/></Relationships>
</file>

<file path=ppt/slides/_rels/slide10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6.xml"/><Relationship Id="rId1" Type="http://schemas.openxmlformats.org/officeDocument/2006/relationships/slideLayout" Target="../slideLayouts/slideLayout2.xml"/><Relationship Id="rId4" Type="http://schemas.openxmlformats.org/officeDocument/2006/relationships/image" Target="../media/image81.pn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83.png"/></Relationships>
</file>

<file path=ppt/slides/_rels/slide114.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87.jpeg"/><Relationship Id="rId2" Type="http://schemas.openxmlformats.org/officeDocument/2006/relationships/notesSlide" Target="../notesSlides/notesSlide99.xml"/><Relationship Id="rId1" Type="http://schemas.openxmlformats.org/officeDocument/2006/relationships/slideLayout" Target="../slideLayouts/slideLayout2.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11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00.xml"/><Relationship Id="rId1" Type="http://schemas.openxmlformats.org/officeDocument/2006/relationships/slideLayout" Target="../slideLayouts/slideLayout2.xml"/><Relationship Id="rId5" Type="http://schemas.openxmlformats.org/officeDocument/2006/relationships/image" Target="../media/image86.png"/><Relationship Id="rId4" Type="http://schemas.openxmlformats.org/officeDocument/2006/relationships/image" Target="../media/image85.png"/></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png"/><Relationship Id="rId1" Type="http://schemas.openxmlformats.org/officeDocument/2006/relationships/slideLayout" Target="../slideLayouts/slideLayout2.xml"/><Relationship Id="rId4" Type="http://schemas.openxmlformats.org/officeDocument/2006/relationships/image" Target="../media/image90.jpeg"/></Relationships>
</file>

<file path=ppt/slides/_rels/slide1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5.xml"/><Relationship Id="rId1" Type="http://schemas.openxmlformats.org/officeDocument/2006/relationships/slideLayout" Target="../slideLayouts/slideLayout6.xml"/><Relationship Id="rId5" Type="http://schemas.openxmlformats.org/officeDocument/2006/relationships/image" Target="../media/image68.png"/><Relationship Id="rId4" Type="http://schemas.openxmlformats.org/officeDocument/2006/relationships/image" Target="../media/image64.png"/></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09.xml"/><Relationship Id="rId1" Type="http://schemas.openxmlformats.org/officeDocument/2006/relationships/slideLayout" Target="../slideLayouts/slideLayout6.xml"/><Relationship Id="rId5" Type="http://schemas.openxmlformats.org/officeDocument/2006/relationships/image" Target="../media/image37.png"/><Relationship Id="rId4" Type="http://schemas.openxmlformats.org/officeDocument/2006/relationships/image" Target="../media/image68.png"/></Relationships>
</file>

<file path=ppt/slides/_rels/slide126.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tags" Target="../tags/tag3.xml"/><Relationship Id="rId6" Type="http://schemas.openxmlformats.org/officeDocument/2006/relationships/oleObject" Target="../embeddings/oleObject2.bin"/><Relationship Id="rId5" Type="http://schemas.openxmlformats.org/officeDocument/2006/relationships/image" Target="../media/image26.emf"/><Relationship Id="rId4" Type="http://schemas.openxmlformats.org/officeDocument/2006/relationships/oleObject" Target="../embeddings/oleObject1.bin"/></Relationships>
</file>

<file path=ppt/slides/_rels/slide18.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3.bin"/><Relationship Id="rId1" Type="http://schemas.openxmlformats.org/officeDocument/2006/relationships/slideLayout" Target="../slideLayouts/slideLayout6.xml"/><Relationship Id="rId4" Type="http://schemas.openxmlformats.org/officeDocument/2006/relationships/oleObject" Target="../embeddings/oleObject4.bin"/></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26.emf"/><Relationship Id="rId4" Type="http://schemas.openxmlformats.org/officeDocument/2006/relationships/oleObject" Target="../embeddings/oleObject1.bin"/></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 Id="rId9" Type="http://schemas.openxmlformats.org/officeDocument/2006/relationships/image" Target="../media/image35.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3.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4.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2.tif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6.xml"/><Relationship Id="rId4" Type="http://schemas.openxmlformats.org/officeDocument/2006/relationships/image" Target="../media/image37.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4.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4.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hyperlink" Target="http://www.cl.cam.ac.uk/" TargetMode="External"/><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3.xml"/><Relationship Id="rId1" Type="http://schemas.openxmlformats.org/officeDocument/2006/relationships/slideLayout" Target="../slideLayouts/slideLayout6.xml"/><Relationship Id="rId4" Type="http://schemas.openxmlformats.org/officeDocument/2006/relationships/image" Target="../media/image38.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4.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2.png"/><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37.png"/><Relationship Id="rId4" Type="http://schemas.openxmlformats.org/officeDocument/2006/relationships/image" Target="../media/image40.png"/></Relationships>
</file>

<file path=ppt/slides/_rels/slide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37.png"/><Relationship Id="rId4" Type="http://schemas.openxmlformats.org/officeDocument/2006/relationships/image" Target="../media/image40.png"/></Relationships>
</file>

<file path=ppt/slides/_rels/slide5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9.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37.png"/></Relationships>
</file>

<file path=ppt/slides/_rels/slide55.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png"/><Relationship Id="rId2" Type="http://schemas.openxmlformats.org/officeDocument/2006/relationships/notesSlide" Target="../notesSlides/notesSlide50.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37.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5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3.xml"/><Relationship Id="rId1" Type="http://schemas.openxmlformats.org/officeDocument/2006/relationships/slideLayout" Target="../slideLayouts/slideLayout6.xml"/><Relationship Id="rId4" Type="http://schemas.openxmlformats.org/officeDocument/2006/relationships/image" Target="../media/image47.png"/></Relationships>
</file>

<file path=ppt/slides/_rels/slide5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4.xml"/><Relationship Id="rId1" Type="http://schemas.openxmlformats.org/officeDocument/2006/relationships/slideLayout" Target="../slideLayouts/slideLayout6.xml"/><Relationship Id="rId4" Type="http://schemas.openxmlformats.org/officeDocument/2006/relationships/image" Target="../media/image49.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55.xml"/><Relationship Id="rId1" Type="http://schemas.openxmlformats.org/officeDocument/2006/relationships/slideLayout" Target="../slideLayouts/slideLayout6.xml"/><Relationship Id="rId5" Type="http://schemas.openxmlformats.org/officeDocument/2006/relationships/image" Target="../media/image52.png"/><Relationship Id="rId4" Type="http://schemas.openxmlformats.org/officeDocument/2006/relationships/image" Target="../media/image51.png"/></Relationships>
</file>

<file path=ppt/slides/_rels/slide6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6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xml"/><Relationship Id="rId1" Type="http://schemas.openxmlformats.org/officeDocument/2006/relationships/tags" Target="../tags/tag11.xml"/></Relationships>
</file>

<file path=ppt/slides/_rels/slide68.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22.tiff"/></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72.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55.emf"/></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8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7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4.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9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83.xml"/><Relationship Id="rId1" Type="http://schemas.openxmlformats.org/officeDocument/2006/relationships/slideLayout" Target="../slideLayouts/slideLayout4.xml"/><Relationship Id="rId4" Type="http://schemas.openxmlformats.org/officeDocument/2006/relationships/image" Target="../media/image63.emf"/></Relationships>
</file>

<file path=ppt/slides/_rels/slide9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4.xml"/><Relationship Id="rId1" Type="http://schemas.openxmlformats.org/officeDocument/2006/relationships/slideLayout" Target="../slideLayouts/slideLayout4.xml"/><Relationship Id="rId5" Type="http://schemas.openxmlformats.org/officeDocument/2006/relationships/image" Target="../media/image65.png"/><Relationship Id="rId4" Type="http://schemas.openxmlformats.org/officeDocument/2006/relationships/image" Target="../media/image37.png"/></Relationships>
</file>

<file path=ppt/slides/_rels/slide9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5.xml"/><Relationship Id="rId1" Type="http://schemas.openxmlformats.org/officeDocument/2006/relationships/slideLayout" Target="../slideLayouts/slideLayout4.xml"/><Relationship Id="rId5" Type="http://schemas.openxmlformats.org/officeDocument/2006/relationships/image" Target="../media/image67.png"/><Relationship Id="rId4" Type="http://schemas.openxmlformats.org/officeDocument/2006/relationships/image" Target="../media/image6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Topic 6 – Applications</a:t>
            </a:r>
          </a:p>
        </p:txBody>
      </p:sp>
      <p:sp>
        <p:nvSpPr>
          <p:cNvPr id="3" name="Content Placeholder 2"/>
          <p:cNvSpPr>
            <a:spLocks noGrp="1"/>
          </p:cNvSpPr>
          <p:nvPr>
            <p:ph idx="1"/>
          </p:nvPr>
        </p:nvSpPr>
        <p:spPr>
          <a:xfrm>
            <a:off x="457200" y="1600200"/>
            <a:ext cx="8229600" cy="4928480"/>
          </a:xfrm>
        </p:spPr>
        <p:txBody>
          <a:bodyPr>
            <a:normAutofit lnSpcReduction="10000"/>
          </a:bodyPr>
          <a:lstStyle/>
          <a:p>
            <a:pPr marL="0" indent="0">
              <a:buNone/>
            </a:pPr>
            <a:endParaRPr lang="en-US" dirty="0">
              <a:latin typeface="Calibri"/>
            </a:endParaRPr>
          </a:p>
          <a:p>
            <a:r>
              <a:rPr lang="en-US" dirty="0"/>
              <a:t>Infrastructure Services (DNS)</a:t>
            </a:r>
          </a:p>
          <a:p>
            <a:pPr lvl="1"/>
            <a:r>
              <a:rPr lang="en-US" dirty="0"/>
              <a:t>Now with added security…</a:t>
            </a:r>
          </a:p>
          <a:p>
            <a:endParaRPr lang="en-US" dirty="0">
              <a:latin typeface="Calibri"/>
            </a:endParaRPr>
          </a:p>
          <a:p>
            <a:r>
              <a:rPr lang="en-US" dirty="0">
                <a:latin typeface="Calibri"/>
              </a:rPr>
              <a:t>Traditional Applications (web)</a:t>
            </a:r>
          </a:p>
          <a:p>
            <a:pPr lvl="1"/>
            <a:r>
              <a:rPr lang="en-US" dirty="0">
                <a:latin typeface="Calibri"/>
              </a:rPr>
              <a:t>Now with added QUIC</a:t>
            </a:r>
          </a:p>
          <a:p>
            <a:pPr marL="0" indent="0">
              <a:buNone/>
            </a:pPr>
            <a:endParaRPr lang="en-US" dirty="0">
              <a:latin typeface="Calibri"/>
            </a:endParaRPr>
          </a:p>
          <a:p>
            <a:r>
              <a:rPr lang="en-US" dirty="0">
                <a:latin typeface="Calibri"/>
              </a:rPr>
              <a:t>P2P Networks</a:t>
            </a:r>
          </a:p>
          <a:p>
            <a:pPr lvl="1"/>
            <a:r>
              <a:rPr lang="en-US" dirty="0">
                <a:latin typeface="Calibri"/>
              </a:rPr>
              <a:t>Every device serves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1</a:t>
            </a:fld>
            <a:endParaRPr lang="en-US"/>
          </a:p>
        </p:txBody>
      </p:sp>
    </p:spTree>
    <p:extLst>
      <p:ext uri="{BB962C8B-B14F-4D97-AF65-F5344CB8AC3E}">
        <p14:creationId xmlns:p14="http://schemas.microsoft.com/office/powerpoint/2010/main" val="131881849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22818" y="1086943"/>
            <a:ext cx="7886700" cy="670967"/>
          </a:xfrm>
        </p:spPr>
        <p:txBody>
          <a:bodyPr>
            <a:normAutofit fontScale="90000"/>
          </a:bodyPr>
          <a:lstStyle/>
          <a:p>
            <a:r>
              <a:rPr lang="en-US" dirty="0">
                <a:ea typeface="ＭＳ Ｐゴシック" panose="020B0600070205080204" pitchFamily="34" charset="-128"/>
                <a:cs typeface="Calibri" panose="020F0502020204030204" pitchFamily="34" charset="0"/>
              </a:rPr>
              <a:t>Thinking about the DNS</a:t>
            </a:r>
            <a:endParaRPr lang="en-US" sz="33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753826" cy="79017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humongous distributed database</a:t>
            </a:r>
            <a:r>
              <a:rPr lang="en-US" altLang="en-US" sz="2100" dirty="0">
                <a:solidFill>
                  <a:prstClr val="black"/>
                </a:solidFill>
                <a:latin typeface="Calibri" panose="020F0502020204030204"/>
                <a:ea typeface="ＭＳ Ｐゴシック" panose="020B0600070205080204" pitchFamily="34" charset="-128"/>
              </a:rPr>
              <a:t>:</a:t>
            </a:r>
          </a:p>
          <a:p>
            <a:pPr marL="263129" indent="-176213" defTabSz="685800">
              <a:spcBef>
                <a:spcPts val="300"/>
              </a:spcBef>
              <a:tabLst>
                <a:tab pos="36910" algn="l"/>
              </a:tabLst>
              <a:defRPr/>
            </a:pPr>
            <a:r>
              <a:rPr lang="en-US" altLang="en-US" sz="2100" dirty="0">
                <a:solidFill>
                  <a:prstClr val="black"/>
                </a:solidFill>
                <a:latin typeface="Calibri" panose="020F0502020204030204"/>
                <a:ea typeface="ＭＳ Ｐゴシック" panose="020B0600070205080204" pitchFamily="34" charset="-128"/>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537539" y="2568066"/>
            <a:ext cx="4478962" cy="173088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handles many </a:t>
            </a:r>
            <a:r>
              <a:rPr lang="en-US" altLang="en-US" sz="2100" i="1" dirty="0">
                <a:solidFill>
                  <a:srgbClr val="C00000"/>
                </a:solidFill>
                <a:latin typeface="Calibri" panose="020F0502020204030204"/>
                <a:ea typeface="ＭＳ Ｐゴシック" panose="020B0600070205080204" pitchFamily="34" charset="-128"/>
              </a:rPr>
              <a:t>trillions</a:t>
            </a:r>
            <a:r>
              <a:rPr lang="en-US" altLang="en-US" sz="2100" dirty="0">
                <a:solidFill>
                  <a:srgbClr val="C00000"/>
                </a:solidFill>
                <a:latin typeface="Calibri" panose="020F0502020204030204"/>
                <a:ea typeface="ＭＳ Ｐゴシック" panose="020B0600070205080204" pitchFamily="34" charset="-128"/>
              </a:rPr>
              <a:t> of queries/day:</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many</a:t>
            </a:r>
            <a:r>
              <a:rPr lang="en-US" altLang="en-US" sz="2100" dirty="0">
                <a:solidFill>
                  <a:prstClr val="black"/>
                </a:solidFill>
                <a:latin typeface="Calibri" panose="020F0502020204030204"/>
                <a:ea typeface="ＭＳ Ｐゴシック" panose="020B0600070205080204" pitchFamily="34" charset="-128"/>
              </a:rPr>
              <a:t> more reads than writes</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performance matters:  </a:t>
            </a:r>
            <a:r>
              <a:rPr lang="en-US" altLang="en-US" sz="2100" dirty="0">
                <a:solidFill>
                  <a:prstClr val="black"/>
                </a:solidFill>
                <a:latin typeface="Calibri" panose="020F0502020204030204"/>
                <a:ea typeface="ＭＳ Ｐゴシック" panose="020B0600070205080204" pitchFamily="34" charset="-128"/>
              </a:rPr>
              <a:t>almost every Internet transaction interacts with DNS - msecs count!</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537538" y="4181475"/>
            <a:ext cx="5279062" cy="10191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organizationally, physically decentralized:</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millions of different organizations responsible for their records</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562938" y="5260975"/>
            <a:ext cx="5279062" cy="4222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“bulletproof”: reliability, security</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0900" y="3964516"/>
            <a:ext cx="2203450" cy="1836209"/>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a:t>
            </a:fld>
            <a:endParaRPr lang="en-US" dirty="0"/>
          </a:p>
        </p:txBody>
      </p:sp>
    </p:spTree>
    <p:extLst>
      <p:ext uri="{BB962C8B-B14F-4D97-AF65-F5344CB8AC3E}">
        <p14:creationId xmlns:p14="http://schemas.microsoft.com/office/powerpoint/2010/main" val="92091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599018" y="1990215"/>
            <a:ext cx="3390900" cy="30884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a:buNone/>
              <a:defRPr/>
            </a:pPr>
            <a:r>
              <a:rPr lang="en-US" sz="2400" dirty="0">
                <a:solidFill>
                  <a:srgbClr val="CC0000"/>
                </a:solidFill>
              </a:rPr>
              <a:t>Requesting chunks:</a:t>
            </a:r>
          </a:p>
          <a:p>
            <a:pPr marL="304800" indent="-207169">
              <a:buFont typeface="Wingdings" charset="2"/>
              <a:buChar char="§"/>
              <a:defRPr/>
            </a:pPr>
            <a:r>
              <a:rPr lang="en-US" sz="2100" dirty="0"/>
              <a:t>at any given time, different peers have different subsets of file chunks</a:t>
            </a:r>
          </a:p>
          <a:p>
            <a:pPr marL="304800" indent="-207169">
              <a:buFont typeface="Wingdings" charset="2"/>
              <a:buChar char="§"/>
              <a:defRPr/>
            </a:pPr>
            <a:r>
              <a:rPr lang="en-US" sz="2100" dirty="0"/>
              <a:t>periodically, Alice asks each peer for list of chunks that they have</a:t>
            </a:r>
          </a:p>
          <a:p>
            <a:pPr marL="304800" indent="-207169">
              <a:buFont typeface="Wingdings" charset="2"/>
              <a:buChar char="§"/>
              <a:defRPr/>
            </a:pPr>
            <a:r>
              <a:rPr lang="en-US" sz="2100"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4445454" y="1916605"/>
            <a:ext cx="4286249" cy="37792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1906" indent="0"/>
            <a:r>
              <a:rPr lang="en-US" altLang="en-US" sz="2400" dirty="0">
                <a:solidFill>
                  <a:srgbClr val="CC0000"/>
                </a:solidFill>
                <a:latin typeface="+mn-lt"/>
              </a:rPr>
              <a:t>Sending chunks: tit-for-tat</a:t>
            </a:r>
          </a:p>
          <a:p>
            <a:pPr marL="304800" indent="-255985">
              <a:lnSpc>
                <a:spcPct val="90000"/>
              </a:lnSpc>
              <a:spcBef>
                <a:spcPts val="300"/>
              </a:spcBef>
              <a:buClr>
                <a:srgbClr val="000099"/>
              </a:buClr>
              <a:buSzPct val="100000"/>
              <a:buFont typeface="Wingdings" pitchFamily="2" charset="2"/>
              <a:buChar char="§"/>
            </a:pPr>
            <a:r>
              <a:rPr lang="en-US" altLang="en-US" sz="2100" dirty="0">
                <a:latin typeface="+mn-lt"/>
              </a:rPr>
              <a:t>Alice sends chunks to those four peers currently sending her chunks </a:t>
            </a:r>
            <a:r>
              <a:rPr lang="en-US" altLang="en-US" sz="2100" i="1" dirty="0">
                <a:latin typeface="+mn-lt"/>
              </a:rPr>
              <a:t>at highest rate</a:t>
            </a:r>
            <a:r>
              <a:rPr lang="en-US" altLang="en-US" sz="2100" dirty="0">
                <a:latin typeface="+mn-lt"/>
              </a:rPr>
              <a:t> </a:t>
            </a:r>
          </a:p>
          <a:p>
            <a:pPr lvl="1">
              <a:lnSpc>
                <a:spcPct val="90000"/>
              </a:lnSpc>
              <a:spcBef>
                <a:spcPts val="300"/>
              </a:spcBef>
              <a:buClr>
                <a:srgbClr val="000099"/>
              </a:buClr>
              <a:buFont typeface="Arial" panose="020B0604020202020204" pitchFamily="34" charset="0"/>
              <a:buChar char="•"/>
            </a:pPr>
            <a:r>
              <a:rPr lang="en-US" altLang="en-US" sz="1800" dirty="0">
                <a:latin typeface="+mn-lt"/>
              </a:rPr>
              <a:t>other peers are choked by Alice (do not receive chunks from her)</a:t>
            </a:r>
          </a:p>
          <a:p>
            <a:pPr lvl="1">
              <a:lnSpc>
                <a:spcPct val="90000"/>
              </a:lnSpc>
              <a:spcBef>
                <a:spcPts val="300"/>
              </a:spcBef>
              <a:buClr>
                <a:srgbClr val="000099"/>
              </a:buClr>
              <a:buFont typeface="Arial" panose="020B0604020202020204" pitchFamily="34" charset="0"/>
              <a:buChar char="•"/>
            </a:pPr>
            <a:r>
              <a:rPr lang="en-US" altLang="en-US" sz="1800" dirty="0">
                <a:latin typeface="+mn-lt"/>
              </a:rPr>
              <a:t>re-evaluate top 4 every10 secs</a:t>
            </a:r>
          </a:p>
          <a:p>
            <a:pPr marL="353616" indent="-255985">
              <a:lnSpc>
                <a:spcPct val="90000"/>
              </a:lnSpc>
              <a:spcBef>
                <a:spcPts val="300"/>
              </a:spcBef>
              <a:buClr>
                <a:srgbClr val="000099"/>
              </a:buClr>
              <a:buSzPct val="100000"/>
              <a:buFont typeface="Wingdings" pitchFamily="2" charset="2"/>
              <a:buChar char="§"/>
            </a:pPr>
            <a:r>
              <a:rPr lang="en-US" altLang="en-US" sz="2100" dirty="0">
                <a:latin typeface="+mn-lt"/>
              </a:rPr>
              <a:t>every 30 secs: randomly select another peer, starts sending chunks</a:t>
            </a:r>
          </a:p>
          <a:p>
            <a:pPr lvl="1">
              <a:lnSpc>
                <a:spcPct val="90000"/>
              </a:lnSpc>
              <a:spcBef>
                <a:spcPts val="300"/>
              </a:spcBef>
              <a:buClr>
                <a:srgbClr val="000099"/>
              </a:buClr>
              <a:buFont typeface="Arial" panose="020B0604020202020204" pitchFamily="34" charset="0"/>
              <a:buChar char="•"/>
            </a:pPr>
            <a:r>
              <a:rPr lang="en-US" altLang="ja-JP" sz="1800" dirty="0">
                <a:latin typeface="+mn-lt"/>
              </a:rPr>
              <a:t>“optimistically unchoke” this peer</a:t>
            </a:r>
          </a:p>
          <a:p>
            <a:pPr lvl="1">
              <a:lnSpc>
                <a:spcPct val="90000"/>
              </a:lnSpc>
              <a:spcBef>
                <a:spcPts val="300"/>
              </a:spcBef>
              <a:buClr>
                <a:srgbClr val="000099"/>
              </a:buClr>
              <a:buFont typeface="Arial" panose="020B0604020202020204" pitchFamily="34" charset="0"/>
              <a:buChar char="•"/>
            </a:pPr>
            <a:r>
              <a:rPr lang="en-US" altLang="en-US" sz="1800" dirty="0">
                <a:latin typeface="+mn-lt"/>
              </a:rPr>
              <a:t>newly chosen peer may join top 4</a:t>
            </a:r>
          </a:p>
          <a:p>
            <a:pPr>
              <a:buClr>
                <a:srgbClr val="000099"/>
              </a:buClr>
              <a:buSzTx/>
              <a:buFont typeface="Wingdings" pitchFamily="2" charset="2"/>
              <a:buChar char="§"/>
            </a:pPr>
            <a:endParaRPr lang="en-US" altLang="en-US" sz="1500"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100</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771" y="4741069"/>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1839686" y="3995738"/>
            <a:ext cx="1104900" cy="4476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200445" y="4614863"/>
            <a:ext cx="723900" cy="2857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2706461" y="4700588"/>
            <a:ext cx="447675" cy="7810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4868636" y="3338513"/>
            <a:ext cx="314325" cy="4857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4944836" y="3776663"/>
            <a:ext cx="590550" cy="2286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4944836" y="4129088"/>
            <a:ext cx="447675" cy="23812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9777" y="4312444"/>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3382736" y="3976688"/>
            <a:ext cx="1076325" cy="36195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3392261" y="4043363"/>
            <a:ext cx="1047750" cy="352425"/>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3420836" y="4119563"/>
            <a:ext cx="1028700" cy="3619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618784" y="1823357"/>
            <a:ext cx="36051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(1) Alice “</a:t>
            </a:r>
            <a:r>
              <a:rPr lang="en-US" altLang="ja-JP" sz="1800" dirty="0">
                <a:latin typeface="+mn-lt"/>
              </a:rPr>
              <a:t>optimistically unchokes” Bob</a:t>
            </a:r>
            <a:endParaRPr lang="en-US" altLang="en-US" sz="18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616746" y="2140748"/>
            <a:ext cx="63183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(2) Alice becomes one of Bob’</a:t>
            </a:r>
            <a:r>
              <a:rPr lang="en-US" altLang="ja-JP" sz="1800" dirty="0">
                <a:latin typeface="+mn-lt"/>
              </a:rPr>
              <a:t>s top-four providers; Bob reciprocates</a:t>
            </a:r>
            <a:endParaRPr lang="en-US" altLang="en-US" sz="18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610792" y="2450315"/>
            <a:ext cx="4634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(3) Bob becomes one of Alice’</a:t>
            </a:r>
            <a:r>
              <a:rPr lang="en-US" altLang="ja-JP" sz="1800" dirty="0">
                <a:latin typeface="+mn-lt"/>
              </a:rPr>
              <a:t>s top-four providers</a:t>
            </a:r>
            <a:endParaRPr lang="en-US" altLang="en-US" sz="18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4812677" y="4861153"/>
            <a:ext cx="3673042" cy="646331"/>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higher upload rate:</a:t>
            </a:r>
            <a:r>
              <a:rPr lang="en-US" altLang="en-US" sz="18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1645614" y="4618435"/>
            <a:ext cx="571500" cy="564356"/>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167108" y="5189935"/>
            <a:ext cx="571500" cy="564356"/>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281283" y="3777854"/>
            <a:ext cx="571500" cy="564356"/>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2754086" y="4177904"/>
            <a:ext cx="571500" cy="564356"/>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5399654" y="4120754"/>
            <a:ext cx="571500" cy="564356"/>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5512764" y="3492104"/>
            <a:ext cx="571500" cy="564356"/>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5218679" y="3026569"/>
            <a:ext cx="571500" cy="564356"/>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4526927" y="3769519"/>
            <a:ext cx="571500" cy="564356"/>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4361429" y="2895600"/>
            <a:ext cx="571500" cy="883444"/>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179014" y="3262313"/>
            <a:ext cx="834628" cy="9144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101</a:t>
            </a:fld>
            <a:endParaRPr lang="en-US" dirty="0"/>
          </a:p>
        </p:txBody>
      </p:sp>
      <p:sp>
        <p:nvSpPr>
          <p:cNvPr id="2" name="Text Box 29">
            <a:extLst>
              <a:ext uri="{FF2B5EF4-FFF2-40B4-BE49-F238E27FC236}">
                <a16:creationId xmlns:a16="http://schemas.microsoft.com/office/drawing/2014/main" id="{05AA3388-8154-7D89-909E-A477811A328D}"/>
              </a:ext>
            </a:extLst>
          </p:cNvPr>
          <p:cNvSpPr txBox="1">
            <a:spLocks noChangeArrowheads="1"/>
          </p:cNvSpPr>
          <p:nvPr/>
        </p:nvSpPr>
        <p:spPr bwMode="auto">
          <a:xfrm>
            <a:off x="6255951" y="3795010"/>
            <a:ext cx="2484871" cy="923330"/>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Rare blocks have priority</a:t>
            </a:r>
          </a:p>
          <a:p>
            <a:pPr eaLnBrk="1" hangingPunct="1">
              <a:spcBef>
                <a:spcPct val="0"/>
              </a:spcBef>
              <a:buClrTx/>
              <a:buSzTx/>
              <a:buFontTx/>
              <a:buNone/>
            </a:pPr>
            <a:r>
              <a:rPr lang="en-US" altLang="en-US" sz="1800" i="1" dirty="0">
                <a:latin typeface="+mn-lt"/>
              </a:rPr>
              <a:t>Making each host a better network partner</a:t>
            </a:r>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dissolve">
                                      <p:cBhvr>
                                        <p:cTn id="4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P spid="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a:xfrm>
            <a:off x="457200" y="53922"/>
            <a:ext cx="8229600" cy="1143000"/>
          </a:xfrm>
        </p:spPr>
        <p:txBody>
          <a:bodyPr>
            <a:normAutofit fontScale="90000"/>
          </a:bodyPr>
          <a:lstStyle/>
          <a:p>
            <a:r>
              <a:rPr lang="en-US" dirty="0"/>
              <a:t>Internet</a:t>
            </a:r>
            <a:br>
              <a:rPr lang="en-US" dirty="0"/>
            </a:br>
            <a:r>
              <a:rPr lang="en-US" sz="2200" dirty="0"/>
              <a:t>(current data is $$$ or hard to get)</a:t>
            </a:r>
            <a:br>
              <a:rPr lang="en-US" sz="2200" dirty="0"/>
            </a:br>
            <a:r>
              <a:rPr lang="en-US" sz="2200" dirty="0"/>
              <a:t>This info taken from an annual </a:t>
            </a:r>
            <a:r>
              <a:rPr lang="en-US" sz="2200" dirty="0" err="1"/>
              <a:t>Sandvine</a:t>
            </a:r>
            <a:r>
              <a:rPr lang="en-US" sz="2200" dirty="0"/>
              <a:t> report for 2022 </a:t>
            </a:r>
            <a:r>
              <a:rPr lang="en-US" sz="1100" dirty="0"/>
              <a:t>https://</a:t>
            </a:r>
            <a:r>
              <a:rPr lang="en-US" sz="1100" dirty="0" err="1"/>
              <a:t>www.sandvine.com</a:t>
            </a:r>
            <a:endParaRPr lang="en-US" dirty="0"/>
          </a:p>
        </p:txBody>
      </p:sp>
      <p:pic>
        <p:nvPicPr>
          <p:cNvPr id="10" name="Picture 9">
            <a:extLst>
              <a:ext uri="{FF2B5EF4-FFF2-40B4-BE49-F238E27FC236}">
                <a16:creationId xmlns:a16="http://schemas.microsoft.com/office/drawing/2014/main" id="{6844EB5B-276C-DE8C-9804-495993788B10}"/>
              </a:ext>
            </a:extLst>
          </p:cNvPr>
          <p:cNvPicPr>
            <a:picLocks noChangeAspect="1"/>
          </p:cNvPicPr>
          <p:nvPr/>
        </p:nvPicPr>
        <p:blipFill>
          <a:blip r:embed="rId2"/>
          <a:stretch>
            <a:fillRect/>
          </a:stretch>
        </p:blipFill>
        <p:spPr>
          <a:xfrm>
            <a:off x="3909848" y="1336107"/>
            <a:ext cx="2921000" cy="4483100"/>
          </a:xfrm>
          <a:prstGeom prst="rect">
            <a:avLst/>
          </a:prstGeom>
        </p:spPr>
      </p:pic>
      <p:pic>
        <p:nvPicPr>
          <p:cNvPr id="12" name="Picture 11">
            <a:extLst>
              <a:ext uri="{FF2B5EF4-FFF2-40B4-BE49-F238E27FC236}">
                <a16:creationId xmlns:a16="http://schemas.microsoft.com/office/drawing/2014/main" id="{FC59640D-8983-6241-6EF9-A9FED2D4BB01}"/>
              </a:ext>
            </a:extLst>
          </p:cNvPr>
          <p:cNvPicPr>
            <a:picLocks noChangeAspect="1"/>
          </p:cNvPicPr>
          <p:nvPr/>
        </p:nvPicPr>
        <p:blipFill>
          <a:blip r:embed="rId3"/>
          <a:stretch>
            <a:fillRect/>
          </a:stretch>
        </p:blipFill>
        <p:spPr>
          <a:xfrm>
            <a:off x="457200" y="1336107"/>
            <a:ext cx="2921000" cy="4483100"/>
          </a:xfrm>
          <a:prstGeom prst="rect">
            <a:avLst/>
          </a:prstGeom>
        </p:spPr>
      </p:pic>
      <p:pic>
        <p:nvPicPr>
          <p:cNvPr id="7" name="Picture 6">
            <a:extLst>
              <a:ext uri="{FF2B5EF4-FFF2-40B4-BE49-F238E27FC236}">
                <a16:creationId xmlns:a16="http://schemas.microsoft.com/office/drawing/2014/main" id="{59771385-45BA-42AE-7E27-C3F08EBA0DB7}"/>
              </a:ext>
            </a:extLst>
          </p:cNvPr>
          <p:cNvPicPr>
            <a:picLocks noChangeAspect="1"/>
          </p:cNvPicPr>
          <p:nvPr/>
        </p:nvPicPr>
        <p:blipFill>
          <a:blip r:embed="rId4"/>
          <a:stretch>
            <a:fillRect/>
          </a:stretch>
        </p:blipFill>
        <p:spPr>
          <a:xfrm>
            <a:off x="181303" y="3146733"/>
            <a:ext cx="7772400" cy="3528453"/>
          </a:xfrm>
          <a:prstGeom prst="rect">
            <a:avLst/>
          </a:prstGeom>
        </p:spPr>
      </p:pic>
    </p:spTree>
    <p:extLst>
      <p:ext uri="{BB962C8B-B14F-4D97-AF65-F5344CB8AC3E}">
        <p14:creationId xmlns:p14="http://schemas.microsoft.com/office/powerpoint/2010/main" val="2746959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527763" y="1950557"/>
            <a:ext cx="6336676" cy="670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endParaRPr lang="en-US" altLang="en-US" sz="2100" dirty="0">
              <a:solidFill>
                <a:prstClr val="black"/>
              </a:solidFill>
              <a:latin typeface="Calibri" panose="020F0502020204030204"/>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599343" y="1976654"/>
            <a:ext cx="4623289" cy="36159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7891" indent="-255985" defTabSz="685800">
              <a:buClr>
                <a:srgbClr val="0000A3"/>
              </a:buClr>
              <a:buSzPct val="100000"/>
              <a:buFont typeface="Wingdings" pitchFamily="2" charset="2"/>
              <a:buChar char="§"/>
              <a:defRPr/>
            </a:pPr>
            <a:r>
              <a:rPr lang="en-US" altLang="en-US" sz="2400" dirty="0">
                <a:solidFill>
                  <a:prstClr val="black"/>
                </a:solidFill>
                <a:latin typeface="Calibri" panose="020F0502020204030204"/>
              </a:rPr>
              <a:t>stream video traffic: major consumer of Internet bandwidth</a:t>
            </a:r>
          </a:p>
          <a:p>
            <a:pPr marL="510779" lvl="1" indent="-167879" defTabSz="685800">
              <a:buClr>
                <a:srgbClr val="000099"/>
              </a:buClr>
              <a:buSzPct val="100000"/>
              <a:buFont typeface="Arial" panose="020B0604020202020204" pitchFamily="34" charset="0"/>
              <a:buChar char="•"/>
              <a:defRPr/>
            </a:pPr>
            <a:r>
              <a:rPr lang="en-US" altLang="en-US" sz="1800" dirty="0">
                <a:solidFill>
                  <a:prstClr val="black"/>
                </a:solidFill>
                <a:latin typeface="Calibri" panose="020F0502020204030204"/>
              </a:rPr>
              <a:t>Netflix, YouTube, Amazon Prime: 80% of residential ISP traffic </a:t>
            </a:r>
            <a:r>
              <a:rPr lang="en-US" altLang="en-US" sz="1500" dirty="0">
                <a:solidFill>
                  <a:prstClr val="black"/>
                </a:solidFill>
                <a:latin typeface="Calibri" panose="020F0502020204030204"/>
              </a:rPr>
              <a:t>(2020)</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scale - how to reach ~1B users?</a:t>
            </a:r>
            <a:endParaRPr lang="en-US" altLang="en-US" sz="2100" dirty="0">
              <a:solidFill>
                <a:prstClr val="black"/>
              </a:solidFill>
              <a:latin typeface="Calibri" panose="020F0502020204030204"/>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6376965" y="3695451"/>
            <a:ext cx="2767036" cy="1968229"/>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643304" y="3990373"/>
            <a:ext cx="7006004"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heterogeneity</a:t>
            </a:r>
          </a:p>
          <a:p>
            <a:pPr marL="510779" lvl="1" indent="-167879"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different users have different capabilities (e.g., wired versus mobile; bandwidth rich versus bandwidth poor)</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solution: </a:t>
            </a:r>
            <a:r>
              <a:rPr lang="en-US" altLang="en-US" sz="2400" dirty="0">
                <a:latin typeface="Calibri" panose="020F0502020204030204"/>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103</a:t>
            </a:fld>
            <a:endParaRPr lang="en-US" dirty="0"/>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dissolve">
                                      <p:cBhvr>
                                        <p:cTn id="12" dur="500"/>
                                        <p:tgtEl>
                                          <p:spTgt spid="11">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Effect transition="in" filter="dissolve">
                                      <p:cBhvr>
                                        <p:cTn id="15" dur="500"/>
                                        <p:tgtEl>
                                          <p:spTgt spid="1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dissolve">
                                      <p:cBhvr>
                                        <p:cTn id="20" dur="500"/>
                                        <p:tgtEl>
                                          <p:spTgt spid="11">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648006" y="1946920"/>
            <a:ext cx="4282678" cy="368141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video: sequence of images displayed at constant rate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24 images/sec</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digital image: array of pixels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pixel represented by bits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coding: use redundancy </a:t>
            </a:r>
            <a:r>
              <a:rPr lang="en-US" altLang="en-US" sz="2100" i="1" dirty="0">
                <a:solidFill>
                  <a:srgbClr val="CC0000"/>
                </a:solidFill>
                <a:latin typeface="Calibri" panose="020F0502020204030204"/>
                <a:ea typeface="ＭＳ Ｐゴシック" panose="020B0600070205080204" pitchFamily="34" charset="-128"/>
              </a:rPr>
              <a:t>within</a:t>
            </a:r>
            <a:r>
              <a:rPr lang="en-US" altLang="en-US" sz="2100" dirty="0">
                <a:solidFill>
                  <a:prstClr val="black"/>
                </a:solidFill>
                <a:latin typeface="Calibri" panose="020F0502020204030204"/>
                <a:ea typeface="ＭＳ Ｐゴシック" panose="020B0600070205080204" pitchFamily="34" charset="-128"/>
              </a:rPr>
              <a:t> and </a:t>
            </a:r>
            <a:r>
              <a:rPr lang="en-US" altLang="en-US" sz="2100" i="1" dirty="0">
                <a:solidFill>
                  <a:srgbClr val="CC0000"/>
                </a:solidFill>
                <a:latin typeface="Calibri" panose="020F0502020204030204"/>
                <a:ea typeface="ＭＳ Ｐゴシック" panose="020B0600070205080204" pitchFamily="34" charset="-128"/>
              </a:rPr>
              <a:t>between</a:t>
            </a:r>
            <a:r>
              <a:rPr lang="en-US" altLang="en-US" sz="2100" dirty="0">
                <a:solidFill>
                  <a:srgbClr val="CC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images to decrease # bits used to encode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spatial (within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828821" y="2369938"/>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796679" y="1279326"/>
            <a:ext cx="2455823" cy="1320844"/>
            <a:chOff x="5345311" y="524250"/>
            <a:chExt cx="3274238" cy="1760988"/>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dirty="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780638" y="3798868"/>
            <a:ext cx="71365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76511" y="5266188"/>
            <a:ext cx="91082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5041957" y="4073954"/>
            <a:ext cx="1984853" cy="1527475"/>
            <a:chOff x="6722609" y="4288938"/>
            <a:chExt cx="2646470" cy="203663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22273" y="3912910"/>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104</a:t>
            </a:fld>
            <a:endParaRPr lang="en-US" dirty="0"/>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xEl>
                                              <p:pRg st="5" end="5"/>
                                            </p:txEl>
                                          </p:spTgt>
                                        </p:tgtEl>
                                        <p:attrNameLst>
                                          <p:attrName>style.visibility</p:attrName>
                                        </p:attrNameLst>
                                      </p:cBhvr>
                                      <p:to>
                                        <p:strVal val="visible"/>
                                      </p:to>
                                    </p:set>
                                    <p:animEffect transition="in" filter="dissolve">
                                      <p:cBhvr>
                                        <p:cTn id="20" dur="500"/>
                                        <p:tgtEl>
                                          <p:spTgt spid="12">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dissolv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2">
                                            <p:txEl>
                                              <p:pRg st="6" end="6"/>
                                            </p:txEl>
                                          </p:spTgt>
                                        </p:tgtEl>
                                        <p:attrNameLst>
                                          <p:attrName>style.visibility</p:attrName>
                                        </p:attrNameLst>
                                      </p:cBhvr>
                                      <p:to>
                                        <p:strVal val="visible"/>
                                      </p:to>
                                    </p:set>
                                    <p:animEffect transition="in" filter="dissolve">
                                      <p:cBhvr>
                                        <p:cTn id="28" dur="500"/>
                                        <p:tgtEl>
                                          <p:spTgt spid="1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dissolve">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5041957" y="1279326"/>
            <a:ext cx="3312319" cy="4322103"/>
            <a:chOff x="4338638" y="295275"/>
            <a:chExt cx="4417210" cy="576280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61124"/>
              <a:chOff x="5345311" y="524250"/>
              <a:chExt cx="3274238" cy="1760989"/>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5171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9" y="5611090"/>
              <a:ext cx="121465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775100" y="1951263"/>
            <a:ext cx="3940546" cy="36814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CBR: (constant bit rate): </a:t>
            </a:r>
            <a:r>
              <a:rPr lang="en-US" sz="2100" dirty="0">
                <a:solidFill>
                  <a:srgbClr val="000000"/>
                </a:solidFill>
                <a:latin typeface="Calibri" panose="020F0502020204030204"/>
                <a:cs typeface="Gill Sans MT"/>
              </a:rPr>
              <a:t>video encoding rate fixed</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VBR:  (variable bit rate): </a:t>
            </a:r>
            <a:r>
              <a:rPr lang="en-US" sz="2100" dirty="0">
                <a:solidFill>
                  <a:srgbClr val="000000"/>
                </a:solidFill>
                <a:latin typeface="Calibri" panose="020F0502020204030204"/>
                <a:cs typeface="Gill Sans MT"/>
              </a:rPr>
              <a:t>video </a:t>
            </a:r>
            <a:r>
              <a:rPr lang="en-US" sz="2100" dirty="0">
                <a:solidFill>
                  <a:prstClr val="black"/>
                </a:solidFill>
                <a:latin typeface="Calibri" panose="020F0502020204030204"/>
                <a:cs typeface="Gill Sans MT"/>
              </a:rPr>
              <a:t>encoding rate changes as amount of spatial, temporal coding changes </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examples: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 1 (CD-ROM) 1.5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MPEG2 (DVD) 3-6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105</a:t>
            </a:fld>
            <a:endParaRPr lang="en-US" dirty="0"/>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635357" y="3931971"/>
            <a:ext cx="8192878" cy="1907909"/>
          </a:xfrm>
        </p:spPr>
        <p:txBody>
          <a:bodyPr>
            <a:normAutofit fontScale="70000" lnSpcReduction="20000"/>
          </a:bodyPr>
          <a:lstStyle/>
          <a:p>
            <a:pPr marL="11906" indent="0">
              <a:buNone/>
            </a:pPr>
            <a:r>
              <a:rPr lang="en-US" sz="2250" dirty="0"/>
              <a:t>Main challenges: </a:t>
            </a:r>
          </a:p>
          <a:p>
            <a:pPr marL="353616" indent="-220266"/>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353616" indent="-220266"/>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stored video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663932" y="1856184"/>
            <a:ext cx="210346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2100" dirty="0">
                <a:solidFill>
                  <a:prstClr val="black"/>
                </a:solidFill>
              </a:rPr>
              <a:t>simple scenario</a:t>
            </a:r>
            <a:r>
              <a:rPr lang="en-US" altLang="en-US" sz="1500" dirty="0">
                <a:solidFill>
                  <a:prstClr val="black"/>
                </a:solidFill>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690902" y="3206354"/>
            <a:ext cx="12426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defRPr/>
            </a:pPr>
            <a:r>
              <a:rPr lang="en-US" altLang="en-US" sz="1350" dirty="0">
                <a:solidFill>
                  <a:srgbClr val="000000"/>
                </a:solidFill>
                <a:cs typeface="Arial" panose="020B0604020202020204" pitchFamily="34" charset="0"/>
              </a:rPr>
              <a:t>video server</a:t>
            </a:r>
          </a:p>
          <a:p>
            <a:pPr algn="ctr" defTabSz="685800">
              <a:defRPr/>
            </a:pPr>
            <a:r>
              <a:rPr lang="en-US" altLang="en-US" sz="1350" dirty="0">
                <a:solidFill>
                  <a:srgbClr val="000000"/>
                </a:solidFill>
                <a:cs typeface="Arial" panose="020B0604020202020204" pitchFamily="34" charset="0"/>
              </a:rPr>
              <a:t>(stored video)</a:t>
            </a:r>
            <a:endParaRPr lang="en-US" altLang="en-US" sz="1350" i="1" dirty="0">
              <a:solidFill>
                <a:srgbClr val="CC0000"/>
              </a:solidFill>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3364006" y="2175272"/>
            <a:ext cx="1361585" cy="1111181"/>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153839" y="2643709"/>
            <a:ext cx="275595" cy="551690"/>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878243" y="2385139"/>
            <a:ext cx="826787" cy="255227"/>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3853726" y="2722503"/>
            <a:ext cx="437469" cy="46587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1804408" y="2405200"/>
            <a:ext cx="1497845" cy="86264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1572867" y="2801971"/>
            <a:ext cx="80117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2870931" y="2823147"/>
            <a:ext cx="783098"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3799426" y="3294255"/>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226509" y="2986983"/>
            <a:ext cx="705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200">
                <a:solidFill>
                  <a:srgbClr val="000000"/>
                </a:solidFill>
                <a:cs typeface="Arial" panose="020B0604020202020204" pitchFamily="34" charset="0"/>
              </a:rPr>
              <a:t>Internet</a:t>
            </a:r>
            <a:endParaRPr lang="en-US" altLang="en-US" sz="1350" i="1">
              <a:solidFill>
                <a:srgbClr val="CC0000"/>
              </a:solidFill>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2841605" y="4464413"/>
            <a:ext cx="320278" cy="589359"/>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Calibri" panose="020F0502020204030204"/>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2521326" y="4188189"/>
            <a:ext cx="960835" cy="272653"/>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047332" y="1885520"/>
            <a:ext cx="0" cy="213955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1542633" y="3367850"/>
            <a:ext cx="1246585" cy="1139429"/>
            <a:chOff x="944" y="2184"/>
            <a:chExt cx="1047" cy="957"/>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257175" indent="-257175" defTabSz="685800">
                <a:lnSpc>
                  <a:spcPct val="90000"/>
                </a:lnSpc>
                <a:buFontTx/>
                <a:buAutoNum type="arabicPeriod"/>
                <a:defRPr/>
              </a:pPr>
              <a:r>
                <a:rPr lang="en-US" sz="1500" dirty="0">
                  <a:solidFill>
                    <a:prstClr val="black"/>
                  </a:solidFill>
                  <a:latin typeface="Calibri" panose="020F0502020204030204"/>
                  <a:cs typeface="Arial"/>
                </a:rPr>
                <a:t>video</a:t>
              </a:r>
            </a:p>
            <a:p>
              <a:pPr defTabSz="685800">
                <a:lnSpc>
                  <a:spcPct val="90000"/>
                </a:lnSpc>
                <a:defRPr/>
              </a:pPr>
              <a:r>
                <a:rPr lang="en-US" sz="1500" dirty="0">
                  <a:solidFill>
                    <a:prstClr val="black"/>
                  </a:solidFill>
                  <a:latin typeface="Calibri" panose="020F0502020204030204"/>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190207" y="2126026"/>
            <a:ext cx="1914525" cy="1894284"/>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2792789" y="3198779"/>
            <a:ext cx="1029891" cy="972741"/>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77" cy="4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500" b="1" dirty="0">
                  <a:solidFill>
                    <a:srgbClr val="CC0000"/>
                  </a:solidFill>
                  <a:latin typeface="Calibri" panose="020F0502020204030204"/>
                  <a:cs typeface="Arial"/>
                </a:rPr>
                <a:t>2. </a:t>
              </a:r>
              <a:r>
                <a:rPr lang="en-US" sz="1500" dirty="0">
                  <a:solidFill>
                    <a:srgbClr val="CC0000"/>
                  </a:solidFill>
                  <a:latin typeface="Calibri" panose="020F0502020204030204"/>
                  <a:cs typeface="Arial"/>
                </a:rPr>
                <a:t>video</a:t>
              </a:r>
            </a:p>
            <a:p>
              <a:pPr defTabSz="685800">
                <a:defRPr/>
              </a:pPr>
              <a:r>
                <a:rPr lang="en-US" sz="1500" dirty="0">
                  <a:solidFill>
                    <a:srgbClr val="CC0000"/>
                  </a:solidFill>
                  <a:latin typeface="Calibri" panose="020F0502020204030204"/>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09120" y="2733818"/>
            <a:ext cx="1468040" cy="3000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685800">
              <a:defRPr/>
            </a:pPr>
            <a:r>
              <a:rPr lang="en-US" sz="1350" dirty="0">
                <a:solidFill>
                  <a:prstClr val="black"/>
                </a:solidFill>
                <a:latin typeface="Arial"/>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3757195" y="1987913"/>
            <a:ext cx="4326732" cy="3573067"/>
            <a:chOff x="2804" y="903"/>
            <a:chExt cx="3634" cy="300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70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lnSpc>
                  <a:spcPct val="90000"/>
                </a:lnSpc>
                <a:defRPr/>
              </a:pPr>
              <a:r>
                <a:rPr lang="en-US" dirty="0">
                  <a:solidFill>
                    <a:srgbClr val="CC0000"/>
                  </a:solidFill>
                  <a:latin typeface="Calibri" panose="020F0502020204030204"/>
                  <a:cs typeface="Arial"/>
                </a:rPr>
                <a:t>streaming</a:t>
              </a:r>
              <a:r>
                <a:rPr lang="en-US" dirty="0">
                  <a:solidFill>
                    <a:prstClr val="black"/>
                  </a:solidFill>
                  <a:latin typeface="Calibri" panose="020F0502020204030204"/>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6493252" y="4034597"/>
            <a:ext cx="511679" cy="3000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350" dirty="0">
                <a:solidFill>
                  <a:prstClr val="black"/>
                </a:solidFill>
                <a:latin typeface="Arial"/>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3358754" y="2127615"/>
            <a:ext cx="1914525" cy="1894285"/>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4777184" y="2134759"/>
            <a:ext cx="3401616" cy="2189768"/>
            <a:chOff x="7656512" y="-921322"/>
            <a:chExt cx="4535488" cy="2919690"/>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8"/>
              <a:ext cx="4065588" cy="10464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defRPr/>
              </a:pPr>
              <a:r>
                <a:rPr lang="en-US" sz="1500" b="1" dirty="0">
                  <a:solidFill>
                    <a:srgbClr val="000099"/>
                  </a:solidFill>
                  <a:latin typeface="Calibri" panose="020F0502020204030204"/>
                  <a:cs typeface="Arial"/>
                </a:rPr>
                <a:t>3. </a:t>
              </a:r>
              <a:r>
                <a:rPr lang="en-US" sz="1500" dirty="0">
                  <a:solidFill>
                    <a:srgbClr val="000099"/>
                  </a:solidFill>
                  <a:latin typeface="Calibri" panose="020F0502020204030204"/>
                  <a:cs typeface="Arial"/>
                </a:rPr>
                <a:t>video received, played out at client</a:t>
              </a:r>
            </a:p>
            <a:p>
              <a:pPr defTabSz="685800">
                <a:defRPr/>
              </a:pPr>
              <a:r>
                <a:rPr lang="en-US" sz="1500" dirty="0">
                  <a:solidFill>
                    <a:srgbClr val="000099"/>
                  </a:solidFill>
                  <a:latin typeface="Calibri" panose="020F0502020204030204"/>
                  <a:cs typeface="Arial"/>
                </a:rPr>
                <a:t>(30 frames/sec)</a:t>
              </a:r>
              <a:endParaRPr lang="en-US" sz="1350" dirty="0">
                <a:solidFill>
                  <a:srgbClr val="000099"/>
                </a:solidFill>
                <a:latin typeface="Calibri" panose="020F0502020204030204"/>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040189" y="4017929"/>
            <a:ext cx="5861447" cy="10716"/>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2834838" y="3883295"/>
            <a:ext cx="187318" cy="218816"/>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3352801" y="4095750"/>
            <a:ext cx="1447800" cy="675846"/>
            <a:chOff x="6858000" y="237067"/>
            <a:chExt cx="1930400" cy="90112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7100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defTabSz="685800">
                <a:lnSpc>
                  <a:spcPct val="90000"/>
                </a:lnSpc>
                <a:defRPr/>
              </a:pPr>
              <a:r>
                <a:rPr lang="en-US" sz="1350" dirty="0">
                  <a:solidFill>
                    <a:prstClr val="black"/>
                  </a:solidFill>
                  <a:latin typeface="Calibri" panose="020F0502020204030204"/>
                  <a:cs typeface="Arial"/>
                </a:rPr>
                <a:t>network delay</a:t>
              </a:r>
            </a:p>
            <a:p>
              <a:pPr algn="ctr" defTabSz="685800">
                <a:lnSpc>
                  <a:spcPct val="90000"/>
                </a:lnSpc>
                <a:defRPr/>
              </a:pPr>
              <a:r>
                <a:rPr lang="en-US" sz="1350" dirty="0">
                  <a:solidFill>
                    <a:prstClr val="black"/>
                  </a:solidFill>
                  <a:latin typeface="Calibri" panose="020F0502020204030204"/>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785851" y="1899621"/>
            <a:ext cx="6415050" cy="33665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srgbClr val="CC0000"/>
                </a:solidFill>
                <a:latin typeface="Calibri" panose="020F0502020204030204"/>
              </a:rPr>
              <a:t>continuous playout constraint</a:t>
            </a:r>
            <a:r>
              <a:rPr lang="en-US" sz="2400" dirty="0">
                <a:solidFill>
                  <a:prstClr val="black"/>
                </a:solidFill>
                <a:latin typeface="Calibri" panose="020F0502020204030204"/>
              </a:rPr>
              <a:t>: during client video playout, playout timing must match original timing </a:t>
            </a:r>
          </a:p>
          <a:p>
            <a:pPr marL="511969" lvl="1" indent="-169069" defTabSz="685800">
              <a:lnSpc>
                <a:spcPct val="90000"/>
              </a:lnSpc>
              <a:spcBef>
                <a:spcPct val="20000"/>
              </a:spcBef>
              <a:buClr>
                <a:srgbClr val="000099"/>
              </a:buClr>
              <a:buSzPct val="100000"/>
              <a:buFont typeface="Arial"/>
              <a:buChar char="•"/>
              <a:defRPr/>
            </a:pPr>
            <a:r>
              <a:rPr lang="en-US" sz="2100" dirty="0">
                <a:solidFill>
                  <a:prstClr val="black"/>
                </a:solidFill>
                <a:latin typeface="Calibri" panose="020F0502020204030204"/>
              </a:rPr>
              <a:t>… but </a:t>
            </a:r>
            <a:r>
              <a:rPr lang="en-US" sz="2100" dirty="0">
                <a:solidFill>
                  <a:srgbClr val="CC0000"/>
                </a:solidFill>
                <a:latin typeface="Calibri" panose="020F0502020204030204"/>
              </a:rPr>
              <a:t>network delays are variable </a:t>
            </a:r>
            <a:r>
              <a:rPr lang="en-US" sz="2100" dirty="0">
                <a:solidFill>
                  <a:prstClr val="black"/>
                </a:solidFill>
                <a:latin typeface="Calibri" panose="020F0502020204030204"/>
              </a:rPr>
              <a:t>(jitter), so will need </a:t>
            </a:r>
            <a:r>
              <a:rPr lang="en-US" sz="2100" dirty="0">
                <a:solidFill>
                  <a:srgbClr val="000099"/>
                </a:solidFill>
                <a:latin typeface="Calibri" panose="020F0502020204030204"/>
              </a:rPr>
              <a:t>client-side buffer </a:t>
            </a:r>
            <a:r>
              <a:rPr lang="en-US" sz="2100" dirty="0">
                <a:solidFill>
                  <a:prstClr val="black"/>
                </a:solidFill>
                <a:latin typeface="Calibri" panose="020F0502020204030204"/>
              </a:rPr>
              <a:t>to match continuous playout constraint</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26545" y="3140362"/>
            <a:ext cx="1593170" cy="88509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785851" y="3982665"/>
            <a:ext cx="6128861" cy="8748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prstClr val="black"/>
                </a:solidFill>
                <a:latin typeface="Calibri" panose="020F0502020204030204"/>
              </a:rPr>
              <a:t>other challenges:</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client interactivity: pause, fast-forward, rewind, jump through video</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video packets may be lost, retransmitted</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5">
                                            <p:txEl>
                                              <p:pRg st="1" end="1"/>
                                            </p:txEl>
                                          </p:spTgt>
                                        </p:tgtEl>
                                        <p:attrNameLst>
                                          <p:attrName>style.visibility</p:attrName>
                                        </p:attrNameLst>
                                      </p:cBhvr>
                                      <p:to>
                                        <p:strVal val="visible"/>
                                      </p:to>
                                    </p:set>
                                    <p:animEffect transition="in" filter="dissolve">
                                      <p:cBhvr>
                                        <p:cTn id="7" dur="500"/>
                                        <p:tgtEl>
                                          <p:spTgt spid="19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dissolve">
                                      <p:cBhvr>
                                        <p:cTn id="15" dur="500"/>
                                        <p:tgtEl>
                                          <p:spTgt spid="7">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2" end="2"/>
                                            </p:txEl>
                                          </p:spTgt>
                                        </p:tgtEl>
                                        <p:attrNameLst>
                                          <p:attrName>style.visibility</p:attrName>
                                        </p:attrNameLst>
                                      </p:cBhvr>
                                      <p:to>
                                        <p:strVal val="visible"/>
                                      </p:to>
                                    </p:set>
                                    <p:animEffect transition="in" filter="dissolve">
                                      <p:cBhvr>
                                        <p:cTn id="1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1834331" y="2107983"/>
            <a:ext cx="0" cy="213955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1827187" y="4240392"/>
            <a:ext cx="5861447" cy="10716"/>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2308200" y="2185374"/>
            <a:ext cx="1455911" cy="71558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CC0000"/>
                </a:solidFill>
                <a:latin typeface="Calibri" panose="020F0502020204030204"/>
                <a:cs typeface="Arial"/>
              </a:rPr>
              <a:t>       constant bit </a:t>
            </a:r>
          </a:p>
          <a:p>
            <a:pPr defTabSz="685800">
              <a:lnSpc>
                <a:spcPct val="90000"/>
              </a:lnSpc>
              <a:defRPr/>
            </a:pPr>
            <a:r>
              <a:rPr lang="en-US" sz="1500" dirty="0">
                <a:solidFill>
                  <a:srgbClr val="CC0000"/>
                </a:solidFill>
                <a:latin typeface="Calibri" panose="020F0502020204030204"/>
                <a:cs typeface="Arial"/>
              </a:rPr>
              <a:t>      rate video</a:t>
            </a:r>
          </a:p>
          <a:p>
            <a:pPr defTabSz="685800">
              <a:lnSpc>
                <a:spcPct val="90000"/>
              </a:lnSpc>
              <a:defRPr/>
            </a:pPr>
            <a:r>
              <a:rPr lang="en-US" sz="1500" dirty="0">
                <a:solidFill>
                  <a:srgbClr val="CC0000"/>
                </a:solidFill>
                <a:latin typeface="Calibri" panose="020F0502020204030204"/>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120081" y="2355633"/>
            <a:ext cx="1914525" cy="1894284"/>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896119" y="2956281"/>
            <a:ext cx="1468040" cy="3000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685800">
              <a:lnSpc>
                <a:spcPct val="90000"/>
              </a:lnSpc>
              <a:defRPr/>
            </a:pPr>
            <a:r>
              <a:rPr lang="en-US" sz="1500" dirty="0">
                <a:solidFill>
                  <a:prstClr val="black"/>
                </a:solidFill>
                <a:latin typeface="Calibri" panose="020F0502020204030204"/>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7280250" y="4257061"/>
            <a:ext cx="543739" cy="3000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prstClr val="black"/>
                </a:solidFill>
                <a:latin typeface="Calibri" panose="020F0502020204030204"/>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3077343" y="2366348"/>
            <a:ext cx="2625329" cy="1890713"/>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17" y="1724"/>
              <a:ext cx="703"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500" dirty="0">
                  <a:solidFill>
                    <a:prstClr val="black"/>
                  </a:solidFill>
                  <a:latin typeface="Calibri" panose="020F0502020204030204"/>
                  <a:cs typeface="Arial"/>
                </a:rPr>
                <a:t>variable</a:t>
              </a:r>
            </a:p>
            <a:p>
              <a:pPr algn="ctr" defTabSz="685800">
                <a:lnSpc>
                  <a:spcPct val="90000"/>
                </a:lnSpc>
                <a:defRPr/>
              </a:pPr>
              <a:r>
                <a:rPr lang="en-US" sz="1500" dirty="0">
                  <a:solidFill>
                    <a:prstClr val="black"/>
                  </a:solidFill>
                  <a:latin typeface="Calibri" panose="020F0502020204030204"/>
                  <a:cs typeface="Arial"/>
                </a:rPr>
                <a:t>network</a:t>
              </a:r>
            </a:p>
            <a:p>
              <a:pPr algn="ctr" defTabSz="685800">
                <a:lnSpc>
                  <a:spcPct val="90000"/>
                </a:lnSpc>
                <a:defRPr/>
              </a:pPr>
              <a:r>
                <a:rPr lang="en-US" sz="1500" dirty="0">
                  <a:solidFill>
                    <a:prstClr val="black"/>
                  </a:solidFill>
                  <a:latin typeface="Calibri" panose="020F0502020204030204"/>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12" y="1196"/>
              <a:ext cx="914"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r" defTabSz="685800">
                <a:lnSpc>
                  <a:spcPct val="90000"/>
                </a:lnSpc>
                <a:defRPr/>
              </a:pPr>
              <a:r>
                <a:rPr lang="en-US" sz="1500" dirty="0">
                  <a:solidFill>
                    <a:prstClr val="black"/>
                  </a:solidFill>
                  <a:latin typeface="Calibri" panose="020F0502020204030204"/>
                  <a:cs typeface="Arial"/>
                </a:rPr>
                <a:t>client video</a:t>
              </a:r>
            </a:p>
            <a:p>
              <a:pPr algn="r" defTabSz="685800">
                <a:lnSpc>
                  <a:spcPct val="90000"/>
                </a:lnSpc>
                <a:defRPr/>
              </a:pPr>
              <a:r>
                <a:rPr lang="en-US" sz="1500" dirty="0">
                  <a:solidFill>
                    <a:prstClr val="black"/>
                  </a:solidFill>
                  <a:latin typeface="Calibri" panose="020F0502020204030204"/>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3436912" y="2344918"/>
            <a:ext cx="3962403" cy="2434828"/>
            <a:chOff x="1874" y="1138"/>
            <a:chExt cx="3328" cy="204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46"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000099"/>
                  </a:solidFill>
                  <a:latin typeface="Calibri" panose="020F0502020204030204"/>
                  <a:cs typeface="Arial"/>
                </a:rPr>
                <a:t>       constant bit </a:t>
              </a:r>
            </a:p>
            <a:p>
              <a:pPr defTabSz="685800">
                <a:lnSpc>
                  <a:spcPct val="90000"/>
                </a:lnSpc>
                <a:defRPr/>
              </a:pPr>
              <a:r>
                <a:rPr lang="en-US" sz="1500" dirty="0">
                  <a:solidFill>
                    <a:srgbClr val="000099"/>
                  </a:solidFill>
                  <a:latin typeface="Calibri" panose="020F0502020204030204"/>
                  <a:cs typeface="Arial"/>
                </a:rPr>
                <a:t>     rate video</a:t>
              </a:r>
            </a:p>
            <a:p>
              <a:pPr defTabSz="685800">
                <a:lnSpc>
                  <a:spcPct val="90000"/>
                </a:lnSpc>
                <a:defRPr/>
              </a:pPr>
              <a:r>
                <a:rPr lang="en-US" sz="1500" dirty="0">
                  <a:solidFill>
                    <a:srgbClr val="000099"/>
                  </a:solidFill>
                  <a:latin typeface="Calibri" panose="020F0502020204030204"/>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27"/>
              <a:chOff x="1874" y="2756"/>
              <a:chExt cx="1059" cy="42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685800">
                  <a:lnSpc>
                    <a:spcPct val="90000"/>
                  </a:lnSpc>
                  <a:defRPr/>
                </a:pPr>
                <a:r>
                  <a:rPr lang="en-US" sz="1500" dirty="0">
                    <a:solidFill>
                      <a:srgbClr val="000099"/>
                    </a:solidFill>
                    <a:latin typeface="Calibri" panose="020F0502020204030204"/>
                    <a:cs typeface="Arial"/>
                  </a:rPr>
                  <a:t>client playout</a:t>
                </a:r>
              </a:p>
              <a:p>
                <a:pPr algn="ctr" defTabSz="685800">
                  <a:lnSpc>
                    <a:spcPct val="90000"/>
                  </a:lnSpc>
                  <a:defRPr/>
                </a:pPr>
                <a:r>
                  <a:rPr lang="en-US" sz="1500" dirty="0">
                    <a:solidFill>
                      <a:srgbClr val="000099"/>
                    </a:solidFill>
                    <a:latin typeface="Calibri" panose="020F0502020204030204"/>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4534666" y="3181633"/>
            <a:ext cx="425054" cy="717947"/>
            <a:chOff x="2813" y="1837"/>
            <a:chExt cx="357" cy="603"/>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690" y="1960"/>
              <a:ext cx="603" cy="3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200" dirty="0">
                  <a:solidFill>
                    <a:srgbClr val="0000A3"/>
                  </a:solidFill>
                  <a:latin typeface="Calibri" panose="020F0502020204030204"/>
                  <a:cs typeface="Arial"/>
                </a:rPr>
                <a:t>buffered</a:t>
              </a:r>
            </a:p>
            <a:p>
              <a:pPr algn="ctr" defTabSz="685800">
                <a:lnSpc>
                  <a:spcPct val="90000"/>
                </a:lnSpc>
                <a:defRPr/>
              </a:pPr>
              <a:r>
                <a:rPr lang="en-US" sz="1200" dirty="0">
                  <a:solidFill>
                    <a:srgbClr val="0000A3"/>
                  </a:solidFill>
                  <a:latin typeface="Calibri" panose="020F0502020204030204"/>
                  <a:cs typeface="Arial"/>
                </a:rPr>
                <a:t>video</a:t>
              </a:r>
              <a:endParaRPr lang="en-US" sz="1500" dirty="0">
                <a:solidFill>
                  <a:srgbClr val="0000A3"/>
                </a:solidFill>
                <a:latin typeface="Calibri" panose="020F0502020204030204"/>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939577" y="4882740"/>
            <a:ext cx="7886699" cy="666750"/>
          </a:xfrm>
          <a:prstGeom prst="rect">
            <a:avLst/>
          </a:prstGeom>
        </p:spPr>
        <p:txBody>
          <a:bodyPr vert="horz" lIns="68580" tIns="34290" rIns="68580" bIns="3429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sz="2400" i="1">
                <a:solidFill>
                  <a:srgbClr val="CC0000"/>
                </a:solidFill>
                <a:latin typeface="Calibri" panose="020F0502020204030204"/>
              </a:rPr>
              <a:t>client-side buffering and playout delay: </a:t>
            </a:r>
            <a:r>
              <a:rPr lang="en-US" sz="2400">
                <a:solidFill>
                  <a:prstClr val="black"/>
                </a:solidFill>
                <a:latin typeface="Calibri" panose="020F0502020204030204"/>
              </a:rPr>
              <a:t>compensate for network-added delay, delay jitter</a:t>
            </a:r>
            <a:endParaRPr lang="en-US" sz="2400" dirty="0">
              <a:solidFill>
                <a:prstClr val="black"/>
              </a:solidFill>
              <a:latin typeface="Calibri" panose="020F0502020204030204"/>
            </a:endParaRP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a distributed, hierarchical database</a:t>
            </a:r>
            <a:endParaRPr lang="en-US" sz="33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359229" y="4156174"/>
            <a:ext cx="8784772" cy="1600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2863" indent="0" defTabSz="685800">
              <a:spcBef>
                <a:spcPts val="750"/>
              </a:spcBef>
              <a:buNone/>
              <a:defRPr/>
            </a:pPr>
            <a:r>
              <a:rPr lang="en-US" altLang="en-US" sz="2100" dirty="0">
                <a:solidFill>
                  <a:srgbClr val="000099"/>
                </a:solidFill>
                <a:latin typeface="Calibri" panose="020F0502020204030204"/>
                <a:ea typeface="ＭＳ Ｐゴシック" panose="020B0600070205080204" pitchFamily="34" charset="-128"/>
              </a:rPr>
              <a:t>Client wants IP address for </a:t>
            </a:r>
            <a:r>
              <a:rPr lang="en-US" altLang="en-US" sz="1800" dirty="0" err="1">
                <a:solidFill>
                  <a:srgbClr val="000099"/>
                </a:solidFill>
                <a:latin typeface="Calibri" panose="020F0502020204030204"/>
                <a:ea typeface="ＭＳ Ｐゴシック" panose="020B0600070205080204" pitchFamily="34" charset="-128"/>
              </a:rPr>
              <a:t>www.amazon.com</a:t>
            </a:r>
            <a:r>
              <a:rPr lang="en-US" altLang="en-US" sz="2100" dirty="0">
                <a:solidFill>
                  <a:srgbClr val="000099"/>
                </a:solidFill>
                <a:latin typeface="Calibri" panose="020F0502020204030204"/>
                <a:ea typeface="ＭＳ Ｐゴシック" panose="020B0600070205080204" pitchFamily="34" charset="-128"/>
              </a:rPr>
              <a:t>; 1</a:t>
            </a:r>
            <a:r>
              <a:rPr lang="en-US" altLang="en-US" sz="2100" baseline="30000" dirty="0">
                <a:solidFill>
                  <a:srgbClr val="000099"/>
                </a:solidFill>
                <a:latin typeface="Calibri" panose="020F0502020204030204"/>
                <a:ea typeface="ＭＳ Ｐゴシック" panose="020B0600070205080204" pitchFamily="34" charset="-128"/>
              </a:rPr>
              <a:t>st</a:t>
            </a:r>
            <a:r>
              <a:rPr lang="en-US" altLang="en-US" sz="2100" dirty="0">
                <a:solidFill>
                  <a:srgbClr val="000099"/>
                </a:solidFill>
                <a:latin typeface="Calibri" panose="020F0502020204030204"/>
                <a:ea typeface="ＭＳ Ｐゴシック" panose="020B0600070205080204" pitchFamily="34" charset="-128"/>
              </a:rPr>
              <a:t> approximation: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root server to find .com 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.com DNS server to get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 to get  IP address for </a:t>
            </a:r>
            <a:r>
              <a:rPr lang="en-US" altLang="en-US" sz="1800" dirty="0" err="1">
                <a:solidFill>
                  <a:prstClr val="black"/>
                </a:solidFill>
                <a:latin typeface="Calibri" panose="020F0502020204030204"/>
                <a:ea typeface="ＭＳ Ｐゴシック" panose="020B0600070205080204" pitchFamily="34" charset="-128"/>
              </a:rPr>
              <a:t>www.amazon.com</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991494" y="2218624"/>
            <a:ext cx="8129345" cy="808102"/>
            <a:chOff x="1321991" y="1815164"/>
            <a:chExt cx="10839126" cy="1077468"/>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118529"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90" y="2432961"/>
              <a:ext cx="2015936"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5" y="2432961"/>
              <a:ext cx="206723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a:t>
              </a:r>
              <a:r>
                <a:rPr lang="en-US" altLang="en-US" sz="1350" dirty="0" err="1">
                  <a:solidFill>
                    <a:prstClr val="black"/>
                  </a:solidFill>
                </a:rPr>
                <a:t>edu</a:t>
              </a:r>
              <a:r>
                <a:rPr lang="en-US" altLang="en-US" sz="1350" dirty="0">
                  <a:solidFill>
                    <a:prstClr val="black"/>
                  </a:solidFill>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436821" cy="492442"/>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2876039" y="1912985"/>
            <a:ext cx="5541426" cy="369332"/>
            <a:chOff x="3834718" y="1407648"/>
            <a:chExt cx="7388567" cy="492443"/>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34718" y="1432519"/>
              <a:ext cx="214417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825525"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658282" y="2932428"/>
            <a:ext cx="8199101" cy="812556"/>
            <a:chOff x="877709" y="2766905"/>
            <a:chExt cx="10932135" cy="1083409"/>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554272"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nyu.edu</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1"/>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umass.edu</a:t>
              </a:r>
            </a:p>
            <a:p>
              <a:pPr defTabSz="685800">
                <a:spcBef>
                  <a:spcPct val="0"/>
                </a:spcBef>
                <a:defRPr/>
              </a:pPr>
              <a:r>
                <a:rPr lang="en-US" altLang="en-US" sz="1350">
                  <a:solidFill>
                    <a:prstClr val="black"/>
                  </a:solidFill>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yahoo.com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4" y="3150941"/>
              <a:ext cx="1567096"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amazon.com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0" y="3132853"/>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pbs.org</a:t>
              </a:r>
            </a:p>
            <a:p>
              <a:pPr defTabSz="685800">
                <a:spcBef>
                  <a:spcPct val="0"/>
                </a:spcBef>
                <a:defRPr/>
              </a:pPr>
              <a:r>
                <a:rPr lang="en-US" altLang="en-US" sz="1350">
                  <a:solidFill>
                    <a:prstClr val="black"/>
                  </a:solidFill>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1"/>
              <a:ext cx="1889919"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a:t>
            </a:fld>
            <a:endParaRPr lang="en-US" dirty="0"/>
          </a:p>
        </p:txBody>
      </p:sp>
    </p:spTree>
    <p:extLst>
      <p:ext uri="{BB962C8B-B14F-4D97-AF65-F5344CB8AC3E}">
        <p14:creationId xmlns:p14="http://schemas.microsoft.com/office/powerpoint/2010/main" val="270952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616826" y="1970753"/>
            <a:ext cx="7776956"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divides video file into multiple chunks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each chunk encoded at multiple different rates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different rate encodings stored in different files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files replicated in various CDN nodes</a:t>
            </a:r>
          </a:p>
          <a:p>
            <a:pPr lvl="1" defTabSz="685800">
              <a:spcBef>
                <a:spcPts val="375"/>
              </a:spcBef>
              <a:buFont typeface="Wingdings" pitchFamily="2" charset="2"/>
              <a:buChar char="§"/>
              <a:defRPr/>
            </a:pPr>
            <a:r>
              <a:rPr lang="en-US" altLang="en-US" sz="1800" i="1" dirty="0">
                <a:solidFill>
                  <a:srgbClr val="000099"/>
                </a:solidFill>
                <a:latin typeface="Calibri" panose="020F0502020204030204"/>
                <a:ea typeface="ＭＳ Ｐゴシック" panose="020B0600070205080204" pitchFamily="34" charset="-128"/>
              </a:rPr>
              <a:t>manifest file: </a:t>
            </a:r>
            <a:r>
              <a:rPr lang="en-US" altLang="en-US" sz="1800" dirty="0">
                <a:solidFill>
                  <a:prstClr val="black"/>
                </a:solidFill>
                <a:latin typeface="Calibri" panose="020F0502020204030204"/>
                <a:ea typeface="ＭＳ Ｐゴシック" panose="020B0600070205080204" pitchFamily="34" charset="-128"/>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7814189" y="2648204"/>
            <a:ext cx="998720" cy="812360"/>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8173397" y="2979203"/>
            <a:ext cx="320883" cy="340589"/>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8" name="Freeform 237">
            <a:extLst>
              <a:ext uri="{FF2B5EF4-FFF2-40B4-BE49-F238E27FC236}">
                <a16:creationId xmlns:a16="http://schemas.microsoft.com/office/drawing/2014/main" id="{7CE77C4C-F0D2-6344-8886-D4BFC98A935F}"/>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7677012" y="2929452"/>
            <a:ext cx="309700" cy="415498"/>
            <a:chOff x="10485997" y="1295948"/>
            <a:chExt cx="412933" cy="553997"/>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643102" y="3922173"/>
            <a:ext cx="7776956" cy="192486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client:</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periodically estimates server-to-client bandwidth</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consulting manifest, requests one chunk at a time </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chooses maximum coding rate sustainable given current bandwidth</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5844826" y="2596211"/>
            <a:ext cx="707612" cy="849365"/>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6843916" y="2529389"/>
            <a:ext cx="202148" cy="403329"/>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7058891" y="2343486"/>
            <a:ext cx="707612" cy="453197"/>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6839975" y="3223071"/>
            <a:ext cx="202148" cy="403329"/>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7007653" y="3356419"/>
            <a:ext cx="707612" cy="453197"/>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6042134" y="1129205"/>
            <a:ext cx="2506718" cy="738664"/>
          </a:xfrm>
          <a:prstGeom prst="rect">
            <a:avLst/>
          </a:prstGeom>
          <a:noFill/>
        </p:spPr>
        <p:txBody>
          <a:bodyPr wrap="square" rtlCol="0">
            <a:spAutoFit/>
          </a:bodyPr>
          <a:lstStyle/>
          <a:p>
            <a:r>
              <a:rPr lang="en-US" altLang="en-US" sz="2100" i="1" dirty="0">
                <a:solidFill>
                  <a:srgbClr val="CC0000"/>
                </a:solidFill>
                <a:ea typeface="ＭＳ Ｐゴシック" panose="020B0600070205080204" pitchFamily="34" charset="-128"/>
              </a:rPr>
              <a:t>D</a:t>
            </a:r>
            <a:r>
              <a:rPr lang="en-US" altLang="en-US" sz="2100" dirty="0">
                <a:solidFill>
                  <a:prstClr val="black"/>
                </a:solidFill>
                <a:ea typeface="ＭＳ Ｐゴシック" panose="020B0600070205080204" pitchFamily="34" charset="-128"/>
              </a:rPr>
              <a:t>ynamic, </a:t>
            </a:r>
            <a:r>
              <a:rPr lang="en-US" altLang="en-US" sz="2100" i="1" dirty="0">
                <a:solidFill>
                  <a:srgbClr val="CC0000"/>
                </a:solidFill>
                <a:ea typeface="ＭＳ Ｐゴシック" panose="020B0600070205080204" pitchFamily="34" charset="-128"/>
              </a:rPr>
              <a:t>A</a:t>
            </a:r>
            <a:r>
              <a:rPr lang="en-US" altLang="en-US" sz="2100" dirty="0">
                <a:solidFill>
                  <a:prstClr val="black"/>
                </a:solidFill>
                <a:ea typeface="ＭＳ Ｐゴシック" panose="020B0600070205080204" pitchFamily="34" charset="-128"/>
              </a:rPr>
              <a:t>daptive </a:t>
            </a:r>
            <a:r>
              <a:rPr lang="en-US" altLang="en-US" sz="2100" i="1" dirty="0">
                <a:solidFill>
                  <a:srgbClr val="CC0000"/>
                </a:solidFill>
                <a:ea typeface="ＭＳ Ｐゴシック" panose="020B0600070205080204" pitchFamily="34" charset="-128"/>
              </a:rPr>
              <a:t>S</a:t>
            </a:r>
            <a:r>
              <a:rPr lang="en-US" altLang="en-US" sz="2100" dirty="0">
                <a:solidFill>
                  <a:prstClr val="black"/>
                </a:solidFill>
                <a:ea typeface="ＭＳ Ｐゴシック" panose="020B0600070205080204" pitchFamily="34" charset="-128"/>
              </a:rPr>
              <a:t>treaming over </a:t>
            </a:r>
            <a:r>
              <a:rPr lang="en-US" altLang="en-US" sz="2100" i="1" dirty="0">
                <a:solidFill>
                  <a:srgbClr val="CC0000"/>
                </a:solidFill>
                <a:ea typeface="ＭＳ Ｐゴシック" panose="020B0600070205080204" pitchFamily="34" charset="-128"/>
              </a:rPr>
              <a:t>H</a:t>
            </a:r>
            <a:r>
              <a:rPr lang="en-US" altLang="en-US" sz="2100" dirty="0">
                <a:solidFill>
                  <a:prstClr val="black"/>
                </a:solidFill>
                <a:ea typeface="ＭＳ Ｐゴシック" panose="020B0600070205080204" pitchFamily="34" charset="-128"/>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110</a:t>
            </a:fld>
            <a:endParaRPr lang="en-US" dirty="0"/>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Effect transition="in" filter="dissolve">
                                      <p:cBhvr>
                                        <p:cTn id="25" dur="500"/>
                                        <p:tgtEl>
                                          <p:spTgt spid="80">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0">
                                            <p:txEl>
                                              <p:pRg st="5" end="5"/>
                                            </p:txEl>
                                          </p:spTgt>
                                        </p:tgtEl>
                                        <p:attrNameLst>
                                          <p:attrName>style.visibility</p:attrName>
                                        </p:attrNameLst>
                                      </p:cBhvr>
                                      <p:to>
                                        <p:strVal val="visible"/>
                                      </p:to>
                                    </p:set>
                                    <p:animEffect transition="in" filter="dissolve">
                                      <p:cBhvr>
                                        <p:cTn id="30" dur="500"/>
                                        <p:tgtEl>
                                          <p:spTgt spid="80">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43">
                                            <p:txEl>
                                              <p:pRg st="0" end="0"/>
                                            </p:txEl>
                                          </p:spTgt>
                                        </p:tgtEl>
                                        <p:attrNameLst>
                                          <p:attrName>style.visibility</p:attrName>
                                        </p:attrNameLst>
                                      </p:cBhvr>
                                      <p:to>
                                        <p:strVal val="visible"/>
                                      </p:to>
                                    </p:set>
                                    <p:animEffect transition="in" filter="dissolve">
                                      <p:cBhvr>
                                        <p:cTn id="35" dur="500"/>
                                        <p:tgtEl>
                                          <p:spTgt spid="24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43">
                                            <p:txEl>
                                              <p:pRg st="1" end="1"/>
                                            </p:txEl>
                                          </p:spTgt>
                                        </p:tgtEl>
                                        <p:attrNameLst>
                                          <p:attrName>style.visibility</p:attrName>
                                        </p:attrNameLst>
                                      </p:cBhvr>
                                      <p:to>
                                        <p:strVal val="visible"/>
                                      </p:to>
                                    </p:set>
                                    <p:animEffect transition="in" filter="dissolve">
                                      <p:cBhvr>
                                        <p:cTn id="40" dur="500"/>
                                        <p:tgtEl>
                                          <p:spTgt spid="24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243">
                                            <p:txEl>
                                              <p:pRg st="2" end="2"/>
                                            </p:txEl>
                                          </p:spTgt>
                                        </p:tgtEl>
                                        <p:attrNameLst>
                                          <p:attrName>style.visibility</p:attrName>
                                        </p:attrNameLst>
                                      </p:cBhvr>
                                      <p:to>
                                        <p:strVal val="visible"/>
                                      </p:to>
                                    </p:set>
                                    <p:animEffect transition="in" filter="dissolve">
                                      <p:cBhvr>
                                        <p:cTn id="45" dur="500"/>
                                        <p:tgtEl>
                                          <p:spTgt spid="243">
                                            <p:txEl>
                                              <p:pRg st="2" end="2"/>
                                            </p:txEl>
                                          </p:spTgt>
                                        </p:tgtEl>
                                      </p:cBhvr>
                                    </p:animEffect>
                                  </p:childTnLst>
                                </p:cTn>
                              </p:par>
                              <p:par>
                                <p:cTn id="46" presetID="9" presetClass="entr" presetSubtype="0" fill="hold" nodeType="withEffect">
                                  <p:stCondLst>
                                    <p:cond delay="0"/>
                                  </p:stCondLst>
                                  <p:childTnLst>
                                    <p:set>
                                      <p:cBhvr>
                                        <p:cTn id="47" dur="1" fill="hold">
                                          <p:stCondLst>
                                            <p:cond delay="0"/>
                                          </p:stCondLst>
                                        </p:cTn>
                                        <p:tgtEl>
                                          <p:spTgt spid="243">
                                            <p:txEl>
                                              <p:pRg st="3" end="3"/>
                                            </p:txEl>
                                          </p:spTgt>
                                        </p:tgtEl>
                                        <p:attrNameLst>
                                          <p:attrName>style.visibility</p:attrName>
                                        </p:attrNameLst>
                                      </p:cBhvr>
                                      <p:to>
                                        <p:strVal val="visible"/>
                                      </p:to>
                                    </p:set>
                                    <p:animEffect transition="in" filter="dissolve">
                                      <p:cBhvr>
                                        <p:cTn id="48" dur="500"/>
                                        <p:tgtEl>
                                          <p:spTgt spid="243">
                                            <p:txEl>
                                              <p:pRg st="3" end="3"/>
                                            </p:txEl>
                                          </p:spTgt>
                                        </p:tgtEl>
                                      </p:cBhvr>
                                    </p:animEffect>
                                  </p:childTnLst>
                                </p:cTn>
                              </p:par>
                              <p:par>
                                <p:cTn id="49" presetID="9" presetClass="entr" presetSubtype="0" fill="hold" nodeType="withEffect">
                                  <p:stCondLst>
                                    <p:cond delay="0"/>
                                  </p:stCondLst>
                                  <p:childTnLst>
                                    <p:set>
                                      <p:cBhvr>
                                        <p:cTn id="50" dur="1" fill="hold">
                                          <p:stCondLst>
                                            <p:cond delay="0"/>
                                          </p:stCondLst>
                                        </p:cTn>
                                        <p:tgtEl>
                                          <p:spTgt spid="243">
                                            <p:txEl>
                                              <p:pRg st="4" end="4"/>
                                            </p:txEl>
                                          </p:spTgt>
                                        </p:tgtEl>
                                        <p:attrNameLst>
                                          <p:attrName>style.visibility</p:attrName>
                                        </p:attrNameLst>
                                      </p:cBhvr>
                                      <p:to>
                                        <p:strVal val="visible"/>
                                      </p:to>
                                    </p:set>
                                    <p:animEffect transition="in" filter="dissolve">
                                      <p:cBhvr>
                                        <p:cTn id="51"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5844826" y="2596211"/>
            <a:ext cx="707612" cy="849365"/>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6843916" y="2529389"/>
            <a:ext cx="202148" cy="403329"/>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7058891" y="2343486"/>
            <a:ext cx="707612" cy="453197"/>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6839975" y="3223071"/>
            <a:ext cx="202148" cy="403329"/>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7007653" y="3356419"/>
            <a:ext cx="707612" cy="453197"/>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562592" y="1926317"/>
            <a:ext cx="4936913"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400" i="1" dirty="0">
                <a:solidFill>
                  <a:srgbClr val="000099"/>
                </a:solidFill>
                <a:latin typeface="Gill Sans MT" panose="020B0502020104020203" pitchFamily="34" charset="77"/>
                <a:ea typeface="ＭＳ Ｐゴシック" panose="020B0600070205080204" pitchFamily="34" charset="-128"/>
              </a:rPr>
              <a:t>“</a:t>
            </a:r>
            <a:r>
              <a:rPr lang="en-US" altLang="en-US" sz="2400" i="1" dirty="0">
                <a:solidFill>
                  <a:srgbClr val="000099"/>
                </a:solidFill>
                <a:latin typeface="Calibri" panose="020F0502020204030204"/>
                <a:ea typeface="ＭＳ Ｐゴシック" panose="020B0600070205080204" pitchFamily="34" charset="-128"/>
              </a:rPr>
              <a:t>intelligence” </a:t>
            </a:r>
            <a:r>
              <a:rPr lang="en-US" altLang="en-US" sz="2400" dirty="0">
                <a:solidFill>
                  <a:srgbClr val="000099"/>
                </a:solidFill>
                <a:latin typeface="Calibri" panose="020F0502020204030204"/>
                <a:ea typeface="ＭＳ Ｐゴシック" panose="020B0600070205080204" pitchFamily="34" charset="-128"/>
              </a:rPr>
              <a:t>at client: </a:t>
            </a:r>
            <a:r>
              <a:rPr lang="en-US" altLang="en-US" sz="2400" dirty="0">
                <a:solidFill>
                  <a:prstClr val="black"/>
                </a:solidFill>
                <a:latin typeface="Calibri" panose="020F0502020204030204"/>
                <a:ea typeface="ＭＳ Ｐゴシック" panose="020B0600070205080204" pitchFamily="34" charset="-128"/>
              </a:rPr>
              <a:t>client determines</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when</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srgbClr val="000000"/>
                </a:solidFill>
                <a:latin typeface="Calibri" panose="020F0502020204030204"/>
                <a:ea typeface="ＭＳ Ｐゴシック" panose="020B0600070205080204" pitchFamily="34" charset="-128"/>
              </a:rPr>
              <a:t>to request chunk (so that buffer starvation, or overflow does not occur)</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what encoding rate </a:t>
            </a:r>
            <a:r>
              <a:rPr lang="en-US" altLang="en-US" sz="2100" dirty="0">
                <a:solidFill>
                  <a:srgbClr val="000000"/>
                </a:solidFill>
                <a:latin typeface="Calibri" panose="020F0502020204030204"/>
                <a:ea typeface="ＭＳ Ｐゴシック" panose="020B0600070205080204" pitchFamily="34" charset="-128"/>
              </a:rPr>
              <a:t>to request </a:t>
            </a:r>
            <a:r>
              <a:rPr lang="en-US" altLang="en-US" sz="2100" dirty="0">
                <a:solidFill>
                  <a:prstClr val="black"/>
                </a:solidFill>
                <a:latin typeface="Calibri" panose="020F0502020204030204"/>
                <a:ea typeface="ＭＳ Ｐゴシック" panose="020B0600070205080204" pitchFamily="34" charset="-128"/>
              </a:rPr>
              <a:t>(higher quality when more bandwidth available) </a:t>
            </a:r>
            <a:endParaRPr lang="en-US" altLang="en-US" sz="2100" dirty="0">
              <a:solidFill>
                <a:srgbClr val="000000"/>
              </a:solidFill>
              <a:latin typeface="Calibri" panose="020F0502020204030204"/>
              <a:ea typeface="ＭＳ Ｐゴシック" panose="020B0600070205080204" pitchFamily="34" charset="-128"/>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573653" y="4170813"/>
            <a:ext cx="4722248" cy="1200758"/>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where</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to request chunk (can request from URL server that is “close” to client or has high available bandwidth</a:t>
            </a:r>
            <a:r>
              <a:rPr lang="en-US" altLang="en-US" sz="2100" dirty="0">
                <a:solidFill>
                  <a:prstClr val="black"/>
                </a:solidFill>
                <a:latin typeface="Gill Sans MT" panose="020B0502020104020203" pitchFamily="34" charset="77"/>
                <a:ea typeface="ＭＳ Ｐゴシック" panose="020B0600070205080204" pitchFamily="34" charset="-128"/>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091592" y="5375820"/>
            <a:ext cx="7072129" cy="461665"/>
          </a:xfrm>
          <a:prstGeom prst="rect">
            <a:avLst/>
          </a:prstGeom>
          <a:noFill/>
        </p:spPr>
        <p:txBody>
          <a:bodyPr wrap="none" rtlCol="0">
            <a:spAutoFit/>
          </a:bodyPr>
          <a:lstStyle/>
          <a:p>
            <a:pPr defTabSz="685800">
              <a:defRPr/>
            </a:pPr>
            <a:r>
              <a:rPr lang="en-US" sz="2400" dirty="0">
                <a:solidFill>
                  <a:srgbClr val="0000A3"/>
                </a:solidFill>
                <a:latin typeface="Calibri" panose="020F0502020204030204"/>
              </a:rPr>
              <a:t>Streaming video = </a:t>
            </a:r>
            <a:r>
              <a:rPr lang="en-US" sz="2400" dirty="0">
                <a:solidFill>
                  <a:prstClr val="black"/>
                </a:solidFill>
                <a:latin typeface="Calibri" panose="020F0502020204030204"/>
              </a:rPr>
              <a:t>encoding +</a:t>
            </a:r>
            <a:r>
              <a:rPr lang="en-US" sz="2400" dirty="0">
                <a:solidFill>
                  <a:srgbClr val="C00000"/>
                </a:solidFill>
                <a:latin typeface="Calibri" panose="020F0502020204030204"/>
              </a:rPr>
              <a:t> </a:t>
            </a:r>
            <a:r>
              <a:rPr lang="en-US" sz="2400" dirty="0">
                <a:solidFill>
                  <a:prstClr val="black"/>
                </a:solidFill>
                <a:latin typeface="Calibri" panose="020F0502020204030204"/>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7814189" y="2648204"/>
            <a:ext cx="998720" cy="812360"/>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8173397" y="2979203"/>
            <a:ext cx="320883" cy="340589"/>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Freeform 240">
            <a:extLst>
              <a:ext uri="{FF2B5EF4-FFF2-40B4-BE49-F238E27FC236}">
                <a16:creationId xmlns:a16="http://schemas.microsoft.com/office/drawing/2014/main" id="{6A4AC1EA-45FB-014E-A65A-F10B6E8D2FCC}"/>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0" name="Group 9">
            <a:extLst>
              <a:ext uri="{FF2B5EF4-FFF2-40B4-BE49-F238E27FC236}">
                <a16:creationId xmlns:a16="http://schemas.microsoft.com/office/drawing/2014/main" id="{A8A41415-2E09-914F-B249-353A26FD167B}"/>
              </a:ext>
            </a:extLst>
          </p:cNvPr>
          <p:cNvGrpSpPr/>
          <p:nvPr/>
        </p:nvGrpSpPr>
        <p:grpSpPr>
          <a:xfrm>
            <a:off x="7677012" y="2929452"/>
            <a:ext cx="309700" cy="415498"/>
            <a:chOff x="10485997" y="1295948"/>
            <a:chExt cx="412933" cy="553997"/>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7502237" y="2161309"/>
            <a:ext cx="1502352" cy="1201882"/>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111</a:t>
            </a:fld>
            <a:endParaRPr lang="en-US" dirty="0"/>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758020" y="2871602"/>
            <a:ext cx="4373656" cy="1881482"/>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1: </a:t>
            </a:r>
            <a:r>
              <a:rPr lang="en-US" altLang="en-US" sz="2400" dirty="0">
                <a:solidFill>
                  <a:srgbClr val="000000"/>
                </a:solidFill>
                <a:latin typeface="Calibri" panose="020F0502020204030204"/>
                <a:ea typeface="ＭＳ Ｐゴシック" panose="020B0600070205080204" pitchFamily="34" charset="-128"/>
              </a:rPr>
              <a:t>single, large “mega-server”</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single point of failure</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point of network congestion</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long (and possibly congested) path to distant clients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670872" y="4995569"/>
            <a:ext cx="7886699" cy="624182"/>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buNone/>
              <a:defRPr/>
            </a:pPr>
            <a:r>
              <a:rPr lang="en-US" altLang="en-US" sz="2400" dirty="0">
                <a:solidFill>
                  <a:srgbClr val="000000"/>
                </a:solidFill>
                <a:latin typeface="Calibri" panose="020F0502020204030204"/>
                <a:ea typeface="ＭＳ Ｐゴシック" panose="020B0600070205080204" pitchFamily="34" charset="-128"/>
              </a:rPr>
              <a:t>….quite simply: this solution </a:t>
            </a:r>
            <a:r>
              <a:rPr lang="en-US" altLang="en-US" sz="2400" i="1" dirty="0" err="1">
                <a:solidFill>
                  <a:srgbClr val="C00000"/>
                </a:solidFill>
                <a:latin typeface="Calibri" panose="020F0502020204030204"/>
                <a:ea typeface="ＭＳ Ｐゴシック" panose="020B0600070205080204" pitchFamily="34" charset="-128"/>
              </a:rPr>
              <a:t>doesn</a:t>
            </a:r>
            <a:r>
              <a:rPr lang="fr-FR" altLang="en-US" sz="2400" i="1" dirty="0">
                <a:solidFill>
                  <a:srgbClr val="C00000"/>
                </a:solidFill>
                <a:latin typeface="Calibri" panose="020F0502020204030204"/>
                <a:ea typeface="ＭＳ Ｐゴシック" panose="020B0600070205080204" pitchFamily="34" charset="-128"/>
              </a:rPr>
              <a:t>’</a:t>
            </a:r>
            <a:r>
              <a:rPr lang="en-US" altLang="ja-JP" sz="2400" i="1" dirty="0">
                <a:solidFill>
                  <a:srgbClr val="C00000"/>
                </a:solidFill>
                <a:latin typeface="Calibri" panose="020F0502020204030204"/>
                <a:ea typeface="ＭＳ Ｐゴシック" panose="020B0600070205080204" pitchFamily="34" charset="-128"/>
              </a:rPr>
              <a:t>t scale</a:t>
            </a:r>
          </a:p>
          <a:p>
            <a:pPr marL="510779" lvl="1" indent="-167879" defTabSz="685800">
              <a:spcBef>
                <a:spcPts val="375"/>
              </a:spcBef>
              <a:defRPr/>
            </a:pP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4015211"/>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5135" y="4945427"/>
            <a:ext cx="2371725" cy="5238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603250" y="3534725"/>
            <a:ext cx="7520792" cy="14244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enter deep: </a:t>
            </a:r>
            <a:r>
              <a:rPr lang="en-US" altLang="en-US" sz="2100" dirty="0">
                <a:solidFill>
                  <a:srgbClr val="000000"/>
                </a:solidFill>
                <a:latin typeface="Calibri" panose="020F0502020204030204"/>
                <a:ea typeface="ＭＳ Ｐゴシック" panose="020B0600070205080204" pitchFamily="34" charset="-128"/>
              </a:rPr>
              <a:t>push CDN servers deep into many access networks </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close to users</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Akamai: </a:t>
            </a:r>
            <a:r>
              <a:rPr lang="en-US" sz="1800" dirty="0">
                <a:solidFill>
                  <a:prstClr val="black"/>
                </a:solidFill>
                <a:latin typeface="Calibri" panose="020F0502020204030204"/>
              </a:rPr>
              <a:t>240,000 servers deployed </a:t>
            </a:r>
          </a:p>
          <a:p>
            <a:pPr marL="685800" lvl="2" indent="0" defTabSz="685800">
              <a:spcBef>
                <a:spcPts val="0"/>
              </a:spcBef>
              <a:buNone/>
              <a:defRPr/>
            </a:pPr>
            <a:r>
              <a:rPr lang="en-US" sz="1800" dirty="0">
                <a:solidFill>
                  <a:prstClr val="black"/>
                </a:solidFill>
                <a:latin typeface="Calibri" panose="020F0502020204030204"/>
              </a:rPr>
              <a:t>   in &gt; 120 countries (2015)</a:t>
            </a: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5136" y="4128349"/>
            <a:ext cx="1414616" cy="57468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732609" y="2377705"/>
            <a:ext cx="7886699" cy="1176728"/>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endParaRPr lang="en-US" altLang="en-US" sz="24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2: </a:t>
            </a:r>
            <a:r>
              <a:rPr lang="en-US" altLang="en-US" sz="2400" dirty="0">
                <a:solidFill>
                  <a:srgbClr val="000000"/>
                </a:solidFill>
                <a:latin typeface="Calibri" panose="020F0502020204030204"/>
                <a:ea typeface="ＭＳ Ｐゴシック" panose="020B0600070205080204" pitchFamily="34" charset="-128"/>
              </a:rPr>
              <a:t>store/serve multiple copies of videos at multiple geographically distributed sites </a:t>
            </a:r>
            <a:r>
              <a:rPr lang="en-US" altLang="en-US" sz="2400" i="1" dirty="0">
                <a:solidFill>
                  <a:srgbClr val="CC0000"/>
                </a:solidFill>
                <a:latin typeface="Calibri" panose="020F0502020204030204"/>
                <a:ea typeface="ＭＳ Ｐゴシック" panose="020B0600070205080204" pitchFamily="34" charset="-128"/>
              </a:rPr>
              <a:t>(CDN)</a:t>
            </a:r>
          </a:p>
          <a:p>
            <a:pPr marL="0" indent="0" defTabSz="685800">
              <a:spcBef>
                <a:spcPts val="750"/>
              </a:spcBef>
              <a:buNone/>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609683" y="4572332"/>
            <a:ext cx="5268934" cy="1002886"/>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bring home: </a:t>
            </a:r>
            <a:r>
              <a:rPr lang="en-US" altLang="en-US" sz="2100" dirty="0">
                <a:solidFill>
                  <a:srgbClr val="000000"/>
                </a:solidFill>
                <a:latin typeface="Calibri" panose="020F0502020204030204"/>
                <a:ea typeface="ＭＳ Ｐゴシック" panose="020B0600070205080204" pitchFamily="34" charset="-128"/>
              </a:rPr>
              <a:t>smaller number (10’s) of larger clusters in POPs near access nets</a:t>
            </a:r>
          </a:p>
          <a:p>
            <a:pPr marL="857250" lvl="2" indent="-171450" defTabSz="685800">
              <a:spcBef>
                <a:spcPts val="375"/>
              </a:spcBef>
              <a:defRPr/>
            </a:pPr>
            <a:r>
              <a:rPr lang="en-US" altLang="en-US" sz="1800" dirty="0">
                <a:solidFill>
                  <a:srgbClr val="000000"/>
                </a:solidFill>
                <a:latin typeface="Calibri" panose="020F0502020204030204"/>
                <a:ea typeface="ＭＳ Ｐゴシック" panose="020B0600070205080204" pitchFamily="34" charset="-128"/>
              </a:rPr>
              <a:t>used by Limelight</a:t>
            </a:r>
            <a:endParaRPr lang="en-US" altLang="en-US" sz="1800" i="1" dirty="0">
              <a:solidFill>
                <a:srgbClr val="CC0000"/>
              </a:solidFill>
              <a:latin typeface="Calibri" panose="020F0502020204030204"/>
              <a:ea typeface="ＭＳ Ｐゴシック" panose="020B0600070205080204" pitchFamily="34" charset="-128"/>
            </a:endParaRPr>
          </a:p>
          <a:p>
            <a:pPr marL="510779" lvl="1" indent="-167879" defTabSz="685800">
              <a:spcBef>
                <a:spcPts val="375"/>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dissolve">
                                      <p:cBhvr>
                                        <p:cTn id="21" dur="500"/>
                                        <p:tgtEl>
                                          <p:spTgt spid="10"/>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48130"/>
                                        </p:tgtEl>
                                        <p:attrNameLst>
                                          <p:attrName>style.visibility</p:attrName>
                                        </p:attrNameLst>
                                      </p:cBhvr>
                                      <p:to>
                                        <p:strVal val="visible"/>
                                      </p:to>
                                    </p:set>
                                    <p:animEffect transition="in" filter="dissolve">
                                      <p:cBhvr>
                                        <p:cTn id="25"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2401491" y="3748087"/>
            <a:ext cx="260747" cy="510779"/>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1971800" y="3675628"/>
            <a:ext cx="5294586" cy="2096355"/>
            <a:chOff x="380687" y="1404311"/>
            <a:chExt cx="8456284" cy="5316812"/>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04608" y="1404311"/>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32100" y="3015000"/>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04375" y="5620253"/>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26894" y="5667330"/>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36811" y="3642376"/>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45442" y="1469165"/>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800">
                  <a:solidFill>
                    <a:srgbClr val="000000"/>
                  </a:solidFill>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472804" y="4477941"/>
            <a:ext cx="656034" cy="379809"/>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eaLnBrk="0" fontAlgn="base" hangingPunct="0">
                <a:spcBef>
                  <a:spcPct val="0"/>
                </a:spcBef>
                <a:spcAft>
                  <a:spcPct val="0"/>
                </a:spcAft>
                <a:defRPr/>
              </a:pPr>
              <a:endParaRPr lang="en-US" dirty="0">
                <a:solidFill>
                  <a:srgbClr val="00CCFF"/>
                </a:solidFill>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014539" y="4817270"/>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787848" y="2287275"/>
            <a:ext cx="7901968" cy="979884"/>
          </a:xfrm>
        </p:spPr>
        <p:txBody>
          <a:bodyPr>
            <a:normAutofit/>
          </a:bodyPr>
          <a:lstStyle/>
          <a:p>
            <a:pPr marL="215504" indent="-215504" defTabSz="685800" eaLnBrk="0" fontAlgn="base" hangingPunct="0">
              <a:lnSpc>
                <a:spcPct val="95000"/>
              </a:lnSpc>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Content distribution networks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3558778" y="5189935"/>
            <a:ext cx="261938" cy="509588"/>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4433889" y="3524250"/>
            <a:ext cx="260747" cy="509588"/>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4956572" y="5066111"/>
            <a:ext cx="260747" cy="510778"/>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5693570" y="3729037"/>
            <a:ext cx="260747" cy="510779"/>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2734866" y="5079206"/>
            <a:ext cx="260747" cy="510779"/>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6923485" y="4133850"/>
            <a:ext cx="742950" cy="548879"/>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6532960" y="5157787"/>
            <a:ext cx="260747" cy="510779"/>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313260" y="3646885"/>
            <a:ext cx="736997" cy="1189434"/>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793060" y="1927514"/>
            <a:ext cx="7301459" cy="40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5504" indent="-215504" defTabSz="685800" eaLnBrk="0" fontAlgn="base" hangingPunct="0">
              <a:lnSpc>
                <a:spcPct val="85000"/>
              </a:lnSpc>
              <a:spcBef>
                <a:spcPct val="20000"/>
              </a:spcBef>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cs typeface="Calibri" panose="020F0502020204030204" pitchFamily="34" charset="0"/>
              </a:rPr>
              <a:t>CDN: stores copies of content (e.g. MADMEN)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169194" y="4630342"/>
            <a:ext cx="1433854" cy="276999"/>
            <a:chOff x="5957397" y="-30236"/>
            <a:chExt cx="1911830" cy="369787"/>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911830" cy="36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6588920" y="4441031"/>
            <a:ext cx="1003801" cy="276999"/>
            <a:chOff x="5931471" y="-30236"/>
            <a:chExt cx="1338634" cy="370242"/>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338634" cy="370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1928272" y="4029400"/>
            <a:ext cx="756047" cy="660797"/>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1968105" y="4702970"/>
            <a:ext cx="1625203" cy="532210"/>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876295" y="2658812"/>
            <a:ext cx="7426041" cy="344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73831"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using manifest, client retrieves content at highest supportable rate</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877810" y="2971516"/>
            <a:ext cx="6835378" cy="3774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63116"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may choose different rate or copy if network path congested</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114</a:t>
            </a:fld>
            <a:endParaRPr lang="en-US" dirty="0"/>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1971800" y="3673246"/>
            <a:ext cx="5294586" cy="2096355"/>
            <a:chOff x="380687" y="1404309"/>
            <a:chExt cx="8456283" cy="5316806"/>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04608" y="1404309"/>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32100" y="3014999"/>
              <a:ext cx="1151366"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04375" y="5620246"/>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26894" y="5667323"/>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36812" y="3642371"/>
              <a:ext cx="1151365"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45443" y="1469160"/>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srgbClr val="000000"/>
                  </a:solidFill>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014539" y="4814889"/>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472805" y="3521870"/>
            <a:ext cx="6193631" cy="2175272"/>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462089" y="1743076"/>
            <a:ext cx="6193631" cy="4070747"/>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094885" y="3938893"/>
            <a:ext cx="6778229" cy="18776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444230" y="3986203"/>
            <a:ext cx="6055519" cy="415498"/>
            <a:chOff x="379080" y="5456397"/>
            <a:chExt cx="8074239" cy="555551"/>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algn="ctr" defTabSz="685800">
                <a:spcBef>
                  <a:spcPct val="0"/>
                </a:spcBef>
                <a:defRPr/>
              </a:pPr>
              <a:endParaRPr lang="en-US" dirty="0">
                <a:solidFill>
                  <a:srgbClr val="000000"/>
                </a:solidFill>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81157" cy="555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dirty="0">
                  <a:solidFill>
                    <a:srgbClr val="000000"/>
                  </a:solidFill>
                  <a:latin typeface="Calibri" panose="020F0502020204030204"/>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694363" y="4660030"/>
            <a:ext cx="7275464" cy="1008211"/>
          </a:xfrm>
        </p:spPr>
        <p:txBody>
          <a:bodyPr>
            <a:normAutofit fontScale="62500" lnSpcReduction="20000"/>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2557126" y="2388586"/>
            <a:ext cx="34659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3300" i="1" dirty="0">
                <a:solidFill>
                  <a:srgbClr val="000099"/>
                </a:solidFill>
                <a:latin typeface="Calibri" panose="020F0502020204030204"/>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Content distribution networks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115</a:t>
            </a:fld>
            <a:endParaRPr lang="en-US" dirty="0"/>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Summary</a:t>
            </a:r>
          </a:p>
        </p:txBody>
      </p:sp>
      <p:sp>
        <p:nvSpPr>
          <p:cNvPr id="3" name="Content Placeholder 2"/>
          <p:cNvSpPr>
            <a:spLocks noGrp="1"/>
          </p:cNvSpPr>
          <p:nvPr>
            <p:ph idx="1"/>
          </p:nvPr>
        </p:nvSpPr>
        <p:spPr>
          <a:xfrm>
            <a:off x="457200" y="1600200"/>
            <a:ext cx="8229600" cy="4928480"/>
          </a:xfrm>
        </p:spPr>
        <p:txBody>
          <a:bodyPr>
            <a:normAutofit fontScale="70000" lnSpcReduction="20000"/>
          </a:bodyPr>
          <a:lstStyle/>
          <a:p>
            <a:r>
              <a:rPr lang="en-US" dirty="0">
                <a:latin typeface="Calibri"/>
              </a:rPr>
              <a:t>Applications have protocols too</a:t>
            </a:r>
          </a:p>
          <a:p>
            <a:endParaRPr lang="en-US" dirty="0">
              <a:latin typeface="Calibri"/>
            </a:endParaRPr>
          </a:p>
          <a:p>
            <a:r>
              <a:rPr lang="en-US" dirty="0">
                <a:latin typeface="Calibri"/>
              </a:rPr>
              <a:t>We covered examples from</a:t>
            </a:r>
          </a:p>
          <a:p>
            <a:pPr lvl="1"/>
            <a:r>
              <a:rPr lang="en-US" dirty="0">
                <a:latin typeface="Calibri"/>
              </a:rPr>
              <a:t>Traditional Applications (web)</a:t>
            </a:r>
          </a:p>
          <a:p>
            <a:pPr lvl="1"/>
            <a:r>
              <a:rPr lang="en-US" dirty="0">
                <a:latin typeface="Calibri"/>
              </a:rPr>
              <a:t>Scaling and Speeding the web (CDN/Cache tricks)</a:t>
            </a:r>
          </a:p>
          <a:p>
            <a:endParaRPr lang="en-US" dirty="0">
              <a:latin typeface="Calibri"/>
            </a:endParaRPr>
          </a:p>
          <a:p>
            <a:r>
              <a:rPr lang="en-US" dirty="0">
                <a:latin typeface="Calibri"/>
              </a:rPr>
              <a:t>Infrastructure Services (DNS)</a:t>
            </a:r>
          </a:p>
          <a:p>
            <a:pPr lvl="1"/>
            <a:r>
              <a:rPr lang="en-US" dirty="0">
                <a:latin typeface="Calibri"/>
              </a:rPr>
              <a:t>Cache and Hierarchy</a:t>
            </a:r>
          </a:p>
          <a:p>
            <a:endParaRPr lang="en-US" dirty="0"/>
          </a:p>
          <a:p>
            <a:r>
              <a:rPr lang="en-US" dirty="0">
                <a:latin typeface="Calibri"/>
              </a:rPr>
              <a:t>P2P Network examples</a:t>
            </a:r>
          </a:p>
          <a:p>
            <a:endParaRPr lang="en-US" dirty="0">
              <a:latin typeface="Calibri"/>
            </a:endParaRPr>
          </a:p>
          <a:p>
            <a:r>
              <a:rPr lang="en-US" dirty="0">
                <a:solidFill>
                  <a:schemeClr val="bg1">
                    <a:lumMod val="85000"/>
                  </a:schemeClr>
                </a:solidFill>
                <a:latin typeface="Calibri"/>
              </a:rPr>
              <a:t>Evolving standards (Email)</a:t>
            </a:r>
          </a:p>
          <a:p>
            <a:endParaRPr lang="en-US" dirty="0">
              <a:latin typeface="Calibri"/>
            </a:endParaRPr>
          </a:p>
          <a:p>
            <a:r>
              <a:rPr lang="en-US" dirty="0">
                <a:latin typeface="Calibri"/>
              </a:rPr>
              <a:t>Video CDN Stream challenges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116</a:t>
            </a:fld>
            <a:endParaRPr lang="en-US"/>
          </a:p>
        </p:txBody>
      </p:sp>
    </p:spTree>
    <p:extLst>
      <p:ext uri="{BB962C8B-B14F-4D97-AF65-F5344CB8AC3E}">
        <p14:creationId xmlns:p14="http://schemas.microsoft.com/office/powerpoint/2010/main" val="227254552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610" name="Picture 2" descr="Image titled Write a Memo Step 7">
            <a:extLst>
              <a:ext uri="{FF2B5EF4-FFF2-40B4-BE49-F238E27FC236}">
                <a16:creationId xmlns:a16="http://schemas.microsoft.com/office/drawing/2014/main" id="{6284B644-35BB-1A30-6D78-E722535B623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356" t="38848" r="28046"/>
          <a:stretch/>
        </p:blipFill>
        <p:spPr bwMode="auto">
          <a:xfrm>
            <a:off x="265386" y="4976103"/>
            <a:ext cx="2953408" cy="2096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p:txBody>
          <a:bodyPr/>
          <a:lstStyle/>
          <a:p>
            <a:r>
              <a:rPr lang="en-US" dirty="0"/>
              <a:t>Email (as </a:t>
            </a:r>
            <a:r>
              <a:rPr lang="en-US"/>
              <a:t>time permits)</a:t>
            </a:r>
            <a:endParaRPr lang="en-US" dirty="0"/>
          </a:p>
        </p:txBody>
      </p:sp>
      <p:sp>
        <p:nvSpPr>
          <p:cNvPr id="3" name="Content Placeholder 2">
            <a:extLst>
              <a:ext uri="{FF2B5EF4-FFF2-40B4-BE49-F238E27FC236}">
                <a16:creationId xmlns:a16="http://schemas.microsoft.com/office/drawing/2014/main" id="{84793D5A-9007-833C-0D8D-F04C2B1FB9D4}"/>
              </a:ext>
            </a:extLst>
          </p:cNvPr>
          <p:cNvSpPr>
            <a:spLocks noGrp="1"/>
          </p:cNvSpPr>
          <p:nvPr>
            <p:ph idx="1"/>
          </p:nvPr>
        </p:nvSpPr>
        <p:spPr/>
        <p:txBody>
          <a:bodyPr/>
          <a:lstStyle/>
          <a:p>
            <a:pPr marL="0" indent="0">
              <a:buNone/>
            </a:pPr>
            <a:r>
              <a:rPr lang="en-US" dirty="0"/>
              <a:t>Still the best/worst most useful/useless service</a:t>
            </a:r>
          </a:p>
          <a:p>
            <a:pPr marL="0" indent="0">
              <a:buNone/>
            </a:pPr>
            <a:endParaRPr lang="en-US" dirty="0"/>
          </a:p>
          <a:p>
            <a:pPr marL="0" indent="0">
              <a:buNone/>
            </a:pPr>
            <a:r>
              <a:rPr lang="en-US" dirty="0"/>
              <a:t>Email was the exemplar of the </a:t>
            </a:r>
            <a:r>
              <a:rPr lang="en-US" i="1" dirty="0"/>
              <a:t>Electronic Office</a:t>
            </a:r>
            <a:endParaRPr lang="en-US" dirty="0"/>
          </a:p>
          <a:p>
            <a:pPr marL="0" indent="0">
              <a:buNone/>
            </a:pPr>
            <a:endParaRPr lang="en-US" dirty="0"/>
          </a:p>
          <a:p>
            <a:pPr marL="0" indent="0">
              <a:buNone/>
            </a:pPr>
            <a:r>
              <a:rPr lang="en-US" dirty="0"/>
              <a:t>Because every business thought in </a:t>
            </a:r>
            <a:r>
              <a:rPr lang="en-US" i="1" dirty="0"/>
              <a:t>memo</a:t>
            </a:r>
          </a:p>
          <a:p>
            <a:pPr marL="0" indent="0">
              <a:buNone/>
            </a:pPr>
            <a:endParaRPr lang="en-US" i="1" dirty="0"/>
          </a:p>
          <a:p>
            <a:pPr marL="0" indent="0">
              <a:buNone/>
            </a:pPr>
            <a:endParaRPr lang="en-US" dirty="0"/>
          </a:p>
        </p:txBody>
      </p:sp>
      <p:sp>
        <p:nvSpPr>
          <p:cNvPr id="4" name="Slide Number Placeholder 3">
            <a:extLst>
              <a:ext uri="{FF2B5EF4-FFF2-40B4-BE49-F238E27FC236}">
                <a16:creationId xmlns:a16="http://schemas.microsoft.com/office/drawing/2014/main" id="{9BBDC817-8B0C-6E51-7F5E-E90AAA597B25}"/>
              </a:ext>
            </a:extLst>
          </p:cNvPr>
          <p:cNvSpPr>
            <a:spLocks noGrp="1"/>
          </p:cNvSpPr>
          <p:nvPr>
            <p:ph type="sldNum" sz="quarter" idx="12"/>
          </p:nvPr>
        </p:nvSpPr>
        <p:spPr/>
        <p:txBody>
          <a:bodyPr/>
          <a:lstStyle/>
          <a:p>
            <a:fld id="{17258DB0-5299-B449-B005-2F11F39528E5}" type="slidenum">
              <a:rPr lang="en-US" smtClean="0"/>
              <a:t>117</a:t>
            </a:fld>
            <a:endParaRPr lang="en-US"/>
          </a:p>
        </p:txBody>
      </p:sp>
      <p:pic>
        <p:nvPicPr>
          <p:cNvPr id="452612" name="Picture 4" descr="Mazer Corporation">
            <a:extLst>
              <a:ext uri="{FF2B5EF4-FFF2-40B4-BE49-F238E27FC236}">
                <a16:creationId xmlns:a16="http://schemas.microsoft.com/office/drawing/2014/main" id="{CE57B145-69AA-E605-049D-EF3C9930C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6980" y="5061229"/>
            <a:ext cx="2327207" cy="2958662"/>
          </a:xfrm>
          <a:prstGeom prst="rect">
            <a:avLst/>
          </a:prstGeom>
          <a:noFill/>
          <a:extLst>
            <a:ext uri="{909E8E84-426E-40DD-AFC4-6F175D3DCCD1}">
              <a14:hiddenFill xmlns:a14="http://schemas.microsoft.com/office/drawing/2010/main">
                <a:solidFill>
                  <a:srgbClr val="FFFFFF"/>
                </a:solidFill>
              </a14:hiddenFill>
            </a:ext>
          </a:extLst>
        </p:spPr>
      </p:pic>
      <p:pic>
        <p:nvPicPr>
          <p:cNvPr id="452614" name="Picture 6" descr="In Pile Cartoons and Comics - funny pictures from CartoonStock">
            <a:extLst>
              <a:ext uri="{FF2B5EF4-FFF2-40B4-BE49-F238E27FC236}">
                <a16:creationId xmlns:a16="http://schemas.microsoft.com/office/drawing/2014/main" id="{589A0F44-12DD-85CC-BE7A-0C57510B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7815" y="5061229"/>
            <a:ext cx="2756995" cy="21298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611092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a:t>
            </a:r>
            <a:endParaRPr lang="en-US" sz="33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408385" y="1882379"/>
            <a:ext cx="5339273" cy="3657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Three major components: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user agents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mail servers </a:t>
            </a:r>
          </a:p>
          <a:p>
            <a:pPr marL="345281" indent="-161925" defTabSz="685800">
              <a:spcBef>
                <a:spcPts val="300"/>
              </a:spcBef>
              <a:spcAft>
                <a:spcPct val="75000"/>
              </a:spcAft>
              <a:defRPr/>
            </a:pPr>
            <a:r>
              <a:rPr lang="en-US" altLang="en-US" sz="2100" dirty="0">
                <a:solidFill>
                  <a:prstClr val="black"/>
                </a:solidFill>
                <a:latin typeface="Calibri" panose="020F0502020204030204"/>
                <a:ea typeface="ＭＳ Ｐゴシック" panose="020B0600070205080204" pitchFamily="34" charset="-128"/>
              </a:rPr>
              <a:t>simple mail transfer protocol: SMTP</a:t>
            </a:r>
          </a:p>
          <a:p>
            <a:pPr marL="264319" indent="-166688" defTabSz="685800">
              <a:spcBef>
                <a:spcPts val="750"/>
              </a:spcBef>
              <a:buNone/>
              <a:defRPr/>
            </a:pPr>
            <a:r>
              <a:rPr lang="en-US" altLang="en-US" sz="2700" dirty="0">
                <a:solidFill>
                  <a:srgbClr val="CC0000"/>
                </a:solidFill>
                <a:latin typeface="Calibri" panose="020F0502020204030204"/>
                <a:ea typeface="ＭＳ Ｐゴシック" panose="020B0600070205080204" pitchFamily="34" charset="-128"/>
              </a:rPr>
              <a:t>User Agent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a.k.a. “</a:t>
            </a:r>
            <a:r>
              <a:rPr lang="en-US" altLang="ja-JP" sz="2100" dirty="0">
                <a:solidFill>
                  <a:prstClr val="black"/>
                </a:solidFill>
                <a:latin typeface="Calibri" panose="020F0502020204030204"/>
                <a:ea typeface="ＭＳ Ｐゴシック" panose="020B0600070205080204" pitchFamily="34" charset="-128"/>
              </a:rPr>
              <a:t>mail reader”</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composing, editing, reading mail messages</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e.g., Outlook, iPhone mail client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7444590" y="4838304"/>
            <a:ext cx="1302544" cy="752475"/>
            <a:chOff x="4458" y="3335"/>
            <a:chExt cx="1094" cy="632"/>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5431093" y="1783463"/>
            <a:ext cx="2244332" cy="2696766"/>
            <a:chOff x="7241455" y="1234950"/>
            <a:chExt cx="2992442"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30" cy="1247776"/>
              <a:chOff x="9233767" y="2182687"/>
              <a:chExt cx="1000130"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394109" y="2381125"/>
                <a:ext cx="839788" cy="1049338"/>
                <a:chOff x="4277" y="2627"/>
                <a:chExt cx="529"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92" cy="1254126"/>
              <a:chOff x="7241455" y="3576512"/>
              <a:chExt cx="992192"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393859" y="3781300"/>
                <a:ext cx="839788" cy="1049338"/>
                <a:chOff x="4277" y="2627"/>
                <a:chExt cx="529"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7" cy="1347788"/>
              <a:chOff x="7263680" y="1234950"/>
              <a:chExt cx="969967"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393859" y="1533400"/>
                <a:ext cx="839788" cy="1049338"/>
                <a:chOff x="4277" y="2627"/>
                <a:chExt cx="529"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5253694" y="2358534"/>
            <a:ext cx="1806176" cy="1657350"/>
            <a:chOff x="7004920" y="2001712"/>
            <a:chExt cx="2408233"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50936" cy="1085850"/>
              <a:chOff x="8262217" y="3125662"/>
              <a:chExt cx="1150936"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33653" y="3419354"/>
                <a:ext cx="1079500" cy="554038"/>
                <a:chOff x="3729" y="2537"/>
                <a:chExt cx="680" cy="349"/>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295553" y="2162054"/>
                <a:ext cx="1079500" cy="554038"/>
                <a:chOff x="3729" y="2537"/>
                <a:chExt cx="680" cy="349"/>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04920" y="2601787"/>
              <a:ext cx="1079501" cy="1247775"/>
              <a:chOff x="7004920" y="2601787"/>
              <a:chExt cx="1079501"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04920" y="2809754"/>
                <a:ext cx="1079501" cy="554038"/>
                <a:chOff x="3750" y="2495"/>
                <a:chExt cx="680" cy="349"/>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5712080" y="1458422"/>
            <a:ext cx="2774157" cy="3838575"/>
            <a:chOff x="7616107" y="801562"/>
            <a:chExt cx="3698876"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7985995" y="801562"/>
              <a:ext cx="955676" cy="1054100"/>
              <a:chOff x="3547" y="550"/>
              <a:chExt cx="602"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agent</a:t>
                </a:r>
                <a:endParaRPr lang="en-US" altLang="en-US" sz="2100" kern="0" dirty="0">
                  <a:solidFill>
                    <a:srgbClr val="000000"/>
                  </a:solidFill>
                  <a:latin typeface="Calibri" panose="020F0502020204030204"/>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22757" y="1617537"/>
              <a:ext cx="955676" cy="1054100"/>
              <a:chOff x="3547" y="550"/>
              <a:chExt cx="602"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59307" y="2379537"/>
              <a:ext cx="955676" cy="1054100"/>
              <a:chOff x="3547" y="550"/>
              <a:chExt cx="602"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27545" y="3427287"/>
              <a:ext cx="955676" cy="1054100"/>
              <a:chOff x="3547" y="550"/>
              <a:chExt cx="602"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16107" y="4865562"/>
              <a:ext cx="955676" cy="1054100"/>
              <a:chOff x="3547" y="550"/>
              <a:chExt cx="602"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44770" y="4246437"/>
              <a:ext cx="955676" cy="1054100"/>
              <a:chOff x="3547" y="550"/>
              <a:chExt cx="602"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118</a:t>
            </a:fld>
            <a:endParaRPr lang="en-US" dirty="0"/>
          </a:p>
        </p:txBody>
      </p:sp>
    </p:spTree>
    <p:extLst>
      <p:ext uri="{BB962C8B-B14F-4D97-AF65-F5344CB8AC3E}">
        <p14:creationId xmlns:p14="http://schemas.microsoft.com/office/powerpoint/2010/main" val="9717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 mail servers</a:t>
            </a:r>
            <a:endParaRPr lang="en-US" sz="33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7444590" y="4838304"/>
            <a:ext cx="1302544" cy="752475"/>
            <a:chOff x="4458" y="3335"/>
            <a:chExt cx="1094" cy="632"/>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5253688" y="1458422"/>
            <a:ext cx="3232547" cy="3838575"/>
            <a:chOff x="2942" y="886"/>
            <a:chExt cx="271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47" y="1881"/>
              <a:ext cx="529" cy="661"/>
              <a:chOff x="4277" y="2627"/>
              <a:chExt cx="529"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187" y="2763"/>
              <a:ext cx="529" cy="661"/>
              <a:chOff x="4277" y="2627"/>
              <a:chExt cx="529"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187" y="1347"/>
              <a:ext cx="529" cy="661"/>
              <a:chOff x="4277" y="2627"/>
              <a:chExt cx="529"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79" y="2535"/>
              <a:ext cx="680" cy="349"/>
              <a:chOff x="3729" y="2537"/>
              <a:chExt cx="680" cy="349"/>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55" y="1743"/>
              <a:ext cx="680" cy="349"/>
              <a:chOff x="3729" y="2537"/>
              <a:chExt cx="680" cy="349"/>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2" y="2151"/>
              <a:ext cx="680" cy="349"/>
              <a:chOff x="3750" y="2495"/>
              <a:chExt cx="680" cy="349"/>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60" y="886"/>
              <a:ext cx="602" cy="664"/>
              <a:chOff x="3547" y="550"/>
              <a:chExt cx="602"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43" y="1400"/>
              <a:ext cx="602" cy="664"/>
              <a:chOff x="3547" y="550"/>
              <a:chExt cx="602"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55" y="1880"/>
              <a:ext cx="602" cy="664"/>
              <a:chOff x="3547" y="550"/>
              <a:chExt cx="602"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72" y="2540"/>
              <a:ext cx="602" cy="664"/>
              <a:chOff x="3547" y="550"/>
              <a:chExt cx="602"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27" y="3446"/>
              <a:ext cx="602" cy="664"/>
              <a:chOff x="3547" y="550"/>
              <a:chExt cx="602"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786" y="3056"/>
              <a:ext cx="602" cy="664"/>
              <a:chOff x="3547" y="550"/>
              <a:chExt cx="602"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495199" y="1897610"/>
            <a:ext cx="425552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mail servers:</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mailbox</a:t>
            </a:r>
            <a:r>
              <a:rPr lang="en-US" altLang="en-US" sz="2100" dirty="0">
                <a:solidFill>
                  <a:prstClr val="black"/>
                </a:solidFill>
                <a:latin typeface="Calibri" panose="020F0502020204030204"/>
                <a:ea typeface="ＭＳ Ｐゴシック" panose="020B0600070205080204" pitchFamily="34" charset="-128"/>
              </a:rPr>
              <a:t> contains incoming messages for user</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message queue</a:t>
            </a:r>
            <a:r>
              <a:rPr lang="en-US" altLang="en-US" sz="2100" dirty="0">
                <a:solidFill>
                  <a:srgbClr val="0000A3"/>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of outgoing (to be sent) mail messages</a:t>
            </a:r>
          </a:p>
          <a:p>
            <a:pPr marL="97631"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SMTP protocol</a:t>
            </a:r>
            <a:r>
              <a:rPr lang="en-US" altLang="en-US" sz="2400" dirty="0">
                <a:solidFill>
                  <a:prstClr val="black"/>
                </a:solidFill>
                <a:latin typeface="Calibri" panose="020F0502020204030204"/>
                <a:ea typeface="ＭＳ Ｐゴシック" panose="020B0600070205080204" pitchFamily="34" charset="-128"/>
              </a:rPr>
              <a:t> between mail servers to send email messages</a:t>
            </a:r>
          </a:p>
          <a:p>
            <a:pPr marL="308372" indent="-172641" defTabSz="685800">
              <a:spcBef>
                <a:spcPts val="375"/>
              </a:spcBef>
              <a:buClr>
                <a:srgbClr val="0000A8"/>
              </a:buClr>
              <a:defRPr/>
            </a:pPr>
            <a:r>
              <a:rPr lang="en-US" altLang="en-US" sz="2100" dirty="0">
                <a:solidFill>
                  <a:srgbClr val="0000A3"/>
                </a:solidFill>
                <a:latin typeface="Calibri" panose="020F0502020204030204"/>
                <a:ea typeface="ＭＳ Ｐゴシック" panose="020B0600070205080204" pitchFamily="34" charset="-128"/>
              </a:rPr>
              <a:t>client: </a:t>
            </a:r>
            <a:r>
              <a:rPr lang="en-US" altLang="en-US" sz="2100" dirty="0">
                <a:solidFill>
                  <a:prstClr val="black"/>
                </a:solidFill>
                <a:latin typeface="Calibri" panose="020F0502020204030204"/>
                <a:ea typeface="ＭＳ Ｐゴシック" panose="020B0600070205080204" pitchFamily="34" charset="-128"/>
              </a:rPr>
              <a:t>sending mail server</a:t>
            </a:r>
          </a:p>
          <a:p>
            <a:pPr marL="308372" indent="-172641" defTabSz="685800">
              <a:spcBef>
                <a:spcPts val="375"/>
              </a:spcBef>
              <a:buClr>
                <a:srgbClr val="0000A8"/>
              </a:buClr>
              <a:defRPr/>
            </a:pPr>
            <a:r>
              <a:rPr lang="en-US" altLang="ja-JP" sz="2100" dirty="0">
                <a:solidFill>
                  <a:srgbClr val="0000A3"/>
                </a:solidFill>
                <a:latin typeface="Calibri" panose="020F0502020204030204"/>
                <a:ea typeface="ＭＳ Ｐゴシック" panose="020B0600070205080204" pitchFamily="34" charset="-128"/>
              </a:rPr>
              <a:t>“server”: </a:t>
            </a:r>
            <a:r>
              <a:rPr lang="en-US" altLang="ja-JP" sz="2100" dirty="0">
                <a:solidFill>
                  <a:prstClr val="black"/>
                </a:solidFill>
                <a:latin typeface="Calibri" panose="020F0502020204030204"/>
                <a:ea typeface="ＭＳ Ｐゴシック" panose="020B0600070205080204" pitchFamily="34" charset="-128"/>
              </a:rPr>
              <a:t>receiving mail server</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5378334" y="2353541"/>
            <a:ext cx="2782685" cy="2799309"/>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5417819" y="2555124"/>
            <a:ext cx="2454334" cy="3023753"/>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5241175" y="2453293"/>
            <a:ext cx="1793471" cy="1398617"/>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119</a:t>
            </a:fld>
            <a:endParaRPr lang="en-US" dirty="0"/>
          </a:p>
        </p:txBody>
      </p:sp>
    </p:spTree>
    <p:extLst>
      <p:ext uri="{BB962C8B-B14F-4D97-AF65-F5344CB8AC3E}">
        <p14:creationId xmlns:p14="http://schemas.microsoft.com/office/powerpoint/2010/main" val="176492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3664848" y="2004408"/>
            <a:ext cx="5341992" cy="1614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5205486" y="2016876"/>
            <a:ext cx="1985024" cy="284480"/>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488788" y="1931542"/>
            <a:ext cx="4083212"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a:t>
            </a:fld>
            <a:endParaRPr lang="en-US" dirty="0"/>
          </a:p>
        </p:txBody>
      </p:sp>
    </p:spTree>
    <p:extLst>
      <p:ext uri="{BB962C8B-B14F-4D97-AF65-F5344CB8AC3E}">
        <p14:creationId xmlns:p14="http://schemas.microsoft.com/office/powerpoint/2010/main" val="22546898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dirty="0">
                <a:cs typeface="Calibri" panose="020F0502020204030204" pitchFamily="34" charset="0"/>
              </a:rPr>
              <a:t>SMTP RFC </a:t>
            </a:r>
            <a:r>
              <a:rPr lang="en-US" altLang="en-US" sz="2400" dirty="0">
                <a:cs typeface="Calibri" panose="020F0502020204030204" pitchFamily="34" charset="0"/>
              </a:rPr>
              <a:t>(5321)</a:t>
            </a:r>
            <a:endParaRPr lang="en-US" sz="33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520370" y="1880507"/>
            <a:ext cx="516553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uses TCP to reliably transfer email message from client (mail server initiating connection) to server, port 25</a:t>
            </a:r>
          </a:p>
          <a:p>
            <a:pPr marL="521494" lvl="1" indent="-166688" defTabSz="685800">
              <a:spcBef>
                <a:spcPts val="450"/>
              </a:spcBef>
              <a:buClr>
                <a:srgbClr val="0000A3"/>
              </a:buClr>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direct transfer: sending server (acting like client) to receiving server</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three phases of transfer</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handshaking (greeting)</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transfer of messages</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closure</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command/response interaction (like HTTP)</a:t>
            </a:r>
            <a:endParaRPr lang="en-US" altLang="en-US" sz="2100" dirty="0">
              <a:solidFill>
                <a:srgbClr val="ED7D31"/>
              </a:solidFill>
              <a:latin typeface="Calibri" panose="020F0502020204030204"/>
              <a:ea typeface="ＭＳ Ｐゴシック" panose="020B0600070205080204" pitchFamily="34" charset="-128"/>
            </a:endParaRP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commands:</a:t>
            </a:r>
            <a:r>
              <a:rPr lang="en-US" altLang="en-US" sz="1800" dirty="0">
                <a:solidFill>
                  <a:prstClr val="black"/>
                </a:solidFill>
                <a:latin typeface="Calibri" panose="020F0502020204030204"/>
                <a:ea typeface="ＭＳ Ｐゴシック" panose="020B0600070205080204" pitchFamily="34" charset="-128"/>
              </a:rPr>
              <a:t> ASCII text</a:t>
            </a: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response:</a:t>
            </a:r>
            <a:r>
              <a:rPr lang="en-US" altLang="en-US" sz="1800" dirty="0">
                <a:solidFill>
                  <a:prstClr val="black"/>
                </a:solidFill>
                <a:latin typeface="Calibri" panose="020F0502020204030204"/>
                <a:ea typeface="ＭＳ Ｐゴシック" panose="020B0600070205080204" pitchFamily="34" charset="-128"/>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7319693" y="2212320"/>
            <a:ext cx="0" cy="337071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8587708" y="2207557"/>
            <a:ext cx="0" cy="333807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7330408" y="2386152"/>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7332162" y="2689826"/>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7338115" y="3070826"/>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7026799" y="2367102"/>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5978453" y="2118646"/>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srgbClr val="CC0000"/>
                </a:solidFill>
                <a:latin typeface="Calibri" panose="020F0502020204030204"/>
              </a:rPr>
              <a:t>initiate TCP</a:t>
            </a:r>
          </a:p>
          <a:p>
            <a:pPr algn="r" defTabSz="685800">
              <a:lnSpc>
                <a:spcPct val="85000"/>
              </a:lnSpc>
              <a:spcBef>
                <a:spcPct val="0"/>
              </a:spcBef>
              <a:defRPr/>
            </a:pPr>
            <a:r>
              <a:rPr lang="en-US" altLang="en-US" sz="1500" dirty="0">
                <a:solidFill>
                  <a:srgbClr val="CC0000"/>
                </a:solidFill>
                <a:latin typeface="Calibri" panose="020F0502020204030204"/>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7128002" y="2405202"/>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6778522" y="2538616"/>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7076178" y="3020819"/>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7300253" y="5344637"/>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8491127" y="1692680"/>
            <a:ext cx="227052" cy="465435"/>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7221357" y="1707227"/>
            <a:ext cx="227052" cy="465435"/>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5972695" y="3367401"/>
            <a:ext cx="2630753" cy="1058913"/>
            <a:chOff x="7963592" y="3346866"/>
            <a:chExt cx="3507671" cy="1411883"/>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48813"/>
            </a:xfrm>
            <a:prstGeom prst="rect">
              <a:avLst/>
            </a:prstGeom>
            <a:solidFill>
              <a:schemeClr val="bg1"/>
            </a:solidFill>
          </p:spPr>
          <p:txBody>
            <a:bodyPr wrap="square" rtlCol="0">
              <a:spAutoFit/>
            </a:bodyPr>
            <a:lstStyle/>
            <a:p>
              <a:pPr algn="ctr" defTabSz="685800">
                <a:defRPr/>
              </a:pPr>
              <a:r>
                <a:rPr lang="en-US" sz="1100" dirty="0">
                  <a:solidFill>
                    <a:prstClr val="black"/>
                  </a:solidFill>
                  <a:latin typeface="Calibri" panose="020F0502020204030204"/>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400109"/>
            </a:xfrm>
            <a:prstGeom prst="rect">
              <a:avLst/>
            </a:prstGeom>
            <a:solidFill>
              <a:schemeClr val="bg1"/>
            </a:solidFill>
          </p:spPr>
          <p:txBody>
            <a:bodyPr wrap="square" rtlCol="0">
              <a:spAutoFit/>
            </a:bodyPr>
            <a:lstStyle/>
            <a:p>
              <a:pPr defTabSz="685800">
                <a:defRPr/>
              </a:pPr>
              <a:r>
                <a:rPr lang="en-US" sz="1350" dirty="0">
                  <a:solidFill>
                    <a:prstClr val="black"/>
                  </a:solidFill>
                  <a:latin typeface="Calibri" panose="020F0502020204030204"/>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48813"/>
            </a:xfrm>
            <a:prstGeom prst="rect">
              <a:avLst/>
            </a:prstGeom>
            <a:solidFill>
              <a:schemeClr val="bg1"/>
            </a:solidFill>
          </p:spPr>
          <p:txBody>
            <a:bodyPr wrap="square" rtlCol="0">
              <a:spAutoFit/>
            </a:bodyPr>
            <a:lstStyle/>
            <a:p>
              <a:pPr algn="ctr" defTabSz="685800">
                <a:defRPr/>
              </a:pPr>
              <a:r>
                <a:rPr lang="en-US" sz="1100" dirty="0">
                  <a:solidFill>
                    <a:prstClr val="black"/>
                  </a:solidFill>
                  <a:latin typeface="Calibri" panose="020F0502020204030204"/>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8"/>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5774878" y="2744179"/>
            <a:ext cx="1644231"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panose="020F0502020204030204"/>
              </a:rPr>
              <a:t>TCP connection</a:t>
            </a:r>
          </a:p>
          <a:p>
            <a:pPr defTabSz="685800">
              <a:lnSpc>
                <a:spcPct val="85000"/>
              </a:lnSpc>
              <a:spcBef>
                <a:spcPct val="0"/>
              </a:spcBef>
              <a:defRPr/>
            </a:pPr>
            <a:r>
              <a:rPr lang="en-US" altLang="en-US" sz="1500" dirty="0">
                <a:solidFill>
                  <a:srgbClr val="CC0000"/>
                </a:solidFill>
                <a:latin typeface="Calibri" panose="020F0502020204030204"/>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6397769" y="1219447"/>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“client”</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7713843" y="1221525"/>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“server”</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5974772" y="4479228"/>
            <a:ext cx="1308932" cy="1043542"/>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120</a:t>
            </a:fld>
            <a:endParaRPr lang="en-US" dirty="0"/>
          </a:p>
        </p:txBody>
      </p:sp>
    </p:spTree>
    <p:extLst>
      <p:ext uri="{BB962C8B-B14F-4D97-AF65-F5344CB8AC3E}">
        <p14:creationId xmlns:p14="http://schemas.microsoft.com/office/powerpoint/2010/main" val="3857576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Scenario: Alice sends e-mail to Bob</a:t>
            </a:r>
            <a:endParaRPr lang="en-US" sz="33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530675" y="1885950"/>
            <a:ext cx="3803367" cy="8654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1) Alice uses UA to compose e-mail message “</a:t>
            </a:r>
            <a:r>
              <a:rPr lang="en-US" altLang="ja-JP" sz="1800" dirty="0">
                <a:solidFill>
                  <a:prstClr val="black"/>
                </a:solidFill>
                <a:latin typeface="Calibri" panose="020F0502020204030204"/>
                <a:ea typeface="ＭＳ Ｐゴシック" panose="020B0600070205080204" pitchFamily="34" charset="-128"/>
              </a:rPr>
              <a:t>to” </a:t>
            </a:r>
            <a:r>
              <a:rPr lang="en-US" altLang="ja-JP" sz="1800" dirty="0" err="1">
                <a:solidFill>
                  <a:prstClr val="black"/>
                </a:solidFill>
                <a:latin typeface="Calibri" panose="020F0502020204030204"/>
                <a:ea typeface="ＭＳ Ｐゴシック" panose="020B0600070205080204" pitchFamily="34" charset="-128"/>
              </a:rPr>
              <a:t>bob@someschool.edu</a:t>
            </a:r>
            <a:endParaRPr lang="en-US" altLang="ja-JP" sz="1800" dirty="0">
              <a:solidFill>
                <a:prstClr val="black"/>
              </a:solidFill>
              <a:latin typeface="Calibri" panose="020F0502020204030204"/>
              <a:ea typeface="ＭＳ Ｐゴシック" panose="020B0600070205080204" pitchFamily="34" charset="-128"/>
            </a:endParaRPr>
          </a:p>
          <a:p>
            <a:pPr marL="264319" indent="-166688" defTabSz="685800">
              <a:spcBef>
                <a:spcPts val="750"/>
              </a:spcBef>
              <a:buNone/>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4978513" y="1854126"/>
            <a:ext cx="3803366" cy="70979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4) SMTP client sends Alice’</a:t>
            </a:r>
            <a:r>
              <a:rPr lang="en-US" altLang="ja-JP" sz="1800" dirty="0">
                <a:solidFill>
                  <a:prstClr val="black"/>
                </a:solidFill>
                <a:latin typeface="Calibri" panose="020F0502020204030204"/>
                <a:ea typeface="ＭＳ Ｐゴシック" panose="020B0600070205080204" pitchFamily="34" charset="-128"/>
              </a:rPr>
              <a:t>s message over the TCP </a:t>
            </a:r>
            <a:r>
              <a:rPr lang="en-US" altLang="ja-JP" sz="2100" dirty="0">
                <a:solidFill>
                  <a:prstClr val="black"/>
                </a:solidFill>
                <a:latin typeface="Calibri" panose="020F0502020204030204"/>
                <a:ea typeface="ＭＳ Ｐゴシック" panose="020B0600070205080204" pitchFamily="34" charset="-128"/>
                <a:cs typeface="Calibri" panose="020F0502020204030204" pitchFamily="34" charset="0"/>
              </a:rPr>
              <a:t>connection</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1704292" y="4593131"/>
            <a:ext cx="708422" cy="790575"/>
            <a:chOff x="3554" y="550"/>
            <a:chExt cx="59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4510598" y="4391915"/>
            <a:ext cx="383381" cy="520304"/>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2877061" y="4433588"/>
            <a:ext cx="383381" cy="520303"/>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2962790" y="4649090"/>
            <a:ext cx="621507" cy="787004"/>
            <a:chOff x="4284" y="2627"/>
            <a:chExt cx="522"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3276" y="4772915"/>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15636" y="4701478"/>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4605852" y="4608609"/>
            <a:ext cx="621507" cy="787004"/>
            <a:chOff x="4284" y="2627"/>
            <a:chExt cx="522"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2317467" y="5052712"/>
            <a:ext cx="669131" cy="10953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3581910" y="5153916"/>
            <a:ext cx="1034653" cy="164306"/>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5254738" y="4988419"/>
            <a:ext cx="770335" cy="32027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1665004" y="46395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1</a:t>
            </a:r>
            <a:endParaRPr lang="en-US" altLang="en-US" sz="1800" kern="0">
              <a:solidFill>
                <a:srgbClr val="000000"/>
              </a:solidFill>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2497250" y="5011041"/>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2</a:t>
            </a:r>
            <a:endParaRPr lang="en-US" altLang="en-US" sz="1800" kern="0">
              <a:solidFill>
                <a:srgbClr val="000000"/>
              </a:solidFill>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3150904" y="5070572"/>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dirty="0">
                <a:solidFill>
                  <a:srgbClr val="000000"/>
                </a:solidFill>
              </a:rPr>
              <a:t>3</a:t>
            </a:r>
            <a:endParaRPr lang="en-US" altLang="en-US" sz="1800" kern="0" dirty="0">
              <a:solidFill>
                <a:srgbClr val="000000"/>
              </a:solidFill>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3984341" y="51348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4</a:t>
            </a:r>
            <a:endParaRPr lang="en-US" altLang="en-US" sz="1800" kern="0">
              <a:solidFill>
                <a:srgbClr val="000000"/>
              </a:solidFill>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4813016" y="538370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5</a:t>
            </a:r>
            <a:endParaRPr lang="en-US" altLang="en-US" sz="1800" kern="0">
              <a:solidFill>
                <a:srgbClr val="000000"/>
              </a:solidFill>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5504769" y="506104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6</a:t>
            </a:r>
            <a:endParaRPr lang="en-US" altLang="en-US" sz="1800" kern="0">
              <a:solidFill>
                <a:srgbClr val="000000"/>
              </a:solidFill>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2613931" y="5483719"/>
            <a:ext cx="14205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Alice</a:t>
            </a:r>
            <a:r>
              <a:rPr lang="en-US" altLang="ja-JP" sz="1200" kern="0" dirty="0">
                <a:solidFill>
                  <a:srgbClr val="000000"/>
                </a:solidFill>
              </a:rPr>
              <a:t>’s mail server</a:t>
            </a:r>
            <a:endParaRPr lang="en-US" altLang="en-US" sz="1200" kern="0" dirty="0">
              <a:solidFill>
                <a:srgbClr val="000000"/>
              </a:solidFill>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4320097" y="5531344"/>
            <a:ext cx="13612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Bob</a:t>
            </a:r>
            <a:r>
              <a:rPr lang="en-US" altLang="ja-JP" sz="1200" kern="0" dirty="0">
                <a:solidFill>
                  <a:srgbClr val="000000"/>
                </a:solidFill>
              </a:rPr>
              <a:t>’s mail server</a:t>
            </a:r>
            <a:endParaRPr lang="en-US" altLang="en-US" sz="1200" kern="0" dirty="0">
              <a:solidFill>
                <a:srgbClr val="000000"/>
              </a:solidFill>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5851241" y="4538363"/>
            <a:ext cx="708421" cy="790575"/>
            <a:chOff x="3554" y="550"/>
            <a:chExt cx="59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546664" y="2567226"/>
            <a:ext cx="3803367" cy="82752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2) Alice’</a:t>
            </a:r>
            <a:r>
              <a:rPr lang="en-US" altLang="ja-JP" sz="1800" dirty="0">
                <a:solidFill>
                  <a:prstClr val="black"/>
                </a:solidFill>
                <a:latin typeface="Calibri" panose="020F0502020204030204"/>
                <a:ea typeface="ＭＳ Ｐゴシック" panose="020B0600070205080204" pitchFamily="34" charset="-128"/>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554674" y="3431489"/>
            <a:ext cx="4086550" cy="81688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3) client side of SMTP at mail server opens TCP connection with Bob’</a:t>
            </a:r>
            <a:r>
              <a:rPr lang="en-US" altLang="ja-JP" sz="1800" dirty="0">
                <a:solidFill>
                  <a:prstClr val="black"/>
                </a:solidFill>
                <a:latin typeface="Calibri" panose="020F0502020204030204"/>
                <a:ea typeface="ＭＳ Ｐゴシック" panose="020B0600070205080204" pitchFamily="34" charset="-128"/>
              </a:rPr>
              <a:t>s mail server</a:t>
            </a:r>
            <a:endParaRPr lang="en-US" altLang="en-US" sz="1800" dirty="0">
              <a:solidFill>
                <a:prstClr val="black"/>
              </a:solidFill>
              <a:latin typeface="Calibri" panose="020F0502020204030204"/>
              <a:ea typeface="ＭＳ Ｐゴシック" panose="020B0600070205080204" pitchFamily="34" charset="-128"/>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4975067" y="2563918"/>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5) Bob’</a:t>
            </a:r>
            <a:r>
              <a:rPr lang="en-US" altLang="ja-JP" sz="1800" dirty="0">
                <a:solidFill>
                  <a:prstClr val="black"/>
                </a:solidFill>
                <a:latin typeface="Calibri" panose="020F0502020204030204"/>
                <a:ea typeface="ＭＳ Ｐゴシック" panose="020B0600070205080204" pitchFamily="34" charset="-128"/>
              </a:rPr>
              <a:t>s mail server places the message in Bob’s mailbox</a:t>
            </a:r>
          </a:p>
          <a:p>
            <a:pPr marL="264319" indent="-166688" defTabSz="685800">
              <a:spcBef>
                <a:spcPts val="750"/>
              </a:spcBef>
              <a:buNone/>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4973072" y="3452322"/>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6) Bob invokes his user agent to read message</a:t>
            </a:r>
          </a:p>
          <a:p>
            <a:pPr marL="264319" indent="-166688" defTabSz="685800">
              <a:spcBef>
                <a:spcPts val="750"/>
              </a:spcBef>
              <a:buNone/>
              <a:defRPr/>
            </a:pPr>
            <a:endParaRPr lang="en-US" altLang="en-US" sz="1650" dirty="0">
              <a:solidFill>
                <a:prstClr val="black"/>
              </a:solidFill>
              <a:latin typeface="Gill Sans MT" panose="020B0502020104020203" pitchFamily="34" charset="77"/>
              <a:ea typeface="ＭＳ Ｐゴシック" panose="020B0600070205080204" pitchFamily="34" charset="-128"/>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121</a:t>
            </a:fld>
            <a:endParaRPr lang="en-US" dirty="0"/>
          </a:p>
        </p:txBody>
      </p:sp>
    </p:spTree>
    <p:extLst>
      <p:ext uri="{BB962C8B-B14F-4D97-AF65-F5344CB8AC3E}">
        <p14:creationId xmlns:p14="http://schemas.microsoft.com/office/powerpoint/2010/main" val="51565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Sample SMTP interaction</a:t>
            </a:r>
            <a:endParaRPr lang="en-US" sz="33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870747" y="1745210"/>
            <a:ext cx="7402989" cy="3901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650" b="1" dirty="0">
                <a:solidFill>
                  <a:prstClr val="black"/>
                </a:solidFill>
                <a:latin typeface="Courier New" panose="02070309020205020404" pitchFamily="49" charset="0"/>
              </a:rPr>
              <a:t>     S: 220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C: HELO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S: 250  Hello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pleased to meet you </a:t>
            </a:r>
          </a:p>
          <a:p>
            <a:pPr defTabSz="685800">
              <a:spcBef>
                <a:spcPct val="0"/>
              </a:spcBef>
              <a:defRPr/>
            </a:pPr>
            <a:r>
              <a:rPr lang="en-US" altLang="en-US" sz="1650" b="1" dirty="0">
                <a:solidFill>
                  <a:prstClr val="black"/>
                </a:solidFill>
                <a:latin typeface="Courier New" panose="02070309020205020404" pitchFamily="49" charset="0"/>
              </a:rPr>
              <a:t>     C: MAIL FROM: &lt;</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 Sender ok </a:t>
            </a:r>
          </a:p>
          <a:p>
            <a:pPr defTabSz="685800">
              <a:spcBef>
                <a:spcPct val="0"/>
              </a:spcBef>
              <a:defRPr/>
            </a:pPr>
            <a:r>
              <a:rPr lang="en-US" altLang="en-US" sz="1650" b="1" dirty="0">
                <a:solidFill>
                  <a:prstClr val="black"/>
                </a:solidFill>
                <a:latin typeface="Courier New" panose="02070309020205020404" pitchFamily="49" charset="0"/>
              </a:rPr>
              <a:t>     C: RCPT TO: &lt;</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 ... Recipient ok </a:t>
            </a:r>
          </a:p>
          <a:p>
            <a:pPr defTabSz="685800">
              <a:spcBef>
                <a:spcPct val="0"/>
              </a:spcBef>
              <a:defRPr/>
            </a:pPr>
            <a:r>
              <a:rPr lang="en-US" altLang="en-US" sz="1650" b="1" dirty="0">
                <a:solidFill>
                  <a:prstClr val="black"/>
                </a:solidFill>
                <a:latin typeface="Courier New" panose="02070309020205020404" pitchFamily="49" charset="0"/>
              </a:rPr>
              <a:t>     C: DATA </a:t>
            </a:r>
          </a:p>
          <a:p>
            <a:pPr defTabSz="685800">
              <a:spcBef>
                <a:spcPct val="0"/>
              </a:spcBef>
              <a:defRPr/>
            </a:pPr>
            <a:r>
              <a:rPr lang="en-US" altLang="en-US" sz="1650" b="1" dirty="0">
                <a:solidFill>
                  <a:prstClr val="black"/>
                </a:solidFill>
                <a:latin typeface="Courier New" panose="02070309020205020404" pitchFamily="49" charset="0"/>
              </a:rPr>
              <a:t>     S: 354 Enter mail, end with "." on a line by itself </a:t>
            </a:r>
          </a:p>
          <a:p>
            <a:pPr defTabSz="685800">
              <a:spcBef>
                <a:spcPct val="0"/>
              </a:spcBef>
              <a:defRPr/>
            </a:pPr>
            <a:r>
              <a:rPr lang="en-US" altLang="en-US" sz="1650" b="1" dirty="0">
                <a:solidFill>
                  <a:prstClr val="black"/>
                </a:solidFill>
                <a:latin typeface="Courier New" panose="02070309020205020404" pitchFamily="49" charset="0"/>
              </a:rPr>
              <a:t>     C: Do you like ketchup? </a:t>
            </a:r>
          </a:p>
          <a:p>
            <a:pPr defTabSz="685800">
              <a:spcBef>
                <a:spcPct val="0"/>
              </a:spcBef>
              <a:defRPr/>
            </a:pPr>
            <a:r>
              <a:rPr lang="en-US" altLang="en-US" sz="1650" b="1" dirty="0">
                <a:solidFill>
                  <a:prstClr val="black"/>
                </a:solidFill>
                <a:latin typeface="Courier New" panose="02070309020205020404" pitchFamily="49" charset="0"/>
              </a:rPr>
              <a:t>     C: How about pickles? </a:t>
            </a:r>
          </a:p>
          <a:p>
            <a:pPr defTabSz="685800">
              <a:spcBef>
                <a:spcPct val="0"/>
              </a:spcBef>
              <a:defRPr/>
            </a:pPr>
            <a:r>
              <a:rPr lang="en-US" altLang="en-US" sz="1650" b="1" dirty="0">
                <a:solidFill>
                  <a:prstClr val="black"/>
                </a:solidFill>
                <a:latin typeface="Courier New" panose="02070309020205020404" pitchFamily="49" charset="0"/>
              </a:rPr>
              <a:t>     C: . </a:t>
            </a:r>
          </a:p>
          <a:p>
            <a:pPr defTabSz="685800">
              <a:spcBef>
                <a:spcPct val="0"/>
              </a:spcBef>
              <a:defRPr/>
            </a:pPr>
            <a:r>
              <a:rPr lang="en-US" altLang="en-US" sz="1650" b="1" dirty="0">
                <a:solidFill>
                  <a:prstClr val="black"/>
                </a:solidFill>
                <a:latin typeface="Courier New" panose="02070309020205020404" pitchFamily="49" charset="0"/>
              </a:rPr>
              <a:t>     S: 250 Message accepted for delivery </a:t>
            </a:r>
          </a:p>
          <a:p>
            <a:pPr defTabSz="685800">
              <a:spcBef>
                <a:spcPct val="0"/>
              </a:spcBef>
              <a:defRPr/>
            </a:pPr>
            <a:r>
              <a:rPr lang="en-US" altLang="en-US" sz="1650" b="1" dirty="0">
                <a:solidFill>
                  <a:prstClr val="black"/>
                </a:solidFill>
                <a:latin typeface="Courier New" panose="02070309020205020404" pitchFamily="49" charset="0"/>
              </a:rPr>
              <a:t>     C: QUIT </a:t>
            </a:r>
          </a:p>
          <a:p>
            <a:pPr defTabSz="685800">
              <a:spcBef>
                <a:spcPct val="0"/>
              </a:spcBef>
              <a:defRPr/>
            </a:pPr>
            <a:r>
              <a:rPr lang="en-US" altLang="en-US" sz="1650" b="1" dirty="0">
                <a:solidFill>
                  <a:prstClr val="black"/>
                </a:solidFill>
                <a:latin typeface="Courier New" panose="02070309020205020404" pitchFamily="49" charset="0"/>
              </a:rPr>
              <a:t>     S: 221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closing connection</a:t>
            </a:r>
            <a:endParaRPr lang="en-US" altLang="en-US" sz="1650" dirty="0">
              <a:solidFill>
                <a:prstClr val="black"/>
              </a:solidFill>
              <a:latin typeface="Times New Roman" panose="02020603050405020304" pitchFamily="18" charset="0"/>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483822" y="2048049"/>
            <a:ext cx="6745778" cy="5424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485900" y="2517718"/>
            <a:ext cx="6745778" cy="5714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7" name="Rectangle 6">
            <a:extLst>
              <a:ext uri="{FF2B5EF4-FFF2-40B4-BE49-F238E27FC236}">
                <a16:creationId xmlns:a16="http://schemas.microsoft.com/office/drawing/2014/main" id="{B7064521-6B03-5B46-A46A-56B82F1B8EC5}"/>
              </a:ext>
            </a:extLst>
          </p:cNvPr>
          <p:cNvSpPr/>
          <p:nvPr/>
        </p:nvSpPr>
        <p:spPr>
          <a:xfrm>
            <a:off x="1500445" y="3055967"/>
            <a:ext cx="6745778" cy="4862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8" name="Rectangle 7">
            <a:extLst>
              <a:ext uri="{FF2B5EF4-FFF2-40B4-BE49-F238E27FC236}">
                <a16:creationId xmlns:a16="http://schemas.microsoft.com/office/drawing/2014/main" id="{3E38ED0F-A82C-EF4D-B01A-1798192BFFB8}"/>
              </a:ext>
            </a:extLst>
          </p:cNvPr>
          <p:cNvSpPr/>
          <p:nvPr/>
        </p:nvSpPr>
        <p:spPr>
          <a:xfrm>
            <a:off x="1514993" y="3531870"/>
            <a:ext cx="6745778" cy="5673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467196" y="4070118"/>
            <a:ext cx="6745778" cy="951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392380" y="4959582"/>
            <a:ext cx="6745778" cy="581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122</a:t>
            </a:fld>
            <a:endParaRPr lang="en-US" dirty="0"/>
          </a:p>
        </p:txBody>
      </p:sp>
    </p:spTree>
    <p:extLst>
      <p:ext uri="{BB962C8B-B14F-4D97-AF65-F5344CB8AC3E}">
        <p14:creationId xmlns:p14="http://schemas.microsoft.com/office/powerpoint/2010/main" val="365785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SMTP: observations</a:t>
            </a:r>
            <a:endParaRPr lang="en-US" sz="33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5339749" y="1996085"/>
            <a:ext cx="314597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uses persistent connections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requires message (header &amp; body) to be in 7-bit ASCII</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488498" y="1952543"/>
            <a:ext cx="4637313"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comparison with HTTP:</a:t>
            </a:r>
          </a:p>
          <a:p>
            <a:pPr marL="432197" indent="-238125" defTabSz="685800">
              <a:spcBef>
                <a:spcPct val="50000"/>
              </a:spcBef>
              <a:defRPr/>
            </a:pPr>
            <a:r>
              <a:rPr lang="en-US" altLang="en-US" sz="2100" dirty="0">
                <a:solidFill>
                  <a:prstClr val="black"/>
                </a:solidFill>
                <a:latin typeface="Calibri" panose="020F0502020204030204"/>
                <a:ea typeface="ＭＳ Ｐゴシック" panose="020B0600070205080204" pitchFamily="34" charset="-128"/>
              </a:rPr>
              <a:t>HTTP: client pull</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SMTP: client push</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both have ASCII command/response interaction, status codes</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HTTP: each object encapsulated in its own response message</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123</a:t>
            </a:fld>
            <a:endParaRPr lang="en-US" dirty="0"/>
          </a:p>
        </p:txBody>
      </p:sp>
    </p:spTree>
    <p:extLst>
      <p:ext uri="{BB962C8B-B14F-4D97-AF65-F5344CB8AC3E}">
        <p14:creationId xmlns:p14="http://schemas.microsoft.com/office/powerpoint/2010/main" val="47460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Mail message format</a:t>
            </a:r>
            <a:endParaRPr lang="en-US" sz="33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614966" y="1996085"/>
            <a:ext cx="8026114" cy="13923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SMTP: protocol for exchanging e-mail messages, defined in RFC 5321 (like RFC 7231 defines HTTP)</a:t>
            </a:r>
          </a:p>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RFC 2822 defines </a:t>
            </a:r>
            <a:r>
              <a:rPr lang="en-US" altLang="en-US" sz="2100" i="1" dirty="0">
                <a:solidFill>
                  <a:prstClr val="black"/>
                </a:solidFill>
                <a:latin typeface="Calibri" panose="020F0502020204030204"/>
                <a:ea typeface="ＭＳ Ｐゴシック" panose="020B0600070205080204" pitchFamily="34" charset="-128"/>
              </a:rPr>
              <a:t>syntax</a:t>
            </a:r>
            <a:r>
              <a:rPr lang="en-US" altLang="en-US" sz="2100" dirty="0">
                <a:solidFill>
                  <a:prstClr val="black"/>
                </a:solidFill>
                <a:latin typeface="Calibri" panose="020F0502020204030204"/>
                <a:ea typeface="ＭＳ Ｐゴシック" panose="020B0600070205080204" pitchFamily="34" charset="-128"/>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6083654" y="3345053"/>
            <a:ext cx="2124075" cy="32385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FFFFFF"/>
                </a:solidFill>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6083654" y="3954653"/>
            <a:ext cx="2124075" cy="1304925"/>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a:solidFill>
                  <a:srgbClr val="FFFFFF"/>
                </a:solidFill>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5931254" y="3259328"/>
            <a:ext cx="2428875" cy="23050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175486" y="4678141"/>
            <a:ext cx="4908169" cy="609594"/>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r>
              <a:rPr lang="en-US" sz="1500" dirty="0">
                <a:solidFill>
                  <a:srgbClr val="000000"/>
                </a:solidFill>
                <a:latin typeface="Arial" panose="020B0604020202020204" pitchFamily="34" charset="0"/>
                <a:ea typeface="ＭＳ Ｐゴシック" panose="020B0600070205080204" pitchFamily="34" charset="-128"/>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8428084" y="3510550"/>
            <a:ext cx="6463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000000"/>
                </a:solidFill>
              </a:rPr>
              <a:t>blank</a:t>
            </a:r>
          </a:p>
          <a:p>
            <a:pPr algn="ctr" defTabSz="685800" eaLnBrk="0" fontAlgn="base" hangingPunct="0">
              <a:spcBef>
                <a:spcPct val="0"/>
              </a:spcBef>
              <a:spcAft>
                <a:spcPct val="0"/>
              </a:spcAft>
              <a:defRPr/>
            </a:pPr>
            <a:r>
              <a:rPr lang="en-US" altLang="en-US" sz="1500" kern="0">
                <a:solidFill>
                  <a:srgbClr val="000000"/>
                </a:solidFill>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7788629" y="3840353"/>
            <a:ext cx="7239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2710543" y="3505621"/>
            <a:ext cx="3318684"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666920" y="3332355"/>
            <a:ext cx="4784345" cy="227561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163116"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header lines, e.g.,</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To:</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From:</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Subject:</a:t>
            </a:r>
          </a:p>
          <a:p>
            <a:pPr marL="302419" lvl="1" indent="0" defTabSz="685800">
              <a:spcBef>
                <a:spcPts val="375"/>
              </a:spcBef>
              <a:buNone/>
              <a:defRPr/>
            </a:pPr>
            <a:r>
              <a:rPr lang="en-US" altLang="en-US" sz="1800" dirty="0">
                <a:solidFill>
                  <a:prstClr val="black"/>
                </a:solidFill>
                <a:latin typeface="Calibri" panose="020F0502020204030204"/>
                <a:ea typeface="ＭＳ Ｐゴシック" panose="020B0600070205080204" pitchFamily="34" charset="-128"/>
              </a:rPr>
              <a:t>these lines, within the body of the email message area different from </a:t>
            </a:r>
            <a:r>
              <a:rPr lang="en-US" altLang="en-US" sz="1650" dirty="0">
                <a:solidFill>
                  <a:prstClr val="black"/>
                </a:solidFill>
                <a:latin typeface="Calibri" panose="020F0502020204030204"/>
                <a:ea typeface="ＭＳ Ｐゴシック" panose="020B0600070205080204" pitchFamily="34" charset="-128"/>
              </a:rPr>
              <a:t>SMTP MAIL FROM:, RCPT TO:</a:t>
            </a:r>
            <a:r>
              <a:rPr lang="en-US" altLang="en-US" sz="1800" dirty="0">
                <a:solidFill>
                  <a:prstClr val="black"/>
                </a:solidFill>
                <a:latin typeface="Calibri" panose="020F0502020204030204"/>
                <a:ea typeface="ＭＳ Ｐゴシック" panose="020B0600070205080204" pitchFamily="34" charset="-128"/>
              </a:rPr>
              <a:t> commands!</a:t>
            </a:r>
          </a:p>
          <a:p>
            <a:pPr marL="264319" indent="-166688"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Body: the “</a:t>
            </a:r>
            <a:r>
              <a:rPr lang="en-US" altLang="ja-JP" sz="1800" dirty="0">
                <a:solidFill>
                  <a:prstClr val="black"/>
                </a:solidFill>
                <a:latin typeface="Calibri" panose="020F0502020204030204"/>
                <a:ea typeface="ＭＳ Ｐゴシック" panose="020B0600070205080204" pitchFamily="34" charset="-128"/>
              </a:rPr>
              <a:t>message” , </a:t>
            </a:r>
            <a:r>
              <a:rPr lang="en-US" altLang="en-US" sz="1800" dirty="0">
                <a:solidFill>
                  <a:prstClr val="black"/>
                </a:solidFill>
                <a:latin typeface="Calibri" panose="020F0502020204030204"/>
                <a:ea typeface="ＭＳ Ｐゴシック" panose="020B0600070205080204" pitchFamily="34" charset="-128"/>
              </a:rPr>
              <a:t>ASCII characters only</a:t>
            </a:r>
            <a:endParaRPr lang="en-US" altLang="en-US" sz="1500" dirty="0">
              <a:solidFill>
                <a:prstClr val="black"/>
              </a:solidFill>
              <a:latin typeface="Calibri" panose="020F0502020204030204"/>
              <a:ea typeface="ＭＳ Ｐゴシック" panose="020B0600070205080204" pitchFamily="34" charset="-128"/>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124</a:t>
            </a:fld>
            <a:endParaRPr lang="en-US" dirty="0"/>
          </a:p>
        </p:txBody>
      </p:sp>
    </p:spTree>
    <p:extLst>
      <p:ext uri="{BB962C8B-B14F-4D97-AF65-F5344CB8AC3E}">
        <p14:creationId xmlns:p14="http://schemas.microsoft.com/office/powerpoint/2010/main" val="148825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Retrieving email: mail access protocols</a:t>
            </a:r>
            <a:endParaRPr lang="en-US" sz="33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3338647" y="2127817"/>
            <a:ext cx="383381" cy="520304"/>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4603090" y="2134960"/>
            <a:ext cx="383381" cy="520304"/>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3096950" y="2434998"/>
            <a:ext cx="1309688" cy="873920"/>
            <a:chOff x="1697" y="1206"/>
            <a:chExt cx="1100" cy="73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697" y="1583"/>
              <a:ext cx="1100"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sender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2607343" y="2044473"/>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3953008" y="2037329"/>
            <a:ext cx="642938"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3808684" y="2052808"/>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4279320" y="2893389"/>
            <a:ext cx="138691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receiver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4717390" y="2444524"/>
            <a:ext cx="607219" cy="421481"/>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0315" y="2112339"/>
            <a:ext cx="421481" cy="520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27215" y="2123055"/>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2619509" y="2373086"/>
            <a:ext cx="67746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3842281" y="2370704"/>
            <a:ext cx="67746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5024439" y="1925413"/>
            <a:ext cx="1359189" cy="940592"/>
            <a:chOff x="6699252" y="1424214"/>
            <a:chExt cx="1812252" cy="1254122"/>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5" cy="90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500" i="1" kern="0" dirty="0">
                  <a:solidFill>
                    <a:srgbClr val="CC0000"/>
                  </a:solidFill>
                </a:rPr>
                <a:t>e-mail access</a:t>
              </a:r>
            </a:p>
            <a:p>
              <a:pPr algn="ctr" defTabSz="685800" eaLnBrk="0" fontAlgn="base" hangingPunct="0">
                <a:lnSpc>
                  <a:spcPct val="85000"/>
                </a:lnSpc>
                <a:spcBef>
                  <a:spcPct val="0"/>
                </a:spcBef>
                <a:spcAft>
                  <a:spcPct val="0"/>
                </a:spcAft>
                <a:defRPr/>
              </a:pPr>
              <a:r>
                <a:rPr lang="en-US" altLang="en-US" sz="1500" i="1" kern="0" dirty="0">
                  <a:solidFill>
                    <a:srgbClr val="CC0000"/>
                  </a:solidFill>
                </a:rPr>
                <a:t>protocol</a:t>
              </a:r>
              <a:endParaRPr lang="en-US" altLang="en-US" sz="1350" kern="0" dirty="0">
                <a:solidFill>
                  <a:srgbClr val="CC0000"/>
                </a:solidFill>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0707" y="2171531"/>
              <a:ext cx="1450797" cy="506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100" i="1" kern="0" dirty="0">
                  <a:solidFill>
                    <a:srgbClr val="CC0000"/>
                  </a:solidFill>
                </a:rPr>
                <a:t>(e.g.,</a:t>
              </a:r>
              <a:r>
                <a:rPr lang="en-US" altLang="en-US" sz="1050" i="1" kern="0" dirty="0">
                  <a:solidFill>
                    <a:srgbClr val="CC0000"/>
                  </a:solidFill>
                </a:rPr>
                <a:t> IMAP, HTTP</a:t>
              </a:r>
              <a:r>
                <a:rPr lang="en-US" altLang="en-US" sz="1100" i="1" kern="0" dirty="0">
                  <a:solidFill>
                    <a:srgbClr val="CC0000"/>
                  </a:solidFill>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1893226" y="2008754"/>
            <a:ext cx="708422" cy="790575"/>
            <a:chOff x="3554" y="550"/>
            <a:chExt cx="59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6318781" y="2011136"/>
            <a:ext cx="708421" cy="790575"/>
            <a:chOff x="3554" y="550"/>
            <a:chExt cx="59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359229" y="3421218"/>
            <a:ext cx="8436428" cy="236253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SMTP:</a:t>
            </a:r>
            <a:r>
              <a:rPr lang="en-US" altLang="en-US" sz="2100" dirty="0">
                <a:solidFill>
                  <a:prstClr val="black"/>
                </a:solidFill>
                <a:latin typeface="Calibri" panose="020F0502020204030204"/>
                <a:ea typeface="ＭＳ Ｐゴシック" panose="020B0600070205080204" pitchFamily="34" charset="-128"/>
              </a:rPr>
              <a:t> delivery/storage of e-mail messages to receiver’</a:t>
            </a:r>
            <a:r>
              <a:rPr lang="en-US" altLang="ja-JP" sz="2100" dirty="0">
                <a:solidFill>
                  <a:prstClr val="black"/>
                </a:solidFill>
                <a:latin typeface="Calibri" panose="020F0502020204030204"/>
                <a:ea typeface="ＭＳ Ｐゴシック" panose="020B0600070205080204" pitchFamily="34" charset="-128"/>
              </a:rPr>
              <a:t>s server</a:t>
            </a:r>
          </a:p>
          <a:p>
            <a:pPr marL="264319" indent="-166688" defTabSz="685800">
              <a:lnSpc>
                <a:spcPct val="100000"/>
              </a:lnSpc>
              <a:spcBef>
                <a:spcPts val="750"/>
              </a:spcBef>
              <a:defRPr/>
            </a:pPr>
            <a:r>
              <a:rPr lang="en-US" altLang="en-US" sz="2100" dirty="0">
                <a:solidFill>
                  <a:prstClr val="black"/>
                </a:solidFill>
                <a:latin typeface="Calibri" panose="020F0502020204030204"/>
                <a:ea typeface="ＭＳ Ｐゴシック" panose="020B0600070205080204" pitchFamily="34" charset="-128"/>
              </a:rPr>
              <a:t>mail access protocol: retrieval from server</a:t>
            </a:r>
          </a:p>
          <a:p>
            <a:pPr marL="521494" lvl="1" indent="-173831" defTabSz="685800">
              <a:lnSpc>
                <a:spcPct val="100000"/>
              </a:lnSpc>
              <a:spcBef>
                <a:spcPts val="375"/>
              </a:spcBef>
              <a:defRPr/>
            </a:pPr>
            <a:r>
              <a:rPr lang="en-US" altLang="en-US" sz="1800" dirty="0">
                <a:solidFill>
                  <a:srgbClr val="CC0000"/>
                </a:solidFill>
                <a:latin typeface="Calibri" panose="020F0502020204030204"/>
                <a:ea typeface="ＭＳ Ｐゴシック" panose="020B0600070205080204" pitchFamily="34" charset="-128"/>
              </a:rPr>
              <a:t>IMAP:</a:t>
            </a:r>
            <a:r>
              <a:rPr lang="en-US" altLang="en-US" sz="1800" dirty="0">
                <a:solidFill>
                  <a:prstClr val="black"/>
                </a:solidFill>
                <a:latin typeface="Calibri" panose="020F0502020204030204"/>
                <a:ea typeface="ＭＳ Ｐゴシック" panose="020B0600070205080204" pitchFamily="34" charset="-128"/>
              </a:rPr>
              <a:t> Internet Mail Access Protocol [RFC 3501]: messages stored on server, IMAP provides retrieval, deletion, folders of stored messages on server</a:t>
            </a:r>
          </a:p>
          <a:p>
            <a:pPr marL="259556" indent="-216694"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HTTP:</a:t>
            </a:r>
            <a:r>
              <a:rPr lang="en-US" altLang="en-US" sz="2100" dirty="0">
                <a:solidFill>
                  <a:prstClr val="black"/>
                </a:solidFill>
                <a:latin typeface="Calibri" panose="020F0502020204030204"/>
                <a:ea typeface="ＭＳ Ｐゴシック" panose="020B0600070205080204" pitchFamily="34" charset="-128"/>
              </a:rPr>
              <a:t> </a:t>
            </a:r>
            <a:r>
              <a:rPr lang="en-US" altLang="en-US" sz="2100" dirty="0" err="1">
                <a:solidFill>
                  <a:prstClr val="black"/>
                </a:solidFill>
                <a:latin typeface="Calibri" panose="020F0502020204030204"/>
                <a:ea typeface="ＭＳ Ｐゴシック" panose="020B0600070205080204" pitchFamily="34" charset="-128"/>
              </a:rPr>
              <a:t>gmail</a:t>
            </a:r>
            <a:r>
              <a:rPr lang="en-US" altLang="en-US" sz="2100" dirty="0">
                <a:solidFill>
                  <a:prstClr val="black"/>
                </a:solidFill>
                <a:latin typeface="Calibri" panose="020F0502020204030204"/>
                <a:ea typeface="ＭＳ Ｐゴシック" panose="020B0600070205080204" pitchFamily="34" charset="-128"/>
              </a:rPr>
              <a:t>, Hotmail, </a:t>
            </a:r>
            <a:r>
              <a:rPr lang="en-US" altLang="en-US" sz="2100" dirty="0" err="1">
                <a:solidFill>
                  <a:prstClr val="black"/>
                </a:solidFill>
                <a:latin typeface="Calibri" panose="020F0502020204030204"/>
                <a:ea typeface="ＭＳ Ｐゴシック" panose="020B0600070205080204" pitchFamily="34" charset="-128"/>
              </a:rPr>
              <a:t>Yahoo!Mail</a:t>
            </a:r>
            <a:r>
              <a:rPr lang="en-US" altLang="en-US" sz="2100" dirty="0">
                <a:solidFill>
                  <a:prstClr val="black"/>
                </a:solidFill>
                <a:latin typeface="Calibri" panose="020F0502020204030204"/>
                <a:ea typeface="ＭＳ Ｐゴシック" panose="020B0600070205080204" pitchFamily="34" charset="-128"/>
              </a:rPr>
              <a:t>, etc. provides web-based interface on top of STMP (to send), IMAP (or POP) to retrieve e-mail messages</a:t>
            </a:r>
          </a:p>
          <a:p>
            <a:pPr marL="521494" lvl="1" indent="-173831" defTabSz="685800">
              <a:spcBef>
                <a:spcPts val="375"/>
              </a:spcBef>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125</a:t>
            </a:fld>
            <a:endParaRPr lang="en-US" dirty="0"/>
          </a:p>
        </p:txBody>
      </p:sp>
    </p:spTree>
    <p:extLst>
      <p:ext uri="{BB962C8B-B14F-4D97-AF65-F5344CB8AC3E}">
        <p14:creationId xmlns:p14="http://schemas.microsoft.com/office/powerpoint/2010/main" val="6697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1280EB-9BE0-6A2F-4E46-61CF261FB8E4}"/>
              </a:ext>
            </a:extLst>
          </p:cNvPr>
          <p:cNvSpPr>
            <a:spLocks noGrp="1"/>
          </p:cNvSpPr>
          <p:nvPr>
            <p:ph type="title"/>
          </p:nvPr>
        </p:nvSpPr>
        <p:spPr/>
        <p:txBody>
          <a:bodyPr/>
          <a:lstStyle/>
          <a:p>
            <a:r>
              <a:rPr lang="en-001" dirty="0"/>
              <a:t>Kitkats and questionaire</a:t>
            </a:r>
          </a:p>
        </p:txBody>
      </p:sp>
      <p:sp>
        <p:nvSpPr>
          <p:cNvPr id="4" name="Slide Number Placeholder 3">
            <a:extLst>
              <a:ext uri="{FF2B5EF4-FFF2-40B4-BE49-F238E27FC236}">
                <a16:creationId xmlns:a16="http://schemas.microsoft.com/office/drawing/2014/main" id="{7DE34A1C-5A35-AE14-2A0D-4862474525AD}"/>
              </a:ext>
            </a:extLst>
          </p:cNvPr>
          <p:cNvSpPr>
            <a:spLocks noGrp="1"/>
          </p:cNvSpPr>
          <p:nvPr>
            <p:ph type="sldNum" sz="quarter" idx="12"/>
          </p:nvPr>
        </p:nvSpPr>
        <p:spPr/>
        <p:txBody>
          <a:bodyPr/>
          <a:lstStyle/>
          <a:p>
            <a:fld id="{17258DB0-5299-B449-B005-2F11F39528E5}" type="slidenum">
              <a:rPr lang="en-US" smtClean="0"/>
              <a:t>126</a:t>
            </a:fld>
            <a:endParaRPr lang="en-US"/>
          </a:p>
        </p:txBody>
      </p:sp>
      <p:pic>
        <p:nvPicPr>
          <p:cNvPr id="1026" name="Picture 2" descr="Kit Kat 2 Fingers (72 x 20g bars)">
            <a:extLst>
              <a:ext uri="{FF2B5EF4-FFF2-40B4-BE49-F238E27FC236}">
                <a16:creationId xmlns:a16="http://schemas.microsoft.com/office/drawing/2014/main" id="{F323F171-0082-AE01-3F5E-82C4CDAEC0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4243" y="1713539"/>
            <a:ext cx="4635500" cy="30480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26B5725-AD1A-9531-5A9D-798D79CEFA65}"/>
              </a:ext>
            </a:extLst>
          </p:cNvPr>
          <p:cNvSpPr txBox="1"/>
          <p:nvPr/>
        </p:nvSpPr>
        <p:spPr>
          <a:xfrm>
            <a:off x="838773" y="5541402"/>
            <a:ext cx="7267074" cy="369332"/>
          </a:xfrm>
          <a:prstGeom prst="rect">
            <a:avLst/>
          </a:prstGeom>
          <a:noFill/>
        </p:spPr>
        <p:txBody>
          <a:bodyPr wrap="square" rtlCol="0">
            <a:spAutoFit/>
          </a:bodyPr>
          <a:lstStyle/>
          <a:p>
            <a:r>
              <a:rPr lang="en-001" dirty="0"/>
              <a:t>Thank you and good luck.</a:t>
            </a:r>
          </a:p>
        </p:txBody>
      </p:sp>
    </p:spTree>
    <p:extLst>
      <p:ext uri="{BB962C8B-B14F-4D97-AF65-F5344CB8AC3E}">
        <p14:creationId xmlns:p14="http://schemas.microsoft.com/office/powerpoint/2010/main" val="11685832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4448175" y="2999269"/>
            <a:ext cx="4695825" cy="24003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101600" y="1931542"/>
            <a:ext cx="4470400"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a:p>
            <a:pPr marL="302419" indent="-216694" defTabSz="685800">
              <a:spcBef>
                <a:spcPts val="750"/>
              </a:spcBef>
              <a:defRPr/>
            </a:pPr>
            <a:r>
              <a:rPr lang="en-US" altLang="en-US" sz="2100" i="1" dirty="0">
                <a:solidFill>
                  <a:srgbClr val="C00000"/>
                </a:solidFill>
                <a:latin typeface="Calibri" panose="020F0502020204030204"/>
                <a:ea typeface="ＭＳ Ｐゴシック" panose="020B0600070205080204" pitchFamily="34" charset="-128"/>
              </a:rPr>
              <a:t>incredibly important </a:t>
            </a:r>
            <a:r>
              <a:rPr lang="en-US" altLang="en-US" sz="2100" dirty="0">
                <a:solidFill>
                  <a:prstClr val="black"/>
                </a:solidFill>
                <a:latin typeface="Calibri" panose="020F0502020204030204"/>
                <a:ea typeface="ＭＳ Ｐゴシック" panose="020B0600070205080204" pitchFamily="34" charset="-128"/>
              </a:rPr>
              <a:t>Internet function</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Internet couldn’t function without it!</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DNSSEC – provides security (authentication, message integrity)</a:t>
            </a:r>
          </a:p>
          <a:p>
            <a:pPr marL="302419" indent="-216694" defTabSz="685800">
              <a:spcBef>
                <a:spcPts val="750"/>
              </a:spcBef>
              <a:defRPr/>
            </a:pPr>
            <a:r>
              <a:rPr lang="en-US" sz="2100" dirty="0">
                <a:solidFill>
                  <a:prstClr val="black"/>
                </a:solidFill>
                <a:latin typeface="Calibri" panose="020F0502020204030204"/>
              </a:rPr>
              <a:t>ICANN </a:t>
            </a:r>
            <a:r>
              <a:rPr lang="en-US" sz="1800" dirty="0">
                <a:solidFill>
                  <a:prstClr val="black"/>
                </a:solidFill>
                <a:latin typeface="Calibri" panose="020F0502020204030204"/>
              </a:rPr>
              <a:t>(Internet Corporation for Assigned Names and Numbers)</a:t>
            </a:r>
            <a:r>
              <a:rPr lang="en-US" sz="1800" dirty="0">
                <a:solidFill>
                  <a:prstClr val="black"/>
                </a:solidFill>
                <a:latin typeface="Calibri" panose="020F0502020204030204"/>
                <a:ea typeface="ＭＳ Ｐゴシック" panose="020B0600070205080204" pitchFamily="34" charset="-128"/>
              </a:rPr>
              <a:t> </a:t>
            </a:r>
            <a:r>
              <a:rPr lang="en-US" sz="2100" dirty="0">
                <a:solidFill>
                  <a:prstClr val="black"/>
                </a:solidFill>
                <a:latin typeface="Calibri" panose="020F0502020204030204"/>
                <a:ea typeface="ＭＳ Ｐゴシック" panose="020B0600070205080204" pitchFamily="34" charset="-128"/>
              </a:rPr>
              <a:t>manages root DNS domain</a:t>
            </a:r>
            <a:endParaRPr lang="en-US" sz="2100" dirty="0">
              <a:solidFill>
                <a:prstClr val="black"/>
              </a:solidFill>
              <a:latin typeface="Calibri" panose="020F0502020204030204"/>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4817390" y="2171701"/>
            <a:ext cx="3857187" cy="899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defRPr/>
            </a:pPr>
            <a:r>
              <a:rPr lang="en-US" altLang="en-US" sz="1800" dirty="0">
                <a:solidFill>
                  <a:srgbClr val="0000A3"/>
                </a:solidFill>
                <a:latin typeface="Calibri" panose="020F0502020204030204"/>
              </a:rPr>
              <a:t>13 logical root name “</a:t>
            </a:r>
            <a:r>
              <a:rPr lang="en-US" altLang="ja-JP" sz="1800" dirty="0">
                <a:solidFill>
                  <a:srgbClr val="0000A3"/>
                </a:solidFill>
                <a:latin typeface="Calibri" panose="020F0502020204030204"/>
              </a:rPr>
              <a:t>servers” worldwide each “server” replicated many times (~200 servers in US)</a:t>
            </a:r>
            <a:endParaRPr lang="en-US" altLang="ja-JP" sz="1500" dirty="0">
              <a:solidFill>
                <a:srgbClr val="0000A3"/>
              </a:solidFill>
              <a:latin typeface="Calibri" panose="020F0502020204030204"/>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13</a:t>
            </a:fld>
            <a:endParaRPr lang="en-US" dirty="0"/>
          </a:p>
        </p:txBody>
      </p:sp>
    </p:spTree>
    <p:extLst>
      <p:ext uri="{BB962C8B-B14F-4D97-AF65-F5344CB8AC3E}">
        <p14:creationId xmlns:p14="http://schemas.microsoft.com/office/powerpoint/2010/main" val="193214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Top-Level Domain, and authoritative servers</a:t>
            </a:r>
            <a:endParaRPr lang="en-US" sz="33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624419" y="1821914"/>
            <a:ext cx="8151281" cy="15245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00000"/>
                </a:solidFill>
                <a:latin typeface="Calibri" panose="020F0502020204030204"/>
                <a:ea typeface="ＭＳ Ｐゴシック" panose="020B0600070205080204" pitchFamily="34" charset="-128"/>
              </a:rPr>
              <a:t>Top-Level Domain (TLD) servers:</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responsible for .com, .org,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.aero, .jobs, .museums, and all top-level country domains, e.g.: .</a:t>
            </a:r>
            <a:r>
              <a:rPr lang="en-US" altLang="en-US" sz="1800" dirty="0" err="1">
                <a:solidFill>
                  <a:prstClr val="black"/>
                </a:solidFill>
                <a:latin typeface="Calibri" panose="020F0502020204030204"/>
                <a:ea typeface="ＭＳ Ｐゴシック" panose="020B0600070205080204" pitchFamily="34" charset="-128"/>
              </a:rPr>
              <a:t>cn</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uk</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fr</a:t>
            </a:r>
            <a:r>
              <a:rPr lang="en-US" altLang="en-US" sz="1800" dirty="0">
                <a:solidFill>
                  <a:prstClr val="black"/>
                </a:solidFill>
                <a:latin typeface="Calibri" panose="020F0502020204030204"/>
                <a:ea typeface="ＭＳ Ｐゴシック" panose="020B0600070205080204" pitchFamily="34" charset="-128"/>
              </a:rPr>
              <a:t>, .ca, .</a:t>
            </a:r>
            <a:r>
              <a:rPr lang="en-US" altLang="en-US" sz="1800" dirty="0" err="1">
                <a:solidFill>
                  <a:prstClr val="black"/>
                </a:solidFill>
                <a:latin typeface="Calibri" panose="020F0502020204030204"/>
                <a:ea typeface="ＭＳ Ｐゴシック" panose="020B0600070205080204" pitchFamily="34" charset="-128"/>
              </a:rPr>
              <a:t>jp</a:t>
            </a:r>
            <a:endParaRPr lang="en-US" altLang="en-US" sz="1800" dirty="0">
              <a:solidFill>
                <a:prstClr val="black"/>
              </a:solidFill>
              <a:latin typeface="Calibri" panose="020F0502020204030204"/>
              <a:ea typeface="ＭＳ Ｐゴシック" panose="020B0600070205080204" pitchFamily="34" charset="-128"/>
            </a:endParaRP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Network Solutions: authoritative registry for .com,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TLD</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Educause: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TLD</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535519" y="4234915"/>
            <a:ext cx="8151281" cy="13721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1650"/>
              </a:spcBef>
              <a:buNone/>
              <a:defRPr/>
            </a:pPr>
            <a:r>
              <a:rPr lang="en-US" altLang="en-US" sz="2400" dirty="0">
                <a:solidFill>
                  <a:srgbClr val="C00000"/>
                </a:solidFill>
                <a:latin typeface="Calibri" panose="020F0502020204030204"/>
                <a:ea typeface="ＭＳ Ｐゴシック" panose="020B0600070205080204" pitchFamily="34" charset="-128"/>
              </a:rPr>
              <a:t>authoritative DNS servers: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organization’</a:t>
            </a:r>
            <a:r>
              <a:rPr lang="en-US" altLang="ja-JP"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4699000" y="3199107"/>
            <a:ext cx="3987800" cy="1204853"/>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3314700" y="2165350"/>
            <a:ext cx="5219700" cy="16764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3937000" y="4032250"/>
            <a:ext cx="4699001" cy="431801"/>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14</a:t>
            </a:fld>
            <a:endParaRPr lang="en-US" dirty="0"/>
          </a:p>
        </p:txBody>
      </p:sp>
    </p:spTree>
    <p:extLst>
      <p:ext uri="{BB962C8B-B14F-4D97-AF65-F5344CB8AC3E}">
        <p14:creationId xmlns:p14="http://schemas.microsoft.com/office/powerpoint/2010/main" val="416963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1A65958-511E-D64E-B48B-A035D253EBFE}" type="slidenum">
              <a:rPr lang="en-US" sz="1400" b="0">
                <a:latin typeface="Times New Roman" charset="0"/>
                <a:cs typeface="Calibri"/>
              </a:rPr>
              <a:pPr eaLnBrk="1" hangingPunct="1"/>
              <a:t>15</a:t>
            </a:fld>
            <a:endParaRPr lang="en-US" sz="1400" b="0" dirty="0">
              <a:latin typeface="Times New Roman" charset="0"/>
              <a:cs typeface="Calibri"/>
            </a:endParaRPr>
          </a:p>
        </p:txBody>
      </p:sp>
      <p:sp>
        <p:nvSpPr>
          <p:cNvPr id="8089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Using DNS</a:t>
            </a:r>
          </a:p>
        </p:txBody>
      </p:sp>
      <p:sp>
        <p:nvSpPr>
          <p:cNvPr id="941059" name="Rectangle 3"/>
          <p:cNvSpPr>
            <a:spLocks noGrp="1" noChangeArrowheads="1"/>
          </p:cNvSpPr>
          <p:nvPr>
            <p:ph type="body" idx="1"/>
          </p:nvPr>
        </p:nvSpPr>
        <p:spPr/>
        <p:txBody>
          <a:bodyPr>
            <a:normAutofit fontScale="77500" lnSpcReduction="20000"/>
          </a:bodyPr>
          <a:lstStyle/>
          <a:p>
            <a:r>
              <a:rPr lang="en-US" dirty="0">
                <a:latin typeface="Calibri"/>
                <a:ea typeface="Calibri"/>
                <a:cs typeface="Calibri"/>
              </a:rPr>
              <a:t>Two components</a:t>
            </a:r>
          </a:p>
          <a:p>
            <a:pPr lvl="1"/>
            <a:r>
              <a:rPr lang="en-US" dirty="0">
                <a:latin typeface="Calibri"/>
                <a:ea typeface="Calibri"/>
                <a:cs typeface="Calibri"/>
              </a:rPr>
              <a:t>DNS servers</a:t>
            </a:r>
          </a:p>
          <a:p>
            <a:pPr lvl="1"/>
            <a:r>
              <a:rPr lang="en-US" dirty="0">
                <a:latin typeface="Calibri"/>
                <a:ea typeface="Calibri"/>
                <a:cs typeface="Calibri"/>
              </a:rPr>
              <a:t>Resolver software on each hosts</a:t>
            </a:r>
          </a:p>
          <a:p>
            <a:pPr lvl="1"/>
            <a:endParaRPr lang="en-US" dirty="0">
              <a:latin typeface="Calibri"/>
              <a:ea typeface="Calibri"/>
              <a:cs typeface="Calibri"/>
            </a:endParaRPr>
          </a:p>
          <a:p>
            <a:r>
              <a:rPr lang="en-US" dirty="0">
                <a:latin typeface="Calibri"/>
                <a:ea typeface="Calibri"/>
                <a:cs typeface="Calibri"/>
              </a:rPr>
              <a:t>Local DNS server (“default name server”)</a:t>
            </a:r>
          </a:p>
          <a:p>
            <a:pPr lvl="1"/>
            <a:r>
              <a:rPr lang="en-US" dirty="0">
                <a:latin typeface="Calibri"/>
                <a:ea typeface="Calibri"/>
                <a:cs typeface="Calibri"/>
              </a:rPr>
              <a:t>Usually near the </a:t>
            </a:r>
            <a:r>
              <a:rPr lang="en-US" dirty="0" err="1">
                <a:latin typeface="Calibri"/>
                <a:ea typeface="Calibri"/>
                <a:cs typeface="Calibri"/>
              </a:rPr>
              <a:t>endhosts</a:t>
            </a:r>
            <a:r>
              <a:rPr lang="en-US" dirty="0">
                <a:latin typeface="Calibri"/>
                <a:ea typeface="Calibri"/>
                <a:cs typeface="Calibri"/>
              </a:rPr>
              <a:t> that use it</a:t>
            </a:r>
          </a:p>
          <a:p>
            <a:pPr lvl="1"/>
            <a:r>
              <a:rPr lang="en-US" dirty="0">
                <a:ea typeface="Calibri"/>
                <a:cs typeface="Calibri"/>
              </a:rPr>
              <a:t>each ISP has local DNS name server; to find yours: </a:t>
            </a:r>
          </a:p>
          <a:p>
            <a:pPr lvl="2"/>
            <a:r>
              <a:rPr lang="en-US" dirty="0">
                <a:ea typeface="Calibri"/>
                <a:cs typeface="Calibri"/>
              </a:rPr>
              <a:t>MacOS: % </a:t>
            </a:r>
            <a:r>
              <a:rPr lang="en-US" dirty="0" err="1">
                <a:ea typeface="Calibri"/>
                <a:cs typeface="Calibri"/>
              </a:rPr>
              <a:t>scutil</a:t>
            </a:r>
            <a:r>
              <a:rPr lang="en-US" dirty="0">
                <a:ea typeface="Calibri"/>
                <a:cs typeface="Calibri"/>
              </a:rPr>
              <a:t> --</a:t>
            </a:r>
            <a:r>
              <a:rPr lang="en-US" dirty="0" err="1">
                <a:ea typeface="Calibri"/>
                <a:cs typeface="Calibri"/>
              </a:rPr>
              <a:t>dns</a:t>
            </a:r>
            <a:endParaRPr lang="en-US" dirty="0">
              <a:ea typeface="Calibri"/>
              <a:cs typeface="Calibri"/>
            </a:endParaRPr>
          </a:p>
          <a:p>
            <a:pPr lvl="2"/>
            <a:r>
              <a:rPr lang="en-US" dirty="0">
                <a:ea typeface="Calibri"/>
                <a:cs typeface="Calibri"/>
              </a:rPr>
              <a:t>Windows: &gt;ipconfig /all</a:t>
            </a:r>
          </a:p>
          <a:p>
            <a:pPr marL="457200" lvl="1" indent="0">
              <a:buNone/>
            </a:pPr>
            <a:endParaRPr lang="en-US" dirty="0">
              <a:latin typeface="Calibri"/>
              <a:ea typeface="Calibri"/>
              <a:cs typeface="Calibri"/>
            </a:endParaRPr>
          </a:p>
          <a:p>
            <a:r>
              <a:rPr lang="en-US" dirty="0">
                <a:latin typeface="Calibri"/>
                <a:ea typeface="Calibri"/>
                <a:cs typeface="Calibri"/>
              </a:rPr>
              <a:t>Client application</a:t>
            </a:r>
          </a:p>
          <a:p>
            <a:pPr lvl="1"/>
            <a:r>
              <a:rPr lang="en-US" dirty="0">
                <a:latin typeface="Calibri"/>
                <a:ea typeface="Calibri"/>
                <a:cs typeface="Calibri"/>
              </a:rPr>
              <a:t>Extract server name (e.g., from the URL)</a:t>
            </a:r>
          </a:p>
          <a:p>
            <a:pPr lvl="1"/>
            <a:r>
              <a:rPr lang="en-US" dirty="0">
                <a:latin typeface="Calibri"/>
                <a:ea typeface="Calibri"/>
                <a:cs typeface="Calibri"/>
              </a:rPr>
              <a:t>Do </a:t>
            </a:r>
            <a:r>
              <a:rPr lang="en-US" dirty="0" err="1">
                <a:latin typeface="Calibri"/>
                <a:ea typeface="Calibri"/>
                <a:cs typeface="Calibri"/>
              </a:rPr>
              <a:t>gethostbyname</a:t>
            </a:r>
            <a:r>
              <a:rPr lang="en-US" dirty="0">
                <a:latin typeface="Calibri"/>
                <a:ea typeface="Calibri"/>
                <a:cs typeface="Calibri"/>
              </a:rPr>
              <a:t>() to trigger resolver code</a:t>
            </a: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40583286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105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105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4105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1059">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41059">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41059">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41059">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41059">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41059">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1059">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41059">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3300" dirty="0">
                <a:ea typeface="ＭＳ Ｐゴシック" panose="020B0600070205080204" pitchFamily="34" charset="-128"/>
                <a:cs typeface="Calibri" panose="020F0502020204030204" pitchFamily="34" charset="0"/>
              </a:rPr>
              <a:t>ervers</a:t>
            </a:r>
            <a:endParaRPr lang="en-US" sz="33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599018" y="1974314"/>
            <a:ext cx="8237684"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when host makes DNS query, it is sent to its </a:t>
            </a:r>
            <a:r>
              <a:rPr lang="en-US" altLang="en-US" sz="2400" i="1" dirty="0">
                <a:solidFill>
                  <a:prstClr val="black"/>
                </a:solidFill>
                <a:latin typeface="Calibri" panose="020F0502020204030204"/>
                <a:ea typeface="ＭＳ Ｐゴシック" panose="020B0600070205080204" pitchFamily="34" charset="-128"/>
              </a:rPr>
              <a:t>local</a:t>
            </a:r>
            <a:r>
              <a:rPr lang="en-US" altLang="en-US" sz="2400" dirty="0">
                <a:solidFill>
                  <a:prstClr val="black"/>
                </a:solidFill>
                <a:latin typeface="Calibri" panose="020F0502020204030204"/>
                <a:ea typeface="ＭＳ Ｐゴシック" panose="020B0600070205080204" pitchFamily="34" charset="-128"/>
              </a:rPr>
              <a:t> DNS server</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Local DNS server returns reply, answering:</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from its local cache of recent name-to-address translation pairs (possibly out of date!)</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forwarding request into DNS hierarchy for resolution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ISP has local DNS name server; to find yours: </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MacOS: </a:t>
            </a:r>
            <a:r>
              <a:rPr lang="en-US" sz="1800" dirty="0">
                <a:solidFill>
                  <a:prstClr val="black"/>
                </a:solidFill>
                <a:latin typeface="Courier" pitchFamily="2" charset="0"/>
              </a:rPr>
              <a:t>% </a:t>
            </a:r>
            <a:r>
              <a:rPr lang="en-US" sz="1800" dirty="0" err="1">
                <a:solidFill>
                  <a:prstClr val="black"/>
                </a:solidFill>
                <a:latin typeface="Courier" pitchFamily="2" charset="0"/>
              </a:rPr>
              <a:t>scutil</a:t>
            </a:r>
            <a:r>
              <a:rPr lang="en-US" sz="1800" dirty="0">
                <a:solidFill>
                  <a:prstClr val="black"/>
                </a:solidFill>
                <a:latin typeface="Courier" pitchFamily="2" charset="0"/>
              </a:rPr>
              <a:t> --</a:t>
            </a:r>
            <a:r>
              <a:rPr lang="en-US" sz="1800" dirty="0" err="1">
                <a:solidFill>
                  <a:prstClr val="black"/>
                </a:solidFill>
                <a:latin typeface="Courier" pitchFamily="2" charset="0"/>
              </a:rPr>
              <a:t>dns</a:t>
            </a:r>
            <a:endParaRPr lang="en-US" sz="1800" dirty="0">
              <a:solidFill>
                <a:prstClr val="black"/>
              </a:solidFill>
              <a:latin typeface="Courier" pitchFamily="2" charset="0"/>
            </a:endParaRPr>
          </a:p>
          <a:p>
            <a:pPr marL="857250" lvl="2" indent="-171450" defTabSz="685800">
              <a:spcBef>
                <a:spcPts val="375"/>
              </a:spcBef>
              <a:defRPr/>
            </a:pPr>
            <a:r>
              <a:rPr lang="en-US" sz="1800" dirty="0">
                <a:solidFill>
                  <a:prstClr val="black"/>
                </a:solidFill>
                <a:latin typeface="Calibri" panose="020F0502020204030204"/>
              </a:rPr>
              <a:t>Windows: </a:t>
            </a:r>
            <a:r>
              <a:rPr lang="en-US" sz="1800" dirty="0">
                <a:solidFill>
                  <a:prstClr val="black"/>
                </a:solidFill>
                <a:latin typeface="Courier" pitchFamily="2" charset="0"/>
              </a:rPr>
              <a:t>&gt;ipconfig /all</a:t>
            </a:r>
          </a:p>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local DNS server doesn’t strictly belong to hierarchy, acting as they do on behalf of other hosts.</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a:t>
            </a:fld>
            <a:endParaRPr lang="en-US" dirty="0"/>
          </a:p>
        </p:txBody>
      </p:sp>
    </p:spTree>
    <p:extLst>
      <p:ext uri="{BB962C8B-B14F-4D97-AF65-F5344CB8AC3E}">
        <p14:creationId xmlns:p14="http://schemas.microsoft.com/office/powerpoint/2010/main" val="244658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2"/>
          <p:cNvGrpSpPr>
            <a:grpSpLocks/>
          </p:cNvGrpSpPr>
          <p:nvPr/>
        </p:nvGrpSpPr>
        <p:grpSpPr bwMode="auto">
          <a:xfrm>
            <a:off x="1957388" y="2879322"/>
            <a:ext cx="1876425" cy="615949"/>
            <a:chOff x="2838" y="2132"/>
            <a:chExt cx="1182" cy="388"/>
          </a:xfrm>
        </p:grpSpPr>
        <p:sp>
          <p:nvSpPr>
            <p:cNvPr id="83001" name="Rectangle 23"/>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2" name="Text Box 24"/>
            <p:cNvSpPr txBox="1">
              <a:spLocks noChangeArrowheads="1"/>
            </p:cNvSpPr>
            <p:nvPr/>
          </p:nvSpPr>
          <p:spPr bwMode="auto">
            <a:xfrm>
              <a:off x="2866" y="2132"/>
              <a:ext cx="112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local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2948" name="Slide Number Placeholder 4"/>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79F11F2-8807-E547-AE91-247DE2207B5B}" type="slidenum">
              <a:rPr lang="en-US" sz="1400" b="0">
                <a:latin typeface="Times New Roman" charset="0"/>
                <a:cs typeface="Calibri"/>
              </a:rPr>
              <a:pPr eaLnBrk="1" hangingPunct="1"/>
              <a:t>17</a:t>
            </a:fld>
            <a:endParaRPr lang="en-US" sz="1400" b="0" dirty="0">
              <a:latin typeface="Times New Roman" charset="0"/>
              <a:cs typeface="Calibri"/>
            </a:endParaRPr>
          </a:p>
        </p:txBody>
      </p:sp>
      <p:graphicFrame>
        <p:nvGraphicFramePr>
          <p:cNvPr id="82946" name="Object 2"/>
          <p:cNvGraphicFramePr>
            <a:graphicFrameLocks noChangeAspect="1"/>
          </p:cNvGraphicFramePr>
          <p:nvPr/>
        </p:nvGraphicFramePr>
        <p:xfrm>
          <a:off x="3514725" y="5100638"/>
          <a:ext cx="833438"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294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14725" y="51006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2949" name="Text Box 3"/>
          <p:cNvSpPr txBox="1">
            <a:spLocks noChangeArrowheads="1"/>
          </p:cNvSpPr>
          <p:nvPr/>
        </p:nvSpPr>
        <p:spPr bwMode="auto">
          <a:xfrm>
            <a:off x="3002696" y="5678885"/>
            <a:ext cx="166223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err="1">
                <a:cs typeface="Calibri"/>
              </a:rPr>
              <a:t>cl.cam.ac.uk</a:t>
            </a:r>
            <a:endParaRPr lang="en-US" sz="1600" b="0" dirty="0">
              <a:latin typeface="Times New Roman" charset="0"/>
              <a:cs typeface="Calibri"/>
            </a:endParaRPr>
          </a:p>
        </p:txBody>
      </p:sp>
      <p:sp>
        <p:nvSpPr>
          <p:cNvPr id="82950" name="Text Box 4"/>
          <p:cNvSpPr txBox="1">
            <a:spLocks noChangeArrowheads="1"/>
          </p:cNvSpPr>
          <p:nvPr/>
        </p:nvSpPr>
        <p:spPr bwMode="auto">
          <a:xfrm>
            <a:off x="6506047" y="5957888"/>
            <a:ext cx="216758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dirty="0" err="1">
                <a:cs typeface="Calibri"/>
              </a:rPr>
              <a:t>www.stanford.edu</a:t>
            </a:r>
            <a:endParaRPr lang="en-US" sz="1600" b="0" dirty="0">
              <a:latin typeface="Times New Roman" charset="0"/>
              <a:cs typeface="Calibri"/>
            </a:endParaRPr>
          </a:p>
        </p:txBody>
      </p:sp>
      <p:graphicFrame>
        <p:nvGraphicFramePr>
          <p:cNvPr id="82947" name="Object 3"/>
          <p:cNvGraphicFramePr>
            <a:graphicFrameLocks noChangeAspect="1"/>
          </p:cNvGraphicFramePr>
          <p:nvPr/>
        </p:nvGraphicFramePr>
        <p:xfrm>
          <a:off x="5638800" y="5900738"/>
          <a:ext cx="833438"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2947"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59007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2" name="Group 6"/>
          <p:cNvGrpSpPr>
            <a:grpSpLocks/>
          </p:cNvGrpSpPr>
          <p:nvPr/>
        </p:nvGrpSpPr>
        <p:grpSpPr bwMode="auto">
          <a:xfrm>
            <a:off x="3762375" y="3025775"/>
            <a:ext cx="369888" cy="657225"/>
            <a:chOff x="4180" y="783"/>
            <a:chExt cx="150" cy="307"/>
          </a:xfrm>
        </p:grpSpPr>
        <p:sp>
          <p:nvSpPr>
            <p:cNvPr id="8300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300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300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1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19" name="Text Box 15"/>
          <p:cNvSpPr txBox="1">
            <a:spLocks noChangeArrowheads="1"/>
          </p:cNvSpPr>
          <p:nvPr/>
        </p:nvSpPr>
        <p:spPr bwMode="auto">
          <a:xfrm>
            <a:off x="4316413" y="1277938"/>
            <a:ext cx="201136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943120" name="Line 16"/>
          <p:cNvSpPr>
            <a:spLocks noChangeShapeType="1"/>
          </p:cNvSpPr>
          <p:nvPr/>
        </p:nvSpPr>
        <p:spPr bwMode="auto">
          <a:xfrm flipH="1" flipV="1">
            <a:off x="3811588" y="3713163"/>
            <a:ext cx="0" cy="13144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1" name="Line 17"/>
          <p:cNvSpPr>
            <a:spLocks noChangeShapeType="1"/>
          </p:cNvSpPr>
          <p:nvPr/>
        </p:nvSpPr>
        <p:spPr bwMode="auto">
          <a:xfrm flipV="1">
            <a:off x="3925888" y="2017713"/>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2" name="Line 18"/>
          <p:cNvSpPr>
            <a:spLocks noChangeShapeType="1"/>
          </p:cNvSpPr>
          <p:nvPr/>
        </p:nvSpPr>
        <p:spPr bwMode="auto">
          <a:xfrm flipV="1">
            <a:off x="4211638" y="3179763"/>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3" name="Line 19"/>
          <p:cNvSpPr>
            <a:spLocks noChangeShapeType="1"/>
          </p:cNvSpPr>
          <p:nvPr/>
        </p:nvSpPr>
        <p:spPr bwMode="auto">
          <a:xfrm flipH="1" flipV="1">
            <a:off x="4211638" y="3351213"/>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4" name="Line 20"/>
          <p:cNvSpPr>
            <a:spLocks noChangeShapeType="1"/>
          </p:cNvSpPr>
          <p:nvPr/>
        </p:nvSpPr>
        <p:spPr bwMode="auto">
          <a:xfrm flipH="1">
            <a:off x="4135438" y="2246313"/>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5" name="Line 21"/>
          <p:cNvSpPr>
            <a:spLocks noChangeShapeType="1"/>
          </p:cNvSpPr>
          <p:nvPr/>
        </p:nvSpPr>
        <p:spPr bwMode="auto">
          <a:xfrm>
            <a:off x="4002088" y="3741738"/>
            <a:ext cx="9525" cy="132397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9" name="Text Box 25"/>
          <p:cNvSpPr txBox="1">
            <a:spLocks noChangeArrowheads="1"/>
          </p:cNvSpPr>
          <p:nvPr/>
        </p:nvSpPr>
        <p:spPr bwMode="auto">
          <a:xfrm>
            <a:off x="3522663" y="45688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43130" name="Text Box 26"/>
          <p:cNvSpPr txBox="1">
            <a:spLocks noChangeArrowheads="1"/>
          </p:cNvSpPr>
          <p:nvPr/>
        </p:nvSpPr>
        <p:spPr bwMode="auto">
          <a:xfrm>
            <a:off x="4065588" y="22352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43131" name="Text Box 27"/>
          <p:cNvSpPr txBox="1">
            <a:spLocks noChangeArrowheads="1"/>
          </p:cNvSpPr>
          <p:nvPr/>
        </p:nvSpPr>
        <p:spPr bwMode="auto">
          <a:xfrm>
            <a:off x="4503738" y="24733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943132" name="Text Box 28"/>
          <p:cNvSpPr txBox="1">
            <a:spLocks noChangeArrowheads="1"/>
          </p:cNvSpPr>
          <p:nvPr/>
        </p:nvSpPr>
        <p:spPr bwMode="auto">
          <a:xfrm>
            <a:off x="4818063" y="28829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943133" name="Text Box 29"/>
          <p:cNvSpPr txBox="1">
            <a:spLocks noChangeArrowheads="1"/>
          </p:cNvSpPr>
          <p:nvPr/>
        </p:nvSpPr>
        <p:spPr bwMode="auto">
          <a:xfrm>
            <a:off x="4848225" y="3370263"/>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943134" name="Text Box 30"/>
          <p:cNvSpPr txBox="1">
            <a:spLocks noChangeArrowheads="1"/>
          </p:cNvSpPr>
          <p:nvPr/>
        </p:nvSpPr>
        <p:spPr bwMode="auto">
          <a:xfrm>
            <a:off x="5445125" y="44100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grpSp>
        <p:nvGrpSpPr>
          <p:cNvPr id="4" name="Group 31"/>
          <p:cNvGrpSpPr>
            <a:grpSpLocks/>
          </p:cNvGrpSpPr>
          <p:nvPr/>
        </p:nvGrpSpPr>
        <p:grpSpPr bwMode="auto">
          <a:xfrm>
            <a:off x="4876800" y="1606550"/>
            <a:ext cx="369888" cy="657225"/>
            <a:chOff x="4180" y="783"/>
            <a:chExt cx="150" cy="307"/>
          </a:xfrm>
        </p:grpSpPr>
        <p:sp>
          <p:nvSpPr>
            <p:cNvPr id="82993" name="AutoShape 3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4" name="Rectangle 3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5" name="Rectangle 3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96" name="AutoShape 3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97" name="Line 3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8" name="Line 3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9" name="Rectangle 3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00" name="Rectangle 3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5" name="Group 40"/>
          <p:cNvGrpSpPr>
            <a:grpSpLocks/>
          </p:cNvGrpSpPr>
          <p:nvPr/>
        </p:nvGrpSpPr>
        <p:grpSpPr bwMode="auto">
          <a:xfrm>
            <a:off x="5705475" y="3035300"/>
            <a:ext cx="369888" cy="657225"/>
            <a:chOff x="4180" y="783"/>
            <a:chExt cx="150" cy="307"/>
          </a:xfrm>
        </p:grpSpPr>
        <p:sp>
          <p:nvSpPr>
            <p:cNvPr id="82985" name="AutoShape 4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6" name="Rectangle 4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7" name="Rectangle 4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8" name="AutoShape 4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9" name="Line 4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0" name="Line 4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1" name="Rectangle 4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92" name="Rectangle 4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6" name="Group 49"/>
          <p:cNvGrpSpPr>
            <a:grpSpLocks/>
          </p:cNvGrpSpPr>
          <p:nvPr/>
        </p:nvGrpSpPr>
        <p:grpSpPr bwMode="auto">
          <a:xfrm>
            <a:off x="5686425" y="4654550"/>
            <a:ext cx="369888" cy="657225"/>
            <a:chOff x="4180" y="783"/>
            <a:chExt cx="150" cy="307"/>
          </a:xfrm>
        </p:grpSpPr>
        <p:sp>
          <p:nvSpPr>
            <p:cNvPr id="82977" name="AutoShape 50"/>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8" name="Rectangle 51"/>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9" name="Rectangle 52"/>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0" name="AutoShape 53"/>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1" name="Line 54"/>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2" name="Line 55"/>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3" name="Rectangle 56"/>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84" name="Rectangle 57"/>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62" name="Text Box 58"/>
          <p:cNvSpPr txBox="1">
            <a:spLocks noChangeArrowheads="1"/>
          </p:cNvSpPr>
          <p:nvPr/>
        </p:nvSpPr>
        <p:spPr bwMode="auto">
          <a:xfrm>
            <a:off x="4959689" y="5226050"/>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943163" name="Text Box 59"/>
          <p:cNvSpPr txBox="1">
            <a:spLocks noChangeArrowheads="1"/>
          </p:cNvSpPr>
          <p:nvPr/>
        </p:nvSpPr>
        <p:spPr bwMode="auto">
          <a:xfrm>
            <a:off x="4818063" y="444023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sp>
        <p:nvSpPr>
          <p:cNvPr id="943164" name="Text Box 60"/>
          <p:cNvSpPr txBox="1">
            <a:spLocks noChangeArrowheads="1"/>
          </p:cNvSpPr>
          <p:nvPr/>
        </p:nvSpPr>
        <p:spPr bwMode="auto">
          <a:xfrm>
            <a:off x="4075113" y="45878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943165" name="Line 61"/>
          <p:cNvSpPr>
            <a:spLocks noChangeShapeType="1"/>
          </p:cNvSpPr>
          <p:nvPr/>
        </p:nvSpPr>
        <p:spPr bwMode="auto">
          <a:xfrm>
            <a:off x="4144963" y="3511550"/>
            <a:ext cx="1493837"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6" name="Line 62"/>
          <p:cNvSpPr>
            <a:spLocks noChangeShapeType="1"/>
          </p:cNvSpPr>
          <p:nvPr/>
        </p:nvSpPr>
        <p:spPr bwMode="auto">
          <a:xfrm flipH="1" flipV="1">
            <a:off x="4105275" y="3627438"/>
            <a:ext cx="1493838"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7" name="Text Box 63"/>
          <p:cNvSpPr txBox="1">
            <a:spLocks noChangeArrowheads="1"/>
          </p:cNvSpPr>
          <p:nvPr/>
        </p:nvSpPr>
        <p:spPr bwMode="auto">
          <a:xfrm>
            <a:off x="5076825" y="2649538"/>
            <a:ext cx="20113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sp>
        <p:nvSpPr>
          <p:cNvPr id="82975" name="Rectangle 64"/>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How Does Resolution Happen?</a:t>
            </a:r>
            <a:br>
              <a:rPr lang="en-US" dirty="0">
                <a:latin typeface="Helvetica" charset="0"/>
                <a:ea typeface="ＭＳ Ｐゴシック" charset="0"/>
                <a:cs typeface="ＭＳ Ｐゴシック" charset="0"/>
              </a:rPr>
            </a:br>
            <a:r>
              <a:rPr lang="en-US" sz="3100" dirty="0">
                <a:latin typeface="Helvetica" charset="0"/>
                <a:ea typeface="ＭＳ Ｐゴシック" charset="0"/>
                <a:cs typeface="ＭＳ Ｐゴシック" charset="0"/>
              </a:rPr>
              <a:t>(</a:t>
            </a:r>
            <a:r>
              <a:rPr lang="en-US" sz="3100" b="1" dirty="0">
                <a:latin typeface="Helvetica" charset="0"/>
                <a:ea typeface="ＭＳ Ｐゴシック" charset="0"/>
                <a:cs typeface="ＭＳ Ｐゴシック" charset="0"/>
              </a:rPr>
              <a:t>Iterative</a:t>
            </a:r>
            <a:r>
              <a:rPr lang="en-US" sz="3100" dirty="0">
                <a:latin typeface="Helvetica" charset="0"/>
                <a:ea typeface="ＭＳ Ｐゴシック" charset="0"/>
                <a:cs typeface="ＭＳ Ｐゴシック" charset="0"/>
              </a:rPr>
              <a:t> example)</a:t>
            </a:r>
          </a:p>
        </p:txBody>
      </p:sp>
      <p:sp>
        <p:nvSpPr>
          <p:cNvPr id="82976" name="Rectangle 65"/>
          <p:cNvSpPr>
            <a:spLocks noGrp="1" noChangeArrowheads="1"/>
          </p:cNvSpPr>
          <p:nvPr>
            <p:ph type="body" sz="half" idx="1"/>
          </p:nvPr>
        </p:nvSpPr>
        <p:spPr>
          <a:xfrm>
            <a:off x="444500" y="1587500"/>
            <a:ext cx="3565525" cy="1381125"/>
          </a:xfrm>
        </p:spPr>
        <p:txBody>
          <a:bodyPr>
            <a:normAutofit/>
          </a:bodyPr>
          <a:lstStyle/>
          <a:p>
            <a:pPr>
              <a:buFontTx/>
              <a:buNone/>
            </a:pPr>
            <a:r>
              <a:rPr lang="en-US" sz="2400" dirty="0">
                <a:latin typeface="Calibri"/>
                <a:cs typeface="Calibri"/>
              </a:rPr>
              <a:t>Host at </a:t>
            </a:r>
            <a:r>
              <a:rPr lang="en-US" sz="2400" b="1" dirty="0" err="1">
                <a:latin typeface="Courier New" charset="0"/>
                <a:cs typeface="Calibri"/>
              </a:rPr>
              <a:t>cl.cam.ac.uk</a:t>
            </a:r>
            <a:r>
              <a:rPr lang="en-US" sz="2400" dirty="0">
                <a:latin typeface="Calibri"/>
                <a:cs typeface="Calibri"/>
              </a:rPr>
              <a:t> wants IP address for </a:t>
            </a:r>
            <a:r>
              <a:rPr lang="en-US" sz="2400" b="1" dirty="0" err="1">
                <a:latin typeface="Courier New" charset="0"/>
                <a:cs typeface="Calibri"/>
              </a:rPr>
              <a:t>www.stanford.edu</a:t>
            </a:r>
            <a:endParaRPr lang="en-US" sz="2400" dirty="0">
              <a:latin typeface="Calibri"/>
              <a:cs typeface="Calibri"/>
            </a:endParaRPr>
          </a:p>
        </p:txBody>
      </p:sp>
      <p:sp>
        <p:nvSpPr>
          <p:cNvPr id="67" name="Rectangle 69"/>
          <p:cNvSpPr>
            <a:spLocks noChangeArrowheads="1"/>
          </p:cNvSpPr>
          <p:nvPr/>
        </p:nvSpPr>
        <p:spPr bwMode="auto">
          <a:xfrm>
            <a:off x="96839" y="3559736"/>
            <a:ext cx="3162300" cy="261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sz="1600" u="sng" dirty="0">
                <a:solidFill>
                  <a:srgbClr val="FF0000"/>
                </a:solidFill>
                <a:latin typeface="Arial"/>
              </a:rPr>
              <a:t>iterated query:</a:t>
            </a:r>
            <a:endParaRPr lang="en-US" dirty="0">
              <a:solidFill>
                <a:srgbClr val="FF0000"/>
              </a:solidFill>
              <a:latin typeface="Arial"/>
            </a:endParaRPr>
          </a:p>
          <a:p>
            <a:pPr marL="342900" indent="-342900">
              <a:buFont typeface="Arial" panose="020B0604020202020204" pitchFamily="34" charset="0"/>
              <a:buChar char="•"/>
            </a:pPr>
            <a:r>
              <a:rPr lang="en-US" dirty="0">
                <a:latin typeface="Arial"/>
              </a:rPr>
              <a:t>Host enquiry is delegated to local DNS server</a:t>
            </a:r>
          </a:p>
          <a:p>
            <a:pPr marL="342900" indent="-342900">
              <a:buFont typeface="Arial" panose="020B0604020202020204" pitchFamily="34" charset="0"/>
              <a:buChar char="•"/>
            </a:pPr>
            <a:r>
              <a:rPr lang="en-US" dirty="0">
                <a:latin typeface="Arial"/>
              </a:rPr>
              <a:t>Consider</a:t>
            </a:r>
          </a:p>
          <a:p>
            <a:r>
              <a:rPr lang="en-US" dirty="0">
                <a:latin typeface="Arial"/>
              </a:rPr>
              <a:t>	transactions 2 – 7 only</a:t>
            </a:r>
          </a:p>
          <a:p>
            <a:pPr marL="342900" indent="-342900">
              <a:buFont typeface="Arial" panose="020B0604020202020204" pitchFamily="34" charset="0"/>
              <a:buChar char="•"/>
            </a:pPr>
            <a:r>
              <a:rPr lang="en-US" dirty="0">
                <a:latin typeface="Arial"/>
              </a:rPr>
              <a:t>contacted server replies with name of next server to contact</a:t>
            </a:r>
          </a:p>
          <a:p>
            <a:pPr marL="342900" indent="-342900">
              <a:buFont typeface="Arial" panose="020B0604020202020204" pitchFamily="34" charset="0"/>
              <a:buChar char="•"/>
            </a:pPr>
            <a:r>
              <a:rPr lang="ja-JP" altLang="en-US" dirty="0">
                <a:latin typeface="Arial"/>
              </a:rPr>
              <a:t>“</a:t>
            </a:r>
            <a:r>
              <a:rPr lang="en-US" dirty="0">
                <a:latin typeface="Arial"/>
              </a:rPr>
              <a:t>I don</a:t>
            </a:r>
            <a:r>
              <a:rPr lang="ja-JP" altLang="en-US" dirty="0">
                <a:latin typeface="Arial"/>
              </a:rPr>
              <a:t>’</a:t>
            </a:r>
            <a:r>
              <a:rPr lang="en-US" dirty="0">
                <a:latin typeface="Arial"/>
              </a:rPr>
              <a:t>t know this name, but ask this server</a:t>
            </a:r>
            <a:r>
              <a:rPr lang="ja-JP" altLang="en-US" dirty="0">
                <a:latin typeface="Arial"/>
              </a:rPr>
              <a:t>”</a:t>
            </a:r>
            <a:endParaRPr lang="en-GB" altLang="ja-JP" dirty="0">
              <a:latin typeface="Arial"/>
            </a:endParaRPr>
          </a:p>
          <a:p>
            <a:pPr marL="342900" indent="-342900">
              <a:buFont typeface="ZapfDingbats" charset="0"/>
              <a:buChar char="r"/>
            </a:pPr>
            <a:endParaRPr lang="en-US" dirty="0">
              <a:latin typeface="Arial"/>
            </a:endParaRPr>
          </a:p>
        </p:txBody>
      </p:sp>
    </p:spTree>
    <p:custDataLst>
      <p:tags r:id="rId1"/>
    </p:custDataLst>
    <p:extLst>
      <p:ext uri="{BB962C8B-B14F-4D97-AF65-F5344CB8AC3E}">
        <p14:creationId xmlns:p14="http://schemas.microsoft.com/office/powerpoint/2010/main" val="420106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31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31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31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4313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4311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431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31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4312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4313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316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4312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43133"/>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94316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431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4316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94316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43163"/>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94312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43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119" grpId="0"/>
      <p:bldP spid="943120" grpId="0" animBg="1"/>
      <p:bldP spid="943121" grpId="0" animBg="1"/>
      <p:bldP spid="943122" grpId="0" animBg="1"/>
      <p:bldP spid="943123" grpId="0" animBg="1"/>
      <p:bldP spid="943124" grpId="0" animBg="1"/>
      <p:bldP spid="943125" grpId="0" animBg="1"/>
      <p:bldP spid="943129" grpId="0"/>
      <p:bldP spid="943130" grpId="0"/>
      <p:bldP spid="943131" grpId="0"/>
      <p:bldP spid="943132" grpId="0"/>
      <p:bldP spid="943133" grpId="0"/>
      <p:bldP spid="943134" grpId="0"/>
      <p:bldP spid="943162" grpId="0"/>
      <p:bldP spid="943163" grpId="0"/>
      <p:bldP spid="943164" grpId="0"/>
      <p:bldP spid="943165" grpId="0" animBg="1"/>
      <p:bldP spid="943166" grpId="0" animBg="1"/>
      <p:bldP spid="94316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Slide Number Placeholder 4"/>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fld id="{A704E718-75CE-A443-A56F-EFAA5738076D}" type="slidenum">
              <a:rPr lang="en-US" sz="1400">
                <a:latin typeface="Times New Roman" charset="0"/>
              </a:rPr>
              <a:pPr/>
              <a:t>18</a:t>
            </a:fld>
            <a:endParaRPr lang="en-US" sz="1400">
              <a:latin typeface="Times New Roman" charset="0"/>
            </a:endParaRPr>
          </a:p>
        </p:txBody>
      </p:sp>
      <p:grpSp>
        <p:nvGrpSpPr>
          <p:cNvPr id="18438" name="Group 65"/>
          <p:cNvGrpSpPr>
            <a:grpSpLocks/>
          </p:cNvGrpSpPr>
          <p:nvPr/>
        </p:nvGrpSpPr>
        <p:grpSpPr bwMode="auto">
          <a:xfrm>
            <a:off x="3457575" y="790575"/>
            <a:ext cx="5686425" cy="5513388"/>
            <a:chOff x="1525" y="384"/>
            <a:chExt cx="3582" cy="3473"/>
          </a:xfrm>
        </p:grpSpPr>
        <p:graphicFrame>
          <p:nvGraphicFramePr>
            <p:cNvPr id="18434" name="Object 2"/>
            <p:cNvGraphicFramePr>
              <a:graphicFrameLocks noChangeAspect="1"/>
            </p:cNvGraphicFramePr>
            <p:nvPr/>
          </p:nvGraphicFramePr>
          <p:xfrm>
            <a:off x="2040" y="2792"/>
            <a:ext cx="525" cy="402"/>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18434"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0" y="2792"/>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8441" name="Text Box 3"/>
            <p:cNvSpPr txBox="1">
              <a:spLocks noChangeArrowheads="1"/>
            </p:cNvSpPr>
            <p:nvPr/>
          </p:nvSpPr>
          <p:spPr bwMode="auto">
            <a:xfrm>
              <a:off x="1542" y="3156"/>
              <a:ext cx="1111"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requesting host</a:t>
              </a:r>
              <a:endParaRPr lang="en-US" dirty="0">
                <a:latin typeface="Times New Roman" charset="0"/>
              </a:endParaRPr>
            </a:p>
            <a:p>
              <a:pPr algn="ctr">
                <a:spcBef>
                  <a:spcPct val="0"/>
                </a:spcBef>
                <a:buClrTx/>
                <a:buSzTx/>
                <a:buFontTx/>
                <a:buNone/>
              </a:pPr>
              <a:r>
                <a:rPr lang="en-US" sz="1600" b="1" dirty="0" err="1">
                  <a:latin typeface="Arial" charset="0"/>
                </a:rPr>
                <a:t>cl.cam.ac.uk</a:t>
              </a:r>
              <a:endParaRPr lang="en-US" sz="1600" dirty="0">
                <a:latin typeface="Arial" charset="0"/>
              </a:endParaRPr>
            </a:p>
          </p:txBody>
        </p:sp>
        <p:sp>
          <p:nvSpPr>
            <p:cNvPr id="18442" name="Text Box 4"/>
            <p:cNvSpPr txBox="1">
              <a:spLocks noChangeArrowheads="1"/>
            </p:cNvSpPr>
            <p:nvPr/>
          </p:nvSpPr>
          <p:spPr bwMode="auto">
            <a:xfrm>
              <a:off x="3077" y="3644"/>
              <a:ext cx="123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b="1" dirty="0" err="1">
                  <a:latin typeface="Arial" charset="0"/>
                </a:rPr>
                <a:t>www.stanford.edu</a:t>
              </a:r>
              <a:endParaRPr lang="en-US" sz="1600" dirty="0">
                <a:latin typeface="Arial" charset="0"/>
              </a:endParaRPr>
            </a:p>
          </p:txBody>
        </p:sp>
        <p:graphicFrame>
          <p:nvGraphicFramePr>
            <p:cNvPr id="18435" name="Object 5"/>
            <p:cNvGraphicFramePr>
              <a:graphicFrameLocks noChangeAspect="1"/>
            </p:cNvGraphicFramePr>
            <p:nvPr/>
          </p:nvGraphicFramePr>
          <p:xfrm>
            <a:off x="3378" y="3296"/>
            <a:ext cx="525" cy="402"/>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18435"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8" y="3296"/>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18443" name="Group 6"/>
            <p:cNvGrpSpPr>
              <a:grpSpLocks/>
            </p:cNvGrpSpPr>
            <p:nvPr/>
          </p:nvGrpSpPr>
          <p:grpSpPr bwMode="auto">
            <a:xfrm>
              <a:off x="2196" y="1485"/>
              <a:ext cx="233" cy="414"/>
              <a:chOff x="4180" y="783"/>
              <a:chExt cx="150" cy="307"/>
            </a:xfrm>
          </p:grpSpPr>
          <p:sp>
            <p:nvSpPr>
              <p:cNvPr id="1849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50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44" name="Text Box 15"/>
            <p:cNvSpPr txBox="1">
              <a:spLocks noChangeArrowheads="1"/>
            </p:cNvSpPr>
            <p:nvPr/>
          </p:nvSpPr>
          <p:spPr bwMode="auto">
            <a:xfrm>
              <a:off x="2545" y="384"/>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root DNS server</a:t>
              </a:r>
              <a:endParaRPr lang="en-US" sz="1600" dirty="0">
                <a:latin typeface="Times New Roman" charset="0"/>
              </a:endParaRPr>
            </a:p>
          </p:txBody>
        </p:sp>
        <p:sp>
          <p:nvSpPr>
            <p:cNvPr id="18445" name="Line 16"/>
            <p:cNvSpPr>
              <a:spLocks noChangeShapeType="1"/>
            </p:cNvSpPr>
            <p:nvPr/>
          </p:nvSpPr>
          <p:spPr bwMode="auto">
            <a:xfrm flipH="1" flipV="1">
              <a:off x="2227" y="1918"/>
              <a:ext cx="0" cy="8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6" name="Line 17"/>
            <p:cNvSpPr>
              <a:spLocks noChangeShapeType="1"/>
            </p:cNvSpPr>
            <p:nvPr/>
          </p:nvSpPr>
          <p:spPr bwMode="auto">
            <a:xfrm flipV="1">
              <a:off x="2299" y="850"/>
              <a:ext cx="576" cy="612"/>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7" name="Line 18"/>
            <p:cNvSpPr>
              <a:spLocks noChangeShapeType="1"/>
            </p:cNvSpPr>
            <p:nvPr/>
          </p:nvSpPr>
          <p:spPr bwMode="auto">
            <a:xfrm>
              <a:off x="2347" y="1936"/>
              <a:ext cx="6" cy="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nvGrpSpPr>
            <p:cNvPr id="18448" name="Group 19"/>
            <p:cNvGrpSpPr>
              <a:grpSpLocks/>
            </p:cNvGrpSpPr>
            <p:nvPr/>
          </p:nvGrpSpPr>
          <p:grpSpPr bwMode="auto">
            <a:xfrm>
              <a:off x="1525" y="2010"/>
              <a:ext cx="1207" cy="388"/>
              <a:chOff x="2826" y="2132"/>
              <a:chExt cx="1207" cy="388"/>
            </a:xfrm>
          </p:grpSpPr>
          <p:sp>
            <p:nvSpPr>
              <p:cNvPr id="18491" name="Rectangle 20"/>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2" name="Text Box 21"/>
              <p:cNvSpPr txBox="1">
                <a:spLocks noChangeArrowheads="1"/>
              </p:cNvSpPr>
              <p:nvPr/>
            </p:nvSpPr>
            <p:spPr bwMode="auto">
              <a:xfrm>
                <a:off x="2826" y="2132"/>
                <a:ext cx="120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local DNS server</a:t>
                </a:r>
                <a:endParaRPr lang="en-US" dirty="0">
                  <a:latin typeface="Times New Roman" charset="0"/>
                </a:endParaRPr>
              </a:p>
              <a:p>
                <a:pPr algn="ctr">
                  <a:spcBef>
                    <a:spcPct val="0"/>
                  </a:spcBef>
                  <a:buClrTx/>
                  <a:buSzTx/>
                  <a:buFontTx/>
                  <a:buNone/>
                </a:pPr>
                <a:r>
                  <a:rPr lang="en-US" sz="1600" b="1" dirty="0" err="1">
                    <a:latin typeface="Arial" charset="0"/>
                  </a:rPr>
                  <a:t>dns.cam.ac.uk</a:t>
                </a:r>
                <a:endParaRPr lang="en-US" sz="1600" dirty="0">
                  <a:latin typeface="Arial" charset="0"/>
                </a:endParaRPr>
              </a:p>
            </p:txBody>
          </p:sp>
        </p:grpSp>
        <p:sp>
          <p:nvSpPr>
            <p:cNvPr id="18449" name="Text Box 22"/>
            <p:cNvSpPr txBox="1">
              <a:spLocks noChangeArrowheads="1"/>
            </p:cNvSpPr>
            <p:nvPr/>
          </p:nvSpPr>
          <p:spPr bwMode="auto">
            <a:xfrm>
              <a:off x="2045" y="245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1</a:t>
              </a:r>
              <a:endParaRPr lang="en-US">
                <a:latin typeface="Times New Roman" charset="0"/>
              </a:endParaRPr>
            </a:p>
          </p:txBody>
        </p:sp>
        <p:sp>
          <p:nvSpPr>
            <p:cNvPr id="18450" name="Text Box 23"/>
            <p:cNvSpPr txBox="1">
              <a:spLocks noChangeArrowheads="1"/>
            </p:cNvSpPr>
            <p:nvPr/>
          </p:nvSpPr>
          <p:spPr bwMode="auto">
            <a:xfrm>
              <a:off x="2387" y="98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2</a:t>
              </a:r>
              <a:endParaRPr lang="en-US">
                <a:latin typeface="Times New Roman" charset="0"/>
              </a:endParaRPr>
            </a:p>
          </p:txBody>
        </p:sp>
        <p:sp>
          <p:nvSpPr>
            <p:cNvPr id="18451" name="Text Box 24"/>
            <p:cNvSpPr txBox="1">
              <a:spLocks noChangeArrowheads="1"/>
            </p:cNvSpPr>
            <p:nvPr/>
          </p:nvSpPr>
          <p:spPr bwMode="auto">
            <a:xfrm>
              <a:off x="3600" y="2112"/>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4</a:t>
              </a:r>
              <a:endParaRPr lang="en-US">
                <a:latin typeface="Times New Roman" charset="0"/>
              </a:endParaRPr>
            </a:p>
          </p:txBody>
        </p:sp>
        <p:sp>
          <p:nvSpPr>
            <p:cNvPr id="18452" name="Text Box 25"/>
            <p:cNvSpPr txBox="1">
              <a:spLocks noChangeArrowheads="1"/>
            </p:cNvSpPr>
            <p:nvPr/>
          </p:nvSpPr>
          <p:spPr bwMode="auto">
            <a:xfrm>
              <a:off x="3312" y="2160"/>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5</a:t>
              </a:r>
              <a:endParaRPr lang="en-US">
                <a:latin typeface="Times New Roman" charset="0"/>
              </a:endParaRPr>
            </a:p>
          </p:txBody>
        </p:sp>
        <p:sp>
          <p:nvSpPr>
            <p:cNvPr id="18453" name="Text Box 26"/>
            <p:cNvSpPr txBox="1">
              <a:spLocks noChangeArrowheads="1"/>
            </p:cNvSpPr>
            <p:nvPr/>
          </p:nvSpPr>
          <p:spPr bwMode="auto">
            <a:xfrm>
              <a:off x="3120" y="1296"/>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6</a:t>
              </a:r>
              <a:endParaRPr lang="en-US">
                <a:latin typeface="Times New Roman" charset="0"/>
              </a:endParaRPr>
            </a:p>
          </p:txBody>
        </p:sp>
        <p:grpSp>
          <p:nvGrpSpPr>
            <p:cNvPr id="18454" name="Group 27"/>
            <p:cNvGrpSpPr>
              <a:grpSpLocks/>
            </p:cNvGrpSpPr>
            <p:nvPr/>
          </p:nvGrpSpPr>
          <p:grpSpPr bwMode="auto">
            <a:xfrm>
              <a:off x="2898" y="591"/>
              <a:ext cx="233" cy="414"/>
              <a:chOff x="4180" y="783"/>
              <a:chExt cx="150" cy="307"/>
            </a:xfrm>
          </p:grpSpPr>
          <p:sp>
            <p:nvSpPr>
              <p:cNvPr id="18483" name="AutoShape 2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4" name="Rectangle 2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5" name="Rectangle 3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6" name="AutoShape 3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7" name="Line 3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8" name="Line 3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9" name="Rectangle 3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90" name="Rectangle 3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5" name="Group 36"/>
            <p:cNvGrpSpPr>
              <a:grpSpLocks/>
            </p:cNvGrpSpPr>
            <p:nvPr/>
          </p:nvGrpSpPr>
          <p:grpSpPr bwMode="auto">
            <a:xfrm>
              <a:off x="3420" y="1491"/>
              <a:ext cx="233" cy="414"/>
              <a:chOff x="4180" y="783"/>
              <a:chExt cx="150" cy="307"/>
            </a:xfrm>
          </p:grpSpPr>
          <p:sp>
            <p:nvSpPr>
              <p:cNvPr id="18475" name="AutoShape 3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6" name="Rectangle 3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7" name="Rectangle 3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8" name="AutoShape 4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9" name="Line 4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0" name="Line 4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1" name="Rectangle 4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82" name="Rectangle 4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6" name="Group 45"/>
            <p:cNvGrpSpPr>
              <a:grpSpLocks/>
            </p:cNvGrpSpPr>
            <p:nvPr/>
          </p:nvGrpSpPr>
          <p:grpSpPr bwMode="auto">
            <a:xfrm>
              <a:off x="3408" y="2511"/>
              <a:ext cx="233" cy="414"/>
              <a:chOff x="4180" y="783"/>
              <a:chExt cx="150" cy="307"/>
            </a:xfrm>
          </p:grpSpPr>
          <p:sp>
            <p:nvSpPr>
              <p:cNvPr id="18467" name="AutoShape 4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8" name="Rectangle 4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9" name="Rectangle 4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0" name="AutoShape 4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1" name="Line 5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2" name="Line 5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3" name="Rectangle 5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74" name="Rectangle 5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57" name="Text Box 54"/>
            <p:cNvSpPr txBox="1">
              <a:spLocks noChangeArrowheads="1"/>
            </p:cNvSpPr>
            <p:nvPr/>
          </p:nvSpPr>
          <p:spPr bwMode="auto">
            <a:xfrm>
              <a:off x="2892" y="2871"/>
              <a:ext cx="1524" cy="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dirty="0">
                  <a:latin typeface="Arial"/>
                </a:rPr>
                <a:t>authoritative DNS server</a:t>
              </a:r>
              <a:endParaRPr lang="en-US" dirty="0">
                <a:latin typeface="Times New Roman" charset="0"/>
              </a:endParaRPr>
            </a:p>
            <a:p>
              <a:pPr algn="ctr">
                <a:spcBef>
                  <a:spcPct val="0"/>
                </a:spcBef>
                <a:buClrTx/>
                <a:buSzTx/>
                <a:buFontTx/>
                <a:buNone/>
              </a:pPr>
              <a:r>
                <a:rPr lang="en-US" sz="1600" b="1" dirty="0" err="1">
                  <a:latin typeface="Arial" charset="0"/>
                </a:rPr>
                <a:t>dns.stanford.edu</a:t>
              </a:r>
              <a:endParaRPr lang="en-US" sz="1600" dirty="0">
                <a:latin typeface="Arial" charset="0"/>
              </a:endParaRPr>
            </a:p>
          </p:txBody>
        </p:sp>
        <p:sp>
          <p:nvSpPr>
            <p:cNvPr id="18458" name="Text Box 55"/>
            <p:cNvSpPr txBox="1">
              <a:spLocks noChangeArrowheads="1"/>
            </p:cNvSpPr>
            <p:nvPr/>
          </p:nvSpPr>
          <p:spPr bwMode="auto">
            <a:xfrm>
              <a:off x="2592" y="1344"/>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7</a:t>
              </a:r>
              <a:endParaRPr lang="en-US">
                <a:latin typeface="Times New Roman" charset="0"/>
              </a:endParaRPr>
            </a:p>
          </p:txBody>
        </p:sp>
        <p:sp>
          <p:nvSpPr>
            <p:cNvPr id="18459" name="Text Box 56"/>
            <p:cNvSpPr txBox="1">
              <a:spLocks noChangeArrowheads="1"/>
            </p:cNvSpPr>
            <p:nvPr/>
          </p:nvSpPr>
          <p:spPr bwMode="auto">
            <a:xfrm>
              <a:off x="2393" y="2469"/>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8</a:t>
              </a:r>
              <a:endParaRPr lang="en-US">
                <a:latin typeface="Times New Roman" charset="0"/>
              </a:endParaRPr>
            </a:p>
          </p:txBody>
        </p:sp>
        <p:sp>
          <p:nvSpPr>
            <p:cNvPr id="18460" name="Line 57"/>
            <p:cNvSpPr>
              <a:spLocks noChangeShapeType="1"/>
            </p:cNvSpPr>
            <p:nvPr/>
          </p:nvSpPr>
          <p:spPr bwMode="auto">
            <a:xfrm>
              <a:off x="3120" y="768"/>
              <a:ext cx="432" cy="72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Arial"/>
              </a:endParaRPr>
            </a:p>
          </p:txBody>
        </p:sp>
        <p:sp>
          <p:nvSpPr>
            <p:cNvPr id="18461" name="Text Box 59"/>
            <p:cNvSpPr txBox="1">
              <a:spLocks noChangeArrowheads="1"/>
            </p:cNvSpPr>
            <p:nvPr/>
          </p:nvSpPr>
          <p:spPr bwMode="auto">
            <a:xfrm>
              <a:off x="3840" y="1536"/>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TLD DNS server</a:t>
              </a:r>
              <a:endParaRPr lang="en-US" sz="1600" dirty="0">
                <a:latin typeface="Times New Roman" charset="0"/>
              </a:endParaRPr>
            </a:p>
          </p:txBody>
        </p:sp>
        <p:sp>
          <p:nvSpPr>
            <p:cNvPr id="18462" name="Line 60"/>
            <p:cNvSpPr>
              <a:spLocks noChangeShapeType="1"/>
            </p:cNvSpPr>
            <p:nvPr/>
          </p:nvSpPr>
          <p:spPr bwMode="auto">
            <a:xfrm>
              <a:off x="3600" y="1872"/>
              <a:ext cx="0" cy="62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3" name="Line 61"/>
            <p:cNvSpPr>
              <a:spLocks noChangeShapeType="1"/>
            </p:cNvSpPr>
            <p:nvPr/>
          </p:nvSpPr>
          <p:spPr bwMode="auto">
            <a:xfrm flipH="1" flipV="1">
              <a:off x="3504" y="1920"/>
              <a:ext cx="0"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4" name="Line 62"/>
            <p:cNvSpPr>
              <a:spLocks noChangeShapeType="1"/>
            </p:cNvSpPr>
            <p:nvPr/>
          </p:nvSpPr>
          <p:spPr bwMode="auto">
            <a:xfrm flipH="1" flipV="1">
              <a:off x="3072" y="1008"/>
              <a:ext cx="336"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5" name="Text Box 63"/>
            <p:cNvSpPr txBox="1">
              <a:spLocks noChangeArrowheads="1"/>
            </p:cNvSpPr>
            <p:nvPr/>
          </p:nvSpPr>
          <p:spPr bwMode="auto">
            <a:xfrm>
              <a:off x="3408" y="1008"/>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3</a:t>
              </a:r>
              <a:endParaRPr lang="en-US">
                <a:latin typeface="Times New Roman" charset="0"/>
              </a:endParaRPr>
            </a:p>
          </p:txBody>
        </p:sp>
        <p:sp>
          <p:nvSpPr>
            <p:cNvPr id="18466" name="Line 64"/>
            <p:cNvSpPr>
              <a:spLocks noChangeShapeType="1"/>
            </p:cNvSpPr>
            <p:nvPr/>
          </p:nvSpPr>
          <p:spPr bwMode="auto">
            <a:xfrm flipH="1">
              <a:off x="2448" y="1008"/>
              <a:ext cx="480" cy="5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sp>
        <p:nvSpPr>
          <p:cNvPr id="18439" name="Rectangle 67"/>
          <p:cNvSpPr>
            <a:spLocks noChangeArrowheads="1"/>
          </p:cNvSpPr>
          <p:nvPr/>
        </p:nvSpPr>
        <p:spPr bwMode="auto">
          <a:xfrm>
            <a:off x="468313" y="1687513"/>
            <a:ext cx="3162300" cy="231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u="sng" dirty="0">
                <a:solidFill>
                  <a:srgbClr val="FF0000"/>
                </a:solidFill>
                <a:latin typeface="Arial"/>
              </a:rPr>
              <a:t>recursive query:</a:t>
            </a:r>
            <a:endParaRPr lang="en-US" sz="2000" dirty="0">
              <a:latin typeface="Arial"/>
            </a:endParaRPr>
          </a:p>
          <a:p>
            <a:pPr marL="342900" indent="-342900">
              <a:buFont typeface="Arial" panose="020B0604020202020204" pitchFamily="34" charset="0"/>
              <a:buChar char="•"/>
            </a:pPr>
            <a:r>
              <a:rPr lang="en-US" sz="2000" dirty="0">
                <a:latin typeface="Arial"/>
              </a:rPr>
              <a:t>puts burden of name resolution on contacted name server</a:t>
            </a:r>
          </a:p>
          <a:p>
            <a:pPr marL="342900" indent="-342900">
              <a:buFont typeface="Arial" panose="020B0604020202020204" pitchFamily="34" charset="0"/>
              <a:buChar char="•"/>
            </a:pPr>
            <a:endParaRPr lang="en-US" sz="2000" dirty="0">
              <a:latin typeface="Arial"/>
            </a:endParaRPr>
          </a:p>
          <a:p>
            <a:pPr marL="342900" indent="-342900">
              <a:buFont typeface="Arial" panose="020B0604020202020204" pitchFamily="34" charset="0"/>
              <a:buChar char="•"/>
            </a:pPr>
            <a:r>
              <a:rPr lang="en-US" sz="2000" dirty="0">
                <a:latin typeface="Arial"/>
              </a:rPr>
              <a:t>heavy load? </a:t>
            </a:r>
          </a:p>
        </p:txBody>
      </p:sp>
      <p:sp>
        <p:nvSpPr>
          <p:cNvPr id="18440" name="Rectangle 70"/>
          <p:cNvSpPr>
            <a:spLocks noGrp="1" noChangeArrowheads="1"/>
          </p:cNvSpPr>
          <p:nvPr>
            <p:ph type="title"/>
          </p:nvPr>
        </p:nvSpPr>
        <p:spPr>
          <a:xfrm>
            <a:off x="595398" y="-35463"/>
            <a:ext cx="8229600" cy="1143000"/>
          </a:xfrm>
          <a:noFill/>
        </p:spPr>
        <p:txBody>
          <a:bodyPr>
            <a:normAutofit/>
          </a:bodyPr>
          <a:lstStyle/>
          <a:p>
            <a:r>
              <a:rPr lang="en-US" sz="3600" dirty="0"/>
              <a:t>DNS name resolution </a:t>
            </a:r>
            <a:r>
              <a:rPr lang="en-US" sz="3600" b="1" dirty="0"/>
              <a:t>recursive</a:t>
            </a:r>
            <a:r>
              <a:rPr lang="en-US" sz="3600" dirty="0"/>
              <a:t> example</a:t>
            </a:r>
          </a:p>
        </p:txBody>
      </p:sp>
    </p:spTree>
    <p:extLst>
      <p:ext uri="{BB962C8B-B14F-4D97-AF65-F5344CB8AC3E}">
        <p14:creationId xmlns:p14="http://schemas.microsoft.com/office/powerpoint/2010/main" val="124517046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755EE98-F75E-F84A-BCB5-C5FB20C157EA}" type="slidenum">
              <a:rPr lang="en-US" sz="1400" b="0">
                <a:latin typeface="Times New Roman" charset="0"/>
                <a:cs typeface="Calibri"/>
              </a:rPr>
              <a:pPr eaLnBrk="1" hangingPunct="1"/>
              <a:t>19</a:t>
            </a:fld>
            <a:endParaRPr lang="en-US" sz="1400" b="0" dirty="0">
              <a:latin typeface="Times New Roman" charset="0"/>
              <a:cs typeface="Calibri"/>
            </a:endParaRPr>
          </a:p>
        </p:txBody>
      </p:sp>
      <p:sp>
        <p:nvSpPr>
          <p:cNvPr id="84997" name="Rectangle 2"/>
          <p:cNvSpPr>
            <a:spLocks noGrp="1" noChangeArrowheads="1"/>
          </p:cNvSpPr>
          <p:nvPr>
            <p:ph type="title"/>
          </p:nvPr>
        </p:nvSpPr>
        <p:spPr>
          <a:xfrm>
            <a:off x="47623" y="274638"/>
            <a:ext cx="9096377" cy="1143000"/>
          </a:xfrm>
        </p:spPr>
        <p:txBody>
          <a:bodyPr>
            <a:noAutofit/>
          </a:bodyPr>
          <a:lstStyle/>
          <a:p>
            <a:r>
              <a:rPr lang="en-US" sz="3200" dirty="0">
                <a:latin typeface="Helvetica" charset="0"/>
                <a:ea typeface="ＭＳ Ｐゴシック" charset="0"/>
                <a:cs typeface="ＭＳ Ｐゴシック" charset="0"/>
              </a:rPr>
              <a:t>Recursive and Iterative Queries - </a:t>
            </a:r>
            <a:r>
              <a:rPr lang="en-US" sz="3200" b="1" dirty="0">
                <a:latin typeface="Helvetica" charset="0"/>
                <a:ea typeface="ＭＳ Ｐゴシック" charset="0"/>
                <a:cs typeface="ＭＳ Ｐゴシック" charset="0"/>
              </a:rPr>
              <a:t>Hybrid</a:t>
            </a:r>
            <a:r>
              <a:rPr lang="en-US" sz="3200" dirty="0">
                <a:latin typeface="Helvetica" charset="0"/>
                <a:ea typeface="ＭＳ Ｐゴシック" charset="0"/>
                <a:cs typeface="ＭＳ Ｐゴシック" charset="0"/>
              </a:rPr>
              <a:t> case</a:t>
            </a:r>
          </a:p>
        </p:txBody>
      </p:sp>
      <p:sp>
        <p:nvSpPr>
          <p:cNvPr id="945155" name="Rectangle 3"/>
          <p:cNvSpPr>
            <a:spLocks noGrp="1" noChangeArrowheads="1"/>
          </p:cNvSpPr>
          <p:nvPr>
            <p:ph type="body" idx="1"/>
          </p:nvPr>
        </p:nvSpPr>
        <p:spPr>
          <a:xfrm>
            <a:off x="47624" y="1235075"/>
            <a:ext cx="3149620" cy="5486400"/>
          </a:xfrm>
        </p:spPr>
        <p:txBody>
          <a:bodyPr>
            <a:normAutofit/>
          </a:bodyPr>
          <a:lstStyle/>
          <a:p>
            <a:pPr marL="0" indent="0">
              <a:buNone/>
            </a:pPr>
            <a:r>
              <a:rPr lang="en-US" sz="2800" u="sng" dirty="0">
                <a:solidFill>
                  <a:srgbClr val="FF0000"/>
                </a:solidFill>
                <a:latin typeface="Arial"/>
              </a:rPr>
              <a:t>recursive query:</a:t>
            </a:r>
            <a:endParaRPr lang="en-US" dirty="0">
              <a:latin typeface="Arial"/>
            </a:endParaRPr>
          </a:p>
          <a:p>
            <a:r>
              <a:rPr lang="en-US" sz="2200" dirty="0">
                <a:latin typeface="Arial" panose="020B0604020202020204" pitchFamily="34" charset="0"/>
                <a:ea typeface="Calibri"/>
                <a:cs typeface="Arial" panose="020B0604020202020204" pitchFamily="34" charset="0"/>
              </a:rPr>
              <a:t>Ask server to get answer for you</a:t>
            </a:r>
          </a:p>
          <a:p>
            <a:r>
              <a:rPr lang="en-US" sz="2200" dirty="0">
                <a:latin typeface="Arial" panose="020B0604020202020204" pitchFamily="34" charset="0"/>
                <a:ea typeface="Calibri"/>
                <a:cs typeface="Arial" panose="020B0604020202020204" pitchFamily="34" charset="0"/>
              </a:rPr>
              <a:t>E.g., requests 1,2 and responses 9,10</a:t>
            </a:r>
          </a:p>
          <a:p>
            <a:pPr marL="0" indent="0">
              <a:buNone/>
            </a:pPr>
            <a:r>
              <a:rPr lang="en-US" sz="2800" u="sng" dirty="0" err="1">
                <a:solidFill>
                  <a:srgbClr val="FF0000"/>
                </a:solidFill>
                <a:latin typeface="Arial"/>
              </a:rPr>
              <a:t>Interative</a:t>
            </a:r>
            <a:r>
              <a:rPr lang="en-US" sz="2800" u="sng" dirty="0">
                <a:solidFill>
                  <a:srgbClr val="FF0000"/>
                </a:solidFill>
                <a:latin typeface="Arial"/>
              </a:rPr>
              <a:t> query:</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Ask server who </a:t>
            </a:r>
            <a:br>
              <a:rPr lang="en-US" sz="2200" dirty="0">
                <a:latin typeface="Arial" panose="020B0604020202020204" pitchFamily="34" charset="0"/>
                <a:ea typeface="Calibri"/>
                <a:cs typeface="Arial" panose="020B0604020202020204" pitchFamily="34" charset="0"/>
              </a:rPr>
            </a:br>
            <a:r>
              <a:rPr lang="en-US" sz="2200" dirty="0">
                <a:latin typeface="Arial" panose="020B0604020202020204" pitchFamily="34" charset="0"/>
                <a:ea typeface="Calibri"/>
                <a:cs typeface="Arial" panose="020B0604020202020204" pitchFamily="34" charset="0"/>
              </a:rPr>
              <a:t>to ask next</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E.g., all other request-response pairs</a:t>
            </a:r>
          </a:p>
        </p:txBody>
      </p:sp>
      <p:graphicFrame>
        <p:nvGraphicFramePr>
          <p:cNvPr id="84994" name="Object 2"/>
          <p:cNvGraphicFramePr>
            <a:graphicFrameLocks noChangeAspect="1"/>
          </p:cNvGraphicFramePr>
          <p:nvPr/>
        </p:nvGraphicFramePr>
        <p:xfrm>
          <a:off x="5220579" y="5569526"/>
          <a:ext cx="833437"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499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20579" y="5569526"/>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4999" name="Text Box 5"/>
          <p:cNvSpPr txBox="1">
            <a:spLocks noChangeArrowheads="1"/>
          </p:cNvSpPr>
          <p:nvPr/>
        </p:nvSpPr>
        <p:spPr bwMode="auto">
          <a:xfrm>
            <a:off x="3988223" y="6147376"/>
            <a:ext cx="2647279"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a:cs typeface="Calibri"/>
              </a:rPr>
              <a:t>my-</a:t>
            </a:r>
            <a:r>
              <a:rPr lang="en-US" sz="1600" dirty="0" err="1">
                <a:cs typeface="Calibri"/>
              </a:rPr>
              <a:t>host.cl.cam.ac.uk</a:t>
            </a:r>
            <a:endParaRPr lang="en-US" sz="1600" b="0" dirty="0">
              <a:latin typeface="Times New Roman" charset="0"/>
              <a:cs typeface="Calibri"/>
            </a:endParaRPr>
          </a:p>
        </p:txBody>
      </p:sp>
      <p:grpSp>
        <p:nvGrpSpPr>
          <p:cNvPr id="3" name="Group 2"/>
          <p:cNvGrpSpPr/>
          <p:nvPr/>
        </p:nvGrpSpPr>
        <p:grpSpPr>
          <a:xfrm>
            <a:off x="5613400" y="1279525"/>
            <a:ext cx="3269911" cy="5337175"/>
            <a:chOff x="5613400" y="1279525"/>
            <a:chExt cx="3269911" cy="5337175"/>
          </a:xfrm>
        </p:grpSpPr>
        <p:graphicFrame>
          <p:nvGraphicFramePr>
            <p:cNvPr id="84995" name="Object 3"/>
            <p:cNvGraphicFramePr>
              <a:graphicFrameLocks noChangeAspect="1"/>
            </p:cNvGraphicFramePr>
            <p:nvPr/>
          </p:nvGraphicFramePr>
          <p:xfrm>
            <a:off x="7326313" y="5978525"/>
            <a:ext cx="833437"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4995"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6313" y="5978525"/>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5001" name="Text Box 16"/>
            <p:cNvSpPr txBox="1">
              <a:spLocks noChangeArrowheads="1"/>
            </p:cNvSpPr>
            <p:nvPr/>
          </p:nvSpPr>
          <p:spPr bwMode="auto">
            <a:xfrm>
              <a:off x="6003925" y="1279525"/>
              <a:ext cx="20113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85003" name="Line 18"/>
            <p:cNvSpPr>
              <a:spLocks noChangeShapeType="1"/>
            </p:cNvSpPr>
            <p:nvPr/>
          </p:nvSpPr>
          <p:spPr bwMode="auto">
            <a:xfrm flipV="1">
              <a:off x="5613400" y="2019300"/>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4" name="Line 19"/>
            <p:cNvSpPr>
              <a:spLocks noChangeShapeType="1"/>
            </p:cNvSpPr>
            <p:nvPr/>
          </p:nvSpPr>
          <p:spPr bwMode="auto">
            <a:xfrm flipV="1">
              <a:off x="5899150" y="3181350"/>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5" name="Line 20"/>
            <p:cNvSpPr>
              <a:spLocks noChangeShapeType="1"/>
            </p:cNvSpPr>
            <p:nvPr/>
          </p:nvSpPr>
          <p:spPr bwMode="auto">
            <a:xfrm flipH="1" flipV="1">
              <a:off x="5899150" y="3352800"/>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6" name="Line 21"/>
            <p:cNvSpPr>
              <a:spLocks noChangeShapeType="1"/>
            </p:cNvSpPr>
            <p:nvPr/>
          </p:nvSpPr>
          <p:spPr bwMode="auto">
            <a:xfrm flipH="1">
              <a:off x="5822950" y="2247900"/>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10" name="Text Box 27"/>
            <p:cNvSpPr txBox="1">
              <a:spLocks noChangeArrowheads="1"/>
            </p:cNvSpPr>
            <p:nvPr/>
          </p:nvSpPr>
          <p:spPr bwMode="auto">
            <a:xfrm>
              <a:off x="5757845" y="22367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85011" name="Text Box 28"/>
            <p:cNvSpPr txBox="1">
              <a:spLocks noChangeArrowheads="1"/>
            </p:cNvSpPr>
            <p:nvPr/>
          </p:nvSpPr>
          <p:spPr bwMode="auto">
            <a:xfrm>
              <a:off x="6195995" y="247491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85012" name="Text Box 29"/>
            <p:cNvSpPr txBox="1">
              <a:spLocks noChangeArrowheads="1"/>
            </p:cNvSpPr>
            <p:nvPr/>
          </p:nvSpPr>
          <p:spPr bwMode="auto">
            <a:xfrm>
              <a:off x="6510320" y="28844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85013" name="Text Box 30"/>
            <p:cNvSpPr txBox="1">
              <a:spLocks noChangeArrowheads="1"/>
            </p:cNvSpPr>
            <p:nvPr/>
          </p:nvSpPr>
          <p:spPr bwMode="auto">
            <a:xfrm>
              <a:off x="6540483" y="3371850"/>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sp>
          <p:nvSpPr>
            <p:cNvPr id="85014" name="Text Box 31"/>
            <p:cNvSpPr txBox="1">
              <a:spLocks noChangeArrowheads="1"/>
            </p:cNvSpPr>
            <p:nvPr/>
          </p:nvSpPr>
          <p:spPr bwMode="auto">
            <a:xfrm>
              <a:off x="7137383" y="441166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grpSp>
          <p:nvGrpSpPr>
            <p:cNvPr id="85015" name="Group 32"/>
            <p:cNvGrpSpPr>
              <a:grpSpLocks/>
            </p:cNvGrpSpPr>
            <p:nvPr/>
          </p:nvGrpSpPr>
          <p:grpSpPr bwMode="auto">
            <a:xfrm>
              <a:off x="6564313" y="1608138"/>
              <a:ext cx="369887" cy="657225"/>
              <a:chOff x="4180" y="783"/>
              <a:chExt cx="150" cy="307"/>
            </a:xfrm>
          </p:grpSpPr>
          <p:sp>
            <p:nvSpPr>
              <p:cNvPr id="85040" name="AutoShape 33"/>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1" name="Rectangle 34"/>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2" name="Rectangle 35"/>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43" name="AutoShape 36"/>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44" name="Line 37"/>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5" name="Line 38"/>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6" name="Rectangle 39"/>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47" name="Rectangle 40"/>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6" name="Group 41"/>
            <p:cNvGrpSpPr>
              <a:grpSpLocks/>
            </p:cNvGrpSpPr>
            <p:nvPr/>
          </p:nvGrpSpPr>
          <p:grpSpPr bwMode="auto">
            <a:xfrm>
              <a:off x="7392988" y="3036888"/>
              <a:ext cx="369887" cy="657225"/>
              <a:chOff x="4180" y="783"/>
              <a:chExt cx="150" cy="307"/>
            </a:xfrm>
          </p:grpSpPr>
          <p:sp>
            <p:nvSpPr>
              <p:cNvPr id="85032" name="AutoShape 4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3" name="Rectangle 4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4" name="Rectangle 4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35" name="AutoShape 4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36" name="Line 4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7" name="Line 4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8" name="Rectangle 4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9" name="Rectangle 4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7" name="Group 50"/>
            <p:cNvGrpSpPr>
              <a:grpSpLocks/>
            </p:cNvGrpSpPr>
            <p:nvPr/>
          </p:nvGrpSpPr>
          <p:grpSpPr bwMode="auto">
            <a:xfrm>
              <a:off x="7373938" y="4656138"/>
              <a:ext cx="369887" cy="657225"/>
              <a:chOff x="4180" y="783"/>
              <a:chExt cx="150" cy="307"/>
            </a:xfrm>
          </p:grpSpPr>
          <p:sp>
            <p:nvSpPr>
              <p:cNvPr id="85024" name="AutoShape 5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5" name="Rectangle 5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6" name="Rectangle 5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27" name="AutoShape 5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28" name="Line 5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29" name="Line 5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0" name="Rectangle 5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1" name="Rectangle 5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5018" name="Text Box 59"/>
            <p:cNvSpPr txBox="1">
              <a:spLocks noChangeArrowheads="1"/>
            </p:cNvSpPr>
            <p:nvPr/>
          </p:nvSpPr>
          <p:spPr bwMode="auto">
            <a:xfrm>
              <a:off x="6647202" y="5303838"/>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85019" name="Text Box 60"/>
            <p:cNvSpPr txBox="1">
              <a:spLocks noChangeArrowheads="1"/>
            </p:cNvSpPr>
            <p:nvPr/>
          </p:nvSpPr>
          <p:spPr bwMode="auto">
            <a:xfrm>
              <a:off x="6510320" y="4441825"/>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85021" name="Line 62"/>
            <p:cNvSpPr>
              <a:spLocks noChangeShapeType="1"/>
            </p:cNvSpPr>
            <p:nvPr/>
          </p:nvSpPr>
          <p:spPr bwMode="auto">
            <a:xfrm>
              <a:off x="5832475" y="3513138"/>
              <a:ext cx="1493838"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2" name="Line 63"/>
            <p:cNvSpPr>
              <a:spLocks noChangeShapeType="1"/>
            </p:cNvSpPr>
            <p:nvPr/>
          </p:nvSpPr>
          <p:spPr bwMode="auto">
            <a:xfrm flipH="1" flipV="1">
              <a:off x="5792788" y="3629025"/>
              <a:ext cx="1493837"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3" name="Text Box 64"/>
            <p:cNvSpPr txBox="1">
              <a:spLocks noChangeArrowheads="1"/>
            </p:cNvSpPr>
            <p:nvPr/>
          </p:nvSpPr>
          <p:spPr bwMode="auto">
            <a:xfrm>
              <a:off x="6764338" y="2651125"/>
              <a:ext cx="20113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grpSp>
      <p:grpSp>
        <p:nvGrpSpPr>
          <p:cNvPr id="84" name="Group 83"/>
          <p:cNvGrpSpPr/>
          <p:nvPr/>
        </p:nvGrpSpPr>
        <p:grpSpPr>
          <a:xfrm>
            <a:off x="3176588" y="3027363"/>
            <a:ext cx="2938503" cy="2339086"/>
            <a:chOff x="3176588" y="3027363"/>
            <a:chExt cx="2938503" cy="2339086"/>
          </a:xfrm>
        </p:grpSpPr>
        <p:grpSp>
          <p:nvGrpSpPr>
            <p:cNvPr id="85" name="Group 7"/>
            <p:cNvGrpSpPr>
              <a:grpSpLocks/>
            </p:cNvGrpSpPr>
            <p:nvPr/>
          </p:nvGrpSpPr>
          <p:grpSpPr bwMode="auto">
            <a:xfrm>
              <a:off x="5449888" y="3027363"/>
              <a:ext cx="369887" cy="657225"/>
              <a:chOff x="4180" y="783"/>
              <a:chExt cx="150" cy="307"/>
            </a:xfrm>
          </p:grpSpPr>
          <p:sp>
            <p:nvSpPr>
              <p:cNvPr id="10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1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1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1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6" name="Line 17"/>
            <p:cNvSpPr>
              <a:spLocks noChangeShapeType="1"/>
            </p:cNvSpPr>
            <p:nvPr/>
          </p:nvSpPr>
          <p:spPr bwMode="auto">
            <a:xfrm flipH="1" flipV="1">
              <a:off x="5499100" y="3714750"/>
              <a:ext cx="0" cy="537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 name="Line 22"/>
            <p:cNvSpPr>
              <a:spLocks noChangeShapeType="1"/>
            </p:cNvSpPr>
            <p:nvPr/>
          </p:nvSpPr>
          <p:spPr bwMode="auto">
            <a:xfrm>
              <a:off x="5689600" y="3743325"/>
              <a:ext cx="9525" cy="509259"/>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8" name="Group 23"/>
            <p:cNvGrpSpPr>
              <a:grpSpLocks/>
            </p:cNvGrpSpPr>
            <p:nvPr/>
          </p:nvGrpSpPr>
          <p:grpSpPr bwMode="auto">
            <a:xfrm>
              <a:off x="3517899" y="3082928"/>
              <a:ext cx="1876425" cy="615951"/>
              <a:chOff x="2838" y="2132"/>
              <a:chExt cx="1182" cy="388"/>
            </a:xfrm>
          </p:grpSpPr>
          <p:sp>
            <p:nvSpPr>
              <p:cNvPr id="10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Text Box 25"/>
              <p:cNvSpPr txBox="1">
                <a:spLocks noChangeArrowheads="1"/>
              </p:cNvSpPr>
              <p:nvPr/>
            </p:nvSpPr>
            <p:spPr bwMode="auto">
              <a:xfrm>
                <a:off x="2867" y="2132"/>
                <a:ext cx="1125"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9" name="Text Box 26"/>
            <p:cNvSpPr txBox="1">
              <a:spLocks noChangeArrowheads="1"/>
            </p:cNvSpPr>
            <p:nvPr/>
          </p:nvSpPr>
          <p:spPr bwMode="auto">
            <a:xfrm>
              <a:off x="5214920" y="393537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0" name="Text Box 61"/>
            <p:cNvSpPr txBox="1">
              <a:spLocks noChangeArrowheads="1"/>
            </p:cNvSpPr>
            <p:nvPr/>
          </p:nvSpPr>
          <p:spPr bwMode="auto">
            <a:xfrm>
              <a:off x="5767370" y="395442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9</a:t>
              </a:r>
              <a:endParaRPr lang="en-US" sz="2400" b="0" dirty="0">
                <a:latin typeface="Times New Roman" charset="0"/>
                <a:cs typeface="Calibri"/>
              </a:endParaRPr>
            </a:p>
          </p:txBody>
        </p:sp>
        <p:grpSp>
          <p:nvGrpSpPr>
            <p:cNvPr id="91" name="Group 7"/>
            <p:cNvGrpSpPr>
              <a:grpSpLocks/>
            </p:cNvGrpSpPr>
            <p:nvPr/>
          </p:nvGrpSpPr>
          <p:grpSpPr bwMode="auto">
            <a:xfrm>
              <a:off x="5394324" y="4252172"/>
              <a:ext cx="369887" cy="657225"/>
              <a:chOff x="4180" y="783"/>
              <a:chExt cx="150" cy="307"/>
            </a:xfrm>
          </p:grpSpPr>
          <p:sp>
            <p:nvSpPr>
              <p:cNvPr id="9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0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0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0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2" name="Line 17"/>
            <p:cNvSpPr>
              <a:spLocks noChangeShapeType="1"/>
            </p:cNvSpPr>
            <p:nvPr/>
          </p:nvSpPr>
          <p:spPr bwMode="auto">
            <a:xfrm flipH="1" flipV="1">
              <a:off x="5486664" y="4900287"/>
              <a:ext cx="0" cy="45878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3" name="Line 22"/>
            <p:cNvSpPr>
              <a:spLocks noChangeShapeType="1"/>
            </p:cNvSpPr>
            <p:nvPr/>
          </p:nvSpPr>
          <p:spPr bwMode="auto">
            <a:xfrm>
              <a:off x="5677164" y="4888612"/>
              <a:ext cx="9525" cy="47783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 name="Text Box 26"/>
            <p:cNvSpPr txBox="1">
              <a:spLocks noChangeArrowheads="1"/>
            </p:cNvSpPr>
            <p:nvPr/>
          </p:nvSpPr>
          <p:spPr bwMode="auto">
            <a:xfrm>
              <a:off x="5197739" y="4941256"/>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5" name="Text Box 61"/>
            <p:cNvSpPr txBox="1">
              <a:spLocks noChangeArrowheads="1"/>
            </p:cNvSpPr>
            <p:nvPr/>
          </p:nvSpPr>
          <p:spPr bwMode="auto">
            <a:xfrm>
              <a:off x="5696437" y="4960306"/>
              <a:ext cx="4186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10</a:t>
              </a:r>
              <a:endParaRPr lang="en-US" sz="2400" b="0" dirty="0">
                <a:latin typeface="Times New Roman" charset="0"/>
                <a:cs typeface="Calibri"/>
              </a:endParaRPr>
            </a:p>
          </p:txBody>
        </p:sp>
        <p:grpSp>
          <p:nvGrpSpPr>
            <p:cNvPr id="96" name="Group 23"/>
            <p:cNvGrpSpPr>
              <a:grpSpLocks/>
            </p:cNvGrpSpPr>
            <p:nvPr/>
          </p:nvGrpSpPr>
          <p:grpSpPr bwMode="auto">
            <a:xfrm>
              <a:off x="3176588" y="4334113"/>
              <a:ext cx="2282826" cy="615951"/>
              <a:chOff x="2710" y="2132"/>
              <a:chExt cx="1438" cy="388"/>
            </a:xfrm>
          </p:grpSpPr>
          <p:sp>
            <p:nvSpPr>
              <p:cNvPr id="9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Text Box 25"/>
              <p:cNvSpPr txBox="1">
                <a:spLocks noChangeArrowheads="1"/>
              </p:cNvSpPr>
              <p:nvPr/>
            </p:nvSpPr>
            <p:spPr bwMode="auto">
              <a:xfrm>
                <a:off x="2710" y="2132"/>
                <a:ext cx="1438"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a:cs typeface="Calibri"/>
                  </a:rPr>
                  <a:t>dns0.cl.cam.ac.uk</a:t>
                </a:r>
                <a:endParaRPr lang="en-US" sz="1600" b="0" dirty="0">
                  <a:latin typeface="Times New Roman" charset="0"/>
                  <a:cs typeface="Calibri"/>
                </a:endParaRPr>
              </a:p>
            </p:txBody>
          </p:sp>
        </p:grpSp>
      </p:grpSp>
    </p:spTree>
    <p:custDataLst>
      <p:tags r:id="rId1"/>
    </p:custDataLst>
    <p:extLst>
      <p:ext uri="{BB962C8B-B14F-4D97-AF65-F5344CB8AC3E}">
        <p14:creationId xmlns:p14="http://schemas.microsoft.com/office/powerpoint/2010/main" val="249193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5155">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0" end="0"/>
                                            </p:txEl>
                                          </p:spTgt>
                                        </p:tgtEl>
                                        <p:attrNameLst>
                                          <p:attrName>ppt_c</p:attrName>
                                        </p:attrNameLst>
                                      </p:cBhvr>
                                      <p:to>
                                        <a:schemeClr val="bg2"/>
                                      </p:to>
                                    </p:animClr>
                                  </p:sub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45155">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1" end="1"/>
                                            </p:txEl>
                                          </p:spTgt>
                                        </p:tgtEl>
                                        <p:attrNameLst>
                                          <p:attrName>ppt_c</p:attrName>
                                        </p:attrNameLst>
                                      </p:cBhvr>
                                      <p:to>
                                        <a:schemeClr val="bg2"/>
                                      </p:to>
                                    </p:animClr>
                                  </p:sub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5155">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2" end="2"/>
                                            </p:txEl>
                                          </p:spTgt>
                                        </p:tgtEl>
                                        <p:attrNameLst>
                                          <p:attrName>ppt_c</p:attrName>
                                        </p:attrNameLst>
                                      </p:cBhvr>
                                      <p:to>
                                        <a:schemeClr val="bg2"/>
                                      </p:to>
                                    </p:animClr>
                                  </p:sub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45155">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3" end="3"/>
                                            </p:txEl>
                                          </p:spTgt>
                                        </p:tgtEl>
                                        <p:attrNameLst>
                                          <p:attrName>ppt_c</p:attrName>
                                        </p:attrNameLst>
                                      </p:cBhvr>
                                      <p:to>
                                        <a:schemeClr val="bg2"/>
                                      </p:to>
                                    </p:animClr>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45155">
                                            <p:txEl>
                                              <p:pRg st="4" end="4"/>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515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5155"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Some network apps</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85800"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social networking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Web</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text messaging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e-mail</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multi-user network games</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streaming stored video (YouTube, Hulu, Netflix) </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P2P file sharing</a:t>
            </a:r>
          </a:p>
          <a:p>
            <a:pPr marL="264319" indent="-166688" defTabSz="685800">
              <a:spcBef>
                <a:spcPts val="750"/>
              </a:spcBef>
              <a:defRPr/>
            </a:pPr>
            <a:endParaRPr lang="en-US" sz="2700" dirty="0">
              <a:solidFill>
                <a:prstClr val="black"/>
              </a:solidFill>
              <a:latin typeface="Calibri" panose="020F0502020204030204"/>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4851076"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voice over IP (e.g., Skype)</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real-time video conferencing (e.g., Zoom)</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Internet search</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remote login</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a:t>
            </a:r>
          </a:p>
          <a:p>
            <a:pPr marL="10715" indent="0" defTabSz="685800">
              <a:spcBef>
                <a:spcPts val="750"/>
              </a:spcBef>
              <a:buClr>
                <a:srgbClr val="0000A8"/>
              </a:buClr>
              <a:buNone/>
              <a:defRPr/>
            </a:pPr>
            <a:endParaRPr lang="en-US" sz="2700" dirty="0">
              <a:solidFill>
                <a:prstClr val="black"/>
              </a:solidFill>
              <a:latin typeface="Calibri" panose="020F0502020204030204"/>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5209868" y="4728702"/>
            <a:ext cx="2667525" cy="507831"/>
          </a:xfrm>
          <a:prstGeom prst="rect">
            <a:avLst/>
          </a:prstGeom>
          <a:noFill/>
        </p:spPr>
        <p:txBody>
          <a:bodyPr wrap="none" rtlCol="0">
            <a:spAutoFit/>
          </a:bodyPr>
          <a:lstStyle/>
          <a:p>
            <a:pPr defTabSz="685800">
              <a:defRPr/>
            </a:pPr>
            <a:r>
              <a:rPr lang="en-US" sz="2700" i="1" u="sng" dirty="0">
                <a:solidFill>
                  <a:srgbClr val="C00000"/>
                </a:solidFill>
                <a:latin typeface="Calibri" panose="020F0502020204030204"/>
              </a:rPr>
              <a:t>Q:</a:t>
            </a:r>
            <a:r>
              <a:rPr lang="en-US" sz="2700" i="1" dirty="0">
                <a:solidFill>
                  <a:prstClr val="black"/>
                </a:solidFill>
                <a:latin typeface="Calibri" panose="020F0502020204030204"/>
              </a:rPr>
              <a:t> your</a:t>
            </a:r>
            <a:r>
              <a:rPr lang="en-US" sz="2700" dirty="0">
                <a:solidFill>
                  <a:prstClr val="black"/>
                </a:solidFill>
                <a:latin typeface="Calibri" panose="020F0502020204030204"/>
              </a:rPr>
              <a:t> favorites?</a:t>
            </a:r>
          </a:p>
        </p:txBody>
      </p:sp>
    </p:spTree>
    <p:extLst>
      <p:ext uri="{BB962C8B-B14F-4D97-AF65-F5344CB8AC3E}">
        <p14:creationId xmlns:p14="http://schemas.microsoft.com/office/powerpoint/2010/main" val="30811745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C0DA52-38B8-F24F-AE1B-F0B6C36EE351}" type="slidenum">
              <a:rPr lang="en-US" sz="1400" b="0">
                <a:latin typeface="Times New Roman" charset="0"/>
                <a:cs typeface="Calibri"/>
              </a:rPr>
              <a:pPr eaLnBrk="1" hangingPunct="1"/>
              <a:t>20</a:t>
            </a:fld>
            <a:endParaRPr lang="en-US" sz="1400" b="0" dirty="0">
              <a:latin typeface="Times New Roman" charset="0"/>
              <a:cs typeface="Calibri"/>
            </a:endParaRPr>
          </a:p>
        </p:txBody>
      </p:sp>
      <p:sp>
        <p:nvSpPr>
          <p:cNvPr id="9113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DNS Caching</a:t>
            </a:r>
          </a:p>
        </p:txBody>
      </p:sp>
      <p:sp>
        <p:nvSpPr>
          <p:cNvPr id="951299" name="Rectangle 3"/>
          <p:cNvSpPr>
            <a:spLocks noGrp="1" noChangeArrowheads="1"/>
          </p:cNvSpPr>
          <p:nvPr>
            <p:ph type="body" idx="1"/>
          </p:nvPr>
        </p:nvSpPr>
        <p:spPr/>
        <p:txBody>
          <a:bodyPr>
            <a:normAutofit fontScale="70000" lnSpcReduction="20000"/>
          </a:bodyPr>
          <a:lstStyle/>
          <a:p>
            <a:r>
              <a:rPr lang="en-US" dirty="0">
                <a:latin typeface="Calibri"/>
                <a:cs typeface="Calibri"/>
              </a:rPr>
              <a:t>Performing all these queries takes time</a:t>
            </a:r>
          </a:p>
          <a:p>
            <a:pPr lvl="1"/>
            <a:r>
              <a:rPr lang="en-US" dirty="0">
                <a:latin typeface="Calibri"/>
                <a:ea typeface="Calibri"/>
                <a:cs typeface="Calibri"/>
              </a:rPr>
              <a:t>And all this </a:t>
            </a:r>
            <a:r>
              <a:rPr lang="en-US" dirty="0">
                <a:solidFill>
                  <a:srgbClr val="FF0000"/>
                </a:solidFill>
                <a:latin typeface="Calibri"/>
                <a:ea typeface="Calibri"/>
                <a:cs typeface="Calibri"/>
              </a:rPr>
              <a:t>before</a:t>
            </a:r>
            <a:r>
              <a:rPr lang="en-US" dirty="0">
                <a:latin typeface="Calibri"/>
                <a:ea typeface="Calibri"/>
                <a:cs typeface="Calibri"/>
              </a:rPr>
              <a:t> actual communication takes place</a:t>
            </a:r>
          </a:p>
          <a:p>
            <a:pPr lvl="1"/>
            <a:r>
              <a:rPr lang="en-US" dirty="0">
                <a:latin typeface="Calibri"/>
                <a:ea typeface="Calibri"/>
                <a:cs typeface="Calibri"/>
              </a:rPr>
              <a:t>E.g., 1-second latency before starting Web download</a:t>
            </a:r>
          </a:p>
          <a:p>
            <a:pPr>
              <a:buClr>
                <a:schemeClr val="tx2"/>
              </a:buClr>
            </a:pPr>
            <a:r>
              <a:rPr lang="en-US" dirty="0">
                <a:solidFill>
                  <a:srgbClr val="0000FF"/>
                </a:solidFill>
                <a:latin typeface="Calibri"/>
                <a:cs typeface="Calibri"/>
              </a:rPr>
              <a:t>Caching</a:t>
            </a:r>
            <a:r>
              <a:rPr lang="en-US" dirty="0">
                <a:latin typeface="Calibri"/>
                <a:cs typeface="Calibri"/>
              </a:rPr>
              <a:t> greatly reduces overhead</a:t>
            </a:r>
          </a:p>
          <a:p>
            <a:pPr lvl="1"/>
            <a:r>
              <a:rPr lang="en-US" dirty="0">
                <a:latin typeface="Calibri"/>
                <a:ea typeface="Calibri"/>
                <a:cs typeface="Calibri"/>
              </a:rPr>
              <a:t>The top-level servers very rarely change</a:t>
            </a:r>
          </a:p>
          <a:p>
            <a:pPr lvl="1"/>
            <a:r>
              <a:rPr lang="en-US" dirty="0">
                <a:latin typeface="Calibri"/>
                <a:ea typeface="Calibri"/>
                <a:cs typeface="Calibri"/>
              </a:rPr>
              <a:t>Popular sites (e.g., </a:t>
            </a:r>
            <a:r>
              <a:rPr lang="en-US" dirty="0" err="1">
                <a:latin typeface="Calibri"/>
                <a:ea typeface="Calibri"/>
                <a:cs typeface="Calibri"/>
              </a:rPr>
              <a:t>www.bbc.co.uk</a:t>
            </a:r>
            <a:r>
              <a:rPr lang="en-US" dirty="0">
                <a:latin typeface="Calibri"/>
                <a:ea typeface="Calibri"/>
                <a:cs typeface="Calibri"/>
              </a:rPr>
              <a:t>) visited often</a:t>
            </a:r>
          </a:p>
          <a:p>
            <a:pPr lvl="1"/>
            <a:r>
              <a:rPr lang="en-US" dirty="0">
                <a:latin typeface="Calibri"/>
                <a:ea typeface="Calibri"/>
                <a:cs typeface="Calibri"/>
              </a:rPr>
              <a:t>Local DNS servers have regularly used information cached</a:t>
            </a:r>
          </a:p>
          <a:p>
            <a:r>
              <a:rPr lang="en-US" dirty="0">
                <a:latin typeface="Calibri"/>
                <a:cs typeface="Calibri"/>
              </a:rPr>
              <a:t>How DNS caching works</a:t>
            </a:r>
          </a:p>
          <a:p>
            <a:pPr lvl="1"/>
            <a:r>
              <a:rPr lang="en-US" dirty="0">
                <a:latin typeface="Calibri"/>
                <a:ea typeface="Calibri"/>
                <a:cs typeface="Calibri"/>
              </a:rPr>
              <a:t>DNS servers will cache responses to queries</a:t>
            </a:r>
          </a:p>
          <a:p>
            <a:pPr lvl="1"/>
            <a:r>
              <a:rPr lang="en-US" dirty="0">
                <a:latin typeface="Calibri"/>
                <a:ea typeface="Calibri"/>
                <a:cs typeface="Calibri"/>
              </a:rPr>
              <a:t>Responses include a </a:t>
            </a:r>
            <a:r>
              <a:rPr lang="ja-JP" altLang="en-US" dirty="0">
                <a:latin typeface="Calibri"/>
                <a:ea typeface="Calibri"/>
                <a:cs typeface="Calibri"/>
              </a:rPr>
              <a:t>“</a:t>
            </a:r>
            <a:r>
              <a:rPr lang="en-US" dirty="0">
                <a:solidFill>
                  <a:srgbClr val="0000FF"/>
                </a:solidFill>
                <a:latin typeface="Calibri"/>
                <a:ea typeface="Calibri"/>
                <a:cs typeface="Calibri"/>
              </a:rPr>
              <a:t>time to live</a:t>
            </a:r>
            <a:r>
              <a:rPr lang="ja-JP" altLang="en-US" dirty="0">
                <a:latin typeface="Calibri"/>
                <a:ea typeface="Calibri"/>
                <a:cs typeface="Calibri"/>
              </a:rPr>
              <a:t>”</a:t>
            </a:r>
            <a:r>
              <a:rPr lang="en-US" dirty="0">
                <a:latin typeface="Calibri"/>
                <a:ea typeface="Calibri"/>
                <a:cs typeface="Calibri"/>
              </a:rPr>
              <a:t> (TTL) field</a:t>
            </a:r>
          </a:p>
          <a:p>
            <a:pPr lvl="1"/>
            <a:r>
              <a:rPr lang="en-US" dirty="0">
                <a:latin typeface="Calibri"/>
                <a:ea typeface="Calibri"/>
                <a:cs typeface="Calibri"/>
              </a:rPr>
              <a:t>Server deletes cached entry after TTL expires</a:t>
            </a:r>
          </a:p>
          <a:p>
            <a:pPr lvl="1"/>
            <a:r>
              <a:rPr lang="en-US" altLang="en-US" sz="3100" dirty="0">
                <a:solidFill>
                  <a:prstClr val="black"/>
                </a:solidFill>
                <a:latin typeface="Calibri"/>
                <a:ea typeface="ＭＳ Ｐゴシック" panose="020B0600070205080204" pitchFamily="34" charset="-128"/>
                <a:cs typeface="Calibri"/>
              </a:rPr>
              <a:t>C</a:t>
            </a:r>
            <a:r>
              <a:rPr lang="en-US" altLang="en-US" sz="3100" dirty="0">
                <a:solidFill>
                  <a:prstClr val="black"/>
                </a:solidFill>
                <a:ea typeface="ＭＳ Ｐゴシック" panose="020B0600070205080204" pitchFamily="34" charset="-128"/>
              </a:rPr>
              <a:t>ached entries may be </a:t>
            </a:r>
            <a:r>
              <a:rPr lang="en-US" altLang="en-US" sz="3100" i="1" dirty="0">
                <a:solidFill>
                  <a:srgbClr val="CC0000"/>
                </a:solidFill>
                <a:ea typeface="ＭＳ Ｐゴシック" panose="020B0600070205080204" pitchFamily="34" charset="-128"/>
              </a:rPr>
              <a:t>out-of-date</a:t>
            </a:r>
            <a:endParaRPr lang="en-US" altLang="en-US" sz="3100" dirty="0">
              <a:solidFill>
                <a:prstClr val="black"/>
              </a:solidFill>
              <a:ea typeface="ＭＳ Ｐゴシック" panose="020B0600070205080204" pitchFamily="34" charset="-128"/>
            </a:endParaRPr>
          </a:p>
          <a:p>
            <a:pPr marL="921544" lvl="2" indent="-173831" defTabSz="685800">
              <a:spcBef>
                <a:spcPts val="375"/>
              </a:spcBef>
              <a:defRPr/>
            </a:pPr>
            <a:r>
              <a:rPr lang="en-US" altLang="en-US" sz="2000" dirty="0">
                <a:solidFill>
                  <a:prstClr val="black"/>
                </a:solidFill>
                <a:ea typeface="ＭＳ Ｐゴシック" panose="020B0600070205080204" pitchFamily="34" charset="-128"/>
              </a:rPr>
              <a:t>if named host changes IP address, may not be known Internet-wide until all TTLs expire!</a:t>
            </a:r>
          </a:p>
          <a:p>
            <a:pPr marL="921544" lvl="2" indent="-173831" defTabSz="685800">
              <a:spcBef>
                <a:spcPts val="375"/>
              </a:spcBef>
              <a:defRPr/>
            </a:pPr>
            <a:r>
              <a:rPr lang="en-US" altLang="en-US" sz="2000" i="1" dirty="0">
                <a:solidFill>
                  <a:srgbClr val="0000A3"/>
                </a:solidFill>
                <a:ea typeface="ＭＳ Ｐゴシック" panose="020B0600070205080204" pitchFamily="34" charset="-128"/>
              </a:rPr>
              <a:t>best-effort name-to-address translation!</a:t>
            </a:r>
            <a:endParaRPr lang="en-US" altLang="en-US" sz="2000" i="1" dirty="0">
              <a:solidFill>
                <a:prstClr val="black"/>
              </a:solidFill>
              <a:ea typeface="ＭＳ Ｐゴシック" panose="020B0600070205080204" pitchFamily="34" charset="-128"/>
            </a:endParaRPr>
          </a:p>
          <a:p>
            <a:pPr lvl="1"/>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922095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5129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5129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129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51299">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1299">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1299">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51299">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51299">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51299">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51299">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51299">
                                            <p:txEl>
                                              <p:pRg st="10" end="10"/>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51299">
                                            <p:txEl>
                                              <p:pRg st="11" end="11"/>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51299">
                                            <p:txEl>
                                              <p:pRg st="12" end="12"/>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5129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F45E13-C6C4-0442-A472-03E9C4400971}" type="slidenum">
              <a:rPr lang="en-US" sz="1400" b="0">
                <a:latin typeface="Times New Roman" charset="0"/>
                <a:cs typeface="Calibri"/>
              </a:rPr>
              <a:pPr eaLnBrk="1" hangingPunct="1"/>
              <a:t>21</a:t>
            </a:fld>
            <a:endParaRPr lang="en-US" sz="1400" b="0" dirty="0">
              <a:latin typeface="Times New Roman" charset="0"/>
              <a:cs typeface="Calibri"/>
            </a:endParaRPr>
          </a:p>
        </p:txBody>
      </p:sp>
      <p:sp>
        <p:nvSpPr>
          <p:cNvPr id="99331"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Reliability</a:t>
            </a:r>
          </a:p>
        </p:txBody>
      </p:sp>
      <p:sp>
        <p:nvSpPr>
          <p:cNvPr id="969731" name="Rectangle 3"/>
          <p:cNvSpPr>
            <a:spLocks noGrp="1" noChangeArrowheads="1"/>
          </p:cNvSpPr>
          <p:nvPr>
            <p:ph type="body" idx="1"/>
          </p:nvPr>
        </p:nvSpPr>
        <p:spPr/>
        <p:txBody>
          <a:bodyPr>
            <a:normAutofit fontScale="85000" lnSpcReduction="20000"/>
          </a:bodyPr>
          <a:lstStyle/>
          <a:p>
            <a:r>
              <a:rPr lang="en-US" dirty="0">
                <a:latin typeface="Calibri"/>
                <a:cs typeface="Calibri"/>
              </a:rPr>
              <a:t>DNS servers are </a:t>
            </a:r>
            <a:r>
              <a:rPr lang="en-US" dirty="0">
                <a:solidFill>
                  <a:srgbClr val="0000FF"/>
                </a:solidFill>
                <a:latin typeface="Calibri"/>
                <a:cs typeface="Calibri"/>
              </a:rPr>
              <a:t>replicated </a:t>
            </a:r>
          </a:p>
          <a:p>
            <a:pPr lvl="1"/>
            <a:r>
              <a:rPr lang="en-US" dirty="0">
                <a:latin typeface="Calibri"/>
                <a:ea typeface="Calibri"/>
                <a:cs typeface="Calibri"/>
              </a:rPr>
              <a:t>Name service available if </a:t>
            </a:r>
            <a:r>
              <a:rPr lang="en-US" dirty="0">
                <a:latin typeface="Calibri"/>
                <a:ea typeface="Calibri"/>
                <a:cs typeface="Calibri"/>
                <a:sym typeface="Math B" charset="0"/>
              </a:rPr>
              <a:t>at least one</a:t>
            </a:r>
            <a:r>
              <a:rPr lang="en-US" dirty="0">
                <a:latin typeface="Calibri"/>
                <a:ea typeface="Calibri"/>
                <a:cs typeface="Calibri"/>
              </a:rPr>
              <a:t> replica is up</a:t>
            </a:r>
          </a:p>
          <a:p>
            <a:pPr lvl="1"/>
            <a:r>
              <a:rPr lang="en-US" dirty="0">
                <a:latin typeface="Calibri"/>
                <a:ea typeface="Calibri"/>
                <a:cs typeface="Calibri"/>
              </a:rPr>
              <a:t>Queries can be load-balanced between replicas</a:t>
            </a:r>
          </a:p>
          <a:p>
            <a:r>
              <a:rPr lang="en-US" dirty="0">
                <a:latin typeface="Calibri"/>
                <a:ea typeface="Calibri"/>
                <a:cs typeface="Calibri"/>
              </a:rPr>
              <a:t>Anycast provides reliability for ROOT servers</a:t>
            </a:r>
          </a:p>
          <a:p>
            <a:r>
              <a:rPr lang="en-US" dirty="0">
                <a:latin typeface="Calibri"/>
                <a:cs typeface="Calibri"/>
              </a:rPr>
              <a:t>Usually, UDP is used for queries</a:t>
            </a:r>
          </a:p>
          <a:p>
            <a:pPr lvl="1"/>
            <a:r>
              <a:rPr lang="en-US" dirty="0">
                <a:latin typeface="Calibri"/>
                <a:ea typeface="Calibri"/>
                <a:cs typeface="Calibri"/>
              </a:rPr>
              <a:t>Need reliability: </a:t>
            </a:r>
            <a:r>
              <a:rPr lang="en-US" dirty="0">
                <a:latin typeface="Calibri"/>
                <a:ea typeface="Calibri"/>
                <a:cs typeface="Calibri"/>
                <a:sym typeface="Wingdings" charset="0"/>
              </a:rPr>
              <a:t>must implement this on top of UDP</a:t>
            </a:r>
          </a:p>
          <a:p>
            <a:pPr lvl="1"/>
            <a:r>
              <a:rPr lang="en-US" dirty="0">
                <a:latin typeface="Calibri"/>
                <a:ea typeface="Calibri"/>
                <a:cs typeface="Calibri"/>
                <a:sym typeface="Wingdings" charset="0"/>
              </a:rPr>
              <a:t>DNS spec. supports TCP too, but not always available</a:t>
            </a:r>
            <a:endParaRPr lang="en-US" dirty="0">
              <a:latin typeface="Calibri"/>
              <a:ea typeface="Calibri"/>
              <a:cs typeface="Calibri"/>
            </a:endParaRPr>
          </a:p>
          <a:p>
            <a:r>
              <a:rPr lang="en-US" dirty="0">
                <a:latin typeface="Calibri"/>
                <a:cs typeface="Calibri"/>
              </a:rPr>
              <a:t>Try alternate servers on timeout</a:t>
            </a:r>
          </a:p>
          <a:p>
            <a:pPr lvl="1">
              <a:buClr>
                <a:schemeClr val="tx2"/>
              </a:buClr>
            </a:pPr>
            <a:r>
              <a:rPr lang="en-US" dirty="0">
                <a:solidFill>
                  <a:srgbClr val="0000FF"/>
                </a:solidFill>
                <a:latin typeface="Calibri"/>
                <a:ea typeface="Calibri"/>
                <a:cs typeface="Calibri"/>
              </a:rPr>
              <a:t>Exponential </a:t>
            </a:r>
            <a:r>
              <a:rPr lang="en-US" dirty="0" err="1">
                <a:solidFill>
                  <a:srgbClr val="0000FF"/>
                </a:solidFill>
                <a:latin typeface="Calibri"/>
                <a:ea typeface="Calibri"/>
                <a:cs typeface="Calibri"/>
              </a:rPr>
              <a:t>backoff</a:t>
            </a:r>
            <a:r>
              <a:rPr lang="en-US" dirty="0">
                <a:latin typeface="Calibri"/>
                <a:ea typeface="Calibri"/>
                <a:cs typeface="Calibri"/>
              </a:rPr>
              <a:t> when retrying same server</a:t>
            </a:r>
          </a:p>
          <a:p>
            <a:r>
              <a:rPr lang="en-US" dirty="0">
                <a:latin typeface="Calibri"/>
                <a:cs typeface="Calibri"/>
              </a:rPr>
              <a:t>Same identifier for all queries</a:t>
            </a:r>
          </a:p>
          <a:p>
            <a:pPr lvl="1"/>
            <a:r>
              <a:rPr lang="en-US" dirty="0">
                <a:latin typeface="Calibri"/>
                <a:ea typeface="Calibri"/>
                <a:cs typeface="Calibri"/>
              </a:rPr>
              <a:t>Don</a:t>
            </a:r>
            <a:r>
              <a:rPr lang="ja-JP" altLang="en-US" dirty="0">
                <a:latin typeface="Calibri"/>
                <a:ea typeface="Calibri"/>
                <a:cs typeface="Calibri"/>
              </a:rPr>
              <a:t>’</a:t>
            </a:r>
            <a:r>
              <a:rPr lang="en-US" dirty="0">
                <a:latin typeface="Calibri"/>
                <a:ea typeface="Calibri"/>
                <a:cs typeface="Calibri"/>
              </a:rPr>
              <a:t>t care which server responds</a:t>
            </a:r>
          </a:p>
        </p:txBody>
      </p:sp>
    </p:spTree>
    <p:custDataLst>
      <p:tags r:id="rId1"/>
    </p:custDataLst>
    <p:extLst>
      <p:ext uri="{BB962C8B-B14F-4D97-AF65-F5344CB8AC3E}">
        <p14:creationId xmlns:p14="http://schemas.microsoft.com/office/powerpoint/2010/main" val="3457581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97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697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697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69731">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6973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69731">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69731">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9731">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69731">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69731">
                                            <p:txEl>
                                              <p:pRg st="9" end="9"/>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69731">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records</a:t>
            </a:r>
            <a:endParaRPr lang="en-US" sz="33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010841" y="1876425"/>
            <a:ext cx="7180660"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a:t>
            </a:r>
            <a:r>
              <a:rPr lang="en-US" altLang="en-US" sz="2400" dirty="0">
                <a:solidFill>
                  <a:prstClr val="black"/>
                </a:solidFill>
                <a:latin typeface="Calibri" panose="020F0502020204030204"/>
                <a:ea typeface="ＭＳ Ｐゴシック" panose="020B0600070205080204" pitchFamily="34" charset="-128"/>
              </a:rPr>
              <a:t> distributed database storing resource records </a:t>
            </a:r>
            <a:r>
              <a:rPr lang="en-US" altLang="en-US" sz="2400" dirty="0">
                <a:solidFill>
                  <a:srgbClr val="CC0000"/>
                </a:solidFill>
                <a:latin typeface="Calibri" panose="020F0502020204030204"/>
                <a:ea typeface="ＭＳ Ｐゴシック" panose="020B0600070205080204" pitchFamily="34" charset="-128"/>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810401" y="4148308"/>
            <a:ext cx="3410971"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type=NS</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name</a:t>
            </a:r>
            <a:r>
              <a:rPr lang="en-US" altLang="en-US" sz="1800" dirty="0">
                <a:solidFill>
                  <a:prstClr val="black"/>
                </a:solidFill>
                <a:latin typeface="Calibri" panose="020F0502020204030204"/>
                <a:ea typeface="ＭＳ Ｐゴシック" panose="020B0600070205080204" pitchFamily="34" charset="-128"/>
              </a:rPr>
              <a:t> is domain (e.g., </a:t>
            </a:r>
            <a:r>
              <a:rPr lang="en-US" altLang="en-US" sz="1800" dirty="0" err="1">
                <a:solidFill>
                  <a:prstClr val="black"/>
                </a:solidFill>
                <a:latin typeface="Calibri" panose="020F0502020204030204"/>
                <a:ea typeface="ＭＳ Ｐゴシック" panose="020B0600070205080204" pitchFamily="34" charset="-128"/>
              </a:rPr>
              <a:t>foo.com</a:t>
            </a:r>
            <a:r>
              <a:rPr lang="en-US" altLang="en-US" sz="1800" dirty="0">
                <a:solidFill>
                  <a:prstClr val="black"/>
                </a:solidFill>
                <a:latin typeface="Calibri" panose="020F0502020204030204"/>
                <a:ea typeface="ＭＳ Ｐゴシック" panose="020B0600070205080204" pitchFamily="34" charset="-128"/>
              </a:rPr>
              <a:t>)</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value </a:t>
            </a:r>
            <a:r>
              <a:rPr lang="en-US" altLang="en-US" sz="1800" dirty="0">
                <a:solidFill>
                  <a:prstClr val="black"/>
                </a:solidFill>
                <a:latin typeface="Calibri" panose="020F0502020204030204"/>
                <a:ea typeface="ＭＳ Ｐゴシック" panose="020B0600070205080204" pitchFamily="34" charset="-128"/>
              </a:rPr>
              <a:t>is hostname of authoritative name server for this domain</a:t>
            </a:r>
          </a:p>
          <a:p>
            <a:pPr marL="264319" indent="-166688" defTabSz="685800">
              <a:spcBef>
                <a:spcPts val="750"/>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1994298" y="2240805"/>
            <a:ext cx="474940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2100" dirty="0">
                <a:solidFill>
                  <a:prstClr val="black"/>
                </a:solidFill>
                <a:latin typeface="Calibri" panose="020F0502020204030204"/>
              </a:rPr>
              <a:t>RR format: </a:t>
            </a:r>
            <a:r>
              <a:rPr lang="en-US" altLang="en-US" sz="1800" dirty="0">
                <a:solidFill>
                  <a:prstClr val="black"/>
                </a:solidFill>
                <a:latin typeface="Calibri" panose="020F0502020204030204"/>
              </a:rPr>
              <a:t>(</a:t>
            </a:r>
            <a:r>
              <a:rPr lang="en-US" altLang="en-US" sz="1800" dirty="0">
                <a:solidFill>
                  <a:prstClr val="black"/>
                </a:solidFill>
                <a:latin typeface="Courier" pitchFamily="2" charset="0"/>
              </a:rPr>
              <a:t>name, value, type, </a:t>
            </a:r>
            <a:r>
              <a:rPr lang="en-US" altLang="en-US" sz="1800" dirty="0" err="1">
                <a:solidFill>
                  <a:prstClr val="black"/>
                </a:solidFill>
                <a:latin typeface="Courier" pitchFamily="2" charset="0"/>
              </a:rPr>
              <a:t>ttl</a:t>
            </a:r>
            <a:r>
              <a:rPr lang="en-US" altLang="en-US" sz="1800" dirty="0">
                <a:solidFill>
                  <a:prstClr val="black"/>
                </a:solidFill>
                <a:latin typeface="Calibri" panose="020F0502020204030204"/>
              </a:rPr>
              <a:t>)</a:t>
            </a:r>
            <a:endParaRPr lang="en-US" altLang="en-US" sz="2100" dirty="0">
              <a:solidFill>
                <a:prstClr val="black"/>
              </a:solidFill>
              <a:latin typeface="Calibri" panose="020F0502020204030204"/>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800538" y="2938463"/>
            <a:ext cx="2857500"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75000"/>
              <a:defRPr/>
            </a:pPr>
            <a:r>
              <a:rPr lang="en-US" altLang="en-US" sz="2400" dirty="0">
                <a:solidFill>
                  <a:srgbClr val="CC0000"/>
                </a:solidFill>
                <a:latin typeface="Calibri" panose="020F0502020204030204"/>
              </a:rPr>
              <a:t>type=A</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a:t>
            </a:r>
            <a:r>
              <a:rPr lang="en-US" altLang="en-US" sz="1800" dirty="0">
                <a:solidFill>
                  <a:prstClr val="black"/>
                </a:solidFill>
                <a:latin typeface="Calibri" panose="020F0502020204030204"/>
              </a:rPr>
              <a:t> is hostname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IP address</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4511788" y="2955131"/>
            <a:ext cx="4632212" cy="162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type=CNAME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 </a:t>
            </a:r>
            <a:r>
              <a:rPr lang="en-US" altLang="en-US" sz="1800" dirty="0">
                <a:solidFill>
                  <a:prstClr val="black"/>
                </a:solidFill>
                <a:latin typeface="Calibri" panose="020F0502020204030204"/>
              </a:rPr>
              <a:t>is alias name for some “</a:t>
            </a:r>
            <a:r>
              <a:rPr lang="en-US" altLang="ja-JP" sz="1800" dirty="0">
                <a:solidFill>
                  <a:prstClr val="black"/>
                </a:solidFill>
                <a:latin typeface="Calibri" panose="020F0502020204030204"/>
              </a:rPr>
              <a:t>canonical” (the real) name</a:t>
            </a:r>
          </a:p>
          <a:p>
            <a:pPr marL="302419" lvl="1" indent="-238125" defTabSz="685800">
              <a:buClr>
                <a:srgbClr val="000099"/>
              </a:buClr>
              <a:buSzPct val="120000"/>
              <a:buFont typeface="Wingdings" pitchFamily="2" charset="2"/>
              <a:buChar char="§"/>
              <a:defRPr/>
            </a:pPr>
            <a:r>
              <a:rPr lang="en-US" altLang="en-US" sz="1500" dirty="0" err="1">
                <a:solidFill>
                  <a:prstClr val="black"/>
                </a:solidFill>
                <a:latin typeface="Calibri" panose="020F0502020204030204"/>
              </a:rPr>
              <a:t>www.ibm.com</a:t>
            </a:r>
            <a:r>
              <a:rPr lang="en-US" altLang="en-US" sz="1500" dirty="0">
                <a:solidFill>
                  <a:prstClr val="black"/>
                </a:solidFill>
                <a:latin typeface="Calibri" panose="020F0502020204030204"/>
              </a:rPr>
              <a:t> </a:t>
            </a:r>
            <a:r>
              <a:rPr lang="en-US" altLang="en-US" sz="1800" dirty="0">
                <a:solidFill>
                  <a:prstClr val="black"/>
                </a:solidFill>
                <a:latin typeface="Calibri" panose="020F0502020204030204"/>
              </a:rPr>
              <a:t>is really </a:t>
            </a:r>
            <a:r>
              <a:rPr lang="en-US" altLang="en-US" sz="1500" dirty="0">
                <a:solidFill>
                  <a:prstClr val="black"/>
                </a:solidFill>
                <a:latin typeface="Calibri" panose="020F0502020204030204"/>
              </a:rPr>
              <a:t>servereast.backup2.ibm.com</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 </a:t>
            </a:r>
            <a:r>
              <a:rPr lang="en-US" altLang="en-US" sz="1800" dirty="0">
                <a:solidFill>
                  <a:prstClr val="black"/>
                </a:solidFill>
                <a:latin typeface="Calibri" panose="020F0502020204030204"/>
              </a:rPr>
              <a:t>is canonical 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4511788" y="4583906"/>
            <a:ext cx="3965900" cy="98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type=MX</a:t>
            </a:r>
          </a:p>
          <a:p>
            <a:pPr marL="557213" lvl="1" indent="-214313"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name of SMTP mail server associated with </a:t>
            </a:r>
            <a:r>
              <a:rPr lang="en-US" altLang="en-US" sz="1800" dirty="0">
                <a:solidFill>
                  <a:prstClr val="black"/>
                </a:solidFill>
                <a:latin typeface="Courier" pitchFamily="2" charset="0"/>
              </a:rPr>
              <a:t>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019175" y="1809750"/>
            <a:ext cx="7267575" cy="86677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22</a:t>
            </a:fld>
            <a:endParaRPr lang="en-US" dirty="0"/>
          </a:p>
        </p:txBody>
      </p:sp>
    </p:spTree>
    <p:extLst>
      <p:ext uri="{BB962C8B-B14F-4D97-AF65-F5344CB8AC3E}">
        <p14:creationId xmlns:p14="http://schemas.microsoft.com/office/powerpoint/2010/main" val="247121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4704159" y="2310575"/>
            <a:ext cx="2753916" cy="3378992"/>
            <a:chOff x="6272212" y="1937767"/>
            <a:chExt cx="3671888" cy="4505323"/>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7"/>
              <a:ext cx="1747837" cy="307976"/>
              <a:chOff x="2691" y="1194"/>
              <a:chExt cx="1101" cy="194"/>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7"/>
              <a:ext cx="1747837" cy="307976"/>
              <a:chOff x="2691" y="1194"/>
              <a:chExt cx="1101" cy="194"/>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055915" y="2653474"/>
            <a:ext cx="3516086" cy="2878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57175" indent="-257175" defTabSz="685800">
              <a:defRPr/>
            </a:pPr>
            <a:r>
              <a:rPr lang="en-US" sz="2100" dirty="0">
                <a:solidFill>
                  <a:prstClr val="black"/>
                </a:solidFill>
                <a:latin typeface="Calibri" panose="020F0502020204030204"/>
                <a:ea typeface="ＭＳ Ｐゴシック" charset="0"/>
                <a:cs typeface="ＭＳ Ｐゴシック" charset="0"/>
              </a:rPr>
              <a:t>message header:</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identification:</a:t>
            </a:r>
            <a:r>
              <a:rPr lang="en-US" dirty="0">
                <a:solidFill>
                  <a:prstClr val="black"/>
                </a:solidFill>
                <a:latin typeface="Calibri" panose="020F0502020204030204"/>
                <a:ea typeface="ＭＳ Ｐゴシック" charset="0"/>
                <a:cs typeface="ＭＳ Ｐゴシック" charset="0"/>
              </a:rPr>
              <a:t> 16 bit # for query, reply to query uses same #</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flags:</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query or reply</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desired </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available</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2783004" y="2815398"/>
            <a:ext cx="2177141" cy="2214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1764507" y="2799920"/>
            <a:ext cx="4787503" cy="90606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23</a:t>
            </a:fld>
            <a:endParaRPr lang="en-US" dirty="0"/>
          </a:p>
        </p:txBody>
      </p:sp>
    </p:spTree>
    <p:extLst>
      <p:ext uri="{BB962C8B-B14F-4D97-AF65-F5344CB8AC3E}">
        <p14:creationId xmlns:p14="http://schemas.microsoft.com/office/powerpoint/2010/main" val="317282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4704159" y="2310575"/>
            <a:ext cx="2753916" cy="3378992"/>
            <a:chOff x="6272212" y="1937767"/>
            <a:chExt cx="3671888" cy="4505323"/>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7"/>
              <a:ext cx="1747837" cy="307976"/>
              <a:chOff x="2691" y="1194"/>
              <a:chExt cx="1101" cy="194"/>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7"/>
              <a:ext cx="1747837" cy="307976"/>
              <a:chOff x="2691" y="1194"/>
              <a:chExt cx="1101" cy="194"/>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770846" y="3757578"/>
            <a:ext cx="2977754"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name, type fields for a query</a:t>
            </a:r>
            <a:endParaRPr lang="en-US" altLang="en-US" sz="2100" dirty="0">
              <a:solidFill>
                <a:prstClr val="black"/>
              </a:solidFill>
              <a:latin typeface="Calibri" panose="020F0502020204030204"/>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748603" y="4299312"/>
            <a:ext cx="3002378"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RRs in response to query</a:t>
            </a:r>
            <a:endParaRPr lang="en-US" altLang="en-US" sz="2100" dirty="0">
              <a:solidFill>
                <a:prstClr val="black"/>
              </a:solidFill>
              <a:latin typeface="Calibri" panose="020F0502020204030204"/>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163287" y="4799545"/>
            <a:ext cx="3600961"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records for authoritative servers</a:t>
            </a:r>
            <a:endParaRPr lang="en-US" altLang="en-US" sz="2100" dirty="0">
              <a:solidFill>
                <a:prstClr val="black"/>
              </a:solidFill>
              <a:latin typeface="Calibri" panose="020F0502020204030204"/>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299529" y="5188518"/>
            <a:ext cx="346080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additional “ </a:t>
            </a:r>
            <a:r>
              <a:rPr lang="en-US" altLang="ja-JP" sz="1800" dirty="0">
                <a:solidFill>
                  <a:prstClr val="black"/>
                </a:solidFill>
                <a:latin typeface="Calibri" panose="020F0502020204030204"/>
              </a:rPr>
              <a:t>helpful” </a:t>
            </a:r>
            <a:r>
              <a:rPr lang="en-US" altLang="en-US" sz="1800" dirty="0">
                <a:solidFill>
                  <a:prstClr val="black"/>
                </a:solidFill>
                <a:latin typeface="Calibri" panose="020F0502020204030204"/>
              </a:rPr>
              <a:t>info that may be used</a:t>
            </a:r>
            <a:endParaRPr lang="en-US" altLang="en-US" sz="2100" dirty="0">
              <a:solidFill>
                <a:prstClr val="black"/>
              </a:solidFill>
              <a:latin typeface="Calibri" panose="020F0502020204030204"/>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3802856" y="545227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3808810" y="495816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3814763" y="4464059"/>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3804047" y="3919943"/>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24</a:t>
            </a:fld>
            <a:endParaRPr lang="en-US" dirty="0"/>
          </a:p>
        </p:txBody>
      </p:sp>
    </p:spTree>
    <p:extLst>
      <p:ext uri="{BB962C8B-B14F-4D97-AF65-F5344CB8AC3E}">
        <p14:creationId xmlns:p14="http://schemas.microsoft.com/office/powerpoint/2010/main" val="32033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dissolve">
                                      <p:cBhvr>
                                        <p:cTn id="14" dur="500"/>
                                        <p:tgtEl>
                                          <p:spTgt spid="49"/>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dissolve">
                                      <p:cBhvr>
                                        <p:cTn id="17" dur="500"/>
                                        <p:tgtEl>
                                          <p:spTgt spid="54"/>
                                        </p:tgtEl>
                                      </p:cBhvr>
                                    </p:animEffect>
                                  </p:childTnLst>
                                </p:cTn>
                              </p:par>
                            </p:childTnLst>
                          </p:cTn>
                        </p:par>
                        <p:par>
                          <p:cTn id="18" fill="hold">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dissolve">
                                      <p:cBhvr>
                                        <p:cTn id="21" dur="500"/>
                                        <p:tgtEl>
                                          <p:spTgt spid="50"/>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dissolve">
                                      <p:cBhvr>
                                        <p:cTn id="24" dur="500"/>
                                        <p:tgtEl>
                                          <p:spTgt spid="5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dissolve">
                                      <p:cBhvr>
                                        <p:cTn id="27" dur="500"/>
                                        <p:tgtEl>
                                          <p:spTgt spid="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dissolve">
                                      <p:cBhvr>
                                        <p:cTn id="3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Getting your info into the DNS</a:t>
            </a:r>
            <a:endParaRPr lang="en-US" sz="33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628650" y="1910653"/>
            <a:ext cx="769000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example: new startup “</a:t>
            </a:r>
            <a:r>
              <a:rPr lang="en-US" altLang="ja-JP" sz="2100" dirty="0">
                <a:solidFill>
                  <a:prstClr val="black"/>
                </a:solidFill>
                <a:latin typeface="Calibri" panose="020F0502020204030204"/>
                <a:ea typeface="ＭＳ Ｐゴシック" panose="020B0600070205080204" pitchFamily="34" charset="-128"/>
              </a:rPr>
              <a:t>Network Utopia”</a:t>
            </a: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register name </a:t>
            </a:r>
            <a:r>
              <a:rPr lang="en-US" altLang="en-US" sz="2100" dirty="0" err="1">
                <a:solidFill>
                  <a:prstClr val="black"/>
                </a:solidFill>
                <a:latin typeface="Calibri" panose="020F0502020204030204"/>
                <a:ea typeface="ＭＳ Ｐゴシック" panose="020B0600070205080204" pitchFamily="34" charset="-128"/>
              </a:rPr>
              <a:t>networkuptopia.com</a:t>
            </a:r>
            <a:r>
              <a:rPr lang="en-US" altLang="en-US" sz="2100" dirty="0">
                <a:solidFill>
                  <a:prstClr val="black"/>
                </a:solidFill>
                <a:latin typeface="Calibri" panose="020F0502020204030204"/>
                <a:ea typeface="ＭＳ Ｐゴシック" panose="020B0600070205080204" pitchFamily="34" charset="-128"/>
              </a:rPr>
              <a:t> at </a:t>
            </a:r>
            <a:r>
              <a:rPr lang="en-US" altLang="en-US" sz="2100" i="1" dirty="0">
                <a:solidFill>
                  <a:srgbClr val="CC0000"/>
                </a:solidFill>
                <a:latin typeface="Calibri" panose="020F0502020204030204"/>
                <a:ea typeface="ＭＳ Ｐゴシック" panose="020B0600070205080204" pitchFamily="34" charset="-128"/>
              </a:rPr>
              <a:t>DNS registrar</a:t>
            </a:r>
            <a:r>
              <a:rPr lang="en-US" altLang="en-US" sz="2100" dirty="0">
                <a:solidFill>
                  <a:prstClr val="black"/>
                </a:solidFill>
                <a:latin typeface="Calibri" panose="020F0502020204030204"/>
                <a:ea typeface="ＭＳ Ｐゴシック" panose="020B0600070205080204" pitchFamily="34" charset="-128"/>
              </a:rPr>
              <a:t> (e.g., Network Solutions)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provide names, IP addresses of authoritative name server (primary and secondary)</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registrar inserts NS, A RRs into .com TLD server:</a:t>
            </a:r>
            <a:endParaRPr lang="en-US" altLang="en-US" sz="2100" dirty="0">
              <a:solidFill>
                <a:prstClr val="black"/>
              </a:solidFill>
              <a:latin typeface="Calibri" panose="020F0502020204030204"/>
              <a:ea typeface="ＭＳ Ｐゴシック" panose="020B0600070205080204" pitchFamily="34" charset="-128"/>
            </a:endParaRPr>
          </a:p>
          <a:p>
            <a:pPr marL="347663" lvl="1" indent="0"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a:t>
            </a:r>
            <a:r>
              <a:rPr lang="en-US" altLang="en-US" sz="1650" dirty="0" err="1">
                <a:solidFill>
                  <a:prstClr val="black"/>
                </a:solidFill>
                <a:latin typeface="Courier" pitchFamily="2" charset="0"/>
                <a:ea typeface="ＭＳ Ｐゴシック" panose="020B0600070205080204" pitchFamily="34" charset="-128"/>
              </a:rPr>
              <a:t>networkutopia.com</a:t>
            </a:r>
            <a:r>
              <a:rPr lang="en-US" altLang="en-US" sz="1650" dirty="0">
                <a:solidFill>
                  <a:prstClr val="black"/>
                </a:solidFill>
                <a:latin typeface="Courier" pitchFamily="2" charset="0"/>
                <a:ea typeface="ＭＳ Ｐゴシック" panose="020B0600070205080204" pitchFamily="34" charset="-128"/>
              </a:rPr>
              <a:t>, dns1.networkutopia.com, NS)</a:t>
            </a:r>
          </a:p>
          <a:p>
            <a:pPr marL="521494" lvl="1" indent="-173831"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(dns1.networkutopia.com, 212.212.212.1, A)</a:t>
            </a:r>
            <a:endParaRPr lang="en-US" altLang="en-US" sz="1650" dirty="0">
              <a:solidFill>
                <a:srgbClr val="ED7D31"/>
              </a:solidFill>
              <a:latin typeface="Courier" pitchFamily="2" charset="0"/>
              <a:ea typeface="ＭＳ Ｐゴシック" panose="020B0600070205080204" pitchFamily="34" charset="-128"/>
            </a:endParaRP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create authoritative server locally with IP address </a:t>
            </a:r>
            <a:r>
              <a:rPr lang="en-US" altLang="en-US" sz="1500" dirty="0">
                <a:solidFill>
                  <a:prstClr val="black"/>
                </a:solidFill>
                <a:latin typeface="Courier" pitchFamily="2" charset="0"/>
                <a:ea typeface="ＭＳ Ｐゴシック" panose="020B0600070205080204" pitchFamily="34" charset="-128"/>
              </a:rPr>
              <a:t>212.212.212.1</a:t>
            </a:r>
            <a:endParaRPr lang="en-US" altLang="en-US" sz="1500" dirty="0">
              <a:solidFill>
                <a:prstClr val="black"/>
              </a:solidFill>
              <a:latin typeface="Calibri" panose="020F0502020204030204"/>
              <a:ea typeface="ＭＳ Ｐゴシック" panose="020B0600070205080204" pitchFamily="34" charset="-128"/>
            </a:endParaRP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A record for www.networkuptopia.com</a:t>
            </a: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MX record for </a:t>
            </a:r>
            <a:r>
              <a:rPr lang="en-US" altLang="en-US" sz="1800" dirty="0" err="1">
                <a:solidFill>
                  <a:prstClr val="black"/>
                </a:solidFill>
                <a:latin typeface="Calibri" panose="020F0502020204030204"/>
                <a:ea typeface="ＭＳ Ｐゴシック" panose="020B0600070205080204" pitchFamily="34" charset="-128"/>
              </a:rPr>
              <a:t>networkutopia.com</a:t>
            </a:r>
            <a:endParaRPr lang="en-US" altLang="en-US" sz="1800" dirty="0">
              <a:solidFill>
                <a:prstClr val="black"/>
              </a:solidFill>
              <a:latin typeface="Calibri" panose="020F0502020204030204"/>
              <a:ea typeface="ＭＳ Ｐゴシック" panose="020B0600070205080204" pitchFamily="34" charset="-128"/>
            </a:endParaRPr>
          </a:p>
          <a:p>
            <a:pPr marL="264319" indent="-166688" defTabSz="685800">
              <a:lnSpc>
                <a:spcPct val="80000"/>
              </a:lnSpc>
              <a:spcBef>
                <a:spcPts val="750"/>
              </a:spcBef>
              <a:buNone/>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25</a:t>
            </a:fld>
            <a:endParaRPr lang="en-US" dirty="0"/>
          </a:p>
        </p:txBody>
      </p:sp>
    </p:spTree>
    <p:extLst>
      <p:ext uri="{BB962C8B-B14F-4D97-AF65-F5344CB8AC3E}">
        <p14:creationId xmlns:p14="http://schemas.microsoft.com/office/powerpoint/2010/main" val="257503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1CA64-C26B-C74A-38D8-62F59E683D23}"/>
              </a:ext>
            </a:extLst>
          </p:cNvPr>
          <p:cNvSpPr>
            <a:spLocks noGrp="1"/>
          </p:cNvSpPr>
          <p:nvPr>
            <p:ph type="title"/>
          </p:nvPr>
        </p:nvSpPr>
        <p:spPr/>
        <p:txBody>
          <a:bodyPr/>
          <a:lstStyle/>
          <a:p>
            <a:pPr algn="l"/>
            <a:r>
              <a:rPr lang="en-US" dirty="0"/>
              <a:t>Most popular TLD</a:t>
            </a:r>
          </a:p>
        </p:txBody>
      </p:sp>
      <p:sp>
        <p:nvSpPr>
          <p:cNvPr id="3" name="Slide Number Placeholder 2">
            <a:extLst>
              <a:ext uri="{FF2B5EF4-FFF2-40B4-BE49-F238E27FC236}">
                <a16:creationId xmlns:a16="http://schemas.microsoft.com/office/drawing/2014/main" id="{C5B41B5E-99A8-84F2-3A3C-6FAC9ECC5CF1}"/>
              </a:ext>
            </a:extLst>
          </p:cNvPr>
          <p:cNvSpPr>
            <a:spLocks noGrp="1"/>
          </p:cNvSpPr>
          <p:nvPr>
            <p:ph type="sldNum" sz="quarter" idx="12"/>
          </p:nvPr>
        </p:nvSpPr>
        <p:spPr/>
        <p:txBody>
          <a:bodyPr/>
          <a:lstStyle/>
          <a:p>
            <a:fld id="{17258DB0-5299-B449-B005-2F11F39528E5}" type="slidenum">
              <a:rPr lang="en-US" smtClean="0"/>
              <a:t>26</a:t>
            </a:fld>
            <a:endParaRPr lang="en-US"/>
          </a:p>
        </p:txBody>
      </p:sp>
      <p:pic>
        <p:nvPicPr>
          <p:cNvPr id="5" name="Picture 4" descr="Chart, bar chart&#10;&#10;Description automatically generated">
            <a:extLst>
              <a:ext uri="{FF2B5EF4-FFF2-40B4-BE49-F238E27FC236}">
                <a16:creationId xmlns:a16="http://schemas.microsoft.com/office/drawing/2014/main" id="{D17009F1-FA2F-518B-57E5-0706B8093C61}"/>
              </a:ext>
            </a:extLst>
          </p:cNvPr>
          <p:cNvPicPr>
            <a:picLocks noChangeAspect="1"/>
          </p:cNvPicPr>
          <p:nvPr/>
        </p:nvPicPr>
        <p:blipFill>
          <a:blip r:embed="rId3"/>
          <a:stretch>
            <a:fillRect/>
          </a:stretch>
        </p:blipFill>
        <p:spPr>
          <a:xfrm>
            <a:off x="457200" y="1373708"/>
            <a:ext cx="7772400" cy="5407655"/>
          </a:xfrm>
          <a:prstGeom prst="rect">
            <a:avLst/>
          </a:prstGeom>
        </p:spPr>
      </p:pic>
      <p:sp>
        <p:nvSpPr>
          <p:cNvPr id="6" name="TextBox 5">
            <a:extLst>
              <a:ext uri="{FF2B5EF4-FFF2-40B4-BE49-F238E27FC236}">
                <a16:creationId xmlns:a16="http://schemas.microsoft.com/office/drawing/2014/main" id="{A7C94A6D-E0C1-E62D-8061-ADA377E38C6D}"/>
              </a:ext>
            </a:extLst>
          </p:cNvPr>
          <p:cNvSpPr txBox="1"/>
          <p:nvPr/>
        </p:nvSpPr>
        <p:spPr>
          <a:xfrm>
            <a:off x="4769223" y="271463"/>
            <a:ext cx="3872753" cy="861774"/>
          </a:xfrm>
          <a:prstGeom prst="rect">
            <a:avLst/>
          </a:prstGeom>
          <a:noFill/>
        </p:spPr>
        <p:txBody>
          <a:bodyPr wrap="square" rtlCol="0">
            <a:spAutoFit/>
          </a:bodyPr>
          <a:lstStyle/>
          <a:p>
            <a:pPr algn="ctr"/>
            <a:r>
              <a:rPr lang="en-US" sz="1600" dirty="0">
                <a:solidFill>
                  <a:schemeClr val="accent3">
                    <a:lumMod val="75000"/>
                  </a:schemeClr>
                </a:solidFill>
              </a:rPr>
              <a:t>At least WORKGROUP is no</a:t>
            </a:r>
          </a:p>
          <a:p>
            <a:pPr algn="ctr"/>
            <a:r>
              <a:rPr lang="en-US" sz="1600" dirty="0">
                <a:solidFill>
                  <a:schemeClr val="accent3">
                    <a:lumMod val="75000"/>
                  </a:schemeClr>
                </a:solidFill>
              </a:rPr>
              <a:t>longer here!</a:t>
            </a:r>
          </a:p>
          <a:p>
            <a:pPr algn="ctr"/>
            <a:r>
              <a:rPr lang="en-US" sz="1600" dirty="0">
                <a:solidFill>
                  <a:schemeClr val="accent3">
                    <a:lumMod val="75000"/>
                  </a:schemeClr>
                </a:solidFill>
              </a:rPr>
              <a:t>It was the top invalid TLD for years…</a:t>
            </a:r>
          </a:p>
        </p:txBody>
      </p:sp>
      <p:sp>
        <p:nvSpPr>
          <p:cNvPr id="17" name="TextBox 16">
            <a:extLst>
              <a:ext uri="{FF2B5EF4-FFF2-40B4-BE49-F238E27FC236}">
                <a16:creationId xmlns:a16="http://schemas.microsoft.com/office/drawing/2014/main" id="{DA2B875C-783A-C3A0-CFAC-6C0667A9677E}"/>
              </a:ext>
            </a:extLst>
          </p:cNvPr>
          <p:cNvSpPr txBox="1"/>
          <p:nvPr/>
        </p:nvSpPr>
        <p:spPr>
          <a:xfrm>
            <a:off x="254000" y="1870377"/>
            <a:ext cx="1231900" cy="646331"/>
          </a:xfrm>
          <a:prstGeom prst="rect">
            <a:avLst/>
          </a:prstGeom>
          <a:noFill/>
        </p:spPr>
        <p:txBody>
          <a:bodyPr wrap="square" rtlCol="0">
            <a:spAutoFit/>
          </a:bodyPr>
          <a:lstStyle/>
          <a:p>
            <a:pPr algn="ctr"/>
            <a:r>
              <a:rPr lang="en-US" dirty="0"/>
              <a:t>7 of top 10</a:t>
            </a:r>
          </a:p>
          <a:p>
            <a:pPr algn="ctr"/>
            <a:r>
              <a:rPr lang="en-US" dirty="0"/>
              <a:t>invalid!</a:t>
            </a:r>
          </a:p>
        </p:txBody>
      </p:sp>
    </p:spTree>
    <p:extLst>
      <p:ext uri="{BB962C8B-B14F-4D97-AF65-F5344CB8AC3E}">
        <p14:creationId xmlns:p14="http://schemas.microsoft.com/office/powerpoint/2010/main" val="2450538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5" name="Group 3">
            <a:extLst>
              <a:ext uri="{FF2B5EF4-FFF2-40B4-BE49-F238E27FC236}">
                <a16:creationId xmlns:a16="http://schemas.microsoft.com/office/drawing/2014/main" id="{12CC956B-7F52-CB4B-9ECA-92B541E6A025}"/>
              </a:ext>
            </a:extLst>
          </p:cNvPr>
          <p:cNvGrpSpPr>
            <a:grpSpLocks/>
          </p:cNvGrpSpPr>
          <p:nvPr/>
        </p:nvGrpSpPr>
        <p:grpSpPr bwMode="auto">
          <a:xfrm>
            <a:off x="4800600" y="5880100"/>
            <a:ext cx="1647825" cy="563563"/>
            <a:chOff x="0" y="0"/>
            <a:chExt cx="1038" cy="354"/>
          </a:xfrm>
        </p:grpSpPr>
        <p:pic>
          <p:nvPicPr>
            <p:cNvPr id="8193" name="Picture 1">
              <a:extLst>
                <a:ext uri="{FF2B5EF4-FFF2-40B4-BE49-F238E27FC236}">
                  <a16:creationId xmlns:a16="http://schemas.microsoft.com/office/drawing/2014/main" id="{50B0C0E9-62E5-384E-8BE5-16909B0DCC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4" name="Rectangle 2">
              <a:extLst>
                <a:ext uri="{FF2B5EF4-FFF2-40B4-BE49-F238E27FC236}">
                  <a16:creationId xmlns:a16="http://schemas.microsoft.com/office/drawing/2014/main" id="{2485A296-8743-D24D-A4AD-7F051D7DC4BF}"/>
                </a:ext>
              </a:extLst>
            </p:cNvPr>
            <p:cNvSpPr>
              <a:spLocks/>
            </p:cNvSpPr>
            <p:nvPr/>
          </p:nvSpPr>
          <p:spPr bwMode="auto">
            <a:xfrm>
              <a:off x="457" y="34"/>
              <a:ext cx="58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198" name="Group 6">
            <a:extLst>
              <a:ext uri="{FF2B5EF4-FFF2-40B4-BE49-F238E27FC236}">
                <a16:creationId xmlns:a16="http://schemas.microsoft.com/office/drawing/2014/main" id="{B56C923F-AFEF-FF4F-AAEB-62678B1BF2D4}"/>
              </a:ext>
            </a:extLst>
          </p:cNvPr>
          <p:cNvGrpSpPr>
            <a:grpSpLocks/>
          </p:cNvGrpSpPr>
          <p:nvPr/>
        </p:nvGrpSpPr>
        <p:grpSpPr bwMode="auto">
          <a:xfrm>
            <a:off x="3251200" y="3881438"/>
            <a:ext cx="1243013" cy="1328737"/>
            <a:chOff x="0" y="0"/>
            <a:chExt cx="783" cy="837"/>
          </a:xfrm>
        </p:grpSpPr>
        <p:pic>
          <p:nvPicPr>
            <p:cNvPr id="8196" name="Picture 4">
              <a:extLst>
                <a:ext uri="{FF2B5EF4-FFF2-40B4-BE49-F238E27FC236}">
                  <a16:creationId xmlns:a16="http://schemas.microsoft.com/office/drawing/2014/main" id="{AFDE488E-5BB3-1C4A-A11A-AFB1F62720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4"/>
              <a:ext cx="783"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7" name="Rectangle 5">
              <a:extLst>
                <a:ext uri="{FF2B5EF4-FFF2-40B4-BE49-F238E27FC236}">
                  <a16:creationId xmlns:a16="http://schemas.microsoft.com/office/drawing/2014/main" id="{B743E200-F354-4E4E-9D87-24F568A67B4C}"/>
                </a:ext>
              </a:extLst>
            </p:cNvPr>
            <p:cNvSpPr>
              <a:spLocks/>
            </p:cNvSpPr>
            <p:nvPr/>
          </p:nvSpPr>
          <p:spPr bwMode="auto">
            <a:xfrm>
              <a:off x="284" y="0"/>
              <a:ext cx="4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primary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201" name="Group 9">
            <a:extLst>
              <a:ext uri="{FF2B5EF4-FFF2-40B4-BE49-F238E27FC236}">
                <a16:creationId xmlns:a16="http://schemas.microsoft.com/office/drawing/2014/main" id="{9DA262B8-6012-A64F-B4E3-6FDBAF28D95E}"/>
              </a:ext>
            </a:extLst>
          </p:cNvPr>
          <p:cNvGrpSpPr>
            <a:grpSpLocks/>
          </p:cNvGrpSpPr>
          <p:nvPr/>
        </p:nvGrpSpPr>
        <p:grpSpPr bwMode="auto">
          <a:xfrm>
            <a:off x="622300" y="1497013"/>
            <a:ext cx="1717675" cy="1336675"/>
            <a:chOff x="0" y="0"/>
            <a:chExt cx="1081" cy="841"/>
          </a:xfrm>
        </p:grpSpPr>
        <p:pic>
          <p:nvPicPr>
            <p:cNvPr id="8199" name="Picture 7">
              <a:extLst>
                <a:ext uri="{FF2B5EF4-FFF2-40B4-BE49-F238E27FC236}">
                  <a16:creationId xmlns:a16="http://schemas.microsoft.com/office/drawing/2014/main" id="{9351D0B3-E6A9-3A48-967C-1F77888790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56"/>
              <a:ext cx="873" cy="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0" name="Rectangle 8">
              <a:extLst>
                <a:ext uri="{FF2B5EF4-FFF2-40B4-BE49-F238E27FC236}">
                  <a16:creationId xmlns:a16="http://schemas.microsoft.com/office/drawing/2014/main" id="{7A033758-FC6F-8249-B2BF-774DDAB4CCF4}"/>
                </a:ext>
              </a:extLst>
            </p:cNvPr>
            <p:cNvSpPr>
              <a:spLocks/>
            </p:cNvSpPr>
            <p:nvPr/>
          </p:nvSpPr>
          <p:spPr bwMode="auto">
            <a:xfrm>
              <a:off x="344" y="0"/>
              <a:ext cx="73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Registrars</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&amp; Registrants</a:t>
              </a:r>
            </a:p>
          </p:txBody>
        </p:sp>
      </p:grpSp>
      <p:grpSp>
        <p:nvGrpSpPr>
          <p:cNvPr id="8204" name="Group 12">
            <a:extLst>
              <a:ext uri="{FF2B5EF4-FFF2-40B4-BE49-F238E27FC236}">
                <a16:creationId xmlns:a16="http://schemas.microsoft.com/office/drawing/2014/main" id="{FD55DD99-0BD0-984F-8658-7B624E7A87F8}"/>
              </a:ext>
            </a:extLst>
          </p:cNvPr>
          <p:cNvGrpSpPr>
            <a:grpSpLocks/>
          </p:cNvGrpSpPr>
          <p:nvPr/>
        </p:nvGrpSpPr>
        <p:grpSpPr bwMode="auto">
          <a:xfrm>
            <a:off x="858838" y="4300538"/>
            <a:ext cx="1965325" cy="1465262"/>
            <a:chOff x="0" y="0"/>
            <a:chExt cx="1237" cy="922"/>
          </a:xfrm>
        </p:grpSpPr>
        <p:pic>
          <p:nvPicPr>
            <p:cNvPr id="8202" name="Picture 10">
              <a:extLst>
                <a:ext uri="{FF2B5EF4-FFF2-40B4-BE49-F238E27FC236}">
                  <a16:creationId xmlns:a16="http://schemas.microsoft.com/office/drawing/2014/main" id="{6F6914CC-3B80-304C-A55C-C3DC5D9851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37"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3" name="Rectangle 11">
              <a:extLst>
                <a:ext uri="{FF2B5EF4-FFF2-40B4-BE49-F238E27FC236}">
                  <a16:creationId xmlns:a16="http://schemas.microsoft.com/office/drawing/2014/main" id="{6043F059-5BFA-F243-9302-A3004C44DB8D}"/>
                </a:ext>
              </a:extLst>
            </p:cNvPr>
            <p:cNvSpPr>
              <a:spLocks/>
            </p:cNvSpPr>
            <p:nvPr/>
          </p:nvSpPr>
          <p:spPr bwMode="auto">
            <a:xfrm>
              <a:off x="246" y="746"/>
              <a:ext cx="478" cy="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Registry</a:t>
              </a:r>
            </a:p>
          </p:txBody>
        </p:sp>
      </p:grpSp>
      <p:pic>
        <p:nvPicPr>
          <p:cNvPr id="8205" name="Picture 13">
            <a:extLst>
              <a:ext uri="{FF2B5EF4-FFF2-40B4-BE49-F238E27FC236}">
                <a16:creationId xmlns:a16="http://schemas.microsoft.com/office/drawing/2014/main" id="{1EE98747-B70E-4542-A0F5-2F75A4B86A2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92900" y="3729038"/>
            <a:ext cx="1778000" cy="111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6" name="Picture 14">
            <a:extLst>
              <a:ext uri="{FF2B5EF4-FFF2-40B4-BE49-F238E27FC236}">
                <a16:creationId xmlns:a16="http://schemas.microsoft.com/office/drawing/2014/main" id="{0539959D-F8F1-0947-97A1-85CDB4CC5C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6700" y="3911600"/>
            <a:ext cx="2273300" cy="227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7" name="Picture 15">
            <a:extLst>
              <a:ext uri="{FF2B5EF4-FFF2-40B4-BE49-F238E27FC236}">
                <a16:creationId xmlns:a16="http://schemas.microsoft.com/office/drawing/2014/main" id="{4D4077C9-0524-924D-86E0-EBF10FCD13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21600" y="1689100"/>
            <a:ext cx="1547813" cy="116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8" name="Picture 16">
            <a:extLst>
              <a:ext uri="{FF2B5EF4-FFF2-40B4-BE49-F238E27FC236}">
                <a16:creationId xmlns:a16="http://schemas.microsoft.com/office/drawing/2014/main" id="{D04008E5-624B-514B-9F96-A30F4D8099F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83600" y="2873375"/>
            <a:ext cx="3937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9" name="Freeform 17">
            <a:extLst>
              <a:ext uri="{FF2B5EF4-FFF2-40B4-BE49-F238E27FC236}">
                <a16:creationId xmlns:a16="http://schemas.microsoft.com/office/drawing/2014/main" id="{D01DE4A1-81CC-064C-87D7-2DF555027718}"/>
              </a:ext>
            </a:extLst>
          </p:cNvPr>
          <p:cNvSpPr>
            <a:spLocks/>
          </p:cNvSpPr>
          <p:nvPr/>
        </p:nvSpPr>
        <p:spPr bwMode="auto">
          <a:xfrm>
            <a:off x="152400" y="2244725"/>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grpSp>
        <p:nvGrpSpPr>
          <p:cNvPr id="8212" name="Group 20">
            <a:extLst>
              <a:ext uri="{FF2B5EF4-FFF2-40B4-BE49-F238E27FC236}">
                <a16:creationId xmlns:a16="http://schemas.microsoft.com/office/drawing/2014/main" id="{0DD17553-65DF-4947-A244-1DA88BD15C56}"/>
              </a:ext>
            </a:extLst>
          </p:cNvPr>
          <p:cNvGrpSpPr>
            <a:grpSpLocks/>
          </p:cNvGrpSpPr>
          <p:nvPr/>
        </p:nvGrpSpPr>
        <p:grpSpPr bwMode="auto">
          <a:xfrm>
            <a:off x="5219700" y="2881313"/>
            <a:ext cx="1138238" cy="1338262"/>
            <a:chOff x="0" y="0"/>
            <a:chExt cx="717" cy="842"/>
          </a:xfrm>
        </p:grpSpPr>
        <p:pic>
          <p:nvPicPr>
            <p:cNvPr id="8210" name="Picture 18">
              <a:extLst>
                <a:ext uri="{FF2B5EF4-FFF2-40B4-BE49-F238E27FC236}">
                  <a16:creationId xmlns:a16="http://schemas.microsoft.com/office/drawing/2014/main" id="{1A8FE286-6B99-2A40-ADF9-F46BC28A45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8"/>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11" name="Rectangle 19">
              <a:extLst>
                <a:ext uri="{FF2B5EF4-FFF2-40B4-BE49-F238E27FC236}">
                  <a16:creationId xmlns:a16="http://schemas.microsoft.com/office/drawing/2014/main" id="{FFF3E077-A9FD-6044-A862-226E0732AB76}"/>
                </a:ext>
              </a:extLst>
            </p:cNvPr>
            <p:cNvSpPr>
              <a:spLocks/>
            </p:cNvSpPr>
            <p:nvPr/>
          </p:nvSpPr>
          <p:spPr bwMode="auto">
            <a:xfrm>
              <a:off x="137" y="0"/>
              <a:ext cx="5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sp>
        <p:nvSpPr>
          <p:cNvPr id="8213" name="Freeform 21">
            <a:extLst>
              <a:ext uri="{FF2B5EF4-FFF2-40B4-BE49-F238E27FC236}">
                <a16:creationId xmlns:a16="http://schemas.microsoft.com/office/drawing/2014/main" id="{9F70FA40-8214-8347-8347-0AFC0C1EEC97}"/>
              </a:ext>
            </a:extLst>
          </p:cNvPr>
          <p:cNvSpPr>
            <a:spLocks/>
          </p:cNvSpPr>
          <p:nvPr/>
        </p:nvSpPr>
        <p:spPr bwMode="auto">
          <a:xfrm>
            <a:off x="4768850" y="3592513"/>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sp>
        <p:nvSpPr>
          <p:cNvPr id="8214" name="Freeform 22">
            <a:extLst>
              <a:ext uri="{FF2B5EF4-FFF2-40B4-BE49-F238E27FC236}">
                <a16:creationId xmlns:a16="http://schemas.microsoft.com/office/drawing/2014/main" id="{380AE95F-A0D8-0A49-8B8F-78646CDEFE07}"/>
              </a:ext>
            </a:extLst>
          </p:cNvPr>
          <p:cNvSpPr>
            <a:spLocks/>
          </p:cNvSpPr>
          <p:nvPr/>
        </p:nvSpPr>
        <p:spPr bwMode="auto">
          <a:xfrm>
            <a:off x="2689225" y="1398588"/>
            <a:ext cx="584200" cy="4749800"/>
          </a:xfrm>
          <a:custGeom>
            <a:avLst/>
            <a:gdLst>
              <a:gd name="T0" fmla="+- 0 17455 1381"/>
              <a:gd name="T1" fmla="*/ T0 w 19635"/>
              <a:gd name="T2" fmla="*/ 0 h 21600"/>
              <a:gd name="T3" fmla="+- 0 20926 1381"/>
              <a:gd name="T4" fmla="*/ T3 w 19635"/>
              <a:gd name="T5" fmla="*/ 2287 h 21600"/>
              <a:gd name="T6" fmla="+- 0 14083 1381"/>
              <a:gd name="T7" fmla="*/ T6 w 19635"/>
              <a:gd name="T8" fmla="*/ 3871 h 21600"/>
              <a:gd name="T9" fmla="+- 0 17059 1381"/>
              <a:gd name="T10" fmla="*/ T9 w 19635"/>
              <a:gd name="T11" fmla="*/ 5576 h 21600"/>
              <a:gd name="T12" fmla="+- 0 14282 1381"/>
              <a:gd name="T13" fmla="*/ T12 w 19635"/>
              <a:gd name="T14" fmla="*/ 8012 h 21600"/>
              <a:gd name="T15" fmla="+- 0 8728 1381"/>
              <a:gd name="T16" fmla="*/ T15 w 19635"/>
              <a:gd name="T17" fmla="*/ 10069 h 21600"/>
              <a:gd name="T18" fmla="+- 0 11901 1381"/>
              <a:gd name="T19" fmla="*/ T18 w 19635"/>
              <a:gd name="T20" fmla="*/ 12938 h 21600"/>
              <a:gd name="T21" fmla="+- 0 7537 1381"/>
              <a:gd name="T22" fmla="*/ T21 w 19635"/>
              <a:gd name="T23" fmla="*/ 15374 h 21600"/>
              <a:gd name="T24" fmla="+- 0 6347 1381"/>
              <a:gd name="T25" fmla="*/ T24 w 19635"/>
              <a:gd name="T26" fmla="*/ 17702 h 21600"/>
              <a:gd name="T27" fmla="+- 0 5554 1381"/>
              <a:gd name="T28" fmla="*/ T27 w 19635"/>
              <a:gd name="T29" fmla="*/ 19380 h 21600"/>
              <a:gd name="T30" fmla="+- 0 3174 1381"/>
              <a:gd name="T31" fmla="*/ T30 w 19635"/>
              <a:gd name="T32" fmla="*/ 21600 h 21600"/>
            </a:gdLst>
            <a:ahLst/>
            <a:cxnLst>
              <a:cxn ang="0">
                <a:pos x="T1" y="T2"/>
              </a:cxn>
              <a:cxn ang="0">
                <a:pos x="T4" y="T5"/>
              </a:cxn>
              <a:cxn ang="0">
                <a:pos x="T7" y="T8"/>
              </a:cxn>
              <a:cxn ang="0">
                <a:pos x="T10" y="T11"/>
              </a:cxn>
              <a:cxn ang="0">
                <a:pos x="T13" y="T14"/>
              </a:cxn>
              <a:cxn ang="0">
                <a:pos x="T16" y="T17"/>
              </a:cxn>
              <a:cxn ang="0">
                <a:pos x="T19" y="T20"/>
              </a:cxn>
              <a:cxn ang="0">
                <a:pos x="T22" y="T23"/>
              </a:cxn>
              <a:cxn ang="0">
                <a:pos x="T25" y="T26"/>
              </a:cxn>
              <a:cxn ang="0">
                <a:pos x="T28" y="T29"/>
              </a:cxn>
              <a:cxn ang="0">
                <a:pos x="T31" y="T32"/>
              </a:cxn>
            </a:cxnLst>
            <a:rect l="0" t="0" r="r" b="b"/>
            <a:pathLst>
              <a:path w="19635" h="21600">
                <a:moveTo>
                  <a:pt x="16074" y="0"/>
                </a:moveTo>
                <a:cubicBezTo>
                  <a:pt x="16868" y="595"/>
                  <a:pt x="20219" y="1514"/>
                  <a:pt x="19545" y="2287"/>
                </a:cubicBezTo>
                <a:cubicBezTo>
                  <a:pt x="19015" y="2896"/>
                  <a:pt x="13803" y="3277"/>
                  <a:pt x="12702" y="3871"/>
                </a:cubicBezTo>
                <a:cubicBezTo>
                  <a:pt x="10421" y="5102"/>
                  <a:pt x="14690" y="5007"/>
                  <a:pt x="15678" y="5576"/>
                </a:cubicBezTo>
                <a:cubicBezTo>
                  <a:pt x="17959" y="6889"/>
                  <a:pt x="14805" y="7340"/>
                  <a:pt x="12901" y="8012"/>
                </a:cubicBezTo>
                <a:cubicBezTo>
                  <a:pt x="10969" y="8694"/>
                  <a:pt x="7743" y="8553"/>
                  <a:pt x="7347" y="10069"/>
                </a:cubicBezTo>
                <a:cubicBezTo>
                  <a:pt x="6950" y="11585"/>
                  <a:pt x="13297" y="12126"/>
                  <a:pt x="10520" y="12938"/>
                </a:cubicBezTo>
                <a:cubicBezTo>
                  <a:pt x="7743" y="13750"/>
                  <a:pt x="6950" y="14941"/>
                  <a:pt x="6156" y="15374"/>
                </a:cubicBezTo>
                <a:cubicBezTo>
                  <a:pt x="5363" y="15808"/>
                  <a:pt x="4173" y="17377"/>
                  <a:pt x="4966" y="17702"/>
                </a:cubicBezTo>
                <a:cubicBezTo>
                  <a:pt x="5760" y="18027"/>
                  <a:pt x="8537" y="18568"/>
                  <a:pt x="4173" y="19380"/>
                </a:cubicBezTo>
                <a:cubicBezTo>
                  <a:pt x="-191" y="20192"/>
                  <a:pt x="-1381" y="20788"/>
                  <a:pt x="1793" y="21600"/>
                </a:cubicBezTo>
              </a:path>
            </a:pathLst>
          </a:custGeom>
          <a:noFill/>
          <a:ln w="76200" cap="flat">
            <a:solidFill>
              <a:srgbClr val="975500"/>
            </a:solidFill>
            <a:prstDash val="sysDot"/>
            <a:miter lim="800000"/>
            <a:headEnd type="none"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5" name="Line 23">
            <a:extLst>
              <a:ext uri="{FF2B5EF4-FFF2-40B4-BE49-F238E27FC236}">
                <a16:creationId xmlns:a16="http://schemas.microsoft.com/office/drawing/2014/main" id="{0A7D1453-D03C-1342-9696-9FEC04EA9FBE}"/>
              </a:ext>
            </a:extLst>
          </p:cNvPr>
          <p:cNvSpPr>
            <a:spLocks noChangeShapeType="1"/>
          </p:cNvSpPr>
          <p:nvPr/>
        </p:nvSpPr>
        <p:spPr bwMode="auto">
          <a:xfrm rot="10800000">
            <a:off x="1333500" y="2711450"/>
            <a:ext cx="130175" cy="16303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6" name="Rectangle 24">
            <a:extLst>
              <a:ext uri="{FF2B5EF4-FFF2-40B4-BE49-F238E27FC236}">
                <a16:creationId xmlns:a16="http://schemas.microsoft.com/office/drawing/2014/main" id="{12280F87-23AB-1549-BC7E-1F46AAC9F1A8}"/>
              </a:ext>
            </a:extLst>
          </p:cNvPr>
          <p:cNvSpPr>
            <a:spLocks/>
          </p:cNvSpPr>
          <p:nvPr/>
        </p:nvSpPr>
        <p:spPr bwMode="auto">
          <a:xfrm>
            <a:off x="4181475" y="254000"/>
            <a:ext cx="41290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2800">
                <a:latin typeface="Gill Sans" panose="020B0502020104020203" pitchFamily="34" charset="-79"/>
                <a:cs typeface="Gill Sans" panose="020B0502020104020203" pitchFamily="34" charset="-79"/>
                <a:sym typeface="Gill Sans" panose="020B0502020104020203" pitchFamily="34" charset="-79"/>
              </a:rPr>
              <a:t>Data flow through the DNS</a:t>
            </a:r>
          </a:p>
        </p:txBody>
      </p:sp>
      <p:sp>
        <p:nvSpPr>
          <p:cNvPr id="8217" name="Line 25">
            <a:extLst>
              <a:ext uri="{FF2B5EF4-FFF2-40B4-BE49-F238E27FC236}">
                <a16:creationId xmlns:a16="http://schemas.microsoft.com/office/drawing/2014/main" id="{3346E7D9-85E5-8247-BED6-316E8207FDAA}"/>
              </a:ext>
            </a:extLst>
          </p:cNvPr>
          <p:cNvSpPr>
            <a:spLocks noChangeShapeType="1"/>
          </p:cNvSpPr>
          <p:nvPr/>
        </p:nvSpPr>
        <p:spPr bwMode="auto">
          <a:xfrm flipH="1">
            <a:off x="2335213" y="4716463"/>
            <a:ext cx="914400" cy="80962"/>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8" name="Line 26">
            <a:extLst>
              <a:ext uri="{FF2B5EF4-FFF2-40B4-BE49-F238E27FC236}">
                <a16:creationId xmlns:a16="http://schemas.microsoft.com/office/drawing/2014/main" id="{AA7E0CEF-EAEE-B044-BDA7-3F27AA0EAA60}"/>
              </a:ext>
            </a:extLst>
          </p:cNvPr>
          <p:cNvSpPr>
            <a:spLocks noChangeShapeType="1"/>
          </p:cNvSpPr>
          <p:nvPr/>
        </p:nvSpPr>
        <p:spPr bwMode="auto">
          <a:xfrm flipH="1">
            <a:off x="3943350" y="3762375"/>
            <a:ext cx="1354138" cy="5889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9" name="Line 27">
            <a:extLst>
              <a:ext uri="{FF2B5EF4-FFF2-40B4-BE49-F238E27FC236}">
                <a16:creationId xmlns:a16="http://schemas.microsoft.com/office/drawing/2014/main" id="{1446F44F-3718-0F4C-8904-103B529DD721}"/>
              </a:ext>
            </a:extLst>
          </p:cNvPr>
          <p:cNvSpPr>
            <a:spLocks noChangeShapeType="1"/>
          </p:cNvSpPr>
          <p:nvPr/>
        </p:nvSpPr>
        <p:spPr bwMode="auto">
          <a:xfrm rot="10800000">
            <a:off x="3817938" y="5208588"/>
            <a:ext cx="1074737" cy="946150"/>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0" name="Line 28">
            <a:extLst>
              <a:ext uri="{FF2B5EF4-FFF2-40B4-BE49-F238E27FC236}">
                <a16:creationId xmlns:a16="http://schemas.microsoft.com/office/drawing/2014/main" id="{803A90A9-4975-E14D-BD71-4B28D6F96614}"/>
              </a:ext>
            </a:extLst>
          </p:cNvPr>
          <p:cNvSpPr>
            <a:spLocks noChangeShapeType="1"/>
          </p:cNvSpPr>
          <p:nvPr/>
        </p:nvSpPr>
        <p:spPr bwMode="auto">
          <a:xfrm rot="10800000" flipH="1">
            <a:off x="7783513" y="2630488"/>
            <a:ext cx="347662" cy="99060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1" name="Line 29">
            <a:extLst>
              <a:ext uri="{FF2B5EF4-FFF2-40B4-BE49-F238E27FC236}">
                <a16:creationId xmlns:a16="http://schemas.microsoft.com/office/drawing/2014/main" id="{7DA6AA31-9FA0-AF49-8883-CE84FA630B80}"/>
              </a:ext>
            </a:extLst>
          </p:cNvPr>
          <p:cNvSpPr>
            <a:spLocks noChangeShapeType="1"/>
          </p:cNvSpPr>
          <p:nvPr/>
        </p:nvSpPr>
        <p:spPr bwMode="auto">
          <a:xfrm rot="10800000" flipH="1">
            <a:off x="7872413" y="3095625"/>
            <a:ext cx="604837" cy="6159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2" name="Line 30">
            <a:extLst>
              <a:ext uri="{FF2B5EF4-FFF2-40B4-BE49-F238E27FC236}">
                <a16:creationId xmlns:a16="http://schemas.microsoft.com/office/drawing/2014/main" id="{FDDCDB35-7EBB-8F48-81FF-B20673DB3695}"/>
              </a:ext>
            </a:extLst>
          </p:cNvPr>
          <p:cNvSpPr>
            <a:spLocks noChangeShapeType="1"/>
          </p:cNvSpPr>
          <p:nvPr/>
        </p:nvSpPr>
        <p:spPr bwMode="auto">
          <a:xfrm rot="10800000" flipH="1">
            <a:off x="5854700" y="4514850"/>
            <a:ext cx="1341438" cy="1366838"/>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3" name="Line 31">
            <a:extLst>
              <a:ext uri="{FF2B5EF4-FFF2-40B4-BE49-F238E27FC236}">
                <a16:creationId xmlns:a16="http://schemas.microsoft.com/office/drawing/2014/main" id="{DACC72D8-D65D-2B43-A2BC-7F70EFD5740D}"/>
              </a:ext>
            </a:extLst>
          </p:cNvPr>
          <p:cNvSpPr>
            <a:spLocks noChangeShapeType="1"/>
          </p:cNvSpPr>
          <p:nvPr/>
        </p:nvSpPr>
        <p:spPr bwMode="auto">
          <a:xfrm rot="10800000" flipH="1">
            <a:off x="5905500" y="4595813"/>
            <a:ext cx="1143000" cy="773112"/>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4" name="Line 32">
            <a:extLst>
              <a:ext uri="{FF2B5EF4-FFF2-40B4-BE49-F238E27FC236}">
                <a16:creationId xmlns:a16="http://schemas.microsoft.com/office/drawing/2014/main" id="{9CA7E57A-7507-9A49-985B-8A06D76EBD89}"/>
              </a:ext>
            </a:extLst>
          </p:cNvPr>
          <p:cNvSpPr>
            <a:spLocks noChangeShapeType="1"/>
          </p:cNvSpPr>
          <p:nvPr/>
        </p:nvSpPr>
        <p:spPr bwMode="auto">
          <a:xfrm rot="10800000" flipH="1">
            <a:off x="5791200" y="4511675"/>
            <a:ext cx="1177925" cy="47625"/>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5" name="Line 33">
            <a:extLst>
              <a:ext uri="{FF2B5EF4-FFF2-40B4-BE49-F238E27FC236}">
                <a16:creationId xmlns:a16="http://schemas.microsoft.com/office/drawing/2014/main" id="{DCDC89E6-5588-404A-B73F-C6790D167219}"/>
              </a:ext>
            </a:extLst>
          </p:cNvPr>
          <p:cNvSpPr>
            <a:spLocks noChangeShapeType="1"/>
          </p:cNvSpPr>
          <p:nvPr/>
        </p:nvSpPr>
        <p:spPr bwMode="auto">
          <a:xfrm>
            <a:off x="6024563" y="4076700"/>
            <a:ext cx="1047750" cy="3238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6" name="Rectangle 34">
            <a:extLst>
              <a:ext uri="{FF2B5EF4-FFF2-40B4-BE49-F238E27FC236}">
                <a16:creationId xmlns:a16="http://schemas.microsoft.com/office/drawing/2014/main" id="{F504544B-E79C-4B41-AEBE-81804773DAE8}"/>
              </a:ext>
            </a:extLst>
          </p:cNvPr>
          <p:cNvSpPr>
            <a:spLocks/>
          </p:cNvSpPr>
          <p:nvPr/>
        </p:nvSpPr>
        <p:spPr bwMode="auto">
          <a:xfrm>
            <a:off x="4106863" y="763588"/>
            <a:ext cx="392271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r>
              <a:rPr lang="en-US" altLang="en-US" sz="2800">
                <a:latin typeface="Gill Sans" panose="020B0502020104020203" pitchFamily="34" charset="-79"/>
                <a:cs typeface="Gill Sans" panose="020B0502020104020203" pitchFamily="34" charset="-79"/>
                <a:sym typeface="Gill Sans" panose="020B0502020104020203" pitchFamily="34" charset="-79"/>
              </a:rPr>
              <a:t>Where are the vulnerable</a:t>
            </a:r>
            <a:br>
              <a:rPr lang="en-US" altLang="en-US" sz="2800">
                <a:latin typeface="Gill Sans" panose="020B0502020104020203" pitchFamily="34" charset="-79"/>
                <a:cs typeface="Gill Sans" panose="020B0502020104020203" pitchFamily="34" charset="-79"/>
                <a:sym typeface="Gill Sans" panose="020B0502020104020203" pitchFamily="34" charset="-79"/>
              </a:rPr>
            </a:br>
            <a:r>
              <a:rPr lang="en-US" altLang="en-US" sz="2800">
                <a:latin typeface="Gill Sans" panose="020B0502020104020203" pitchFamily="34" charset="-79"/>
                <a:cs typeface="Gill Sans" panose="020B0502020104020203" pitchFamily="34" charset="-79"/>
                <a:sym typeface="Gill Sans" panose="020B0502020104020203" pitchFamily="34" charset="-79"/>
              </a:rPr>
              <a:t>points?</a:t>
            </a:r>
          </a:p>
        </p:txBody>
      </p:sp>
      <p:grpSp>
        <p:nvGrpSpPr>
          <p:cNvPr id="8235" name="Group 43">
            <a:extLst>
              <a:ext uri="{FF2B5EF4-FFF2-40B4-BE49-F238E27FC236}">
                <a16:creationId xmlns:a16="http://schemas.microsoft.com/office/drawing/2014/main" id="{99D6D25B-06F5-FB43-9803-344715C801F3}"/>
              </a:ext>
            </a:extLst>
          </p:cNvPr>
          <p:cNvGrpSpPr>
            <a:grpSpLocks/>
          </p:cNvGrpSpPr>
          <p:nvPr/>
        </p:nvGrpSpPr>
        <p:grpSpPr bwMode="auto">
          <a:xfrm>
            <a:off x="2624138" y="1957388"/>
            <a:ext cx="6364287" cy="4379912"/>
            <a:chOff x="0" y="0"/>
            <a:chExt cx="4008" cy="2758"/>
          </a:xfrm>
        </p:grpSpPr>
        <p:sp>
          <p:nvSpPr>
            <p:cNvPr id="8227" name="Line 35">
              <a:extLst>
                <a:ext uri="{FF2B5EF4-FFF2-40B4-BE49-F238E27FC236}">
                  <a16:creationId xmlns:a16="http://schemas.microsoft.com/office/drawing/2014/main" id="{BFF204A1-AB43-1348-BD6F-6E0FCDBE7D9C}"/>
                </a:ext>
              </a:extLst>
            </p:cNvPr>
            <p:cNvSpPr>
              <a:spLocks noChangeShapeType="1"/>
            </p:cNvSpPr>
            <p:nvPr/>
          </p:nvSpPr>
          <p:spPr bwMode="auto">
            <a:xfrm rot="10800000">
              <a:off x="1633" y="331"/>
              <a:ext cx="161" cy="724"/>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8" name="Line 36">
              <a:extLst>
                <a:ext uri="{FF2B5EF4-FFF2-40B4-BE49-F238E27FC236}">
                  <a16:creationId xmlns:a16="http://schemas.microsoft.com/office/drawing/2014/main" id="{2E538E41-89B0-BF4C-A990-17D1F4340A13}"/>
                </a:ext>
              </a:extLst>
            </p:cNvPr>
            <p:cNvSpPr>
              <a:spLocks noChangeShapeType="1"/>
            </p:cNvSpPr>
            <p:nvPr/>
          </p:nvSpPr>
          <p:spPr bwMode="auto">
            <a:xfrm rot="10800000">
              <a:off x="542" y="918"/>
              <a:ext cx="504" cy="472"/>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9" name="Line 37">
              <a:extLst>
                <a:ext uri="{FF2B5EF4-FFF2-40B4-BE49-F238E27FC236}">
                  <a16:creationId xmlns:a16="http://schemas.microsoft.com/office/drawing/2014/main" id="{2ECD98E5-25B4-154A-99B2-740702DD7F34}"/>
                </a:ext>
              </a:extLst>
            </p:cNvPr>
            <p:cNvSpPr>
              <a:spLocks noChangeShapeType="1"/>
            </p:cNvSpPr>
            <p:nvPr/>
          </p:nvSpPr>
          <p:spPr bwMode="auto">
            <a:xfrm>
              <a:off x="2516" y="1571"/>
              <a:ext cx="720" cy="55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dirty="0"/>
            </a:p>
          </p:txBody>
        </p:sp>
        <p:sp>
          <p:nvSpPr>
            <p:cNvPr id="8230" name="Line 38">
              <a:extLst>
                <a:ext uri="{FF2B5EF4-FFF2-40B4-BE49-F238E27FC236}">
                  <a16:creationId xmlns:a16="http://schemas.microsoft.com/office/drawing/2014/main" id="{222C751F-15A4-ED40-BA20-0D38BF2A1E8A}"/>
                </a:ext>
              </a:extLst>
            </p:cNvPr>
            <p:cNvSpPr>
              <a:spLocks noChangeShapeType="1"/>
            </p:cNvSpPr>
            <p:nvPr/>
          </p:nvSpPr>
          <p:spPr bwMode="auto">
            <a:xfrm>
              <a:off x="3490" y="995"/>
              <a:ext cx="60" cy="1140"/>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31" name="Rectangle 39">
              <a:extLst>
                <a:ext uri="{FF2B5EF4-FFF2-40B4-BE49-F238E27FC236}">
                  <a16:creationId xmlns:a16="http://schemas.microsoft.com/office/drawing/2014/main" id="{0D5C13D2-3544-F848-A710-C6AF8ADB7EC2}"/>
                </a:ext>
              </a:extLst>
            </p:cNvPr>
            <p:cNvSpPr>
              <a:spLocks/>
            </p:cNvSpPr>
            <p:nvPr/>
          </p:nvSpPr>
          <p:spPr bwMode="auto">
            <a:xfrm>
              <a:off x="745" y="0"/>
              <a:ext cx="1599"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no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dirty="0">
                  <a:latin typeface="Royal Pain" charset="0"/>
                  <a:ea typeface="Royal Pain" charset="0"/>
                  <a:cs typeface="Royal Pain" charset="0"/>
                  <a:sym typeface="Royal Pain" charset="0"/>
                </a:rPr>
                <a:t>Server vulnerability</a:t>
              </a:r>
            </a:p>
          </p:txBody>
        </p:sp>
        <p:sp>
          <p:nvSpPr>
            <p:cNvPr id="8232" name="Rectangle 40">
              <a:extLst>
                <a:ext uri="{FF2B5EF4-FFF2-40B4-BE49-F238E27FC236}">
                  <a16:creationId xmlns:a16="http://schemas.microsoft.com/office/drawing/2014/main" id="{C67938D7-D16A-5942-8A57-5DF2D99D1A5E}"/>
                </a:ext>
              </a:extLst>
            </p:cNvPr>
            <p:cNvSpPr>
              <a:spLocks/>
            </p:cNvSpPr>
            <p:nvPr/>
          </p:nvSpPr>
          <p:spPr bwMode="auto">
            <a:xfrm>
              <a:off x="0" y="680"/>
              <a:ext cx="1368"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Man in the Middle</a:t>
              </a:r>
            </a:p>
          </p:txBody>
        </p:sp>
        <p:sp>
          <p:nvSpPr>
            <p:cNvPr id="8233" name="Rectangle 41">
              <a:extLst>
                <a:ext uri="{FF2B5EF4-FFF2-40B4-BE49-F238E27FC236}">
                  <a16:creationId xmlns:a16="http://schemas.microsoft.com/office/drawing/2014/main" id="{63AC0F27-008A-9F4A-B824-D3D2EEF68A1A}"/>
                </a:ext>
              </a:extLst>
            </p:cNvPr>
            <p:cNvSpPr>
              <a:spLocks/>
            </p:cNvSpPr>
            <p:nvPr/>
          </p:nvSpPr>
          <p:spPr bwMode="auto">
            <a:xfrm>
              <a:off x="2880" y="2102"/>
              <a:ext cx="1128" cy="656"/>
            </a:xfrm>
            <a:prstGeom prst="rect">
              <a:avLst/>
            </a:prstGeom>
            <a:solidFill>
              <a:srgbClr val="FFD4D6"/>
            </a:solidFill>
            <a:ln w="12700" cap="flat">
              <a:solidFill>
                <a:schemeClr val="tx1"/>
              </a:solidFill>
              <a:prstDash val="solid"/>
              <a:miter lim="800000"/>
              <a:headEnd type="none" w="med" len="med"/>
              <a:tailEnd type="none" w="med" len="med"/>
            </a:ln>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spoofing</a:t>
              </a:r>
            </a:p>
            <a:p>
              <a:pPr algn="ctr"/>
              <a:r>
                <a:rPr lang="en-US" altLang="en-US" sz="1600">
                  <a:latin typeface="Royal Pain" charset="0"/>
                  <a:ea typeface="Royal Pain" charset="0"/>
                  <a:cs typeface="Royal Pain" charset="0"/>
                  <a:sym typeface="Royal Pain" charset="0"/>
                </a:rPr>
                <a:t>&amp;</a:t>
              </a:r>
            </a:p>
            <a:p>
              <a:pPr algn="ctr"/>
              <a:r>
                <a:rPr lang="en-US" altLang="en-US" sz="1600">
                  <a:latin typeface="Royal Pain" charset="0"/>
                  <a:ea typeface="Royal Pain" charset="0"/>
                  <a:cs typeface="Royal Pain" charset="0"/>
                  <a:sym typeface="Royal Pain" charset="0"/>
                </a:rPr>
                <a:t>Man in the Middle</a:t>
              </a:r>
            </a:p>
          </p:txBody>
        </p:sp>
        <p:sp>
          <p:nvSpPr>
            <p:cNvPr id="8234" name="Line 42">
              <a:extLst>
                <a:ext uri="{FF2B5EF4-FFF2-40B4-BE49-F238E27FC236}">
                  <a16:creationId xmlns:a16="http://schemas.microsoft.com/office/drawing/2014/main" id="{D4B0BF0A-CB53-B744-9068-E154A14D62ED}"/>
                </a:ext>
              </a:extLst>
            </p:cNvPr>
            <p:cNvSpPr>
              <a:spLocks noChangeShapeType="1"/>
            </p:cNvSpPr>
            <p:nvPr/>
          </p:nvSpPr>
          <p:spPr bwMode="auto">
            <a:xfrm rot="10800000" flipH="1">
              <a:off x="311" y="933"/>
              <a:ext cx="195" cy="76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grpSp>
    </p:spTree>
    <p:custDataLst>
      <p:tags r:id="rId1"/>
    </p:custDataLst>
    <p:extLst>
      <p:ext uri="{BB962C8B-B14F-4D97-AF65-F5344CB8AC3E}">
        <p14:creationId xmlns:p14="http://schemas.microsoft.com/office/powerpoint/2010/main" val="519101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627608"/>
            <a:ext cx="7886700" cy="670967"/>
          </a:xfrm>
        </p:spPr>
        <p:txBody>
          <a:bodyPr>
            <a:noAutofit/>
          </a:bodyPr>
          <a:lstStyle/>
          <a:p>
            <a:r>
              <a:rPr lang="en-US" altLang="en-US" dirty="0">
                <a:ea typeface="ＭＳ Ｐゴシック" panose="020B0600070205080204" pitchFamily="34" charset="-128"/>
              </a:rPr>
              <a:t>DNS attack surface</a:t>
            </a:r>
            <a:endParaRPr lang="en-US"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628651" y="2001821"/>
            <a:ext cx="3769178"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22228B"/>
                </a:solidFill>
                <a:latin typeface="Calibri" panose="020F0502020204030204"/>
                <a:ea typeface="ＭＳ Ｐゴシック" panose="020B0600070205080204" pitchFamily="34" charset="-128"/>
              </a:rPr>
              <a:t>DDoS attacks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root servers with traffic</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not successful to date</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traffic filtering</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local DNS servers cache IPs of TLD servers, allowing root server bypass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TLD servers</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potentially more dangerous</a:t>
            </a:r>
          </a:p>
          <a:p>
            <a:pPr marL="264319" indent="-166688" defTabSz="685800">
              <a:spcBef>
                <a:spcPts val="750"/>
              </a:spcBef>
              <a:buFont typeface="Comic Sans MS" panose="030F0902030302020204" pitchFamily="66" charset="0"/>
              <a:buAutoNum type="arabicPeriod"/>
              <a:defRPr/>
            </a:pPr>
            <a:endParaRPr lang="en-US" altLang="en-US" sz="2100" dirty="0">
              <a:solidFill>
                <a:prstClr val="black"/>
              </a:solidFill>
              <a:latin typeface="Gill Sans MT" panose="020B0502020104020203" pitchFamily="34" charset="77"/>
              <a:ea typeface="ＭＳ Ｐゴシック" panose="020B0600070205080204" pitchFamily="34" charset="-128"/>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4572000" y="2001821"/>
            <a:ext cx="35705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0716" indent="0" defTabSz="685800">
              <a:buNone/>
              <a:defRPr/>
            </a:pPr>
            <a:r>
              <a:rPr lang="en-US" sz="2400" kern="0" dirty="0">
                <a:solidFill>
                  <a:srgbClr val="2D2DB9">
                    <a:lumMod val="75000"/>
                  </a:srgbClr>
                </a:solidFill>
                <a:latin typeface="Calibri" panose="020F0502020204030204"/>
              </a:rPr>
              <a:t>S</a:t>
            </a:r>
            <a:r>
              <a:rPr lang="en-US" sz="2400" kern="0" dirty="0" err="1">
                <a:solidFill>
                  <a:srgbClr val="2D2DB9">
                    <a:lumMod val="75000"/>
                  </a:srgbClr>
                </a:solidFill>
                <a:latin typeface="Calibri" panose="020F0502020204030204"/>
              </a:rPr>
              <a:t>poofing</a:t>
            </a:r>
            <a:r>
              <a:rPr lang="en-US" sz="2400" kern="0" dirty="0">
                <a:solidFill>
                  <a:srgbClr val="2D2DB9">
                    <a:lumMod val="75000"/>
                  </a:srgbClr>
                </a:solidFill>
                <a:latin typeface="Calibri" panose="020F0502020204030204"/>
              </a:rPr>
              <a:t>  attacks</a:t>
            </a:r>
          </a:p>
          <a:p>
            <a:pPr marL="257175" indent="-257175" defTabSz="685800">
              <a:buSzTx/>
              <a:defRPr/>
            </a:pPr>
            <a:r>
              <a:rPr lang="en-US" sz="2100" kern="0" dirty="0">
                <a:solidFill>
                  <a:srgbClr val="000000"/>
                </a:solidFill>
                <a:latin typeface="Calibri" panose="020F0502020204030204"/>
                <a:cs typeface="+mn-cs"/>
              </a:rPr>
              <a:t>intercept DNS queries, returning bogus replies</a:t>
            </a:r>
          </a:p>
          <a:p>
            <a:pPr marL="557213" lvl="1" indent="-214313" defTabSz="685800">
              <a:buSzPct val="100000"/>
              <a:buFont typeface="Wingdings" charset="2"/>
              <a:buChar char="§"/>
              <a:defRPr/>
            </a:pPr>
            <a:r>
              <a:rPr lang="en-US" sz="1800" kern="0" dirty="0">
                <a:solidFill>
                  <a:srgbClr val="000000"/>
                </a:solidFill>
                <a:latin typeface="Calibri" panose="020F0502020204030204"/>
              </a:rPr>
              <a:t>DNS cache poisoning</a:t>
            </a:r>
          </a:p>
          <a:p>
            <a:pPr marL="557213" lvl="1" indent="-214313" defTabSz="685800">
              <a:buSzPct val="100000"/>
              <a:buFont typeface="Wingdings" charset="2"/>
              <a:buChar char="§"/>
              <a:defRPr/>
            </a:pPr>
            <a:r>
              <a:rPr lang="en-US" sz="1800" kern="0" dirty="0">
                <a:solidFill>
                  <a:srgbClr val="000000"/>
                </a:solidFill>
                <a:latin typeface="Calibri" panose="020F0502020204030204"/>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28</a:t>
            </a:fld>
            <a:endParaRPr lang="en-US" dirty="0"/>
          </a:p>
        </p:txBody>
      </p:sp>
    </p:spTree>
    <p:extLst>
      <p:ext uri="{BB962C8B-B14F-4D97-AF65-F5344CB8AC3E}">
        <p14:creationId xmlns:p14="http://schemas.microsoft.com/office/powerpoint/2010/main" val="209304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DNS Security</a:t>
            </a:r>
          </a:p>
        </p:txBody>
      </p:sp>
      <p:sp>
        <p:nvSpPr>
          <p:cNvPr id="3" name="Content Placeholder 2"/>
          <p:cNvSpPr>
            <a:spLocks noGrp="1"/>
          </p:cNvSpPr>
          <p:nvPr>
            <p:ph idx="1"/>
          </p:nvPr>
        </p:nvSpPr>
        <p:spPr/>
        <p:txBody>
          <a:bodyPr>
            <a:normAutofit fontScale="85000" lnSpcReduction="20000"/>
          </a:bodyPr>
          <a:lstStyle/>
          <a:p>
            <a:r>
              <a:rPr lang="en-US" dirty="0"/>
              <a:t>No way to verify answers</a:t>
            </a:r>
          </a:p>
          <a:p>
            <a:pPr lvl="1"/>
            <a:r>
              <a:rPr lang="en-US" dirty="0"/>
              <a:t>Opens up DNS to many potential attacks</a:t>
            </a:r>
          </a:p>
          <a:p>
            <a:pPr lvl="1"/>
            <a:r>
              <a:rPr lang="en-US" dirty="0"/>
              <a:t>DNSSEC fixes this</a:t>
            </a:r>
          </a:p>
          <a:p>
            <a:pPr lvl="1"/>
            <a:endParaRPr lang="en-US" dirty="0"/>
          </a:p>
          <a:p>
            <a:r>
              <a:rPr lang="en-US" dirty="0"/>
              <a:t>Most obvious vulnerability: recursive resolution</a:t>
            </a:r>
          </a:p>
          <a:p>
            <a:pPr lvl="1"/>
            <a:r>
              <a:rPr lang="en-US" dirty="0"/>
              <a:t>Using recursive resolution, host must trust DNS server</a:t>
            </a:r>
          </a:p>
          <a:p>
            <a:pPr lvl="1"/>
            <a:r>
              <a:rPr lang="en-US" dirty="0"/>
              <a:t>When at Starbucks, server is under their control</a:t>
            </a:r>
          </a:p>
          <a:p>
            <a:pPr marL="457200" lvl="1" indent="0">
              <a:buNone/>
            </a:pPr>
            <a:r>
              <a:rPr lang="en-US" dirty="0"/>
              <a:t>     And can return whatever values it wants</a:t>
            </a:r>
          </a:p>
          <a:p>
            <a:pPr lvl="1"/>
            <a:endParaRPr lang="en-US" dirty="0"/>
          </a:p>
          <a:p>
            <a:r>
              <a:rPr lang="en-US" dirty="0"/>
              <a:t>More subtle attack: Cache poisoning</a:t>
            </a:r>
          </a:p>
          <a:p>
            <a:pPr lvl="1"/>
            <a:r>
              <a:rPr lang="en-US" dirty="0"/>
              <a:t>Those “additional” records can be anything!</a:t>
            </a:r>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29</a:t>
            </a:fld>
            <a:endParaRPr lang="en-US"/>
          </a:p>
        </p:txBody>
      </p:sp>
    </p:spTree>
    <p:custDataLst>
      <p:tags r:id="rId1"/>
    </p:custDataLst>
    <p:extLst>
      <p:ext uri="{BB962C8B-B14F-4D97-AF65-F5344CB8AC3E}">
        <p14:creationId xmlns:p14="http://schemas.microsoft.com/office/powerpoint/2010/main" val="15990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6004384" y="1733617"/>
            <a:ext cx="798910" cy="785813"/>
            <a:chOff x="4047" y="420"/>
            <a:chExt cx="671" cy="660"/>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7578392" y="4414905"/>
            <a:ext cx="788195" cy="784622"/>
            <a:chOff x="4047" y="414"/>
            <a:chExt cx="662" cy="659"/>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5972240" y="4138168"/>
            <a:ext cx="795338" cy="788194"/>
            <a:chOff x="4047" y="420"/>
            <a:chExt cx="668" cy="662"/>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6748523" y="4195830"/>
            <a:ext cx="967978" cy="406003"/>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819960" y="1851488"/>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Creating a network app</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4" y="1857814"/>
            <a:ext cx="3981888"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write programs that:</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run on (different) end systems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communicate over network</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e.g., web server software communicates with browser software</a:t>
            </a:r>
          </a:p>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no need to write software for network-core devices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network-core devices do not run user applications </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applications on end systems  allows for rapid app development, propagation</a:t>
            </a:r>
          </a:p>
          <a:p>
            <a:pPr marL="264319" indent="-166688" defTabSz="685800">
              <a:spcBef>
                <a:spcPts val="750"/>
              </a:spcBef>
              <a:defRPr/>
            </a:pPr>
            <a:endParaRPr lang="en-US" sz="2400" dirty="0">
              <a:solidFill>
                <a:prstClr val="black"/>
              </a:solidFill>
              <a:latin typeface="Calibri" panose="020F0502020204030204"/>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4" end="4"/>
                                            </p:txEl>
                                          </p:spTgt>
                                        </p:tgtEl>
                                        <p:attrNameLst>
                                          <p:attrName>style.visibility</p:attrName>
                                        </p:attrNameLst>
                                      </p:cBhvr>
                                      <p:to>
                                        <p:strVal val="visible"/>
                                      </p:to>
                                    </p:set>
                                    <p:animEffect transition="in" filter="dissolve">
                                      <p:cBhvr>
                                        <p:cTn id="31" dur="500"/>
                                        <p:tgtEl>
                                          <p:spTgt spid="656">
                                            <p:txEl>
                                              <p:pRg st="4" end="4"/>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656">
                                            <p:txEl>
                                              <p:pRg st="5" end="5"/>
                                            </p:txEl>
                                          </p:spTgt>
                                        </p:tgtEl>
                                        <p:attrNameLst>
                                          <p:attrName>style.visibility</p:attrName>
                                        </p:attrNameLst>
                                      </p:cBhvr>
                                      <p:to>
                                        <p:strVal val="visible"/>
                                      </p:to>
                                    </p:set>
                                    <p:animEffect transition="in" filter="dissolve">
                                      <p:cBhvr>
                                        <p:cTn id="34" dur="500"/>
                                        <p:tgtEl>
                                          <p:spTgt spid="656">
                                            <p:txEl>
                                              <p:pRg st="5" end="5"/>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6A639AD4-F9B2-4141-AE34-7A77D3747CC4}"/>
              </a:ext>
            </a:extLst>
          </p:cNvPr>
          <p:cNvSpPr>
            <a:spLocks noGrp="1" noChangeArrowheads="1"/>
          </p:cNvSpPr>
          <p:nvPr>
            <p:ph type="title"/>
          </p:nvPr>
        </p:nvSpPr>
        <p:spPr>
          <a:xfrm>
            <a:off x="882650" y="0"/>
            <a:ext cx="7378700" cy="1955800"/>
          </a:xfrm>
          <a:ln/>
        </p:spPr>
        <p:txBody>
          <a:bodyPr>
            <a:normAutofit/>
          </a:bodyPr>
          <a:lstStyle/>
          <a:p>
            <a:r>
              <a:rPr lang="en-US" altLang="en-US" sz="3600" dirty="0"/>
              <a:t>DNSSEC protects all these end-to-end</a:t>
            </a:r>
          </a:p>
        </p:txBody>
      </p:sp>
      <p:sp>
        <p:nvSpPr>
          <p:cNvPr id="10242" name="Rectangle 2">
            <a:extLst>
              <a:ext uri="{FF2B5EF4-FFF2-40B4-BE49-F238E27FC236}">
                <a16:creationId xmlns:a16="http://schemas.microsoft.com/office/drawing/2014/main" id="{8687F374-7088-A848-A7E1-0CDEDD9EDD90}"/>
              </a:ext>
            </a:extLst>
          </p:cNvPr>
          <p:cNvSpPr>
            <a:spLocks noGrp="1" noChangeArrowheads="1"/>
          </p:cNvSpPr>
          <p:nvPr>
            <p:ph type="body" idx="1"/>
          </p:nvPr>
        </p:nvSpPr>
        <p:spPr>
          <a:ln/>
        </p:spPr>
        <p:txBody>
          <a:bodyPr/>
          <a:lstStyle/>
          <a:p>
            <a:r>
              <a:rPr lang="en-US" altLang="en-US" sz="2200" dirty="0"/>
              <a:t>provides message authentication and integrity verification through cryptographic signatures</a:t>
            </a:r>
          </a:p>
          <a:p>
            <a:pPr lvl="1"/>
            <a:r>
              <a:rPr lang="en-US" altLang="en-US" sz="2200" dirty="0"/>
              <a:t>You know who provided the signature</a:t>
            </a:r>
          </a:p>
          <a:p>
            <a:pPr lvl="1"/>
            <a:r>
              <a:rPr lang="en-US" altLang="en-US" sz="2200" dirty="0"/>
              <a:t>No modifications between signing and validation</a:t>
            </a:r>
          </a:p>
          <a:p>
            <a:pPr marL="457200" lvl="1" indent="0">
              <a:buNone/>
            </a:pPr>
            <a:endParaRPr lang="en-US" altLang="en-US" sz="2200" dirty="0"/>
          </a:p>
          <a:p>
            <a:r>
              <a:rPr lang="en-US" altLang="en-US" sz="2200" dirty="0"/>
              <a:t>It does </a:t>
            </a:r>
            <a:r>
              <a:rPr lang="en-US" altLang="en-US" sz="2200" b="1" dirty="0"/>
              <a:t>not</a:t>
            </a:r>
            <a:r>
              <a:rPr lang="en-US" altLang="en-US" sz="2200" dirty="0"/>
              <a:t> provide authorization</a:t>
            </a:r>
          </a:p>
          <a:p>
            <a:r>
              <a:rPr lang="en-US" altLang="en-US" sz="2200" dirty="0"/>
              <a:t>It does </a:t>
            </a:r>
            <a:r>
              <a:rPr lang="en-US" altLang="en-US" sz="2200" b="1" dirty="0"/>
              <a:t>not</a:t>
            </a:r>
            <a:r>
              <a:rPr lang="en-US" altLang="en-US" sz="2200" dirty="0"/>
              <a:t> provide confidentiality</a:t>
            </a:r>
          </a:p>
          <a:p>
            <a:r>
              <a:rPr lang="en-US" altLang="en-US" sz="2200" dirty="0"/>
              <a:t>It does </a:t>
            </a:r>
            <a:r>
              <a:rPr lang="en-US" altLang="en-US" sz="2200" b="1" dirty="0"/>
              <a:t>not</a:t>
            </a:r>
            <a:r>
              <a:rPr lang="en-US" altLang="en-US" sz="2200" dirty="0"/>
              <a:t> provide protection against DDOS</a:t>
            </a:r>
          </a:p>
        </p:txBody>
      </p:sp>
    </p:spTree>
    <p:extLst>
      <p:ext uri="{BB962C8B-B14F-4D97-AF65-F5344CB8AC3E}">
        <p14:creationId xmlns:p14="http://schemas.microsoft.com/office/powerpoint/2010/main" val="42249026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EB307F-BEBD-A047-A3DD-95C390D99863}"/>
              </a:ext>
            </a:extLst>
          </p:cNvPr>
          <p:cNvSpPr>
            <a:spLocks noGrp="1"/>
          </p:cNvSpPr>
          <p:nvPr>
            <p:ph type="title"/>
          </p:nvPr>
        </p:nvSpPr>
        <p:spPr/>
        <p:txBody>
          <a:bodyPr/>
          <a:lstStyle/>
          <a:p>
            <a:r>
              <a:rPr lang="en-GB" dirty="0"/>
              <a:t>DNSSEC in practice</a:t>
            </a:r>
          </a:p>
        </p:txBody>
      </p:sp>
      <p:sp>
        <p:nvSpPr>
          <p:cNvPr id="3" name="Content Placeholder 2">
            <a:extLst>
              <a:ext uri="{FF2B5EF4-FFF2-40B4-BE49-F238E27FC236}">
                <a16:creationId xmlns:a16="http://schemas.microsoft.com/office/drawing/2014/main" id="{51834D8B-CB65-8C4D-A9FC-64E2A524A10B}"/>
              </a:ext>
            </a:extLst>
          </p:cNvPr>
          <p:cNvSpPr>
            <a:spLocks noGrp="1"/>
          </p:cNvSpPr>
          <p:nvPr>
            <p:ph idx="1"/>
          </p:nvPr>
        </p:nvSpPr>
        <p:spPr>
          <a:xfrm>
            <a:off x="457200" y="1600200"/>
            <a:ext cx="8686800" cy="4912282"/>
          </a:xfrm>
        </p:spPr>
        <p:txBody>
          <a:bodyPr>
            <a:normAutofit/>
          </a:bodyPr>
          <a:lstStyle/>
          <a:p>
            <a:pPr marL="0" indent="0">
              <a:buNone/>
            </a:pPr>
            <a:r>
              <a:rPr lang="en-GB" sz="2800" dirty="0"/>
              <a:t>Problem: Scaling the key signing and key distribution</a:t>
            </a:r>
          </a:p>
          <a:p>
            <a:pPr marL="0" indent="0">
              <a:buNone/>
            </a:pPr>
            <a:r>
              <a:rPr lang="en-GB" sz="2800" dirty="0"/>
              <a:t>Solution: </a:t>
            </a:r>
            <a:r>
              <a:rPr lang="en-US" altLang="en-US" sz="2800" dirty="0"/>
              <a:t>Using the DNS to Distribute Keys</a:t>
            </a:r>
          </a:p>
          <a:p>
            <a:pPr marL="0" indent="0">
              <a:buNone/>
            </a:pPr>
            <a:endParaRPr lang="en-US" altLang="en-US"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Distribute keys through the DNS hierarchy</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Use one trusted key to establish authenticity of other keys</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Building chains of trust from the root down</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need to sign the keys of their children</a:t>
            </a:r>
          </a:p>
          <a:p>
            <a:pPr marL="381000">
              <a:lnSpc>
                <a:spcPct val="90000"/>
              </a:lnSpc>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endParaRPr lang="en-US" altLang="en-US" sz="2600"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Only the root key needed in ideal world</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always delegate security to child</a:t>
            </a:r>
          </a:p>
          <a:p>
            <a:pPr marL="0" indent="0">
              <a:buNone/>
            </a:pPr>
            <a:endParaRPr lang="en-US" altLang="en-US" dirty="0"/>
          </a:p>
          <a:p>
            <a:pPr marL="0" indent="0">
              <a:buNone/>
            </a:pPr>
            <a:endParaRPr lang="en-GB" dirty="0"/>
          </a:p>
        </p:txBody>
      </p:sp>
      <p:sp>
        <p:nvSpPr>
          <p:cNvPr id="4" name="Slide Number Placeholder 3">
            <a:extLst>
              <a:ext uri="{FF2B5EF4-FFF2-40B4-BE49-F238E27FC236}">
                <a16:creationId xmlns:a16="http://schemas.microsoft.com/office/drawing/2014/main" id="{E2E9BFDA-A012-3E4F-9A6F-86A291D5F298}"/>
              </a:ext>
            </a:extLst>
          </p:cNvPr>
          <p:cNvSpPr>
            <a:spLocks noGrp="1"/>
          </p:cNvSpPr>
          <p:nvPr>
            <p:ph type="sldNum" sz="quarter" idx="12"/>
          </p:nvPr>
        </p:nvSpPr>
        <p:spPr/>
        <p:txBody>
          <a:bodyPr/>
          <a:lstStyle/>
          <a:p>
            <a:fld id="{17258DB0-5299-B449-B005-2F11F39528E5}" type="slidenum">
              <a:rPr lang="en-US" smtClean="0"/>
              <a:t>31</a:t>
            </a:fld>
            <a:endParaRPr lang="en-US"/>
          </a:p>
        </p:txBody>
      </p:sp>
    </p:spTree>
    <p:custDataLst>
      <p:tags r:id="rId1"/>
    </p:custDataLst>
    <p:extLst>
      <p:ext uri="{BB962C8B-B14F-4D97-AF65-F5344CB8AC3E}">
        <p14:creationId xmlns:p14="http://schemas.microsoft.com/office/powerpoint/2010/main" val="1260846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A3AB3B-F11A-AF56-E7D2-B4881A48DEB3}"/>
              </a:ext>
            </a:extLst>
          </p:cNvPr>
          <p:cNvSpPr>
            <a:spLocks noGrp="1"/>
          </p:cNvSpPr>
          <p:nvPr>
            <p:ph type="title"/>
          </p:nvPr>
        </p:nvSpPr>
        <p:spPr>
          <a:xfrm>
            <a:off x="457200" y="274638"/>
            <a:ext cx="8229600" cy="398066"/>
          </a:xfrm>
        </p:spPr>
        <p:txBody>
          <a:bodyPr>
            <a:normAutofit/>
          </a:bodyPr>
          <a:lstStyle/>
          <a:p>
            <a:r>
              <a:rPr lang="en-US" sz="2000" dirty="0"/>
              <a:t>On </a:t>
            </a:r>
            <a:r>
              <a:rPr lang="en-US" sz="2000" dirty="0" err="1"/>
              <a:t>osx</a:t>
            </a:r>
            <a:r>
              <a:rPr lang="en-US" sz="2000" dirty="0"/>
              <a:t> “</a:t>
            </a:r>
            <a:r>
              <a:rPr lang="en-US" sz="2000" i="1" dirty="0"/>
              <a:t>host –av </a:t>
            </a:r>
            <a:r>
              <a:rPr lang="en-US" sz="2000" i="1" dirty="0" err="1"/>
              <a:t>www.cl.cam.ac.uk</a:t>
            </a:r>
            <a:endParaRPr lang="en-US" sz="2000" dirty="0"/>
          </a:p>
        </p:txBody>
      </p:sp>
      <p:sp>
        <p:nvSpPr>
          <p:cNvPr id="3" name="Content Placeholder 2">
            <a:extLst>
              <a:ext uri="{FF2B5EF4-FFF2-40B4-BE49-F238E27FC236}">
                <a16:creationId xmlns:a16="http://schemas.microsoft.com/office/drawing/2014/main" id="{C84BDBCD-F15C-8B3E-D67B-8B449DD7735C}"/>
              </a:ext>
            </a:extLst>
          </p:cNvPr>
          <p:cNvSpPr>
            <a:spLocks noGrp="1"/>
          </p:cNvSpPr>
          <p:nvPr>
            <p:ph idx="1"/>
          </p:nvPr>
        </p:nvSpPr>
        <p:spPr>
          <a:xfrm>
            <a:off x="457200" y="774700"/>
            <a:ext cx="8229600" cy="4525963"/>
          </a:xfrm>
        </p:spPr>
        <p:txBody>
          <a:bodyPr>
            <a:normAutofit fontScale="25000" lnSpcReduction="20000"/>
          </a:bodyPr>
          <a:lstStyle/>
          <a:p>
            <a:pPr marL="0" indent="0">
              <a:buNone/>
            </a:pPr>
            <a:r>
              <a:rPr lang="en-GB" dirty="0">
                <a:solidFill>
                  <a:srgbClr val="000000"/>
                </a:solidFill>
                <a:effectLst/>
                <a:latin typeface="Menlo" panose="020B0609030804020204" pitchFamily="49" charset="0"/>
              </a:rPr>
              <a:t> % host -</a:t>
            </a:r>
            <a:r>
              <a:rPr lang="en-GB" dirty="0" err="1">
                <a:solidFill>
                  <a:srgbClr val="000000"/>
                </a:solidFill>
                <a:effectLst/>
                <a:latin typeface="Menlo" panose="020B0609030804020204" pitchFamily="49" charset="0"/>
              </a:rPr>
              <a:t>va</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www.cl.cam.ac.uk</a:t>
            </a: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 -&gt;&gt;HEADER&lt;&lt;- opcode: QUERY, status: NOERROR, id: 25214</a:t>
            </a:r>
          </a:p>
          <a:p>
            <a:pPr marL="0" indent="0">
              <a:buNone/>
            </a:pPr>
            <a:r>
              <a:rPr lang="en-GB" dirty="0">
                <a:solidFill>
                  <a:srgbClr val="000000"/>
                </a:solidFill>
                <a:effectLst/>
                <a:latin typeface="Menlo" panose="020B0609030804020204" pitchFamily="49" charset="0"/>
              </a:rPr>
              <a:t>;; flags: </a:t>
            </a:r>
            <a:r>
              <a:rPr lang="en-GB" dirty="0" err="1">
                <a:solidFill>
                  <a:srgbClr val="000000"/>
                </a:solidFill>
                <a:effectLst/>
                <a:latin typeface="Menlo" panose="020B0609030804020204" pitchFamily="49" charset="0"/>
              </a:rPr>
              <a:t>qr</a:t>
            </a:r>
            <a:r>
              <a:rPr lang="en-GB" dirty="0">
                <a:solidFill>
                  <a:srgbClr val="000000"/>
                </a:solidFill>
                <a:effectLst/>
                <a:latin typeface="Menlo" panose="020B0609030804020204" pitchFamily="49" charset="0"/>
              </a:rPr>
              <a:t> aa </a:t>
            </a:r>
            <a:r>
              <a:rPr lang="en-GB" dirty="0" err="1">
                <a:solidFill>
                  <a:srgbClr val="000000"/>
                </a:solidFill>
                <a:effectLst/>
                <a:latin typeface="Menlo" panose="020B0609030804020204" pitchFamily="49" charset="0"/>
              </a:rPr>
              <a:t>rd</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ra</a:t>
            </a:r>
            <a:r>
              <a:rPr lang="en-GB" dirty="0">
                <a:solidFill>
                  <a:srgbClr val="000000"/>
                </a:solidFill>
                <a:effectLst/>
                <a:latin typeface="Menlo" panose="020B0609030804020204" pitchFamily="49" charset="0"/>
              </a:rPr>
              <a:t>; QUERY: 1, ANSWER: 23, AUTHORITY: 0, ADDITIONAL: 0</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QUESTION SECTION:</a:t>
            </a:r>
          </a:p>
          <a:p>
            <a:pPr marL="0" indent="0">
              <a:buNone/>
            </a:pP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IN ANY</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ANSWER SECTION:</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RRSIG NSEC 5 5 1200 20230317214336 20230215204336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h2JCZHfF9m+jqvHQR6z67LDC3g1xKoCRDmrss+LVrAXJqWsi+d8+/Gio /U07C2SXKGa3NXj5ByNvqH2HJs6Loc1emEEeiPlSYqkOUSGTLRQhlEqy bHEfeCPV4hJy/NSuRvcxZCqpgEDSbF5K0JzqI6dnPCoOoMFdSrA4n9OT </a:t>
            </a:r>
            <a:r>
              <a:rPr lang="en-GB" dirty="0" err="1">
                <a:solidFill>
                  <a:srgbClr val="000000"/>
                </a:solidFill>
                <a:effectLst/>
                <a:latin typeface="Menlo" panose="020B0609030804020204" pitchFamily="49" charset="0"/>
              </a:rPr>
              <a:t>kDQ</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NSEC www-443-120.cl.cam.ac.uk. A PTR TXT AAAA SSHFP RRSIG NSEC CAA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SSHFP 5 5 21600 20230306104604 20230204102237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kfCKxAD9cyLJDj/UEJl7Sr8b55yH8dxfYc+BF9tgcqbReo2GNLQelOZN rB5JAhoewZ9HxlASO5rzCX1BR9AP0H+Rk7BNbDp8rvnO9G8PWGQcpKHm BJWb9nj2a/zi360WCUGH/u8GlPxw0L7b2P460DYxE4wDmL3jNjvw61Ca Y3g=</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2 B7E1DF5B943C481A263307EDEE23F0719858CDF516F2482B54A4B248 0118CAE9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1 6FB539DBE0E273B56327E619BB1814DB4CE810D8</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2 293F122F4D4970C42B767898C5505C3EB838E0C5BB432EF36AF33C03 1FA792FA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1 5E0CBE0730922925C446DF1B2DCE336AA7565122</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1 FF45237DF493102CF7478AE0A96DE773FB4877C4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2 2953D9172EC850D2A46FA0245DFFAE978EE31B3BED233DED77BC937B 115952D7</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1 FD276CF12A0B909533ABFA5931622950308AF099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2 403A5EE7B8ADD3E16B5973874E54CDFAC82268CC63B4CFD90E74DDC6 4E2EDF6F</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AAAA 5 5 21600 20230316213444 20230214203939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eVJM0NwnGPVC9y+96IJq48feYCDxTlEZ66fcH83aO2VFXoCblJkLUCoK e0TeobR+mnLad0XJFUocfjKorIV6s1CNzG90nmV1+dxQD1VBxQzBrV9A k+JqokUQbkvb0UsV4UIWUvRav0M1GccXS5Nxzl/</a:t>
            </a:r>
            <a:r>
              <a:rPr lang="en-GB" dirty="0" err="1">
                <a:solidFill>
                  <a:srgbClr val="000000"/>
                </a:solidFill>
                <a:effectLst/>
                <a:latin typeface="Menlo" panose="020B0609030804020204" pitchFamily="49" charset="0"/>
              </a:rPr>
              <a:t>HDITMyVXMZx</a:t>
            </a: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Citlr</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lgU</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AAAA 2a05:b400:110::80:14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TXT 5 5 21600 20230321232700 20230219230148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Tjlztn2dsdjr5wGAkuPVTy/0V/BBTDEC3K8x7nNnml9dRoy/</a:t>
            </a:r>
            <a:r>
              <a:rPr lang="en-GB" dirty="0" err="1">
                <a:solidFill>
                  <a:srgbClr val="000000"/>
                </a:solidFill>
                <a:effectLst/>
                <a:latin typeface="Menlo" panose="020B0609030804020204" pitchFamily="49" charset="0"/>
              </a:rPr>
              <a:t>ncRLWEyA</a:t>
            </a:r>
            <a:r>
              <a:rPr lang="en-GB" dirty="0">
                <a:solidFill>
                  <a:srgbClr val="000000"/>
                </a:solidFill>
                <a:effectLst/>
                <a:latin typeface="Menlo" panose="020B0609030804020204" pitchFamily="49" charset="0"/>
              </a:rPr>
              <a:t> 9XsxENQ2Oei7evt6pelFstpVwny6F9nMs+xAFYDiX0PpcJ4pZMNADOgs BNXhR2XS0IknnuqUuWPlH1WTFZqBd27gIsQ0F+79Atj3MHQ5hBZlCS0n </a:t>
            </a:r>
            <a:r>
              <a:rPr lang="en-GB" dirty="0" err="1">
                <a:solidFill>
                  <a:srgbClr val="000000"/>
                </a:solidFill>
                <a:effectLst/>
                <a:latin typeface="Menlo" panose="020B0609030804020204" pitchFamily="49" charset="0"/>
              </a:rPr>
              <a:t>EoE</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TXT "pseudo IP address for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departmental WWW server (IPv4 and IPv6)"</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PTR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gceJom14zzcCsdYuU2ymxuMABhlZO6VDIp8J4seDqDt09924Avcpl2P9 5wlDds02a0JGTqbnnDiydKFgOA6fJHNMCEbAQr6GVjl/Fg+YLWH8YwLx Uu9q7FgmZyXLk67wC9ji17VZ3V9Co5Kd2kWuDOvp7Xb5OeyPKAll//</a:t>
            </a:r>
            <a:r>
              <a:rPr lang="en-GB" dirty="0" err="1">
                <a:solidFill>
                  <a:srgbClr val="000000"/>
                </a:solidFill>
                <a:effectLst/>
                <a:latin typeface="Menlo" panose="020B0609030804020204" pitchFamily="49" charset="0"/>
              </a:rPr>
              <a:t>tL</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BDk</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PTR svr-www-00.cl.cam.ac.uk.</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j8k+Q8L2C7zzHSvpWpg+1t5WPk9IeTZ9GOvw/0v1pbYVXJfeHuNm9ERM Ff/hEkZm21ooFIBtrbTe/m5b+kBBm2OETDbbGP+na3/DEQyWFp0sHe6j S2ZS9KeOXENJk92eA+/dBAWe0vFvTpXrZ/thp61ctqm9b3mR8AbnuNgu </a:t>
            </a:r>
            <a:r>
              <a:rPr lang="en-GB" dirty="0" err="1">
                <a:solidFill>
                  <a:srgbClr val="000000"/>
                </a:solidFill>
                <a:effectLst/>
                <a:latin typeface="Menlo" panose="020B0609030804020204" pitchFamily="49" charset="0"/>
              </a:rPr>
              <a:t>uHs</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 128.232.0.20</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a:t>
            </a:r>
            <a:r>
              <a:rPr lang="en-GB" dirty="0" err="1">
                <a:solidFill>
                  <a:srgbClr val="000000"/>
                </a:solidFill>
                <a:effectLst/>
                <a:latin typeface="Menlo" panose="020B0609030804020204" pitchFamily="49" charset="0"/>
              </a:rPr>
              <a:t>issuewild</a:t>
            </a:r>
            <a:r>
              <a:rPr lang="en-GB" dirty="0">
                <a:solidFill>
                  <a:srgbClr val="000000"/>
                </a:solidFill>
                <a:effectLst/>
                <a:latin typeface="Menlo" panose="020B0609030804020204" pitchFamily="49" charset="0"/>
              </a:rPr>
              <a:t> ";"</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quovadisglobal.com</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letsencrypt.org</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RRSIG CAA 5 5 600 20230324004125 20230222002906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A930aBg5uKP2l2aYxJ1gbCSnbR/o8n8oOs54fBOSUOkE55YmQWRNkNEW AGuuJltIz0I/lJ9eH4Jf+VL7KO1AimzS2ae6GXnXogP3shaz16jh+psX rRQhKa2S0LcfRJM2j3ltct88AewpLk4nrv5rlvCS2yumGQlvKaMuEaga R14=</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Received 1858 bytes from 2a05:b400:110::d:0#53 in 2 </a:t>
            </a:r>
            <a:r>
              <a:rPr lang="en-GB" dirty="0" err="1">
                <a:solidFill>
                  <a:srgbClr val="000000"/>
                </a:solidFill>
                <a:effectLst/>
                <a:latin typeface="Menlo" panose="020B0609030804020204" pitchFamily="49" charset="0"/>
              </a:rPr>
              <a:t>ms</a:t>
            </a:r>
            <a:endParaRPr lang="en-GB" dirty="0">
              <a:solidFill>
                <a:srgbClr val="000000"/>
              </a:solidFill>
              <a:effectLst/>
              <a:latin typeface="Menlo" panose="020B0609030804020204" pitchFamily="49" charset="0"/>
            </a:endParaRPr>
          </a:p>
          <a:p>
            <a:pPr marL="0" indent="0">
              <a:buNone/>
            </a:pPr>
            <a:endParaRPr lang="en-US" dirty="0"/>
          </a:p>
        </p:txBody>
      </p:sp>
      <p:sp>
        <p:nvSpPr>
          <p:cNvPr id="4" name="Slide Number Placeholder 3">
            <a:extLst>
              <a:ext uri="{FF2B5EF4-FFF2-40B4-BE49-F238E27FC236}">
                <a16:creationId xmlns:a16="http://schemas.microsoft.com/office/drawing/2014/main" id="{D2700657-D083-CFE2-0B93-DC105490E05D}"/>
              </a:ext>
            </a:extLst>
          </p:cNvPr>
          <p:cNvSpPr>
            <a:spLocks noGrp="1"/>
          </p:cNvSpPr>
          <p:nvPr>
            <p:ph type="sldNum" sz="quarter" idx="12"/>
          </p:nvPr>
        </p:nvSpPr>
        <p:spPr/>
        <p:txBody>
          <a:bodyPr/>
          <a:lstStyle/>
          <a:p>
            <a:fld id="{17258DB0-5299-B449-B005-2F11F39528E5}" type="slidenum">
              <a:rPr lang="en-US" smtClean="0"/>
              <a:t>32</a:t>
            </a:fld>
            <a:endParaRPr lang="en-US"/>
          </a:p>
        </p:txBody>
      </p:sp>
      <p:sp>
        <p:nvSpPr>
          <p:cNvPr id="5" name="Rectangle 4">
            <a:extLst>
              <a:ext uri="{FF2B5EF4-FFF2-40B4-BE49-F238E27FC236}">
                <a16:creationId xmlns:a16="http://schemas.microsoft.com/office/drawing/2014/main" id="{505687E1-A3E4-66FE-64D4-D0AE6CB053B8}"/>
              </a:ext>
            </a:extLst>
          </p:cNvPr>
          <p:cNvSpPr/>
          <p:nvPr/>
        </p:nvSpPr>
        <p:spPr>
          <a:xfrm>
            <a:off x="457200" y="2178050"/>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CAA61B28-AFCB-8BCC-7455-87B7235F0F17}"/>
              </a:ext>
            </a:extLst>
          </p:cNvPr>
          <p:cNvSpPr/>
          <p:nvPr/>
        </p:nvSpPr>
        <p:spPr>
          <a:xfrm>
            <a:off x="254000" y="4404918"/>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18D4A9B3-A296-2A4D-64F3-66F45C7B7A30}"/>
              </a:ext>
            </a:extLst>
          </p:cNvPr>
          <p:cNvSpPr/>
          <p:nvPr/>
        </p:nvSpPr>
        <p:spPr>
          <a:xfrm>
            <a:off x="254000" y="4815682"/>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AD24BE2E-36F5-C7B3-7DEC-11F051927430}"/>
              </a:ext>
            </a:extLst>
          </p:cNvPr>
          <p:cNvSpPr/>
          <p:nvPr/>
        </p:nvSpPr>
        <p:spPr>
          <a:xfrm>
            <a:off x="254000" y="6076554"/>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DC5FCC0-1F7D-2D30-0E17-BA4974FF657B}"/>
              </a:ext>
            </a:extLst>
          </p:cNvPr>
          <p:cNvSpPr/>
          <p:nvPr/>
        </p:nvSpPr>
        <p:spPr>
          <a:xfrm>
            <a:off x="254000" y="5261373"/>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3CD3EFFB-2D86-6A76-C163-0B3E9283E11A}"/>
              </a:ext>
            </a:extLst>
          </p:cNvPr>
          <p:cNvSpPr/>
          <p:nvPr/>
        </p:nvSpPr>
        <p:spPr>
          <a:xfrm>
            <a:off x="254000" y="3944545"/>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8034805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1612414" y="274638"/>
            <a:ext cx="7074385" cy="1143000"/>
          </a:xfrm>
        </p:spPr>
        <p:txBody>
          <a:bodyPr>
            <a:normAutofit fontScale="90000"/>
          </a:bodyPr>
          <a:lstStyle/>
          <a:p>
            <a:r>
              <a:rPr lang="en-US" dirty="0">
                <a:latin typeface="Helvetica" charset="0"/>
                <a:ea typeface="ＭＳ Ｐゴシック" charset="0"/>
                <a:cs typeface="ＭＳ Ｐゴシック" charset="0"/>
              </a:rPr>
              <a:t>Why is the web so successful?</a:t>
            </a:r>
          </a:p>
        </p:txBody>
      </p:sp>
      <p:sp>
        <p:nvSpPr>
          <p:cNvPr id="3" name="Content Placeholder 2"/>
          <p:cNvSpPr>
            <a:spLocks noGrp="1"/>
          </p:cNvSpPr>
          <p:nvPr>
            <p:ph idx="1"/>
          </p:nvPr>
        </p:nvSpPr>
        <p:spPr>
          <a:xfrm>
            <a:off x="114166" y="1600200"/>
            <a:ext cx="8572634" cy="4525963"/>
          </a:xfrm>
        </p:spPr>
        <p:txBody>
          <a:bodyPr>
            <a:normAutofit fontScale="77500" lnSpcReduction="20000"/>
          </a:bodyPr>
          <a:lstStyle/>
          <a:p>
            <a:r>
              <a:rPr lang="en-US" dirty="0">
                <a:latin typeface="Calibri"/>
                <a:cs typeface="Calibri"/>
              </a:rPr>
              <a:t>What do the web, </a:t>
            </a:r>
            <a:r>
              <a:rPr lang="en-US" dirty="0" err="1">
                <a:latin typeface="Calibri"/>
                <a:cs typeface="Calibri"/>
              </a:rPr>
              <a:t>youtube</a:t>
            </a:r>
            <a:r>
              <a:rPr lang="en-US" dirty="0">
                <a:latin typeface="Calibri"/>
                <a:cs typeface="Calibri"/>
              </a:rPr>
              <a:t>, </a:t>
            </a:r>
            <a:r>
              <a:rPr lang="en-US" dirty="0" err="1">
                <a:latin typeface="Calibri"/>
                <a:cs typeface="Calibri"/>
              </a:rPr>
              <a:t>facebook</a:t>
            </a:r>
            <a:r>
              <a:rPr lang="en-US" dirty="0">
                <a:latin typeface="Calibri"/>
                <a:cs typeface="Calibri"/>
              </a:rPr>
              <a:t>, twitter, </a:t>
            </a:r>
            <a:r>
              <a:rPr lang="en-US" dirty="0" err="1">
                <a:latin typeface="Calibri"/>
                <a:cs typeface="Calibri"/>
              </a:rPr>
              <a:t>instagram</a:t>
            </a:r>
            <a:r>
              <a:rPr lang="en-US" dirty="0">
                <a:latin typeface="Calibri"/>
                <a:cs typeface="Calibri"/>
              </a:rPr>
              <a:t>, …..  have in common?</a:t>
            </a:r>
          </a:p>
          <a:p>
            <a:pPr lvl="1"/>
            <a:r>
              <a:rPr lang="en-US" dirty="0">
                <a:latin typeface="Calibri"/>
                <a:ea typeface="Calibri"/>
                <a:cs typeface="Calibri"/>
              </a:rPr>
              <a:t>The ability to self-publish</a:t>
            </a:r>
          </a:p>
          <a:p>
            <a:pPr lvl="2"/>
            <a:endParaRPr lang="en-US" dirty="0">
              <a:latin typeface="Calibri"/>
              <a:ea typeface="Calibri"/>
              <a:cs typeface="Calibri"/>
            </a:endParaRPr>
          </a:p>
          <a:p>
            <a:r>
              <a:rPr lang="en-US" dirty="0">
                <a:latin typeface="Calibri"/>
                <a:cs typeface="Calibri"/>
              </a:rPr>
              <a:t>Self-publishing that is e</a:t>
            </a:r>
            <a:r>
              <a:rPr lang="en-US" dirty="0">
                <a:latin typeface="Calibri"/>
                <a:ea typeface="Calibri"/>
                <a:cs typeface="Calibri"/>
              </a:rPr>
              <a:t>asy, independent, </a:t>
            </a:r>
            <a:r>
              <a:rPr lang="en-US" i="1" dirty="0">
                <a:latin typeface="Calibri"/>
                <a:ea typeface="Calibri"/>
                <a:cs typeface="Calibri"/>
              </a:rPr>
              <a:t>free</a:t>
            </a:r>
          </a:p>
          <a:p>
            <a:pPr lvl="2"/>
            <a:endParaRPr lang="en-US" dirty="0">
              <a:latin typeface="Calibri"/>
              <a:ea typeface="Calibri"/>
              <a:cs typeface="Calibri"/>
            </a:endParaRPr>
          </a:p>
          <a:p>
            <a:r>
              <a:rPr lang="en-US" dirty="0">
                <a:latin typeface="Calibri"/>
                <a:cs typeface="Calibri"/>
              </a:rPr>
              <a:t>No interest in collaborative and idealistic endeavors</a:t>
            </a:r>
          </a:p>
          <a:p>
            <a:pPr lvl="1"/>
            <a:r>
              <a:rPr lang="en-US" dirty="0">
                <a:latin typeface="Calibri"/>
                <a:ea typeface="Calibri"/>
                <a:cs typeface="Calibri"/>
              </a:rPr>
              <a:t>People </a:t>
            </a:r>
            <a:r>
              <a:rPr lang="en-US" dirty="0" err="1">
                <a:latin typeface="Calibri"/>
                <a:ea typeface="Calibri"/>
                <a:cs typeface="Calibri"/>
              </a:rPr>
              <a:t>aren</a:t>
            </a:r>
            <a:r>
              <a:rPr lang="ja-JP" altLang="en-US" dirty="0">
                <a:latin typeface="Calibri"/>
                <a:ea typeface="Calibri"/>
                <a:cs typeface="Calibri"/>
              </a:rPr>
              <a:t>’</a:t>
            </a:r>
            <a:r>
              <a:rPr lang="en-US" dirty="0">
                <a:latin typeface="Calibri"/>
                <a:ea typeface="Calibri"/>
                <a:cs typeface="Calibri"/>
              </a:rPr>
              <a:t>t looking for Nirvana (or even </a:t>
            </a:r>
            <a:r>
              <a:rPr lang="en-US" dirty="0" err="1">
                <a:latin typeface="Calibri"/>
                <a:ea typeface="Calibri"/>
                <a:cs typeface="Calibri"/>
              </a:rPr>
              <a:t>Xanadu</a:t>
            </a:r>
            <a:r>
              <a:rPr lang="en-US" dirty="0">
                <a:latin typeface="Calibri"/>
                <a:ea typeface="Calibri"/>
                <a:cs typeface="Calibri"/>
              </a:rPr>
              <a:t>)</a:t>
            </a:r>
          </a:p>
          <a:p>
            <a:pPr lvl="1"/>
            <a:r>
              <a:rPr lang="en-US" dirty="0">
                <a:latin typeface="Calibri"/>
                <a:ea typeface="Calibri"/>
                <a:cs typeface="Calibri"/>
              </a:rPr>
              <a:t>People also aren’t looking for technical perfection</a:t>
            </a:r>
          </a:p>
          <a:p>
            <a:pPr lvl="3"/>
            <a:endParaRPr lang="en-US" dirty="0">
              <a:latin typeface="Calibri"/>
              <a:ea typeface="Calibri"/>
              <a:cs typeface="Calibri"/>
            </a:endParaRPr>
          </a:p>
          <a:p>
            <a:r>
              <a:rPr lang="en-US" dirty="0">
                <a:latin typeface="Calibri"/>
                <a:ea typeface="Calibri"/>
                <a:cs typeface="Calibri"/>
              </a:rPr>
              <a:t>Want to make their mark, and find something neat</a:t>
            </a:r>
          </a:p>
          <a:p>
            <a:pPr lvl="1"/>
            <a:r>
              <a:rPr lang="en-US" dirty="0">
                <a:latin typeface="Calibri"/>
                <a:ea typeface="Calibri"/>
                <a:cs typeface="Calibri"/>
              </a:rPr>
              <a:t>Two sides of the same coin, creates synergy </a:t>
            </a:r>
          </a:p>
          <a:p>
            <a:pPr lvl="1"/>
            <a:r>
              <a:rPr lang="en-US" dirty="0">
                <a:latin typeface="Calibri"/>
                <a:ea typeface="Calibri"/>
                <a:cs typeface="Calibri"/>
              </a:rPr>
              <a:t>“Performance” more important than dialogue….</a:t>
            </a:r>
          </a:p>
        </p:txBody>
      </p:sp>
      <p:sp>
        <p:nvSpPr>
          <p:cNvPr id="3277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AEAB31F-46DA-D141-B69A-118F9BCE91F5}" type="slidenum">
              <a:rPr lang="en-US" sz="1400" b="0">
                <a:latin typeface="Times New Roman" charset="0"/>
                <a:cs typeface="Calibri"/>
              </a:rPr>
              <a:pPr eaLnBrk="1" hangingPunct="1"/>
              <a:t>33</a:t>
            </a:fld>
            <a:endParaRPr lang="en-US" sz="1400" b="0" dirty="0">
              <a:latin typeface="Times New Roman" charset="0"/>
              <a:cs typeface="Calibri"/>
            </a:endParaRPr>
          </a:p>
        </p:txBody>
      </p:sp>
      <p:pic>
        <p:nvPicPr>
          <p:cNvPr id="5" name="Picture 4">
            <a:extLst>
              <a:ext uri="{FF2B5EF4-FFF2-40B4-BE49-F238E27FC236}">
                <a16:creationId xmlns:a16="http://schemas.microsoft.com/office/drawing/2014/main" id="{FFC7F9ED-EE68-9E44-B017-58965DC6144F}"/>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2137820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Web and HTTP</a:t>
            </a:r>
            <a:endParaRPr lang="en-US" sz="33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502046" y="2027067"/>
            <a:ext cx="8080644" cy="42686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prstClr val="black"/>
                </a:solidFill>
                <a:latin typeface="Calibri"/>
                <a:ea typeface="ＭＳ Ｐゴシック" panose="020B0600070205080204" pitchFamily="34" charset="-128"/>
              </a:rPr>
              <a:t>First, a quick review…</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00000"/>
                </a:solidFill>
                <a:latin typeface="Calibri"/>
                <a:ea typeface="ＭＳ Ｐゴシック" panose="020B0600070205080204" pitchFamily="34" charset="-128"/>
              </a:rPr>
              <a:t>objects, </a:t>
            </a:r>
            <a:r>
              <a:rPr lang="en-US" altLang="en-US" sz="2400" dirty="0">
                <a:solidFill>
                  <a:prstClr val="black"/>
                </a:solidFill>
                <a:latin typeface="Calibri"/>
                <a:ea typeface="ＭＳ Ｐゴシック" panose="020B0600070205080204" pitchFamily="34" charset="-128"/>
              </a:rPr>
              <a:t>each of</a:t>
            </a:r>
            <a:r>
              <a:rPr lang="en-US" altLang="en-US" sz="2400" i="1"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which can be stored on different Web servers</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object can be HTML file, JPEG image, Java applet, audio file,…</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C0000"/>
                </a:solidFill>
                <a:latin typeface="Calibri"/>
                <a:ea typeface="ＭＳ Ｐゴシック" panose="020B0600070205080204" pitchFamily="34" charset="-128"/>
              </a:rPr>
              <a:t>base HTML-file</a:t>
            </a:r>
            <a:r>
              <a:rPr lang="en-US" altLang="en-US" sz="2400" dirty="0">
                <a:solidFill>
                  <a:prstClr val="black"/>
                </a:solidFill>
                <a:latin typeface="Calibri"/>
                <a:ea typeface="ＭＳ Ｐゴシック" panose="020B0600070205080204" pitchFamily="34" charset="-128"/>
              </a:rPr>
              <a:t> which includes </a:t>
            </a:r>
            <a:r>
              <a:rPr lang="en-US" altLang="en-US" sz="2400" i="1" dirty="0">
                <a:solidFill>
                  <a:srgbClr val="CC0000"/>
                </a:solidFill>
                <a:latin typeface="Calibri"/>
                <a:ea typeface="ＭＳ Ｐゴシック" panose="020B0600070205080204" pitchFamily="34" charset="-128"/>
              </a:rPr>
              <a:t>several referenced objects, each </a:t>
            </a:r>
            <a:r>
              <a:rPr lang="en-US" altLang="en-US" sz="2400" dirty="0">
                <a:solidFill>
                  <a:prstClr val="black"/>
                </a:solidFill>
                <a:latin typeface="Calibri"/>
                <a:ea typeface="ＭＳ Ｐゴシック" panose="020B0600070205080204" pitchFamily="34" charset="-128"/>
              </a:rPr>
              <a:t>addressable by a </a:t>
            </a:r>
            <a:r>
              <a:rPr lang="en-US" altLang="en-US" sz="2400" i="1" dirty="0">
                <a:solidFill>
                  <a:srgbClr val="CC0000"/>
                </a:solidFill>
                <a:latin typeface="Calibri"/>
                <a:ea typeface="ＭＳ Ｐゴシック" panose="020B0600070205080204" pitchFamily="34" charset="-128"/>
              </a:rPr>
              <a:t>URL, </a:t>
            </a:r>
            <a:r>
              <a:rPr lang="en-US" altLang="en-US" sz="2400" dirty="0">
                <a:solidFill>
                  <a:prstClr val="black"/>
                </a:solidFill>
                <a:latin typeface="Calibri"/>
                <a:ea typeface="ＭＳ Ｐゴシック" panose="020B0600070205080204" pitchFamily="34" charset="-128"/>
              </a:rPr>
              <a:t>e.g.,</a:t>
            </a:r>
          </a:p>
          <a:p>
            <a:pPr marL="97631" indent="0" defTabSz="685800">
              <a:spcBef>
                <a:spcPts val="750"/>
              </a:spcBef>
              <a:buNone/>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1847525" y="4927977"/>
            <a:ext cx="5285185" cy="884634"/>
            <a:chOff x="788" y="2955"/>
            <a:chExt cx="4439" cy="743"/>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439"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err="1">
                  <a:solidFill>
                    <a:prstClr val="black"/>
                  </a:solidFill>
                  <a:latin typeface="Courier New" panose="02070309020205020404" pitchFamily="49" charset="0"/>
                </a:rPr>
                <a:t>www.university.ac.uk</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someDept</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pic.gif</a:t>
              </a:r>
              <a:endParaRPr lang="en-US" altLang="en-US" sz="1800" dirty="0">
                <a:solidFill>
                  <a:prstClr val="black"/>
                </a:solidFill>
                <a:latin typeface="Courier New" panose="02070309020205020404" pitchFamily="49" charset="0"/>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75"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path</a:t>
              </a:r>
              <a:r>
                <a:rPr lang="en-US" altLang="en-US" sz="1800">
                  <a:solidFill>
                    <a:prstClr val="black"/>
                  </a:solidFill>
                  <a:latin typeface="Comic Sans MS" panose="030F0902030302020204" pitchFamily="66" charset="0"/>
                </a:rPr>
                <a:t> </a:t>
              </a:r>
              <a:r>
                <a:rPr lang="en-US" altLang="en-US" sz="1800">
                  <a:solidFill>
                    <a:prstClr val="black"/>
                  </a:solidFill>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34</a:t>
            </a:fld>
            <a:endParaRPr lang="en-US" dirty="0"/>
          </a:p>
        </p:txBody>
      </p:sp>
    </p:spTree>
    <p:extLst>
      <p:ext uri="{BB962C8B-B14F-4D97-AF65-F5344CB8AC3E}">
        <p14:creationId xmlns:p14="http://schemas.microsoft.com/office/powerpoint/2010/main" val="6367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a:t>
            </a:r>
            <a:endParaRPr lang="en-US" sz="33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593887" y="2063531"/>
            <a:ext cx="4491129"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Web’</a:t>
            </a:r>
            <a:r>
              <a:rPr lang="en-US" altLang="ja-JP"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client/server model:</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client</a:t>
            </a:r>
            <a:r>
              <a:rPr lang="en-US" altLang="en-US" sz="2100" i="1" kern="0" dirty="0">
                <a:solidFill>
                  <a:srgbClr val="FF0000"/>
                </a:solidFill>
                <a:latin typeface="Calibri" panose="020F0502020204030204" pitchFamily="34" charset="0"/>
                <a:ea typeface="ＭＳ Ｐゴシック" panose="020B0600070205080204" pitchFamily="34" charset="-128"/>
                <a:cs typeface="Calibri" panose="020F0502020204030204" pitchFamily="34" charset="0"/>
              </a:rPr>
              <a:t>:</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displays</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objects </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257175" indent="-257175" defTabSz="685800">
              <a:lnSpc>
                <a:spcPct val="75000"/>
              </a:lnSpc>
              <a:buNone/>
              <a:defRPr/>
            </a:pPr>
            <a:endPar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6097465" y="2650588"/>
            <a:ext cx="1576388" cy="709613"/>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C0000"/>
                  </a:solidFill>
                </a:rPr>
                <a:t>HTTP request</a:t>
              </a:r>
              <a:endParaRPr lang="en-US" altLang="en-US" sz="1800" kern="0" dirty="0">
                <a:solidFill>
                  <a:srgbClr val="CC0000"/>
                </a:solidFill>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6180810" y="2806561"/>
            <a:ext cx="1478756" cy="678656"/>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6079606" y="3770966"/>
            <a:ext cx="1576388" cy="709613"/>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request</a:t>
              </a:r>
              <a:endParaRPr lang="en-US" altLang="en-US" sz="1800" kern="0">
                <a:solidFill>
                  <a:srgbClr val="CC0000"/>
                </a:solidFill>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6114135" y="3950751"/>
            <a:ext cx="1478756" cy="678656"/>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5284857" y="4262695"/>
            <a:ext cx="1657999" cy="1206730"/>
            <a:chOff x="7046475" y="4540592"/>
            <a:chExt cx="2210665" cy="1608972"/>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6"/>
              <a:ext cx="2210665"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iPhone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Safari browser</a:t>
              </a:r>
              <a:endParaRPr lang="en-US" altLang="en-US" sz="2400" kern="0" dirty="0">
                <a:solidFill>
                  <a:srgbClr val="000000"/>
                </a:solidFill>
                <a:latin typeface="Calibri"/>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4938624" y="2149335"/>
            <a:ext cx="1702923" cy="1231054"/>
            <a:chOff x="6584832" y="1722780"/>
            <a:chExt cx="2270564" cy="1641405"/>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PC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Firefox browser</a:t>
              </a:r>
              <a:endParaRPr lang="en-US" altLang="en-US" sz="2400" kern="0" dirty="0">
                <a:solidFill>
                  <a:srgbClr val="000000"/>
                </a:solidFill>
                <a:latin typeface="Calibri"/>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7241858" y="3023254"/>
            <a:ext cx="1810910" cy="1671546"/>
            <a:chOff x="9655810" y="2888005"/>
            <a:chExt cx="2414547" cy="2228728"/>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Apache Web</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a:t>
              </a:r>
              <a:endParaRPr lang="en-US" altLang="en-US" sz="2400" kern="0" dirty="0">
                <a:solidFill>
                  <a:srgbClr val="000000"/>
                </a:solidFill>
                <a:latin typeface="Calibri"/>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35</a:t>
            </a:fld>
            <a:endParaRPr lang="en-US" dirty="0"/>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right)">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 (continued)</a:t>
            </a:r>
            <a:endParaRPr lang="en-US" sz="33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710711" y="2018723"/>
            <a:ext cx="41636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90000"/>
              </a:lnSpc>
              <a:buNone/>
              <a:defRPr/>
            </a:pPr>
            <a:r>
              <a:rPr lang="en-US" sz="2400" i="1" kern="0" dirty="0">
                <a:solidFill>
                  <a:srgbClr val="CC0000"/>
                </a:solidFill>
                <a:latin typeface="Calibri"/>
              </a:rPr>
              <a:t>HTTP uses TCP:</a:t>
            </a:r>
          </a:p>
          <a:p>
            <a:pPr marL="175022" indent="-175022" defTabSz="685800">
              <a:lnSpc>
                <a:spcPct val="90000"/>
              </a:lnSpc>
              <a:buFont typeface="Wingdings" charset="2"/>
              <a:buChar char="§"/>
              <a:defRPr/>
            </a:pPr>
            <a:r>
              <a:rPr lang="en-US" sz="2100" kern="0" dirty="0">
                <a:solidFill>
                  <a:prstClr val="black"/>
                </a:solidFill>
                <a:latin typeface="Calibri"/>
              </a:rPr>
              <a:t>client initiates TCP connection (creates socket) to server,  port 80</a:t>
            </a:r>
          </a:p>
          <a:p>
            <a:pPr marL="175022" indent="-175022" defTabSz="685800">
              <a:lnSpc>
                <a:spcPct val="90000"/>
              </a:lnSpc>
              <a:buFont typeface="Wingdings" charset="2"/>
              <a:buChar char="§"/>
              <a:defRPr/>
            </a:pPr>
            <a:r>
              <a:rPr lang="en-US" sz="2100" kern="0" dirty="0">
                <a:solidFill>
                  <a:prstClr val="black"/>
                </a:solidFill>
                <a:latin typeface="Calibri"/>
              </a:rPr>
              <a:t>server accepts TCP connection from client</a:t>
            </a:r>
          </a:p>
          <a:p>
            <a:pPr marL="175022" indent="-175022" defTabSz="685800">
              <a:lnSpc>
                <a:spcPct val="90000"/>
              </a:lnSpc>
              <a:buFont typeface="Wingdings" charset="2"/>
              <a:buChar char="§"/>
              <a:defRPr/>
            </a:pPr>
            <a:r>
              <a:rPr lang="en-US" sz="2100" kern="0" dirty="0">
                <a:solidFill>
                  <a:prstClr val="black"/>
                </a:solidFill>
                <a:latin typeface="Calibri"/>
              </a:rPr>
              <a:t>HTTP messages (application-layer protocol messages) exchanged between browser (HTTP client) and Web server (HTTP server)</a:t>
            </a:r>
          </a:p>
          <a:p>
            <a:pPr marL="175022" indent="-175022" defTabSz="685800">
              <a:lnSpc>
                <a:spcPct val="90000"/>
              </a:lnSpc>
              <a:buFont typeface="Wingdings" charset="2"/>
              <a:buChar char="§"/>
              <a:defRPr/>
            </a:pPr>
            <a:r>
              <a:rPr lang="en-US" sz="2100" kern="0" dirty="0">
                <a:solidFill>
                  <a:prstClr val="black"/>
                </a:solidFill>
                <a:latin typeface="Calibri"/>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5182351" y="2043824"/>
            <a:ext cx="3789760" cy="1278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i="1" kern="0" dirty="0">
                <a:solidFill>
                  <a:srgbClr val="CC0000"/>
                </a:solidFill>
                <a:latin typeface="Calibri"/>
                <a:ea typeface="ＭＳ Ｐゴシック" panose="020B0600070205080204" pitchFamily="34" charset="-128"/>
              </a:rPr>
              <a:t>HTTP is </a:t>
            </a:r>
            <a:r>
              <a:rPr lang="ja-JP" altLang="en-US" sz="2400" i="1" kern="0">
                <a:solidFill>
                  <a:srgbClr val="CC0000"/>
                </a:solidFill>
                <a:latin typeface="Calibri"/>
                <a:ea typeface="ＭＳ Ｐゴシック" panose="020B0600070205080204" pitchFamily="34" charset="-128"/>
              </a:rPr>
              <a:t>“</a:t>
            </a:r>
            <a:r>
              <a:rPr lang="en-US" altLang="ja-JP" sz="2400" i="1" kern="0" dirty="0">
                <a:solidFill>
                  <a:srgbClr val="CC0000"/>
                </a:solidFill>
                <a:latin typeface="Calibri"/>
                <a:ea typeface="ＭＳ Ｐゴシック" panose="020B0600070205080204" pitchFamily="34" charset="-128"/>
              </a:rPr>
              <a:t>stateless</a:t>
            </a:r>
            <a:r>
              <a:rPr lang="ja-JP" altLang="en-US" sz="2400" i="1" kern="0">
                <a:solidFill>
                  <a:srgbClr val="CC0000"/>
                </a:solidFill>
                <a:latin typeface="Calibri"/>
                <a:ea typeface="ＭＳ Ｐゴシック" panose="020B0600070205080204" pitchFamily="34" charset="-128"/>
              </a:rPr>
              <a:t>”</a:t>
            </a:r>
            <a:endParaRPr lang="en-US" altLang="ja-JP" sz="2400" i="1" kern="0" dirty="0">
              <a:solidFill>
                <a:srgbClr val="CC0000"/>
              </a:solidFill>
              <a:latin typeface="Calibri"/>
              <a:ea typeface="ＭＳ Ｐゴシック" panose="020B0600070205080204" pitchFamily="34" charset="-128"/>
            </a:endParaRPr>
          </a:p>
          <a:p>
            <a:pPr marL="257175" indent="-257175" defTabSz="685800">
              <a:lnSpc>
                <a:spcPct val="90000"/>
              </a:lnSpc>
              <a:defRPr/>
            </a:pPr>
            <a:r>
              <a:rPr lang="en-US" altLang="en-US" sz="2100" kern="0" dirty="0">
                <a:solidFill>
                  <a:prstClr val="black"/>
                </a:solidFill>
                <a:latin typeface="Calibri"/>
                <a:ea typeface="ＭＳ Ｐゴシック" panose="020B0600070205080204" pitchFamily="34" charset="-128"/>
              </a:rPr>
              <a:t>server maintains</a:t>
            </a:r>
            <a:r>
              <a:rPr lang="en-US" altLang="en-US" sz="2100" i="1" kern="0" dirty="0">
                <a:solidFill>
                  <a:prstClr val="black"/>
                </a:solidFill>
                <a:latin typeface="Calibri"/>
                <a:ea typeface="ＭＳ Ｐゴシック" panose="020B0600070205080204" pitchFamily="34" charset="-128"/>
              </a:rPr>
              <a:t> no </a:t>
            </a:r>
            <a:r>
              <a:rPr lang="en-US" altLang="en-US" sz="2100" kern="0" dirty="0">
                <a:solidFill>
                  <a:prstClr val="black"/>
                </a:solidFill>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5182351" y="3283969"/>
            <a:ext cx="3961649" cy="2416484"/>
            <a:chOff x="6909802" y="3235624"/>
            <a:chExt cx="5282198" cy="3221979"/>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lnSpc>
                  <a:spcPct val="85000"/>
                </a:lnSpc>
                <a:spcBef>
                  <a:spcPct val="20000"/>
                </a:spcBef>
                <a:spcAft>
                  <a:spcPct val="0"/>
                </a:spcAft>
                <a:buClr>
                  <a:srgbClr val="3333CC"/>
                </a:buClr>
                <a:buSzPct val="85000"/>
                <a:defRPr/>
              </a:pPr>
              <a:r>
                <a:rPr lang="en-US" altLang="en-US" sz="2100" dirty="0">
                  <a:solidFill>
                    <a:srgbClr val="000099"/>
                  </a:solidFill>
                  <a:latin typeface="Calibri"/>
                </a:rPr>
                <a:t>protocols that maintain </a:t>
              </a:r>
              <a:r>
                <a:rPr lang="ja-JP" altLang="en-US" sz="2100">
                  <a:solidFill>
                    <a:srgbClr val="000099"/>
                  </a:solidFill>
                  <a:latin typeface="Calibri"/>
                </a:rPr>
                <a:t>“</a:t>
              </a:r>
              <a:r>
                <a:rPr lang="en-US" altLang="ja-JP" sz="2100" dirty="0">
                  <a:solidFill>
                    <a:srgbClr val="000099"/>
                  </a:solidFill>
                  <a:latin typeface="Calibri"/>
                </a:rPr>
                <a:t>state</a:t>
              </a:r>
              <a:r>
                <a:rPr lang="ja-JP" altLang="en-US" sz="2100">
                  <a:solidFill>
                    <a:srgbClr val="000099"/>
                  </a:solidFill>
                  <a:latin typeface="Calibri"/>
                </a:rPr>
                <a:t>”</a:t>
              </a:r>
              <a:r>
                <a:rPr lang="en-US" altLang="ja-JP" sz="2100" dirty="0">
                  <a:solidFill>
                    <a:srgbClr val="000099"/>
                  </a:solidFill>
                  <a:latin typeface="Calibri"/>
                </a:rPr>
                <a:t> are complex!</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past history (state) must be maintained</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if server/client crashes, their views of </a:t>
              </a:r>
              <a:r>
                <a:rPr lang="ja-JP" altLang="en-US" sz="1800">
                  <a:solidFill>
                    <a:srgbClr val="000000"/>
                  </a:solidFill>
                  <a:latin typeface="Calibri"/>
                </a:rPr>
                <a:t>“</a:t>
              </a:r>
              <a:r>
                <a:rPr lang="en-US" altLang="ja-JP" sz="1800" dirty="0">
                  <a:solidFill>
                    <a:srgbClr val="000000"/>
                  </a:solidFill>
                  <a:latin typeface="Calibri"/>
                </a:rPr>
                <a:t>state</a:t>
              </a:r>
              <a:r>
                <a:rPr lang="ja-JP" altLang="en-US" sz="1800">
                  <a:solidFill>
                    <a:srgbClr val="000000"/>
                  </a:solidFill>
                  <a:latin typeface="Calibri"/>
                </a:rPr>
                <a:t>”</a:t>
              </a:r>
              <a:r>
                <a:rPr lang="en-US" altLang="ja-JP" sz="1800" dirty="0">
                  <a:solidFill>
                    <a:srgbClr val="000000"/>
                  </a:solidFill>
                  <a:latin typeface="Calibri"/>
                </a:rPr>
                <a:t> may be inconsistent, must be reconciled</a:t>
              </a:r>
            </a:p>
            <a:p>
              <a:pPr marL="257175" indent="-257175" defTabSz="685800" eaLnBrk="0" fontAlgn="base" hangingPunct="0">
                <a:spcBef>
                  <a:spcPct val="20000"/>
                </a:spcBef>
                <a:spcAft>
                  <a:spcPct val="0"/>
                </a:spcAft>
                <a:buClr>
                  <a:srgbClr val="3333CC"/>
                </a:buClr>
                <a:buSzPct val="85000"/>
                <a:buFont typeface="ZapfDingbats" charset="2"/>
                <a:buChar char="r"/>
                <a:defRPr/>
              </a:pPr>
              <a:endParaRPr lang="en-US" altLang="en-US" sz="1800" dirty="0">
                <a:solidFill>
                  <a:srgbClr val="000000"/>
                </a:solidFill>
                <a:latin typeface="Calibri"/>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7298534" y="3235624"/>
              <a:ext cx="4461307" cy="4308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i="1" dirty="0">
                  <a:solidFill>
                    <a:srgbClr val="CC0000"/>
                  </a:solidFill>
                  <a:latin typeface="Calibri"/>
                </a:rPr>
                <a:t>Reminder: Distributed Systems are Hard!</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36</a:t>
            </a:fld>
            <a:endParaRPr lang="en-US" dirty="0"/>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connections: two types</a:t>
            </a:r>
            <a:endParaRPr lang="en-US" sz="33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599018"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Non-persistent HTTP</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opened</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at most one object sent over TCP connection</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closed</a:t>
            </a:r>
          </a:p>
          <a:p>
            <a:pPr marL="97631" indent="0" defTabSz="685800">
              <a:spcBef>
                <a:spcPts val="1650"/>
              </a:spcBef>
              <a:buNone/>
              <a:defRPr/>
            </a:pPr>
            <a:r>
              <a:rPr lang="en-US" altLang="en-US" sz="2400" dirty="0">
                <a:solidFill>
                  <a:prstClr val="black"/>
                </a:solidFill>
                <a:latin typeface="Calibri"/>
                <a:ea typeface="ＭＳ Ｐゴシック" panose="020B0600070205080204" pitchFamily="34" charset="-128"/>
              </a:rPr>
              <a:t>downloading multiple objects required multiple connections</a:t>
            </a: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5085912"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Persistent HTTP</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opened to a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multiple objects can be sent over </a:t>
            </a:r>
            <a:r>
              <a:rPr lang="en-US" altLang="en-US" sz="2400" i="1" dirty="0">
                <a:solidFill>
                  <a:prstClr val="black"/>
                </a:solidFill>
                <a:latin typeface="Calibri"/>
                <a:ea typeface="ＭＳ Ｐゴシック" panose="020B0600070205080204" pitchFamily="34" charset="-128"/>
              </a:rPr>
              <a:t>single</a:t>
            </a:r>
            <a:r>
              <a:rPr lang="en-US" altLang="en-US" sz="2400" dirty="0">
                <a:solidFill>
                  <a:prstClr val="black"/>
                </a:solidFill>
                <a:latin typeface="Calibri"/>
                <a:ea typeface="ＭＳ Ｐゴシック" panose="020B0600070205080204" pitchFamily="34" charset="-128"/>
              </a:rPr>
              <a:t> TCP connection between client, and that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closed</a:t>
            </a:r>
          </a:p>
          <a:p>
            <a:pPr marL="264319" indent="-166688" defTabSz="685800">
              <a:spcBef>
                <a:spcPts val="750"/>
              </a:spcBef>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37</a:t>
            </a:fld>
            <a:endParaRPr lang="en-US" dirty="0"/>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a:t>
            </a:r>
            <a:endParaRPr lang="en-US" sz="33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708288" y="2692688"/>
            <a:ext cx="3637682"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srgbClr val="CC0000"/>
                </a:solidFill>
                <a:latin typeface="Calibri"/>
                <a:ea typeface="ＭＳ Ｐゴシック" panose="020B0600070205080204" pitchFamily="34" charset="-128"/>
              </a:rPr>
              <a:t>1a</a:t>
            </a:r>
            <a:r>
              <a:rPr lang="en-US" altLang="en-US" sz="1800" dirty="0">
                <a:solidFill>
                  <a:srgbClr val="FF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initiates TCP connection to HTTP server (process) at </a:t>
            </a:r>
            <a:r>
              <a:rPr lang="en-US" altLang="en-US" sz="1500" dirty="0" err="1">
                <a:solidFill>
                  <a:prstClr val="black"/>
                </a:solidFill>
                <a:latin typeface="Calibri"/>
                <a:ea typeface="ＭＳ Ｐゴシック" panose="020B0600070205080204" pitchFamily="34" charset="-128"/>
              </a:rPr>
              <a:t>www.university.ac.uk</a:t>
            </a:r>
            <a:r>
              <a:rPr lang="en-US" altLang="en-US" sz="1500" dirty="0">
                <a:solidFill>
                  <a:prstClr val="black"/>
                </a:solidFill>
                <a:latin typeface="Calibri"/>
                <a:ea typeface="ＭＳ Ｐゴシック" panose="020B0600070205080204" pitchFamily="34" charset="-128"/>
              </a:rPr>
              <a:t> </a:t>
            </a:r>
            <a:r>
              <a:rPr lang="en-US" altLang="en-US" sz="1800" dirty="0">
                <a:solidFill>
                  <a:prstClr val="black"/>
                </a:solidFill>
                <a:latin typeface="Calibri"/>
                <a:ea typeface="ＭＳ Ｐゴシック" panose="020B0600070205080204" pitchFamily="34" charset="-128"/>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879738" y="3915626"/>
            <a:ext cx="3162401" cy="807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2</a:t>
            </a:r>
            <a:r>
              <a:rPr lang="en-US" altLang="en-US" sz="1800" dirty="0">
                <a:solidFill>
                  <a:srgbClr val="FF0000"/>
                </a:solidFill>
                <a:latin typeface="Calibri"/>
              </a:rPr>
              <a:t>.</a:t>
            </a:r>
            <a:r>
              <a:rPr lang="en-US" altLang="en-US" sz="1800" dirty="0">
                <a:solidFill>
                  <a:prstClr val="black"/>
                </a:solidFill>
                <a:latin typeface="Calibri"/>
              </a:rPr>
              <a:t> HTTP client sends HTTP </a:t>
            </a:r>
            <a:r>
              <a:rPr lang="en-US" altLang="en-US" sz="1800" i="1" dirty="0">
                <a:solidFill>
                  <a:srgbClr val="000099"/>
                </a:solidFill>
                <a:latin typeface="Calibri"/>
              </a:rPr>
              <a:t>request message</a:t>
            </a:r>
            <a:r>
              <a:rPr lang="en-US" altLang="en-US" sz="1800" dirty="0">
                <a:solidFill>
                  <a:prstClr val="black"/>
                </a:solidFill>
                <a:latin typeface="Calibri"/>
              </a:rPr>
              <a:t> (containing URL) into TCP connection socket. Message indicates that client wants object </a:t>
            </a:r>
            <a:r>
              <a:rPr lang="en-US" altLang="en-US" sz="1500" dirty="0" err="1">
                <a:solidFill>
                  <a:prstClr val="black"/>
                </a:solidFill>
                <a:latin typeface="Calibri"/>
              </a:rPr>
              <a:t>someDepartment</a:t>
            </a:r>
            <a:r>
              <a:rPr lang="en-US" altLang="en-US" sz="1500" dirty="0">
                <a:solidFill>
                  <a:prstClr val="black"/>
                </a:solidFill>
                <a:latin typeface="Calibri"/>
              </a:rPr>
              <a:t>/</a:t>
            </a:r>
            <a:r>
              <a:rPr lang="en-US" altLang="en-US" sz="1500" dirty="0" err="1">
                <a:solidFill>
                  <a:prstClr val="black"/>
                </a:solidFill>
                <a:latin typeface="Calibri"/>
              </a:rPr>
              <a:t>home.index</a:t>
            </a:r>
            <a:endParaRPr lang="en-US" altLang="en-US" sz="1800" dirty="0">
              <a:solidFill>
                <a:prstClr val="black"/>
              </a:solidFill>
              <a:latin typeface="Calibri"/>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5037764" y="2907118"/>
            <a:ext cx="4042146"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1b</a:t>
            </a:r>
            <a:r>
              <a:rPr lang="en-US" altLang="en-US" sz="1800" dirty="0">
                <a:solidFill>
                  <a:srgbClr val="FF0000"/>
                </a:solidFill>
                <a:latin typeface="Calibri"/>
              </a:rPr>
              <a:t>.</a:t>
            </a:r>
            <a:r>
              <a:rPr lang="en-US" altLang="en-US" sz="1800" dirty="0">
                <a:solidFill>
                  <a:prstClr val="black"/>
                </a:solidFill>
                <a:latin typeface="Calibri"/>
              </a:rPr>
              <a:t> HTTP server at host </a:t>
            </a:r>
            <a:r>
              <a:rPr lang="en-US" altLang="en-US" sz="1500" dirty="0" err="1">
                <a:solidFill>
                  <a:prstClr val="black"/>
                </a:solidFill>
                <a:latin typeface="Calibri"/>
              </a:rPr>
              <a:t>www.university.ac.uk</a:t>
            </a:r>
            <a:r>
              <a:rPr lang="en-US" altLang="en-US" sz="1500" dirty="0">
                <a:solidFill>
                  <a:prstClr val="black"/>
                </a:solidFill>
                <a:latin typeface="Calibri"/>
              </a:rPr>
              <a:t> </a:t>
            </a:r>
            <a:r>
              <a:rPr lang="en-US" altLang="en-US" sz="1800" dirty="0">
                <a:solidFill>
                  <a:prstClr val="black"/>
                </a:solidFill>
                <a:latin typeface="Calibri"/>
              </a:rPr>
              <a:t>waiting for TCP connection at port 80  </a:t>
            </a:r>
            <a:r>
              <a:rPr lang="ja-JP" altLang="en-US" sz="1800">
                <a:solidFill>
                  <a:prstClr val="black"/>
                </a:solidFill>
                <a:latin typeface="Calibri"/>
              </a:rPr>
              <a:t>“</a:t>
            </a:r>
            <a:r>
              <a:rPr lang="en-US" altLang="ja-JP" sz="1800" dirty="0">
                <a:solidFill>
                  <a:prstClr val="black"/>
                </a:solidFill>
                <a:latin typeface="Calibri"/>
              </a:rPr>
              <a:t>accepts</a:t>
            </a:r>
            <a:r>
              <a:rPr lang="ja-JP" altLang="en-US" sz="1800">
                <a:solidFill>
                  <a:prstClr val="black"/>
                </a:solidFill>
                <a:latin typeface="Calibri"/>
              </a:rPr>
              <a:t>”</a:t>
            </a:r>
            <a:r>
              <a:rPr lang="en-US" altLang="ja-JP" sz="1800" dirty="0">
                <a:solidFill>
                  <a:prstClr val="black"/>
                </a:solidFill>
                <a:latin typeface="Calibri"/>
              </a:rPr>
              <a:t> connection, notifying client</a:t>
            </a:r>
            <a:endParaRPr lang="en-US" altLang="en-US" sz="1800" dirty="0">
              <a:solidFill>
                <a:prstClr val="black"/>
              </a:solidFill>
              <a:latin typeface="Calibri"/>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5132982" y="4412180"/>
            <a:ext cx="4046153" cy="1350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3</a:t>
            </a:r>
            <a:r>
              <a:rPr lang="en-US" altLang="en-US" sz="1500" dirty="0">
                <a:solidFill>
                  <a:srgbClr val="FF0000"/>
                </a:solidFill>
                <a:latin typeface="Calibri"/>
              </a:rPr>
              <a:t>.</a:t>
            </a:r>
            <a:r>
              <a:rPr lang="en-US" altLang="en-US" sz="1500" dirty="0">
                <a:solidFill>
                  <a:prstClr val="black"/>
                </a:solidFill>
                <a:latin typeface="Calibri"/>
              </a:rPr>
              <a:t> </a:t>
            </a:r>
            <a:r>
              <a:rPr lang="en-US" altLang="en-US" sz="1800" dirty="0">
                <a:solidFill>
                  <a:prstClr val="black"/>
                </a:solidFill>
                <a:latin typeface="Calibri"/>
              </a:rPr>
              <a:t>HTTP server receives request message, forms </a:t>
            </a:r>
            <a:r>
              <a:rPr lang="en-US" altLang="en-US" sz="1800" i="1" dirty="0">
                <a:solidFill>
                  <a:srgbClr val="000099"/>
                </a:solidFill>
                <a:latin typeface="Calibri"/>
              </a:rPr>
              <a:t>response message</a:t>
            </a:r>
            <a:r>
              <a:rPr lang="en-US" altLang="en-US" sz="1800" dirty="0">
                <a:solidFill>
                  <a:prstClr val="black"/>
                </a:solidFill>
                <a:latin typeface="Calibri"/>
              </a:rPr>
              <a:t> containing requested object, and sends message into its socket</a:t>
            </a:r>
            <a:endParaRPr lang="en-US" altLang="en-US" sz="1500" dirty="0">
              <a:solidFill>
                <a:prstClr val="black"/>
              </a:solidFill>
              <a:latin typeface="Calibri"/>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3826898" y="4578613"/>
            <a:ext cx="1350135" cy="45146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4042138" y="5111244"/>
            <a:ext cx="1057715" cy="66890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3867639" y="2941694"/>
            <a:ext cx="1163269"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3826897" y="3382226"/>
            <a:ext cx="1163270" cy="755240"/>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38</a:t>
            </a:fld>
            <a:endParaRPr lang="en-US" dirty="0"/>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 (cont.)</a:t>
            </a:r>
            <a:endParaRPr lang="en-US" sz="33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cs typeface="Diwan Thuluth" pitchFamily="2" charset="-78"/>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599019" y="3257391"/>
            <a:ext cx="3813955" cy="150759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5</a:t>
            </a:r>
            <a:r>
              <a:rPr lang="en-US" altLang="en-US" sz="1800" dirty="0">
                <a:solidFill>
                  <a:srgbClr val="CC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receives response message containing html file, displays html.  Parsing html file, finds 10 referenced jpeg  objects</a:t>
            </a:r>
            <a:endParaRPr lang="en-US" altLang="en-US" sz="2100" dirty="0">
              <a:solidFill>
                <a:prstClr val="black"/>
              </a:solidFill>
              <a:latin typeface="Calibri"/>
              <a:ea typeface="ＭＳ Ｐゴシック" panose="020B0600070205080204" pitchFamily="34" charset="-128"/>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727860" y="4496197"/>
            <a:ext cx="2857500"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6.</a:t>
            </a:r>
            <a:r>
              <a:rPr lang="en-US" altLang="en-US" sz="1800" dirty="0">
                <a:solidFill>
                  <a:prstClr val="black"/>
                </a:solidFill>
                <a:latin typeface="Calibri"/>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5029935" y="2944020"/>
            <a:ext cx="2857500" cy="550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a:solidFill>
                  <a:srgbClr val="CC0000"/>
                </a:solidFill>
                <a:latin typeface="Calibri"/>
              </a:rPr>
              <a:t>4.</a:t>
            </a:r>
            <a:r>
              <a:rPr lang="en-US" altLang="en-US" sz="1800">
                <a:solidFill>
                  <a:prstClr val="black"/>
                </a:solidFill>
                <a:latin typeface="Calibri"/>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4190599" y="3257391"/>
            <a:ext cx="821531"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500">
              <a:solidFill>
                <a:prstClr val="black"/>
              </a:solidFill>
              <a:latin typeface="Calibri"/>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39</a:t>
            </a:fld>
            <a:endParaRPr lang="en-US" dirty="0"/>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6232967" y="4963369"/>
            <a:ext cx="1067765" cy="21702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277838" y="2580726"/>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Client-server paradigm</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 </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always-on host</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permanent IP address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often in data centers, for scaling</a:t>
            </a:r>
          </a:p>
          <a:p>
            <a:pPr marL="264319" indent="-166688" defTabSz="685800">
              <a:spcBef>
                <a:spcPct val="75000"/>
              </a:spcBef>
              <a:buNone/>
              <a:defRPr/>
            </a:pPr>
            <a:r>
              <a:rPr lang="en-US" altLang="en-US" sz="2100" dirty="0">
                <a:solidFill>
                  <a:srgbClr val="C00000"/>
                </a:solidFill>
                <a:latin typeface="Calibri" panose="020F0502020204030204"/>
                <a:ea typeface="ＭＳ Ｐゴシック" panose="020B0600070205080204" pitchFamily="34" charset="-128"/>
              </a:rPr>
              <a:t>clients: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contact, communicate with server</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be intermittently connected</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have dynamic IP addresses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do </a:t>
            </a:r>
            <a:r>
              <a:rPr lang="en-US" altLang="en-US" sz="2100" i="1" dirty="0">
                <a:solidFill>
                  <a:prstClr val="black"/>
                </a:solidFill>
                <a:latin typeface="Calibri" panose="020F0502020204030204"/>
                <a:ea typeface="ＭＳ Ｐゴシック" panose="020B0600070205080204" pitchFamily="34" charset="-128"/>
              </a:rPr>
              <a:t>not</a:t>
            </a:r>
            <a:r>
              <a:rPr lang="en-US" altLang="en-US" sz="2100" dirty="0">
                <a:solidFill>
                  <a:prstClr val="black"/>
                </a:solidFill>
                <a:latin typeface="Calibri" panose="020F0502020204030204"/>
                <a:ea typeface="ＭＳ Ｐゴシック" panose="020B0600070205080204" pitchFamily="34" charset="-128"/>
              </a:rPr>
              <a:t> communicate directly with each other</a:t>
            </a:r>
          </a:p>
          <a:p>
            <a:pPr marL="264319" indent="-166688" defTabSz="685800">
              <a:spcBef>
                <a:spcPts val="750"/>
              </a:spcBef>
              <a:defRPr/>
            </a:pPr>
            <a:r>
              <a:rPr lang="en-US" sz="2100" dirty="0">
                <a:solidFill>
                  <a:prstClr val="black"/>
                </a:solidFill>
                <a:latin typeface="Calibri" panose="020F0502020204030204"/>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response time</a:t>
            </a:r>
            <a:endParaRPr lang="en-US" sz="33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552295" y="2296633"/>
            <a:ext cx="4262627" cy="25030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RTT (definition):</a:t>
            </a:r>
            <a:r>
              <a:rPr lang="en-US" altLang="en-US" sz="2100" dirty="0">
                <a:solidFill>
                  <a:prstClr val="black"/>
                </a:solidFill>
                <a:latin typeface="Calibri"/>
                <a:ea typeface="ＭＳ Ｐゴシック" panose="020B0600070205080204" pitchFamily="34" charset="-128"/>
              </a:rPr>
              <a:t> time for a small packet to travel from client to server and back</a:t>
            </a:r>
          </a:p>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HTTP response time (per object):</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to initiate TCP connection</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for HTTP request and first few bytes of HTTP response to return</a:t>
            </a:r>
          </a:p>
          <a:p>
            <a:pPr marL="345281" indent="-161925" defTabSz="685800">
              <a:spcBef>
                <a:spcPts val="300"/>
              </a:spcBef>
              <a:defRPr/>
            </a:pPr>
            <a:r>
              <a:rPr lang="en-US" altLang="en-US" sz="1800">
                <a:solidFill>
                  <a:prstClr val="black"/>
                </a:solidFill>
                <a:latin typeface="Calibri"/>
                <a:ea typeface="ＭＳ Ｐゴシック" panose="020B0600070205080204" pitchFamily="34" charset="-128"/>
              </a:rPr>
              <a:t>object</a:t>
            </a:r>
            <a:r>
              <a:rPr lang="en-US" altLang="en-US" sz="1800" dirty="0">
                <a:solidFill>
                  <a:prstClr val="black"/>
                </a:solidFill>
                <a:latin typeface="Calibri"/>
                <a:ea typeface="ＭＳ Ｐゴシック" panose="020B0600070205080204" pitchFamily="34" charset="-128"/>
              </a:rPr>
              <a:t>/file transmission time</a:t>
            </a:r>
          </a:p>
          <a:p>
            <a:pPr marL="264319" indent="-166688" defTabSz="685800">
              <a:spcBef>
                <a:spcPts val="750"/>
              </a:spcBef>
              <a:buNone/>
              <a:defRPr/>
            </a:pPr>
            <a:endParaRPr lang="en-US" altLang="en-US" sz="1800" dirty="0">
              <a:solidFill>
                <a:prstClr val="black"/>
              </a:solidFill>
              <a:latin typeface="Calibri"/>
              <a:ea typeface="ＭＳ Ｐゴシック" panose="020B0600070205080204" pitchFamily="34" charset="-128"/>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6147922" y="2860713"/>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7415937" y="2855951"/>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6158637" y="3034545"/>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6147922" y="3363157"/>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6153874" y="3744157"/>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7427957" y="4044108"/>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7498091" y="3815595"/>
            <a:ext cx="886012" cy="68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srgbClr val="CC0000"/>
                </a:solidFill>
                <a:latin typeface="Calibri"/>
              </a:rPr>
              <a:t>time to </a:t>
            </a:r>
          </a:p>
          <a:p>
            <a:pPr defTabSz="685800">
              <a:lnSpc>
                <a:spcPct val="85000"/>
              </a:lnSpc>
              <a:spcBef>
                <a:spcPct val="0"/>
              </a:spcBef>
              <a:defRPr/>
            </a:pPr>
            <a:r>
              <a:rPr lang="en-US" altLang="en-US" sz="1500">
                <a:solidFill>
                  <a:srgbClr val="CC0000"/>
                </a:solidFill>
                <a:latin typeface="Calibri"/>
              </a:rPr>
              <a:t>transmit </a:t>
            </a:r>
          </a:p>
          <a:p>
            <a:pPr defTabSz="685800">
              <a:lnSpc>
                <a:spcPct val="85000"/>
              </a:lnSpc>
              <a:spcBef>
                <a:spcPct val="0"/>
              </a:spcBef>
              <a:defRPr/>
            </a:pPr>
            <a:r>
              <a:rPr lang="en-US" altLang="en-US" sz="1500">
                <a:solidFill>
                  <a:srgbClr val="CC0000"/>
                </a:solidFill>
                <a:latin typeface="Calibri"/>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5855028" y="3015495"/>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4887495" y="2779508"/>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initiate TCP</a:t>
            </a:r>
          </a:p>
          <a:p>
            <a:pPr defTabSz="685800">
              <a:lnSpc>
                <a:spcPct val="85000"/>
              </a:lnSpc>
              <a:spcBef>
                <a:spcPct val="0"/>
              </a:spcBef>
              <a:defRPr/>
            </a:pPr>
            <a:r>
              <a:rPr lang="en-US" altLang="en-US" sz="1500" dirty="0">
                <a:solidFill>
                  <a:srgbClr val="CC0000"/>
                </a:solidFill>
                <a:latin typeface="Calibri"/>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5956231" y="3053595"/>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5594281" y="3211947"/>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5891937" y="3694151"/>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4869835" y="3549611"/>
            <a:ext cx="1477467"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5960993" y="3735823"/>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5608569" y="3903701"/>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5864242" y="4461004"/>
            <a:ext cx="270992" cy="167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4804264" y="4320175"/>
            <a:ext cx="1235720"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5978854" y="4995503"/>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7237344" y="4982407"/>
            <a:ext cx="54373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500">
                <a:solidFill>
                  <a:prstClr val="black"/>
                </a:solidFill>
                <a:latin typeface="Calibri"/>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7265919" y="2280879"/>
            <a:ext cx="317897" cy="513160"/>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5764541" y="2297547"/>
            <a:ext cx="523875" cy="532210"/>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6141738" y="4042364"/>
            <a:ext cx="1275203" cy="418641"/>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6052284" y="4339701"/>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792386" y="5297141"/>
            <a:ext cx="6942931" cy="577081"/>
          </a:xfrm>
          <a:prstGeom prst="rect">
            <a:avLst/>
          </a:prstGeom>
          <a:noFill/>
        </p:spPr>
        <p:txBody>
          <a:bodyPr wrap="square" rtlCol="0">
            <a:spAutoFit/>
          </a:bodyPr>
          <a:lstStyle/>
          <a:p>
            <a:pPr defTabSz="685800">
              <a:defRPr/>
            </a:pPr>
            <a:r>
              <a:rPr lang="en-US" altLang="en-US" i="1" dirty="0">
                <a:solidFill>
                  <a:prstClr val="black"/>
                </a:solidFill>
                <a:latin typeface="Calibri"/>
                <a:ea typeface="ＭＳ Ｐゴシック" panose="020B0600070205080204" pitchFamily="34" charset="-128"/>
              </a:rPr>
              <a:t>Non-persistent HTTP response time =  2RTT+ file transmission  time</a:t>
            </a:r>
          </a:p>
          <a:p>
            <a:pPr defTabSz="685800">
              <a:defRPr/>
            </a:pPr>
            <a:endParaRPr lang="en-US" sz="1350" dirty="0">
              <a:solidFill>
                <a:prstClr val="black"/>
              </a:solidFill>
              <a:latin typeface="Calibri"/>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40</a:t>
            </a:fld>
            <a:endParaRPr lang="en-US" dirty="0"/>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Persistent HTTP </a:t>
            </a:r>
            <a:r>
              <a:rPr lang="en-US" altLang="en-US" sz="2400" dirty="0">
                <a:cs typeface="Calibri" panose="020F0502020204030204" pitchFamily="34" charset="0"/>
              </a:rPr>
              <a:t>(HTTP 1.1)</a:t>
            </a:r>
            <a:endParaRPr lang="en-US" sz="33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599019" y="1908573"/>
            <a:ext cx="387416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Non-persistent HTTP issues:</a:t>
            </a:r>
          </a:p>
          <a:p>
            <a:pPr marL="259556" indent="-163116" defTabSz="685800">
              <a:spcBef>
                <a:spcPts val="750"/>
              </a:spcBef>
              <a:buFont typeface="Wingdings" charset="2"/>
              <a:buChar char="§"/>
              <a:defRPr/>
            </a:pPr>
            <a:r>
              <a:rPr lang="en-US" sz="2100" dirty="0">
                <a:solidFill>
                  <a:prstClr val="black"/>
                </a:solidFill>
                <a:latin typeface="Calibri"/>
              </a:rPr>
              <a:t>requires 2 RTTs per object</a:t>
            </a:r>
          </a:p>
          <a:p>
            <a:pPr marL="259556" indent="-163116" defTabSz="685800">
              <a:spcBef>
                <a:spcPts val="750"/>
              </a:spcBef>
              <a:buFont typeface="Wingdings" charset="2"/>
              <a:buChar char="§"/>
              <a:defRPr/>
            </a:pPr>
            <a:r>
              <a:rPr lang="en-US" sz="2100" dirty="0">
                <a:solidFill>
                  <a:prstClr val="black"/>
                </a:solidFill>
                <a:latin typeface="Calibri"/>
              </a:rPr>
              <a:t>OS overhead for </a:t>
            </a:r>
            <a:r>
              <a:rPr lang="en-US" sz="2100" i="1" dirty="0">
                <a:solidFill>
                  <a:prstClr val="black"/>
                </a:solidFill>
                <a:latin typeface="Calibri"/>
              </a:rPr>
              <a:t>each</a:t>
            </a:r>
            <a:r>
              <a:rPr lang="en-US" sz="2100" dirty="0">
                <a:solidFill>
                  <a:prstClr val="black"/>
                </a:solidFill>
                <a:latin typeface="Calibri"/>
              </a:rPr>
              <a:t> TCP connection</a:t>
            </a:r>
          </a:p>
          <a:p>
            <a:pPr marL="259556" indent="-163116" defTabSz="685800">
              <a:spcBef>
                <a:spcPts val="750"/>
              </a:spcBef>
              <a:buFont typeface="Wingdings" charset="2"/>
              <a:buChar char="§"/>
              <a:defRPr/>
            </a:pPr>
            <a:r>
              <a:rPr lang="en-US" sz="2100" dirty="0">
                <a:solidFill>
                  <a:prstClr val="black"/>
                </a:solidFill>
                <a:latin typeface="Calibri"/>
              </a:rPr>
              <a:t>browsers often open multiple parallel TCP connections to fetch referenced objects in parallel</a:t>
            </a:r>
          </a:p>
          <a:p>
            <a:pPr marL="264319" indent="-166688" defTabSz="685800">
              <a:spcBef>
                <a:spcPts val="750"/>
              </a:spcBef>
              <a:buNone/>
              <a:defRPr/>
            </a:pPr>
            <a:endParaRPr lang="en-US" sz="18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4670822" y="1918097"/>
            <a:ext cx="430129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Persistent  HTTP </a:t>
            </a:r>
            <a:r>
              <a:rPr lang="en-US" sz="1800" i="1" dirty="0">
                <a:solidFill>
                  <a:srgbClr val="CC0000"/>
                </a:solidFill>
                <a:latin typeface="Calibri"/>
              </a:rPr>
              <a:t>(HTTP1.1):</a:t>
            </a:r>
            <a:endParaRPr lang="en-US" sz="2400" i="1" dirty="0">
              <a:solidFill>
                <a:srgbClr val="CC0000"/>
              </a:solidFill>
              <a:latin typeface="Calibri"/>
            </a:endParaRPr>
          </a:p>
          <a:p>
            <a:pPr marL="259556" indent="-163116" defTabSz="685800">
              <a:spcBef>
                <a:spcPts val="750"/>
              </a:spcBef>
              <a:buFont typeface="Wingdings" charset="2"/>
              <a:buChar char="§"/>
              <a:defRPr/>
            </a:pPr>
            <a:r>
              <a:rPr lang="en-US" sz="2100" dirty="0">
                <a:solidFill>
                  <a:prstClr val="black"/>
                </a:solidFill>
                <a:latin typeface="Calibri"/>
              </a:rPr>
              <a:t>server leaves connection open after sending response</a:t>
            </a:r>
          </a:p>
          <a:p>
            <a:pPr marL="259556" indent="-163116" defTabSz="685800">
              <a:spcBef>
                <a:spcPts val="750"/>
              </a:spcBef>
              <a:buFont typeface="Wingdings" charset="2"/>
              <a:buChar char="§"/>
              <a:defRPr/>
            </a:pPr>
            <a:r>
              <a:rPr lang="en-US" sz="2100" dirty="0">
                <a:solidFill>
                  <a:prstClr val="black"/>
                </a:solidFill>
                <a:latin typeface="Calibri"/>
              </a:rPr>
              <a:t>subsequent HTTP messages  between same client/server sent over open connection</a:t>
            </a:r>
          </a:p>
          <a:p>
            <a:pPr marL="259556" indent="-163116" defTabSz="685800">
              <a:spcBef>
                <a:spcPts val="750"/>
              </a:spcBef>
              <a:buFont typeface="Wingdings" charset="2"/>
              <a:buChar char="§"/>
              <a:defRPr/>
            </a:pPr>
            <a:r>
              <a:rPr lang="en-US" sz="2100" dirty="0">
                <a:solidFill>
                  <a:prstClr val="black"/>
                </a:solidFill>
                <a:latin typeface="Calibri"/>
              </a:rPr>
              <a:t>client sends requests as soon as it encounters a referenced object</a:t>
            </a:r>
          </a:p>
          <a:p>
            <a:pPr marL="259556" indent="-163116" defTabSz="685800">
              <a:spcBef>
                <a:spcPts val="750"/>
              </a:spcBef>
              <a:buFont typeface="Wingdings" charset="2"/>
              <a:buChar char="§"/>
              <a:defRPr/>
            </a:pPr>
            <a:r>
              <a:rPr lang="en-US" sz="2100" dirty="0">
                <a:solidFill>
                  <a:prstClr val="black"/>
                </a:solidFill>
                <a:latin typeface="Calibri"/>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41</a:t>
            </a:fld>
            <a:endParaRPr lang="en-US" dirty="0"/>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request message</a:t>
            </a:r>
            <a:endParaRPr lang="en-US" sz="33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400050" y="1940719"/>
            <a:ext cx="8743950" cy="10719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two types of HTTP messages: </a:t>
            </a:r>
            <a:r>
              <a:rPr lang="en-US" altLang="en-US" sz="2100" i="1" dirty="0">
                <a:solidFill>
                  <a:srgbClr val="CC0000"/>
                </a:solidFill>
                <a:latin typeface="Calibri"/>
                <a:ea typeface="ＭＳ Ｐゴシック" panose="020B0600070205080204" pitchFamily="34" charset="-128"/>
              </a:rPr>
              <a:t>request</a:t>
            </a:r>
            <a:r>
              <a:rPr lang="en-US" altLang="en-US" sz="2100" dirty="0">
                <a:solidFill>
                  <a:srgbClr val="CC0000"/>
                </a:solidFill>
                <a:latin typeface="Calibri"/>
                <a:ea typeface="ＭＳ Ｐゴシック" panose="020B0600070205080204" pitchFamily="34" charset="-128"/>
              </a:rPr>
              <a:t>, </a:t>
            </a:r>
            <a:r>
              <a:rPr lang="en-US" altLang="en-US" sz="2100" i="1" dirty="0">
                <a:solidFill>
                  <a:srgbClr val="CC0000"/>
                </a:solidFill>
                <a:latin typeface="Calibri"/>
                <a:ea typeface="ＭＳ Ｐゴシック" panose="020B0600070205080204" pitchFamily="34" charset="-128"/>
              </a:rPr>
              <a:t>response</a:t>
            </a:r>
          </a:p>
          <a:p>
            <a:pPr marL="175022" indent="-175022" defTabSz="685800">
              <a:spcBef>
                <a:spcPts val="750"/>
              </a:spcBef>
              <a:defRPr/>
            </a:pPr>
            <a:r>
              <a:rPr lang="en-US" altLang="en-US" sz="2100" dirty="0">
                <a:solidFill>
                  <a:srgbClr val="CC0000"/>
                </a:solidFill>
                <a:latin typeface="Calibri"/>
                <a:ea typeface="ＭＳ Ｐゴシック" panose="020B0600070205080204" pitchFamily="34" charset="-128"/>
              </a:rPr>
              <a:t>HTTP request message:</a:t>
            </a:r>
          </a:p>
          <a:p>
            <a:pPr marL="514350" lvl="1" indent="-171450" defTabSz="685800">
              <a:spcBef>
                <a:spcPts val="375"/>
              </a:spcBef>
              <a:defRPr/>
            </a:pPr>
            <a:r>
              <a:rPr lang="en-US" altLang="en-US" sz="1800" dirty="0">
                <a:solidFill>
                  <a:prstClr val="black"/>
                </a:solidFill>
                <a:latin typeface="Calibri"/>
                <a:ea typeface="ＭＳ Ｐゴシック" panose="020B0600070205080204" pitchFamily="34" charset="-128"/>
              </a:rPr>
              <a:t>ASCII (human-readable format)</a:t>
            </a:r>
            <a:endParaRPr lang="en-US" altLang="en-US" sz="1800" dirty="0">
              <a:solidFill>
                <a:srgbClr val="ED7D31"/>
              </a:solidFill>
              <a:latin typeface="Calibri"/>
              <a:ea typeface="ＭＳ Ｐゴシック" panose="020B0600070205080204" pitchFamily="34" charset="-128"/>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032191" y="3999483"/>
            <a:ext cx="849913"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90000"/>
              </a:lnSpc>
              <a:spcBef>
                <a:spcPct val="0"/>
              </a:spcBef>
              <a:defRPr/>
            </a:pPr>
            <a:r>
              <a:rPr lang="en-US" altLang="en-US" sz="1800" dirty="0">
                <a:solidFill>
                  <a:srgbClr val="000099"/>
                </a:solidFill>
                <a:latin typeface="Calibri"/>
              </a:rPr>
              <a:t>header</a:t>
            </a:r>
          </a:p>
          <a:p>
            <a:pPr algn="r" defTabSz="685800">
              <a:lnSpc>
                <a:spcPct val="90000"/>
              </a:lnSpc>
              <a:spcBef>
                <a:spcPct val="0"/>
              </a:spcBef>
              <a:defRPr/>
            </a:pPr>
            <a:r>
              <a:rPr lang="en-US" altLang="en-US" sz="1800" dirty="0">
                <a:solidFill>
                  <a:srgbClr val="000099"/>
                </a:solidFill>
                <a:latin typeface="Calibri"/>
              </a:rPr>
              <a:t> lines</a:t>
            </a:r>
            <a:endParaRPr lang="en-US" altLang="en-US" sz="2100" dirty="0">
              <a:solidFill>
                <a:srgbClr val="000099"/>
              </a:solidFill>
              <a:latin typeface="Calibri"/>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3000034" y="3350249"/>
            <a:ext cx="5941409" cy="1780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GET /</a:t>
            </a:r>
            <a:r>
              <a:rPr lang="en-US" altLang="en-US" sz="1350" b="1" dirty="0" err="1">
                <a:solidFill>
                  <a:prstClr val="black"/>
                </a:solidFill>
                <a:latin typeface="Courier New" panose="02070309020205020404" pitchFamily="49" charset="0"/>
              </a:rPr>
              <a:t>index.html</a:t>
            </a:r>
            <a:r>
              <a:rPr lang="en-US" altLang="en-US" sz="1350" b="1" dirty="0">
                <a:solidFill>
                  <a:prstClr val="black"/>
                </a:solidFill>
                <a:latin typeface="Courier New" panose="02070309020205020404" pitchFamily="49" charset="0"/>
              </a:rPr>
              <a:t> HTTP/1.1\r\n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Host: www-</a:t>
            </a:r>
            <a:r>
              <a:rPr lang="en-US" altLang="en-US" sz="1350" b="1" dirty="0" err="1">
                <a:solidFill>
                  <a:prstClr val="black"/>
                </a:solidFill>
                <a:latin typeface="Courier New" panose="02070309020205020404" pitchFamily="49" charset="0"/>
              </a:rPr>
              <a:t>net.cs.umass.edu</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User-Agent: Mozilla/5.0 (Macintosh; Intel Mac OS X 10.15; rv:80.0) Gecko/20100101 Firefox/80.0 \r\n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 text/</a:t>
            </a:r>
            <a:r>
              <a:rPr lang="en-US" altLang="en-US" sz="1350" b="1" dirty="0" err="1">
                <a:solidFill>
                  <a:prstClr val="black"/>
                </a:solidFill>
                <a:latin typeface="Courier New" panose="02070309020205020404" pitchFamily="49" charset="0"/>
              </a:rPr>
              <a:t>html,application</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xhtml+xml</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Accept-Language: </a:t>
            </a:r>
            <a:r>
              <a:rPr lang="en-US" altLang="en-US" sz="1350" b="1" dirty="0" err="1">
                <a:solidFill>
                  <a:prstClr val="black"/>
                </a:solidFill>
                <a:latin typeface="Courier New" panose="02070309020205020404" pitchFamily="49" charset="0"/>
              </a:rPr>
              <a:t>en-us,en;q</a:t>
            </a:r>
            <a:r>
              <a:rPr lang="en-US" altLang="en-US" sz="1350" b="1" dirty="0">
                <a:solidFill>
                  <a:prstClr val="black"/>
                </a:solidFill>
                <a:latin typeface="Courier New" panose="02070309020205020404" pitchFamily="49" charset="0"/>
              </a:rPr>
              <a:t>=0.5\r\n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Accept-Encoding: </a:t>
            </a:r>
            <a:r>
              <a:rPr lang="en-US" altLang="en-US" sz="1350" b="1" dirty="0" err="1">
                <a:solidFill>
                  <a:prstClr val="black"/>
                </a:solidFill>
                <a:latin typeface="Courier New" panose="02070309020205020404" pitchFamily="49" charset="0"/>
              </a:rPr>
              <a:t>gzip,deflate</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Connection: keep-alive\r\n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5643222" y="2824884"/>
            <a:ext cx="2165605" cy="636985"/>
            <a:chOff x="7524296" y="2554061"/>
            <a:chExt cx="2887473"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836673"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208725"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228429" y="3145486"/>
            <a:ext cx="2768374" cy="923330"/>
            <a:chOff x="304572" y="3050979"/>
            <a:chExt cx="3691165" cy="123110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4"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request line (GET, POST, </a:t>
              </a:r>
            </a:p>
            <a:p>
              <a:pPr defTabSz="685800">
                <a:spcBef>
                  <a:spcPct val="0"/>
                </a:spcBef>
                <a:defRPr/>
              </a:pPr>
              <a:r>
                <a:rPr lang="en-US" altLang="en-US" sz="1800" dirty="0">
                  <a:solidFill>
                    <a:srgbClr val="000099"/>
                  </a:solidFill>
                  <a:latin typeface="Calibri"/>
                </a:rPr>
                <a:t>HEAD commands)</a:t>
              </a:r>
              <a:endParaRPr lang="en-US" altLang="en-US" sz="2100" dirty="0">
                <a:solidFill>
                  <a:srgbClr val="000099"/>
                </a:solidFill>
                <a:latin typeface="Calibri"/>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557929" y="5018839"/>
            <a:ext cx="5822291" cy="923330"/>
            <a:chOff x="743905" y="5548787"/>
            <a:chExt cx="7763054" cy="1231107"/>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90000"/>
                </a:lnSpc>
                <a:spcBef>
                  <a:spcPct val="0"/>
                </a:spcBef>
                <a:defRPr/>
              </a:pPr>
              <a:r>
                <a:rPr lang="en-US" altLang="en-US" sz="1500" dirty="0">
                  <a:solidFill>
                    <a:srgbClr val="000099"/>
                  </a:solidFill>
                  <a:latin typeface="Calibri"/>
                </a:rPr>
                <a:t>carriage return, line feed at start of line indicates end of header lines</a:t>
              </a:r>
              <a:endParaRPr lang="en-US" altLang="en-US" sz="1800" dirty="0">
                <a:solidFill>
                  <a:srgbClr val="000099"/>
                </a:solidFill>
                <a:latin typeface="Calibri"/>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53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2859437" y="3635322"/>
            <a:ext cx="163082" cy="1348352"/>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2" name="Rectangle 1">
            <a:extLst>
              <a:ext uri="{FF2B5EF4-FFF2-40B4-BE49-F238E27FC236}">
                <a16:creationId xmlns:a16="http://schemas.microsoft.com/office/drawing/2014/main" id="{5F809E13-4068-2140-8EEF-80CD03B5F69C}"/>
              </a:ext>
            </a:extLst>
          </p:cNvPr>
          <p:cNvSpPr/>
          <p:nvPr/>
        </p:nvSpPr>
        <p:spPr>
          <a:xfrm>
            <a:off x="3014636" y="3355521"/>
            <a:ext cx="4965539" cy="226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045153" y="3556889"/>
            <a:ext cx="6294665" cy="14763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42</a:t>
            </a:fld>
            <a:endParaRPr lang="en-US" dirty="0"/>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request message: general format</a:t>
            </a:r>
            <a:endParaRPr lang="en-US" sz="33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6528355" y="2171701"/>
            <a:ext cx="827471"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request</a:t>
            </a:r>
          </a:p>
          <a:p>
            <a:pPr marL="257175" indent="-257175" defTabSz="685800">
              <a:lnSpc>
                <a:spcPct val="90000"/>
              </a:lnSpc>
              <a:spcBef>
                <a:spcPct val="0"/>
              </a:spcBef>
              <a:defRPr/>
            </a:pPr>
            <a:r>
              <a:rPr lang="en-US" altLang="en-US" sz="1500">
                <a:solidFill>
                  <a:srgbClr val="CC0000"/>
                </a:solidFill>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6524782" y="2933701"/>
            <a:ext cx="785793"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header</a:t>
            </a:r>
          </a:p>
          <a:p>
            <a:pPr marL="257175" indent="-257175" defTabSz="685800">
              <a:lnSpc>
                <a:spcPct val="90000"/>
              </a:lnSpc>
              <a:spcBef>
                <a:spcPct val="0"/>
              </a:spcBef>
              <a:defRPr/>
            </a:pPr>
            <a:r>
              <a:rPr lang="en-US" altLang="en-US" sz="1500">
                <a:solidFill>
                  <a:srgbClr val="CC0000"/>
                </a:solidFill>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6236651" y="2611041"/>
            <a:ext cx="259556" cy="136445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6136638" y="2572941"/>
            <a:ext cx="217885" cy="15132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6412863" y="4152900"/>
            <a:ext cx="534591" cy="91201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6525973" y="4576762"/>
            <a:ext cx="603050" cy="3000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159951" y="2199084"/>
            <a:ext cx="4229100" cy="334566"/>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314102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3474401"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44554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4774563" y="2196703"/>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57508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6079488"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2252820" y="2219325"/>
            <a:ext cx="8274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3124357" y="2205038"/>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4448332" y="2209800"/>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5762782" y="2214563"/>
            <a:ext cx="3449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6115207" y="2222897"/>
            <a:ext cx="28084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4891245" y="2209800"/>
            <a:ext cx="80663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3672044" y="2219325"/>
            <a:ext cx="57099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159950" y="2532457"/>
            <a:ext cx="3426619" cy="346472"/>
            <a:chOff x="192" y="1894"/>
            <a:chExt cx="2878" cy="29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157569" y="3639738"/>
            <a:ext cx="3426619" cy="346472"/>
            <a:chOff x="192" y="1894"/>
            <a:chExt cx="2878" cy="29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159951" y="2868215"/>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033745" y="3036093"/>
            <a:ext cx="296466" cy="371475"/>
            <a:chOff x="462" y="1727"/>
            <a:chExt cx="249" cy="312"/>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5582998" y="2858690"/>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5456791" y="3026568"/>
            <a:ext cx="296466" cy="371475"/>
            <a:chOff x="462" y="1727"/>
            <a:chExt cx="249" cy="312"/>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156379" y="3974305"/>
            <a:ext cx="722709" cy="346471"/>
            <a:chOff x="3105" y="2650"/>
            <a:chExt cx="607" cy="29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156380" y="4310063"/>
            <a:ext cx="3877865" cy="8405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3608942" y="4552950"/>
            <a:ext cx="111601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033745" y="4563666"/>
            <a:ext cx="296466" cy="371476"/>
            <a:chOff x="462" y="1727"/>
            <a:chExt cx="249" cy="312"/>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5903276" y="4556522"/>
            <a:ext cx="296466" cy="371476"/>
            <a:chOff x="462" y="1727"/>
            <a:chExt cx="249" cy="312"/>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43</a:t>
            </a:fld>
            <a:endParaRPr lang="en-US" dirty="0"/>
          </a:p>
        </p:txBody>
      </p:sp>
    </p:spTree>
    <p:extLst>
      <p:ext uri="{BB962C8B-B14F-4D97-AF65-F5344CB8AC3E}">
        <p14:creationId xmlns:p14="http://schemas.microsoft.com/office/powerpoint/2010/main" val="371936590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Other HTTP request messages</a:t>
            </a:r>
            <a:endParaRPr lang="en-US" sz="33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514180" y="21527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POST method:</a:t>
            </a:r>
          </a:p>
          <a:p>
            <a:pPr marL="175022" indent="-175022" defTabSz="685800">
              <a:spcBef>
                <a:spcPts val="300"/>
              </a:spcBef>
              <a:buFont typeface="Wingdings" charset="2"/>
              <a:buChar char="§"/>
              <a:defRPr/>
            </a:pPr>
            <a:r>
              <a:rPr lang="en-US" sz="1800" dirty="0">
                <a:solidFill>
                  <a:prstClr val="black"/>
                </a:solidFill>
                <a:latin typeface="Calibri"/>
              </a:rPr>
              <a:t>web page often includes form input</a:t>
            </a:r>
          </a:p>
          <a:p>
            <a:pPr marL="175022" indent="-175022" defTabSz="685800">
              <a:spcBef>
                <a:spcPts val="300"/>
              </a:spcBef>
              <a:buFont typeface="Wingdings" charset="2"/>
              <a:buChar char="§"/>
              <a:defRPr/>
            </a:pPr>
            <a:r>
              <a:rPr lang="en-US" sz="1800" dirty="0">
                <a:solidFill>
                  <a:prstClr val="black"/>
                </a:solidFill>
                <a:latin typeface="Calibri"/>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514180" y="4207473"/>
            <a:ext cx="4155791"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GET method </a:t>
            </a:r>
            <a:r>
              <a:rPr lang="en-US" sz="1800" dirty="0">
                <a:solidFill>
                  <a:prstClr val="black"/>
                </a:solidFill>
                <a:latin typeface="Calibri"/>
              </a:rPr>
              <a:t>(for sending data to server):</a:t>
            </a:r>
            <a:endParaRPr lang="en-US" sz="2100" dirty="0">
              <a:solidFill>
                <a:prstClr val="black"/>
              </a:solidFill>
              <a:latin typeface="Calibri"/>
            </a:endParaRPr>
          </a:p>
          <a:p>
            <a:pPr marL="175022" indent="-175022" defTabSz="685800">
              <a:spcBef>
                <a:spcPts val="750"/>
              </a:spcBef>
              <a:buFont typeface="Wingdings" charset="2"/>
              <a:buChar char="§"/>
              <a:defRPr/>
            </a:pPr>
            <a:r>
              <a:rPr lang="en-US" sz="1800" dirty="0">
                <a:solidFill>
                  <a:prstClr val="black"/>
                </a:solidFill>
                <a:latin typeface="Calibri"/>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599018" y="5528208"/>
            <a:ext cx="476925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b="1" dirty="0" err="1">
                <a:solidFill>
                  <a:prstClr val="black"/>
                </a:solidFill>
                <a:latin typeface="Courier New" panose="02070309020205020404" pitchFamily="49" charset="0"/>
              </a:rPr>
              <a:t>www.somesite.com</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animalsearch?monkeys&amp;banana</a:t>
            </a:r>
            <a:endParaRPr lang="en-US" altLang="en-US" sz="1350" b="1" dirty="0">
              <a:solidFill>
                <a:prstClr val="black"/>
              </a:solidFill>
              <a:latin typeface="Courier New" panose="02070309020205020404" pitchFamily="49" charset="0"/>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5243819" y="2171700"/>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HEAD method:</a:t>
            </a:r>
          </a:p>
          <a:p>
            <a:pPr marL="175022" indent="-175022" defTabSz="685800">
              <a:spcBef>
                <a:spcPts val="300"/>
              </a:spcBef>
              <a:buFont typeface="Wingdings" charset="2"/>
              <a:buChar char="§"/>
              <a:defRPr/>
            </a:pPr>
            <a:r>
              <a:rPr lang="en-US" sz="1800" dirty="0">
                <a:solidFill>
                  <a:prstClr val="black"/>
                </a:solidFill>
                <a:latin typeface="Calibri"/>
              </a:rPr>
              <a:t>requests headers (only) that would be returned</a:t>
            </a:r>
            <a:r>
              <a:rPr lang="en-US" sz="1800" i="1" dirty="0">
                <a:solidFill>
                  <a:prstClr val="black"/>
                </a:solidFill>
                <a:latin typeface="Calibri"/>
              </a:rPr>
              <a:t> if </a:t>
            </a:r>
            <a:r>
              <a:rPr lang="en-US" sz="1800" dirty="0">
                <a:solidFill>
                  <a:prstClr val="black"/>
                </a:solidFill>
                <a:latin typeface="Calibri"/>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5245029" y="37368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PUT method:</a:t>
            </a:r>
          </a:p>
          <a:p>
            <a:pPr marL="175022" indent="-175022" defTabSz="685800">
              <a:spcBef>
                <a:spcPts val="300"/>
              </a:spcBef>
              <a:buFont typeface="Wingdings" charset="2"/>
              <a:buChar char="§"/>
              <a:defRPr/>
            </a:pPr>
            <a:r>
              <a:rPr lang="en-US" sz="1800" dirty="0">
                <a:solidFill>
                  <a:prstClr val="black"/>
                </a:solidFill>
                <a:latin typeface="Calibri"/>
              </a:rPr>
              <a:t>uploads new file (object) to server</a:t>
            </a:r>
          </a:p>
          <a:p>
            <a:pPr marL="175022" indent="-175022" defTabSz="685800">
              <a:spcBef>
                <a:spcPts val="300"/>
              </a:spcBef>
              <a:buFont typeface="Wingdings" charset="2"/>
              <a:buChar char="§"/>
              <a:defRPr/>
            </a:pPr>
            <a:r>
              <a:rPr lang="en-US" sz="1800" dirty="0">
                <a:solidFill>
                  <a:prstClr val="black"/>
                </a:solidFill>
                <a:latin typeface="Calibri"/>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44</a:t>
            </a:fld>
            <a:endParaRPr lang="en-US" dirty="0"/>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response message</a:t>
            </a:r>
            <a:endParaRPr lang="en-US" sz="33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667223" y="2024048"/>
            <a:ext cx="30420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status line (protocol</a:t>
            </a:r>
          </a:p>
          <a:p>
            <a:pPr defTabSz="685800">
              <a:spcBef>
                <a:spcPct val="0"/>
              </a:spcBef>
              <a:defRPr/>
            </a:pPr>
            <a:r>
              <a:rPr lang="en-US" altLang="en-US" sz="1800" dirty="0">
                <a:solidFill>
                  <a:srgbClr val="0000A3"/>
                </a:solidFill>
                <a:latin typeface="Calibri"/>
              </a:rPr>
              <a:t>status code status phrase)</a:t>
            </a:r>
            <a:endParaRPr lang="en-US" altLang="en-US" sz="2100" dirty="0">
              <a:solidFill>
                <a:srgbClr val="0000A3"/>
              </a:solidFill>
              <a:latin typeface="Calibri"/>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2938146" y="3095971"/>
            <a:ext cx="8499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spcBef>
                <a:spcPct val="0"/>
              </a:spcBef>
              <a:defRPr/>
            </a:pPr>
            <a:r>
              <a:rPr lang="en-US" altLang="en-US" sz="1800" dirty="0">
                <a:solidFill>
                  <a:srgbClr val="0000A3"/>
                </a:solidFill>
                <a:latin typeface="Calibri"/>
              </a:rPr>
              <a:t>header</a:t>
            </a:r>
          </a:p>
          <a:p>
            <a:pPr algn="r" defTabSz="685800">
              <a:spcBef>
                <a:spcPct val="0"/>
              </a:spcBef>
              <a:defRPr/>
            </a:pPr>
            <a:r>
              <a:rPr lang="en-US" altLang="en-US" sz="1800" dirty="0">
                <a:solidFill>
                  <a:srgbClr val="0000A3"/>
                </a:solidFill>
                <a:latin typeface="Calibri"/>
              </a:rPr>
              <a:t> lines</a:t>
            </a:r>
            <a:endParaRPr lang="en-US" altLang="en-US" sz="2100" dirty="0">
              <a:solidFill>
                <a:srgbClr val="0000A3"/>
              </a:solidFill>
              <a:latin typeface="Calibri"/>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621298" y="4312620"/>
            <a:ext cx="270216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data, e.g.,  requested</a:t>
            </a:r>
          </a:p>
          <a:p>
            <a:pPr defTabSz="685800">
              <a:spcBef>
                <a:spcPct val="0"/>
              </a:spcBef>
              <a:defRPr/>
            </a:pPr>
            <a:r>
              <a:rPr lang="en-US" altLang="en-US" sz="1800" dirty="0">
                <a:solidFill>
                  <a:srgbClr val="0000A3"/>
                </a:solidFill>
                <a:latin typeface="Calibri"/>
              </a:rPr>
              <a:t>HTML file</a:t>
            </a:r>
            <a:endParaRPr lang="en-US" altLang="en-US" sz="2100" dirty="0">
              <a:solidFill>
                <a:srgbClr val="0000A3"/>
              </a:solidFill>
              <a:latin typeface="Calibri"/>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3848611" y="2140409"/>
            <a:ext cx="4733925" cy="2548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sz="1350" b="1" dirty="0">
                <a:solidFill>
                  <a:prstClr val="black"/>
                </a:solidFill>
                <a:latin typeface="Courier" pitchFamily="2" charset="0"/>
                <a:cs typeface="Courier New" panose="02070309020205020404" pitchFamily="49" charset="0"/>
              </a:rPr>
              <a:t>HTTP/1.1 200 OK</a:t>
            </a:r>
          </a:p>
          <a:p>
            <a:pPr marL="257175" indent="-257175" defTabSz="685800">
              <a:defRPr/>
            </a:pPr>
            <a:r>
              <a:rPr lang="en-US" sz="1350" b="1" dirty="0">
                <a:solidFill>
                  <a:prstClr val="black"/>
                </a:solidFill>
                <a:latin typeface="Courier" pitchFamily="2" charset="0"/>
                <a:cs typeface="Courier New" panose="02070309020205020404" pitchFamily="49" charset="0"/>
              </a:rPr>
              <a:t>Date: Tue, 08 Sep 2020 00:53:20 GMT</a:t>
            </a:r>
          </a:p>
          <a:p>
            <a:pPr marL="257175" indent="-257175" defTabSz="685800">
              <a:defRPr/>
            </a:pPr>
            <a:r>
              <a:rPr lang="en-US" sz="1350" b="1" dirty="0">
                <a:solidFill>
                  <a:prstClr val="black"/>
                </a:solidFill>
                <a:latin typeface="Courier" pitchFamily="2" charset="0"/>
                <a:cs typeface="Courier New" panose="02070309020205020404" pitchFamily="49" charset="0"/>
              </a:rPr>
              <a:t>Server: Apache/2.4.6 (CentOS) OpenSSL/1.0.2k-fips PHP/7.4.9 </a:t>
            </a:r>
            <a:r>
              <a:rPr lang="en-US" sz="1350" b="1" dirty="0" err="1">
                <a:solidFill>
                  <a:prstClr val="black"/>
                </a:solidFill>
                <a:latin typeface="Courier" pitchFamily="2" charset="0"/>
                <a:cs typeface="Courier New" panose="02070309020205020404" pitchFamily="49" charset="0"/>
              </a:rPr>
              <a:t>mod_perl</a:t>
            </a:r>
            <a:r>
              <a:rPr lang="en-US" sz="1350" b="1" dirty="0">
                <a:solidFill>
                  <a:prstClr val="black"/>
                </a:solidFill>
                <a:latin typeface="Courier" pitchFamily="2" charset="0"/>
                <a:cs typeface="Courier New" panose="02070309020205020404" pitchFamily="49" charset="0"/>
              </a:rPr>
              <a:t>/2.0.11 Perl/v5.16.3</a:t>
            </a:r>
          </a:p>
          <a:p>
            <a:pPr marL="257175" indent="-257175" defTabSz="685800">
              <a:defRPr/>
            </a:pPr>
            <a:r>
              <a:rPr lang="en-US" sz="1350" b="1" dirty="0">
                <a:solidFill>
                  <a:prstClr val="black"/>
                </a:solidFill>
                <a:latin typeface="Courier" pitchFamily="2" charset="0"/>
                <a:cs typeface="Courier New" panose="02070309020205020404" pitchFamily="49" charset="0"/>
              </a:rPr>
              <a:t>Last-Modified: Tue, 01 Mar 2016 18:57:50 GMT</a:t>
            </a:r>
          </a:p>
          <a:p>
            <a:pPr marL="257175" indent="-257175" defTabSz="685800">
              <a:defRPr/>
            </a:pPr>
            <a:r>
              <a:rPr lang="en-US" sz="1350" b="1" dirty="0" err="1">
                <a:solidFill>
                  <a:prstClr val="black"/>
                </a:solidFill>
                <a:latin typeface="Courier" pitchFamily="2" charset="0"/>
                <a:cs typeface="Courier New" panose="02070309020205020404" pitchFamily="49" charset="0"/>
              </a:rPr>
              <a:t>ETag</a:t>
            </a:r>
            <a:r>
              <a:rPr lang="en-US" sz="1350" b="1" dirty="0">
                <a:solidFill>
                  <a:prstClr val="black"/>
                </a:solidFill>
                <a:latin typeface="Courier" pitchFamily="2" charset="0"/>
                <a:cs typeface="Courier New" panose="02070309020205020404" pitchFamily="49" charset="0"/>
              </a:rPr>
              <a:t>: "a5b-52d015789ee9e"</a:t>
            </a:r>
          </a:p>
          <a:p>
            <a:pPr marL="257175" indent="-257175" defTabSz="685800">
              <a:defRPr/>
            </a:pPr>
            <a:r>
              <a:rPr lang="en-US" sz="1350" b="1" dirty="0">
                <a:solidFill>
                  <a:prstClr val="black"/>
                </a:solidFill>
                <a:latin typeface="Courier" pitchFamily="2" charset="0"/>
                <a:cs typeface="Courier New" panose="02070309020205020404" pitchFamily="49" charset="0"/>
              </a:rPr>
              <a:t>Accept-Ranges: bytes</a:t>
            </a:r>
          </a:p>
          <a:p>
            <a:pPr marL="257175" indent="-257175" defTabSz="685800">
              <a:defRPr/>
            </a:pPr>
            <a:r>
              <a:rPr lang="en-US" sz="1350" b="1" dirty="0">
                <a:solidFill>
                  <a:prstClr val="black"/>
                </a:solidFill>
                <a:latin typeface="Courier" pitchFamily="2" charset="0"/>
                <a:cs typeface="Courier New" panose="02070309020205020404" pitchFamily="49" charset="0"/>
              </a:rPr>
              <a:t>Content-Length: 2651</a:t>
            </a:r>
          </a:p>
          <a:p>
            <a:pPr marL="257175" indent="-257175" defTabSz="685800">
              <a:defRPr/>
            </a:pPr>
            <a:r>
              <a:rPr lang="en-US" sz="1350" b="1" dirty="0">
                <a:solidFill>
                  <a:prstClr val="black"/>
                </a:solidFill>
                <a:latin typeface="Courier" pitchFamily="2" charset="0"/>
                <a:cs typeface="Courier New" panose="02070309020205020404" pitchFamily="49" charset="0"/>
              </a:rPr>
              <a:t>Content-Type: text/html; charset=UTF-8</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it-IT" altLang="en-US" sz="1350" b="1" dirty="0">
                <a:solidFill>
                  <a:prstClr val="black"/>
                </a:solidFill>
                <a:latin typeface="Courier New" panose="02070309020205020404" pitchFamily="49" charset="0"/>
              </a:rPr>
              <a:t>data data data data data ... </a:t>
            </a:r>
            <a:endParaRPr lang="en-US" altLang="en-US" sz="1350" b="1" dirty="0">
              <a:solidFill>
                <a:prstClr val="black"/>
              </a:solidFill>
              <a:latin typeface="Courier New" panose="02070309020205020404" pitchFamily="49" charset="0"/>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2695405" y="2241615"/>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2732143" y="4494958"/>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667223" y="5473688"/>
            <a:ext cx="714102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379639" y="4400549"/>
            <a:ext cx="8049986" cy="1420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3722914" y="2400300"/>
            <a:ext cx="195944" cy="2020661"/>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3269797" y="2388054"/>
            <a:ext cx="5363936" cy="22370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2894239" y="3061607"/>
            <a:ext cx="5363936" cy="1016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45</a:t>
            </a:fld>
            <a:endParaRPr lang="en-US" dirty="0"/>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fontScale="90000"/>
          </a:bodyPr>
          <a:lstStyle/>
          <a:p>
            <a:r>
              <a:rPr lang="en-US" altLang="en-US" sz="33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33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3300" dirty="0">
                <a:ea typeface="ＭＳ Ｐゴシック" panose="020B0600070205080204" pitchFamily="34" charset="-128"/>
              </a:rPr>
              <a:t>odes</a:t>
            </a:r>
            <a:endParaRPr lang="en-US" sz="33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884903" y="2562986"/>
            <a:ext cx="8008725" cy="31265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200 OK</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succeeded, requested object later in this message</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301 Moved Permanently</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object moved, new location specified later in this message (in Location: field)</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400 Bad Request</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msg not understood by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404 Not Found</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document not found on this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599018" y="1851421"/>
            <a:ext cx="8142210" cy="38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3129" indent="-263129" defTabSz="685800">
              <a:lnSpc>
                <a:spcPct val="90000"/>
              </a:lnSpc>
              <a:buClr>
                <a:srgbClr val="000099"/>
              </a:buClr>
              <a:buSzPct val="100000"/>
              <a:buFont typeface="Wingdings" pitchFamily="2" charset="2"/>
              <a:buChar char="§"/>
              <a:defRPr/>
            </a:pPr>
            <a:r>
              <a:rPr lang="en-US" altLang="en-US" sz="2100" dirty="0">
                <a:solidFill>
                  <a:prstClr val="black"/>
                </a:solidFill>
                <a:latin typeface="Calibri"/>
              </a:rPr>
              <a:t>status code appears in 1st line in server-to-client response message.</a:t>
            </a:r>
          </a:p>
          <a:p>
            <a:pPr marL="263129" indent="-263129" defTabSz="685800">
              <a:buClr>
                <a:srgbClr val="000099"/>
              </a:buClr>
              <a:buSzPct val="100000"/>
              <a:buFont typeface="Wingdings" pitchFamily="2" charset="2"/>
              <a:buChar char="§"/>
              <a:defRPr/>
            </a:pPr>
            <a:r>
              <a:rPr lang="en-US" altLang="en-US" sz="2100" dirty="0">
                <a:solidFill>
                  <a:prstClr val="black"/>
                </a:solidFill>
                <a:latin typeface="Calibri"/>
              </a:rPr>
              <a:t>some sample codes</a:t>
            </a:r>
            <a:r>
              <a:rPr lang="en-US" altLang="en-US" sz="1800" dirty="0">
                <a:solidFill>
                  <a:prstClr val="black"/>
                </a:solidFill>
                <a:latin typeface="Calibri"/>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46</a:t>
            </a:fld>
            <a:endParaRPr lang="en-US" dirty="0"/>
          </a:p>
        </p:txBody>
      </p:sp>
    </p:spTree>
    <p:extLst>
      <p:ext uri="{BB962C8B-B14F-4D97-AF65-F5344CB8AC3E}">
        <p14:creationId xmlns:p14="http://schemas.microsoft.com/office/powerpoint/2010/main" val="420651581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Trying out HTTP (client side) for yourself</a:t>
            </a:r>
            <a:endParaRPr lang="en-US" sz="33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434577" y="1963443"/>
            <a:ext cx="7588193"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54831" indent="-457200" defTabSz="685800">
              <a:spcBef>
                <a:spcPts val="750"/>
              </a:spcBef>
              <a:buAutoNum type="arabicPeriod"/>
              <a:defRPr/>
            </a:pPr>
            <a:r>
              <a:rPr lang="en-US" altLang="en-US" sz="2100" dirty="0" err="1">
                <a:solidFill>
                  <a:prstClr val="black"/>
                </a:solidFill>
                <a:latin typeface="Calibri"/>
                <a:ea typeface="ＭＳ Ｐゴシック" panose="020B0600070205080204" pitchFamily="34" charset="-128"/>
              </a:rPr>
              <a:t>Netcat</a:t>
            </a:r>
            <a:r>
              <a:rPr lang="en-US" altLang="en-US" sz="2100" dirty="0">
                <a:solidFill>
                  <a:prstClr val="black"/>
                </a:solidFill>
                <a:latin typeface="Calibri"/>
                <a:ea typeface="ＭＳ Ｐゴシック" panose="020B0600070205080204" pitchFamily="34" charset="-128"/>
              </a:rPr>
              <a:t> (telnet will also work) to your favorite Web server:</a:t>
            </a:r>
          </a:p>
          <a:p>
            <a:pPr marL="857250" lvl="2" indent="-171450" defTabSz="685800">
              <a:spcBef>
                <a:spcPts val="375"/>
              </a:spcBef>
              <a:buNone/>
              <a:defRPr/>
            </a:pPr>
            <a:endParaRPr lang="en-US" altLang="en-US" sz="1350" dirty="0">
              <a:solidFill>
                <a:prstClr val="black"/>
              </a:solidFill>
              <a:latin typeface="Calibri"/>
              <a:ea typeface="ＭＳ Ｐゴシック" panose="020B0600070205080204" pitchFamily="34" charset="-128"/>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4288972" y="2270522"/>
            <a:ext cx="468314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ts val="450"/>
              </a:spcBef>
              <a:buClr>
                <a:srgbClr val="0000A3"/>
              </a:buClr>
              <a:buFont typeface="Wingdings" pitchFamily="2" charset="2"/>
              <a:buChar char="§"/>
              <a:defRPr/>
            </a:pPr>
            <a:r>
              <a:rPr lang="en-US" altLang="en-US" sz="1500" dirty="0">
                <a:solidFill>
                  <a:prstClr val="black"/>
                </a:solidFill>
                <a:latin typeface="Calibri"/>
              </a:rPr>
              <a:t>opens TCP connection to port 80 (default HTTP server port)  at </a:t>
            </a:r>
            <a:r>
              <a:rPr lang="en-US" altLang="en-US" sz="1500" dirty="0" err="1">
                <a:solidFill>
                  <a:prstClr val="black"/>
                </a:solidFill>
                <a:latin typeface="Courier New" panose="02070309020205020404" pitchFamily="49" charset="0"/>
              </a:rPr>
              <a:t>www.cl.cam.ac.uk</a:t>
            </a:r>
            <a:r>
              <a:rPr lang="en-US" altLang="en-US" sz="1500" dirty="0">
                <a:solidFill>
                  <a:prstClr val="black"/>
                </a:solidFill>
                <a:latin typeface="Courier New" panose="02070309020205020404" pitchFamily="49" charset="0"/>
              </a:rPr>
              <a:t> </a:t>
            </a:r>
            <a:r>
              <a:rPr lang="en-US" altLang="en-US" sz="1500" dirty="0">
                <a:solidFill>
                  <a:prstClr val="black"/>
                </a:solidFill>
                <a:latin typeface="Calibri"/>
              </a:rPr>
              <a:t>anything typed in will be sent  to port 80 at </a:t>
            </a:r>
            <a:r>
              <a:rPr kumimoji="0" lang="en-US" altLang="en-US" sz="1500" b="0" i="0" u="none" strike="noStrike" kern="1200" cap="none" spc="0" normalizeH="0" baseline="0" noProof="0" dirty="0" err="1">
                <a:ln>
                  <a:noFill/>
                </a:ln>
                <a:solidFill>
                  <a:prstClr val="black"/>
                </a:solidFill>
                <a:effectLst/>
                <a:uLnTx/>
                <a:uFillTx/>
                <a:latin typeface="Courier New" panose="02070309020205020404" pitchFamily="49" charset="0"/>
                <a:ea typeface="+mn-ea"/>
                <a:cs typeface="+mn-cs"/>
              </a:rPr>
              <a:t>www.cl.cam.ac.uk</a:t>
            </a:r>
            <a:r>
              <a:rPr kumimoji="0" lang="en-US" altLang="en-US" sz="1500" b="0" i="0" u="none" strike="noStrike" kern="1200" cap="none" spc="0" normalizeH="0" baseline="0" noProof="0" dirty="0">
                <a:ln>
                  <a:noFill/>
                </a:ln>
                <a:solidFill>
                  <a:prstClr val="black"/>
                </a:solidFill>
                <a:effectLst/>
                <a:uLnTx/>
                <a:uFillTx/>
                <a:latin typeface="Courier New" panose="02070309020205020404" pitchFamily="49" charset="0"/>
                <a:ea typeface="+mn-ea"/>
                <a:cs typeface="+mn-cs"/>
              </a:rPr>
              <a:t> </a:t>
            </a:r>
            <a:endParaRPr lang="en-US" altLang="en-US" sz="2100" dirty="0">
              <a:solidFill>
                <a:prstClr val="black"/>
              </a:solidFill>
              <a:latin typeface="Calibri"/>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900973" y="2356350"/>
            <a:ext cx="326884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defRPr/>
            </a:pPr>
            <a:r>
              <a:rPr lang="en-US" sz="1500" dirty="0">
                <a:solidFill>
                  <a:prstClr val="black"/>
                </a:solidFill>
              </a:rPr>
              <a:t>% </a:t>
            </a:r>
            <a:r>
              <a:rPr lang="en-US" sz="1500" dirty="0" err="1">
                <a:solidFill>
                  <a:srgbClr val="FF0000"/>
                </a:solidFill>
              </a:rPr>
              <a:t>nc</a:t>
            </a:r>
            <a:r>
              <a:rPr lang="en-US" sz="1500" dirty="0">
                <a:solidFill>
                  <a:srgbClr val="FF0000"/>
                </a:solidFill>
              </a:rPr>
              <a:t> -c -v </a:t>
            </a:r>
            <a:r>
              <a:rPr lang="en-GB" sz="1500" dirty="0">
                <a:solidFill>
                  <a:srgbClr val="FF0000"/>
                </a:solidFill>
                <a:latin typeface="Menlo" panose="020B0609030804020204" pitchFamily="49" charset="0"/>
                <a:hlinkClick r:id="rId3">
                  <a:extLst>
                    <a:ext uri="{A12FA001-AC4F-418D-AE19-62706E023703}">
                      <ahyp:hlinkClr xmlns:ahyp="http://schemas.microsoft.com/office/drawing/2018/hyperlinkcolor" val="tx"/>
                    </a:ext>
                  </a:extLst>
                </a:hlinkClick>
              </a:rPr>
              <a:t>www.cl.cam.ac.uk</a:t>
            </a:r>
            <a:r>
              <a:rPr lang="en-GB" sz="1500" dirty="0">
                <a:solidFill>
                  <a:srgbClr val="FF0000"/>
                </a:solidFill>
                <a:latin typeface="Menlo" panose="020B0609030804020204" pitchFamily="49" charset="0"/>
              </a:rPr>
              <a:t> </a:t>
            </a:r>
            <a:r>
              <a:rPr lang="en-US" sz="1500" dirty="0">
                <a:solidFill>
                  <a:srgbClr val="FF0000"/>
                </a:solidFill>
              </a:rPr>
              <a:t>80</a:t>
            </a:r>
          </a:p>
        </p:txBody>
      </p:sp>
      <p:grpSp>
        <p:nvGrpSpPr>
          <p:cNvPr id="4" name="Group 3">
            <a:extLst>
              <a:ext uri="{FF2B5EF4-FFF2-40B4-BE49-F238E27FC236}">
                <a16:creationId xmlns:a16="http://schemas.microsoft.com/office/drawing/2014/main" id="{28AAC288-3206-534D-929C-FFD2305EC27E}"/>
              </a:ext>
            </a:extLst>
          </p:cNvPr>
          <p:cNvGrpSpPr/>
          <p:nvPr/>
        </p:nvGrpSpPr>
        <p:grpSpPr>
          <a:xfrm>
            <a:off x="533400" y="4822272"/>
            <a:ext cx="6273544" cy="770446"/>
            <a:chOff x="711200" y="5286696"/>
            <a:chExt cx="8364724" cy="1027262"/>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800962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545648" y="3216497"/>
            <a:ext cx="8432587" cy="1326056"/>
            <a:chOff x="727530" y="3145663"/>
            <a:chExt cx="11243449" cy="1768075"/>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2. type in a GET HTTP request:</a:t>
              </a:r>
            </a:p>
            <a:p>
              <a:pPr marL="857250" lvl="2" indent="-171450" defTabSz="685800">
                <a:defRPr/>
              </a:pPr>
              <a:endParaRPr lang="en-US" altLang="en-US" sz="1350" dirty="0">
                <a:solidFill>
                  <a:prstClr val="black"/>
                </a:solidFill>
                <a:latin typeface="Comic Sans MS" panose="030F0902030302020204" pitchFamily="66" charset="0"/>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48628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GB" sz="1500" dirty="0">
                  <a:solidFill>
                    <a:srgbClr val="FF0000"/>
                  </a:solidFill>
                  <a:latin typeface="Menlo" panose="020B0609030804020204" pitchFamily="49" charset="0"/>
                </a:rPr>
                <a:t>GET /~awm22/</a:t>
              </a:r>
              <a:r>
                <a:rPr lang="en-GB" sz="1500" dirty="0" err="1">
                  <a:solidFill>
                    <a:srgbClr val="FF0000"/>
                  </a:solidFill>
                  <a:latin typeface="Menlo" panose="020B0609030804020204" pitchFamily="49" charset="0"/>
                </a:rPr>
                <a:t>index.php</a:t>
              </a:r>
              <a:r>
                <a:rPr lang="en-GB" sz="1500" dirty="0">
                  <a:solidFill>
                    <a:srgbClr val="FF0000"/>
                  </a:solidFill>
                  <a:latin typeface="Menlo" panose="020B0609030804020204" pitchFamily="49" charset="0"/>
                </a:rPr>
                <a:t> HTTP/1.1</a:t>
              </a:r>
            </a:p>
            <a:p>
              <a:r>
                <a:rPr lang="en-GB" sz="1500" dirty="0">
                  <a:solidFill>
                    <a:srgbClr val="FF0000"/>
                  </a:solidFill>
                  <a:latin typeface="Menlo" panose="020B0609030804020204" pitchFamily="49" charset="0"/>
                </a:rPr>
                <a:t>Host: </a:t>
              </a:r>
              <a:r>
                <a:rPr lang="en-GB" sz="1500" dirty="0" err="1">
                  <a:solidFill>
                    <a:srgbClr val="FF0000"/>
                  </a:solidFill>
                  <a:latin typeface="Menlo" panose="020B0609030804020204" pitchFamily="49" charset="0"/>
                </a:rPr>
                <a:t>www.cl.cam.ac.uk</a:t>
              </a:r>
              <a:endParaRPr lang="en-GB" sz="1500" dirty="0">
                <a:solidFill>
                  <a:srgbClr val="FF0000"/>
                </a:solidFill>
                <a:latin typeface="Menlo" panose="020B0609030804020204" pitchFamily="49" charset="0"/>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3" y="4175074"/>
              <a:ext cx="624418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ct val="0"/>
                </a:spcBef>
                <a:buClr>
                  <a:srgbClr val="0000A3"/>
                </a:buClr>
                <a:buFont typeface="Wingdings" pitchFamily="2" charset="2"/>
                <a:buChar char="§"/>
                <a:defRPr/>
              </a:pPr>
              <a:r>
                <a:rPr lang="en-US" altLang="en-US" sz="1500" dirty="0">
                  <a:solidFill>
                    <a:prstClr val="black"/>
                  </a:solidFill>
                  <a:latin typeface="Calibri"/>
                </a:rPr>
                <a:t>by typing this in (hit carriage return twice), you send a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47</a:t>
            </a:fld>
            <a:endParaRPr lang="en-US" dirty="0"/>
          </a:p>
        </p:txBody>
      </p:sp>
      <p:sp>
        <p:nvSpPr>
          <p:cNvPr id="3" name="TextBox 2">
            <a:extLst>
              <a:ext uri="{FF2B5EF4-FFF2-40B4-BE49-F238E27FC236}">
                <a16:creationId xmlns:a16="http://schemas.microsoft.com/office/drawing/2014/main" id="{6CFE48E6-5AA3-10A6-1A69-1792743441C6}"/>
              </a:ext>
            </a:extLst>
          </p:cNvPr>
          <p:cNvSpPr txBox="1"/>
          <p:nvPr/>
        </p:nvSpPr>
        <p:spPr>
          <a:xfrm>
            <a:off x="599018" y="5843752"/>
            <a:ext cx="7805663" cy="646331"/>
          </a:xfrm>
          <a:prstGeom prst="rect">
            <a:avLst/>
          </a:prstGeom>
          <a:noFill/>
        </p:spPr>
        <p:txBody>
          <a:bodyPr wrap="none" rtlCol="0">
            <a:spAutoFit/>
          </a:bodyPr>
          <a:lstStyle/>
          <a:p>
            <a:pPr algn="ctr"/>
            <a:r>
              <a:rPr lang="en-US" dirty="0"/>
              <a:t>Although in readable </a:t>
            </a:r>
            <a:r>
              <a:rPr lang="en-US" dirty="0" err="1"/>
              <a:t>asciii</a:t>
            </a:r>
            <a:r>
              <a:rPr lang="en-US" dirty="0"/>
              <a:t> – you will notice this is not the webpage but a redirect</a:t>
            </a:r>
          </a:p>
          <a:p>
            <a:pPr algn="ctr"/>
            <a:r>
              <a:rPr lang="en-US" dirty="0"/>
              <a:t>Automatically moving to an https secure connection</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563642" y="1883332"/>
            <a:ext cx="4408410" cy="362756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Recall:  HTTP GET/response interaction is </a:t>
            </a:r>
            <a:r>
              <a:rPr lang="en-US" altLang="en-US" sz="2400" i="1" dirty="0">
                <a:solidFill>
                  <a:srgbClr val="C00000"/>
                </a:solidFill>
                <a:latin typeface="Calibri"/>
                <a:ea typeface="ＭＳ Ｐゴシック" panose="020B0600070205080204" pitchFamily="34" charset="-128"/>
              </a:rPr>
              <a:t>stateless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no notion of multi-step exchanges of HTTP messages to complete a Web “transaction” </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track “state” of multi-step exchange</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all HTTP requests are independent of each other</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“recover” from a partial-but-never-entirely-completed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5832888" y="1806784"/>
            <a:ext cx="2510512" cy="507831"/>
          </a:xfrm>
          <a:prstGeom prst="rect">
            <a:avLst/>
          </a:prstGeom>
          <a:noFill/>
        </p:spPr>
        <p:txBody>
          <a:bodyPr wrap="square" rtlCol="0">
            <a:spAutoFit/>
          </a:bodyPr>
          <a:lstStyle/>
          <a:p>
            <a:pPr defTabSz="685800">
              <a:defRPr/>
            </a:pPr>
            <a:r>
              <a:rPr lang="en-US" sz="1350" dirty="0">
                <a:solidFill>
                  <a:srgbClr val="0000A3"/>
                </a:solidFill>
                <a:latin typeface="Calibri"/>
              </a:rPr>
              <a:t>a stateful protocol: </a:t>
            </a:r>
            <a:r>
              <a:rPr lang="en-US" sz="1350" dirty="0">
                <a:solidFill>
                  <a:prstClr val="black"/>
                </a:solidFill>
                <a:latin typeface="Calibri"/>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6158807" y="2971031"/>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7426823" y="2966269"/>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5989738" y="5105822"/>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a:solidFill>
                  <a:prstClr val="white">
                    <a:lumMod val="65000"/>
                  </a:prstClr>
                </a:solidFill>
                <a:latin typeface="Calibri"/>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7248229" y="5092725"/>
            <a:ext cx="43473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050">
                <a:solidFill>
                  <a:prstClr val="white">
                    <a:lumMod val="65000"/>
                  </a:prstClr>
                </a:solidFill>
                <a:latin typeface="Calibri"/>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7276804" y="2391197"/>
            <a:ext cx="317897" cy="513160"/>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5775426" y="2407866"/>
            <a:ext cx="523875" cy="532210"/>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6158808" y="3814456"/>
            <a:ext cx="1254919" cy="264430"/>
            <a:chOff x="8211743" y="3942941"/>
            <a:chExt cx="1673225" cy="352573"/>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56960"/>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6165424" y="4336397"/>
            <a:ext cx="1254919" cy="253916"/>
            <a:chOff x="8220565" y="4638859"/>
            <a:chExt cx="1673225" cy="338554"/>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3885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6169522" y="4506544"/>
            <a:ext cx="1263254" cy="269671"/>
            <a:chOff x="8226030" y="4865732"/>
            <a:chExt cx="1684338" cy="359561"/>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65732"/>
              <a:ext cx="1126989" cy="338554"/>
            </a:xfrm>
            <a:prstGeom prst="rect">
              <a:avLst/>
            </a:prstGeom>
            <a:noFill/>
          </p:spPr>
          <p:txBody>
            <a:bodyPr wrap="square" rtlCol="0">
              <a:spAutoFit/>
            </a:bodyPr>
            <a:lstStyle/>
            <a:p>
              <a:pPr defTabSz="685800">
                <a:defRPr/>
              </a:pPr>
              <a:r>
                <a:rPr lang="en-US" sz="1050" dirty="0">
                  <a:solidFill>
                    <a:prstClr val="black"/>
                  </a:solidFill>
                  <a:latin typeface="Calibri"/>
                </a:rPr>
                <a:t>unlock </a:t>
              </a:r>
              <a:r>
                <a:rPr lang="en-US" sz="1050" i="1" dirty="0">
                  <a:solidFill>
                    <a:prstClr val="black"/>
                  </a:solidFill>
                  <a:latin typeface="Calibri"/>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6158808" y="4797674"/>
            <a:ext cx="1254919" cy="264055"/>
            <a:chOff x="8211743" y="5253900"/>
            <a:chExt cx="1673225" cy="352073"/>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5" y="526741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6169522" y="3527510"/>
            <a:ext cx="1272176" cy="265489"/>
            <a:chOff x="8226030" y="3560348"/>
            <a:chExt cx="1696234" cy="353986"/>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60348"/>
              <a:ext cx="1332929" cy="338555"/>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6176139" y="4029844"/>
            <a:ext cx="1263254" cy="297435"/>
            <a:chOff x="8234852" y="4230132"/>
            <a:chExt cx="1684338" cy="396581"/>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388140" y="4230132"/>
              <a:ext cx="1470471" cy="338555"/>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218934" y="4428921"/>
              <a:ext cx="221807"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6169522" y="2961111"/>
            <a:ext cx="1263254" cy="283487"/>
            <a:chOff x="8226030" y="2805150"/>
            <a:chExt cx="1684338" cy="377983"/>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05150"/>
              <a:ext cx="1560697" cy="338555"/>
            </a:xfrm>
            <a:prstGeom prst="rect">
              <a:avLst/>
            </a:prstGeom>
            <a:noFill/>
          </p:spPr>
          <p:txBody>
            <a:bodyPr wrap="square" rtlCol="0">
              <a:spAutoFit/>
            </a:bodyPr>
            <a:lstStyle/>
            <a:p>
              <a:pPr defTabSz="685800">
                <a:defRPr/>
              </a:pPr>
              <a:r>
                <a:rPr lang="en-US" sz="1050" dirty="0">
                  <a:solidFill>
                    <a:prstClr val="black"/>
                  </a:solidFill>
                  <a:latin typeface="Calibri"/>
                </a:rPr>
                <a:t>lock data record </a:t>
              </a:r>
              <a:r>
                <a:rPr lang="en-US" sz="1050" i="1" dirty="0">
                  <a:solidFill>
                    <a:prstClr val="black"/>
                  </a:solidFill>
                  <a:latin typeface="Calibri"/>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6158808" y="3266055"/>
            <a:ext cx="1254919" cy="256246"/>
            <a:chOff x="8211743" y="3211740"/>
            <a:chExt cx="1673225" cy="341661"/>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14847"/>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7602117" y="3075062"/>
            <a:ext cx="391819" cy="323166"/>
            <a:chOff x="10136156" y="2957082"/>
            <a:chExt cx="522425" cy="430887"/>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7618033" y="2503777"/>
            <a:ext cx="382565" cy="300083"/>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7787375" y="2573027"/>
            <a:ext cx="220845" cy="25391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7599123" y="3633848"/>
            <a:ext cx="444427" cy="484748"/>
            <a:chOff x="10136156" y="2957082"/>
            <a:chExt cx="592569" cy="646329"/>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7596128" y="4192632"/>
            <a:ext cx="444427" cy="484748"/>
            <a:chOff x="10136156" y="2957082"/>
            <a:chExt cx="592569" cy="646329"/>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7594766" y="4751416"/>
            <a:ext cx="544554" cy="323166"/>
            <a:chOff x="10138333" y="2957082"/>
            <a:chExt cx="726072" cy="430887"/>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5921903" y="3962510"/>
            <a:ext cx="310718" cy="276999"/>
          </a:xfrm>
          <a:prstGeom prst="rect">
            <a:avLst/>
          </a:prstGeom>
          <a:noFill/>
        </p:spPr>
        <p:txBody>
          <a:bodyPr wrap="square" rtlCol="0">
            <a:spAutoFit/>
          </a:bodyPr>
          <a:lstStyle/>
          <a:p>
            <a:pPr defTabSz="685800">
              <a:defRPr/>
            </a:pPr>
            <a:r>
              <a:rPr lang="en-US" sz="1200" i="1" dirty="0">
                <a:solidFill>
                  <a:srgbClr val="0000A3"/>
                </a:solidFill>
                <a:latin typeface="Calibri"/>
              </a:rPr>
              <a:t>t’</a:t>
            </a:r>
            <a:endParaRPr lang="en-US" sz="1200" i="1" dirty="0">
              <a:solidFill>
                <a:prstClr val="black"/>
              </a:solidFill>
              <a:latin typeface="Calibri"/>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5538388" y="5334256"/>
            <a:ext cx="3086629" cy="461665"/>
          </a:xfrm>
          <a:prstGeom prst="rect">
            <a:avLst/>
          </a:prstGeom>
          <a:noFill/>
        </p:spPr>
        <p:txBody>
          <a:bodyPr wrap="square" rtlCol="0">
            <a:spAutoFit/>
          </a:bodyPr>
          <a:lstStyle/>
          <a:p>
            <a:pPr defTabSz="685800">
              <a:defRPr/>
            </a:pPr>
            <a:r>
              <a:rPr lang="en-US" sz="1200" i="1" dirty="0">
                <a:solidFill>
                  <a:srgbClr val="C00000"/>
                </a:solidFill>
                <a:latin typeface="Calibri"/>
              </a:rPr>
              <a:t>Q: </a:t>
            </a:r>
            <a:r>
              <a:rPr lang="en-US" sz="1200" dirty="0">
                <a:solidFill>
                  <a:prstClr val="black"/>
                </a:solidFill>
                <a:latin typeface="Calibri"/>
              </a:rPr>
              <a:t>what happens if network connection or client crashes at </a:t>
            </a:r>
            <a:r>
              <a:rPr lang="en-US" sz="1200" i="1" dirty="0">
                <a:solidFill>
                  <a:prstClr val="black"/>
                </a:solidFill>
                <a:latin typeface="Calibri"/>
              </a:rPr>
              <a:t>t’ </a:t>
            </a:r>
            <a:r>
              <a:rPr lang="en-US" sz="1200" dirty="0">
                <a:solidFill>
                  <a:prstClr val="black"/>
                </a:solidFill>
                <a:latin typeface="Calibri"/>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48</a:t>
            </a:fld>
            <a:endParaRPr lang="en-US" dirty="0"/>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466957" y="1946542"/>
            <a:ext cx="4751660" cy="36659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Web sites and client browser  use </a:t>
            </a:r>
            <a:r>
              <a:rPr lang="en-US" altLang="en-US" sz="2400" i="1" dirty="0">
                <a:solidFill>
                  <a:srgbClr val="C00000"/>
                </a:solidFill>
                <a:latin typeface="Calibri"/>
                <a:ea typeface="ＭＳ Ｐゴシック" panose="020B0600070205080204" pitchFamily="34" charset="-128"/>
              </a:rPr>
              <a:t>cookies</a:t>
            </a:r>
            <a:r>
              <a:rPr lang="en-US" altLang="en-US" sz="2400" dirty="0">
                <a:solidFill>
                  <a:prstClr val="black"/>
                </a:solidFill>
                <a:latin typeface="Calibri"/>
                <a:ea typeface="ＭＳ Ｐゴシック" panose="020B0600070205080204" pitchFamily="34" charset="-128"/>
              </a:rPr>
              <a:t> to maintain some state between transactions</a:t>
            </a:r>
          </a:p>
          <a:p>
            <a:pPr marL="264319" indent="-166688" defTabSz="685800">
              <a:spcBef>
                <a:spcPts val="750"/>
              </a:spcBef>
              <a:buNone/>
              <a:defRPr/>
            </a:pPr>
            <a:r>
              <a:rPr lang="en-US" altLang="en-US" sz="2400" i="1" dirty="0">
                <a:solidFill>
                  <a:srgbClr val="0000A3"/>
                </a:solidFill>
                <a:latin typeface="Calibri"/>
                <a:ea typeface="ＭＳ Ｐゴシック" panose="020B0600070205080204" pitchFamily="34" charset="-128"/>
              </a:rPr>
              <a:t>four components:</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1) cookie header line of HTTP </a:t>
            </a:r>
            <a:r>
              <a:rPr lang="en-US" altLang="en-US" sz="2100" i="1" dirty="0">
                <a:solidFill>
                  <a:prstClr val="black"/>
                </a:solidFill>
                <a:latin typeface="Calibri"/>
                <a:ea typeface="ＭＳ Ｐゴシック" panose="020B0600070205080204" pitchFamily="34" charset="-128"/>
              </a:rPr>
              <a:t>response</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2) cookie header line in next HTTP </a:t>
            </a:r>
            <a:r>
              <a:rPr lang="en-US" altLang="en-US" sz="2100" i="1" dirty="0">
                <a:solidFill>
                  <a:prstClr val="black"/>
                </a:solidFill>
                <a:latin typeface="Calibri"/>
                <a:ea typeface="ＭＳ Ｐゴシック" panose="020B0600070205080204" pitchFamily="34" charset="-128"/>
              </a:rPr>
              <a:t>request</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3) cookie file kept on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host, managed by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browser</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5699523" y="1946542"/>
            <a:ext cx="3272590" cy="37692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8335" defTabSz="685800">
              <a:spcBef>
                <a:spcPts val="750"/>
              </a:spcBef>
              <a:buNone/>
              <a:defRPr/>
            </a:pPr>
            <a:r>
              <a:rPr lang="en-US" sz="2100" dirty="0">
                <a:solidFill>
                  <a:srgbClr val="0000A3"/>
                </a:solidFill>
                <a:latin typeface="Calibri"/>
              </a:rPr>
              <a:t>Example:</a:t>
            </a:r>
          </a:p>
          <a:p>
            <a:pPr marL="175022" indent="-175022" defTabSz="685800">
              <a:spcBef>
                <a:spcPts val="450"/>
              </a:spcBef>
              <a:buFont typeface="Wingdings" charset="2"/>
              <a:buChar char="§"/>
              <a:defRPr/>
            </a:pPr>
            <a:r>
              <a:rPr lang="en-US" sz="1800" dirty="0">
                <a:solidFill>
                  <a:prstClr val="black"/>
                </a:solidFill>
                <a:latin typeface="Calibri"/>
              </a:rPr>
              <a:t>Susan uses browser on laptop, visits specific e-commerce site for first time</a:t>
            </a:r>
          </a:p>
          <a:p>
            <a:pPr marL="175022" indent="-175022" defTabSz="685800">
              <a:spcBef>
                <a:spcPts val="450"/>
              </a:spcBef>
              <a:buFont typeface="Wingdings" charset="2"/>
              <a:buChar char="§"/>
              <a:defRPr/>
            </a:pPr>
            <a:r>
              <a:rPr lang="en-US" sz="1800" dirty="0">
                <a:solidFill>
                  <a:prstClr val="black"/>
                </a:solidFill>
                <a:latin typeface="Calibri"/>
              </a:rPr>
              <a:t>when initial HTTP requests arrives at site, site creates: </a:t>
            </a:r>
          </a:p>
          <a:p>
            <a:pPr marL="514350" lvl="1" indent="-171450" defTabSz="685800">
              <a:spcBef>
                <a:spcPts val="450"/>
              </a:spcBef>
              <a:buFont typeface="Arial"/>
              <a:buChar char="•"/>
              <a:defRPr/>
            </a:pPr>
            <a:r>
              <a:rPr lang="en-US" sz="1800" dirty="0">
                <a:solidFill>
                  <a:prstClr val="black"/>
                </a:solidFill>
                <a:latin typeface="Calibri"/>
              </a:rPr>
              <a:t>unique ID (aka “cookie”)</a:t>
            </a:r>
          </a:p>
          <a:p>
            <a:pPr marL="514350" lvl="1" indent="-171450" defTabSz="685800">
              <a:spcBef>
                <a:spcPts val="450"/>
              </a:spcBef>
              <a:buFont typeface="Arial"/>
              <a:buChar char="•"/>
              <a:defRPr/>
            </a:pPr>
            <a:r>
              <a:rPr lang="en-US" sz="1800" dirty="0">
                <a:solidFill>
                  <a:prstClr val="black"/>
                </a:solidFill>
                <a:latin typeface="Calibri"/>
              </a:rPr>
              <a:t>entry in backend database for ID</a:t>
            </a:r>
          </a:p>
          <a:p>
            <a:pPr marL="257175" indent="-171450" defTabSz="685800">
              <a:spcBef>
                <a:spcPts val="450"/>
              </a:spcBef>
              <a:buFont typeface="Arial"/>
              <a:buChar char="•"/>
              <a:defRPr/>
            </a:pPr>
            <a:r>
              <a:rPr lang="en-US" sz="1800" dirty="0">
                <a:solidFill>
                  <a:prstClr val="black"/>
                </a:solidFill>
                <a:latin typeface="Calibri"/>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49</a:t>
            </a:fld>
            <a:endParaRPr lang="en-US" dirty="0"/>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3">
                                            <p:txEl>
                                              <p:pRg st="3" end="3"/>
                                            </p:txEl>
                                          </p:spTgt>
                                        </p:tgtEl>
                                        <p:attrNameLst>
                                          <p:attrName>style.visibility</p:attrName>
                                        </p:attrNameLst>
                                      </p:cBhvr>
                                      <p:to>
                                        <p:strVal val="visible"/>
                                      </p:to>
                                    </p:set>
                                    <p:animEffect transition="in" filter="dissolve">
                                      <p:cBhvr>
                                        <p:cTn id="12" dur="500"/>
                                        <p:tgtEl>
                                          <p:spTgt spid="9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3">
                                            <p:txEl>
                                              <p:pRg st="4" end="4"/>
                                            </p:txEl>
                                          </p:spTgt>
                                        </p:tgtEl>
                                        <p:attrNameLst>
                                          <p:attrName>style.visibility</p:attrName>
                                        </p:attrNameLst>
                                      </p:cBhvr>
                                      <p:to>
                                        <p:strVal val="visible"/>
                                      </p:to>
                                    </p:set>
                                    <p:animEffect transition="in" filter="dissolve">
                                      <p:cBhvr>
                                        <p:cTn id="17" dur="500"/>
                                        <p:tgtEl>
                                          <p:spTgt spid="9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3">
                                            <p:txEl>
                                              <p:pRg st="5" end="5"/>
                                            </p:txEl>
                                          </p:spTgt>
                                        </p:tgtEl>
                                        <p:attrNameLst>
                                          <p:attrName>style.visibility</p:attrName>
                                        </p:attrNameLst>
                                      </p:cBhvr>
                                      <p:to>
                                        <p:strVal val="visible"/>
                                      </p:to>
                                    </p:set>
                                    <p:animEffect transition="in" filter="dissolve">
                                      <p:cBhvr>
                                        <p:cTn id="22" dur="500"/>
                                        <p:tgtEl>
                                          <p:spTgt spid="9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dissolve">
                                      <p:cBhvr>
                                        <p:cTn id="2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Peer-peer architecture</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no</a:t>
            </a:r>
            <a:r>
              <a:rPr lang="en-US" altLang="en-US" sz="2100" dirty="0">
                <a:solidFill>
                  <a:prstClr val="black"/>
                </a:solidFill>
                <a:latin typeface="Calibri" panose="020F0502020204030204"/>
                <a:ea typeface="ＭＳ Ｐゴシック" panose="020B0600070205080204" pitchFamily="34" charset="-128"/>
              </a:rPr>
              <a:t> always-on server</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arbitrary end systems directly communicate</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request service from other peers, provide service in return to other peers</a:t>
            </a:r>
          </a:p>
          <a:p>
            <a:pPr marL="521494" lvl="1" indent="-173831" defTabSz="685800">
              <a:spcBef>
                <a:spcPts val="375"/>
              </a:spcBef>
              <a:defRPr/>
            </a:pPr>
            <a:r>
              <a:rPr lang="en-US" altLang="en-US" sz="1800" i="1" dirty="0">
                <a:solidFill>
                  <a:srgbClr val="C00000"/>
                </a:solidFill>
                <a:latin typeface="Calibri" panose="020F0502020204030204"/>
                <a:ea typeface="ＭＳ Ｐゴシック" panose="020B0600070205080204" pitchFamily="34" charset="-128"/>
              </a:rPr>
              <a:t>self scalability</a:t>
            </a:r>
            <a:r>
              <a:rPr lang="en-US" altLang="en-US" sz="1800" dirty="0">
                <a:solidFill>
                  <a:srgbClr val="C00000"/>
                </a:solidFill>
                <a:latin typeface="Calibri" panose="020F0502020204030204"/>
                <a:ea typeface="ＭＳ Ｐゴシック" panose="020B0600070205080204" pitchFamily="34" charset="-128"/>
              </a:rPr>
              <a:t> – new peers bring new service capacity, as well as new service demands</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are intermittently connected and change IP addresses</a:t>
            </a:r>
          </a:p>
          <a:p>
            <a:pPr marL="521494" lvl="1" indent="-173831" defTabSz="685800">
              <a:spcBef>
                <a:spcPts val="300"/>
              </a:spcBef>
              <a:defRPr/>
            </a:pPr>
            <a:r>
              <a:rPr lang="en-US" altLang="en-US" sz="1800" dirty="0">
                <a:solidFill>
                  <a:prstClr val="black"/>
                </a:solidFill>
                <a:latin typeface="Calibri" panose="020F0502020204030204"/>
                <a:ea typeface="ＭＳ Ｐゴシック" panose="020B0600070205080204" pitchFamily="34" charset="-128"/>
              </a:rPr>
              <a:t>complex management</a:t>
            </a:r>
          </a:p>
          <a:p>
            <a:pPr marL="264319" indent="-166688" defTabSz="685800">
              <a:spcBef>
                <a:spcPts val="300"/>
              </a:spcBef>
              <a:defRPr/>
            </a:pPr>
            <a:r>
              <a:rPr lang="en-US" sz="2100" dirty="0">
                <a:solidFill>
                  <a:prstClr val="black"/>
                </a:solidFill>
                <a:latin typeface="Calibri" panose="020F0502020204030204"/>
              </a:rPr>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656">
                                            <p:txEl>
                                              <p:pRg st="3" end="3"/>
                                            </p:txEl>
                                          </p:spTgt>
                                        </p:tgtEl>
                                        <p:attrNameLst>
                                          <p:attrName>style.visibility</p:attrName>
                                        </p:attrNameLst>
                                      </p:cBhvr>
                                      <p:to>
                                        <p:strVal val="visible"/>
                                      </p:to>
                                    </p:set>
                                    <p:animEffect transition="in" filter="dissolve">
                                      <p:cBhvr>
                                        <p:cTn id="20" dur="500"/>
                                        <p:tgtEl>
                                          <p:spTgt spid="656">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56">
                                            <p:txEl>
                                              <p:pRg st="4" end="4"/>
                                            </p:txEl>
                                          </p:spTgt>
                                        </p:tgtEl>
                                        <p:attrNameLst>
                                          <p:attrName>style.visibility</p:attrName>
                                        </p:attrNameLst>
                                      </p:cBhvr>
                                      <p:to>
                                        <p:strVal val="visible"/>
                                      </p:to>
                                    </p:set>
                                    <p:animEffect transition="in" filter="dissolve">
                                      <p:cBhvr>
                                        <p:cTn id="25" dur="500"/>
                                        <p:tgtEl>
                                          <p:spTgt spid="6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656">
                                            <p:txEl>
                                              <p:pRg st="5" end="5"/>
                                            </p:txEl>
                                          </p:spTgt>
                                        </p:tgtEl>
                                        <p:attrNameLst>
                                          <p:attrName>style.visibility</p:attrName>
                                        </p:attrNameLst>
                                      </p:cBhvr>
                                      <p:to>
                                        <p:strVal val="visible"/>
                                      </p:to>
                                    </p:set>
                                    <p:animEffect transition="in" filter="dissolve">
                                      <p:cBhvr>
                                        <p:cTn id="28" dur="500"/>
                                        <p:tgtEl>
                                          <p:spTgt spid="6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56">
                                            <p:txEl>
                                              <p:pRg st="6" end="6"/>
                                            </p:txEl>
                                          </p:spTgt>
                                        </p:tgtEl>
                                        <p:attrNameLst>
                                          <p:attrName>style.visibility</p:attrName>
                                        </p:attrNameLst>
                                      </p:cBhvr>
                                      <p:to>
                                        <p:strVal val="visible"/>
                                      </p:to>
                                    </p:set>
                                    <p:animEffect transition="in" filter="dissolve">
                                      <p:cBhvr>
                                        <p:cTn id="33"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1546022" y="1807244"/>
            <a:ext cx="7024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5282468" y="2023898"/>
            <a:ext cx="76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247605" y="3900491"/>
            <a:ext cx="2905125" cy="366713"/>
            <a:chOff x="1414" y="2657"/>
            <a:chExt cx="2440" cy="308"/>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71"/>
              <a:chOff x="3268" y="2846"/>
              <a:chExt cx="1897" cy="271"/>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2251824" y="5257872"/>
            <a:ext cx="2894410" cy="370284"/>
            <a:chOff x="1392" y="3579"/>
            <a:chExt cx="2431" cy="311"/>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299867" y="2577701"/>
            <a:ext cx="13406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350" kern="0">
                <a:solidFill>
                  <a:srgbClr val="000000"/>
                </a:solidFill>
                <a:latin typeface="Calibri"/>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163079" y="4361292"/>
            <a:ext cx="138691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i="1" kern="0" dirty="0">
                <a:solidFill>
                  <a:srgbClr val="000000"/>
                </a:solidFill>
                <a:latin typeface="Calibri"/>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248745" y="3428999"/>
            <a:ext cx="5082768" cy="869157"/>
            <a:chOff x="1411" y="2261"/>
            <a:chExt cx="3533" cy="730"/>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23"/>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85" y="2332"/>
              <a:ext cx="535"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487" cy="271"/>
              <a:chOff x="4306" y="2273"/>
              <a:chExt cx="487" cy="271"/>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477"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000000"/>
                    </a:solidFill>
                    <a:latin typeface="Calibri"/>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278436" y="2178842"/>
            <a:ext cx="800100" cy="423863"/>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1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214267" y="2316954"/>
            <a:ext cx="5229405" cy="1000124"/>
            <a:chOff x="1386" y="1327"/>
            <a:chExt cx="3730" cy="84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71"/>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43" y="1390"/>
              <a:ext cx="882"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99"/>
                  </a:solidFill>
                  <a:latin typeface="Calibri"/>
                </a:rPr>
                <a:t>Amazon server</a:t>
              </a:r>
            </a:p>
            <a:p>
              <a:pPr algn="ctr" defTabSz="685800" eaLnBrk="0" fontAlgn="base" hangingPunct="0">
                <a:spcBef>
                  <a:spcPct val="0"/>
                </a:spcBef>
                <a:spcAft>
                  <a:spcPct val="0"/>
                </a:spcAft>
                <a:defRPr/>
              </a:pPr>
              <a:r>
                <a:rPr lang="en-US" altLang="en-US" sz="1350" kern="0" dirty="0">
                  <a:solidFill>
                    <a:srgbClr val="000099"/>
                  </a:solidFill>
                  <a:latin typeface="Calibri"/>
                </a:rPr>
                <a:t>creates ID</a:t>
              </a:r>
            </a:p>
            <a:p>
              <a:pPr algn="ctr" defTabSz="685800" eaLnBrk="0" fontAlgn="base" hangingPunct="0">
                <a:spcBef>
                  <a:spcPct val="0"/>
                </a:spcBef>
                <a:spcAft>
                  <a:spcPct val="0"/>
                </a:spcAft>
                <a:defRPr/>
              </a:pPr>
              <a:r>
                <a:rPr lang="en-US" altLang="en-US" sz="1350" kern="0" dirty="0">
                  <a:solidFill>
                    <a:srgbClr val="000099"/>
                  </a:solidFill>
                  <a:latin typeface="Calibri"/>
                </a:rPr>
                <a:t>1678 for user</a:t>
              </a:r>
              <a:endParaRPr lang="en-US" altLang="en-US" sz="1500" kern="0" dirty="0">
                <a:solidFill>
                  <a:srgbClr val="000099"/>
                </a:solidFill>
                <a:latin typeface="Calibri"/>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37"/>
              <a:chOff x="4377" y="1640"/>
              <a:chExt cx="739" cy="43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create</a:t>
                </a:r>
              </a:p>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256703" y="2712814"/>
            <a:ext cx="3863666" cy="683490"/>
            <a:chOff x="462" y="1603"/>
            <a:chExt cx="3550" cy="736"/>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4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response </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503"/>
              <a:chOff x="687" y="1746"/>
              <a:chExt cx="1004" cy="503"/>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245670" y="4131266"/>
            <a:ext cx="5085844" cy="1524000"/>
            <a:chOff x="1406" y="2641"/>
            <a:chExt cx="3562" cy="1280"/>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2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612" y="3262"/>
              <a:ext cx="539"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481" cy="2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a:solidFill>
                    <a:srgbClr val="000000"/>
                  </a:solidFill>
                  <a:latin typeface="Calibri"/>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241765" y="4692049"/>
            <a:ext cx="1041797" cy="486246"/>
            <a:chOff x="702" y="1746"/>
            <a:chExt cx="1004" cy="497"/>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endParaRPr lang="en-US" altLang="en-US" sz="1200" b="1" kern="0" dirty="0">
                <a:solidFill>
                  <a:srgbClr val="FFFFFF"/>
                </a:solidFill>
                <a:latin typeface="Calibri"/>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7376223" y="2793833"/>
            <a:ext cx="8963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CC0000"/>
                </a:solidFill>
                <a:latin typeface="Calibri"/>
              </a:rPr>
              <a:t>backend</a:t>
            </a:r>
          </a:p>
          <a:p>
            <a:pPr defTabSz="685800" eaLnBrk="0" fontAlgn="base" hangingPunct="0">
              <a:spcBef>
                <a:spcPct val="0"/>
              </a:spcBef>
              <a:spcAft>
                <a:spcPct val="0"/>
              </a:spcAft>
              <a:defRPr/>
            </a:pPr>
            <a:r>
              <a:rPr lang="en-US" altLang="en-US" sz="1500" kern="0" dirty="0">
                <a:solidFill>
                  <a:srgbClr val="CC0000"/>
                </a:solidFill>
                <a:latin typeface="Calibri"/>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7578628" y="3259368"/>
            <a:ext cx="444104" cy="681038"/>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Calibri"/>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5031923" y="1813126"/>
            <a:ext cx="263333" cy="457797"/>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050893" y="1884367"/>
            <a:ext cx="500837" cy="439535"/>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249923" y="2352105"/>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060030" y="5702121"/>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5150514" y="2358414"/>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4960621" y="5708430"/>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50</a:t>
            </a:fld>
            <a:endParaRPr lang="en-US" dirty="0"/>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 cookies: comments</a:t>
            </a:r>
            <a:endParaRPr lang="en-US" sz="33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486037" y="2024582"/>
            <a:ext cx="4526001" cy="1981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75000"/>
              </a:lnSpc>
              <a:spcBef>
                <a:spcPts val="750"/>
              </a:spcBef>
              <a:buNone/>
              <a:defRPr/>
            </a:pPr>
            <a:r>
              <a:rPr lang="en-US" altLang="en-US" sz="2400" i="1" dirty="0">
                <a:solidFill>
                  <a:srgbClr val="CC0000"/>
                </a:solidFill>
                <a:latin typeface="Calibri"/>
                <a:ea typeface="ＭＳ Ｐゴシック" panose="020B0600070205080204" pitchFamily="34" charset="-128"/>
              </a:rPr>
              <a:t>What cookies can be used for</a:t>
            </a:r>
            <a:r>
              <a:rPr lang="en-US" altLang="en-US" sz="2100" i="1" dirty="0">
                <a:solidFill>
                  <a:srgbClr val="CC0000"/>
                </a:solidFill>
                <a:latin typeface="Calibri"/>
                <a:ea typeface="ＭＳ Ｐゴシック" panose="020B0600070205080204" pitchFamily="34" charset="-128"/>
              </a:rPr>
              <a:t>:</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authorization</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shopping carts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recommendations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5628218" y="2033392"/>
            <a:ext cx="2857500" cy="2665235"/>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cookies and privacy:</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cookies permit sites to </a:t>
            </a:r>
            <a:r>
              <a:rPr lang="en-US" altLang="en-US" sz="1800" i="1" dirty="0">
                <a:solidFill>
                  <a:prstClr val="black"/>
                </a:solidFill>
                <a:latin typeface="Calibri"/>
              </a:rPr>
              <a:t>learn</a:t>
            </a:r>
            <a:r>
              <a:rPr lang="en-US" altLang="en-US" sz="1800" dirty="0">
                <a:solidFill>
                  <a:prstClr val="black"/>
                </a:solidFill>
                <a:latin typeface="Calibri"/>
              </a:rPr>
              <a:t> a lot about you on their site.</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7612176" y="1851458"/>
            <a:ext cx="675185"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541172" y="3842818"/>
            <a:ext cx="47003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Challenge: How to keep </a:t>
            </a:r>
            <a:r>
              <a:rPr lang="en-US" altLang="ja-JP" sz="2400" i="1" dirty="0">
                <a:solidFill>
                  <a:srgbClr val="CC0000"/>
                </a:solidFill>
                <a:latin typeface="Calibri"/>
              </a:rPr>
              <a:t>state?</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at protocol endpoints: </a:t>
            </a:r>
            <a:r>
              <a:rPr lang="en-US" altLang="en-US" sz="2100" dirty="0">
                <a:solidFill>
                  <a:prstClr val="black"/>
                </a:solidFill>
                <a:latin typeface="Calibri"/>
              </a:rPr>
              <a:t>maintain state at sender/receiver over multiple transactions</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in messages: </a:t>
            </a:r>
            <a:r>
              <a:rPr lang="en-US" altLang="en-US" sz="2100" dirty="0">
                <a:solidFill>
                  <a:prstClr val="black"/>
                </a:solidFill>
                <a:latin typeface="Calibri"/>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51</a:t>
            </a:fld>
            <a:endParaRPr lang="en-US" dirty="0"/>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39632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Example:  displaying a NY Times web page</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3756932" y="1774653"/>
            <a:ext cx="1348468" cy="97467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6158593" y="4250872"/>
            <a:ext cx="1341274" cy="187778"/>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3038475" y="3067050"/>
            <a:ext cx="768132" cy="981075"/>
            <a:chOff x="4051300" y="2946400"/>
            <a:chExt cx="1024176"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401876" cy="1308100"/>
              <a:chOff x="4673600" y="2946400"/>
              <a:chExt cx="401876"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3857625" y="3076575"/>
            <a:ext cx="742950" cy="981075"/>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401876" cy="1308100"/>
              <a:chOff x="4673600" y="2946400"/>
              <a:chExt cx="401876"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4695825" y="4543427"/>
            <a:ext cx="1390650" cy="300082"/>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3562350" y="4476754"/>
            <a:ext cx="301407" cy="300082"/>
            <a:chOff x="2857500" y="6540500"/>
            <a:chExt cx="401876" cy="400109"/>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4705350" y="4838702"/>
            <a:ext cx="1381125" cy="300082"/>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3581400" y="4762504"/>
            <a:ext cx="301407" cy="300082"/>
            <a:chOff x="2857500" y="6540500"/>
            <a:chExt cx="401876" cy="400109"/>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3762375" y="4152767"/>
            <a:ext cx="1343025" cy="971682"/>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438276" y="5210176"/>
            <a:ext cx="1819275" cy="715581"/>
          </a:xfrm>
          <a:prstGeom prst="rect">
            <a:avLst/>
          </a:prstGeom>
          <a:noFill/>
        </p:spPr>
        <p:txBody>
          <a:bodyPr wrap="square" rtlCol="0">
            <a:spAutoFit/>
          </a:bodyPr>
          <a:lstStyle/>
          <a:p>
            <a:pPr algn="ctr" defTabSz="685800">
              <a:defRPr/>
            </a:pPr>
            <a:r>
              <a:rPr lang="en-US" sz="1350" dirty="0">
                <a:solidFill>
                  <a:prstClr val="black"/>
                </a:solidFill>
                <a:latin typeface="Calibri" panose="020F0502020204030204"/>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438150" y="1990726"/>
            <a:ext cx="2552700" cy="646331"/>
            <a:chOff x="584200" y="1511300"/>
            <a:chExt cx="3403600" cy="861775"/>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61775"/>
            </a:xfrm>
            <a:prstGeom prst="rect">
              <a:avLst/>
            </a:prstGeom>
            <a:noFill/>
          </p:spPr>
          <p:txBody>
            <a:bodyPr wrap="square" rtlCol="0">
              <a:spAutoFit/>
            </a:bodyPr>
            <a:lstStyle/>
            <a:p>
              <a:pPr marL="38100" indent="-9525" defTabSz="685800">
                <a:defRPr/>
              </a:pPr>
              <a:r>
                <a:rPr lang="en-US" dirty="0">
                  <a:solidFill>
                    <a:prstClr val="black"/>
                  </a:solidFill>
                  <a:latin typeface="Calibri" panose="020F0502020204030204"/>
                </a:rPr>
                <a:t>GET base html file from </a:t>
              </a:r>
              <a:r>
                <a:rPr lang="en-US" dirty="0" err="1">
                  <a:solidFill>
                    <a:prstClr val="black"/>
                  </a:solidFill>
                  <a:latin typeface="Calibri" panose="020F0502020204030204"/>
                </a:rPr>
                <a:t>nytimes.com</a:t>
              </a:r>
              <a:endParaRPr lang="en-US" dirty="0">
                <a:solidFill>
                  <a:prstClr val="black"/>
                </a:solidFill>
                <a:latin typeface="Calibri" panose="020F0502020204030204"/>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63776" cy="400109"/>
              <a:chOff x="8953500" y="1841500"/>
              <a:chExt cx="363776" cy="400109"/>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76476" cy="400109"/>
              <a:chOff x="8953500" y="1841500"/>
              <a:chExt cx="376476" cy="400109"/>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409575" y="2752724"/>
            <a:ext cx="2371725" cy="646331"/>
            <a:chOff x="546100" y="2527300"/>
            <a:chExt cx="3162300" cy="861775"/>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fetch ad from </a:t>
              </a:r>
              <a:r>
                <a:rPr lang="en-US" dirty="0" err="1">
                  <a:solidFill>
                    <a:prstClr val="black"/>
                  </a:solidFill>
                  <a:latin typeface="Calibri" panose="020F0502020204030204"/>
                </a:rPr>
                <a:t>AdX.com</a:t>
              </a:r>
              <a:endParaRPr lang="en-US" dirty="0">
                <a:solidFill>
                  <a:prstClr val="black"/>
                </a:solidFill>
                <a:latin typeface="Calibri" panose="020F0502020204030204"/>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63776" cy="400109"/>
              <a:chOff x="8953500" y="1841500"/>
              <a:chExt cx="363776" cy="400109"/>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76476" cy="400109"/>
              <a:chOff x="8953500" y="1841500"/>
              <a:chExt cx="376476" cy="400109"/>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476250" y="3524249"/>
            <a:ext cx="2295525" cy="646331"/>
            <a:chOff x="635000" y="3556000"/>
            <a:chExt cx="3060700" cy="861775"/>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76476" cy="400109"/>
              <a:chOff x="8953500" y="1841500"/>
              <a:chExt cx="376476" cy="400109"/>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4" y="2656114"/>
            <a:ext cx="1976567"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3771900" y="3086100"/>
            <a:ext cx="1400175" cy="981075"/>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94768"/>
              <a:chOff x="6464300" y="3225800"/>
              <a:chExt cx="1866900" cy="794768"/>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50268"/>
              </a:xfrm>
              <a:prstGeom prst="rect">
                <a:avLst/>
              </a:prstGeom>
              <a:noFill/>
            </p:spPr>
            <p:txBody>
              <a:bodyPr wrap="square" rtlCol="0">
                <a:spAutoFit/>
              </a:bodyPr>
              <a:lstStyle/>
              <a:p>
                <a:pPr algn="ct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4371975" y="4200526"/>
            <a:ext cx="1924050" cy="642982"/>
            <a:chOff x="5829300" y="4457700"/>
            <a:chExt cx="2565400" cy="857309"/>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400109"/>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53561"/>
              <a:chOff x="6667500" y="3098800"/>
              <a:chExt cx="2565400" cy="553561"/>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NY Times Sports</a:t>
                </a:r>
                <a:endParaRPr lang="en-US" sz="1350" dirty="0">
                  <a:solidFill>
                    <a:prstClr val="black"/>
                  </a:solidFill>
                  <a:latin typeface="Calibri" panose="020F0502020204030204"/>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4524375" y="4838700"/>
            <a:ext cx="1981200" cy="653296"/>
            <a:chOff x="6032500" y="5308600"/>
            <a:chExt cx="2641600" cy="871061"/>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400109"/>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78961"/>
              <a:chOff x="6680200" y="3187700"/>
              <a:chExt cx="2641600" cy="578961"/>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2828925" y="3067050"/>
            <a:ext cx="1104900" cy="981075"/>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4252750" y="2441685"/>
            <a:ext cx="4319750" cy="294026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54217"/>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“first party” cookie </a:t>
              </a:r>
              <a:r>
                <a:rPr lang="en-US" sz="1500" i="1" dirty="0">
                  <a:solidFill>
                    <a:prstClr val="black"/>
                  </a:solidFill>
                  <a:latin typeface="Calibri" panose="020F0502020204030204"/>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610918" y="4968110"/>
            <a:ext cx="2908406" cy="784830"/>
            <a:chOff x="9112474" y="3373822"/>
            <a:chExt cx="3877874" cy="1046439"/>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46439"/>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“third party” cookie </a:t>
              </a:r>
              <a:r>
                <a:rPr lang="en-US" sz="1500" i="1" dirty="0">
                  <a:solidFill>
                    <a:prstClr val="black"/>
                  </a:solidFill>
                  <a:latin typeface="Calibri" panose="020F0502020204030204"/>
                </a:rPr>
                <a:t>– from website you did </a:t>
              </a:r>
              <a:r>
                <a:rPr lang="en-US" sz="1500" i="1" u="sng" dirty="0">
                  <a:solidFill>
                    <a:prstClr val="black"/>
                  </a:solidFill>
                  <a:latin typeface="Calibri" panose="020F0502020204030204"/>
                </a:rPr>
                <a:t>not</a:t>
              </a:r>
              <a:r>
                <a:rPr lang="en-US" sz="1500" i="1" dirty="0">
                  <a:solidFill>
                    <a:prstClr val="black"/>
                  </a:solidFill>
                  <a:latin typeface="Calibri" panose="020F0502020204030204"/>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1990399" y="3162801"/>
            <a:ext cx="1394086" cy="1121466"/>
            <a:chOff x="2653865" y="3074067"/>
            <a:chExt cx="1858782" cy="1495289"/>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70231" y="3477622"/>
              <a:ext cx="875368" cy="1308100"/>
              <a:chOff x="4192960" y="2946400"/>
              <a:chExt cx="875368" cy="1308100"/>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68218" y="2946400"/>
                <a:ext cx="400110" cy="1308100"/>
                <a:chOff x="4668218" y="2946400"/>
                <a:chExt cx="400110"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686385" y="3447784"/>
                  <a:ext cx="363776" cy="400110"/>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10594" y="3037724"/>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0005" y="2808609"/>
              <a:ext cx="777184" cy="1308100"/>
              <a:chOff x="5138121" y="2959100"/>
              <a:chExt cx="777184"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38121" y="2959100"/>
                <a:ext cx="400108" cy="1308100"/>
                <a:chOff x="4668221" y="2946400"/>
                <a:chExt cx="400108"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686387" y="3447784"/>
                  <a:ext cx="363776" cy="400108"/>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47982"/>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3848100" y="4133851"/>
            <a:ext cx="2352675" cy="690607"/>
            <a:chOff x="5461000" y="4394200"/>
            <a:chExt cx="3136900" cy="9208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66261"/>
              <a:chOff x="6299200" y="3035300"/>
              <a:chExt cx="3136900" cy="566261"/>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cookie: 7493</a:t>
                </a:r>
                <a:endParaRPr lang="en-US" sz="1350" dirty="0">
                  <a:solidFill>
                    <a:prstClr val="black"/>
                  </a:solidFill>
                  <a:latin typeface="Calibri" panose="020F0502020204030204"/>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38625" y="4867275"/>
            <a:ext cx="1981200" cy="653296"/>
            <a:chOff x="6032500" y="5308600"/>
            <a:chExt cx="2641600" cy="871061"/>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78961"/>
              <a:chOff x="6680200" y="3187700"/>
              <a:chExt cx="2641600" cy="578961"/>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3162629" y="1685926"/>
            <a:ext cx="3552825" cy="13716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5979795" y="2676525"/>
            <a:ext cx="2914651" cy="1523494"/>
          </a:xfrm>
          <a:prstGeom prst="rect">
            <a:avLst/>
          </a:prstGeom>
          <a:noFill/>
        </p:spPr>
        <p:txBody>
          <a:bodyPr wrap="square" rtlCol="0">
            <a:spAutoFit/>
          </a:bodyPr>
          <a:lstStyle/>
          <a:p>
            <a:pPr defTabSz="685800">
              <a:defRPr/>
            </a:pPr>
            <a:r>
              <a:rPr lang="en-US" sz="2100" dirty="0" err="1">
                <a:solidFill>
                  <a:prstClr val="black"/>
                </a:solidFill>
                <a:latin typeface="Calibri" panose="020F0502020204030204"/>
              </a:rPr>
              <a:t>AdX</a:t>
            </a:r>
            <a:r>
              <a:rPr lang="en-US" sz="2100" dirty="0">
                <a:solidFill>
                  <a:prstClr val="black"/>
                </a:solidFill>
                <a:latin typeface="Calibri" panose="020F0502020204030204"/>
              </a:rPr>
              <a:t>:</a:t>
            </a:r>
          </a:p>
          <a:p>
            <a:pPr marL="214313" indent="-176213" defTabSz="685800">
              <a:buClr>
                <a:srgbClr val="0E01A0"/>
              </a:buClr>
              <a:buFont typeface="Wingdings" pitchFamily="2" charset="2"/>
              <a:buChar char="§"/>
              <a:defRPr/>
            </a:pPr>
            <a:r>
              <a:rPr lang="en-US" i="1" dirty="0">
                <a:solidFill>
                  <a:srgbClr val="C00000"/>
                </a:solidFill>
                <a:latin typeface="Calibri" panose="020F0502020204030204"/>
              </a:rPr>
              <a:t>tracks my web browsing </a:t>
            </a:r>
            <a:r>
              <a:rPr lang="en-US" dirty="0">
                <a:solidFill>
                  <a:prstClr val="black"/>
                </a:solidFill>
                <a:latin typeface="Calibri" panose="020F0502020204030204"/>
              </a:rPr>
              <a:t>over sites with </a:t>
            </a:r>
            <a:r>
              <a:rPr lang="en-US" dirty="0" err="1">
                <a:solidFill>
                  <a:prstClr val="black"/>
                </a:solidFill>
                <a:latin typeface="Calibri" panose="020F0502020204030204"/>
              </a:rPr>
              <a:t>AdX</a:t>
            </a:r>
            <a:r>
              <a:rPr lang="en-US" dirty="0">
                <a:solidFill>
                  <a:prstClr val="black"/>
                </a:solidFill>
                <a:latin typeface="Calibri" panose="020F0502020204030204"/>
              </a:rPr>
              <a:t> ads</a:t>
            </a:r>
          </a:p>
          <a:p>
            <a:pPr marL="214313" indent="-176213" defTabSz="685800">
              <a:buClr>
                <a:srgbClr val="0E01A0"/>
              </a:buClr>
              <a:buFont typeface="Wingdings" pitchFamily="2" charset="2"/>
              <a:buChar char="§"/>
              <a:defRPr/>
            </a:pPr>
            <a:r>
              <a:rPr lang="en-US" dirty="0">
                <a:solidFill>
                  <a:prstClr val="black"/>
                </a:solidFill>
                <a:latin typeface="Calibri" panose="020F0502020204030204"/>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9" y="1053194"/>
            <a:ext cx="8117287"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 </a:t>
            </a:r>
            <a:r>
              <a:rPr lang="en-US" dirty="0">
                <a:solidFill>
                  <a:srgbClr val="0E01A0"/>
                </a:solidFill>
                <a:latin typeface="Calibri" panose="020F0502020204030204"/>
              </a:rPr>
              <a:t>(one day later)</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809854"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274708" cy="300082"/>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NY Times: </a:t>
            </a:r>
            <a:r>
              <a:rPr lang="en-US" sz="1350" dirty="0">
                <a:solidFill>
                  <a:srgbClr val="C00000"/>
                </a:solidFill>
                <a:latin typeface="Calibri" panose="020F0502020204030204"/>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3733800" y="4143376"/>
            <a:ext cx="2466975" cy="681082"/>
            <a:chOff x="5308600" y="4406900"/>
            <a:chExt cx="3289300" cy="9081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775844"/>
              <a:chOff x="6146800" y="3048000"/>
              <a:chExt cx="3289300" cy="775844"/>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547244"/>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Referer:nytimes.com</a:t>
                </a:r>
                <a:r>
                  <a:rPr lang="en-US" sz="1200" dirty="0">
                    <a:solidFill>
                      <a:prstClr val="black"/>
                    </a:solidFill>
                    <a:latin typeface="Calibri" panose="020F0502020204030204"/>
                  </a:rPr>
                  <a:t>, cookie: </a:t>
                </a:r>
                <a:r>
                  <a:rPr lang="en-US" sz="1350" dirty="0">
                    <a:solidFill>
                      <a:srgbClr val="7030A0"/>
                    </a:solidFill>
                    <a:latin typeface="Calibri" panose="020F0502020204030204"/>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19575" y="4867273"/>
            <a:ext cx="1981200" cy="672276"/>
            <a:chOff x="6007100" y="5308600"/>
            <a:chExt cx="2641600" cy="89636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604268"/>
              <a:chOff x="6654800" y="3187700"/>
              <a:chExt cx="2641600" cy="604268"/>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50268"/>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350" dirty="0">
                    <a:solidFill>
                      <a:srgbClr val="7030A0"/>
                    </a:solidFill>
                    <a:latin typeface="Calibri" panose="020F0502020204030204"/>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14300" y="1800225"/>
            <a:ext cx="2276475" cy="1704975"/>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3781425" y="2105025"/>
            <a:ext cx="1257300" cy="619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3876675" y="2136035"/>
            <a:ext cx="1085850" cy="582807"/>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209800" y="3067050"/>
            <a:ext cx="2847975" cy="1000125"/>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cookie: </a:t>
              </a:r>
              <a:r>
                <a:rPr lang="en-US" sz="1350" dirty="0">
                  <a:solidFill>
                    <a:srgbClr val="C00000"/>
                  </a:solidFill>
                  <a:latin typeface="Calibri" panose="020F0502020204030204"/>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5257800" y="2371725"/>
            <a:ext cx="143821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6938557" y="5076825"/>
            <a:ext cx="2055371"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4314825" y="5438775"/>
            <a:ext cx="1749518" cy="300082"/>
          </a:xfrm>
          <a:prstGeom prst="rect">
            <a:avLst/>
          </a:prstGeom>
          <a:noFill/>
        </p:spPr>
        <p:txBody>
          <a:bodyPr wrap="none" rtlCol="0">
            <a:spAutoFit/>
          </a:bodyPr>
          <a:lstStyle/>
          <a:p>
            <a:pPr defTabSz="685800">
              <a:defRPr/>
            </a:pPr>
            <a:r>
              <a:rPr lang="en-US" sz="1350" i="1" dirty="0">
                <a:solidFill>
                  <a:srgbClr val="C00000"/>
                </a:solidFill>
                <a:latin typeface="Calibri" panose="020F0502020204030204"/>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8129470" cy="715581"/>
          </a:xfrm>
          <a:prstGeom prst="rect">
            <a:avLst/>
          </a:prstGeom>
          <a:noFill/>
        </p:spPr>
        <p:txBody>
          <a:bodyPr wrap="none" rtlCol="0">
            <a:spAutoFit/>
          </a:bodyPr>
          <a:lstStyle/>
          <a:p>
            <a:pPr defTabSz="685800">
              <a:defRPr/>
            </a:pPr>
            <a:r>
              <a:rPr lang="en-US" sz="4050" dirty="0">
                <a:solidFill>
                  <a:srgbClr val="0E01A0"/>
                </a:solidFill>
                <a:latin typeface="Calibri" panose="020F0502020204030204"/>
              </a:rPr>
              <a:t>Cookies: </a:t>
            </a:r>
            <a:r>
              <a:rPr lang="en-US" sz="3300" dirty="0">
                <a:solidFill>
                  <a:srgbClr val="0E01A0"/>
                </a:solidFill>
                <a:latin typeface="Calibri" panose="020F0502020204030204"/>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460156" y="1897167"/>
            <a:ext cx="7886700" cy="3803546"/>
          </a:xfrm>
        </p:spPr>
        <p:txBody>
          <a:bodyPr>
            <a:normAutofit fontScale="70000" lnSpcReduction="20000"/>
          </a:bodyPr>
          <a:lstStyle/>
          <a:p>
            <a:pPr marL="0" indent="0">
              <a:buNone/>
            </a:pPr>
            <a:r>
              <a:rPr lang="en-US" sz="2400" dirty="0"/>
              <a:t>Cookies can be used to: </a:t>
            </a:r>
          </a:p>
          <a:p>
            <a:pPr marL="347663" indent="-170260">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347663" indent="-170260">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347663" indent="-170260">
              <a:buClr>
                <a:srgbClr val="0A14A3"/>
              </a:buClr>
              <a:buFont typeface="Wingdings" pitchFamily="2" charset="2"/>
              <a:buChar char="§"/>
            </a:pPr>
            <a:r>
              <a:rPr lang="en-US" dirty="0"/>
              <a:t>tracking may be </a:t>
            </a:r>
            <a:r>
              <a:rPr lang="en-US" i="1" dirty="0"/>
              <a:t>invisible</a:t>
            </a:r>
            <a:r>
              <a:rPr lang="en-US" dirty="0"/>
              <a:t> to user:</a:t>
            </a:r>
          </a:p>
          <a:p>
            <a:pPr marL="645319" lvl="1" indent="-126206">
              <a:buClr>
                <a:srgbClr val="0A14A3"/>
              </a:buClr>
            </a:pPr>
            <a:r>
              <a:rPr lang="en-US" dirty="0"/>
              <a:t>rather than displayed ad triggering HTTP GET to tracker, could be an invisible link</a:t>
            </a:r>
          </a:p>
          <a:p>
            <a:pPr marL="690563" lvl="1" indent="-170260">
              <a:buClr>
                <a:srgbClr val="0A14A3"/>
              </a:buClr>
              <a:buFont typeface="Wingdings" pitchFamily="2" charset="2"/>
              <a:buChar char="§"/>
            </a:pPr>
            <a:endParaRPr lang="en-US" dirty="0"/>
          </a:p>
          <a:p>
            <a:pPr marL="177403" indent="0">
              <a:buClr>
                <a:srgbClr val="0A14A3"/>
              </a:buClr>
              <a:buNone/>
            </a:pPr>
            <a:r>
              <a:rPr lang="en-US" dirty="0"/>
              <a:t>third party tracking via cookies:</a:t>
            </a:r>
          </a:p>
          <a:p>
            <a:pPr marL="519113" indent="-255985">
              <a:buClr>
                <a:srgbClr val="0A14A3"/>
              </a:buClr>
              <a:buFont typeface="Wingdings" pitchFamily="2" charset="2"/>
              <a:buChar char="§"/>
            </a:pPr>
            <a:r>
              <a:rPr lang="en-US" dirty="0"/>
              <a:t>disabled by default in Firefox, Safari browsers</a:t>
            </a:r>
          </a:p>
          <a:p>
            <a:pPr marL="519113" indent="-255985">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820924"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 GDPR </a:t>
            </a:r>
            <a:r>
              <a:rPr lang="en-US" sz="2100" dirty="0">
                <a:solidFill>
                  <a:srgbClr val="0E01A0"/>
                </a:solidFill>
                <a:latin typeface="Calibri" panose="020F0502020204030204"/>
              </a:rPr>
              <a:t>(EU General Data Protection Regulation) </a:t>
            </a:r>
            <a:r>
              <a:rPr lang="en-US" sz="3300" dirty="0">
                <a:solidFill>
                  <a:srgbClr val="0E01A0"/>
                </a:solidFill>
                <a:latin typeface="Calibri" panose="020F0502020204030204"/>
              </a:rPr>
              <a:t>and cookies</a:t>
            </a:r>
            <a:endParaRPr lang="en-US" sz="2700" dirty="0">
              <a:solidFill>
                <a:srgbClr val="0E01A0"/>
              </a:solidFill>
              <a:latin typeface="Calibri" panose="020F0502020204030204"/>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02046" y="2081920"/>
            <a:ext cx="4302016" cy="2183343"/>
          </a:xfrm>
        </p:spPr>
        <p:txBody>
          <a:bodyPr>
            <a:normAutofit/>
          </a:bodyPr>
          <a:lstStyle/>
          <a:p>
            <a:pPr marL="0" indent="0">
              <a:buNone/>
            </a:pPr>
            <a:r>
              <a:rPr lang="en-US" sz="1500" dirty="0"/>
              <a:t>“Natural persons may be associated with online identifiers […] such as internet protocol addresses, cookie identifiers or other identifiers […].</a:t>
            </a:r>
          </a:p>
          <a:p>
            <a:pPr marL="0" indent="0">
              <a:buNone/>
            </a:pPr>
            <a:r>
              <a:rPr lang="en-US" sz="15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410593" y="1920832"/>
            <a:ext cx="4672013" cy="2177415"/>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2684078" y="3943350"/>
            <a:ext cx="2159950"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5372101" y="1755884"/>
            <a:ext cx="3771899" cy="3657270"/>
            <a:chOff x="6810703" y="931954"/>
            <a:chExt cx="5675585" cy="577994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3" y="5580992"/>
              <a:ext cx="3263461" cy="1130902"/>
            </a:xfrm>
            <a:prstGeom prst="rect">
              <a:avLst/>
            </a:prstGeom>
            <a:solidFill>
              <a:schemeClr val="bg1">
                <a:alpha val="67000"/>
              </a:schemeClr>
            </a:solidFill>
          </p:spPr>
          <p:txBody>
            <a:bodyPr wrap="square" rtlCol="0">
              <a:spAutoFit/>
            </a:bodyPr>
            <a:lstStyle/>
            <a:p>
              <a:pPr algn="ctr" defTabSz="685800">
                <a:defRPr/>
              </a:pPr>
              <a:r>
                <a:rPr lang="en-US" sz="1350" i="1" dirty="0">
                  <a:solidFill>
                    <a:srgbClr val="C00000"/>
                  </a:solidFill>
                  <a:latin typeface="Calibri" panose="020F0502020204030204"/>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378374" y="4203481"/>
            <a:ext cx="4706007" cy="1514537"/>
            <a:chOff x="504498" y="4461641"/>
            <a:chExt cx="6274676" cy="2019383"/>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31107"/>
            </a:xfrm>
            <a:prstGeom prst="rect">
              <a:avLst/>
            </a:prstGeom>
            <a:noFill/>
          </p:spPr>
          <p:txBody>
            <a:bodyPr wrap="square" rtlCol="0">
              <a:spAutoFit/>
            </a:bodyPr>
            <a:lstStyle/>
            <a:p>
              <a:pPr algn="ctr" defTabSz="685800">
                <a:defRPr/>
              </a:pPr>
              <a:r>
                <a:rPr lang="en-US" dirty="0">
                  <a:solidFill>
                    <a:prstClr val="black"/>
                  </a:solidFill>
                  <a:latin typeface="Calibri" panose="020F0502020204030204"/>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a:t>
            </a:r>
            <a:endParaRPr lang="en-US" sz="33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4704160" y="2691066"/>
            <a:ext cx="515540" cy="572691"/>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4752975" y="4096004"/>
            <a:ext cx="515541" cy="572691"/>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7817644" y="2797032"/>
            <a:ext cx="325041" cy="53697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595954" y="2532746"/>
            <a:ext cx="3681272" cy="28217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user configures browser to point to a (local) </a:t>
            </a:r>
            <a:r>
              <a:rPr lang="en-US" altLang="en-US" sz="2100" i="1" dirty="0">
                <a:solidFill>
                  <a:srgbClr val="C00000"/>
                </a:solidFill>
                <a:latin typeface="Calibri"/>
                <a:ea typeface="ＭＳ Ｐゴシック" panose="020B0600070205080204" pitchFamily="34" charset="-128"/>
              </a:rPr>
              <a:t>Web cache</a:t>
            </a:r>
          </a:p>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browser sends all HTTP requests to cache</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if</a:t>
            </a:r>
            <a:r>
              <a:rPr lang="en-US" altLang="en-US" sz="2100" dirty="0">
                <a:solidFill>
                  <a:prstClr val="black"/>
                </a:solidFill>
                <a:latin typeface="Calibri"/>
                <a:ea typeface="ＭＳ Ｐゴシック" panose="020B0600070205080204" pitchFamily="34" charset="-128"/>
              </a:rPr>
              <a:t> object in cache: cache returns object to client</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else</a:t>
            </a:r>
            <a:r>
              <a:rPr lang="en-US" altLang="en-US" sz="2100" dirty="0">
                <a:solidFill>
                  <a:prstClr val="black"/>
                </a:solidFill>
                <a:latin typeface="Calibri"/>
                <a:ea typeface="ＭＳ Ｐゴシック" panose="020B0600070205080204" pitchFamily="34" charset="-128"/>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649036" y="1857375"/>
            <a:ext cx="7719461"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Goal:</a:t>
            </a:r>
            <a:r>
              <a:rPr lang="en-US" altLang="en-US" sz="2400" dirty="0">
                <a:solidFill>
                  <a:prstClr val="black"/>
                </a:solidFill>
                <a:latin typeface="Calibri"/>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4795016" y="3195892"/>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6180025" y="2873062"/>
            <a:ext cx="635110" cy="926477"/>
            <a:chOff x="8240034" y="2687749"/>
            <a:chExt cx="846813"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40034" y="2687749"/>
              <a:ext cx="846813" cy="621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80000"/>
                </a:lnSpc>
                <a:spcBef>
                  <a:spcPct val="0"/>
                </a:spcBef>
                <a:defRPr/>
              </a:pPr>
              <a:r>
                <a:rPr lang="en-US" altLang="en-US" sz="1500" dirty="0">
                  <a:solidFill>
                    <a:prstClr val="black"/>
                  </a:solidFill>
                  <a:latin typeface="Calibri"/>
                </a:rPr>
                <a:t>Web </a:t>
              </a:r>
            </a:p>
            <a:p>
              <a:pPr algn="ctr" defTabSz="685800">
                <a:lnSpc>
                  <a:spcPct val="80000"/>
                </a:lnSpc>
                <a:spcBef>
                  <a:spcPct val="0"/>
                </a:spcBef>
                <a:defRPr/>
              </a:pPr>
              <a:r>
                <a:rPr lang="en-US" altLang="en-US" sz="1500" dirty="0">
                  <a:solidFill>
                    <a:prstClr val="black"/>
                  </a:solidFill>
                  <a:latin typeface="Calibri"/>
                </a:rPr>
                <a:t>cache</a:t>
              </a:r>
              <a:endParaRPr lang="en-US" altLang="en-US" sz="1800" dirty="0">
                <a:solidFill>
                  <a:prstClr val="black"/>
                </a:solidFill>
                <a:latin typeface="Calibri"/>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4886695" y="4674648"/>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5162552" y="3741198"/>
            <a:ext cx="1141810" cy="570310"/>
            <a:chOff x="2922" y="2580"/>
            <a:chExt cx="95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22" y="263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5291135" y="3806682"/>
            <a:ext cx="1140619" cy="589359"/>
            <a:chOff x="3030" y="2635"/>
            <a:chExt cx="958"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49" y="2836"/>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5257800" y="3012535"/>
            <a:ext cx="2438400" cy="547688"/>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09" y="199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40" y="200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7688487" y="3326349"/>
            <a:ext cx="577402" cy="40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spcBef>
                <a:spcPct val="0"/>
              </a:spcBef>
              <a:defRPr/>
            </a:pPr>
            <a:r>
              <a:rPr lang="en-US" altLang="en-US" sz="1200" dirty="0">
                <a:solidFill>
                  <a:prstClr val="black"/>
                </a:solidFill>
                <a:latin typeface="Calibri"/>
              </a:rPr>
              <a:t>origin </a:t>
            </a:r>
          </a:p>
          <a:p>
            <a:pPr algn="ctr" defTabSz="685800">
              <a:lnSpc>
                <a:spcPct val="80000"/>
              </a:lnSpc>
              <a:spcBef>
                <a:spcPct val="0"/>
              </a:spcBef>
              <a:defRPr/>
            </a:pPr>
            <a:r>
              <a:rPr lang="en-US" altLang="en-US" sz="1200" dirty="0">
                <a:solidFill>
                  <a:prstClr val="black"/>
                </a:solidFill>
                <a:latin typeface="Calibri"/>
              </a:rPr>
              <a:t>server</a:t>
            </a:r>
            <a:endParaRPr lang="en-US" altLang="en-US" sz="1800" dirty="0">
              <a:solidFill>
                <a:prstClr val="black"/>
              </a:solidFill>
              <a:latin typeface="Calibri"/>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06941" y="26434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4677966" y="2673207"/>
            <a:ext cx="3092054" cy="1360884"/>
            <a:chOff x="2515" y="1687"/>
            <a:chExt cx="2597"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43" y="2233"/>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73" y="2221"/>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3685" y="41293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58</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 (aka proxy servers)</a:t>
            </a:r>
            <a:endParaRPr lang="en-US" sz="33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450231" y="2008272"/>
            <a:ext cx="3564208" cy="16012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Web cache acts as both client and server</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server for original requesting client</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4158011" y="2008271"/>
            <a:ext cx="4535759"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Why </a:t>
            </a:r>
            <a:r>
              <a:rPr lang="en-US" altLang="en-US" sz="2400" dirty="0">
                <a:solidFill>
                  <a:prstClr val="black"/>
                </a:solidFill>
                <a:latin typeface="Calibri"/>
                <a:ea typeface="ＭＳ Ｐゴシック" panose="020B0600070205080204" pitchFamily="34" charset="-128"/>
              </a:rPr>
              <a:t>Web caching?</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response time for client request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cache is closer to client</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traffic on an institution</a:t>
            </a:r>
            <a:r>
              <a:rPr lang="en-US" altLang="ja-JP" sz="2400" dirty="0">
                <a:solidFill>
                  <a:prstClr val="black"/>
                </a:solidFill>
                <a:latin typeface="Calibri"/>
                <a:ea typeface="ＭＳ Ｐゴシック" panose="020B0600070205080204" pitchFamily="34" charset="-128"/>
              </a:rPr>
              <a:t>’s access link</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Internet is dense with caches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enables “</a:t>
            </a:r>
            <a:r>
              <a:rPr lang="en-US" altLang="ja-JP" sz="2100" dirty="0">
                <a:solidFill>
                  <a:prstClr val="black"/>
                </a:solidFill>
                <a:latin typeface="Calibri"/>
                <a:ea typeface="ＭＳ Ｐゴシック" panose="020B0600070205080204" pitchFamily="34" charset="-128"/>
              </a:rPr>
              <a:t>poor” content providers to more effectively deliver content</a:t>
            </a:r>
            <a:endParaRPr lang="en-US" altLang="en-US" sz="2100" dirty="0">
              <a:solidFill>
                <a:prstClr val="black"/>
              </a:solidFill>
              <a:latin typeface="Calibri"/>
              <a:ea typeface="ＭＳ Ｐゴシック" panose="020B0600070205080204" pitchFamily="34" charset="-128"/>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474293" y="3714750"/>
            <a:ext cx="3598946" cy="1663366"/>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59</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An application-layer protocol defines:</a:t>
            </a:r>
            <a:endParaRPr lang="en-US"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569387" y="1955879"/>
            <a:ext cx="3972982"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types of messages exchanged,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request, response </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syntax:</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what fields in messages &amp; how fields are delineated</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semantics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meaning of information in fields</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rules</a:t>
            </a:r>
            <a:r>
              <a:rPr lang="en-US" altLang="en-US" sz="2100" dirty="0">
                <a:solidFill>
                  <a:prstClr val="black"/>
                </a:solidFill>
                <a:latin typeface="Calibri" panose="020F0502020204030204"/>
                <a:ea typeface="ＭＳ Ｐゴシック" panose="020B0600070205080204" pitchFamily="34" charset="-128"/>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4916723" y="1963253"/>
            <a:ext cx="356899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open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defined in RFCs, everyone has access to protocol definition</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allows for interoperability</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HTTP, SMTP</a:t>
            </a:r>
          </a:p>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proprietary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Skype, Zoom</a:t>
            </a: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dissolve">
                                      <p:cBhvr>
                                        <p:cTn id="13" dur="500"/>
                                        <p:tgtEl>
                                          <p:spTgt spid="7">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5" end="5"/>
                                            </p:txEl>
                                          </p:spTgt>
                                        </p:tgtEl>
                                        <p:attrNameLst>
                                          <p:attrName>style.visibility</p:attrName>
                                        </p:attrNameLst>
                                      </p:cBhvr>
                                      <p:to>
                                        <p:strVal val="visible"/>
                                      </p:to>
                                    </p:set>
                                    <p:animEffect transition="in" filter="dissolve">
                                      <p:cBhvr>
                                        <p:cTn id="16" dur="500"/>
                                        <p:tgtEl>
                                          <p:spTgt spid="7">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dissolve">
                                      <p:cBhvr>
                                        <p:cTn id="26" dur="500"/>
                                        <p:tgtEl>
                                          <p:spTgt spid="8">
                                            <p:txEl>
                                              <p:pRg st="0" end="0"/>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animEffect transition="in" filter="dissolve">
                                      <p:cBhvr>
                                        <p:cTn id="29" dur="500"/>
                                        <p:tgtEl>
                                          <p:spTgt spid="8">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dissolve">
                                      <p:cBhvr>
                                        <p:cTn id="35" dur="500"/>
                                        <p:tgtEl>
                                          <p:spTgt spid="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4838701" y="3556000"/>
            <a:ext cx="941387" cy="77300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0495" y="3556000"/>
            <a:ext cx="541337" cy="541337"/>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600" dirty="0">
                <a:ea typeface="ＭＳ Ｐゴシック" panose="020B0600070205080204" pitchFamily="34" charset="-128"/>
              </a:rPr>
              <a:t>Caching example</a:t>
            </a:r>
            <a:endParaRPr lang="en-US" sz="36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2957788" y="4135006"/>
            <a:ext cx="705735" cy="382481"/>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3237187" y="5214505"/>
            <a:ext cx="839513" cy="44334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3663524" y="4097900"/>
            <a:ext cx="159427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144" indent="0" defTabSz="685800" eaLnBrk="0" fontAlgn="base" hangingPunct="0">
              <a:lnSpc>
                <a:spcPct val="90000"/>
              </a:lnSpc>
              <a:spcBef>
                <a:spcPct val="20000"/>
              </a:spcBef>
              <a:spcAft>
                <a:spcPct val="0"/>
              </a:spcAft>
              <a:buClr>
                <a:srgbClr val="3333CC"/>
              </a:buClr>
              <a:buSzPct val="85000"/>
              <a:defRPr/>
            </a:pPr>
            <a:r>
              <a:rPr lang="en-US" altLang="en-US" sz="1500" i="1" kern="0" dirty="0">
                <a:solidFill>
                  <a:srgbClr val="CC0000"/>
                </a:solidFill>
                <a:latin typeface="Calibri"/>
              </a:rPr>
              <a:t>problem: </a:t>
            </a:r>
            <a:r>
              <a:rPr lang="en-US" altLang="en-US" sz="1500" kern="0" dirty="0">
                <a:solidFill>
                  <a:srgbClr val="CC0000"/>
                </a:solidFill>
                <a:latin typeface="Calibri"/>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60</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1: buy a faster access link</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2451904" y="1885106"/>
            <a:ext cx="5980830" cy="1982247"/>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69" y="3567941"/>
                <a:ext cx="15854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dirty="0">
                    <a:solidFill>
                      <a:prstClr val="black"/>
                    </a:solidFill>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3050546" y="4147768"/>
            <a:ext cx="1937275" cy="369332"/>
            <a:chOff x="4114801" y="3880785"/>
            <a:chExt cx="2583033" cy="492442"/>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8" y="3880785"/>
              <a:ext cx="1585486" cy="492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3263901" y="5302759"/>
            <a:ext cx="2326415" cy="546812"/>
            <a:chOff x="3557204" y="3415545"/>
            <a:chExt cx="3101886" cy="729083"/>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err="1">
                  <a:solidFill>
                    <a:prstClr val="black"/>
                  </a:solidFill>
                  <a:latin typeface="Calibri"/>
                </a:rPr>
                <a:t>msecs</a:t>
              </a:r>
              <a:endParaRPr lang="en-US" altLang="en-US" sz="1800" dirty="0">
                <a:solidFill>
                  <a:prstClr val="black"/>
                </a:solidFill>
                <a:latin typeface="Calibri"/>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653044" y="5516442"/>
            <a:ext cx="34754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61</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92152" y="4397218"/>
            <a:ext cx="4770965" cy="17268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end-end delay  = </a:t>
            </a:r>
            <a:r>
              <a:rPr lang="en-US" dirty="0">
                <a:solidFill>
                  <a:srgbClr val="C00000"/>
                </a:solidFill>
                <a:latin typeface="Calibri" panose="020F0502020204030204" pitchFamily="34" charset="0"/>
                <a:ea typeface="ＭＳ Ｐゴシック" charset="0"/>
                <a:cs typeface="Calibri" panose="020F0502020204030204" pitchFamily="34" charset="0"/>
              </a:rPr>
              <a:t>?</a:t>
            </a:r>
            <a:r>
              <a:rPr lang="en-US" dirty="0">
                <a:solidFill>
                  <a:srgbClr val="000000"/>
                </a:solidFill>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2: install a web cache</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254" y="4242910"/>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3338259" y="4742821"/>
            <a:ext cx="2162388" cy="54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algn="ctr" defTabSz="685800">
              <a:lnSpc>
                <a:spcPct val="80000"/>
              </a:lnSpc>
              <a:spcBef>
                <a:spcPct val="0"/>
              </a:spcBef>
              <a:defRPr/>
            </a:pPr>
            <a:r>
              <a:rPr lang="en-US" altLang="en-US" sz="1800" i="1" dirty="0">
                <a:solidFill>
                  <a:srgbClr val="CC0000"/>
                </a:solidFill>
                <a:latin typeface="Calibri"/>
              </a:rPr>
              <a:t>How to compute link </a:t>
            </a:r>
          </a:p>
          <a:p>
            <a:pPr marL="257175" indent="-257175" algn="ctr" defTabSz="685800">
              <a:lnSpc>
                <a:spcPct val="80000"/>
              </a:lnSpc>
              <a:spcBef>
                <a:spcPct val="0"/>
              </a:spcBef>
              <a:defRPr/>
            </a:pPr>
            <a:r>
              <a:rPr lang="en-US" altLang="en-US" sz="1800" i="1" dirty="0">
                <a:solidFill>
                  <a:srgbClr val="CC0000"/>
                </a:solidFill>
                <a:latin typeface="Calibri"/>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640343" y="3897029"/>
            <a:ext cx="2534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62</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11369" y="4210253"/>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666752" y="1911353"/>
            <a:ext cx="4624628" cy="1308096"/>
          </a:xfrm>
          <a:prstGeom prst="rect">
            <a:avLst/>
          </a:prstGeom>
        </p:spPr>
        <p:txBody>
          <a:bodyPr vert="horz" lIns="68580" tIns="34290" rIns="68580" bIns="3429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lnSpc>
                <a:spcPct val="110000"/>
              </a:lnSpc>
              <a:spcBef>
                <a:spcPts val="300"/>
              </a:spcBef>
              <a:buNone/>
              <a:tabLst>
                <a:tab pos="40481" algn="l"/>
                <a:tab pos="432197" algn="l"/>
              </a:tabLst>
              <a:defRPr/>
            </a:pPr>
            <a:r>
              <a:rPr lang="en-US" altLang="en-US" sz="2250" dirty="0">
                <a:solidFill>
                  <a:prstClr val="black"/>
                </a:solidFill>
                <a:latin typeface="Calibri"/>
                <a:ea typeface="ＭＳ Ｐゴシック" panose="020B0600070205080204" pitchFamily="34" charset="-128"/>
              </a:rPr>
              <a:t>suppose cache hit rate is 0.4:  </a:t>
            </a:r>
          </a:p>
          <a:p>
            <a:pPr marL="264319" indent="-173831" defTabSz="685800">
              <a:lnSpc>
                <a:spcPct val="110000"/>
              </a:lnSpc>
              <a:spcBef>
                <a:spcPts val="300"/>
              </a:spcBef>
              <a:tabLst>
                <a:tab pos="40481" algn="l"/>
                <a:tab pos="432197" algn="l"/>
              </a:tabLst>
              <a:defRPr/>
            </a:pPr>
            <a:r>
              <a:rPr lang="en-US" altLang="en-US" sz="1950" dirty="0">
                <a:solidFill>
                  <a:prstClr val="black"/>
                </a:solidFill>
                <a:latin typeface="Calibri"/>
                <a:ea typeface="ＭＳ Ｐゴシック" panose="020B0600070205080204" pitchFamily="34" charset="-128"/>
              </a:rPr>
              <a:t>40% requests served by cache, with low (msec) delay </a:t>
            </a:r>
          </a:p>
          <a:p>
            <a:pPr marL="171450" indent="-171450" defTabSz="685800">
              <a:lnSpc>
                <a:spcPct val="80000"/>
              </a:lnSpc>
              <a:spcBef>
                <a:spcPts val="750"/>
              </a:spcBef>
              <a:buNone/>
              <a:tabLst>
                <a:tab pos="432197" algn="l"/>
              </a:tabLst>
              <a:defRPr/>
            </a:pPr>
            <a:r>
              <a:rPr lang="en-US" altLang="en-US" sz="1950" dirty="0">
                <a:solidFill>
                  <a:prstClr val="black"/>
                </a:solidFill>
                <a:latin typeface="Calibri"/>
                <a:ea typeface="ＭＳ Ｐゴシック" panose="020B0600070205080204" pitchFamily="34" charset="-128"/>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757664" y="2871280"/>
            <a:ext cx="4626270" cy="11775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3831" indent="-173831" defTabSz="685800">
              <a:lnSpc>
                <a:spcPct val="90000"/>
              </a:lnSpc>
              <a:spcBef>
                <a:spcPts val="300"/>
              </a:spcBef>
              <a:buClr>
                <a:srgbClr val="000099"/>
              </a:buClr>
              <a:buSzPct val="100000"/>
              <a:buFont typeface="Wingdings" charset="2"/>
              <a:buChar char="§"/>
              <a:tabLst>
                <a:tab pos="432197" algn="l"/>
              </a:tabLst>
              <a:defRPr/>
            </a:pPr>
            <a:r>
              <a:rPr lang="en-US" altLang="en-US" dirty="0">
                <a:solidFill>
                  <a:prstClr val="black"/>
                </a:solidFill>
                <a:latin typeface="Calibri"/>
                <a:ea typeface="ＭＳ Ｐゴシック" panose="020B0600070205080204" pitchFamily="34" charset="-128"/>
              </a:rPr>
              <a:t>60% requests satisfied at origin </a:t>
            </a:r>
          </a:p>
          <a:p>
            <a:pPr marL="304800" lvl="1" indent="-127397" defTabSz="685800">
              <a:lnSpc>
                <a:spcPct val="90000"/>
              </a:lnSpc>
              <a:spcBef>
                <a:spcPts val="300"/>
              </a:spcBef>
              <a:buClr>
                <a:srgbClr val="000099"/>
              </a:buClr>
              <a:buSzPct val="100000"/>
              <a:buFont typeface="Arial" panose="020B0604020202020204" pitchFamily="34" charset="0"/>
              <a:buChar char="•"/>
              <a:tabLst>
                <a:tab pos="342900" algn="l"/>
              </a:tabLst>
              <a:defRPr/>
            </a:pPr>
            <a:r>
              <a:rPr lang="en-US" dirty="0">
                <a:solidFill>
                  <a:prstClr val="black"/>
                </a:solidFill>
                <a:latin typeface="Calibri"/>
                <a:ea typeface="ＭＳ Ｐゴシック" charset="0"/>
                <a:cs typeface="ＭＳ Ｐゴシック" charset="0"/>
              </a:rPr>
              <a:t> rate to browsers over access link </a:t>
            </a:r>
          </a:p>
          <a:p>
            <a:pPr marL="342900" lvl="1" defTabSz="685800">
              <a:lnSpc>
                <a:spcPct val="90000"/>
              </a:lnSpc>
              <a:spcBef>
                <a:spcPts val="300"/>
              </a:spcBef>
              <a:buClr>
                <a:srgbClr val="000099"/>
              </a:buClr>
              <a:buSzPct val="65000"/>
              <a:tabLst>
                <a:tab pos="432197" algn="l"/>
              </a:tabLst>
              <a:defRPr/>
            </a:pPr>
            <a:r>
              <a:rPr lang="en-US" dirty="0">
                <a:solidFill>
                  <a:prstClr val="black"/>
                </a:solidFill>
                <a:latin typeface="Calibri"/>
                <a:ea typeface="ＭＳ Ｐゴシック" charset="0"/>
                <a:cs typeface="ＭＳ Ｐゴシック" charset="0"/>
              </a:rPr>
              <a:t>       = 0.6 * 1.50 Mbps  =  .9 Mbps </a:t>
            </a:r>
          </a:p>
          <a:p>
            <a:pPr marL="354806" lvl="1" indent="-215504" defTabSz="685800">
              <a:lnSpc>
                <a:spcPct val="90000"/>
              </a:lnSpc>
              <a:spcBef>
                <a:spcPts val="300"/>
              </a:spcBef>
              <a:buClr>
                <a:srgbClr val="0000A3"/>
              </a:buClr>
              <a:buSzPct val="100000"/>
              <a:buFont typeface="Arial" panose="020B0604020202020204" pitchFamily="34" charset="0"/>
              <a:buChar char="•"/>
              <a:tabLst>
                <a:tab pos="432197" algn="l"/>
              </a:tabLst>
              <a:defRPr/>
            </a:pPr>
            <a:r>
              <a:rPr lang="en-US" dirty="0">
                <a:solidFill>
                  <a:prstClr val="black"/>
                </a:solidFill>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702217" y="4491340"/>
            <a:ext cx="4828711" cy="1119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14313" indent="-165497" defTabSz="685800">
              <a:lnSpc>
                <a:spcPct val="85000"/>
              </a:lnSpc>
              <a:buClr>
                <a:srgbClr val="000099"/>
              </a:buClr>
              <a:buSzPct val="100000"/>
              <a:buFont typeface="Wingdings" charset="2"/>
              <a:buChar char="§"/>
              <a:tabLst>
                <a:tab pos="432197" algn="l"/>
              </a:tabLst>
              <a:defRPr/>
            </a:pPr>
            <a:r>
              <a:rPr lang="en-US" dirty="0">
                <a:solidFill>
                  <a:prstClr val="black"/>
                </a:solidFill>
                <a:latin typeface="Calibri"/>
                <a:ea typeface="ＭＳ Ｐゴシック" charset="0"/>
                <a:cs typeface="ＭＳ Ｐゴシック" charset="0"/>
              </a:rPr>
              <a:t>average end-end delay:</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a:t>
            </a:r>
            <a:r>
              <a:rPr lang="en-US" dirty="0">
                <a:solidFill>
                  <a:srgbClr val="C00000"/>
                </a:solidFill>
                <a:latin typeface="Calibri"/>
                <a:ea typeface="ＭＳ Ｐゴシック" charset="0"/>
                <a:cs typeface="ＭＳ Ｐゴシック" charset="0"/>
              </a:rPr>
              <a:t> 0.6 </a:t>
            </a:r>
            <a:r>
              <a:rPr lang="en-US" dirty="0">
                <a:solidFill>
                  <a:prstClr val="black"/>
                </a:solidFill>
                <a:latin typeface="Calibri"/>
                <a:ea typeface="ＭＳ Ｐゴシック" charset="0"/>
                <a:cs typeface="ＭＳ Ｐゴシック" charset="0"/>
              </a:rPr>
              <a:t>* (delay from origin servers)</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a:t>
            </a:r>
            <a:r>
              <a:rPr lang="en-US" dirty="0">
                <a:solidFill>
                  <a:srgbClr val="C00000"/>
                </a:solidFill>
                <a:latin typeface="Calibri"/>
                <a:ea typeface="ＭＳ Ｐゴシック" charset="0"/>
                <a:cs typeface="ＭＳ Ｐゴシック" charset="0"/>
              </a:rPr>
              <a:t> 0.4 </a:t>
            </a:r>
            <a:r>
              <a:rPr lang="en-US" dirty="0">
                <a:solidFill>
                  <a:prstClr val="black"/>
                </a:solidFill>
                <a:latin typeface="Calibri"/>
                <a:ea typeface="ＭＳ Ｐゴシック" charset="0"/>
                <a:cs typeface="ＭＳ Ｐゴシック" charset="0"/>
              </a:rPr>
              <a:t>* (delay when satisfied at cache)</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0.6 (2.01) + 0.4 (~msecs) = ~ 1.2 secs</a:t>
            </a:r>
          </a:p>
          <a:p>
            <a:pPr marL="171450" indent="-171450" defTabSz="685800">
              <a:lnSpc>
                <a:spcPct val="80000"/>
              </a:lnSpc>
              <a:buClr>
                <a:srgbClr val="000099"/>
              </a:buClr>
              <a:buSzPct val="65000"/>
              <a:tabLst>
                <a:tab pos="432197" algn="l"/>
              </a:tabLst>
              <a:defRPr/>
            </a:pPr>
            <a:r>
              <a:rPr lang="en-US" dirty="0">
                <a:solidFill>
                  <a:prstClr val="black"/>
                </a:solidFill>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733172" y="5652634"/>
            <a:ext cx="7003520" cy="577081"/>
          </a:xfrm>
          <a:prstGeom prst="rect">
            <a:avLst/>
          </a:prstGeom>
          <a:noFill/>
        </p:spPr>
        <p:txBody>
          <a:bodyPr wrap="none" rtlCol="0">
            <a:spAutoFit/>
          </a:bodyPr>
          <a:lstStyle/>
          <a:p>
            <a:pPr defTabSz="685800">
              <a:defRPr/>
            </a:pPr>
            <a:r>
              <a:rPr lang="en-US" i="1" dirty="0">
                <a:solidFill>
                  <a:srgbClr val="C00000"/>
                </a:solidFill>
                <a:latin typeface="Calibri"/>
                <a:ea typeface="ＭＳ Ｐゴシック" charset="0"/>
                <a:cs typeface="ＭＳ Ｐゴシック" charset="0"/>
              </a:rPr>
              <a:t>lower average end-end delay than with 154 Mbps link (and cheaper too!)</a:t>
            </a:r>
          </a:p>
          <a:p>
            <a:pPr defTabSz="685800">
              <a:defRPr/>
            </a:pPr>
            <a:endParaRPr lang="en-US" sz="1350" dirty="0">
              <a:solidFill>
                <a:prstClr val="black"/>
              </a:solidFill>
              <a:latin typeface="Calibri"/>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63</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Browser caching: Conditional GET</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35753" y="2077181"/>
            <a:ext cx="4197940" cy="38492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i="1" dirty="0">
                <a:solidFill>
                  <a:srgbClr val="CC0000"/>
                </a:solidFill>
                <a:latin typeface="Calibri"/>
                <a:ea typeface="ＭＳ Ｐゴシック" panose="020B0600070205080204" pitchFamily="34" charset="-128"/>
              </a:rPr>
              <a:t>Goal:</a:t>
            </a:r>
            <a:r>
              <a:rPr lang="en-US" altLang="en-US" sz="2100" dirty="0">
                <a:solidFill>
                  <a:prstClr val="black"/>
                </a:solidFill>
                <a:latin typeface="Calibri"/>
                <a:ea typeface="ＭＳ Ｐゴシック" panose="020B0600070205080204" pitchFamily="34" charset="-128"/>
              </a:rPr>
              <a:t> don’</a:t>
            </a:r>
            <a:r>
              <a:rPr lang="en-US" altLang="ja-JP" sz="2100" dirty="0">
                <a:solidFill>
                  <a:prstClr val="black"/>
                </a:solidFill>
                <a:latin typeface="Calibri"/>
                <a:ea typeface="ＭＳ Ｐゴシック" panose="020B0600070205080204" pitchFamily="34" charset="-128"/>
              </a:rPr>
              <a:t>t send object if browser has up-to-date cached version</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object transmission delay (or use of network resources)</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client:</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specify date of browser-cached copy in HTTP request</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If-modified-since: &lt;date&gt;</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server:</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response contains no object if browser-cached copy is up-to-date: </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HTTP/1.0 304 Not Modified</a:t>
            </a:r>
            <a:endParaRPr lang="en-US" altLang="en-US" sz="2100" dirty="0">
              <a:solidFill>
                <a:prstClr val="black"/>
              </a:solidFill>
              <a:latin typeface="Calibri"/>
              <a:ea typeface="ＭＳ Ｐゴシック" panose="020B0600070205080204" pitchFamily="34" charset="-128"/>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5276618" y="240843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5506409" y="2321523"/>
            <a:ext cx="2010965"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5290906" y="2968032"/>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5492122" y="2963269"/>
            <a:ext cx="1982390" cy="669132"/>
            <a:chOff x="2698" y="2036"/>
            <a:chExt cx="1665" cy="562"/>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6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response</a:t>
              </a:r>
            </a:p>
            <a:p>
              <a:pPr algn="ctr" defTabSz="685800">
                <a:spcBef>
                  <a:spcPct val="0"/>
                </a:spcBef>
                <a:defRPr/>
              </a:pPr>
              <a:r>
                <a:rPr lang="en-US" altLang="en-US" sz="1200" b="1">
                  <a:solidFill>
                    <a:prstClr val="black"/>
                  </a:solidFill>
                  <a:latin typeface="Calibri"/>
                </a:rPr>
                <a:t>HTTP/1.0 </a:t>
              </a:r>
            </a:p>
            <a:p>
              <a:pPr algn="ctr" defTabSz="685800">
                <a:spcBef>
                  <a:spcPct val="0"/>
                </a:spcBef>
                <a:defRPr/>
              </a:pPr>
              <a:r>
                <a:rPr lang="en-US" altLang="en-US" sz="1200" b="1">
                  <a:solidFill>
                    <a:prstClr val="black"/>
                  </a:solidFill>
                  <a:latin typeface="Calibri"/>
                </a:rPr>
                <a:t>304 Not Modified</a:t>
              </a:r>
              <a:endParaRPr lang="en-US" altLang="en-US" sz="1500" b="1">
                <a:solidFill>
                  <a:prstClr val="black"/>
                </a:solidFill>
                <a:latin typeface="Calibri"/>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7799812" y="2434633"/>
            <a:ext cx="816249" cy="1131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not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before</a:t>
            </a:r>
          </a:p>
          <a:p>
            <a:pPr algn="ctr" defTabSz="685800">
              <a:spcBef>
                <a:spcPct val="0"/>
              </a:spcBef>
              <a:defRPr/>
            </a:pPr>
            <a:r>
              <a:rPr lang="en-US" altLang="en-US" sz="1350">
                <a:solidFill>
                  <a:srgbClr val="000099"/>
                </a:solidFill>
                <a:latin typeface="Calibri"/>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5094452" y="3882432"/>
            <a:ext cx="2928938"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5326624" y="433129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5509980" y="4244382"/>
            <a:ext cx="2010966"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5340912" y="4915895"/>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5524268" y="4874223"/>
            <a:ext cx="1982391" cy="9464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latin typeface="Calibri"/>
              </a:rPr>
              <a:t>HTTP response</a:t>
            </a:r>
          </a:p>
          <a:p>
            <a:pPr algn="ctr" defTabSz="685800">
              <a:spcBef>
                <a:spcPct val="0"/>
              </a:spcBef>
              <a:defRPr/>
            </a:pPr>
            <a:r>
              <a:rPr lang="en-US" altLang="en-US" sz="1200" b="1" dirty="0">
                <a:solidFill>
                  <a:prstClr val="black"/>
                </a:solidFill>
                <a:latin typeface="Calibri"/>
              </a:rPr>
              <a:t>HTTP/1.0 200 OK</a:t>
            </a:r>
          </a:p>
          <a:p>
            <a:pPr algn="ctr" defTabSz="685800">
              <a:spcBef>
                <a:spcPct val="0"/>
              </a:spcBef>
              <a:defRPr/>
            </a:pPr>
            <a:r>
              <a:rPr lang="en-US" altLang="en-US" sz="1500" b="1" dirty="0">
                <a:solidFill>
                  <a:prstClr val="black"/>
                </a:solidFill>
                <a:latin typeface="Calibri"/>
              </a:rPr>
              <a:t>&lt;data&gt;</a:t>
            </a:r>
          </a:p>
          <a:p>
            <a:pPr algn="ctr" defTabSz="685800">
              <a:spcBef>
                <a:spcPct val="0"/>
              </a:spcBef>
              <a:defRPr/>
            </a:pPr>
            <a:endParaRPr lang="en-US" altLang="en-US" sz="1500" b="1" dirty="0">
              <a:solidFill>
                <a:prstClr val="black"/>
              </a:solidFill>
              <a:latin typeface="Calibri"/>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7859343" y="4428929"/>
            <a:ext cx="81624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after </a:t>
            </a:r>
          </a:p>
          <a:p>
            <a:pPr algn="ctr" defTabSz="685800">
              <a:spcBef>
                <a:spcPct val="0"/>
              </a:spcBef>
              <a:defRPr/>
            </a:pPr>
            <a:r>
              <a:rPr lang="en-US" altLang="en-US" sz="1350">
                <a:solidFill>
                  <a:srgbClr val="000099"/>
                </a:solidFill>
                <a:latin typeface="Calibri"/>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4717556" y="1717315"/>
            <a:ext cx="3450902" cy="590550"/>
            <a:chOff x="6290074" y="931601"/>
            <a:chExt cx="4601202"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290074" y="1015740"/>
              <a:ext cx="82090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9993251" y="1010976"/>
              <a:ext cx="89802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fld id="{C4204591-24BD-A542-B9D5-F8D8A88D2FEE}" type="slidenum">
              <a:rPr lang="en-US" smtClean="0"/>
              <a:pPr algn="r" defTabSz="685800">
                <a:defRPr/>
              </a:pPr>
              <a:t>64</a:t>
            </a:fld>
            <a:endParaRPr lang="en-US" sz="825" dirty="0">
              <a:solidFill>
                <a:prstClr val="white">
                  <a:lumMod val="50000"/>
                </a:prstClr>
              </a:solidFill>
              <a:latin typeface="Calibri"/>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DB1B92-530E-044E-A550-BA6F739DAF96}" type="slidenum">
              <a:rPr lang="en-US" sz="1400" b="0">
                <a:latin typeface="Times New Roman" charset="0"/>
                <a:cs typeface="Calibri"/>
              </a:rPr>
              <a:pPr eaLnBrk="1" hangingPunct="1"/>
              <a:t>65</a:t>
            </a:fld>
            <a:endParaRPr lang="en-US" sz="1400" b="0" dirty="0">
              <a:latin typeface="Times New Roman" charset="0"/>
              <a:cs typeface="Calibri"/>
            </a:endParaRPr>
          </a:p>
        </p:txBody>
      </p:sp>
      <p:sp>
        <p:nvSpPr>
          <p:cNvPr id="10240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Forward Proxies</a:t>
            </a:r>
          </a:p>
        </p:txBody>
      </p:sp>
      <p:sp>
        <p:nvSpPr>
          <p:cNvPr id="102405" name="Rectangle 3"/>
          <p:cNvSpPr>
            <a:spLocks noGrp="1" noChangeArrowheads="1"/>
          </p:cNvSpPr>
          <p:nvPr>
            <p:ph type="body" idx="1"/>
          </p:nvPr>
        </p:nvSpPr>
        <p:spPr>
          <a:xfrm>
            <a:off x="457200" y="1219200"/>
            <a:ext cx="8458200" cy="1219200"/>
          </a:xfrm>
        </p:spPr>
        <p:txBody>
          <a:bodyPr/>
          <a:lstStyle/>
          <a:p>
            <a:pPr marL="285750" indent="-285750">
              <a:lnSpc>
                <a:spcPct val="90000"/>
              </a:lnSpc>
              <a:buFontTx/>
              <a:buNone/>
            </a:pPr>
            <a:r>
              <a:rPr lang="en-US" sz="2600" dirty="0">
                <a:latin typeface="Calibri"/>
                <a:cs typeface="Calibri"/>
              </a:rPr>
              <a:t>Cache documents close to </a:t>
            </a:r>
            <a:r>
              <a:rPr lang="en-US" sz="2600" b="1" dirty="0">
                <a:latin typeface="Calibri"/>
                <a:cs typeface="Calibri"/>
              </a:rPr>
              <a:t>clients</a:t>
            </a:r>
            <a:r>
              <a:rPr lang="en-US" sz="2600" dirty="0">
                <a:latin typeface="Calibri"/>
                <a:cs typeface="Calibri"/>
              </a:rPr>
              <a:t> </a:t>
            </a:r>
          </a:p>
          <a:p>
            <a:pPr marL="285750" indent="-285750">
              <a:lnSpc>
                <a:spcPct val="40000"/>
              </a:lnSpc>
              <a:buFontTx/>
              <a:buNone/>
            </a:pPr>
            <a:r>
              <a:rPr lang="en-US" sz="2600" dirty="0">
                <a:latin typeface="Calibri"/>
                <a:cs typeface="Calibri"/>
                <a:sym typeface="Wingdings" charset="0"/>
              </a:rPr>
              <a:t>		 reduce network traffic and decrease latency</a:t>
            </a:r>
          </a:p>
          <a:p>
            <a:pPr marL="285750" indent="-285750">
              <a:lnSpc>
                <a:spcPct val="110000"/>
              </a:lnSpc>
            </a:pPr>
            <a:r>
              <a:rPr lang="en-US" sz="2200" dirty="0">
                <a:latin typeface="Calibri"/>
                <a:cs typeface="Calibri"/>
                <a:sym typeface="Wingdings" charset="0"/>
              </a:rPr>
              <a:t>Typically done by ISPs or corporate LANs to reduce link usage</a:t>
            </a:r>
            <a:endParaRPr lang="en-US" sz="2600" dirty="0">
              <a:latin typeface="Calibri"/>
              <a:cs typeface="Calibri"/>
            </a:endParaRPr>
          </a:p>
        </p:txBody>
      </p:sp>
      <p:grpSp>
        <p:nvGrpSpPr>
          <p:cNvPr id="102406" name="Group 4"/>
          <p:cNvGrpSpPr>
            <a:grpSpLocks/>
          </p:cNvGrpSpPr>
          <p:nvPr/>
        </p:nvGrpSpPr>
        <p:grpSpPr bwMode="auto">
          <a:xfrm>
            <a:off x="6189663" y="6172200"/>
            <a:ext cx="371475" cy="381000"/>
            <a:chOff x="1014" y="912"/>
            <a:chExt cx="574" cy="596"/>
          </a:xfrm>
        </p:grpSpPr>
        <p:sp>
          <p:nvSpPr>
            <p:cNvPr id="102500"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501"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2"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3"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504"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5"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6"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7"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08"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509"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0"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1"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7" name="Group 17"/>
          <p:cNvGrpSpPr>
            <a:grpSpLocks/>
          </p:cNvGrpSpPr>
          <p:nvPr/>
        </p:nvGrpSpPr>
        <p:grpSpPr bwMode="auto">
          <a:xfrm>
            <a:off x="7646988" y="6172200"/>
            <a:ext cx="371475" cy="381000"/>
            <a:chOff x="1014" y="912"/>
            <a:chExt cx="574" cy="596"/>
          </a:xfrm>
        </p:grpSpPr>
        <p:sp>
          <p:nvSpPr>
            <p:cNvPr id="102488"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89"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0"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1"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92"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3"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4"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5"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96"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97"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8"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9"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8" name="Group 30"/>
          <p:cNvGrpSpPr>
            <a:grpSpLocks/>
          </p:cNvGrpSpPr>
          <p:nvPr/>
        </p:nvGrpSpPr>
        <p:grpSpPr bwMode="auto">
          <a:xfrm>
            <a:off x="1389063" y="6172200"/>
            <a:ext cx="371475" cy="381000"/>
            <a:chOff x="1014" y="912"/>
            <a:chExt cx="574" cy="596"/>
          </a:xfrm>
        </p:grpSpPr>
        <p:sp>
          <p:nvSpPr>
            <p:cNvPr id="102476"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77"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8"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9"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80"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1"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2"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3"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84"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85"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6"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7"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9" name="Group 43"/>
          <p:cNvGrpSpPr>
            <a:grpSpLocks/>
          </p:cNvGrpSpPr>
          <p:nvPr/>
        </p:nvGrpSpPr>
        <p:grpSpPr bwMode="auto">
          <a:xfrm>
            <a:off x="3065463" y="6172200"/>
            <a:ext cx="371475" cy="381000"/>
            <a:chOff x="1014" y="912"/>
            <a:chExt cx="574" cy="596"/>
          </a:xfrm>
        </p:grpSpPr>
        <p:sp>
          <p:nvSpPr>
            <p:cNvPr id="102464"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65"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6"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7"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68"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9"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0"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1"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72"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73"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4"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5"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10" name="Group 56"/>
          <p:cNvGrpSpPr>
            <a:grpSpLocks/>
          </p:cNvGrpSpPr>
          <p:nvPr/>
        </p:nvGrpSpPr>
        <p:grpSpPr bwMode="auto">
          <a:xfrm>
            <a:off x="1541463" y="4648200"/>
            <a:ext cx="2179637" cy="1447800"/>
            <a:chOff x="832" y="1344"/>
            <a:chExt cx="1136" cy="1024"/>
          </a:xfrm>
        </p:grpSpPr>
        <p:sp>
          <p:nvSpPr>
            <p:cNvPr id="102455"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2456"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2457"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2458"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2459"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2460"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2461"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2462"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2463"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2411" name="Group 66"/>
          <p:cNvGrpSpPr>
            <a:grpSpLocks/>
          </p:cNvGrpSpPr>
          <p:nvPr/>
        </p:nvGrpSpPr>
        <p:grpSpPr bwMode="auto">
          <a:xfrm>
            <a:off x="5610225" y="4648200"/>
            <a:ext cx="2179638" cy="1447800"/>
            <a:chOff x="832" y="1344"/>
            <a:chExt cx="1136" cy="1024"/>
          </a:xfrm>
        </p:grpSpPr>
        <p:sp>
          <p:nvSpPr>
            <p:cNvPr id="102446"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2447"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2448"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2449"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2450"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2451"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2452"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2453"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2454"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2412" name="Group 76"/>
          <p:cNvGrpSpPr>
            <a:grpSpLocks/>
          </p:cNvGrpSpPr>
          <p:nvPr/>
        </p:nvGrpSpPr>
        <p:grpSpPr bwMode="auto">
          <a:xfrm>
            <a:off x="3446463" y="4038600"/>
            <a:ext cx="2438400" cy="1447800"/>
            <a:chOff x="832" y="1344"/>
            <a:chExt cx="1136" cy="1024"/>
          </a:xfrm>
        </p:grpSpPr>
        <p:sp>
          <p:nvSpPr>
            <p:cNvPr id="102437"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2438"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2439"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2440"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2441"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2442"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2443"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2444"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2445"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2413" name="Text Box 86"/>
          <p:cNvSpPr txBox="1">
            <a:spLocks noChangeArrowheads="1"/>
          </p:cNvSpPr>
          <p:nvPr/>
        </p:nvSpPr>
        <p:spPr bwMode="auto">
          <a:xfrm>
            <a:off x="588963"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2414" name="Text Box 87"/>
          <p:cNvSpPr txBox="1">
            <a:spLocks noChangeArrowheads="1"/>
          </p:cNvSpPr>
          <p:nvPr/>
        </p:nvSpPr>
        <p:spPr bwMode="auto">
          <a:xfrm>
            <a:off x="3979863"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2415" name="Text Box 88"/>
          <p:cNvSpPr txBox="1">
            <a:spLocks noChangeArrowheads="1"/>
          </p:cNvSpPr>
          <p:nvPr/>
        </p:nvSpPr>
        <p:spPr bwMode="auto">
          <a:xfrm>
            <a:off x="2212975"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2416" name="Text Box 89"/>
          <p:cNvSpPr txBox="1">
            <a:spLocks noChangeArrowheads="1"/>
          </p:cNvSpPr>
          <p:nvPr/>
        </p:nvSpPr>
        <p:spPr bwMode="auto">
          <a:xfrm>
            <a:off x="6415088"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2417" name="Text Box 90"/>
          <p:cNvSpPr txBox="1">
            <a:spLocks noChangeArrowheads="1"/>
          </p:cNvSpPr>
          <p:nvPr/>
        </p:nvSpPr>
        <p:spPr bwMode="auto">
          <a:xfrm>
            <a:off x="4876800" y="2743200"/>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2402" name="Object 2"/>
          <p:cNvGraphicFramePr>
            <a:graphicFrameLocks noChangeAspect="1"/>
          </p:cNvGraphicFramePr>
          <p:nvPr/>
        </p:nvGraphicFramePr>
        <p:xfrm>
          <a:off x="4589463" y="2667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2402"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9463" y="2667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8" name="Rectangle 92"/>
          <p:cNvSpPr>
            <a:spLocks noChangeArrowheads="1"/>
          </p:cNvSpPr>
          <p:nvPr/>
        </p:nvSpPr>
        <p:spPr bwMode="auto">
          <a:xfrm>
            <a:off x="42084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19" name="Rectangle 93"/>
          <p:cNvSpPr>
            <a:spLocks noChangeArrowheads="1"/>
          </p:cNvSpPr>
          <p:nvPr/>
        </p:nvSpPr>
        <p:spPr bwMode="auto">
          <a:xfrm>
            <a:off x="47418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0" name="Rectangle 94"/>
          <p:cNvSpPr>
            <a:spLocks noChangeArrowheads="1"/>
          </p:cNvSpPr>
          <p:nvPr/>
        </p:nvSpPr>
        <p:spPr bwMode="auto">
          <a:xfrm>
            <a:off x="51990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1" name="Oval 95"/>
          <p:cNvSpPr>
            <a:spLocks noChangeArrowheads="1"/>
          </p:cNvSpPr>
          <p:nvPr/>
        </p:nvSpPr>
        <p:spPr bwMode="auto">
          <a:xfrm>
            <a:off x="3752850" y="3500438"/>
            <a:ext cx="1979613"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2" name="Line 96"/>
          <p:cNvSpPr>
            <a:spLocks noChangeShapeType="1"/>
          </p:cNvSpPr>
          <p:nvPr/>
        </p:nvSpPr>
        <p:spPr bwMode="auto">
          <a:xfrm>
            <a:off x="4741863" y="3124200"/>
            <a:ext cx="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23" name="Text Box 97"/>
          <p:cNvSpPr txBox="1">
            <a:spLocks noChangeArrowheads="1"/>
          </p:cNvSpPr>
          <p:nvPr/>
        </p:nvSpPr>
        <p:spPr bwMode="auto">
          <a:xfrm>
            <a:off x="2074863"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Reverse proxies</a:t>
            </a:r>
          </a:p>
        </p:txBody>
      </p:sp>
      <p:sp>
        <p:nvSpPr>
          <p:cNvPr id="102424" name="Rectangle 98"/>
          <p:cNvSpPr>
            <a:spLocks noChangeArrowheads="1"/>
          </p:cNvSpPr>
          <p:nvPr/>
        </p:nvSpPr>
        <p:spPr bwMode="auto">
          <a:xfrm>
            <a:off x="23034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5" name="Rectangle 99"/>
          <p:cNvSpPr>
            <a:spLocks noChangeArrowheads="1"/>
          </p:cNvSpPr>
          <p:nvPr/>
        </p:nvSpPr>
        <p:spPr bwMode="auto">
          <a:xfrm>
            <a:off x="276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6" name="Oval 100"/>
          <p:cNvSpPr>
            <a:spLocks noChangeArrowheads="1"/>
          </p:cNvSpPr>
          <p:nvPr/>
        </p:nvSpPr>
        <p:spPr bwMode="auto">
          <a:xfrm>
            <a:off x="20748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7" name="Rectangle 101"/>
          <p:cNvSpPr>
            <a:spLocks noChangeArrowheads="1"/>
          </p:cNvSpPr>
          <p:nvPr/>
        </p:nvSpPr>
        <p:spPr bwMode="auto">
          <a:xfrm>
            <a:off x="657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8" name="Rectangle 102"/>
          <p:cNvSpPr>
            <a:spLocks noChangeArrowheads="1"/>
          </p:cNvSpPr>
          <p:nvPr/>
        </p:nvSpPr>
        <p:spPr bwMode="auto">
          <a:xfrm>
            <a:off x="70278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9" name="Oval 103"/>
          <p:cNvSpPr>
            <a:spLocks noChangeArrowheads="1"/>
          </p:cNvSpPr>
          <p:nvPr/>
        </p:nvSpPr>
        <p:spPr bwMode="auto">
          <a:xfrm>
            <a:off x="63420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30" name="Freeform 104"/>
          <p:cNvSpPr>
            <a:spLocks/>
          </p:cNvSpPr>
          <p:nvPr/>
        </p:nvSpPr>
        <p:spPr bwMode="auto">
          <a:xfrm>
            <a:off x="2836863" y="3962400"/>
            <a:ext cx="1828800" cy="1447800"/>
          </a:xfrm>
          <a:custGeom>
            <a:avLst/>
            <a:gdLst>
              <a:gd name="T0" fmla="*/ 1828800 w 1152"/>
              <a:gd name="T1" fmla="*/ 0 h 912"/>
              <a:gd name="T2" fmla="*/ 1676400 w 1152"/>
              <a:gd name="T3" fmla="*/ 304800 h 912"/>
              <a:gd name="T4" fmla="*/ 0 w 1152"/>
              <a:gd name="T5" fmla="*/ 1447800 h 912"/>
              <a:gd name="T6" fmla="*/ 0 60000 65536"/>
              <a:gd name="T7" fmla="*/ 0 60000 65536"/>
              <a:gd name="T8" fmla="*/ 0 60000 65536"/>
              <a:gd name="T9" fmla="*/ 0 w 1152"/>
              <a:gd name="T10" fmla="*/ 0 h 912"/>
              <a:gd name="T11" fmla="*/ 1152 w 1152"/>
              <a:gd name="T12" fmla="*/ 912 h 912"/>
            </a:gdLst>
            <a:ahLst/>
            <a:cxnLst>
              <a:cxn ang="T6">
                <a:pos x="T0" y="T1"/>
              </a:cxn>
              <a:cxn ang="T7">
                <a:pos x="T2" y="T3"/>
              </a:cxn>
              <a:cxn ang="T8">
                <a:pos x="T4" y="T5"/>
              </a:cxn>
            </a:cxnLst>
            <a:rect l="T9" t="T10" r="T11" b="T12"/>
            <a:pathLst>
              <a:path w="1152" h="912">
                <a:moveTo>
                  <a:pt x="1152" y="0"/>
                </a:moveTo>
                <a:lnTo>
                  <a:pt x="1056" y="192"/>
                </a:lnTo>
                <a:lnTo>
                  <a:pt x="0"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1" name="Freeform 105"/>
          <p:cNvSpPr>
            <a:spLocks/>
          </p:cNvSpPr>
          <p:nvPr/>
        </p:nvSpPr>
        <p:spPr bwMode="auto">
          <a:xfrm>
            <a:off x="4894263" y="3962400"/>
            <a:ext cx="1676400" cy="1447800"/>
          </a:xfrm>
          <a:custGeom>
            <a:avLst/>
            <a:gdLst>
              <a:gd name="T0" fmla="*/ 0 w 1056"/>
              <a:gd name="T1" fmla="*/ 0 h 912"/>
              <a:gd name="T2" fmla="*/ 304800 w 1056"/>
              <a:gd name="T3" fmla="*/ 533400 h 912"/>
              <a:gd name="T4" fmla="*/ 1676400 w 1056"/>
              <a:gd name="T5" fmla="*/ 1447800 h 912"/>
              <a:gd name="T6" fmla="*/ 0 60000 65536"/>
              <a:gd name="T7" fmla="*/ 0 60000 65536"/>
              <a:gd name="T8" fmla="*/ 0 60000 65536"/>
              <a:gd name="T9" fmla="*/ 0 w 1056"/>
              <a:gd name="T10" fmla="*/ 0 h 912"/>
              <a:gd name="T11" fmla="*/ 1056 w 1056"/>
              <a:gd name="T12" fmla="*/ 912 h 912"/>
            </a:gdLst>
            <a:ahLst/>
            <a:cxnLst>
              <a:cxn ang="T6">
                <a:pos x="T0" y="T1"/>
              </a:cxn>
              <a:cxn ang="T7">
                <a:pos x="T2" y="T3"/>
              </a:cxn>
              <a:cxn ang="T8">
                <a:pos x="T4" y="T5"/>
              </a:cxn>
            </a:cxnLst>
            <a:rect l="T9" t="T10" r="T11" b="T12"/>
            <a:pathLst>
              <a:path w="1056" h="912">
                <a:moveTo>
                  <a:pt x="0" y="0"/>
                </a:moveTo>
                <a:lnTo>
                  <a:pt x="192" y="336"/>
                </a:lnTo>
                <a:lnTo>
                  <a:pt x="1056"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2" name="Line 106"/>
          <p:cNvSpPr>
            <a:spLocks noChangeShapeType="1"/>
          </p:cNvSpPr>
          <p:nvPr/>
        </p:nvSpPr>
        <p:spPr bwMode="auto">
          <a:xfrm flipH="1">
            <a:off x="1541463" y="5791200"/>
            <a:ext cx="685800" cy="3810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3" name="Line 107"/>
          <p:cNvSpPr>
            <a:spLocks noChangeShapeType="1"/>
          </p:cNvSpPr>
          <p:nvPr/>
        </p:nvSpPr>
        <p:spPr bwMode="auto">
          <a:xfrm>
            <a:off x="28368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4" name="Line 108"/>
          <p:cNvSpPr>
            <a:spLocks noChangeShapeType="1"/>
          </p:cNvSpPr>
          <p:nvPr/>
        </p:nvSpPr>
        <p:spPr bwMode="auto">
          <a:xfrm flipH="1">
            <a:off x="64182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5" name="Line 109"/>
          <p:cNvSpPr>
            <a:spLocks noChangeShapeType="1"/>
          </p:cNvSpPr>
          <p:nvPr/>
        </p:nvSpPr>
        <p:spPr bwMode="auto">
          <a:xfrm>
            <a:off x="7104063" y="5867400"/>
            <a:ext cx="7620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6" name="Text Box 110"/>
          <p:cNvSpPr txBox="1">
            <a:spLocks noChangeArrowheads="1"/>
          </p:cNvSpPr>
          <p:nvPr/>
        </p:nvSpPr>
        <p:spPr bwMode="auto">
          <a:xfrm>
            <a:off x="398463" y="53816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Forward proxies</a:t>
            </a:r>
            <a:endParaRPr lang="en-US" sz="1600" b="0" dirty="0">
              <a:latin typeface="Calibri"/>
              <a:cs typeface="Calibri"/>
            </a:endParaRPr>
          </a:p>
        </p:txBody>
      </p:sp>
    </p:spTree>
    <p:extLst>
      <p:ext uri="{BB962C8B-B14F-4D97-AF65-F5344CB8AC3E}">
        <p14:creationId xmlns:p14="http://schemas.microsoft.com/office/powerpoint/2010/main" val="407546412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86CFC0-32C9-564D-9308-C927F150393C}" type="slidenum">
              <a:rPr lang="en-US" sz="1400" b="0">
                <a:latin typeface="Times New Roman" charset="0"/>
                <a:cs typeface="Calibri"/>
              </a:rPr>
              <a:pPr eaLnBrk="1" hangingPunct="1"/>
              <a:t>66</a:t>
            </a:fld>
            <a:endParaRPr lang="en-US" sz="1400" b="0" dirty="0">
              <a:latin typeface="Times New Roman" charset="0"/>
              <a:cs typeface="Calibri"/>
            </a:endParaRPr>
          </a:p>
        </p:txBody>
      </p:sp>
      <p:sp>
        <p:nvSpPr>
          <p:cNvPr id="100356"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Reverse Proxies</a:t>
            </a:r>
          </a:p>
        </p:txBody>
      </p:sp>
      <p:sp>
        <p:nvSpPr>
          <p:cNvPr id="100357" name="Rectangle 3"/>
          <p:cNvSpPr>
            <a:spLocks noGrp="1" noChangeArrowheads="1"/>
          </p:cNvSpPr>
          <p:nvPr>
            <p:ph type="body" idx="1"/>
          </p:nvPr>
        </p:nvSpPr>
        <p:spPr>
          <a:xfrm>
            <a:off x="457200" y="1219199"/>
            <a:ext cx="8458200" cy="2946649"/>
          </a:xfrm>
        </p:spPr>
        <p:txBody>
          <a:bodyPr>
            <a:normAutofit/>
          </a:bodyPr>
          <a:lstStyle/>
          <a:p>
            <a:pPr marL="285750" indent="-285750">
              <a:buFontTx/>
              <a:buNone/>
            </a:pPr>
            <a:r>
              <a:rPr lang="en-US" sz="2600" dirty="0">
                <a:latin typeface="Calibri"/>
                <a:cs typeface="Calibri"/>
              </a:rPr>
              <a:t>Cache documents close to </a:t>
            </a:r>
            <a:r>
              <a:rPr lang="en-US" sz="2600" b="1" dirty="0">
                <a:latin typeface="Calibri"/>
                <a:cs typeface="Calibri"/>
              </a:rPr>
              <a:t>server</a:t>
            </a:r>
            <a:r>
              <a:rPr lang="en-US" sz="2600" dirty="0">
                <a:latin typeface="Calibri"/>
                <a:cs typeface="Calibri"/>
              </a:rPr>
              <a:t> </a:t>
            </a:r>
            <a:br>
              <a:rPr lang="en-US" sz="2600" dirty="0">
                <a:latin typeface="Calibri"/>
                <a:cs typeface="Calibri"/>
              </a:rPr>
            </a:br>
            <a:r>
              <a:rPr lang="en-US" sz="2600" dirty="0">
                <a:latin typeface="Calibri"/>
                <a:cs typeface="Calibri"/>
              </a:rPr>
              <a:t>	</a:t>
            </a:r>
            <a:r>
              <a:rPr lang="en-US" sz="2600" dirty="0">
                <a:latin typeface="Calibri"/>
                <a:cs typeface="Calibri"/>
                <a:sym typeface="Wingdings" charset="0"/>
              </a:rPr>
              <a:t> decrease server load</a:t>
            </a:r>
          </a:p>
          <a:p>
            <a:pPr marL="285750" indent="-285750">
              <a:lnSpc>
                <a:spcPct val="70000"/>
              </a:lnSpc>
            </a:pPr>
            <a:r>
              <a:rPr lang="en-US" sz="2200" dirty="0">
                <a:latin typeface="Calibri"/>
                <a:cs typeface="Calibri"/>
                <a:sym typeface="Wingdings" charset="0"/>
              </a:rPr>
              <a:t>Typically done by content providers (e.g. scaling capacity for news site)</a:t>
            </a:r>
          </a:p>
          <a:p>
            <a:pPr marL="0" indent="0">
              <a:lnSpc>
                <a:spcPct val="70000"/>
              </a:lnSpc>
              <a:buNone/>
            </a:pPr>
            <a:endParaRPr lang="en-US" sz="2200" dirty="0">
              <a:latin typeface="Calibri"/>
              <a:cs typeface="Calibri"/>
              <a:sym typeface="Wingdings" charset="0"/>
            </a:endParaRPr>
          </a:p>
          <a:p>
            <a:pPr marL="285750" indent="-285750">
              <a:lnSpc>
                <a:spcPct val="40000"/>
              </a:lnSpc>
            </a:pPr>
            <a:r>
              <a:rPr lang="en-US" sz="2200" dirty="0">
                <a:latin typeface="Calibri"/>
                <a:cs typeface="Calibri"/>
              </a:rPr>
              <a:t>Only works for </a:t>
            </a:r>
            <a:r>
              <a:rPr lang="en-US" sz="2200" i="1" dirty="0">
                <a:solidFill>
                  <a:srgbClr val="FF0000"/>
                </a:solidFill>
                <a:latin typeface="Calibri"/>
                <a:cs typeface="Calibri"/>
              </a:rPr>
              <a:t>static(*)</a:t>
            </a:r>
            <a:r>
              <a:rPr lang="en-US" sz="2200" i="1" dirty="0">
                <a:latin typeface="Calibri"/>
                <a:cs typeface="Calibri"/>
              </a:rPr>
              <a:t> </a:t>
            </a:r>
            <a:r>
              <a:rPr lang="en-US" sz="2200" i="1" dirty="0">
                <a:solidFill>
                  <a:srgbClr val="FF0000"/>
                </a:solidFill>
                <a:latin typeface="Calibri"/>
                <a:cs typeface="Calibri"/>
              </a:rPr>
              <a:t>content</a:t>
            </a:r>
          </a:p>
          <a:p>
            <a:pPr marL="0" indent="0">
              <a:lnSpc>
                <a:spcPct val="40000"/>
              </a:lnSpc>
              <a:buNone/>
            </a:pPr>
            <a:endParaRPr lang="en-US" sz="2200" i="1" dirty="0">
              <a:latin typeface="Calibri"/>
              <a:cs typeface="Calibri"/>
            </a:endParaRPr>
          </a:p>
          <a:p>
            <a:pPr marL="0" indent="0">
              <a:lnSpc>
                <a:spcPct val="40000"/>
              </a:lnSpc>
              <a:buNone/>
            </a:pPr>
            <a:r>
              <a:rPr lang="en-US" sz="2200" i="1" dirty="0">
                <a:latin typeface="Calibri"/>
                <a:cs typeface="Calibri"/>
              </a:rPr>
              <a:t>(*) static can also be snapshots</a:t>
            </a:r>
          </a:p>
          <a:p>
            <a:pPr marL="0" indent="0">
              <a:lnSpc>
                <a:spcPct val="40000"/>
              </a:lnSpc>
              <a:buNone/>
            </a:pPr>
            <a:r>
              <a:rPr lang="en-US" sz="2200" i="1" dirty="0">
                <a:latin typeface="Calibri"/>
                <a:cs typeface="Calibri"/>
              </a:rPr>
              <a:t>of dynamic content</a:t>
            </a:r>
            <a:endParaRPr lang="en-US" dirty="0">
              <a:latin typeface="Calibri"/>
              <a:cs typeface="Calibri"/>
            </a:endParaRPr>
          </a:p>
        </p:txBody>
      </p:sp>
      <p:grpSp>
        <p:nvGrpSpPr>
          <p:cNvPr id="100358" name="Group 4"/>
          <p:cNvGrpSpPr>
            <a:grpSpLocks/>
          </p:cNvGrpSpPr>
          <p:nvPr/>
        </p:nvGrpSpPr>
        <p:grpSpPr bwMode="auto">
          <a:xfrm>
            <a:off x="6172200" y="6172200"/>
            <a:ext cx="371475" cy="381000"/>
            <a:chOff x="1014" y="912"/>
            <a:chExt cx="574" cy="596"/>
          </a:xfrm>
        </p:grpSpPr>
        <p:sp>
          <p:nvSpPr>
            <p:cNvPr id="100443"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44"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5"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6"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47"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8"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9"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0"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51"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52"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3"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4"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59" name="Group 17"/>
          <p:cNvGrpSpPr>
            <a:grpSpLocks/>
          </p:cNvGrpSpPr>
          <p:nvPr/>
        </p:nvGrpSpPr>
        <p:grpSpPr bwMode="auto">
          <a:xfrm>
            <a:off x="7629525" y="6172200"/>
            <a:ext cx="371475" cy="381000"/>
            <a:chOff x="1014" y="912"/>
            <a:chExt cx="574" cy="596"/>
          </a:xfrm>
        </p:grpSpPr>
        <p:sp>
          <p:nvSpPr>
            <p:cNvPr id="100431"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32"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3"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4"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35"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6"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7"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8"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39"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40"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1"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2"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0" name="Group 30"/>
          <p:cNvGrpSpPr>
            <a:grpSpLocks/>
          </p:cNvGrpSpPr>
          <p:nvPr/>
        </p:nvGrpSpPr>
        <p:grpSpPr bwMode="auto">
          <a:xfrm>
            <a:off x="1371600" y="6172200"/>
            <a:ext cx="371475" cy="381000"/>
            <a:chOff x="1014" y="912"/>
            <a:chExt cx="574" cy="596"/>
          </a:xfrm>
        </p:grpSpPr>
        <p:sp>
          <p:nvSpPr>
            <p:cNvPr id="100419"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20"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1"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2"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23"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4"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5"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6"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27"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28"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9"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0"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1" name="Group 43"/>
          <p:cNvGrpSpPr>
            <a:grpSpLocks/>
          </p:cNvGrpSpPr>
          <p:nvPr/>
        </p:nvGrpSpPr>
        <p:grpSpPr bwMode="auto">
          <a:xfrm>
            <a:off x="3048000" y="6172200"/>
            <a:ext cx="371475" cy="381000"/>
            <a:chOff x="1014" y="912"/>
            <a:chExt cx="574" cy="596"/>
          </a:xfrm>
        </p:grpSpPr>
        <p:sp>
          <p:nvSpPr>
            <p:cNvPr id="100407"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08"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09"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0"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11"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2"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3"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4"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15"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16"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7"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8"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2" name="Group 56"/>
          <p:cNvGrpSpPr>
            <a:grpSpLocks/>
          </p:cNvGrpSpPr>
          <p:nvPr/>
        </p:nvGrpSpPr>
        <p:grpSpPr bwMode="auto">
          <a:xfrm>
            <a:off x="1524000" y="4648200"/>
            <a:ext cx="2179638" cy="1447800"/>
            <a:chOff x="832" y="1344"/>
            <a:chExt cx="1136" cy="1024"/>
          </a:xfrm>
        </p:grpSpPr>
        <p:sp>
          <p:nvSpPr>
            <p:cNvPr id="100398"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0399"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0400"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0401"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0402"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0403"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0404"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0405"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0406"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0363" name="Group 66"/>
          <p:cNvGrpSpPr>
            <a:grpSpLocks/>
          </p:cNvGrpSpPr>
          <p:nvPr/>
        </p:nvGrpSpPr>
        <p:grpSpPr bwMode="auto">
          <a:xfrm>
            <a:off x="5592763" y="4648200"/>
            <a:ext cx="2179637" cy="1447800"/>
            <a:chOff x="832" y="1344"/>
            <a:chExt cx="1136" cy="1024"/>
          </a:xfrm>
        </p:grpSpPr>
        <p:sp>
          <p:nvSpPr>
            <p:cNvPr id="100389"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0390"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0391"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0392"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0393"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0394"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0395"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0396"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0397"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0364" name="Group 76"/>
          <p:cNvGrpSpPr>
            <a:grpSpLocks/>
          </p:cNvGrpSpPr>
          <p:nvPr/>
        </p:nvGrpSpPr>
        <p:grpSpPr bwMode="auto">
          <a:xfrm>
            <a:off x="3429000" y="4038600"/>
            <a:ext cx="2438400" cy="1447800"/>
            <a:chOff x="832" y="1344"/>
            <a:chExt cx="1136" cy="1024"/>
          </a:xfrm>
        </p:grpSpPr>
        <p:sp>
          <p:nvSpPr>
            <p:cNvPr id="100380"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0381"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0382"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0383"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0384"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0385"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0386"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0387"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0388"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0365" name="Text Box 86"/>
          <p:cNvSpPr txBox="1">
            <a:spLocks noChangeArrowheads="1"/>
          </p:cNvSpPr>
          <p:nvPr/>
        </p:nvSpPr>
        <p:spPr bwMode="auto">
          <a:xfrm>
            <a:off x="571500"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0366" name="Freeform 87"/>
          <p:cNvSpPr>
            <a:spLocks/>
          </p:cNvSpPr>
          <p:nvPr/>
        </p:nvSpPr>
        <p:spPr bwMode="auto">
          <a:xfrm>
            <a:off x="1677988" y="39576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7" name="Freeform 88"/>
          <p:cNvSpPr>
            <a:spLocks/>
          </p:cNvSpPr>
          <p:nvPr/>
        </p:nvSpPr>
        <p:spPr bwMode="auto">
          <a:xfrm>
            <a:off x="3200400" y="39624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8" name="Freeform 89"/>
          <p:cNvSpPr>
            <a:spLocks/>
          </p:cNvSpPr>
          <p:nvPr/>
        </p:nvSpPr>
        <p:spPr bwMode="auto">
          <a:xfrm>
            <a:off x="4876800" y="39624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9" name="Freeform 90"/>
          <p:cNvSpPr>
            <a:spLocks/>
          </p:cNvSpPr>
          <p:nvPr/>
        </p:nvSpPr>
        <p:spPr bwMode="auto">
          <a:xfrm>
            <a:off x="4800600" y="39624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70" name="Text Box 91"/>
          <p:cNvSpPr txBox="1">
            <a:spLocks noChangeArrowheads="1"/>
          </p:cNvSpPr>
          <p:nvPr/>
        </p:nvSpPr>
        <p:spPr bwMode="auto">
          <a:xfrm>
            <a:off x="3962400"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0371" name="Text Box 92"/>
          <p:cNvSpPr txBox="1">
            <a:spLocks noChangeArrowheads="1"/>
          </p:cNvSpPr>
          <p:nvPr/>
        </p:nvSpPr>
        <p:spPr bwMode="auto">
          <a:xfrm>
            <a:off x="2195513"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0372" name="Text Box 93"/>
          <p:cNvSpPr txBox="1">
            <a:spLocks noChangeArrowheads="1"/>
          </p:cNvSpPr>
          <p:nvPr/>
        </p:nvSpPr>
        <p:spPr bwMode="auto">
          <a:xfrm>
            <a:off x="6397625"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0373" name="Text Box 94"/>
          <p:cNvSpPr txBox="1">
            <a:spLocks noChangeArrowheads="1"/>
          </p:cNvSpPr>
          <p:nvPr/>
        </p:nvSpPr>
        <p:spPr bwMode="auto">
          <a:xfrm>
            <a:off x="4953000" y="2714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0354" name="Object 2"/>
          <p:cNvGraphicFramePr>
            <a:graphicFrameLocks noChangeAspect="1"/>
          </p:cNvGraphicFramePr>
          <p:nvPr/>
        </p:nvGraphicFramePr>
        <p:xfrm>
          <a:off x="4638675" y="2638425"/>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0354"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5" y="2638425"/>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0374" name="Rectangle 96"/>
          <p:cNvSpPr>
            <a:spLocks noChangeArrowheads="1"/>
          </p:cNvSpPr>
          <p:nvPr/>
        </p:nvSpPr>
        <p:spPr bwMode="auto">
          <a:xfrm>
            <a:off x="41910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5" name="Rectangle 97"/>
          <p:cNvSpPr>
            <a:spLocks noChangeArrowheads="1"/>
          </p:cNvSpPr>
          <p:nvPr/>
        </p:nvSpPr>
        <p:spPr bwMode="auto">
          <a:xfrm>
            <a:off x="47244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6" name="Rectangle 98"/>
          <p:cNvSpPr>
            <a:spLocks noChangeArrowheads="1"/>
          </p:cNvSpPr>
          <p:nvPr/>
        </p:nvSpPr>
        <p:spPr bwMode="auto">
          <a:xfrm>
            <a:off x="51816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7" name="Oval 99"/>
          <p:cNvSpPr>
            <a:spLocks noChangeArrowheads="1"/>
          </p:cNvSpPr>
          <p:nvPr/>
        </p:nvSpPr>
        <p:spPr bwMode="auto">
          <a:xfrm>
            <a:off x="3735388" y="3500438"/>
            <a:ext cx="1979612"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0378" name="Line 100"/>
          <p:cNvSpPr>
            <a:spLocks noChangeShapeType="1"/>
          </p:cNvSpPr>
          <p:nvPr/>
        </p:nvSpPr>
        <p:spPr bwMode="auto">
          <a:xfrm>
            <a:off x="4799013" y="3124200"/>
            <a:ext cx="1587"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0379" name="Text Box 101"/>
          <p:cNvSpPr txBox="1">
            <a:spLocks noChangeArrowheads="1"/>
          </p:cNvSpPr>
          <p:nvPr/>
        </p:nvSpPr>
        <p:spPr bwMode="auto">
          <a:xfrm>
            <a:off x="2057400"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Reverse proxies</a:t>
            </a:r>
            <a:endParaRPr lang="en-US" sz="1600" b="0" dirty="0">
              <a:latin typeface="Calibri"/>
              <a:cs typeface="Calibri"/>
            </a:endParaRPr>
          </a:p>
        </p:txBody>
      </p:sp>
    </p:spTree>
    <p:extLst>
      <p:ext uri="{BB962C8B-B14F-4D97-AF65-F5344CB8AC3E}">
        <p14:creationId xmlns:p14="http://schemas.microsoft.com/office/powerpoint/2010/main" val="138390022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57962B0-CD1F-2645-8BE7-E56BC5616E0E}" type="slidenum">
              <a:rPr lang="en-US" sz="1400" b="0">
                <a:latin typeface="Times New Roman" charset="0"/>
                <a:cs typeface="Calibri"/>
              </a:rPr>
              <a:pPr eaLnBrk="1" hangingPunct="1"/>
              <a:t>67</a:t>
            </a:fld>
            <a:endParaRPr lang="en-US" sz="1400" b="0" dirty="0">
              <a:latin typeface="Times New Roman" charset="0"/>
              <a:cs typeface="Calibri"/>
            </a:endParaRPr>
          </a:p>
        </p:txBody>
      </p:sp>
      <p:sp>
        <p:nvSpPr>
          <p:cNvPr id="104451"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 Content Distribution Networks</a:t>
            </a:r>
          </a:p>
        </p:txBody>
      </p:sp>
      <p:sp>
        <p:nvSpPr>
          <p:cNvPr id="99332" name="Rectangle 3"/>
          <p:cNvSpPr>
            <a:spLocks noGrp="1" noChangeArrowheads="1"/>
          </p:cNvSpPr>
          <p:nvPr>
            <p:ph type="body" idx="1"/>
          </p:nvPr>
        </p:nvSpPr>
        <p:spPr/>
        <p:txBody>
          <a:bodyPr>
            <a:normAutofit fontScale="85000" lnSpcReduction="20000"/>
          </a:bodyPr>
          <a:lstStyle/>
          <a:p>
            <a:r>
              <a:rPr lang="en-US" dirty="0">
                <a:latin typeface="Calibri"/>
                <a:cs typeface="Calibri"/>
              </a:rPr>
              <a:t>Integrate forward and reverse caching functionality</a:t>
            </a:r>
          </a:p>
          <a:p>
            <a:pPr lvl="1"/>
            <a:r>
              <a:rPr lang="en-US" dirty="0">
                <a:latin typeface="Calibri"/>
                <a:ea typeface="Calibri"/>
                <a:cs typeface="Calibri"/>
              </a:rPr>
              <a:t>One overlay network (usually) administered by one entity</a:t>
            </a:r>
          </a:p>
          <a:p>
            <a:pPr lvl="1"/>
            <a:r>
              <a:rPr lang="en-US" i="1" dirty="0">
                <a:latin typeface="Calibri"/>
                <a:ea typeface="Calibri"/>
                <a:cs typeface="Calibri"/>
              </a:rPr>
              <a:t>e.g.,</a:t>
            </a:r>
            <a:r>
              <a:rPr lang="en-US" dirty="0">
                <a:latin typeface="Calibri"/>
                <a:ea typeface="Calibri"/>
                <a:cs typeface="Calibri"/>
              </a:rPr>
              <a:t> Akamai</a:t>
            </a:r>
          </a:p>
          <a:p>
            <a:r>
              <a:rPr lang="en-US" dirty="0">
                <a:latin typeface="Calibri"/>
                <a:cs typeface="Calibri"/>
              </a:rPr>
              <a:t>Provide document caching</a:t>
            </a:r>
          </a:p>
          <a:p>
            <a:pPr lvl="1"/>
            <a:r>
              <a:rPr lang="en-US" b="1" dirty="0">
                <a:latin typeface="Calibri"/>
                <a:ea typeface="Calibri"/>
                <a:cs typeface="Calibri"/>
              </a:rPr>
              <a:t>Pull:</a:t>
            </a:r>
            <a:r>
              <a:rPr lang="en-US" dirty="0">
                <a:latin typeface="Calibri"/>
                <a:ea typeface="Calibri"/>
                <a:cs typeface="Calibri"/>
              </a:rPr>
              <a:t>  Direct result of clients</a:t>
            </a:r>
            <a:r>
              <a:rPr lang="ja-JP" altLang="en-US" dirty="0">
                <a:latin typeface="Calibri"/>
                <a:ea typeface="Calibri"/>
                <a:cs typeface="Calibri"/>
              </a:rPr>
              <a:t>’</a:t>
            </a:r>
            <a:r>
              <a:rPr lang="en-US" dirty="0">
                <a:latin typeface="Calibri"/>
                <a:ea typeface="Calibri"/>
                <a:cs typeface="Calibri"/>
              </a:rPr>
              <a:t> requests </a:t>
            </a:r>
          </a:p>
          <a:p>
            <a:pPr lvl="1"/>
            <a:r>
              <a:rPr lang="en-US" b="1" dirty="0">
                <a:latin typeface="Calibri"/>
                <a:ea typeface="Calibri"/>
                <a:cs typeface="Calibri"/>
              </a:rPr>
              <a:t>Push:  </a:t>
            </a:r>
            <a:r>
              <a:rPr lang="en-US" dirty="0">
                <a:latin typeface="Calibri"/>
                <a:ea typeface="Calibri"/>
                <a:cs typeface="Calibri"/>
              </a:rPr>
              <a:t>Expectation of high access rate</a:t>
            </a:r>
          </a:p>
          <a:p>
            <a:r>
              <a:rPr lang="en-US" dirty="0">
                <a:latin typeface="Calibri"/>
                <a:cs typeface="Calibri"/>
              </a:rPr>
              <a:t>Also do some processing</a:t>
            </a:r>
          </a:p>
          <a:p>
            <a:pPr lvl="1"/>
            <a:r>
              <a:rPr lang="en-US" dirty="0">
                <a:latin typeface="Calibri"/>
                <a:ea typeface="Calibri"/>
                <a:cs typeface="Calibri"/>
              </a:rPr>
              <a:t>Handle </a:t>
            </a:r>
            <a:r>
              <a:rPr lang="en-US" i="1" dirty="0">
                <a:latin typeface="Calibri"/>
                <a:ea typeface="Calibri"/>
                <a:cs typeface="Calibri"/>
              </a:rPr>
              <a:t>dynamic</a:t>
            </a:r>
            <a:r>
              <a:rPr lang="en-US" dirty="0">
                <a:latin typeface="Calibri"/>
                <a:ea typeface="Calibri"/>
                <a:cs typeface="Calibri"/>
              </a:rPr>
              <a:t> web pages</a:t>
            </a:r>
          </a:p>
          <a:p>
            <a:pPr lvl="1"/>
            <a:r>
              <a:rPr lang="en-US" i="1" dirty="0">
                <a:latin typeface="Calibri"/>
                <a:ea typeface="Calibri"/>
                <a:cs typeface="Calibri"/>
              </a:rPr>
              <a:t>Transcoding</a:t>
            </a:r>
          </a:p>
          <a:p>
            <a:pPr lvl="1"/>
            <a:r>
              <a:rPr lang="en-US" i="1" dirty="0">
                <a:latin typeface="Calibri"/>
                <a:ea typeface="Calibri"/>
                <a:cs typeface="Calibri"/>
              </a:rPr>
              <a:t>Maybe do some security function – watermark IP</a:t>
            </a:r>
            <a:r>
              <a:rPr lang="en-US" dirty="0">
                <a:latin typeface="Calibri"/>
                <a:ea typeface="Calibri"/>
                <a:cs typeface="Calibri"/>
              </a:rPr>
              <a:t> </a:t>
            </a:r>
          </a:p>
          <a:p>
            <a:pPr lvl="1">
              <a:buFont typeface="Helvetica" charset="0"/>
              <a:buNone/>
            </a:pPr>
            <a:r>
              <a:rPr lang="en-US" dirty="0">
                <a:latin typeface="Calibri"/>
                <a:ea typeface="Calibri"/>
                <a:cs typeface="Calibri"/>
              </a:rPr>
              <a:t>	 		</a:t>
            </a:r>
          </a:p>
        </p:txBody>
      </p:sp>
    </p:spTree>
    <p:custDataLst>
      <p:tags r:id="rId1"/>
    </p:custDataLst>
    <p:extLst>
      <p:ext uri="{BB962C8B-B14F-4D97-AF65-F5344CB8AC3E}">
        <p14:creationId xmlns:p14="http://schemas.microsoft.com/office/powerpoint/2010/main" val="11448073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933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933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2">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2">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332">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332">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933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2">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332">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933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9C04B0D-7BE7-9244-ADBD-E493DA3851E0}" type="slidenum">
              <a:rPr lang="en-US" sz="1400" b="0">
                <a:latin typeface="Times New Roman" charset="0"/>
                <a:cs typeface="Calibri"/>
              </a:rPr>
              <a:pPr eaLnBrk="1" hangingPunct="1"/>
              <a:t>68</a:t>
            </a:fld>
            <a:endParaRPr lang="en-US" sz="1400" b="0" dirty="0">
              <a:latin typeface="Times New Roman" charset="0"/>
              <a:cs typeface="Calibri"/>
            </a:endParaRPr>
          </a:p>
        </p:txBody>
      </p:sp>
      <p:sp>
        <p:nvSpPr>
          <p:cNvPr id="106500" name="Rectangle 2"/>
          <p:cNvSpPr>
            <a:spLocks noGrp="1" noChangeArrowheads="1"/>
          </p:cNvSpPr>
          <p:nvPr>
            <p:ph type="title"/>
          </p:nvPr>
        </p:nvSpPr>
        <p:spPr>
          <a:xfrm>
            <a:off x="304800" y="228600"/>
            <a:ext cx="86868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CDNs (cont.)</a:t>
            </a:r>
          </a:p>
        </p:txBody>
      </p:sp>
      <p:grpSp>
        <p:nvGrpSpPr>
          <p:cNvPr id="106501" name="Group 3"/>
          <p:cNvGrpSpPr>
            <a:grpSpLocks/>
          </p:cNvGrpSpPr>
          <p:nvPr/>
        </p:nvGrpSpPr>
        <p:grpSpPr bwMode="auto">
          <a:xfrm>
            <a:off x="6096000" y="4800600"/>
            <a:ext cx="371475" cy="381000"/>
            <a:chOff x="1014" y="912"/>
            <a:chExt cx="574" cy="596"/>
          </a:xfrm>
        </p:grpSpPr>
        <p:sp>
          <p:nvSpPr>
            <p:cNvPr id="106594" name="Freeform 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95" name="Line 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6" name="Line 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7" name="Freeform 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98" name="Line 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9" name="Line 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0" name="Line 1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1" name="Rectangle 1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602" name="Freeform 1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603" name="Line 1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4" name="Line 1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5" name="Line 1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2" name="Group 16"/>
          <p:cNvGrpSpPr>
            <a:grpSpLocks/>
          </p:cNvGrpSpPr>
          <p:nvPr/>
        </p:nvGrpSpPr>
        <p:grpSpPr bwMode="auto">
          <a:xfrm>
            <a:off x="7553325" y="4800600"/>
            <a:ext cx="371475" cy="381000"/>
            <a:chOff x="1014" y="912"/>
            <a:chExt cx="574" cy="596"/>
          </a:xfrm>
        </p:grpSpPr>
        <p:sp>
          <p:nvSpPr>
            <p:cNvPr id="106582" name="Freeform 17"/>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83" name="Line 18"/>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4" name="Line 19"/>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5" name="Freeform 20"/>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86" name="Line 21"/>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7" name="Line 22"/>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8" name="Line 23"/>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9" name="Rectangle 24"/>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90" name="Freeform 25"/>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91" name="Line 26"/>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2" name="Line 27"/>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3" name="Line 28"/>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3" name="Group 29"/>
          <p:cNvGrpSpPr>
            <a:grpSpLocks/>
          </p:cNvGrpSpPr>
          <p:nvPr/>
        </p:nvGrpSpPr>
        <p:grpSpPr bwMode="auto">
          <a:xfrm>
            <a:off x="1295400" y="4800600"/>
            <a:ext cx="371475" cy="381000"/>
            <a:chOff x="1014" y="912"/>
            <a:chExt cx="574" cy="596"/>
          </a:xfrm>
        </p:grpSpPr>
        <p:sp>
          <p:nvSpPr>
            <p:cNvPr id="106570" name="Freeform 30"/>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71" name="Line 31"/>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2" name="Line 32"/>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3" name="Freeform 33"/>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74" name="Line 34"/>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5" name="Line 35"/>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6" name="Line 36"/>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7" name="Rectangle 37"/>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78" name="Freeform 38"/>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79" name="Line 39"/>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0" name="Line 40"/>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1" name="Line 41"/>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4" name="Group 42"/>
          <p:cNvGrpSpPr>
            <a:grpSpLocks/>
          </p:cNvGrpSpPr>
          <p:nvPr/>
        </p:nvGrpSpPr>
        <p:grpSpPr bwMode="auto">
          <a:xfrm>
            <a:off x="2971800" y="4800600"/>
            <a:ext cx="371475" cy="381000"/>
            <a:chOff x="1014" y="912"/>
            <a:chExt cx="574" cy="596"/>
          </a:xfrm>
        </p:grpSpPr>
        <p:sp>
          <p:nvSpPr>
            <p:cNvPr id="106558" name="Freeform 43"/>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59" name="Line 44"/>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0" name="Line 45"/>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1" name="Freeform 46"/>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62" name="Line 47"/>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3" name="Line 48"/>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4" name="Line 49"/>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5" name="Rectangle 50"/>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66" name="Freeform 51"/>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67" name="Line 52"/>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8" name="Line 53"/>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9" name="Line 54"/>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5" name="Group 55"/>
          <p:cNvGrpSpPr>
            <a:grpSpLocks/>
          </p:cNvGrpSpPr>
          <p:nvPr/>
        </p:nvGrpSpPr>
        <p:grpSpPr bwMode="auto">
          <a:xfrm>
            <a:off x="1447800" y="3276600"/>
            <a:ext cx="2179638" cy="1447800"/>
            <a:chOff x="832" y="1344"/>
            <a:chExt cx="1136" cy="1024"/>
          </a:xfrm>
        </p:grpSpPr>
        <p:sp>
          <p:nvSpPr>
            <p:cNvPr id="106549" name="Oval 56"/>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6550" name="Oval 57"/>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6551" name="Oval 58"/>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6552" name="Oval 59"/>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6553" name="Oval 60"/>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6554" name="Oval 61"/>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6555" name="Oval 62"/>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6556" name="Oval 63"/>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6557" name="Oval 64"/>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6506" name="Group 65"/>
          <p:cNvGrpSpPr>
            <a:grpSpLocks/>
          </p:cNvGrpSpPr>
          <p:nvPr/>
        </p:nvGrpSpPr>
        <p:grpSpPr bwMode="auto">
          <a:xfrm>
            <a:off x="5486400" y="3276600"/>
            <a:ext cx="2179638" cy="1447800"/>
            <a:chOff x="832" y="1344"/>
            <a:chExt cx="1136" cy="1024"/>
          </a:xfrm>
        </p:grpSpPr>
        <p:sp>
          <p:nvSpPr>
            <p:cNvPr id="106540" name="Oval 66"/>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6541" name="Oval 67"/>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6542" name="Oval 68"/>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6543" name="Oval 69"/>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6544" name="Oval 70"/>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6545" name="Oval 71"/>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6546" name="Oval 72"/>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6547" name="Oval 73"/>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6548" name="Oval 74"/>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6507" name="Group 75"/>
          <p:cNvGrpSpPr>
            <a:grpSpLocks/>
          </p:cNvGrpSpPr>
          <p:nvPr/>
        </p:nvGrpSpPr>
        <p:grpSpPr bwMode="auto">
          <a:xfrm>
            <a:off x="3352800" y="2667000"/>
            <a:ext cx="2438400" cy="1447800"/>
            <a:chOff x="832" y="1344"/>
            <a:chExt cx="1136" cy="1024"/>
          </a:xfrm>
        </p:grpSpPr>
        <p:sp>
          <p:nvSpPr>
            <p:cNvPr id="106531" name="Oval 76"/>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6532" name="Oval 77"/>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6533" name="Oval 78"/>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6534" name="Oval 79"/>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6535" name="Oval 80"/>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6536" name="Oval 81"/>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6537" name="Oval 82"/>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6538" name="Oval 83"/>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6539" name="Oval 84"/>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6508" name="Text Box 85"/>
          <p:cNvSpPr txBox="1">
            <a:spLocks noChangeArrowheads="1"/>
          </p:cNvSpPr>
          <p:nvPr/>
        </p:nvSpPr>
        <p:spPr bwMode="auto">
          <a:xfrm>
            <a:off x="495300" y="48482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6509" name="Text Box 86"/>
          <p:cNvSpPr txBox="1">
            <a:spLocks noChangeArrowheads="1"/>
          </p:cNvSpPr>
          <p:nvPr/>
        </p:nvSpPr>
        <p:spPr bwMode="auto">
          <a:xfrm>
            <a:off x="2119313" y="37195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6510" name="Text Box 87"/>
          <p:cNvSpPr txBox="1">
            <a:spLocks noChangeArrowheads="1"/>
          </p:cNvSpPr>
          <p:nvPr/>
        </p:nvSpPr>
        <p:spPr bwMode="auto">
          <a:xfrm>
            <a:off x="3716338" y="20288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6498" name="Object 2"/>
          <p:cNvGraphicFramePr>
            <a:graphicFrameLocks noChangeAspect="1"/>
          </p:cNvGraphicFramePr>
          <p:nvPr/>
        </p:nvGraphicFramePr>
        <p:xfrm>
          <a:off x="4495800" y="19812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6498"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9812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1" name="Rectangle 89"/>
          <p:cNvSpPr>
            <a:spLocks noChangeArrowheads="1"/>
          </p:cNvSpPr>
          <p:nvPr/>
        </p:nvSpPr>
        <p:spPr bwMode="auto">
          <a:xfrm>
            <a:off x="5867400" y="39624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2" name="Line 90"/>
          <p:cNvSpPr>
            <a:spLocks noChangeShapeType="1"/>
          </p:cNvSpPr>
          <p:nvPr/>
        </p:nvSpPr>
        <p:spPr bwMode="auto">
          <a:xfrm flipH="1">
            <a:off x="4419600" y="3352800"/>
            <a:ext cx="762000" cy="152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3" name="Rectangle 91"/>
          <p:cNvSpPr>
            <a:spLocks noChangeArrowheads="1"/>
          </p:cNvSpPr>
          <p:nvPr/>
        </p:nvSpPr>
        <p:spPr bwMode="auto">
          <a:xfrm>
            <a:off x="22098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4" name="Rectangle 92"/>
          <p:cNvSpPr>
            <a:spLocks noChangeArrowheads="1"/>
          </p:cNvSpPr>
          <p:nvPr/>
        </p:nvSpPr>
        <p:spPr bwMode="auto">
          <a:xfrm>
            <a:off x="4191000" y="34290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5" name="Rectangle 93"/>
          <p:cNvSpPr>
            <a:spLocks noChangeArrowheads="1"/>
          </p:cNvSpPr>
          <p:nvPr/>
        </p:nvSpPr>
        <p:spPr bwMode="auto">
          <a:xfrm>
            <a:off x="5257800" y="3276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6" name="Rectangle 94"/>
          <p:cNvSpPr>
            <a:spLocks noChangeArrowheads="1"/>
          </p:cNvSpPr>
          <p:nvPr/>
        </p:nvSpPr>
        <p:spPr bwMode="auto">
          <a:xfrm>
            <a:off x="69342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7" name="Line 95"/>
          <p:cNvSpPr>
            <a:spLocks noChangeShapeType="1"/>
          </p:cNvSpPr>
          <p:nvPr/>
        </p:nvSpPr>
        <p:spPr bwMode="auto">
          <a:xfrm flipH="1">
            <a:off x="1447800" y="4419600"/>
            <a:ext cx="6858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8" name="Line 96"/>
          <p:cNvSpPr>
            <a:spLocks noChangeShapeType="1"/>
          </p:cNvSpPr>
          <p:nvPr/>
        </p:nvSpPr>
        <p:spPr bwMode="auto">
          <a:xfrm>
            <a:off x="2438400" y="4343400"/>
            <a:ext cx="7620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9" name="Line 97"/>
          <p:cNvSpPr>
            <a:spLocks noChangeShapeType="1"/>
          </p:cNvSpPr>
          <p:nvPr/>
        </p:nvSpPr>
        <p:spPr bwMode="auto">
          <a:xfrm>
            <a:off x="6019800" y="4191000"/>
            <a:ext cx="3048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0" name="Line 98"/>
          <p:cNvSpPr>
            <a:spLocks noChangeShapeType="1"/>
          </p:cNvSpPr>
          <p:nvPr/>
        </p:nvSpPr>
        <p:spPr bwMode="auto">
          <a:xfrm>
            <a:off x="7010400" y="4419600"/>
            <a:ext cx="7620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1" name="Text Box 99"/>
          <p:cNvSpPr txBox="1">
            <a:spLocks noChangeArrowheads="1"/>
          </p:cNvSpPr>
          <p:nvPr/>
        </p:nvSpPr>
        <p:spPr bwMode="auto">
          <a:xfrm>
            <a:off x="304800" y="40100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Forward proxies</a:t>
            </a:r>
          </a:p>
        </p:txBody>
      </p:sp>
      <p:sp>
        <p:nvSpPr>
          <p:cNvPr id="106522" name="Line 100"/>
          <p:cNvSpPr>
            <a:spLocks noChangeShapeType="1"/>
          </p:cNvSpPr>
          <p:nvPr/>
        </p:nvSpPr>
        <p:spPr bwMode="auto">
          <a:xfrm>
            <a:off x="4724400" y="2438400"/>
            <a:ext cx="609600" cy="762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3" name="Line 101"/>
          <p:cNvSpPr>
            <a:spLocks noChangeShapeType="1"/>
          </p:cNvSpPr>
          <p:nvPr/>
        </p:nvSpPr>
        <p:spPr bwMode="auto">
          <a:xfrm flipV="1">
            <a:off x="2438400" y="3581400"/>
            <a:ext cx="16764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4" name="Line 102"/>
          <p:cNvSpPr>
            <a:spLocks noChangeShapeType="1"/>
          </p:cNvSpPr>
          <p:nvPr/>
        </p:nvSpPr>
        <p:spPr bwMode="auto">
          <a:xfrm>
            <a:off x="5486400" y="3429000"/>
            <a:ext cx="5334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5" name="Line 103"/>
          <p:cNvSpPr>
            <a:spLocks noChangeShapeType="1"/>
          </p:cNvSpPr>
          <p:nvPr/>
        </p:nvSpPr>
        <p:spPr bwMode="auto">
          <a:xfrm>
            <a:off x="5486400" y="3276600"/>
            <a:ext cx="1371600" cy="914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6" name="Text Box 104"/>
          <p:cNvSpPr txBox="1">
            <a:spLocks noChangeArrowheads="1"/>
          </p:cNvSpPr>
          <p:nvPr/>
        </p:nvSpPr>
        <p:spPr bwMode="auto">
          <a:xfrm>
            <a:off x="3886200" y="30480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6527" name="Text Box 105"/>
          <p:cNvSpPr txBox="1">
            <a:spLocks noChangeArrowheads="1"/>
          </p:cNvSpPr>
          <p:nvPr/>
        </p:nvSpPr>
        <p:spPr bwMode="auto">
          <a:xfrm>
            <a:off x="6321425" y="37338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6528" name="Freeform 106"/>
          <p:cNvSpPr>
            <a:spLocks/>
          </p:cNvSpPr>
          <p:nvPr/>
        </p:nvSpPr>
        <p:spPr bwMode="auto">
          <a:xfrm>
            <a:off x="2057400" y="3124200"/>
            <a:ext cx="5257800" cy="1447800"/>
          </a:xfrm>
          <a:custGeom>
            <a:avLst/>
            <a:gdLst>
              <a:gd name="T0" fmla="*/ 0 w 3312"/>
              <a:gd name="T1" fmla="*/ 1219200 h 912"/>
              <a:gd name="T2" fmla="*/ 0 w 3312"/>
              <a:gd name="T3" fmla="*/ 990600 h 912"/>
              <a:gd name="T4" fmla="*/ 152400 w 3312"/>
              <a:gd name="T5" fmla="*/ 838200 h 912"/>
              <a:gd name="T6" fmla="*/ 533400 w 3312"/>
              <a:gd name="T7" fmla="*/ 609600 h 912"/>
              <a:gd name="T8" fmla="*/ 1295400 w 3312"/>
              <a:gd name="T9" fmla="*/ 304800 h 912"/>
              <a:gd name="T10" fmla="*/ 1905000 w 3312"/>
              <a:gd name="T11" fmla="*/ 152400 h 912"/>
              <a:gd name="T12" fmla="*/ 3352800 w 3312"/>
              <a:gd name="T13" fmla="*/ 0 h 912"/>
              <a:gd name="T14" fmla="*/ 3810000 w 3312"/>
              <a:gd name="T15" fmla="*/ 152400 h 912"/>
              <a:gd name="T16" fmla="*/ 4800600 w 3312"/>
              <a:gd name="T17" fmla="*/ 685800 h 912"/>
              <a:gd name="T18" fmla="*/ 5257800 w 3312"/>
              <a:gd name="T19" fmla="*/ 1066800 h 912"/>
              <a:gd name="T20" fmla="*/ 5257800 w 3312"/>
              <a:gd name="T21" fmla="*/ 1295400 h 912"/>
              <a:gd name="T22" fmla="*/ 5105400 w 3312"/>
              <a:gd name="T23" fmla="*/ 1447800 h 912"/>
              <a:gd name="T24" fmla="*/ 4800600 w 3312"/>
              <a:gd name="T25" fmla="*/ 1447800 h 912"/>
              <a:gd name="T26" fmla="*/ 4572000 w 3312"/>
              <a:gd name="T27" fmla="*/ 1219200 h 912"/>
              <a:gd name="T28" fmla="*/ 4114800 w 3312"/>
              <a:gd name="T29" fmla="*/ 1143000 h 912"/>
              <a:gd name="T30" fmla="*/ 3733800 w 3312"/>
              <a:gd name="T31" fmla="*/ 1143000 h 912"/>
              <a:gd name="T32" fmla="*/ 3429000 w 3312"/>
              <a:gd name="T33" fmla="*/ 914400 h 912"/>
              <a:gd name="T34" fmla="*/ 2819400 w 3312"/>
              <a:gd name="T35" fmla="*/ 381000 h 912"/>
              <a:gd name="T36" fmla="*/ 2514600 w 3312"/>
              <a:gd name="T37" fmla="*/ 457200 h 912"/>
              <a:gd name="T38" fmla="*/ 2286000 w 3312"/>
              <a:gd name="T39" fmla="*/ 685800 h 912"/>
              <a:gd name="T40" fmla="*/ 1600200 w 3312"/>
              <a:gd name="T41" fmla="*/ 838200 h 912"/>
              <a:gd name="T42" fmla="*/ 1219200 w 3312"/>
              <a:gd name="T43" fmla="*/ 990600 h 912"/>
              <a:gd name="T44" fmla="*/ 838200 w 3312"/>
              <a:gd name="T45" fmla="*/ 1219200 h 912"/>
              <a:gd name="T46" fmla="*/ 381000 w 3312"/>
              <a:gd name="T47" fmla="*/ 1447800 h 912"/>
              <a:gd name="T48" fmla="*/ 152400 w 3312"/>
              <a:gd name="T49" fmla="*/ 1447800 h 912"/>
              <a:gd name="T50" fmla="*/ 0 w 3312"/>
              <a:gd name="T51" fmla="*/ 1219200 h 9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12"/>
              <a:gd name="T79" fmla="*/ 0 h 912"/>
              <a:gd name="T80" fmla="*/ 3312 w 3312"/>
              <a:gd name="T81" fmla="*/ 912 h 9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12" h="912">
                <a:moveTo>
                  <a:pt x="0" y="768"/>
                </a:moveTo>
                <a:lnTo>
                  <a:pt x="0" y="624"/>
                </a:lnTo>
                <a:lnTo>
                  <a:pt x="96" y="528"/>
                </a:lnTo>
                <a:lnTo>
                  <a:pt x="336" y="384"/>
                </a:lnTo>
                <a:lnTo>
                  <a:pt x="816" y="192"/>
                </a:lnTo>
                <a:lnTo>
                  <a:pt x="1200" y="96"/>
                </a:lnTo>
                <a:lnTo>
                  <a:pt x="2112" y="0"/>
                </a:lnTo>
                <a:lnTo>
                  <a:pt x="2400" y="96"/>
                </a:lnTo>
                <a:lnTo>
                  <a:pt x="3024" y="432"/>
                </a:lnTo>
                <a:lnTo>
                  <a:pt x="3312" y="672"/>
                </a:lnTo>
                <a:lnTo>
                  <a:pt x="3312" y="816"/>
                </a:lnTo>
                <a:lnTo>
                  <a:pt x="3216" y="912"/>
                </a:lnTo>
                <a:lnTo>
                  <a:pt x="3024" y="912"/>
                </a:lnTo>
                <a:lnTo>
                  <a:pt x="2880" y="768"/>
                </a:lnTo>
                <a:lnTo>
                  <a:pt x="2592" y="720"/>
                </a:lnTo>
                <a:lnTo>
                  <a:pt x="2352" y="720"/>
                </a:lnTo>
                <a:lnTo>
                  <a:pt x="2160" y="576"/>
                </a:lnTo>
                <a:lnTo>
                  <a:pt x="1776" y="240"/>
                </a:lnTo>
                <a:lnTo>
                  <a:pt x="1584" y="288"/>
                </a:lnTo>
                <a:lnTo>
                  <a:pt x="1440" y="432"/>
                </a:lnTo>
                <a:lnTo>
                  <a:pt x="1008" y="528"/>
                </a:lnTo>
                <a:lnTo>
                  <a:pt x="768" y="624"/>
                </a:lnTo>
                <a:lnTo>
                  <a:pt x="528" y="768"/>
                </a:lnTo>
                <a:lnTo>
                  <a:pt x="240" y="912"/>
                </a:lnTo>
                <a:lnTo>
                  <a:pt x="96" y="912"/>
                </a:lnTo>
                <a:lnTo>
                  <a:pt x="0" y="768"/>
                </a:lnTo>
                <a:close/>
              </a:path>
            </a:pathLst>
          </a:cu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6529" name="Text Box 107"/>
          <p:cNvSpPr txBox="1">
            <a:spLocks noChangeArrowheads="1"/>
          </p:cNvSpPr>
          <p:nvPr/>
        </p:nvSpPr>
        <p:spPr bwMode="auto">
          <a:xfrm>
            <a:off x="6157913" y="2728913"/>
            <a:ext cx="55083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CDN</a:t>
            </a:r>
          </a:p>
        </p:txBody>
      </p:sp>
      <p:sp>
        <p:nvSpPr>
          <p:cNvPr id="106530" name="Line 108"/>
          <p:cNvSpPr>
            <a:spLocks noChangeShapeType="1"/>
          </p:cNvSpPr>
          <p:nvPr/>
        </p:nvSpPr>
        <p:spPr bwMode="auto">
          <a:xfrm flipH="1">
            <a:off x="5943600" y="3048000"/>
            <a:ext cx="304800" cy="228600"/>
          </a:xfrm>
          <a:prstGeom prst="line">
            <a:avLst/>
          </a:prstGeom>
          <a:noFill/>
          <a:ln w="12700">
            <a:solidFill>
              <a:schemeClr val="tx1"/>
            </a:solidFill>
            <a:prstDash val="dash"/>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Tree>
    <p:extLst>
      <p:ext uri="{BB962C8B-B14F-4D97-AF65-F5344CB8AC3E}">
        <p14:creationId xmlns:p14="http://schemas.microsoft.com/office/powerpoint/2010/main" val="362333355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119C39E-654D-054B-9265-AA6571304A3F}" type="slidenum">
              <a:rPr lang="en-US" sz="1400" b="0">
                <a:latin typeface="Times New Roman" charset="0"/>
                <a:cs typeface="Calibri"/>
              </a:rPr>
              <a:pPr eaLnBrk="1" hangingPunct="1"/>
              <a:t>69</a:t>
            </a:fld>
            <a:endParaRPr lang="en-US" sz="1400" b="0" dirty="0">
              <a:latin typeface="Times New Roman" charset="0"/>
              <a:cs typeface="Calibri"/>
            </a:endParaRPr>
          </a:p>
        </p:txBody>
      </p:sp>
      <p:sp>
        <p:nvSpPr>
          <p:cNvPr id="108547"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CDN Example – Akamai</a:t>
            </a:r>
          </a:p>
        </p:txBody>
      </p:sp>
      <p:sp>
        <p:nvSpPr>
          <p:cNvPr id="1092611" name="Rectangle 3"/>
          <p:cNvSpPr>
            <a:spLocks noGrp="1" noChangeArrowheads="1"/>
          </p:cNvSpPr>
          <p:nvPr>
            <p:ph type="body" idx="1"/>
          </p:nvPr>
        </p:nvSpPr>
        <p:spPr>
          <a:xfrm>
            <a:off x="457200" y="1295400"/>
            <a:ext cx="8610600" cy="5334000"/>
          </a:xfrm>
        </p:spPr>
        <p:txBody>
          <a:bodyPr>
            <a:normAutofit fontScale="92500"/>
          </a:bodyPr>
          <a:lstStyle/>
          <a:p>
            <a:r>
              <a:rPr lang="en-US" dirty="0">
                <a:latin typeface="Calibri"/>
                <a:cs typeface="Calibri"/>
              </a:rPr>
              <a:t>Akamai creates new domain names for each client content provider.</a:t>
            </a:r>
          </a:p>
          <a:p>
            <a:pPr lvl="1"/>
            <a:r>
              <a:rPr lang="en-US" dirty="0">
                <a:latin typeface="Calibri"/>
                <a:ea typeface="Calibri"/>
                <a:cs typeface="Calibri"/>
              </a:rPr>
              <a:t>e.g., </a:t>
            </a:r>
            <a:r>
              <a:rPr lang="en-US" sz="2000" i="1" dirty="0">
                <a:solidFill>
                  <a:srgbClr val="0E04D6"/>
                </a:solidFill>
                <a:latin typeface="Calibri"/>
                <a:ea typeface="Calibri"/>
                <a:cs typeface="Calibri"/>
              </a:rPr>
              <a:t>a128.g.akamai.net</a:t>
            </a:r>
            <a:endParaRPr lang="en-US" dirty="0">
              <a:solidFill>
                <a:srgbClr val="0E04D6"/>
              </a:solidFill>
              <a:latin typeface="Calibri"/>
              <a:ea typeface="Calibri"/>
              <a:cs typeface="Calibri"/>
            </a:endParaRPr>
          </a:p>
          <a:p>
            <a:r>
              <a:rPr lang="en-US" dirty="0">
                <a:latin typeface="Calibri"/>
                <a:cs typeface="Calibri"/>
              </a:rPr>
              <a:t>The CDN’s DNS servers are authoritative for the new domains</a:t>
            </a:r>
          </a:p>
          <a:p>
            <a:r>
              <a:rPr lang="en-US" dirty="0">
                <a:latin typeface="Calibri"/>
                <a:cs typeface="Calibri"/>
              </a:rPr>
              <a:t>The client content provider modifies its content so that embedded URLs reference the new domains.</a:t>
            </a:r>
          </a:p>
          <a:p>
            <a:pPr lvl="1"/>
            <a:r>
              <a:rPr lang="ja-JP" altLang="en-US" dirty="0">
                <a:latin typeface="Calibri"/>
                <a:ea typeface="Calibri"/>
                <a:cs typeface="Calibri"/>
              </a:rPr>
              <a:t>“</a:t>
            </a:r>
            <a:r>
              <a:rPr lang="en-US" dirty="0" err="1">
                <a:latin typeface="Calibri"/>
                <a:ea typeface="Calibri"/>
                <a:cs typeface="Calibri"/>
              </a:rPr>
              <a:t>Akamaize</a:t>
            </a:r>
            <a:r>
              <a:rPr lang="ja-JP" altLang="en-US" dirty="0">
                <a:latin typeface="Calibri"/>
                <a:ea typeface="Calibri"/>
                <a:cs typeface="Calibri"/>
              </a:rPr>
              <a:t>”</a:t>
            </a:r>
            <a:r>
              <a:rPr lang="en-US" dirty="0">
                <a:latin typeface="Calibri"/>
                <a:ea typeface="Calibri"/>
                <a:cs typeface="Calibri"/>
              </a:rPr>
              <a:t> content</a:t>
            </a:r>
          </a:p>
          <a:p>
            <a:pPr lvl="1"/>
            <a:r>
              <a:rPr lang="en-US" dirty="0">
                <a:latin typeface="Calibri"/>
                <a:ea typeface="Calibri"/>
                <a:cs typeface="Calibri"/>
              </a:rPr>
              <a:t>e.g.: </a:t>
            </a:r>
            <a:r>
              <a:rPr lang="en-US" sz="2000" i="1" dirty="0">
                <a:solidFill>
                  <a:srgbClr val="0E04D6"/>
                </a:solidFill>
                <a:latin typeface="Calibri"/>
                <a:ea typeface="Calibri"/>
                <a:cs typeface="Calibri"/>
              </a:rPr>
              <a:t>http://www.bbc.co.uk/popular-image.jpg </a:t>
            </a:r>
            <a:r>
              <a:rPr lang="en-US" dirty="0">
                <a:latin typeface="Calibri"/>
                <a:ea typeface="Calibri"/>
                <a:cs typeface="Calibri"/>
              </a:rPr>
              <a:t>becomes </a:t>
            </a:r>
            <a:r>
              <a:rPr lang="en-US" sz="2000" i="1" dirty="0">
                <a:solidFill>
                  <a:srgbClr val="0E04D6"/>
                </a:solidFill>
                <a:latin typeface="Calibri"/>
                <a:ea typeface="Calibri"/>
                <a:cs typeface="Calibri"/>
              </a:rPr>
              <a:t>http://a128.g.akamai.net/popular-</a:t>
            </a:r>
            <a:r>
              <a:rPr lang="en-US" sz="2000" i="1" dirty="0" err="1">
                <a:solidFill>
                  <a:srgbClr val="0E04D6"/>
                </a:solidFill>
                <a:latin typeface="Calibri"/>
                <a:ea typeface="Calibri"/>
                <a:cs typeface="Calibri"/>
              </a:rPr>
              <a:t>image.jpg</a:t>
            </a:r>
            <a:endParaRPr lang="en-US" sz="2000" i="1" dirty="0">
              <a:solidFill>
                <a:srgbClr val="0E04D6"/>
              </a:solidFill>
              <a:latin typeface="Calibri"/>
              <a:ea typeface="Calibri"/>
              <a:cs typeface="Calibri"/>
            </a:endParaRPr>
          </a:p>
          <a:p>
            <a:r>
              <a:rPr lang="en-US" i="1" dirty="0">
                <a:solidFill>
                  <a:srgbClr val="000000"/>
                </a:solidFill>
                <a:latin typeface="Calibri"/>
                <a:ea typeface="Calibri"/>
                <a:cs typeface="Calibri"/>
              </a:rPr>
              <a:t>Requests now sent to CDN’s infrastructure…</a:t>
            </a:r>
            <a:endParaRPr lang="en-US" dirty="0">
              <a:solidFill>
                <a:srgbClr val="000000"/>
              </a:solidFill>
              <a:latin typeface="Calibri"/>
              <a:ea typeface="Calibri"/>
              <a:cs typeface="Calibri"/>
            </a:endParaRPr>
          </a:p>
        </p:txBody>
      </p:sp>
    </p:spTree>
    <p:custDataLst>
      <p:tags r:id="rId1"/>
    </p:custDataLst>
    <p:extLst>
      <p:ext uri="{BB962C8B-B14F-4D97-AF65-F5344CB8AC3E}">
        <p14:creationId xmlns:p14="http://schemas.microsoft.com/office/powerpoint/2010/main" val="28297033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26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926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2611">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92611">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261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926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92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261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E5A503-C139-B842-8B7F-72AFBD01CC98}" type="slidenum">
              <a:rPr lang="en-US" sz="1400" b="0">
                <a:latin typeface="Times New Roman" charset="0"/>
                <a:cs typeface="Calibri"/>
              </a:rPr>
              <a:pPr eaLnBrk="1" hangingPunct="1"/>
              <a:t>7</a:t>
            </a:fld>
            <a:endParaRPr lang="en-US" sz="1400" b="0" dirty="0">
              <a:latin typeface="Times New Roman" charset="0"/>
              <a:cs typeface="Calibri"/>
            </a:endParaRPr>
          </a:p>
        </p:txBody>
      </p:sp>
      <p:sp>
        <p:nvSpPr>
          <p:cNvPr id="63491"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Relationship Between </a:t>
            </a:r>
            <a:r>
              <a:rPr lang="en-US" dirty="0" err="1">
                <a:latin typeface="Helvetica" charset="0"/>
                <a:ea typeface="ＭＳ Ｐゴシック" charset="0"/>
                <a:cs typeface="ＭＳ Ｐゴシック" charset="0"/>
              </a:rPr>
              <a:t>Names&amp;Addresses</a:t>
            </a:r>
            <a:endParaRPr lang="en-US" dirty="0">
              <a:latin typeface="Helvetica" charset="0"/>
              <a:ea typeface="ＭＳ Ｐゴシック" charset="0"/>
              <a:cs typeface="ＭＳ Ｐゴシック" charset="0"/>
            </a:endParaRPr>
          </a:p>
        </p:txBody>
      </p:sp>
      <p:sp>
        <p:nvSpPr>
          <p:cNvPr id="924675" name="Rectangle 3"/>
          <p:cNvSpPr>
            <a:spLocks noGrp="1" noChangeArrowheads="1"/>
          </p:cNvSpPr>
          <p:nvPr>
            <p:ph type="body" idx="1"/>
          </p:nvPr>
        </p:nvSpPr>
        <p:spPr/>
        <p:txBody>
          <a:bodyPr>
            <a:normAutofit fontScale="77500" lnSpcReduction="20000"/>
          </a:bodyPr>
          <a:lstStyle/>
          <a:p>
            <a:pPr>
              <a:lnSpc>
                <a:spcPct val="90000"/>
              </a:lnSpc>
            </a:pPr>
            <a:r>
              <a:rPr lang="en-US" dirty="0">
                <a:latin typeface="Calibri"/>
                <a:cs typeface="Calibri"/>
              </a:rPr>
              <a:t>Addresses can </a:t>
            </a:r>
            <a:r>
              <a:rPr lang="en-US" dirty="0">
                <a:solidFill>
                  <a:srgbClr val="F47A00"/>
                </a:solidFill>
                <a:latin typeface="Calibri"/>
                <a:cs typeface="Calibri"/>
              </a:rPr>
              <a:t>change </a:t>
            </a:r>
            <a:r>
              <a:rPr lang="en-US" dirty="0">
                <a:latin typeface="Calibri"/>
                <a:cs typeface="Calibri"/>
              </a:rPr>
              <a:t>underneath</a:t>
            </a:r>
          </a:p>
          <a:p>
            <a:pPr lvl="1">
              <a:lnSpc>
                <a:spcPct val="90000"/>
              </a:lnSpc>
            </a:pPr>
            <a:r>
              <a:rPr lang="en-US" dirty="0">
                <a:latin typeface="Calibri"/>
                <a:ea typeface="Calibri"/>
                <a:cs typeface="Calibri"/>
              </a:rPr>
              <a:t>Move </a:t>
            </a:r>
            <a:r>
              <a:rPr lang="en-US" dirty="0" err="1">
                <a:latin typeface="Calibri"/>
                <a:ea typeface="Calibri"/>
                <a:cs typeface="Calibri"/>
              </a:rPr>
              <a:t>www.bbc.co.uk</a:t>
            </a:r>
            <a:r>
              <a:rPr lang="en-US" dirty="0">
                <a:latin typeface="Calibri"/>
                <a:ea typeface="Calibri"/>
                <a:cs typeface="Calibri"/>
              </a:rPr>
              <a:t> to </a:t>
            </a:r>
            <a:r>
              <a:rPr lang="en-US" dirty="0"/>
              <a:t>212.58.246.92</a:t>
            </a:r>
          </a:p>
          <a:p>
            <a:pPr lvl="1">
              <a:lnSpc>
                <a:spcPct val="90000"/>
              </a:lnSpc>
            </a:pPr>
            <a:r>
              <a:rPr lang="en-US" dirty="0">
                <a:latin typeface="Calibri"/>
                <a:ea typeface="Calibri"/>
                <a:cs typeface="Calibri"/>
              </a:rPr>
              <a:t>Humans/Apps should be unaffected</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Name could map to </a:t>
            </a:r>
            <a:r>
              <a:rPr lang="en-US" dirty="0">
                <a:solidFill>
                  <a:srgbClr val="F47A00"/>
                </a:solidFill>
                <a:latin typeface="Calibri"/>
                <a:cs typeface="Calibri"/>
              </a:rPr>
              <a:t>multiple </a:t>
            </a:r>
            <a:r>
              <a:rPr lang="en-US" dirty="0">
                <a:latin typeface="Calibri"/>
                <a:cs typeface="Calibri"/>
              </a:rPr>
              <a:t>IP addresses</a:t>
            </a:r>
          </a:p>
          <a:p>
            <a:pPr lvl="1">
              <a:lnSpc>
                <a:spcPct val="90000"/>
              </a:lnSpc>
            </a:pPr>
            <a:r>
              <a:rPr lang="en-US" dirty="0" err="1">
                <a:latin typeface="Calibri"/>
                <a:ea typeface="Calibri"/>
                <a:cs typeface="Calibri"/>
              </a:rPr>
              <a:t>www.bbc.co.uk</a:t>
            </a:r>
            <a:r>
              <a:rPr lang="en-US" dirty="0">
                <a:latin typeface="Calibri"/>
                <a:ea typeface="Calibri"/>
                <a:cs typeface="Calibri"/>
              </a:rPr>
              <a:t>  to multiple replicas of the Web site</a:t>
            </a:r>
          </a:p>
          <a:p>
            <a:pPr lvl="1">
              <a:lnSpc>
                <a:spcPct val="90000"/>
              </a:lnSpc>
            </a:pPr>
            <a:r>
              <a:rPr lang="en-US" dirty="0">
                <a:latin typeface="Calibri"/>
                <a:ea typeface="Calibri"/>
                <a:cs typeface="Calibri"/>
              </a:rPr>
              <a:t>Enables</a:t>
            </a:r>
          </a:p>
          <a:p>
            <a:pPr lvl="2">
              <a:lnSpc>
                <a:spcPct val="90000"/>
              </a:lnSpc>
            </a:pPr>
            <a:r>
              <a:rPr lang="en-US" dirty="0">
                <a:latin typeface="Calibri"/>
                <a:ea typeface="Calibri"/>
                <a:cs typeface="Calibri"/>
              </a:rPr>
              <a:t>Load-balancing</a:t>
            </a:r>
          </a:p>
          <a:p>
            <a:pPr lvl="2">
              <a:lnSpc>
                <a:spcPct val="90000"/>
              </a:lnSpc>
            </a:pPr>
            <a:r>
              <a:rPr lang="en-US" dirty="0">
                <a:latin typeface="Calibri"/>
                <a:ea typeface="Calibri"/>
                <a:cs typeface="Calibri"/>
              </a:rPr>
              <a:t>Reducing latency by picking nearby servers</a:t>
            </a:r>
          </a:p>
          <a:p>
            <a:pPr lvl="2">
              <a:lnSpc>
                <a:spcPct val="90000"/>
              </a:lnSpc>
            </a:pPr>
            <a:endParaRPr lang="en-US" dirty="0">
              <a:latin typeface="Calibri"/>
              <a:ea typeface="Calibri"/>
              <a:cs typeface="Calibri"/>
            </a:endParaRPr>
          </a:p>
          <a:p>
            <a:pPr>
              <a:lnSpc>
                <a:spcPct val="90000"/>
              </a:lnSpc>
              <a:buClr>
                <a:schemeClr val="tx2"/>
              </a:buClr>
            </a:pPr>
            <a:r>
              <a:rPr lang="en-US" dirty="0">
                <a:solidFill>
                  <a:srgbClr val="F47A00"/>
                </a:solidFill>
                <a:latin typeface="Calibri"/>
                <a:cs typeface="Calibri"/>
              </a:rPr>
              <a:t>Multiple names </a:t>
            </a:r>
            <a:r>
              <a:rPr lang="en-US" dirty="0">
                <a:latin typeface="Calibri"/>
                <a:cs typeface="Calibri"/>
              </a:rPr>
              <a:t>for the same address</a:t>
            </a:r>
          </a:p>
          <a:p>
            <a:pPr lvl="1">
              <a:lnSpc>
                <a:spcPct val="90000"/>
              </a:lnSpc>
            </a:pPr>
            <a:r>
              <a:rPr lang="en-US" dirty="0">
                <a:latin typeface="Calibri"/>
                <a:ea typeface="Calibri"/>
                <a:cs typeface="Calibri"/>
              </a:rPr>
              <a:t>E.g., aliases like </a:t>
            </a:r>
            <a:r>
              <a:rPr lang="en-US" dirty="0" err="1">
                <a:latin typeface="Calibri"/>
                <a:ea typeface="Calibri"/>
                <a:cs typeface="Calibri"/>
              </a:rPr>
              <a:t>www.bbc.co.uk</a:t>
            </a:r>
            <a:r>
              <a:rPr lang="en-US" dirty="0">
                <a:latin typeface="Calibri"/>
                <a:ea typeface="Calibri"/>
                <a:cs typeface="Calibri"/>
              </a:rPr>
              <a:t> and </a:t>
            </a:r>
            <a:r>
              <a:rPr lang="en-US" dirty="0" err="1">
                <a:latin typeface="Calibri"/>
                <a:ea typeface="Calibri"/>
                <a:cs typeface="Calibri"/>
              </a:rPr>
              <a:t>bbc.co.uk</a:t>
            </a:r>
            <a:endParaRPr lang="en-US" dirty="0">
              <a:latin typeface="Calibri"/>
              <a:ea typeface="Calibri"/>
              <a:cs typeface="Calibri"/>
            </a:endParaRPr>
          </a:p>
          <a:p>
            <a:pPr lvl="1">
              <a:lnSpc>
                <a:spcPct val="90000"/>
              </a:lnSpc>
            </a:pPr>
            <a:r>
              <a:rPr lang="en-US" dirty="0">
                <a:latin typeface="Calibri"/>
                <a:ea typeface="Calibri"/>
                <a:cs typeface="Calibri"/>
              </a:rPr>
              <a:t>Mnemonic stable name, and dynamic canonical name</a:t>
            </a:r>
          </a:p>
          <a:p>
            <a:pPr lvl="2">
              <a:lnSpc>
                <a:spcPct val="90000"/>
              </a:lnSpc>
            </a:pPr>
            <a:r>
              <a:rPr lang="en-US" dirty="0">
                <a:latin typeface="Calibri"/>
                <a:ea typeface="Calibri"/>
                <a:cs typeface="Calibri"/>
              </a:rPr>
              <a:t>Canonical name = actual name of host</a:t>
            </a:r>
          </a:p>
        </p:txBody>
      </p:sp>
      <p:pic>
        <p:nvPicPr>
          <p:cNvPr id="2" name="Picture 1">
            <a:extLst>
              <a:ext uri="{FF2B5EF4-FFF2-40B4-BE49-F238E27FC236}">
                <a16:creationId xmlns:a16="http://schemas.microsoft.com/office/drawing/2014/main" id="{E17C2493-6DF8-8748-B5F4-780F9D8556C4}"/>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34621153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467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2467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2467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24675">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24675">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2467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24675">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24675">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24675">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24675">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24675">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24675">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4675"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1830B9F-D13E-9D40-8B37-902B9423673D}" type="slidenum">
              <a:rPr lang="en-US" sz="1400" b="0">
                <a:latin typeface="Times New Roman" charset="0"/>
                <a:cs typeface="Calibri"/>
              </a:rPr>
              <a:pPr eaLnBrk="1" hangingPunct="1"/>
              <a:t>70</a:t>
            </a:fld>
            <a:endParaRPr lang="en-US" sz="1400" b="0" dirty="0">
              <a:latin typeface="Times New Roman" charset="0"/>
              <a:cs typeface="Calibri"/>
            </a:endParaRPr>
          </a:p>
        </p:txBody>
      </p:sp>
      <p:sp>
        <p:nvSpPr>
          <p:cNvPr id="114691" name="Rectangle 2"/>
          <p:cNvSpPr>
            <a:spLocks noGrp="1" noChangeArrowheads="1"/>
          </p:cNvSpPr>
          <p:nvPr>
            <p:ph type="title"/>
          </p:nvPr>
        </p:nvSpPr>
        <p:spPr/>
        <p:txBody>
          <a:bodyPr>
            <a:normAutofit fontScale="90000"/>
          </a:bodyPr>
          <a:lstStyle/>
          <a:p>
            <a:r>
              <a:rPr lang="en-US">
                <a:latin typeface="Helvetica" charset="0"/>
                <a:ea typeface="ＭＳ Ｐゴシック" charset="0"/>
                <a:cs typeface="ＭＳ Ｐゴシック" charset="0"/>
              </a:rPr>
              <a:t>Hosting:  Multiple Sites Per Machine</a:t>
            </a:r>
          </a:p>
        </p:txBody>
      </p:sp>
      <p:sp>
        <p:nvSpPr>
          <p:cNvPr id="1071107" name="Rectangle 3"/>
          <p:cNvSpPr>
            <a:spLocks noGrp="1" noChangeArrowheads="1"/>
          </p:cNvSpPr>
          <p:nvPr>
            <p:ph type="body" idx="1"/>
          </p:nvPr>
        </p:nvSpPr>
        <p:spPr/>
        <p:txBody>
          <a:bodyPr>
            <a:normAutofit fontScale="85000" lnSpcReduction="20000"/>
          </a:bodyPr>
          <a:lstStyle/>
          <a:p>
            <a:r>
              <a:rPr lang="en-US" dirty="0">
                <a:latin typeface="Calibri"/>
                <a:cs typeface="Calibri"/>
              </a:rPr>
              <a:t>Multiple Web sites on a single machine</a:t>
            </a:r>
          </a:p>
          <a:p>
            <a:pPr lvl="1"/>
            <a:r>
              <a:rPr lang="en-US" dirty="0">
                <a:latin typeface="Calibri"/>
                <a:ea typeface="Calibri"/>
                <a:cs typeface="Calibri"/>
              </a:rPr>
              <a:t>Hosting company runs the Web server on behalf of multiple sites (</a:t>
            </a:r>
            <a:r>
              <a:rPr lang="en-US" i="1" dirty="0">
                <a:latin typeface="Calibri"/>
                <a:ea typeface="Calibri"/>
                <a:cs typeface="Calibri"/>
              </a:rPr>
              <a:t>e.g</a:t>
            </a:r>
            <a:r>
              <a:rPr lang="en-US" dirty="0">
                <a:latin typeface="Calibri"/>
                <a:ea typeface="Calibri"/>
                <a:cs typeface="Calibri"/>
              </a:rPr>
              <a:t>., </a:t>
            </a:r>
            <a:r>
              <a:rPr lang="en-US" dirty="0" err="1">
                <a:latin typeface="Calibri"/>
                <a:ea typeface="Calibri"/>
                <a:cs typeface="Calibri"/>
              </a:rPr>
              <a:t>www.foo.com</a:t>
            </a:r>
            <a:r>
              <a:rPr lang="en-US" dirty="0">
                <a:latin typeface="Calibri"/>
                <a:ea typeface="Calibri"/>
                <a:cs typeface="Calibri"/>
              </a:rPr>
              <a:t> and </a:t>
            </a:r>
            <a:r>
              <a:rPr lang="en-US" dirty="0" err="1">
                <a:latin typeface="Calibri"/>
                <a:ea typeface="Calibri"/>
                <a:cs typeface="Calibri"/>
              </a:rPr>
              <a:t>www.bar.com</a:t>
            </a:r>
            <a:r>
              <a:rPr lang="en-US" dirty="0">
                <a:latin typeface="Calibri"/>
                <a:ea typeface="Calibri"/>
                <a:cs typeface="Calibri"/>
              </a:rPr>
              <a:t>)</a:t>
            </a:r>
          </a:p>
          <a:p>
            <a:r>
              <a:rPr lang="en-US" dirty="0">
                <a:latin typeface="Calibri"/>
                <a:cs typeface="Calibri"/>
              </a:rPr>
              <a:t>Problem: </a:t>
            </a:r>
            <a:r>
              <a:rPr lang="en-US" dirty="0">
                <a:latin typeface="Courier" charset="0"/>
                <a:cs typeface="Calibri"/>
              </a:rPr>
              <a:t>GET /</a:t>
            </a:r>
            <a:r>
              <a:rPr lang="en-US" dirty="0" err="1">
                <a:latin typeface="Courier" charset="0"/>
                <a:cs typeface="Calibri"/>
              </a:rPr>
              <a:t>index.html</a:t>
            </a:r>
            <a:endParaRPr lang="en-US" dirty="0">
              <a:latin typeface="Calibri"/>
              <a:cs typeface="Calibri"/>
            </a:endParaRPr>
          </a:p>
          <a:p>
            <a:pPr lvl="1"/>
            <a:r>
              <a:rPr lang="en-US" sz="2000" dirty="0" err="1">
                <a:latin typeface="Courier" charset="0"/>
                <a:ea typeface="Calibri"/>
                <a:cs typeface="Calibri"/>
              </a:rPr>
              <a:t>www.foo.com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 or </a:t>
            </a:r>
            <a:r>
              <a:rPr lang="en-US" sz="2000" dirty="0" err="1">
                <a:latin typeface="Courier" charset="0"/>
                <a:ea typeface="Calibri"/>
                <a:cs typeface="Calibri"/>
              </a:rPr>
              <a:t>www.bar.com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a:t>
            </a:r>
          </a:p>
          <a:p>
            <a:r>
              <a:rPr lang="en-US" dirty="0">
                <a:latin typeface="Calibri"/>
                <a:cs typeface="Calibri"/>
              </a:rPr>
              <a:t>Solutions:</a:t>
            </a:r>
          </a:p>
          <a:p>
            <a:pPr lvl="1"/>
            <a:r>
              <a:rPr lang="en-US" dirty="0">
                <a:latin typeface="Calibri"/>
                <a:ea typeface="Calibri"/>
                <a:cs typeface="Calibri"/>
              </a:rPr>
              <a:t>Multiple server processes on the same machine</a:t>
            </a:r>
          </a:p>
          <a:p>
            <a:pPr lvl="2"/>
            <a:r>
              <a:rPr lang="en-US" dirty="0">
                <a:latin typeface="Calibri"/>
                <a:ea typeface="Calibri"/>
                <a:cs typeface="Calibri"/>
              </a:rPr>
              <a:t>Have a separate IP address (or port) for each server</a:t>
            </a:r>
          </a:p>
          <a:p>
            <a:pPr lvl="1"/>
            <a:r>
              <a:rPr lang="en-US" dirty="0">
                <a:latin typeface="Calibri"/>
                <a:ea typeface="Calibri"/>
                <a:cs typeface="Calibri"/>
              </a:rPr>
              <a:t>Include site name in HTTP request</a:t>
            </a:r>
          </a:p>
          <a:p>
            <a:pPr lvl="2"/>
            <a:r>
              <a:rPr lang="en-US" dirty="0">
                <a:latin typeface="Calibri"/>
                <a:ea typeface="Calibri"/>
                <a:cs typeface="Calibri"/>
              </a:rPr>
              <a:t>Single Web server process with a single IP address</a:t>
            </a:r>
          </a:p>
          <a:p>
            <a:pPr lvl="2"/>
            <a:r>
              <a:rPr lang="en-US" dirty="0">
                <a:latin typeface="Calibri"/>
                <a:ea typeface="Calibri"/>
                <a:cs typeface="Calibri"/>
              </a:rPr>
              <a:t>Client includes </a:t>
            </a:r>
            <a:r>
              <a:rPr lang="ja-JP" altLang="en-US" dirty="0">
                <a:latin typeface="Calibri"/>
                <a:ea typeface="Calibri"/>
                <a:cs typeface="Calibri"/>
              </a:rPr>
              <a:t>“</a:t>
            </a:r>
            <a:r>
              <a:rPr lang="en-US" dirty="0">
                <a:latin typeface="Calibri"/>
                <a:ea typeface="Calibri"/>
                <a:cs typeface="Calibri"/>
              </a:rPr>
              <a:t>Host</a:t>
            </a:r>
            <a:r>
              <a:rPr lang="ja-JP" altLang="en-US" dirty="0">
                <a:latin typeface="Calibri"/>
                <a:ea typeface="Calibri"/>
                <a:cs typeface="Calibri"/>
              </a:rPr>
              <a:t>”</a:t>
            </a:r>
            <a:r>
              <a:rPr lang="en-US" dirty="0">
                <a:latin typeface="Calibri"/>
                <a:ea typeface="Calibri"/>
                <a:cs typeface="Calibri"/>
              </a:rPr>
              <a:t> header (</a:t>
            </a:r>
            <a:r>
              <a:rPr lang="en-US" i="1" dirty="0">
                <a:latin typeface="Calibri"/>
                <a:ea typeface="Calibri"/>
                <a:cs typeface="Calibri"/>
              </a:rPr>
              <a:t>e.g.,</a:t>
            </a:r>
            <a:r>
              <a:rPr lang="en-US" dirty="0">
                <a:latin typeface="Calibri"/>
                <a:ea typeface="Calibri"/>
                <a:cs typeface="Calibri"/>
              </a:rPr>
              <a:t> </a:t>
            </a:r>
            <a:r>
              <a:rPr lang="en-US" sz="1800" dirty="0">
                <a:latin typeface="Courier" charset="0"/>
                <a:ea typeface="Calibri"/>
                <a:cs typeface="Calibri"/>
              </a:rPr>
              <a:t>Host: </a:t>
            </a:r>
            <a:r>
              <a:rPr lang="en-US" sz="1800" dirty="0" err="1">
                <a:latin typeface="Courier" charset="0"/>
                <a:ea typeface="Calibri"/>
                <a:cs typeface="Calibri"/>
              </a:rPr>
              <a:t>www.foo.com</a:t>
            </a:r>
            <a:r>
              <a:rPr lang="en-US" dirty="0">
                <a:latin typeface="Calibri"/>
                <a:ea typeface="Calibri"/>
                <a:cs typeface="Calibri"/>
              </a:rPr>
              <a:t>)</a:t>
            </a:r>
          </a:p>
          <a:p>
            <a:pPr lvl="2"/>
            <a:r>
              <a:rPr lang="en-US" i="1" dirty="0">
                <a:latin typeface="Calibri"/>
                <a:ea typeface="Calibri"/>
                <a:cs typeface="Calibri"/>
              </a:rPr>
              <a:t>Required header</a:t>
            </a:r>
            <a:r>
              <a:rPr lang="en-US" dirty="0">
                <a:latin typeface="Calibri"/>
                <a:ea typeface="Calibri"/>
                <a:cs typeface="Calibri"/>
              </a:rPr>
              <a:t> with HTTP/1.1</a:t>
            </a:r>
          </a:p>
        </p:txBody>
      </p:sp>
    </p:spTree>
    <p:custDataLst>
      <p:tags r:id="rId1"/>
    </p:custDataLst>
    <p:extLst>
      <p:ext uri="{BB962C8B-B14F-4D97-AF65-F5344CB8AC3E}">
        <p14:creationId xmlns:p14="http://schemas.microsoft.com/office/powerpoint/2010/main" val="30191175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110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1107">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71107">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7110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110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110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110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71107">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1107">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71107">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7110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107"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34C6ECC-8297-034B-BAB1-A8F4C727C663}" type="slidenum">
              <a:rPr lang="en-US" sz="1400" b="0">
                <a:latin typeface="Times New Roman" charset="0"/>
                <a:cs typeface="Calibri"/>
              </a:rPr>
              <a:pPr eaLnBrk="1" hangingPunct="1"/>
              <a:t>71</a:t>
            </a:fld>
            <a:endParaRPr lang="en-US" sz="1400" b="0" dirty="0">
              <a:latin typeface="Times New Roman" charset="0"/>
              <a:cs typeface="Calibri"/>
            </a:endParaRPr>
          </a:p>
        </p:txBody>
      </p:sp>
      <p:sp>
        <p:nvSpPr>
          <p:cNvPr id="116739"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Hosting: Multiple Machines Per Site</a:t>
            </a:r>
          </a:p>
        </p:txBody>
      </p:sp>
      <p:sp>
        <p:nvSpPr>
          <p:cNvPr id="1072131" name="Rectangle 3"/>
          <p:cNvSpPr>
            <a:spLocks noGrp="1" noChangeArrowheads="1"/>
          </p:cNvSpPr>
          <p:nvPr>
            <p:ph type="body" idx="1"/>
          </p:nvPr>
        </p:nvSpPr>
        <p:spPr>
          <a:xfrm>
            <a:off x="457199" y="1611351"/>
            <a:ext cx="8586439" cy="4525963"/>
          </a:xfrm>
        </p:spPr>
        <p:txBody>
          <a:bodyPr>
            <a:normAutofit fontScale="92500"/>
          </a:bodyPr>
          <a:lstStyle/>
          <a:p>
            <a:r>
              <a:rPr lang="en-US" dirty="0">
                <a:latin typeface="Calibri"/>
                <a:ea typeface="Calibri"/>
                <a:cs typeface="Calibri"/>
              </a:rPr>
              <a:t>Replicate popular Web site across many machines</a:t>
            </a:r>
          </a:p>
          <a:p>
            <a:pPr lvl="1"/>
            <a:r>
              <a:rPr lang="en-US" dirty="0">
                <a:latin typeface="Calibri"/>
                <a:ea typeface="Calibri"/>
                <a:cs typeface="Calibri"/>
              </a:rPr>
              <a:t>Helps to handle the load</a:t>
            </a:r>
          </a:p>
          <a:p>
            <a:pPr lvl="1"/>
            <a:r>
              <a:rPr lang="en-US" dirty="0">
                <a:latin typeface="Calibri"/>
                <a:ea typeface="Calibri"/>
                <a:cs typeface="Calibri"/>
              </a:rPr>
              <a:t>Places content closer to clients</a:t>
            </a:r>
          </a:p>
          <a:p>
            <a:pPr lvl="1"/>
            <a:endParaRPr lang="en-US" dirty="0">
              <a:latin typeface="Calibri"/>
              <a:ea typeface="Calibri"/>
              <a:cs typeface="Calibri"/>
            </a:endParaRPr>
          </a:p>
          <a:p>
            <a:r>
              <a:rPr lang="en-US" dirty="0">
                <a:latin typeface="Calibri"/>
                <a:ea typeface="Calibri"/>
                <a:cs typeface="Calibri"/>
              </a:rPr>
              <a:t>Helps when content isn’t cacheable</a:t>
            </a:r>
          </a:p>
          <a:p>
            <a:pPr lvl="1"/>
            <a:endParaRPr lang="en-US" dirty="0">
              <a:latin typeface="Calibri"/>
              <a:ea typeface="Calibri"/>
              <a:cs typeface="Calibri"/>
            </a:endParaRPr>
          </a:p>
          <a:p>
            <a:r>
              <a:rPr lang="en-US" dirty="0">
                <a:latin typeface="Calibri"/>
                <a:ea typeface="Calibri"/>
                <a:cs typeface="Calibri"/>
              </a:rPr>
              <a:t>Problem:  Want to direct client to particular replica</a:t>
            </a:r>
          </a:p>
          <a:p>
            <a:pPr lvl="1"/>
            <a:r>
              <a:rPr lang="en-US" dirty="0">
                <a:latin typeface="Calibri"/>
                <a:ea typeface="Calibri"/>
                <a:cs typeface="Calibri"/>
              </a:rPr>
              <a:t>Balance load across server replicas</a:t>
            </a:r>
          </a:p>
          <a:p>
            <a:pPr lvl="1"/>
            <a:r>
              <a:rPr lang="en-US" dirty="0">
                <a:latin typeface="Calibri"/>
                <a:ea typeface="Calibri"/>
                <a:cs typeface="Calibri"/>
              </a:rPr>
              <a:t>Pair clients with nearby servers</a:t>
            </a:r>
          </a:p>
          <a:p>
            <a:endParaRPr lang="en-US" dirty="0">
              <a:latin typeface="Calibri"/>
              <a:ea typeface="Calibri"/>
              <a:cs typeface="Calibri"/>
            </a:endParaRPr>
          </a:p>
          <a:p>
            <a:endParaRPr lang="en-US" dirty="0">
              <a:latin typeface="Calibri"/>
              <a:ea typeface="Calibri"/>
              <a:cs typeface="Calibri"/>
            </a:endParaRP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17120828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21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21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21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213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213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213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213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131"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87BBAA7-BE53-624A-9F2F-6BFAF55DC766}" type="slidenum">
              <a:rPr lang="en-US" sz="1400" b="0">
                <a:latin typeface="Times New Roman" charset="0"/>
                <a:cs typeface="Calibri"/>
              </a:rPr>
              <a:pPr eaLnBrk="1" hangingPunct="1"/>
              <a:t>72</a:t>
            </a:fld>
            <a:endParaRPr lang="en-US" sz="1400" b="0" dirty="0">
              <a:latin typeface="Times New Roman" charset="0"/>
              <a:cs typeface="Calibri"/>
            </a:endParaRPr>
          </a:p>
        </p:txBody>
      </p:sp>
      <p:sp>
        <p:nvSpPr>
          <p:cNvPr id="1187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Multi-Hosting at Single Location</a:t>
            </a:r>
          </a:p>
        </p:txBody>
      </p:sp>
      <p:sp>
        <p:nvSpPr>
          <p:cNvPr id="118788" name="Rectangle 3"/>
          <p:cNvSpPr>
            <a:spLocks noGrp="1" noChangeArrowheads="1"/>
          </p:cNvSpPr>
          <p:nvPr>
            <p:ph type="body" idx="1"/>
          </p:nvPr>
        </p:nvSpPr>
        <p:spPr/>
        <p:txBody>
          <a:bodyPr>
            <a:normAutofit fontScale="85000" lnSpcReduction="20000"/>
          </a:bodyPr>
          <a:lstStyle/>
          <a:p>
            <a:r>
              <a:rPr lang="en-US" dirty="0">
                <a:latin typeface="Calibri"/>
                <a:cs typeface="Calibri"/>
              </a:rPr>
              <a:t>Single IP address, multiple machines</a:t>
            </a:r>
          </a:p>
          <a:p>
            <a:pPr lvl="1"/>
            <a:r>
              <a:rPr lang="en-US" dirty="0">
                <a:latin typeface="Calibri"/>
                <a:ea typeface="Calibri"/>
                <a:cs typeface="Calibri"/>
              </a:rPr>
              <a:t>Run multiple machines behind a single IP address</a:t>
            </a: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r>
              <a:rPr lang="en-US" dirty="0">
                <a:latin typeface="Calibri"/>
                <a:ea typeface="Calibri"/>
                <a:cs typeface="Calibri"/>
              </a:rPr>
              <a:t>Ensure all packets from a single </a:t>
            </a:r>
            <a:br>
              <a:rPr lang="en-US" dirty="0">
                <a:latin typeface="Calibri"/>
                <a:ea typeface="Calibri"/>
                <a:cs typeface="Calibri"/>
              </a:rPr>
            </a:br>
            <a:r>
              <a:rPr lang="en-US" dirty="0">
                <a:latin typeface="Calibri"/>
                <a:ea typeface="Calibri"/>
                <a:cs typeface="Calibri"/>
              </a:rPr>
              <a:t>TCP connection go to the same replica</a:t>
            </a:r>
          </a:p>
        </p:txBody>
      </p:sp>
      <p:pic>
        <p:nvPicPr>
          <p:cNvPr id="118789"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239077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0"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3581400"/>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1"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481012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92" name="Line 7"/>
          <p:cNvSpPr>
            <a:spLocks noChangeShapeType="1"/>
          </p:cNvSpPr>
          <p:nvPr/>
        </p:nvSpPr>
        <p:spPr bwMode="auto">
          <a:xfrm flipH="1">
            <a:off x="6156325" y="288925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3" name="Line 8"/>
          <p:cNvSpPr>
            <a:spLocks noChangeShapeType="1"/>
          </p:cNvSpPr>
          <p:nvPr/>
        </p:nvSpPr>
        <p:spPr bwMode="auto">
          <a:xfrm flipH="1">
            <a:off x="6156325" y="4079875"/>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4" name="Line 9"/>
          <p:cNvSpPr>
            <a:spLocks noChangeShapeType="1"/>
          </p:cNvSpPr>
          <p:nvPr/>
        </p:nvSpPr>
        <p:spPr bwMode="auto">
          <a:xfrm flipH="1">
            <a:off x="6156325" y="523240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5" name="Line 10"/>
          <p:cNvSpPr>
            <a:spLocks noChangeShapeType="1"/>
          </p:cNvSpPr>
          <p:nvPr/>
        </p:nvSpPr>
        <p:spPr bwMode="auto">
          <a:xfrm>
            <a:off x="6156325" y="2889250"/>
            <a:ext cx="0" cy="23431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6" name="Line 11"/>
          <p:cNvSpPr>
            <a:spLocks noChangeShapeType="1"/>
          </p:cNvSpPr>
          <p:nvPr/>
        </p:nvSpPr>
        <p:spPr bwMode="auto">
          <a:xfrm flipH="1">
            <a:off x="5311775" y="3849688"/>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7" name="Text Box 12"/>
          <p:cNvSpPr txBox="1">
            <a:spLocks noChangeArrowheads="1"/>
          </p:cNvSpPr>
          <p:nvPr/>
        </p:nvSpPr>
        <p:spPr bwMode="auto">
          <a:xfrm>
            <a:off x="3352800" y="3657600"/>
            <a:ext cx="1952102" cy="400110"/>
          </a:xfrm>
          <a:prstGeom prst="rect">
            <a:avLst/>
          </a:prstGeom>
          <a:solidFill>
            <a:srgbClr val="CCFFFF"/>
          </a:solidFill>
          <a:ln w="38100">
            <a:solidFill>
              <a:srgbClr val="0000FF"/>
            </a:solidFill>
            <a:miter lim="800000"/>
            <a:headEnd/>
            <a:tailEnd/>
          </a:ln>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dirty="0">
                <a:latin typeface="Helvetica" charset="0"/>
                <a:cs typeface="Calibri"/>
              </a:rPr>
              <a:t>Load Balancer</a:t>
            </a:r>
          </a:p>
        </p:txBody>
      </p:sp>
      <p:sp>
        <p:nvSpPr>
          <p:cNvPr id="118798" name="Rectangle 13"/>
          <p:cNvSpPr>
            <a:spLocks noChangeArrowheads="1"/>
          </p:cNvSpPr>
          <p:nvPr/>
        </p:nvSpPr>
        <p:spPr bwMode="auto">
          <a:xfrm>
            <a:off x="3467100" y="4105275"/>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18799" name="Line 14"/>
          <p:cNvSpPr>
            <a:spLocks noChangeShapeType="1"/>
          </p:cNvSpPr>
          <p:nvPr/>
        </p:nvSpPr>
        <p:spPr bwMode="auto">
          <a:xfrm>
            <a:off x="2162175" y="3273425"/>
            <a:ext cx="1076325" cy="460375"/>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0" name="Line 15"/>
          <p:cNvSpPr>
            <a:spLocks noChangeShapeType="1"/>
          </p:cNvSpPr>
          <p:nvPr/>
        </p:nvSpPr>
        <p:spPr bwMode="auto">
          <a:xfrm flipV="1">
            <a:off x="2124075" y="3925888"/>
            <a:ext cx="1036638" cy="153987"/>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1" name="Line 16"/>
          <p:cNvSpPr>
            <a:spLocks noChangeShapeType="1"/>
          </p:cNvSpPr>
          <p:nvPr/>
        </p:nvSpPr>
        <p:spPr bwMode="auto">
          <a:xfrm flipV="1">
            <a:off x="2201863" y="4195763"/>
            <a:ext cx="958850" cy="614362"/>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6896635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3FB4203-B28C-7749-AD4F-A0DEF32423A8}" type="slidenum">
              <a:rPr lang="en-US" sz="1400" b="0">
                <a:latin typeface="Times New Roman" charset="0"/>
                <a:cs typeface="Calibri"/>
              </a:rPr>
              <a:pPr eaLnBrk="1" hangingPunct="1"/>
              <a:t>73</a:t>
            </a:fld>
            <a:endParaRPr lang="en-US" sz="1400" b="0" dirty="0">
              <a:latin typeface="Times New Roman" charset="0"/>
              <a:cs typeface="Calibri"/>
            </a:endParaRPr>
          </a:p>
        </p:txBody>
      </p:sp>
      <p:sp>
        <p:nvSpPr>
          <p:cNvPr id="120835"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Multi-Hosting at Several Locations</a:t>
            </a:r>
          </a:p>
        </p:txBody>
      </p:sp>
      <p:sp>
        <p:nvSpPr>
          <p:cNvPr id="120836" name="Rectangle 3"/>
          <p:cNvSpPr>
            <a:spLocks noGrp="1" noChangeArrowheads="1"/>
          </p:cNvSpPr>
          <p:nvPr>
            <p:ph type="body" idx="1"/>
          </p:nvPr>
        </p:nvSpPr>
        <p:spPr/>
        <p:txBody>
          <a:bodyPr>
            <a:normAutofit/>
          </a:bodyPr>
          <a:lstStyle/>
          <a:p>
            <a:r>
              <a:rPr lang="en-US" sz="2400" dirty="0">
                <a:latin typeface="Calibri"/>
                <a:cs typeface="Calibri"/>
              </a:rPr>
              <a:t>Multiple addresses, multiple machines</a:t>
            </a:r>
          </a:p>
          <a:p>
            <a:pPr lvl="1"/>
            <a:r>
              <a:rPr lang="en-US" sz="2000" dirty="0">
                <a:latin typeface="Calibri"/>
                <a:ea typeface="Calibri"/>
                <a:cs typeface="Calibri"/>
              </a:rPr>
              <a:t>Same name but different addresses for all of the replicas</a:t>
            </a:r>
          </a:p>
          <a:p>
            <a:pPr lvl="1"/>
            <a:r>
              <a:rPr lang="en-US" sz="2000" dirty="0">
                <a:latin typeface="Calibri"/>
                <a:ea typeface="Calibri"/>
                <a:cs typeface="Calibri"/>
              </a:rPr>
              <a:t>Configure DNS server to return </a:t>
            </a:r>
            <a:r>
              <a:rPr lang="en-US" sz="2000" i="1" dirty="0">
                <a:latin typeface="Calibri"/>
                <a:ea typeface="Calibri"/>
                <a:cs typeface="Calibri"/>
              </a:rPr>
              <a:t>closest</a:t>
            </a:r>
            <a:r>
              <a:rPr lang="en-US" sz="2000" dirty="0">
                <a:latin typeface="Calibri"/>
                <a:ea typeface="Calibri"/>
                <a:cs typeface="Calibri"/>
              </a:rPr>
              <a:t> address</a:t>
            </a: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buFont typeface="Helvetica" charset="0"/>
              <a:buNone/>
            </a:pPr>
            <a:endParaRPr lang="en-US" sz="2000" dirty="0">
              <a:latin typeface="Calibri"/>
              <a:ea typeface="Calibri"/>
              <a:cs typeface="Calibri"/>
            </a:endParaRPr>
          </a:p>
        </p:txBody>
      </p:sp>
      <p:pic>
        <p:nvPicPr>
          <p:cNvPr id="120837"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2738438"/>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7363" y="2738438"/>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9"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5235575"/>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0" name="Line 7"/>
          <p:cNvSpPr>
            <a:spLocks noChangeShapeType="1"/>
          </p:cNvSpPr>
          <p:nvPr/>
        </p:nvSpPr>
        <p:spPr bwMode="auto">
          <a:xfrm flipH="1" flipV="1">
            <a:off x="1538288" y="3776663"/>
            <a:ext cx="998537" cy="614362"/>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1" name="Line 8"/>
          <p:cNvSpPr>
            <a:spLocks noChangeShapeType="1"/>
          </p:cNvSpPr>
          <p:nvPr/>
        </p:nvSpPr>
        <p:spPr bwMode="auto">
          <a:xfrm flipH="1">
            <a:off x="5646738" y="3622675"/>
            <a:ext cx="1268412" cy="8064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2" name="Line 9"/>
          <p:cNvSpPr>
            <a:spLocks noChangeShapeType="1"/>
          </p:cNvSpPr>
          <p:nvPr/>
        </p:nvSpPr>
        <p:spPr bwMode="auto">
          <a:xfrm flipH="1">
            <a:off x="2152650" y="5351463"/>
            <a:ext cx="806450" cy="384175"/>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4186" name="Cloud"/>
          <p:cNvSpPr>
            <a:spLocks noChangeAspect="1" noEditPoints="1" noChangeArrowheads="1"/>
          </p:cNvSpPr>
          <p:nvPr/>
        </p:nvSpPr>
        <p:spPr bwMode="auto">
          <a:xfrm>
            <a:off x="2459038" y="3430588"/>
            <a:ext cx="3243262" cy="23368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1" y="8613"/>
                  <a:pt x="-1" y="10137"/>
                </a:cubicBezTo>
                <a:cubicBezTo>
                  <a:pt x="-1" y="11192"/>
                  <a:pt x="409" y="12169"/>
                  <a:pt x="1074" y="12702"/>
                </a:cubicBezTo>
                <a:lnTo>
                  <a:pt x="1063" y="12668"/>
                </a:lnTo>
                <a:cubicBezTo>
                  <a:pt x="685" y="13217"/>
                  <a:pt x="474" y="13940"/>
                  <a:pt x="474" y="14690"/>
                </a:cubicBezTo>
                <a:cubicBezTo>
                  <a:pt x="475" y="16325"/>
                  <a:pt x="1451" y="17650"/>
                  <a:pt x="2655" y="17650"/>
                </a:cubicBezTo>
                <a:cubicBezTo>
                  <a:pt x="2739" y="17650"/>
                  <a:pt x="2824" y="17643"/>
                  <a:pt x="2909" y="17629"/>
                </a:cubicBezTo>
                <a:lnTo>
                  <a:pt x="2897" y="17649"/>
                </a:lnTo>
                <a:cubicBezTo>
                  <a:pt x="3585" y="19288"/>
                  <a:pt x="4863" y="20299"/>
                  <a:pt x="6247" y="20299"/>
                </a:cubicBezTo>
                <a:cubicBezTo>
                  <a:pt x="6947" y="20299"/>
                  <a:pt x="7635" y="20039"/>
                  <a:pt x="8235" y="19546"/>
                </a:cubicBezTo>
                <a:lnTo>
                  <a:pt x="8229" y="19550"/>
                </a:lnTo>
                <a:cubicBezTo>
                  <a:pt x="8855" y="20829"/>
                  <a:pt x="9908" y="21596"/>
                  <a:pt x="11036" y="21596"/>
                </a:cubicBezTo>
                <a:cubicBezTo>
                  <a:pt x="12523" y="21596"/>
                  <a:pt x="13836" y="20267"/>
                  <a:pt x="14267" y="18324"/>
                </a:cubicBezTo>
                <a:lnTo>
                  <a:pt x="14270" y="18350"/>
                </a:lnTo>
                <a:cubicBezTo>
                  <a:pt x="14730" y="18740"/>
                  <a:pt x="15260" y="18946"/>
                  <a:pt x="15802" y="18946"/>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1"/>
                  <a:pt x="16758" y="-1"/>
                </a:cubicBezTo>
                <a:cubicBezTo>
                  <a:pt x="16044" y="-1"/>
                  <a:pt x="15367" y="426"/>
                  <a:pt x="14905" y="1165"/>
                </a:cubicBezTo>
                <a:lnTo>
                  <a:pt x="14909" y="1170"/>
                </a:lnTo>
                <a:cubicBezTo>
                  <a:pt x="14497" y="432"/>
                  <a:pt x="13855" y="-1"/>
                  <a:pt x="13174" y="-1"/>
                </a:cubicBezTo>
                <a:cubicBezTo>
                  <a:pt x="12347" y="-1"/>
                  <a:pt x="11590" y="637"/>
                  <a:pt x="11221" y="1645"/>
                </a:cubicBezTo>
                <a:lnTo>
                  <a:pt x="11229" y="1694"/>
                </a:lnTo>
                <a:cubicBezTo>
                  <a:pt x="10730" y="1024"/>
                  <a:pt x="10058" y="649"/>
                  <a:pt x="9358" y="649"/>
                </a:cubicBezTo>
                <a:cubicBezTo>
                  <a:pt x="8372" y="649"/>
                  <a:pt x="7466" y="1391"/>
                  <a:pt x="7003" y="2578"/>
                </a:cubicBezTo>
                <a:lnTo>
                  <a:pt x="6995" y="2602"/>
                </a:lnTo>
                <a:cubicBezTo>
                  <a:pt x="6477" y="2189"/>
                  <a:pt x="5888" y="1971"/>
                  <a:pt x="5288" y="1971"/>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09"/>
                  <a:pt x="2172" y="13109"/>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blurRad="63500" dist="107763" dir="2700000" algn="ctr" rotWithShape="0">
              <a:srgbClr val="000000">
                <a:alpha val="74998"/>
              </a:srgbClr>
            </a:outerShdw>
          </a:effectLst>
        </p:spPr>
        <p:txBody>
          <a:bodyPr/>
          <a:lstStyle/>
          <a:p>
            <a:pPr>
              <a:defRPr/>
            </a:pPr>
            <a:endParaRPr lang="en-US">
              <a:ea typeface="+mn-ea"/>
              <a:cs typeface="+mn-cs"/>
            </a:endParaRPr>
          </a:p>
        </p:txBody>
      </p:sp>
      <p:pic>
        <p:nvPicPr>
          <p:cNvPr id="120844" name="Picture 11" descr="j019538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45275" y="5159375"/>
            <a:ext cx="1193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5" name="Line 12"/>
          <p:cNvSpPr>
            <a:spLocks noChangeShapeType="1"/>
          </p:cNvSpPr>
          <p:nvPr/>
        </p:nvSpPr>
        <p:spPr bwMode="auto">
          <a:xfrm flipH="1" flipV="1">
            <a:off x="5224463" y="5041900"/>
            <a:ext cx="1460500" cy="731838"/>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6" name="Text Box 13"/>
          <p:cNvSpPr txBox="1">
            <a:spLocks noChangeArrowheads="1"/>
          </p:cNvSpPr>
          <p:nvPr/>
        </p:nvSpPr>
        <p:spPr bwMode="auto">
          <a:xfrm>
            <a:off x="3306763" y="4275138"/>
            <a:ext cx="1487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800" dirty="0">
                <a:latin typeface="Helvetica" charset="0"/>
                <a:cs typeface="Calibri"/>
              </a:rPr>
              <a:t>Internet</a:t>
            </a:r>
          </a:p>
        </p:txBody>
      </p:sp>
      <p:sp>
        <p:nvSpPr>
          <p:cNvPr id="120847" name="Rectangle 14"/>
          <p:cNvSpPr>
            <a:spLocks noChangeArrowheads="1"/>
          </p:cNvSpPr>
          <p:nvPr/>
        </p:nvSpPr>
        <p:spPr bwMode="auto">
          <a:xfrm>
            <a:off x="6835775" y="3890963"/>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20848" name="Rectangle 15"/>
          <p:cNvSpPr>
            <a:spLocks noChangeArrowheads="1"/>
          </p:cNvSpPr>
          <p:nvPr/>
        </p:nvSpPr>
        <p:spPr bwMode="auto">
          <a:xfrm>
            <a:off x="501650" y="6308725"/>
            <a:ext cx="1879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173.72.54.131</a:t>
            </a:r>
          </a:p>
        </p:txBody>
      </p:sp>
      <p:sp>
        <p:nvSpPr>
          <p:cNvPr id="120849" name="Rectangle 16"/>
          <p:cNvSpPr>
            <a:spLocks noChangeArrowheads="1"/>
          </p:cNvSpPr>
          <p:nvPr/>
        </p:nvSpPr>
        <p:spPr bwMode="auto">
          <a:xfrm>
            <a:off x="654050" y="3890963"/>
            <a:ext cx="11017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b="0">
                <a:solidFill>
                  <a:srgbClr val="0000FF"/>
                </a:solidFill>
                <a:latin typeface="Helvetica" charset="0"/>
              </a:rPr>
              <a:t>12.1.1.1</a:t>
            </a:r>
          </a:p>
        </p:txBody>
      </p:sp>
      <p:sp>
        <p:nvSpPr>
          <p:cNvPr id="120850" name="Freeform 17"/>
          <p:cNvSpPr>
            <a:spLocks/>
          </p:cNvSpPr>
          <p:nvPr/>
        </p:nvSpPr>
        <p:spPr bwMode="auto">
          <a:xfrm>
            <a:off x="5237163" y="3544888"/>
            <a:ext cx="1447800" cy="1997075"/>
          </a:xfrm>
          <a:custGeom>
            <a:avLst/>
            <a:gdLst>
              <a:gd name="T0" fmla="*/ 1370013 w 912"/>
              <a:gd name="T1" fmla="*/ 1997075 h 1258"/>
              <a:gd name="T2" fmla="*/ 103188 w 912"/>
              <a:gd name="T3" fmla="*/ 1266825 h 1258"/>
              <a:gd name="T4" fmla="*/ 755650 w 912"/>
              <a:gd name="T5" fmla="*/ 384175 h 1258"/>
              <a:gd name="T6" fmla="*/ 1447800 w 912"/>
              <a:gd name="T7" fmla="*/ 0 h 1258"/>
              <a:gd name="T8" fmla="*/ 0 60000 65536"/>
              <a:gd name="T9" fmla="*/ 0 60000 65536"/>
              <a:gd name="T10" fmla="*/ 0 60000 65536"/>
              <a:gd name="T11" fmla="*/ 0 60000 65536"/>
              <a:gd name="T12" fmla="*/ 0 w 912"/>
              <a:gd name="T13" fmla="*/ 0 h 1258"/>
              <a:gd name="T14" fmla="*/ 912 w 912"/>
              <a:gd name="T15" fmla="*/ 1258 h 1258"/>
            </a:gdLst>
            <a:ahLst/>
            <a:cxnLst>
              <a:cxn ang="T8">
                <a:pos x="T0" y="T1"/>
              </a:cxn>
              <a:cxn ang="T9">
                <a:pos x="T2" y="T3"/>
              </a:cxn>
              <a:cxn ang="T10">
                <a:pos x="T4" y="T5"/>
              </a:cxn>
              <a:cxn ang="T11">
                <a:pos x="T6" y="T7"/>
              </a:cxn>
            </a:cxnLst>
            <a:rect l="T12" t="T13" r="T14" b="T15"/>
            <a:pathLst>
              <a:path w="912" h="1258">
                <a:moveTo>
                  <a:pt x="863" y="1258"/>
                </a:moveTo>
                <a:cubicBezTo>
                  <a:pt x="496" y="1112"/>
                  <a:pt x="130" y="967"/>
                  <a:pt x="65" y="798"/>
                </a:cubicBezTo>
                <a:cubicBezTo>
                  <a:pt x="0" y="629"/>
                  <a:pt x="335" y="375"/>
                  <a:pt x="476" y="242"/>
                </a:cubicBezTo>
                <a:cubicBezTo>
                  <a:pt x="617" y="109"/>
                  <a:pt x="764" y="54"/>
                  <a:pt x="912" y="0"/>
                </a:cubicBezTo>
              </a:path>
            </a:pathLst>
          </a:custGeom>
          <a:noFill/>
          <a:ln w="38100">
            <a:solidFill>
              <a:srgbClr val="FF3300"/>
            </a:solidFill>
            <a:round/>
            <a:headEnd/>
            <a:tailEnd type="triangle"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25390112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a:t>CDN examples round-up</a:t>
            </a:r>
            <a:br>
              <a:rPr lang="en-US" sz="3600" dirty="0"/>
            </a:br>
            <a:endParaRPr lang="en-US" sz="2400" dirty="0"/>
          </a:p>
        </p:txBody>
      </p:sp>
      <p:sp>
        <p:nvSpPr>
          <p:cNvPr id="3" name="Content Placeholder 2"/>
          <p:cNvSpPr>
            <a:spLocks noGrp="1"/>
          </p:cNvSpPr>
          <p:nvPr>
            <p:ph idx="1"/>
          </p:nvPr>
        </p:nvSpPr>
        <p:spPr>
          <a:xfrm>
            <a:off x="457200" y="1600200"/>
            <a:ext cx="8686800" cy="4525963"/>
          </a:xfrm>
        </p:spPr>
        <p:txBody>
          <a:bodyPr>
            <a:normAutofit fontScale="92500" lnSpcReduction="20000"/>
          </a:bodyPr>
          <a:lstStyle/>
          <a:p>
            <a:r>
              <a:rPr lang="en-US" dirty="0"/>
              <a:t>CDN using DNS</a:t>
            </a:r>
          </a:p>
          <a:p>
            <a:pPr marL="457200" lvl="1" indent="0">
              <a:buNone/>
            </a:pPr>
            <a:r>
              <a:rPr lang="en-US" dirty="0"/>
              <a:t>DNS has information on loading/distribution/location </a:t>
            </a:r>
          </a:p>
          <a:p>
            <a:pPr marL="457200" lvl="1" indent="0">
              <a:buNone/>
            </a:pPr>
            <a:r>
              <a:rPr lang="en-US" dirty="0"/>
              <a:t>(akami uses this one)</a:t>
            </a:r>
          </a:p>
          <a:p>
            <a:pPr marL="457200" lvl="1" indent="0">
              <a:buNone/>
            </a:pPr>
            <a:endParaRPr lang="en-US" dirty="0"/>
          </a:p>
          <a:p>
            <a:r>
              <a:rPr lang="en-US" dirty="0"/>
              <a:t>CDN using </a:t>
            </a:r>
            <a:r>
              <a:rPr lang="en-US" dirty="0" err="1"/>
              <a:t>anycast</a:t>
            </a:r>
            <a:endParaRPr lang="en-US" dirty="0"/>
          </a:p>
          <a:p>
            <a:pPr marL="457200" lvl="1" indent="0">
              <a:buNone/>
            </a:pPr>
            <a:r>
              <a:rPr lang="en-US" dirty="0"/>
              <a:t>same address from DNS name but local routes</a:t>
            </a:r>
          </a:p>
          <a:p>
            <a:pPr marL="457200" lvl="1" indent="0">
              <a:buNone/>
            </a:pPr>
            <a:r>
              <a:rPr lang="en-US" dirty="0"/>
              <a:t>(ROOT DNS servers and 8.8.8.8 use this one)</a:t>
            </a:r>
          </a:p>
          <a:p>
            <a:pPr marL="0" indent="0">
              <a:buNone/>
            </a:pPr>
            <a:endParaRPr lang="en-US" dirty="0"/>
          </a:p>
          <a:p>
            <a:r>
              <a:rPr lang="en-US" dirty="0"/>
              <a:t>CDN based on rewriting HTML URLs</a:t>
            </a:r>
          </a:p>
          <a:p>
            <a:pPr marL="457200" lvl="1" indent="0">
              <a:buNone/>
            </a:pPr>
            <a:r>
              <a:rPr lang="en-US" dirty="0"/>
              <a:t>(akami example in previous slides)</a:t>
            </a:r>
          </a:p>
          <a:p>
            <a:pPr marL="457200" lvl="1" indent="0">
              <a:buNone/>
            </a:pPr>
            <a:endParaRPr lang="en-US" dirty="0"/>
          </a:p>
          <a:p>
            <a:endParaRPr lang="en-US" dirty="0"/>
          </a:p>
        </p:txBody>
      </p:sp>
      <p:sp>
        <p:nvSpPr>
          <p:cNvPr id="4" name="Slide Number Placeholder 3"/>
          <p:cNvSpPr>
            <a:spLocks noGrp="1"/>
          </p:cNvSpPr>
          <p:nvPr>
            <p:ph type="sldNum" sz="quarter" idx="12"/>
          </p:nvPr>
        </p:nvSpPr>
        <p:spPr/>
        <p:txBody>
          <a:bodyPr/>
          <a:lstStyle/>
          <a:p>
            <a:fld id="{17258DB0-5299-B449-B005-2F11F39528E5}" type="slidenum">
              <a:rPr lang="en-US" smtClean="0"/>
              <a:t>74</a:t>
            </a:fld>
            <a:endParaRPr lang="en-US"/>
          </a:p>
        </p:txBody>
      </p:sp>
    </p:spTree>
    <p:extLst>
      <p:ext uri="{BB962C8B-B14F-4D97-AF65-F5344CB8AC3E}">
        <p14:creationId xmlns:p14="http://schemas.microsoft.com/office/powerpoint/2010/main" val="103077875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75</a:t>
            </a:fld>
            <a:endParaRPr lang="en-US"/>
          </a:p>
        </p:txBody>
      </p:sp>
    </p:spTree>
    <p:extLst>
      <p:ext uri="{BB962C8B-B14F-4D97-AF65-F5344CB8AC3E}">
        <p14:creationId xmlns:p14="http://schemas.microsoft.com/office/powerpoint/2010/main" val="168379707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76</a:t>
            </a:fld>
            <a:endParaRPr lang="en-US" dirty="0"/>
          </a:p>
        </p:txBody>
      </p:sp>
      <p:sp>
        <p:nvSpPr>
          <p:cNvPr id="7" name="Rectangle 6">
            <a:extLst>
              <a:ext uri="{FF2B5EF4-FFF2-40B4-BE49-F238E27FC236}">
                <a16:creationId xmlns:a16="http://schemas.microsoft.com/office/drawing/2014/main" id="{E7BC8440-0A8F-4040-9D73-648B10B69BC0}"/>
              </a:ext>
            </a:extLst>
          </p:cNvPr>
          <p:cNvSpPr/>
          <p:nvPr/>
        </p:nvSpPr>
        <p:spPr>
          <a:xfrm>
            <a:off x="457200" y="1240471"/>
            <a:ext cx="8610600" cy="332289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noFill/>
            </a:endParaRPr>
          </a:p>
        </p:txBody>
      </p:sp>
      <p:pic>
        <p:nvPicPr>
          <p:cNvPr id="6" name="Picture 5" descr="Diagram&#10;&#10;Description automatically generated with medium confidence">
            <a:extLst>
              <a:ext uri="{FF2B5EF4-FFF2-40B4-BE49-F238E27FC236}">
                <a16:creationId xmlns:a16="http://schemas.microsoft.com/office/drawing/2014/main" id="{978E323D-D526-8549-82FA-88196CC4BDBE}"/>
              </a:ext>
            </a:extLst>
          </p:cNvPr>
          <p:cNvPicPr>
            <a:picLocks noChangeAspect="1"/>
          </p:cNvPicPr>
          <p:nvPr/>
        </p:nvPicPr>
        <p:blipFill>
          <a:blip r:embed="rId2"/>
          <a:stretch>
            <a:fillRect/>
          </a:stretch>
        </p:blipFill>
        <p:spPr>
          <a:xfrm>
            <a:off x="1524000" y="1256908"/>
            <a:ext cx="6096000" cy="3322899"/>
          </a:xfrm>
          <a:prstGeom prst="rect">
            <a:avLst/>
          </a:prstGeom>
        </p:spPr>
      </p:pic>
    </p:spTree>
    <p:extLst>
      <p:ext uri="{BB962C8B-B14F-4D97-AF65-F5344CB8AC3E}">
        <p14:creationId xmlns:p14="http://schemas.microsoft.com/office/powerpoint/2010/main" val="370986920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pPr lvl="1"/>
            <a:r>
              <a:rPr lang="en-GB" dirty="0"/>
              <a:t>More efficient to parse </a:t>
            </a:r>
          </a:p>
          <a:p>
            <a:pPr lvl="1"/>
            <a:r>
              <a:rPr lang="en-GB" dirty="0"/>
              <a:t>More compact on the wire </a:t>
            </a:r>
          </a:p>
          <a:p>
            <a:pPr lvl="1"/>
            <a:r>
              <a:rPr lang="en-GB" dirty="0"/>
              <a:t>Much less error prone as compared </a:t>
            </a:r>
          </a:p>
          <a:p>
            <a:pPr marL="457200" lvl="1" indent="0">
              <a:buNone/>
            </a:pPr>
            <a:r>
              <a:rPr lang="en-GB" dirty="0"/>
              <a:t>      to textual protocols </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77</a:t>
            </a:fld>
            <a:endParaRPr lang="en-US"/>
          </a:p>
        </p:txBody>
      </p:sp>
      <p:sp>
        <p:nvSpPr>
          <p:cNvPr id="5" name="TextBox 4">
            <a:extLst>
              <a:ext uri="{FF2B5EF4-FFF2-40B4-BE49-F238E27FC236}">
                <a16:creationId xmlns:a16="http://schemas.microsoft.com/office/drawing/2014/main" id="{DE4CE54C-A256-4237-38F3-CACEE2CE7F74}"/>
              </a:ext>
            </a:extLst>
          </p:cNvPr>
          <p:cNvSpPr txBox="1"/>
          <p:nvPr/>
        </p:nvSpPr>
        <p:spPr>
          <a:xfrm>
            <a:off x="3761362" y="5265906"/>
            <a:ext cx="4066161" cy="369332"/>
          </a:xfrm>
          <a:prstGeom prst="rect">
            <a:avLst/>
          </a:prstGeom>
          <a:noFill/>
        </p:spPr>
        <p:txBody>
          <a:bodyPr wrap="square" rtlCol="0">
            <a:spAutoFit/>
          </a:bodyPr>
          <a:lstStyle/>
          <a:p>
            <a:r>
              <a:rPr lang="en-US" i="1" dirty="0"/>
              <a:t>Wireshark decoders for the win</a:t>
            </a:r>
          </a:p>
        </p:txBody>
      </p:sp>
    </p:spTree>
    <p:extLst>
      <p:ext uri="{BB962C8B-B14F-4D97-AF65-F5344CB8AC3E}">
        <p14:creationId xmlns:p14="http://schemas.microsoft.com/office/powerpoint/2010/main" val="88365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685800" y="2463795"/>
            <a:ext cx="7990589" cy="29478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HTTP1.1:</a:t>
            </a:r>
            <a:r>
              <a:rPr lang="en-US" altLang="en-US" sz="2400" u="sng"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introduced </a:t>
            </a:r>
            <a:r>
              <a:rPr lang="en-US" altLang="en-US" sz="2400" dirty="0">
                <a:solidFill>
                  <a:srgbClr val="0000A3"/>
                </a:solidFill>
                <a:latin typeface="Calibri"/>
                <a:ea typeface="ＭＳ Ｐゴシック" panose="020B0600070205080204" pitchFamily="34" charset="-128"/>
              </a:rPr>
              <a:t>multiple, pipelined GETs</a:t>
            </a:r>
            <a:r>
              <a:rPr lang="en-US" altLang="en-US" sz="2400" dirty="0">
                <a:solidFill>
                  <a:prstClr val="black"/>
                </a:solidFill>
                <a:latin typeface="Calibri"/>
                <a:ea typeface="ＭＳ Ｐゴシック" panose="020B0600070205080204" pitchFamily="34" charset="-128"/>
              </a:rPr>
              <a:t> over single TCP connection</a:t>
            </a:r>
            <a:endParaRPr lang="en-US" altLang="en-US" sz="2400" b="1" dirty="0">
              <a:solidFill>
                <a:prstClr val="black"/>
              </a:solidFill>
              <a:latin typeface="Calibri"/>
              <a:ea typeface="ＭＳ Ｐゴシック" panose="020B0600070205080204" pitchFamily="34" charset="-128"/>
            </a:endParaRP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server responds </a:t>
            </a:r>
            <a:r>
              <a:rPr lang="en-US" altLang="en-US" sz="2100" i="1" dirty="0">
                <a:solidFill>
                  <a:prstClr val="black"/>
                </a:solidFill>
                <a:latin typeface="Calibri"/>
                <a:ea typeface="ＭＳ Ｐゴシック" panose="020B0600070205080204" pitchFamily="34" charset="-128"/>
              </a:rPr>
              <a:t>in-order</a:t>
            </a:r>
            <a:r>
              <a:rPr lang="en-US" altLang="en-US" sz="2100" dirty="0">
                <a:solidFill>
                  <a:prstClr val="black"/>
                </a:solidFill>
                <a:latin typeface="Calibri"/>
                <a:ea typeface="ＭＳ Ｐゴシック" panose="020B0600070205080204" pitchFamily="34" charset="-128"/>
              </a:rPr>
              <a:t> (FCFS: first-come-first-served scheduling) to GET requests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with FCFS, small object may have to wait for transmission  (</a:t>
            </a:r>
            <a:r>
              <a:rPr lang="en-US" altLang="en-US" sz="2100" dirty="0">
                <a:solidFill>
                  <a:srgbClr val="C00000"/>
                </a:solidFill>
                <a:latin typeface="Calibri"/>
                <a:ea typeface="ＭＳ Ｐゴシック" panose="020B0600070205080204" pitchFamily="34" charset="-128"/>
              </a:rPr>
              <a:t>head-of-line (HOL) blocking</a:t>
            </a:r>
            <a:r>
              <a:rPr lang="en-US" altLang="en-US" sz="2100" dirty="0">
                <a:solidFill>
                  <a:prstClr val="black"/>
                </a:solidFill>
                <a:latin typeface="Calibri"/>
                <a:ea typeface="ＭＳ Ｐゴシック" panose="020B0600070205080204" pitchFamily="34" charset="-128"/>
              </a:rPr>
              <a:t>) behind large object(s)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loss recovery (retransmitting lost TCP segments) stalls object transmission</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78</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76115" y="2470144"/>
            <a:ext cx="8090805"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HTTP/2:</a:t>
            </a:r>
            <a:r>
              <a:rPr lang="en-US" altLang="en-US" sz="2400" dirty="0">
                <a:solidFill>
                  <a:prstClr val="black"/>
                </a:solidFill>
                <a:latin typeface="Calibri"/>
                <a:ea typeface="ＭＳ Ｐゴシック" panose="020B0600070205080204" pitchFamily="34" charset="-128"/>
              </a:rPr>
              <a:t> </a:t>
            </a:r>
            <a:r>
              <a:rPr lang="en-US" altLang="en-US" sz="1500" dirty="0">
                <a:solidFill>
                  <a:prstClr val="black"/>
                </a:solidFill>
                <a:latin typeface="Calibri"/>
                <a:ea typeface="ＭＳ Ｐゴシック" panose="020B0600070205080204" pitchFamily="34" charset="-128"/>
              </a:rPr>
              <a:t>[RFC 7540, 2015] </a:t>
            </a:r>
            <a:r>
              <a:rPr lang="en-US" altLang="en-US" sz="2400" dirty="0">
                <a:solidFill>
                  <a:prstClr val="black"/>
                </a:solidFill>
                <a:latin typeface="Calibri"/>
                <a:ea typeface="ＭＳ Ｐゴシック" panose="020B0600070205080204" pitchFamily="34" charset="-128"/>
              </a:rPr>
              <a:t>increased flexibility at </a:t>
            </a:r>
            <a:r>
              <a:rPr lang="en-US" altLang="en-US" sz="2400" i="1" dirty="0">
                <a:solidFill>
                  <a:prstClr val="black"/>
                </a:solidFill>
                <a:latin typeface="Calibri"/>
                <a:ea typeface="ＭＳ Ｐゴシック" panose="020B0600070205080204" pitchFamily="34" charset="-128"/>
              </a:rPr>
              <a:t>server</a:t>
            </a:r>
            <a:r>
              <a:rPr lang="en-US" altLang="en-US" sz="2400" dirty="0">
                <a:solidFill>
                  <a:prstClr val="black"/>
                </a:solidFill>
                <a:latin typeface="Calibri"/>
                <a:ea typeface="ＭＳ Ｐゴシック" panose="020B0600070205080204" pitchFamily="34" charset="-128"/>
              </a:rPr>
              <a:t> in sending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methods, status codes, most header fields unchanged from HTTP 1.1</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transmission order of requested objects based on client-specified object priority </a:t>
            </a:r>
            <a:r>
              <a:rPr lang="en-US" altLang="en-US" sz="1800" dirty="0">
                <a:solidFill>
                  <a:prstClr val="black"/>
                </a:solidFill>
                <a:latin typeface="Calibri"/>
                <a:ea typeface="ＭＳ Ｐゴシック" panose="020B0600070205080204" pitchFamily="34" charset="-128"/>
              </a:rPr>
              <a:t>(not necessarily FCFS)</a:t>
            </a:r>
          </a:p>
          <a:p>
            <a:pPr marL="259556" indent="-210741" defTabSz="685800">
              <a:spcBef>
                <a:spcPts val="750"/>
              </a:spcBef>
              <a:defRPr/>
            </a:pPr>
            <a:r>
              <a:rPr lang="en-US" altLang="en-US" sz="2100" i="1" dirty="0">
                <a:solidFill>
                  <a:prstClr val="black"/>
                </a:solidFill>
                <a:latin typeface="Calibri"/>
                <a:ea typeface="ＭＳ Ｐゴシック" panose="020B0600070205080204" pitchFamily="34" charset="-128"/>
              </a:rPr>
              <a:t>push</a:t>
            </a:r>
            <a:r>
              <a:rPr lang="en-US" altLang="en-US" sz="2100" dirty="0">
                <a:solidFill>
                  <a:prstClr val="black"/>
                </a:solidFill>
                <a:latin typeface="Calibri"/>
                <a:ea typeface="ＭＳ Ｐゴシック" panose="020B0600070205080204" pitchFamily="34" charset="-128"/>
              </a:rPr>
              <a:t> unrequested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divide objects into frames, schedule frames to mitigate HOL blocking</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79</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Domain Name System</a:t>
            </a:r>
            <a:endParaRPr lang="en-US" sz="33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565291" y="1862972"/>
            <a:ext cx="367648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people:</a:t>
            </a:r>
            <a:r>
              <a:rPr lang="en-US" altLang="en-US" sz="2100" dirty="0">
                <a:solidFill>
                  <a:prstClr val="black"/>
                </a:solidFill>
                <a:latin typeface="Calibri" panose="020F0502020204030204"/>
                <a:ea typeface="ＭＳ Ｐゴシック" panose="020B0600070205080204" pitchFamily="34" charset="-128"/>
              </a:rPr>
              <a:t> many identifiers: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NI #, name, passport #</a:t>
            </a:r>
          </a:p>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Internet hosts, routers: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IP address (32 bit or 128bit) - used for addressing datagrams</a:t>
            </a:r>
          </a:p>
          <a:p>
            <a:pPr marL="521494" lvl="1" indent="-173831" defTabSz="685800">
              <a:spcBef>
                <a:spcPts val="375"/>
              </a:spcBef>
              <a:defRPr/>
            </a:pPr>
            <a:r>
              <a:rPr lang="en-US" altLang="ja-JP" sz="1800" dirty="0">
                <a:solidFill>
                  <a:prstClr val="black"/>
                </a:solidFill>
                <a:latin typeface="Calibri" panose="020F0502020204030204"/>
                <a:ea typeface="ＭＳ Ｐゴシック" panose="020B0600070205080204" pitchFamily="34" charset="-128"/>
              </a:rPr>
              <a:t>“name”, e.g., </a:t>
            </a:r>
            <a:r>
              <a:rPr lang="en-US" altLang="ja-JP" sz="1800" dirty="0" err="1">
                <a:solidFill>
                  <a:prstClr val="black"/>
                </a:solidFill>
                <a:latin typeface="Calibri" panose="020F0502020204030204"/>
                <a:ea typeface="ＭＳ Ｐゴシック" panose="020B0600070205080204" pitchFamily="34" charset="-128"/>
              </a:rPr>
              <a:t>cam.ac.uk</a:t>
            </a:r>
            <a:r>
              <a:rPr lang="en-US" altLang="ja-JP" sz="1800" dirty="0">
                <a:solidFill>
                  <a:prstClr val="black"/>
                </a:solidFill>
                <a:latin typeface="Calibri" panose="020F0502020204030204"/>
                <a:ea typeface="ＭＳ Ｐゴシック" panose="020B0600070205080204" pitchFamily="34" charset="-128"/>
              </a:rPr>
              <a:t>- used by humans</a:t>
            </a:r>
          </a:p>
          <a:p>
            <a:pPr marL="264319" indent="-166688" defTabSz="685800">
              <a:spcBef>
                <a:spcPts val="750"/>
              </a:spcBef>
              <a:buNone/>
              <a:defRPr/>
            </a:pPr>
            <a:r>
              <a:rPr lang="en-US" altLang="en-US" sz="2100" i="1" u="sng" dirty="0">
                <a:solidFill>
                  <a:srgbClr val="CC0000"/>
                </a:solidFill>
                <a:latin typeface="Calibri" panose="020F0502020204030204"/>
                <a:ea typeface="ＭＳ Ｐゴシック" panose="020B0600070205080204" pitchFamily="34" charset="-128"/>
              </a:rPr>
              <a:t>Q:</a:t>
            </a:r>
            <a:r>
              <a:rPr lang="en-US" altLang="en-US" sz="2100" dirty="0">
                <a:solidFill>
                  <a:prstClr val="black"/>
                </a:solidFill>
                <a:latin typeface="Calibri" panose="020F0502020204030204"/>
                <a:ea typeface="ＭＳ Ｐゴシック" panose="020B0600070205080204" pitchFamily="34" charset="-128"/>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4194025" y="1818002"/>
            <a:ext cx="4566084" cy="37552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Domain Name System (DNS):</a:t>
            </a: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distributed database</a:t>
            </a:r>
            <a:r>
              <a:rPr lang="en-US" altLang="en-US" sz="2100" dirty="0">
                <a:solidFill>
                  <a:prstClr val="black"/>
                </a:solidFill>
                <a:latin typeface="Calibri" panose="020F0502020204030204"/>
                <a:ea typeface="ＭＳ Ｐゴシック" panose="020B0600070205080204" pitchFamily="34" charset="-128"/>
              </a:rPr>
              <a:t> implemented in hierarchy of many </a:t>
            </a:r>
            <a:r>
              <a:rPr lang="en-US" altLang="en-US" sz="2100" i="1" dirty="0">
                <a:solidFill>
                  <a:srgbClr val="000099"/>
                </a:solidFill>
                <a:latin typeface="Calibri" panose="020F0502020204030204"/>
                <a:ea typeface="ＭＳ Ｐゴシック" panose="020B0600070205080204" pitchFamily="34" charset="-128"/>
              </a:rPr>
              <a:t>name servers</a:t>
            </a:r>
            <a:endParaRPr lang="en-US" altLang="en-US" sz="2100" dirty="0">
              <a:solidFill>
                <a:srgbClr val="000099"/>
              </a:solidFill>
              <a:latin typeface="Calibri" panose="020F0502020204030204"/>
              <a:ea typeface="ＭＳ Ｐゴシック" panose="020B0600070205080204" pitchFamily="34" charset="-128"/>
            </a:endParaRP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application-layer protocol:</a:t>
            </a:r>
            <a:r>
              <a:rPr lang="en-US" altLang="en-US" sz="2100" dirty="0">
                <a:solidFill>
                  <a:prstClr val="black"/>
                </a:solidFill>
                <a:latin typeface="Calibri" panose="020F0502020204030204"/>
                <a:ea typeface="ＭＳ Ｐゴシック" panose="020B0600070205080204" pitchFamily="34" charset="-128"/>
              </a:rPr>
              <a:t> hosts, DNS servers communicate to </a:t>
            </a:r>
            <a:r>
              <a:rPr lang="en-US" altLang="en-US" sz="2100" i="1" dirty="0">
                <a:solidFill>
                  <a:srgbClr val="000099"/>
                </a:solidFill>
                <a:latin typeface="Calibri" panose="020F0502020204030204"/>
                <a:ea typeface="ＭＳ Ｐゴシック" panose="020B0600070205080204" pitchFamily="34" charset="-128"/>
              </a:rPr>
              <a:t>resolve</a:t>
            </a:r>
            <a:r>
              <a:rPr lang="en-US" altLang="en-US" sz="2100" dirty="0">
                <a:solidFill>
                  <a:srgbClr val="FF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names (address/name translation)</a:t>
            </a:r>
          </a:p>
          <a:p>
            <a:pPr marL="521494" lvl="1" indent="-173831" defTabSz="685800">
              <a:spcBef>
                <a:spcPts val="750"/>
              </a:spcBef>
              <a:defRPr/>
            </a:pPr>
            <a:r>
              <a:rPr lang="en-US" altLang="en-US" sz="2100" i="1" dirty="0">
                <a:solidFill>
                  <a:prstClr val="black"/>
                </a:solidFill>
                <a:latin typeface="Calibri" panose="020F0502020204030204"/>
                <a:ea typeface="ＭＳ Ｐゴシック" panose="020B0600070205080204" pitchFamily="34" charset="-128"/>
              </a:rPr>
              <a:t>note: </a:t>
            </a:r>
            <a:r>
              <a:rPr lang="en-US" altLang="en-US" sz="2100" dirty="0">
                <a:solidFill>
                  <a:prstClr val="black"/>
                </a:solidFill>
                <a:latin typeface="Calibri" panose="020F0502020204030204"/>
                <a:ea typeface="ＭＳ Ｐゴシック" panose="020B0600070205080204" pitchFamily="34" charset="-128"/>
              </a:rPr>
              <a:t>core Internet function, </a:t>
            </a:r>
            <a:r>
              <a:rPr lang="en-US" altLang="en-US" sz="2100" dirty="0">
                <a:solidFill>
                  <a:srgbClr val="C00000"/>
                </a:solidFill>
                <a:latin typeface="Calibri" panose="020F0502020204030204"/>
                <a:ea typeface="ＭＳ Ｐゴシック" panose="020B0600070205080204" pitchFamily="34" charset="-128"/>
              </a:rPr>
              <a:t>implemented as application-layer protocol</a:t>
            </a:r>
          </a:p>
          <a:p>
            <a:pPr marL="521494" lvl="1" indent="-173831"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complexity at network’</a:t>
            </a:r>
            <a:r>
              <a:rPr lang="en-US" altLang="ja-JP" sz="2100" dirty="0">
                <a:solidFill>
                  <a:prstClr val="black"/>
                </a:solidFill>
                <a:latin typeface="Calibri" panose="020F0502020204030204"/>
                <a:ea typeface="ＭＳ Ｐゴシック" panose="020B0600070205080204" pitchFamily="34" charset="-128"/>
              </a:rPr>
              <a:t>s “edge”</a:t>
            </a:r>
            <a:endParaRPr lang="en-US" altLang="en-US" sz="2100" dirty="0">
              <a:solidFill>
                <a:prstClr val="black"/>
              </a:solidFill>
              <a:latin typeface="Calibri" panose="020F0502020204030204"/>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8</a:t>
            </a:fld>
            <a:endParaRPr lang="en-US" dirty="0"/>
          </a:p>
        </p:txBody>
      </p:sp>
    </p:spTree>
    <p:extLst>
      <p:ext uri="{BB962C8B-B14F-4D97-AF65-F5344CB8AC3E}">
        <p14:creationId xmlns:p14="http://schemas.microsoft.com/office/powerpoint/2010/main" val="236227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 1.1: client requests 1 large object (e.g., video file) and 3 smaller objects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2550686" y="3155448"/>
            <a:ext cx="3039694" cy="1673683"/>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2542259" y="4647976"/>
            <a:ext cx="3048120" cy="289942"/>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2550886" y="4941162"/>
            <a:ext cx="3021602" cy="281517"/>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313057" y="4691336"/>
            <a:ext cx="1230995" cy="276999"/>
            <a:chOff x="1750742" y="5112121"/>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69332"/>
              <a:chOff x="2709565" y="5090498"/>
              <a:chExt cx="459104" cy="369332"/>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1839920" y="4854959"/>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313057" y="4813050"/>
            <a:ext cx="1230879" cy="276999"/>
            <a:chOff x="1750742" y="5274392"/>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7" y="5274392"/>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313057" y="4982299"/>
            <a:ext cx="1233260" cy="276999"/>
            <a:chOff x="1750742" y="5500058"/>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2" y="550005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313056" y="5083463"/>
            <a:ext cx="1230995" cy="276999"/>
            <a:chOff x="1750742" y="5634943"/>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4" y="563494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41529" y="2856436"/>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7549401" y="3629674"/>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1807684" y="5535811"/>
            <a:ext cx="6338981"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objects delivered in order requested: 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wait behind O</a:t>
            </a:r>
            <a:r>
              <a:rPr lang="en-US" altLang="en-US" sz="1800" i="1" baseline="-25000" dirty="0">
                <a:solidFill>
                  <a:prstClr val="black"/>
                </a:solidFill>
                <a:latin typeface="Calibri"/>
                <a:ea typeface="ＭＳ Ｐゴシック" panose="020B0600070205080204" pitchFamily="34" charset="-128"/>
              </a:rPr>
              <a:t>1</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2550685" y="4753692"/>
            <a:ext cx="3021803" cy="357986"/>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80</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HTTP/2: objects divided into frames, frame transmission interleaved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2510598" y="5008237"/>
            <a:ext cx="3070254" cy="20635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2614885" y="3733958"/>
            <a:ext cx="2900537" cy="148389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2609899" y="326299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2609899" y="3359714"/>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2613847" y="3458315"/>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1673807" y="3438507"/>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328054" y="3396595"/>
            <a:ext cx="1230995" cy="276999"/>
            <a:chOff x="1770738" y="3385789"/>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1776949" y="3653364"/>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319744" y="3603576"/>
            <a:ext cx="1230879" cy="276999"/>
            <a:chOff x="1759658" y="3661763"/>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59229" y="2840870"/>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348352" y="5503072"/>
            <a:ext cx="49146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delivered quickly, O</a:t>
            </a:r>
            <a:r>
              <a:rPr lang="en-US" altLang="en-US" sz="1800" i="1" baseline="-25000" dirty="0">
                <a:solidFill>
                  <a:prstClr val="black"/>
                </a:solidFill>
                <a:latin typeface="Calibri"/>
                <a:ea typeface="ＭＳ Ｐゴシック" panose="020B0600070205080204" pitchFamily="34" charset="-128"/>
              </a:rPr>
              <a:t>1 </a:t>
            </a:r>
            <a:r>
              <a:rPr lang="en-US" altLang="en-US" sz="1800" i="1" dirty="0">
                <a:solidFill>
                  <a:prstClr val="black"/>
                </a:solidFill>
                <a:latin typeface="Calibri"/>
                <a:ea typeface="ＭＳ Ｐゴシック" panose="020B0600070205080204" pitchFamily="34" charset="-128"/>
              </a:rPr>
              <a:t>slightly delayed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2522238" y="3166112"/>
            <a:ext cx="3039694" cy="284769"/>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2610469" y="355442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2613847" y="3646918"/>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2" name="Rectangle 1">
            <a:extLst>
              <a:ext uri="{FF2B5EF4-FFF2-40B4-BE49-F238E27FC236}">
                <a16:creationId xmlns:a16="http://schemas.microsoft.com/office/drawing/2014/main" id="{BC622377-2E31-1842-B7B8-108319C7B7A5}"/>
              </a:ext>
            </a:extLst>
          </p:cNvPr>
          <p:cNvSpPr/>
          <p:nvPr/>
        </p:nvSpPr>
        <p:spPr>
          <a:xfrm>
            <a:off x="1931445" y="3819181"/>
            <a:ext cx="233189" cy="2108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317363" y="3797640"/>
            <a:ext cx="1233260" cy="276999"/>
            <a:chOff x="1756483" y="3920514"/>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152034" y="5133586"/>
            <a:ext cx="202168" cy="172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279603" y="5073565"/>
            <a:ext cx="1230995" cy="276999"/>
            <a:chOff x="1706138" y="5621746"/>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70" y="5621746"/>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6427684" y="4840838"/>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6438775" y="457497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6434293" y="447590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6429812" y="437683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6425331" y="427776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6420850" y="417869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6416368" y="407962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6411887" y="398055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6407406" y="388148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6402925" y="378241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6398443" y="368334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6393962" y="358427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6405370" y="348520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6400889" y="338613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6401704" y="328706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2589524" y="382882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2544010" y="3942063"/>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2552905" y="404525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2561800" y="415692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2605870" y="5028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2614765" y="5144755"/>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2600579" y="4252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2555065" y="436610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2563960" y="446929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2572855" y="4580959"/>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2611634" y="467690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2566120" y="479014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2575015" y="4893337"/>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81</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 to HTTP/3</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25314" y="1974845"/>
            <a:ext cx="7843781"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8815" indent="0" defTabSz="685800">
              <a:spcBef>
                <a:spcPts val="750"/>
              </a:spcBef>
              <a:buNone/>
              <a:defRPr/>
            </a:pPr>
            <a:r>
              <a:rPr lang="en-US" altLang="en-US" sz="2400" dirty="0">
                <a:solidFill>
                  <a:prstClr val="black"/>
                </a:solidFill>
                <a:latin typeface="Calibri"/>
                <a:ea typeface="ＭＳ Ｐゴシック" panose="020B0600070205080204" pitchFamily="34" charset="-128"/>
              </a:rPr>
              <a:t>HTTP/2 over single TCP connection means:</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recovery from packet loss still stalls all object transmissions</a:t>
            </a:r>
          </a:p>
          <a:p>
            <a:pPr marL="516731" lvl="1" indent="-210741" defTabSz="685800">
              <a:spcBef>
                <a:spcPts val="375"/>
              </a:spcBef>
              <a:defRPr/>
            </a:pPr>
            <a:r>
              <a:rPr lang="en-US" altLang="en-US" sz="2100" dirty="0">
                <a:solidFill>
                  <a:prstClr val="black"/>
                </a:solidFill>
                <a:latin typeface="Calibri"/>
                <a:ea typeface="ＭＳ Ｐゴシック" panose="020B0600070205080204" pitchFamily="34" charset="-128"/>
              </a:rPr>
              <a:t>as in HTTP 1.1, browsers have incentive to open multiple parallel TCP connections to reduce stalling, increase overall throughput</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no security over vanilla TCP connection</a:t>
            </a:r>
          </a:p>
          <a:p>
            <a:pPr marL="259556" indent="-210741" defTabSz="685800">
              <a:spcBef>
                <a:spcPts val="750"/>
              </a:spcBef>
              <a:defRPr/>
            </a:pPr>
            <a:r>
              <a:rPr lang="en-US" altLang="en-US" sz="2400" dirty="0">
                <a:solidFill>
                  <a:srgbClr val="C00000"/>
                </a:solidFill>
                <a:latin typeface="Calibri"/>
                <a:ea typeface="ＭＳ Ｐゴシック" panose="020B0600070205080204" pitchFamily="34" charset="-128"/>
              </a:rPr>
              <a:t>HTTP/3: </a:t>
            </a:r>
            <a:r>
              <a:rPr lang="en-US" altLang="en-US" sz="2400" dirty="0">
                <a:solidFill>
                  <a:prstClr val="black"/>
                </a:solidFill>
                <a:latin typeface="Calibri"/>
                <a:ea typeface="ＭＳ Ｐゴシック" panose="020B0600070205080204" pitchFamily="34" charset="-128"/>
              </a:rPr>
              <a:t>adds security, per object error- and congestion-control (more pipelining) over UDP</a:t>
            </a: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82</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82126-1EA5-89F7-B661-47E9D5C2C74E}"/>
              </a:ext>
            </a:extLst>
          </p:cNvPr>
          <p:cNvSpPr>
            <a:spLocks noGrp="1"/>
          </p:cNvSpPr>
          <p:nvPr>
            <p:ph type="title"/>
          </p:nvPr>
        </p:nvSpPr>
        <p:spPr/>
        <p:txBody>
          <a:bodyPr/>
          <a:lstStyle/>
          <a:p>
            <a:r>
              <a:rPr lang="en-US" dirty="0"/>
              <a:t>As at </a:t>
            </a:r>
            <a:endParaRPr lang="en-US" strike="sngStrike" dirty="0"/>
          </a:p>
        </p:txBody>
      </p:sp>
      <p:sp>
        <p:nvSpPr>
          <p:cNvPr id="4" name="Slide Number Placeholder 3">
            <a:extLst>
              <a:ext uri="{FF2B5EF4-FFF2-40B4-BE49-F238E27FC236}">
                <a16:creationId xmlns:a16="http://schemas.microsoft.com/office/drawing/2014/main" id="{0B7138F5-014F-73FA-3150-36A23CCBE5D3}"/>
              </a:ext>
            </a:extLst>
          </p:cNvPr>
          <p:cNvSpPr>
            <a:spLocks noGrp="1"/>
          </p:cNvSpPr>
          <p:nvPr>
            <p:ph type="sldNum" sz="quarter" idx="12"/>
          </p:nvPr>
        </p:nvSpPr>
        <p:spPr/>
        <p:txBody>
          <a:bodyPr/>
          <a:lstStyle/>
          <a:p>
            <a:fld id="{17258DB0-5299-B449-B005-2F11F39528E5}" type="slidenum">
              <a:rPr lang="en-US" smtClean="0"/>
              <a:t>83</a:t>
            </a:fld>
            <a:endParaRPr lang="en-US"/>
          </a:p>
        </p:txBody>
      </p:sp>
      <p:pic>
        <p:nvPicPr>
          <p:cNvPr id="446466" name="Picture 2">
            <a:extLst>
              <a:ext uri="{FF2B5EF4-FFF2-40B4-BE49-F238E27FC236}">
                <a16:creationId xmlns:a16="http://schemas.microsoft.com/office/drawing/2014/main" id="{B47E6CF8-FD56-B19B-866B-9096C3E028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5287" y="2017986"/>
            <a:ext cx="7151713" cy="3318395"/>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F14AB5-4ED4-8F16-3300-87E7749E5289}"/>
              </a:ext>
            </a:extLst>
          </p:cNvPr>
          <p:cNvSpPr txBox="1"/>
          <p:nvPr/>
        </p:nvSpPr>
        <p:spPr>
          <a:xfrm>
            <a:off x="830317" y="5812221"/>
            <a:ext cx="7441324" cy="646331"/>
          </a:xfrm>
          <a:prstGeom prst="rect">
            <a:avLst/>
          </a:prstGeom>
          <a:noFill/>
        </p:spPr>
        <p:txBody>
          <a:bodyPr wrap="square" rtlCol="0">
            <a:spAutoFit/>
          </a:bodyPr>
          <a:lstStyle/>
          <a:p>
            <a:r>
              <a:rPr lang="en-US" dirty="0"/>
              <a:t>Other ongoing work includes QUIC for datagrams</a:t>
            </a:r>
          </a:p>
          <a:p>
            <a:r>
              <a:rPr lang="en-US" dirty="0"/>
              <a:t>		Seriously!      It adds QUIC crypto to “UDP” so isn’t totally silly. </a:t>
            </a:r>
          </a:p>
        </p:txBody>
      </p:sp>
      <p:sp>
        <p:nvSpPr>
          <p:cNvPr id="3" name="TextBox 2">
            <a:extLst>
              <a:ext uri="{FF2B5EF4-FFF2-40B4-BE49-F238E27FC236}">
                <a16:creationId xmlns:a16="http://schemas.microsoft.com/office/drawing/2014/main" id="{CB65B37B-3D9F-56E0-DE81-786724FDB66E}"/>
              </a:ext>
            </a:extLst>
          </p:cNvPr>
          <p:cNvSpPr txBox="1"/>
          <p:nvPr/>
        </p:nvSpPr>
        <p:spPr>
          <a:xfrm rot="20715831">
            <a:off x="5722223" y="359746"/>
            <a:ext cx="3795553" cy="584775"/>
          </a:xfrm>
          <a:prstGeom prst="rect">
            <a:avLst/>
          </a:prstGeom>
          <a:noFill/>
        </p:spPr>
        <p:txBody>
          <a:bodyPr wrap="square" rtlCol="0">
            <a:spAutoFit/>
          </a:bodyPr>
          <a:lstStyle/>
          <a:p>
            <a:r>
              <a:rPr lang="en-US" sz="3200" dirty="0"/>
              <a:t>when I last looked</a:t>
            </a:r>
            <a:endParaRPr lang="en-001" sz="3200" dirty="0"/>
          </a:p>
        </p:txBody>
      </p:sp>
    </p:spTree>
    <p:extLst>
      <p:ext uri="{BB962C8B-B14F-4D97-AF65-F5344CB8AC3E}">
        <p14:creationId xmlns:p14="http://schemas.microsoft.com/office/powerpoint/2010/main" val="413883119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D42D5-FB06-564D-9D6C-4C78E994BB04}"/>
              </a:ext>
            </a:extLst>
          </p:cNvPr>
          <p:cNvSpPr>
            <a:spLocks noGrp="1"/>
          </p:cNvSpPr>
          <p:nvPr>
            <p:ph type="title"/>
          </p:nvPr>
        </p:nvSpPr>
        <p:spPr/>
        <p:txBody>
          <a:bodyPr>
            <a:normAutofit fontScale="90000"/>
          </a:bodyPr>
          <a:lstStyle/>
          <a:p>
            <a:r>
              <a:rPr lang="en-GB" dirty="0"/>
              <a:t>Add QUIC and stir…</a:t>
            </a:r>
            <a:br>
              <a:rPr lang="en-GB" dirty="0"/>
            </a:br>
            <a:r>
              <a:rPr lang="en-GB" dirty="0"/>
              <a:t>Quick UDP Internet Connections</a:t>
            </a:r>
          </a:p>
        </p:txBody>
      </p:sp>
      <p:sp>
        <p:nvSpPr>
          <p:cNvPr id="3" name="Content Placeholder 2">
            <a:extLst>
              <a:ext uri="{FF2B5EF4-FFF2-40B4-BE49-F238E27FC236}">
                <a16:creationId xmlns:a16="http://schemas.microsoft.com/office/drawing/2014/main" id="{9EC83BBD-48E3-2743-A410-CC51C43DEEF7}"/>
              </a:ext>
            </a:extLst>
          </p:cNvPr>
          <p:cNvSpPr>
            <a:spLocks noGrp="1"/>
          </p:cNvSpPr>
          <p:nvPr>
            <p:ph idx="1"/>
          </p:nvPr>
        </p:nvSpPr>
        <p:spPr>
          <a:xfrm>
            <a:off x="457200" y="1611086"/>
            <a:ext cx="8686800" cy="4525963"/>
          </a:xfrm>
        </p:spPr>
        <p:txBody>
          <a:bodyPr>
            <a:normAutofit fontScale="77500" lnSpcReduction="20000"/>
          </a:bodyPr>
          <a:lstStyle/>
          <a:p>
            <a:pPr marL="0" indent="0">
              <a:buNone/>
            </a:pPr>
            <a:r>
              <a:rPr lang="en-GB" dirty="0"/>
              <a:t>Objective: Combine speed of UDP protocol with TCP’s reliability</a:t>
            </a:r>
          </a:p>
          <a:p>
            <a:pPr marL="0" indent="0">
              <a:buNone/>
            </a:pPr>
            <a:endParaRPr lang="en-GB" dirty="0"/>
          </a:p>
          <a:p>
            <a:pPr marL="0" indent="0">
              <a:buNone/>
            </a:pPr>
            <a:r>
              <a:rPr lang="en-GB" i="1" dirty="0"/>
              <a:t>Problem: </a:t>
            </a:r>
            <a:r>
              <a:rPr lang="en-GB" dirty="0"/>
              <a:t>Very hard to make changes to TCP</a:t>
            </a:r>
          </a:p>
          <a:p>
            <a:pPr>
              <a:defRPr i="1"/>
            </a:pPr>
            <a:r>
              <a:rPr lang="en-GB" dirty="0"/>
              <a:t>Faster  to implement new protocol on top of UDP</a:t>
            </a:r>
          </a:p>
          <a:p>
            <a:r>
              <a:rPr lang="en-GB" dirty="0"/>
              <a:t>(Roll out features in TCP if they prove theory)</a:t>
            </a:r>
          </a:p>
          <a:p>
            <a:pPr marL="0" indent="0">
              <a:buNone/>
            </a:pPr>
            <a:endParaRPr lang="en-GB" dirty="0"/>
          </a:p>
          <a:p>
            <a:pPr marL="0" indent="0">
              <a:buNone/>
            </a:pPr>
            <a:r>
              <a:rPr lang="en-GB" dirty="0"/>
              <a:t>QUIC (First presented to IETF in ~2013):</a:t>
            </a:r>
          </a:p>
          <a:p>
            <a:r>
              <a:rPr lang="en-GB" dirty="0"/>
              <a:t>Reliable transport over UDP </a:t>
            </a:r>
          </a:p>
          <a:p>
            <a:r>
              <a:rPr lang="en-GB" dirty="0"/>
              <a:t>Uses FEC</a:t>
            </a:r>
          </a:p>
          <a:p>
            <a:r>
              <a:rPr lang="en-GB" dirty="0"/>
              <a:t>Default crypto</a:t>
            </a:r>
          </a:p>
          <a:p>
            <a:r>
              <a:rPr lang="en-GB" dirty="0" err="1"/>
              <a:t>Restartable</a:t>
            </a:r>
            <a:r>
              <a:rPr lang="en-GB" dirty="0"/>
              <a:t> connections</a:t>
            </a:r>
          </a:p>
          <a:p>
            <a:endParaRPr lang="en-GB" dirty="0"/>
          </a:p>
          <a:p>
            <a:endParaRPr lang="en-GB" dirty="0"/>
          </a:p>
        </p:txBody>
      </p:sp>
      <p:sp>
        <p:nvSpPr>
          <p:cNvPr id="4" name="Slide Number Placeholder 3">
            <a:extLst>
              <a:ext uri="{FF2B5EF4-FFF2-40B4-BE49-F238E27FC236}">
                <a16:creationId xmlns:a16="http://schemas.microsoft.com/office/drawing/2014/main" id="{9C165D13-2F49-D148-AC3C-29CFE587F3B6}"/>
              </a:ext>
            </a:extLst>
          </p:cNvPr>
          <p:cNvSpPr>
            <a:spLocks noGrp="1"/>
          </p:cNvSpPr>
          <p:nvPr>
            <p:ph type="sldNum" sz="quarter" idx="12"/>
          </p:nvPr>
        </p:nvSpPr>
        <p:spPr/>
        <p:txBody>
          <a:bodyPr/>
          <a:lstStyle/>
          <a:p>
            <a:fld id="{17258DB0-5299-B449-B005-2F11F39528E5}" type="slidenum">
              <a:rPr lang="en-US" smtClean="0"/>
              <a:t>84</a:t>
            </a:fld>
            <a:endParaRPr lang="en-US"/>
          </a:p>
        </p:txBody>
      </p:sp>
    </p:spTree>
    <p:extLst>
      <p:ext uri="{BB962C8B-B14F-4D97-AF65-F5344CB8AC3E}">
        <p14:creationId xmlns:p14="http://schemas.microsoft.com/office/powerpoint/2010/main" val="26798075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Title 1"/>
          <p:cNvSpPr txBox="1">
            <a:spLocks noGrp="1"/>
          </p:cNvSpPr>
          <p:nvPr>
            <p:ph type="title"/>
          </p:nvPr>
        </p:nvSpPr>
        <p:spPr>
          <a:prstGeom prst="rect">
            <a:avLst/>
          </a:prstGeom>
        </p:spPr>
        <p:txBody>
          <a:bodyPr/>
          <a:lstStyle/>
          <a:p>
            <a:r>
              <a:t>3-Way Handshake</a:t>
            </a:r>
          </a:p>
        </p:txBody>
      </p:sp>
      <p:pic>
        <p:nvPicPr>
          <p:cNvPr id="124" name="Picture 9" descr="Picture 9"/>
          <p:cNvPicPr>
            <a:picLocks noChangeAspect="1"/>
          </p:cNvPicPr>
          <p:nvPr/>
        </p:nvPicPr>
        <p:blipFill>
          <a:blip r:embed="rId2"/>
          <a:stretch>
            <a:fillRect/>
          </a:stretch>
        </p:blipFill>
        <p:spPr>
          <a:xfrm>
            <a:off x="304800" y="1447800"/>
            <a:ext cx="4394200" cy="3733800"/>
          </a:xfrm>
          <a:prstGeom prst="rect">
            <a:avLst/>
          </a:prstGeom>
          <a:ln w="12700">
            <a:miter lim="400000"/>
          </a:ln>
        </p:spPr>
      </p:pic>
      <p:pic>
        <p:nvPicPr>
          <p:cNvPr id="125" name="Picture 10" descr="Picture 10"/>
          <p:cNvPicPr>
            <a:picLocks noChangeAspect="1"/>
          </p:cNvPicPr>
          <p:nvPr/>
        </p:nvPicPr>
        <p:blipFill>
          <a:blip r:embed="rId3"/>
          <a:stretch>
            <a:fillRect/>
          </a:stretch>
        </p:blipFill>
        <p:spPr>
          <a:xfrm>
            <a:off x="4795592" y="1447800"/>
            <a:ext cx="4368801" cy="4368800"/>
          </a:xfrm>
          <a:prstGeom prst="rect">
            <a:avLst/>
          </a:prstGeom>
          <a:ln w="12700">
            <a:miter lim="400000"/>
          </a:ln>
        </p:spPr>
      </p:pic>
      <p:sp>
        <p:nvSpPr>
          <p:cNvPr id="126" name="TextBox 11"/>
          <p:cNvSpPr txBox="1"/>
          <p:nvPr/>
        </p:nvSpPr>
        <p:spPr>
          <a:xfrm>
            <a:off x="1905000" y="5867399"/>
            <a:ext cx="1238099"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Without TLS</a:t>
            </a:r>
          </a:p>
        </p:txBody>
      </p:sp>
      <p:sp>
        <p:nvSpPr>
          <p:cNvPr id="127" name="TextBox 12"/>
          <p:cNvSpPr txBox="1"/>
          <p:nvPr/>
        </p:nvSpPr>
        <p:spPr>
          <a:xfrm>
            <a:off x="6324600" y="5867399"/>
            <a:ext cx="920872"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 TLS</a:t>
            </a:r>
          </a:p>
        </p:txBody>
      </p:sp>
      <p:pic>
        <p:nvPicPr>
          <p:cNvPr id="423938" name="Picture 2" descr="Image result for so slow">
            <a:extLst>
              <a:ext uri="{FF2B5EF4-FFF2-40B4-BE49-F238E27FC236}">
                <a16:creationId xmlns:a16="http://schemas.microsoft.com/office/drawing/2014/main" id="{230C7CF2-4573-8240-9A3D-9838B420A2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4282" y="5157333"/>
            <a:ext cx="1426029" cy="1426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311368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Title 1"/>
          <p:cNvSpPr txBox="1">
            <a:spLocks noGrp="1"/>
          </p:cNvSpPr>
          <p:nvPr>
            <p:ph type="title"/>
          </p:nvPr>
        </p:nvSpPr>
        <p:spPr>
          <a:prstGeom prst="rect">
            <a:avLst/>
          </a:prstGeom>
        </p:spPr>
        <p:txBody>
          <a:bodyPr/>
          <a:lstStyle/>
          <a:p>
            <a:r>
              <a:t>UDP</a:t>
            </a:r>
          </a:p>
        </p:txBody>
      </p:sp>
      <p:sp>
        <p:nvSpPr>
          <p:cNvPr id="130" name="Content Placeholder 2"/>
          <p:cNvSpPr txBox="1">
            <a:spLocks noGrp="1"/>
          </p:cNvSpPr>
          <p:nvPr>
            <p:ph type="body" sz="half" idx="1"/>
          </p:nvPr>
        </p:nvSpPr>
        <p:spPr>
          <a:xfrm>
            <a:off x="457200" y="1600199"/>
            <a:ext cx="4191000" cy="4114800"/>
          </a:xfrm>
          <a:prstGeom prst="rect">
            <a:avLst/>
          </a:prstGeom>
        </p:spPr>
        <p:txBody>
          <a:bodyPr/>
          <a:lstStyle/>
          <a:p>
            <a:r>
              <a:rPr dirty="0"/>
              <a:t>Fire and forget</a:t>
            </a:r>
          </a:p>
          <a:p>
            <a:pPr marL="742950" lvl="1" indent="-285750">
              <a:spcBef>
                <a:spcPts val="500"/>
              </a:spcBef>
              <a:defRPr sz="2400"/>
            </a:pPr>
            <a:r>
              <a:rPr dirty="0"/>
              <a:t>Less time spent to validate packets</a:t>
            </a:r>
          </a:p>
          <a:p>
            <a:pPr marL="742950" lvl="1" indent="-285750">
              <a:spcBef>
                <a:spcPts val="500"/>
              </a:spcBef>
              <a:defRPr sz="2400"/>
            </a:pPr>
            <a:r>
              <a:rPr dirty="0"/>
              <a:t>Downside - no reliability, </a:t>
            </a:r>
            <a:r>
              <a:rPr lang="en-GB" dirty="0"/>
              <a:t>this </a:t>
            </a:r>
            <a:r>
              <a:rPr dirty="0"/>
              <a:t>has to be </a:t>
            </a:r>
            <a:r>
              <a:rPr lang="en-GB" dirty="0"/>
              <a:t>added</a:t>
            </a:r>
            <a:r>
              <a:rPr dirty="0"/>
              <a:t> on top of UDP</a:t>
            </a:r>
          </a:p>
        </p:txBody>
      </p:sp>
      <p:pic>
        <p:nvPicPr>
          <p:cNvPr id="133" name="Picture 4" descr="Picture 4"/>
          <p:cNvPicPr>
            <a:picLocks noChangeAspect="1"/>
          </p:cNvPicPr>
          <p:nvPr/>
        </p:nvPicPr>
        <p:blipFill>
          <a:blip r:embed="rId2"/>
          <a:stretch>
            <a:fillRect/>
          </a:stretch>
        </p:blipFill>
        <p:spPr>
          <a:xfrm>
            <a:off x="4495800" y="1752600"/>
            <a:ext cx="4521200" cy="3568700"/>
          </a:xfrm>
          <a:prstGeom prst="rect">
            <a:avLst/>
          </a:prstGeom>
          <a:ln w="12700">
            <a:miter lim="400000"/>
          </a:ln>
        </p:spPr>
      </p:pic>
    </p:spTree>
    <p:extLst>
      <p:ext uri="{BB962C8B-B14F-4D97-AF65-F5344CB8AC3E}">
        <p14:creationId xmlns:p14="http://schemas.microsoft.com/office/powerpoint/2010/main" val="97085225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Title 1"/>
          <p:cNvSpPr txBox="1">
            <a:spLocks noGrp="1"/>
          </p:cNvSpPr>
          <p:nvPr>
            <p:ph type="title"/>
          </p:nvPr>
        </p:nvSpPr>
        <p:spPr>
          <a:prstGeom prst="rect">
            <a:avLst/>
          </a:prstGeom>
        </p:spPr>
        <p:txBody>
          <a:bodyPr/>
          <a:lstStyle/>
          <a:p>
            <a:r>
              <a:t>QUIC</a:t>
            </a:r>
          </a:p>
        </p:txBody>
      </p:sp>
      <p:sp>
        <p:nvSpPr>
          <p:cNvPr id="154" name="Content Placeholder 2"/>
          <p:cNvSpPr txBox="1">
            <a:spLocks noGrp="1"/>
          </p:cNvSpPr>
          <p:nvPr>
            <p:ph type="body" sz="half" idx="1"/>
          </p:nvPr>
        </p:nvSpPr>
        <p:spPr>
          <a:xfrm>
            <a:off x="457199" y="1600199"/>
            <a:ext cx="8519533" cy="2819401"/>
          </a:xfrm>
          <a:prstGeom prst="rect">
            <a:avLst/>
          </a:prstGeom>
        </p:spPr>
        <p:txBody>
          <a:bodyPr>
            <a:normAutofit fontScale="92500"/>
          </a:bodyPr>
          <a:lstStyle/>
          <a:p>
            <a:r>
              <a:rPr dirty="0"/>
              <a:t>UDP does NOT depend on order of arriving packets</a:t>
            </a:r>
          </a:p>
          <a:p>
            <a:r>
              <a:rPr dirty="0"/>
              <a:t>Lost packets will only impact an individual resource, e.g., CSS or JS file.</a:t>
            </a:r>
          </a:p>
          <a:p>
            <a:r>
              <a:rPr dirty="0"/>
              <a:t>QUIC </a:t>
            </a:r>
            <a:r>
              <a:rPr dirty="0" err="1"/>
              <a:t>combin</a:t>
            </a:r>
            <a:r>
              <a:rPr lang="en-GB" dirty="0"/>
              <a:t>ed the</a:t>
            </a:r>
            <a:r>
              <a:rPr dirty="0"/>
              <a:t> best parts of HTTP/2 </a:t>
            </a:r>
            <a:r>
              <a:rPr lang="en-GB" dirty="0"/>
              <a:t>over UDP</a:t>
            </a:r>
            <a:r>
              <a:rPr dirty="0"/>
              <a:t>:</a:t>
            </a:r>
          </a:p>
          <a:p>
            <a:pPr marL="742950" lvl="1" indent="-285750">
              <a:spcBef>
                <a:spcPts val="500"/>
              </a:spcBef>
              <a:defRPr sz="2400"/>
            </a:pPr>
            <a:r>
              <a:rPr dirty="0"/>
              <a:t>Multiplexing on top of non-blocking transport protocol</a:t>
            </a:r>
          </a:p>
        </p:txBody>
      </p:sp>
      <p:pic>
        <p:nvPicPr>
          <p:cNvPr id="157" name="Picture 6" descr="Picture 6"/>
          <p:cNvPicPr>
            <a:picLocks noChangeAspect="1"/>
          </p:cNvPicPr>
          <p:nvPr/>
        </p:nvPicPr>
        <p:blipFill>
          <a:blip r:embed="rId2"/>
          <a:stretch>
            <a:fillRect/>
          </a:stretch>
        </p:blipFill>
        <p:spPr>
          <a:xfrm>
            <a:off x="0" y="4380614"/>
            <a:ext cx="9144000" cy="2477386"/>
          </a:xfrm>
          <a:prstGeom prst="rect">
            <a:avLst/>
          </a:prstGeom>
          <a:ln w="12700">
            <a:miter lim="400000"/>
          </a:ln>
        </p:spPr>
      </p:pic>
    </p:spTree>
    <p:extLst>
      <p:ext uri="{BB962C8B-B14F-4D97-AF65-F5344CB8AC3E}">
        <p14:creationId xmlns:p14="http://schemas.microsoft.com/office/powerpoint/2010/main" val="210446647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542925" y="1981201"/>
            <a:ext cx="7886700" cy="7715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1650"/>
              </a:spcBef>
              <a:buNone/>
              <a:defRPr/>
            </a:pPr>
            <a:r>
              <a:rPr lang="en-US" sz="2400" dirty="0">
                <a:solidFill>
                  <a:prstClr val="black"/>
                </a:solidFill>
                <a:latin typeface="Calibri"/>
              </a:rPr>
              <a:t>adopts approaches we’ve studied in this topic for connection establishment, error control, congestion control</a:t>
            </a:r>
          </a:p>
          <a:p>
            <a:pPr marL="97631" indent="0" defTabSz="685800">
              <a:spcBef>
                <a:spcPts val="750"/>
              </a:spcBef>
              <a:buNone/>
              <a:defRPr/>
            </a:pPr>
            <a:endParaRPr lang="en-US" sz="2100" dirty="0">
              <a:solidFill>
                <a:prstClr val="black"/>
              </a:solidFill>
              <a:latin typeface="Calibri"/>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605104" y="4420399"/>
            <a:ext cx="7988560" cy="1256501"/>
          </a:xfrm>
        </p:spPr>
        <p:txBody>
          <a:bodyPr>
            <a:normAutofit fontScale="70000" lnSpcReduction="20000"/>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504825" y="2781301"/>
            <a:ext cx="7886700" cy="1571624"/>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sz="1950" b="1" dirty="0">
                <a:solidFill>
                  <a:srgbClr val="0000A3"/>
                </a:solidFill>
                <a:latin typeface="Calibri"/>
              </a:rPr>
              <a:t>error and congestion control: </a:t>
            </a:r>
            <a:r>
              <a:rPr lang="en-US" sz="1950" dirty="0">
                <a:solidFill>
                  <a:prstClr val="black"/>
                </a:solidFill>
                <a:latin typeface="Calibri"/>
              </a:rPr>
              <a:t>“Readers familiar with TCP’s loss detection and congestion control will find algorithms here that parallel well-known TCP ones.” </a:t>
            </a:r>
            <a:r>
              <a:rPr lang="en-US" sz="1350" dirty="0">
                <a:solidFill>
                  <a:prstClr val="black"/>
                </a:solidFill>
                <a:latin typeface="Calibri"/>
              </a:rPr>
              <a:t>[from QUIC specification]</a:t>
            </a:r>
          </a:p>
          <a:p>
            <a:pPr marL="521494" lvl="1" indent="-173831" defTabSz="685800">
              <a:spcBef>
                <a:spcPts val="375"/>
              </a:spcBef>
              <a:defRPr/>
            </a:pPr>
            <a:endParaRPr lang="en-US" sz="1350" dirty="0">
              <a:solidFill>
                <a:prstClr val="black"/>
              </a:solidFill>
              <a:latin typeface="Calibri"/>
            </a:endParaRPr>
          </a:p>
          <a:p>
            <a:pPr marL="521494" lvl="1" indent="-173831" defTabSz="685800">
              <a:spcBef>
                <a:spcPts val="375"/>
              </a:spcBef>
              <a:defRPr/>
            </a:pPr>
            <a:r>
              <a:rPr lang="en-US" sz="1950" b="1" dirty="0">
                <a:solidFill>
                  <a:srgbClr val="0000A3"/>
                </a:solidFill>
                <a:latin typeface="Calibri"/>
              </a:rPr>
              <a:t>connection establishment: </a:t>
            </a:r>
            <a:r>
              <a:rPr lang="en-US" sz="1950" dirty="0">
                <a:solidFill>
                  <a:prstClr val="black"/>
                </a:solidFill>
                <a:latin typeface="Calibri"/>
              </a:rPr>
              <a:t>reliability, congestion control, authentication, encryption, state established in one RTT</a:t>
            </a:r>
          </a:p>
          <a:p>
            <a:pPr marL="521494" lvl="1" indent="-173831" defTabSz="685800">
              <a:spcBef>
                <a:spcPts val="375"/>
              </a:spcBef>
              <a:defRPr/>
            </a:pPr>
            <a:endParaRPr lang="en-US" sz="1800" dirty="0">
              <a:solidFill>
                <a:prstClr val="black"/>
              </a:solidFill>
              <a:latin typeface="Calibri"/>
            </a:endParaRPr>
          </a:p>
          <a:p>
            <a:pPr marL="97631" indent="0" defTabSz="685800">
              <a:spcBef>
                <a:spcPts val="750"/>
              </a:spcBef>
              <a:buNone/>
              <a:defRPr/>
            </a:pPr>
            <a:endParaRPr lang="en-US" sz="2100" dirty="0">
              <a:solidFill>
                <a:prstClr val="black"/>
              </a:solidFill>
              <a:latin typeface="Calibri"/>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88</a:t>
            </a:fld>
            <a:endParaRPr lang="en-US" dirty="0"/>
          </a:p>
        </p:txBody>
      </p:sp>
    </p:spTree>
    <p:extLst>
      <p:ext uri="{BB962C8B-B14F-4D97-AF65-F5344CB8AC3E}">
        <p14:creationId xmlns:p14="http://schemas.microsoft.com/office/powerpoint/2010/main" val="39406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628650" y="786572"/>
            <a:ext cx="7886700" cy="670967"/>
          </a:xfrm>
        </p:spPr>
        <p:txBody>
          <a:bodyPr>
            <a:normAutofit fontScale="90000"/>
          </a:bodyPr>
          <a:lstStyle/>
          <a:p>
            <a:r>
              <a:rPr lang="en-US" sz="3600" dirty="0"/>
              <a:t>QUIC: streams – parallelism</a:t>
            </a:r>
            <a:br>
              <a:rPr lang="en-US" sz="3600" dirty="0"/>
            </a:br>
            <a:r>
              <a:rPr lang="en-US" sz="3600" dirty="0"/>
              <a:t>no HOL blocking in transport or application</a:t>
            </a:r>
            <a:br>
              <a:rPr lang="en-US" sz="3600" dirty="0"/>
            </a:br>
            <a:endParaRPr lang="en-US" sz="330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1907983" y="5384088"/>
            <a:ext cx="1127232"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790696" y="2041240"/>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777130" y="3871613"/>
            <a:ext cx="1474175" cy="958910"/>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836718" y="3298913"/>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936756" y="3285263"/>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836720" y="3984687"/>
            <a:ext cx="1372474" cy="373600"/>
            <a:chOff x="985206" y="5016160"/>
            <a:chExt cx="1509130" cy="271861"/>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790696" y="4370766"/>
            <a:ext cx="1443989" cy="350516"/>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46361"/>
            </a:xfrm>
            <a:prstGeom prst="rect">
              <a:avLst/>
            </a:prstGeom>
            <a:noFill/>
          </p:spPr>
          <p:txBody>
            <a:bodyPr wrap="square" rtlCol="0">
              <a:spAutoFit/>
            </a:bodyPr>
            <a:lstStyle/>
            <a:p>
              <a:pPr defTabSz="342900">
                <a:defRPr/>
              </a:pPr>
              <a:r>
                <a:rPr lang="en-US" sz="1600" kern="0" dirty="0">
                  <a:solidFill>
                    <a:prstClr val="black"/>
                  </a:solidFill>
                  <a:latin typeface="Calibri" panose="020F0502020204030204"/>
                </a:rPr>
                <a:t>TCP </a:t>
              </a:r>
              <a:r>
                <a:rPr lang="en-US" sz="1200" kern="0" dirty="0">
                  <a:solidFill>
                    <a:prstClr val="black"/>
                  </a:solidFill>
                  <a:latin typeface="Calibri" panose="020F0502020204030204"/>
                </a:rPr>
                <a:t>Cong. Contr.</a:t>
              </a:r>
              <a:endParaRPr lang="en-US" sz="1100" kern="0" dirty="0">
                <a:solidFill>
                  <a:prstClr val="black"/>
                </a:solidFill>
                <a:latin typeface="Calibri" panose="020F0502020204030204"/>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2760586" y="2025482"/>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99122" y="4158902"/>
            <a:ext cx="917239"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210291" y="2695359"/>
            <a:ext cx="1059906"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783221" y="3757201"/>
            <a:ext cx="337647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5081567" y="5376383"/>
            <a:ext cx="3222357"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2740669" y="3873553"/>
            <a:ext cx="1474175" cy="958910"/>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16"/>
              <a:ext cx="1829965" cy="498133"/>
              <a:chOff x="985206" y="5016160"/>
              <a:chExt cx="1509130" cy="271861"/>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46360"/>
              </a:xfrm>
              <a:prstGeom prst="rect">
                <a:avLst/>
              </a:prstGeom>
              <a:noFill/>
            </p:spPr>
            <p:txBody>
              <a:bodyPr wrap="square" rtlCol="0">
                <a:spAutoFit/>
              </a:bodyPr>
              <a:lstStyle/>
              <a:p>
                <a:pPr defTabSz="342900">
                  <a:defRPr/>
                </a:pPr>
                <a:r>
                  <a:rPr lang="en-US" sz="1600" kern="0" dirty="0">
                    <a:solidFill>
                      <a:prstClr val="black"/>
                    </a:solidFill>
                    <a:latin typeface="Calibri" panose="020F0502020204030204"/>
                  </a:rPr>
                  <a:t>TCP </a:t>
                </a:r>
                <a:r>
                  <a:rPr lang="en-US" sz="1200" kern="0" dirty="0">
                    <a:solidFill>
                      <a:prstClr val="black"/>
                    </a:solidFill>
                    <a:latin typeface="Calibri" panose="020F0502020204030204"/>
                  </a:rPr>
                  <a:t>Cong. Contr.</a:t>
                </a:r>
                <a:endParaRPr lang="en-US" sz="1100" kern="0" dirty="0">
                  <a:solidFill>
                    <a:prstClr val="black"/>
                  </a:solidFill>
                  <a:latin typeface="Calibri" panose="020F0502020204030204"/>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2867113" y="3303181"/>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2961620" y="3289530"/>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1731486" y="2848221"/>
            <a:ext cx="1283110" cy="2118238"/>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460714" y="2665393"/>
            <a:ext cx="174711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1590097" y="4172355"/>
            <a:ext cx="1713596" cy="818536"/>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3014086" y="4054257"/>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1621974" y="2758956"/>
            <a:ext cx="1759041" cy="2267564"/>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285875" y="2537460"/>
            <a:ext cx="2391728"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935901" y="2218964"/>
            <a:ext cx="771693" cy="371099"/>
            <a:chOff x="1247868" y="1815620"/>
            <a:chExt cx="1028924" cy="49479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132861" y="2513965"/>
            <a:ext cx="771693" cy="371099"/>
            <a:chOff x="1549462" y="2216434"/>
            <a:chExt cx="1028924" cy="49479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4039651" y="1877667"/>
            <a:ext cx="232721" cy="471643"/>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580081" y="1921070"/>
            <a:ext cx="394097" cy="326231"/>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372778" y="2820190"/>
            <a:ext cx="771693" cy="370664"/>
            <a:chOff x="1830370" y="2617249"/>
            <a:chExt cx="1028924" cy="494218"/>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4856581" y="2003544"/>
            <a:ext cx="3880376" cy="2850913"/>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7" y="2804026"/>
              <a:ext cx="2178437" cy="999534"/>
              <a:chOff x="3786573" y="4781422"/>
              <a:chExt cx="1308730" cy="46481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211387"/>
                <a:chOff x="3638004" y="4844056"/>
                <a:chExt cx="535512" cy="211387"/>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37768" y="4996013"/>
                <a:ext cx="1257535" cy="250219"/>
                <a:chOff x="3837768" y="4996013"/>
                <a:chExt cx="1257535" cy="250219"/>
              </a:xfrm>
            </p:grpSpPr>
            <p:sp>
              <p:nvSpPr>
                <p:cNvPr id="399" name="TextBox 398">
                  <a:extLst>
                    <a:ext uri="{FF2B5EF4-FFF2-40B4-BE49-F238E27FC236}">
                      <a16:creationId xmlns:a16="http://schemas.microsoft.com/office/drawing/2014/main" id="{A734BAD2-0E64-6740-8F0C-E8ED4C14FE9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21406"/>
                <a:chOff x="3625864" y="4844056"/>
                <a:chExt cx="535512" cy="221406"/>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21406"/>
                <a:chOff x="3631934" y="4844056"/>
                <a:chExt cx="535512" cy="221406"/>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1" y="3806783"/>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6" y="2858803"/>
              <a:ext cx="2178437" cy="999534"/>
              <a:chOff x="3786573" y="4781422"/>
              <a:chExt cx="1308730" cy="464810"/>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211387"/>
                <a:chOff x="3638004" y="4844056"/>
                <a:chExt cx="535512" cy="211387"/>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37768" y="4996013"/>
                <a:ext cx="1257535" cy="250219"/>
                <a:chOff x="3837768" y="4996013"/>
                <a:chExt cx="1257535" cy="250219"/>
              </a:xfrm>
            </p:grpSpPr>
            <p:sp>
              <p:nvSpPr>
                <p:cNvPr id="377" name="TextBox 376">
                  <a:extLst>
                    <a:ext uri="{FF2B5EF4-FFF2-40B4-BE49-F238E27FC236}">
                      <a16:creationId xmlns:a16="http://schemas.microsoft.com/office/drawing/2014/main" id="{39B46E54-EE11-C84C-8423-1A93842FE46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21406"/>
                <a:chOff x="3625864" y="4844056"/>
                <a:chExt cx="535512" cy="221406"/>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21406"/>
                <a:chOff x="3631934" y="4844056"/>
                <a:chExt cx="535512" cy="221406"/>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6261714" y="2485111"/>
            <a:ext cx="1076478" cy="2486025"/>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5658510" y="2542048"/>
            <a:ext cx="209255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5824734" y="3522562"/>
            <a:ext cx="1961665" cy="1453745"/>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7609078" y="3378989"/>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5737837" y="2466916"/>
            <a:ext cx="1960345" cy="2447712"/>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5231175" y="2486179"/>
            <a:ext cx="3127464"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4877377" y="2183854"/>
            <a:ext cx="771693" cy="371099"/>
            <a:chOff x="1247868" y="1815620"/>
            <a:chExt cx="1028924" cy="49479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5397831" y="2301916"/>
            <a:ext cx="771693" cy="371099"/>
            <a:chOff x="1549462" y="2216434"/>
            <a:chExt cx="1028924" cy="49479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5900574" y="2511947"/>
            <a:ext cx="771693" cy="370664"/>
            <a:chOff x="1830370" y="2617249"/>
            <a:chExt cx="1028924" cy="494218"/>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8555800" y="1835346"/>
            <a:ext cx="232721" cy="471643"/>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4735017" y="1830038"/>
            <a:ext cx="394097" cy="326231"/>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4562475" y="1704975"/>
            <a:ext cx="4486275" cy="406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4204591-24BD-A542-B9D5-F8D8A88D2FEE}" type="slidenum">
              <a:rPr lang="en-US" smtClean="0"/>
              <a:pPr/>
              <a:t>89</a:t>
            </a:fld>
            <a:endParaRPr lang="en-US" dirty="0"/>
          </a:p>
        </p:txBody>
      </p:sp>
    </p:spTree>
    <p:extLst>
      <p:ext uri="{BB962C8B-B14F-4D97-AF65-F5344CB8AC3E}">
        <p14:creationId xmlns:p14="http://schemas.microsoft.com/office/powerpoint/2010/main" val="192513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services, structure</a:t>
            </a:r>
            <a:endParaRPr lang="en-US" sz="33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4963886" y="1810602"/>
            <a:ext cx="3733800" cy="16978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traffic volume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maintenance</a:t>
            </a:r>
          </a:p>
          <a:p>
            <a:pPr marL="264319" indent="-166688" defTabSz="685800">
              <a:spcBef>
                <a:spcPts val="750"/>
              </a:spcBef>
              <a:buNone/>
              <a:defRPr/>
            </a:pPr>
            <a:endPar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356497"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 services:</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hostname-to-IP-address translation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 aliasing</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canonical, alias names</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mail server aliasing</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load distribution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replicated Web servers: many IP addresses correspond to one name</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5083397" y="3639321"/>
            <a:ext cx="3717703"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9556" indent="-248841" defTabSz="685800">
              <a:defRPr/>
            </a:pPr>
            <a:r>
              <a:rPr lang="en-US" altLang="en-US" sz="2400" i="1" dirty="0">
                <a:solidFill>
                  <a:srgbClr val="C00000"/>
                </a:solidFill>
                <a:latin typeface="Calibri" panose="020F0502020204030204" pitchFamily="34" charset="0"/>
                <a:cs typeface="Calibri" panose="020F0502020204030204" pitchFamily="34" charset="0"/>
              </a:rPr>
              <a:t>A: </a:t>
            </a:r>
            <a:r>
              <a:rPr lang="en-US" altLang="en-US" sz="2400" i="1" dirty="0">
                <a:solidFill>
                  <a:srgbClr val="CC0000"/>
                </a:solidFill>
                <a:latin typeface="Calibri" panose="020F0502020204030204" pitchFamily="34" charset="0"/>
                <a:cs typeface="Calibri" panose="020F0502020204030204" pitchFamily="34" charset="0"/>
              </a:rPr>
              <a:t>doesn‘t</a:t>
            </a:r>
            <a:r>
              <a:rPr lang="en-US" altLang="ja-JP" sz="2400" i="1" dirty="0">
                <a:solidFill>
                  <a:srgbClr val="CC0000"/>
                </a:solidFill>
                <a:latin typeface="Calibri" panose="020F0502020204030204" pitchFamily="34" charset="0"/>
                <a:cs typeface="Calibri" panose="020F0502020204030204" pitchFamily="34" charset="0"/>
              </a:rPr>
              <a:t> scale!</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Comcast DNS servers alone: 770B DNS queries/day</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Akamai DNS servers alone: 2.6T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a:t>
            </a:fld>
            <a:endParaRPr lang="en-US" dirty="0"/>
          </a:p>
        </p:txBody>
      </p:sp>
    </p:spTree>
    <p:extLst>
      <p:ext uri="{BB962C8B-B14F-4D97-AF65-F5344CB8AC3E}">
        <p14:creationId xmlns:p14="http://schemas.microsoft.com/office/powerpoint/2010/main" val="3619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4584D-CFEE-684B-99E3-B79D799788A4}"/>
              </a:ext>
            </a:extLst>
          </p:cNvPr>
          <p:cNvSpPr>
            <a:spLocks noGrp="1"/>
          </p:cNvSpPr>
          <p:nvPr>
            <p:ph type="title"/>
          </p:nvPr>
        </p:nvSpPr>
        <p:spPr/>
        <p:txBody>
          <a:bodyPr/>
          <a:lstStyle/>
          <a:p>
            <a:r>
              <a:rPr lang="en-GB" dirty="0"/>
              <a:t>QUIC – more than just UDP</a:t>
            </a:r>
          </a:p>
        </p:txBody>
      </p:sp>
      <p:sp>
        <p:nvSpPr>
          <p:cNvPr id="3" name="Content Placeholder 2">
            <a:extLst>
              <a:ext uri="{FF2B5EF4-FFF2-40B4-BE49-F238E27FC236}">
                <a16:creationId xmlns:a16="http://schemas.microsoft.com/office/drawing/2014/main" id="{7EBCBE2B-0BA7-8142-86C5-7267AB1AE67F}"/>
              </a:ext>
            </a:extLst>
          </p:cNvPr>
          <p:cNvSpPr>
            <a:spLocks noGrp="1"/>
          </p:cNvSpPr>
          <p:nvPr>
            <p:ph idx="1"/>
          </p:nvPr>
        </p:nvSpPr>
        <p:spPr/>
        <p:txBody>
          <a:bodyPr>
            <a:normAutofit/>
          </a:bodyPr>
          <a:lstStyle/>
          <a:p>
            <a:r>
              <a:rPr lang="en-GB" dirty="0"/>
              <a:t>QUIC outshines TCP under poor network conditions, shaving a full second off the Google Search page load time for the slowest 1% of connections.</a:t>
            </a:r>
          </a:p>
          <a:p>
            <a:endParaRPr lang="en-GB" dirty="0"/>
          </a:p>
          <a:p>
            <a:r>
              <a:rPr lang="en-GB" dirty="0"/>
              <a:t>These benefits are even more apparent for video services like YouTube</a:t>
            </a:r>
          </a:p>
          <a:p>
            <a:pPr lvl="1"/>
            <a:r>
              <a:rPr lang="en-GB" dirty="0"/>
              <a:t>Users report 30% fewer </a:t>
            </a:r>
            <a:r>
              <a:rPr lang="en-GB" dirty="0" err="1"/>
              <a:t>rebuffers</a:t>
            </a:r>
            <a:r>
              <a:rPr lang="en-GB" dirty="0"/>
              <a:t> with QUIC.</a:t>
            </a:r>
          </a:p>
          <a:p>
            <a:endParaRPr lang="en-GB" dirty="0"/>
          </a:p>
        </p:txBody>
      </p:sp>
      <p:sp>
        <p:nvSpPr>
          <p:cNvPr id="4" name="Slide Number Placeholder 3">
            <a:extLst>
              <a:ext uri="{FF2B5EF4-FFF2-40B4-BE49-F238E27FC236}">
                <a16:creationId xmlns:a16="http://schemas.microsoft.com/office/drawing/2014/main" id="{7B80E5A2-9E01-8144-ABF1-1A8DF8B11525}"/>
              </a:ext>
            </a:extLst>
          </p:cNvPr>
          <p:cNvSpPr>
            <a:spLocks noGrp="1"/>
          </p:cNvSpPr>
          <p:nvPr>
            <p:ph type="sldNum" sz="quarter" idx="12"/>
          </p:nvPr>
        </p:nvSpPr>
        <p:spPr/>
        <p:txBody>
          <a:bodyPr/>
          <a:lstStyle/>
          <a:p>
            <a:fld id="{17258DB0-5299-B449-B005-2F11F39528E5}" type="slidenum">
              <a:rPr lang="en-US" smtClean="0"/>
              <a:t>90</a:t>
            </a:fld>
            <a:endParaRPr lang="en-US"/>
          </a:p>
        </p:txBody>
      </p:sp>
    </p:spTree>
    <p:extLst>
      <p:ext uri="{BB962C8B-B14F-4D97-AF65-F5344CB8AC3E}">
        <p14:creationId xmlns:p14="http://schemas.microsoft.com/office/powerpoint/2010/main" val="118101642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FF81DD-FFFF-7A4F-989D-6BBEDC830980}"/>
              </a:ext>
            </a:extLst>
          </p:cNvPr>
          <p:cNvSpPr>
            <a:spLocks noGrp="1"/>
          </p:cNvSpPr>
          <p:nvPr>
            <p:ph type="title"/>
          </p:nvPr>
        </p:nvSpPr>
        <p:spPr/>
        <p:txBody>
          <a:bodyPr>
            <a:normAutofit fontScale="90000"/>
          </a:bodyPr>
          <a:lstStyle/>
          <a:p>
            <a:r>
              <a:rPr lang="en-US" dirty="0"/>
              <a:t>Why QUIC over UDP and not a new </a:t>
            </a:r>
            <a:r>
              <a:rPr lang="en-US" dirty="0">
                <a:latin typeface="Courier" pitchFamily="2" charset="0"/>
              </a:rPr>
              <a:t>proto</a:t>
            </a:r>
          </a:p>
        </p:txBody>
      </p:sp>
      <p:sp>
        <p:nvSpPr>
          <p:cNvPr id="3" name="Content Placeholder 2">
            <a:extLst>
              <a:ext uri="{FF2B5EF4-FFF2-40B4-BE49-F238E27FC236}">
                <a16:creationId xmlns:a16="http://schemas.microsoft.com/office/drawing/2014/main" id="{3413A0C0-5A6E-274A-A957-B272D727D603}"/>
              </a:ext>
            </a:extLst>
          </p:cNvPr>
          <p:cNvSpPr>
            <a:spLocks noGrp="1"/>
          </p:cNvSpPr>
          <p:nvPr>
            <p:ph idx="1"/>
          </p:nvPr>
        </p:nvSpPr>
        <p:spPr>
          <a:xfrm>
            <a:off x="457200" y="1600200"/>
            <a:ext cx="8599714" cy="4525963"/>
          </a:xfrm>
        </p:spPr>
        <p:txBody>
          <a:bodyPr>
            <a:normAutofit/>
          </a:bodyPr>
          <a:lstStyle/>
          <a:p>
            <a:r>
              <a:rPr lang="en-US" dirty="0"/>
              <a:t>IP proto value for new transport layer</a:t>
            </a:r>
          </a:p>
          <a:p>
            <a:r>
              <a:rPr lang="en-US" dirty="0"/>
              <a:t>Change the protocol – risk the wraith of </a:t>
            </a:r>
          </a:p>
          <a:p>
            <a:pPr lvl="1"/>
            <a:r>
              <a:rPr lang="en-US" dirty="0"/>
              <a:t>Legacy code</a:t>
            </a:r>
          </a:p>
          <a:p>
            <a:pPr lvl="1"/>
            <a:r>
              <a:rPr lang="en-US" dirty="0"/>
              <a:t>Firewalls</a:t>
            </a:r>
          </a:p>
          <a:p>
            <a:pPr lvl="1"/>
            <a:r>
              <a:rPr lang="en-US" dirty="0"/>
              <a:t>Load-balancer</a:t>
            </a:r>
          </a:p>
          <a:p>
            <a:pPr lvl="1"/>
            <a:r>
              <a:rPr lang="en-US" dirty="0"/>
              <a:t>NATs (the high-priest of middlebox)</a:t>
            </a:r>
          </a:p>
          <a:p>
            <a:endParaRPr lang="en-US" dirty="0"/>
          </a:p>
          <a:p>
            <a:r>
              <a:rPr lang="en-US" dirty="0"/>
              <a:t>Same problem faces any significant TCP change</a:t>
            </a:r>
          </a:p>
        </p:txBody>
      </p:sp>
      <p:sp>
        <p:nvSpPr>
          <p:cNvPr id="4" name="Slide Number Placeholder 3">
            <a:extLst>
              <a:ext uri="{FF2B5EF4-FFF2-40B4-BE49-F238E27FC236}">
                <a16:creationId xmlns:a16="http://schemas.microsoft.com/office/drawing/2014/main" id="{D346DDC8-B2BD-2B47-93D8-69CF98988645}"/>
              </a:ext>
            </a:extLst>
          </p:cNvPr>
          <p:cNvSpPr>
            <a:spLocks noGrp="1"/>
          </p:cNvSpPr>
          <p:nvPr>
            <p:ph type="sldNum" sz="quarter" idx="12"/>
          </p:nvPr>
        </p:nvSpPr>
        <p:spPr/>
        <p:txBody>
          <a:bodyPr/>
          <a:lstStyle/>
          <a:p>
            <a:fld id="{17258DB0-5299-B449-B005-2F11F39528E5}" type="slidenum">
              <a:rPr lang="en-US" smtClean="0"/>
              <a:t>91</a:t>
            </a:fld>
            <a:endParaRPr lang="en-US"/>
          </a:p>
        </p:txBody>
      </p:sp>
      <p:sp>
        <p:nvSpPr>
          <p:cNvPr id="5" name="TextBox 4">
            <a:extLst>
              <a:ext uri="{FF2B5EF4-FFF2-40B4-BE49-F238E27FC236}">
                <a16:creationId xmlns:a16="http://schemas.microsoft.com/office/drawing/2014/main" id="{80DDE33E-8F92-B749-A8CF-D493EDDFBB6F}"/>
              </a:ext>
            </a:extLst>
          </p:cNvPr>
          <p:cNvSpPr txBox="1"/>
          <p:nvPr/>
        </p:nvSpPr>
        <p:spPr>
          <a:xfrm>
            <a:off x="87086" y="6259286"/>
            <a:ext cx="8109857" cy="646331"/>
          </a:xfrm>
          <a:prstGeom prst="rect">
            <a:avLst/>
          </a:prstGeom>
          <a:noFill/>
        </p:spPr>
        <p:txBody>
          <a:bodyPr wrap="square" rtlCol="0">
            <a:spAutoFit/>
          </a:bodyPr>
          <a:lstStyle/>
          <a:p>
            <a:r>
              <a:rPr lang="en-US" dirty="0"/>
              <a:t>Honda  M. et al. “</a:t>
            </a:r>
            <a:r>
              <a:rPr lang="en-GB" b="1" dirty="0"/>
              <a:t>Is it still possible to extend TCP?”, </a:t>
            </a:r>
            <a:r>
              <a:rPr lang="en-GB" dirty="0"/>
              <a:t>IMC’11</a:t>
            </a:r>
            <a:endParaRPr lang="en-US" dirty="0"/>
          </a:p>
          <a:p>
            <a:r>
              <a:rPr lang="en-US" dirty="0"/>
              <a:t>https://</a:t>
            </a:r>
            <a:r>
              <a:rPr lang="en-US" dirty="0" err="1"/>
              <a:t>dl.acm.org</a:t>
            </a:r>
            <a:r>
              <a:rPr lang="en-US" dirty="0"/>
              <a:t>/</a:t>
            </a:r>
            <a:r>
              <a:rPr lang="en-US" dirty="0" err="1"/>
              <a:t>doi</a:t>
            </a:r>
            <a:r>
              <a:rPr lang="en-US" dirty="0"/>
              <a:t>/abs/10.1145/2068816.2068834</a:t>
            </a:r>
          </a:p>
        </p:txBody>
      </p:sp>
    </p:spTree>
    <p:extLst>
      <p:ext uri="{BB962C8B-B14F-4D97-AF65-F5344CB8AC3E}">
        <p14:creationId xmlns:p14="http://schemas.microsoft.com/office/powerpoint/2010/main" val="258067943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64132"/>
            <a:ext cx="8229600" cy="1143000"/>
          </a:xfrm>
        </p:spPr>
        <p:txBody>
          <a:bodyPr>
            <a:normAutofit fontScale="90000"/>
          </a:bodyPr>
          <a:lstStyle/>
          <a:p>
            <a:r>
              <a:rPr lang="en-US" dirty="0"/>
              <a:t>Every host is a server:</a:t>
            </a:r>
            <a:br>
              <a:rPr lang="en-US" dirty="0"/>
            </a:br>
            <a:r>
              <a:rPr lang="en-US" dirty="0"/>
              <a:t>Peer-2-Peer</a:t>
            </a:r>
          </a:p>
        </p:txBody>
      </p:sp>
      <p:sp>
        <p:nvSpPr>
          <p:cNvPr id="4" name="Slide Number Placeholder 3"/>
          <p:cNvSpPr>
            <a:spLocks noGrp="1"/>
          </p:cNvSpPr>
          <p:nvPr>
            <p:ph type="sldNum" sz="quarter" idx="12"/>
          </p:nvPr>
        </p:nvSpPr>
        <p:spPr/>
        <p:txBody>
          <a:bodyPr/>
          <a:lstStyle/>
          <a:p>
            <a:fld id="{17258DB0-5299-B449-B005-2F11F39528E5}" type="slidenum">
              <a:rPr lang="en-US" smtClean="0"/>
              <a:t>92</a:t>
            </a:fld>
            <a:endParaRPr lang="en-US"/>
          </a:p>
        </p:txBody>
      </p:sp>
    </p:spTree>
    <p:extLst>
      <p:ext uri="{BB962C8B-B14F-4D97-AF65-F5344CB8AC3E}">
        <p14:creationId xmlns:p14="http://schemas.microsoft.com/office/powerpoint/2010/main" val="406978507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sz="135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sz="135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05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enterprise</a:t>
            </a:r>
          </a:p>
          <a:p>
            <a:pPr>
              <a:lnSpc>
                <a:spcPct val="80000"/>
              </a:lnSpc>
              <a:spcBef>
                <a:spcPct val="0"/>
              </a:spcBef>
              <a:buClrTx/>
              <a:buSzTx/>
              <a:buFontTx/>
              <a:buNone/>
            </a:pPr>
            <a:r>
              <a:rPr lang="en-US" altLang="en-US" sz="105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a:lnSpc>
                <a:spcPct val="90000"/>
              </a:lnSpc>
            </a:pPr>
            <a:r>
              <a:rPr lang="en-US" sz="105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a:lnSpc>
                <a:spcPct val="90000"/>
              </a:lnSpc>
            </a:pPr>
            <a:r>
              <a:rPr lang="en-US" sz="105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a:lnSpc>
                <a:spcPct val="90000"/>
              </a:lnSpc>
            </a:pPr>
            <a:r>
              <a:rPr lang="en-US" sz="788" dirty="0"/>
              <a:t>datacenter </a:t>
            </a:r>
          </a:p>
          <a:p>
            <a:pPr>
              <a:lnSpc>
                <a:spcPct val="90000"/>
              </a:lnSpc>
            </a:pPr>
            <a:r>
              <a:rPr lang="en-US" sz="788"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a:lnSpc>
                <a:spcPct val="90000"/>
              </a:lnSpc>
            </a:pPr>
            <a:r>
              <a:rPr lang="en-US" sz="1050" dirty="0"/>
              <a:t>content </a:t>
            </a:r>
          </a:p>
          <a:p>
            <a:pPr>
              <a:lnSpc>
                <a:spcPct val="90000"/>
              </a:lnSpc>
            </a:pPr>
            <a:r>
              <a:rPr lang="en-US" sz="1050" dirty="0"/>
              <a:t>provider </a:t>
            </a:r>
          </a:p>
          <a:p>
            <a:pPr>
              <a:lnSpc>
                <a:spcPct val="90000"/>
              </a:lnSpc>
            </a:pPr>
            <a:r>
              <a:rPr lang="en-US" sz="1050" dirty="0"/>
              <a:t>network</a:t>
            </a:r>
            <a:endParaRPr lang="en-US" sz="75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rPr>
              <a:t>Peer-to-peer </a:t>
            </a:r>
            <a:r>
              <a:rPr lang="en-US" altLang="en-US" sz="27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3300" dirty="0">
                <a:ea typeface="ＭＳ Ｐゴシック" panose="020B0600070205080204" pitchFamily="34" charset="-128"/>
              </a:rPr>
              <a:t>rchitecture</a:t>
            </a:r>
            <a:endParaRPr lang="en-US" sz="33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498245" y="1824994"/>
            <a:ext cx="4550886"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300"/>
              </a:spcBef>
            </a:pPr>
            <a:r>
              <a:rPr lang="en-US" altLang="en-US" sz="2100" i="1" dirty="0">
                <a:ea typeface="ＭＳ Ｐゴシック" panose="020B0600070205080204" pitchFamily="34" charset="-128"/>
              </a:rPr>
              <a:t>no</a:t>
            </a:r>
            <a:r>
              <a:rPr lang="en-US" altLang="en-US" sz="2100" dirty="0">
                <a:ea typeface="ＭＳ Ｐゴシック" panose="020B0600070205080204" pitchFamily="34" charset="-128"/>
              </a:rPr>
              <a:t> always-on server</a:t>
            </a:r>
          </a:p>
          <a:p>
            <a:pPr>
              <a:spcBef>
                <a:spcPts val="300"/>
              </a:spcBef>
            </a:pPr>
            <a:r>
              <a:rPr lang="en-US" altLang="en-US" sz="2100" dirty="0">
                <a:ea typeface="ＭＳ Ｐゴシック" panose="020B0600070205080204" pitchFamily="34" charset="-128"/>
              </a:rPr>
              <a:t>arbitrary end systems directly communicate</a:t>
            </a:r>
          </a:p>
          <a:p>
            <a:pPr>
              <a:spcBef>
                <a:spcPts val="300"/>
              </a:spcBef>
            </a:pPr>
            <a:r>
              <a:rPr lang="en-US" altLang="en-US" sz="2100" dirty="0">
                <a:ea typeface="ＭＳ Ｐゴシック" panose="020B0600070205080204" pitchFamily="34" charset="-128"/>
              </a:rPr>
              <a:t>peers request service from other peers, provide service in return to other peers</a:t>
            </a:r>
          </a:p>
          <a:p>
            <a:pPr marL="436960" lvl="1" indent="-169069"/>
            <a:r>
              <a:rPr lang="en-US" altLang="en-US" sz="1800" i="1" dirty="0">
                <a:solidFill>
                  <a:srgbClr val="CC0000"/>
                </a:solidFill>
                <a:ea typeface="ＭＳ Ｐゴシック" panose="020B0600070205080204" pitchFamily="34" charset="-128"/>
              </a:rPr>
              <a:t>self scalability</a:t>
            </a:r>
            <a:r>
              <a:rPr lang="en-US" altLang="en-US" sz="1800" dirty="0">
                <a:solidFill>
                  <a:srgbClr val="CC0000"/>
                </a:solidFill>
                <a:ea typeface="ＭＳ Ｐゴシック" panose="020B0600070205080204" pitchFamily="34" charset="-128"/>
              </a:rPr>
              <a:t> – new peers bring new service capacity, and new service demands</a:t>
            </a:r>
          </a:p>
          <a:p>
            <a:pPr>
              <a:spcBef>
                <a:spcPts val="300"/>
              </a:spcBef>
            </a:pPr>
            <a:r>
              <a:rPr lang="en-US" altLang="en-US" sz="2100" dirty="0">
                <a:ea typeface="ＭＳ Ｐゴシック" panose="020B0600070205080204" pitchFamily="34" charset="-128"/>
              </a:rPr>
              <a:t>peers are intermittently connected and change IP addresses</a:t>
            </a:r>
          </a:p>
          <a:p>
            <a:pPr lvl="1">
              <a:spcBef>
                <a:spcPts val="300"/>
              </a:spcBef>
            </a:pPr>
            <a:r>
              <a:rPr lang="en-US" altLang="en-US" sz="1800" dirty="0">
                <a:ea typeface="ＭＳ Ｐゴシック" panose="020B0600070205080204" pitchFamily="34" charset="-128"/>
              </a:rPr>
              <a:t>complex management</a:t>
            </a:r>
          </a:p>
          <a:p>
            <a:pPr>
              <a:spcBef>
                <a:spcPts val="300"/>
              </a:spcBef>
            </a:pPr>
            <a:r>
              <a:rPr lang="en-US" sz="2100" dirty="0"/>
              <a:t>examples: </a:t>
            </a:r>
            <a:r>
              <a:rPr lang="en-US" sz="1800" dirty="0"/>
              <a:t>P2P file sharing (BitTorrent), streaming (</a:t>
            </a:r>
            <a:r>
              <a:rPr lang="en-US" sz="1800" dirty="0" err="1"/>
              <a:t>KanKan</a:t>
            </a:r>
            <a:r>
              <a:rPr lang="en-US" sz="1800" dirty="0"/>
              <a:t>), VoIP (Skype)</a:t>
            </a:r>
            <a:endParaRPr lang="en-US" sz="2100"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93</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94</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client-server vs P2P</a:t>
            </a:r>
            <a:endParaRPr lang="en-US" sz="33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647282" y="1833817"/>
            <a:ext cx="7886700" cy="9725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6010" indent="-407194">
              <a:buNone/>
            </a:pPr>
            <a:r>
              <a:rPr lang="en-US" altLang="en-US" sz="2400" i="1" u="sng" dirty="0">
                <a:solidFill>
                  <a:srgbClr val="CC0000"/>
                </a:solidFill>
                <a:ea typeface="ＭＳ Ｐゴシック" panose="020B0600070205080204" pitchFamily="34" charset="-128"/>
              </a:rPr>
              <a:t>Q</a:t>
            </a:r>
            <a:r>
              <a:rPr lang="en-US" altLang="en-US" sz="2400" i="1" dirty="0">
                <a:solidFill>
                  <a:srgbClr val="CC0000"/>
                </a:solidFill>
                <a:ea typeface="ＭＳ Ｐゴシック" panose="020B0600070205080204" pitchFamily="34" charset="-128"/>
              </a:rPr>
              <a:t>:</a:t>
            </a:r>
            <a:r>
              <a:rPr lang="en-US" altLang="en-US" sz="2400" dirty="0">
                <a:ea typeface="ＭＳ Ｐゴシック" panose="020B0600070205080204" pitchFamily="34" charset="-128"/>
              </a:rPr>
              <a:t> how much time to distribute file (size </a:t>
            </a:r>
            <a:r>
              <a:rPr lang="en-US" altLang="en-US" sz="2400" i="1" dirty="0">
                <a:ea typeface="ＭＳ Ｐゴシック" panose="020B0600070205080204" pitchFamily="34" charset="-128"/>
              </a:rPr>
              <a:t>F</a:t>
            </a:r>
            <a:r>
              <a:rPr lang="en-US" altLang="en-US" sz="2400" dirty="0">
                <a:ea typeface="ＭＳ Ｐゴシック" panose="020B0600070205080204" pitchFamily="34" charset="-128"/>
              </a:rPr>
              <a:t>) from one server to  </a:t>
            </a:r>
            <a:r>
              <a:rPr lang="en-US" altLang="en-US" sz="2400" i="1" dirty="0">
                <a:ea typeface="ＭＳ Ｐゴシック" panose="020B0600070205080204" pitchFamily="34" charset="-128"/>
              </a:rPr>
              <a:t>N  peers</a:t>
            </a:r>
            <a:r>
              <a:rPr lang="en-US" altLang="en-US" sz="2400" dirty="0">
                <a:ea typeface="ＭＳ Ｐゴシック" panose="020B0600070205080204" pitchFamily="34" charset="-128"/>
              </a:rPr>
              <a:t>?</a:t>
            </a:r>
          </a:p>
          <a:p>
            <a:pPr marL="644129" lvl="1" indent="-178594"/>
            <a:r>
              <a:rPr lang="en-US" altLang="en-US" sz="1800"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3156347" y="3916560"/>
            <a:ext cx="2831306" cy="1316831"/>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2807494" y="3889174"/>
            <a:ext cx="602456" cy="2333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3020615" y="3737966"/>
            <a:ext cx="35618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2475309" y="4572593"/>
            <a:ext cx="762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2516981" y="4683322"/>
            <a:ext cx="75247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2692003" y="4280891"/>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2677715" y="4666653"/>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2302669" y="3904653"/>
            <a:ext cx="87987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000000"/>
                </a:solidFill>
              </a:rPr>
              <a:t>server</a:t>
            </a:r>
            <a:endParaRPr lang="en-US" altLang="en-US" sz="1500" kern="0" baseline="-25000">
              <a:solidFill>
                <a:srgbClr val="000000"/>
              </a:solidFill>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3428631" y="4299940"/>
            <a:ext cx="21771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FFFFFF"/>
                </a:solidFill>
              </a:rPr>
              <a:t>network (with abundant</a:t>
            </a:r>
          </a:p>
          <a:p>
            <a:pPr algn="ctr" defTabSz="685800" fontAlgn="base">
              <a:spcBef>
                <a:spcPct val="0"/>
              </a:spcBef>
              <a:spcAft>
                <a:spcPct val="0"/>
              </a:spcAft>
              <a:defRPr/>
            </a:pPr>
            <a:r>
              <a:rPr lang="en-US" altLang="en-US" sz="1500" kern="0">
                <a:solidFill>
                  <a:srgbClr val="FFFFFF"/>
                </a:solidFill>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1633537" y="3718915"/>
            <a:ext cx="104775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350" i="1" kern="0">
                <a:solidFill>
                  <a:srgbClr val="000000"/>
                </a:solidFill>
              </a:rPr>
              <a:t>file, size F</a:t>
            </a:r>
            <a:endParaRPr lang="en-US" altLang="en-US" sz="1350" i="1" kern="0" baseline="-25000">
              <a:solidFill>
                <a:srgbClr val="000000"/>
              </a:solidFill>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2511715" y="2838553"/>
            <a:ext cx="1864883"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u</a:t>
            </a:r>
            <a:r>
              <a:rPr lang="en-US" altLang="en-US" sz="1800" b="1" i="1" kern="0" baseline="-25000" dirty="0">
                <a:solidFill>
                  <a:srgbClr val="CC0000"/>
                </a:solidFill>
                <a:latin typeface="+mn-lt"/>
              </a:rPr>
              <a:t>s</a:t>
            </a:r>
            <a:r>
              <a:rPr lang="en-US" altLang="en-US" sz="1800" b="1" i="1" kern="0" dirty="0">
                <a:solidFill>
                  <a:srgbClr val="CC0000"/>
                </a:solidFill>
                <a:latin typeface="+mn-lt"/>
              </a:rPr>
              <a:t>:</a:t>
            </a:r>
            <a:r>
              <a:rPr lang="en-US" altLang="en-US" sz="1800" kern="0" dirty="0">
                <a:solidFill>
                  <a:srgbClr val="000000"/>
                </a:solidFill>
                <a:latin typeface="+mn-lt"/>
              </a:rPr>
              <a:t> server upload capacity</a:t>
            </a:r>
            <a:endParaRPr lang="en-US" altLang="en-US" sz="1500" kern="0" dirty="0">
              <a:solidFill>
                <a:srgbClr val="000000"/>
              </a:solidFill>
              <a:latin typeface="+mn-lt"/>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6150768" y="4969072"/>
            <a:ext cx="19431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err="1">
                <a:solidFill>
                  <a:srgbClr val="CC0000"/>
                </a:solidFill>
                <a:latin typeface="+mn-lt"/>
              </a:rPr>
              <a:t>u</a:t>
            </a:r>
            <a:r>
              <a:rPr lang="en-US" altLang="en-US" sz="1800" b="1" i="1" kern="0" baseline="-25000" dirty="0" err="1">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6197901" y="3454683"/>
            <a:ext cx="20574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d</a:t>
            </a:r>
            <a:r>
              <a:rPr lang="en-US" altLang="en-US" sz="1800" b="1" i="1" kern="0" baseline="-25000" dirty="0">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download capacity</a:t>
            </a:r>
            <a:endParaRPr lang="en-US" altLang="en-US" sz="1500" kern="0" dirty="0">
              <a:solidFill>
                <a:srgbClr val="000000"/>
              </a:solidFill>
              <a:latin typeface="+mn-lt"/>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015728" y="3303387"/>
            <a:ext cx="444103" cy="435769"/>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Times New Roman" panose="02020603050405020304" pitchFamily="18" charset="0"/>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4067175" y="3511747"/>
            <a:ext cx="1603772" cy="677465"/>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5966222" y="4426147"/>
            <a:ext cx="87391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5972175" y="4540447"/>
            <a:ext cx="873919"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6086474" y="411777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6104334" y="451782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3142059" y="3274813"/>
            <a:ext cx="0" cy="497681"/>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6301978" y="3960612"/>
            <a:ext cx="277415"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6324599" y="4670224"/>
            <a:ext cx="277416"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2594372" y="3349822"/>
            <a:ext cx="348853" cy="602456"/>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1776412" y="4327324"/>
            <a:ext cx="694135" cy="596504"/>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4192190" y="2962868"/>
            <a:ext cx="694134" cy="596504"/>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4975622" y="3068835"/>
            <a:ext cx="694134" cy="596503"/>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6828234" y="4154685"/>
            <a:ext cx="694134" cy="596503"/>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95</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client-server</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408843" y="1839347"/>
            <a:ext cx="4573766" cy="1510903"/>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sequentially send (upload) </a:t>
            </a:r>
            <a:r>
              <a:rPr lang="en-US" altLang="en-US" sz="2100" i="1" dirty="0">
                <a:ea typeface="ＭＳ Ｐゴシック" panose="020B0600070205080204" pitchFamily="34" charset="-128"/>
              </a:rPr>
              <a:t>N </a:t>
            </a:r>
            <a:r>
              <a:rPr lang="en-US" altLang="en-US" sz="2100" dirty="0">
                <a:ea typeface="ＭＳ Ｐゴシック" panose="020B0600070205080204" pitchFamily="34" charset="-128"/>
              </a:rPr>
              <a:t>file</a:t>
            </a:r>
            <a:r>
              <a:rPr lang="en-US" altLang="en-US" sz="2100" i="1" dirty="0">
                <a:ea typeface="ＭＳ Ｐゴシック" panose="020B0600070205080204" pitchFamily="34" charset="-128"/>
              </a:rPr>
              <a:t> </a:t>
            </a:r>
            <a:r>
              <a:rPr lang="en-US" altLang="en-US" sz="2100" dirty="0">
                <a:ea typeface="ＭＳ Ｐゴシック" panose="020B0600070205080204" pitchFamily="34" charset="-128"/>
              </a:rPr>
              <a:t>copies:</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a:p>
            <a:pPr lvl="1">
              <a:lnSpc>
                <a:spcPct val="100000"/>
              </a:lnSpc>
            </a:pPr>
            <a:r>
              <a:rPr lang="en-US" altLang="en-US" sz="1800" dirty="0">
                <a:ea typeface="ＭＳ Ｐゴシック" panose="020B0600070205080204" pitchFamily="34" charset="-128"/>
              </a:rPr>
              <a:t>time to send </a:t>
            </a:r>
            <a:r>
              <a:rPr lang="en-US" altLang="en-US" sz="1800" i="1" dirty="0">
                <a:ea typeface="ＭＳ Ｐゴシック" panose="020B0600070205080204" pitchFamily="34" charset="-128"/>
              </a:rPr>
              <a:t>N</a:t>
            </a:r>
            <a:r>
              <a:rPr lang="en-US" altLang="en-US" sz="1800" dirty="0">
                <a:ea typeface="ＭＳ Ｐゴシック" panose="020B0600070205080204" pitchFamily="34" charset="-128"/>
              </a:rPr>
              <a:t> copies: </a:t>
            </a:r>
            <a:r>
              <a:rPr lang="en-US" altLang="en-US" sz="1800" i="1" dirty="0">
                <a:ea typeface="ＭＳ Ｐゴシック" panose="020B0600070205080204" pitchFamily="34" charset="-128"/>
              </a:rPr>
              <a:t>NF/u</a:t>
            </a:r>
            <a:r>
              <a:rPr lang="en-US" altLang="en-US" sz="1800" i="1" baseline="-25000" dirty="0">
                <a:ea typeface="ＭＳ Ｐゴシック" panose="020B0600070205080204" pitchFamily="34" charset="-128"/>
              </a:rPr>
              <a:t>s</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487424" y="3272136"/>
            <a:ext cx="4330302" cy="15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i="1" dirty="0" err="1">
                <a:latin typeface="+mn-lt"/>
              </a:rPr>
              <a:t>d</a:t>
            </a:r>
            <a:r>
              <a:rPr lang="en-US" altLang="en-US" sz="1800" i="1" baseline="-25000" dirty="0" err="1">
                <a:latin typeface="+mn-lt"/>
              </a:rPr>
              <a:t>mi</a:t>
            </a:r>
            <a:r>
              <a:rPr lang="en-US" altLang="en-US" sz="1800" baseline="-25000" dirty="0" err="1">
                <a:latin typeface="+mn-lt"/>
              </a:rPr>
              <a:t>n</a:t>
            </a:r>
            <a:r>
              <a:rPr lang="en-US" altLang="en-US" sz="1800" dirty="0">
                <a:latin typeface="+mn-lt"/>
              </a:rPr>
              <a:t> = min client download rate</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097200" y="2153077"/>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5510163" y="5164373"/>
            <a:ext cx="322660" cy="5191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3370339" y="5560852"/>
            <a:ext cx="2228687" cy="31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012048" y="4634546"/>
            <a:ext cx="2327047" cy="800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800" i="1">
                <a:latin typeface="+mn-lt"/>
              </a:rPr>
              <a:t>time to  distribute F </a:t>
            </a:r>
          </a:p>
          <a:p>
            <a:pPr algn="r">
              <a:lnSpc>
                <a:spcPct val="80000"/>
              </a:lnSpc>
            </a:pPr>
            <a:r>
              <a:rPr lang="en-US" altLang="en-US" sz="1800" i="1">
                <a:latin typeface="+mn-lt"/>
              </a:rPr>
              <a:t>to N clients using </a:t>
            </a:r>
          </a:p>
          <a:p>
            <a:pPr algn="r">
              <a:lnSpc>
                <a:spcPct val="80000"/>
              </a:lnSpc>
            </a:pPr>
            <a:r>
              <a:rPr lang="en-US" altLang="en-US" sz="1800" i="1">
                <a:latin typeface="+mn-lt"/>
              </a:rPr>
              <a:t>client-server approach</a:t>
            </a:r>
            <a:r>
              <a:rPr lang="en-US" altLang="en-US" sz="2100">
                <a:latin typeface="+mn-lt"/>
              </a:rPr>
              <a:t> </a:t>
            </a:r>
            <a:endParaRPr lang="en-US" altLang="en-US" sz="240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1888762" y="4580968"/>
            <a:ext cx="5566199" cy="92630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4272419" y="4816711"/>
            <a:ext cx="32947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latin typeface="+mn-lt"/>
              </a:rPr>
              <a:t> D</a:t>
            </a:r>
            <a:r>
              <a:rPr lang="en-US" altLang="en-US" sz="2400" i="1" baseline="-25000">
                <a:latin typeface="+mn-lt"/>
              </a:rPr>
              <a:t>c-s</a:t>
            </a:r>
            <a:r>
              <a:rPr lang="en-US" altLang="en-US" sz="2400" i="1">
                <a:latin typeface="+mn-lt"/>
              </a:rPr>
              <a:t> &gt; max{NF/u</a:t>
            </a:r>
            <a:r>
              <a:rPr lang="en-US" altLang="en-US" sz="2400" i="1" baseline="-25000">
                <a:latin typeface="+mn-lt"/>
              </a:rPr>
              <a:t>s,</a:t>
            </a:r>
            <a:r>
              <a:rPr lang="en-US" altLang="en-US" sz="2400" i="1">
                <a:latin typeface="+mn-lt"/>
              </a:rPr>
              <a:t>,F/d</a:t>
            </a:r>
            <a:r>
              <a:rPr lang="en-US" altLang="en-US" sz="2400" i="1" baseline="-25000">
                <a:latin typeface="+mn-lt"/>
              </a:rPr>
              <a:t>min</a:t>
            </a:r>
            <a:r>
              <a:rPr lang="en-US" altLang="en-US" sz="2400" i="1">
                <a:latin typeface="+mn-lt"/>
              </a:rPr>
              <a:t>}</a:t>
            </a:r>
            <a:r>
              <a:rPr lang="en-US" altLang="en-US" sz="2400" i="1">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4945123" y="5138180"/>
            <a:ext cx="13096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P2P</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66722" y="1850026"/>
            <a:ext cx="4573766" cy="151090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upload at least one copy:</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58400" y="2888062"/>
            <a:ext cx="4330302" cy="90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255079" y="2200496"/>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649488" y="3764872"/>
            <a:ext cx="6393120" cy="939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clients: </a:t>
            </a:r>
            <a:r>
              <a:rPr lang="en-US" altLang="en-US" sz="2100" dirty="0">
                <a:latin typeface="+mn-lt"/>
              </a:rPr>
              <a:t>as aggregate must download </a:t>
            </a:r>
            <a:r>
              <a:rPr lang="en-US" altLang="en-US" sz="2100" i="1" dirty="0">
                <a:latin typeface="+mn-lt"/>
              </a:rPr>
              <a:t>NF</a:t>
            </a:r>
            <a:r>
              <a:rPr lang="en-US" altLang="en-US" sz="2100" dirty="0">
                <a:latin typeface="+mn-lt"/>
              </a:rPr>
              <a:t> bits</a:t>
            </a:r>
          </a:p>
          <a:p>
            <a:pPr lvl="1">
              <a:lnSpc>
                <a:spcPct val="85000"/>
              </a:lnSpc>
              <a:buClr>
                <a:srgbClr val="000099"/>
              </a:buClr>
              <a:buSzTx/>
              <a:buFont typeface="Arial" panose="020B0604020202020204" pitchFamily="34" charset="0"/>
              <a:buChar char="•"/>
            </a:pPr>
            <a:r>
              <a:rPr lang="en-US" altLang="en-US" sz="1800" dirty="0">
                <a:latin typeface="+mn-lt"/>
              </a:rPr>
              <a:t>max upload rate (limiting max download rate) is </a:t>
            </a:r>
            <a:r>
              <a:rPr lang="en-US" altLang="en-US" sz="1800" i="1" dirty="0">
                <a:latin typeface="+mn-lt"/>
              </a:rPr>
              <a:t>u</a:t>
            </a:r>
            <a:r>
              <a:rPr lang="en-US" altLang="en-US" sz="1800" i="1" baseline="-25000" dirty="0">
                <a:latin typeface="+mn-lt"/>
              </a:rPr>
              <a:t>s</a:t>
            </a:r>
            <a:r>
              <a:rPr lang="en-US" altLang="en-US" sz="1800" i="1" dirty="0">
                <a:latin typeface="+mn-lt"/>
              </a:rPr>
              <a:t> + </a:t>
            </a:r>
            <a:r>
              <a:rPr lang="en-US" altLang="en-US" sz="2100" i="1" dirty="0">
                <a:latin typeface="Symbol" pitchFamily="2" charset="2"/>
              </a:rPr>
              <a:t>S</a:t>
            </a:r>
            <a:r>
              <a:rPr lang="en-US" altLang="en-US" sz="1800" i="1" dirty="0">
                <a:latin typeface="+mn-lt"/>
              </a:rPr>
              <a:t>u</a:t>
            </a:r>
            <a:r>
              <a:rPr lang="en-US" altLang="en-US" sz="18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076150" y="4673624"/>
            <a:ext cx="1747401" cy="688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500" i="1" dirty="0">
                <a:latin typeface="+mn-lt"/>
              </a:rPr>
              <a:t>time to  distribute F </a:t>
            </a:r>
          </a:p>
          <a:p>
            <a:pPr algn="r">
              <a:lnSpc>
                <a:spcPct val="80000"/>
              </a:lnSpc>
            </a:pPr>
            <a:r>
              <a:rPr lang="en-US" altLang="en-US" sz="1500" i="1" dirty="0">
                <a:latin typeface="+mn-lt"/>
              </a:rPr>
              <a:t>to N clients using </a:t>
            </a:r>
          </a:p>
          <a:p>
            <a:pPr algn="r">
              <a:lnSpc>
                <a:spcPct val="80000"/>
              </a:lnSpc>
            </a:pPr>
            <a:r>
              <a:rPr lang="en-US" altLang="en-US" sz="1500" i="1" dirty="0">
                <a:latin typeface="+mn-lt"/>
              </a:rPr>
              <a:t>P2P approach</a:t>
            </a:r>
            <a:r>
              <a:rPr lang="en-US" altLang="en-US" sz="1800" dirty="0">
                <a:latin typeface="+mn-lt"/>
              </a:rPr>
              <a:t> </a:t>
            </a:r>
            <a:endParaRPr lang="en-US" altLang="en-US" sz="21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002465" y="4601076"/>
            <a:ext cx="6866324" cy="754942"/>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3160514" y="4759378"/>
            <a:ext cx="47728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latin typeface="+mn-lt"/>
              </a:rPr>
              <a:t> D</a:t>
            </a:r>
            <a:r>
              <a:rPr lang="en-US" altLang="en-US" sz="2400" i="1" baseline="-25000" dirty="0">
                <a:latin typeface="+mn-lt"/>
              </a:rPr>
              <a:t>P2P</a:t>
            </a:r>
            <a:r>
              <a:rPr lang="en-US" altLang="en-US" sz="2400" i="1" dirty="0">
                <a:latin typeface="+mn-lt"/>
              </a:rPr>
              <a:t> &gt; max{F/</a:t>
            </a:r>
            <a:r>
              <a:rPr lang="en-US" altLang="en-US" sz="2400" i="1" dirty="0" err="1">
                <a:latin typeface="+mn-lt"/>
              </a:rPr>
              <a:t>u</a:t>
            </a:r>
            <a:r>
              <a:rPr lang="en-US" altLang="en-US" sz="2400" i="1" baseline="-25000" dirty="0" err="1">
                <a:latin typeface="+mn-lt"/>
              </a:rPr>
              <a:t>s,</a:t>
            </a:r>
            <a:r>
              <a:rPr lang="en-US" altLang="en-US" sz="2400" i="1" dirty="0" err="1">
                <a:latin typeface="+mn-lt"/>
              </a:rPr>
              <a:t>,F</a:t>
            </a:r>
            <a:r>
              <a:rPr lang="en-US" altLang="en-US" sz="2400" i="1" dirty="0">
                <a:latin typeface="+mn-lt"/>
              </a:rPr>
              <a:t>/</a:t>
            </a:r>
            <a:r>
              <a:rPr lang="en-US" altLang="en-US" sz="2400" i="1" dirty="0" err="1">
                <a:latin typeface="+mn-lt"/>
              </a:rPr>
              <a:t>d</a:t>
            </a:r>
            <a:r>
              <a:rPr lang="en-US" altLang="en-US" sz="2400" i="1" baseline="-25000" dirty="0" err="1">
                <a:latin typeface="+mn-lt"/>
              </a:rPr>
              <a:t>min</a:t>
            </a:r>
            <a:r>
              <a:rPr lang="en-US" altLang="en-US" sz="2400" i="1" baseline="-25000" dirty="0">
                <a:latin typeface="+mn-lt"/>
              </a:rPr>
              <a:t>,</a:t>
            </a:r>
            <a:r>
              <a:rPr lang="en-US" altLang="en-US" sz="2400" i="1" dirty="0">
                <a:latin typeface="+mn-lt"/>
              </a:rPr>
              <a:t>,NF/(</a:t>
            </a:r>
            <a:r>
              <a:rPr lang="en-US" altLang="en-US" sz="2100" i="1" dirty="0">
                <a:latin typeface="+mn-lt"/>
              </a:rPr>
              <a:t>u</a:t>
            </a:r>
            <a:r>
              <a:rPr lang="en-US" altLang="en-US" sz="2100" i="1" baseline="-25000" dirty="0">
                <a:latin typeface="+mn-lt"/>
              </a:rPr>
              <a:t>s</a:t>
            </a:r>
            <a:r>
              <a:rPr lang="en-US" altLang="en-US" sz="2100" i="1" dirty="0">
                <a:latin typeface="+mn-lt"/>
              </a:rPr>
              <a:t> + </a:t>
            </a:r>
            <a:r>
              <a:rPr lang="en-US" altLang="en-US" sz="2400" i="1" dirty="0">
                <a:latin typeface="Symbol" pitchFamily="2" charset="2"/>
              </a:rPr>
              <a:t>S</a:t>
            </a:r>
            <a:r>
              <a:rPr lang="en-US" altLang="en-US" sz="2100" i="1" dirty="0">
                <a:latin typeface="+mn-lt"/>
              </a:rPr>
              <a:t>u</a:t>
            </a:r>
            <a:r>
              <a:rPr lang="en-US" altLang="en-US" sz="2100" i="1" baseline="-25000" dirty="0">
                <a:latin typeface="+mn-lt"/>
              </a:rPr>
              <a:t>i</a:t>
            </a:r>
            <a:r>
              <a:rPr lang="en-US" altLang="en-US" sz="2400" dirty="0">
                <a:latin typeface="+mn-lt"/>
              </a:rPr>
              <a:t>)</a:t>
            </a:r>
            <a:r>
              <a:rPr lang="en-US" altLang="en-US" sz="2400" i="1" dirty="0">
                <a:latin typeface="+mn-lt"/>
              </a:rPr>
              <a:t>}</a:t>
            </a:r>
            <a:r>
              <a:rPr lang="en-US" altLang="en-US" sz="24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2270351" y="5085608"/>
            <a:ext cx="5335307" cy="827237"/>
            <a:chOff x="3027135" y="5637812"/>
            <a:chExt cx="7113742" cy="1102983"/>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7"/>
              <a:ext cx="7113742"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253710"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a:t>
              </a:r>
              <a:r>
                <a:rPr lang="en-US" altLang="en-US" sz="1800" i="1" dirty="0">
                  <a:latin typeface="+mn-lt"/>
                </a:rPr>
                <a:t>N</a:t>
              </a:r>
              <a:r>
                <a:rPr lang="en-US" altLang="en-US" sz="18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96</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064034" y="1879202"/>
            <a:ext cx="56111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client upload rate =</a:t>
            </a:r>
            <a:r>
              <a:rPr lang="en-US" altLang="en-US" sz="1800" i="1" dirty="0">
                <a:latin typeface="+mn-lt"/>
              </a:rPr>
              <a:t> u</a:t>
            </a:r>
            <a:r>
              <a:rPr lang="en-US" altLang="en-US" sz="1800" dirty="0">
                <a:latin typeface="+mn-lt"/>
              </a:rPr>
              <a:t>,  </a:t>
            </a:r>
            <a:r>
              <a:rPr lang="en-US" altLang="en-US" sz="1800" i="1" dirty="0">
                <a:latin typeface="+mn-lt"/>
              </a:rPr>
              <a:t>F/u </a:t>
            </a:r>
            <a:r>
              <a:rPr lang="en-US" altLang="en-US" sz="1800" dirty="0">
                <a:latin typeface="+mn-lt"/>
              </a:rPr>
              <a:t>= 1 hour,  </a:t>
            </a:r>
            <a:r>
              <a:rPr lang="en-US" altLang="en-US" sz="1800" i="1" dirty="0">
                <a:latin typeface="+mn-lt"/>
              </a:rPr>
              <a:t>u</a:t>
            </a:r>
            <a:r>
              <a:rPr lang="en-US" altLang="en-US" sz="1800" i="1" baseline="-25000" dirty="0">
                <a:latin typeface="+mn-lt"/>
              </a:rPr>
              <a:t>s</a:t>
            </a:r>
            <a:r>
              <a:rPr lang="en-US" altLang="en-US" sz="1800" i="1" dirty="0">
                <a:latin typeface="+mn-lt"/>
              </a:rPr>
              <a:t> = 10u,  </a:t>
            </a:r>
            <a:r>
              <a:rPr lang="en-US" altLang="en-US" sz="1800" i="1" dirty="0" err="1">
                <a:latin typeface="+mn-lt"/>
              </a:rPr>
              <a:t>d</a:t>
            </a:r>
            <a:r>
              <a:rPr lang="en-US" altLang="en-US" sz="1800" i="1" baseline="-25000" dirty="0" err="1">
                <a:latin typeface="+mn-lt"/>
              </a:rPr>
              <a:t>min</a:t>
            </a:r>
            <a:r>
              <a:rPr lang="en-US" altLang="en-US" sz="1800" i="1" dirty="0">
                <a:latin typeface="+mn-lt"/>
              </a:rPr>
              <a:t> ≥ u</a:t>
            </a:r>
            <a:r>
              <a:rPr lang="en-US" altLang="en-US" sz="18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nvGraphicFramePr>
        <p:xfrm>
          <a:off x="2232648" y="2233807"/>
          <a:ext cx="5273873" cy="359268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46" name="Object 2">
                        <a:extLst>
                          <a:ext uri="{FF2B5EF4-FFF2-40B4-BE49-F238E27FC236}">
                            <a16:creationId xmlns:a16="http://schemas.microsoft.com/office/drawing/2014/main" id="{DA2A3735-C6EA-E243-957F-9D948479EA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32648" y="2233807"/>
                        <a:ext cx="5273873" cy="359268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97</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559338" y="1802266"/>
            <a:ext cx="5343525"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100" dirty="0">
                <a:latin typeface="+mn-lt"/>
              </a:rPr>
              <a:t>file divided into 256Kb chunks</a:t>
            </a:r>
          </a:p>
          <a:p>
            <a:pPr>
              <a:buClr>
                <a:srgbClr val="000099"/>
              </a:buClr>
              <a:buSzPct val="100000"/>
              <a:buFont typeface="Wingdings" pitchFamily="2" charset="2"/>
              <a:buChar char="§"/>
            </a:pPr>
            <a:r>
              <a:rPr lang="en-US" altLang="en-US" sz="2100" dirty="0">
                <a:latin typeface="+mn-lt"/>
              </a:rPr>
              <a:t>peers in torrent send/receive file chunks</a:t>
            </a:r>
            <a:endParaRPr lang="en-US" altLang="en-US" sz="24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359072" y="2636248"/>
            <a:ext cx="2315186"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100" i="1" dirty="0">
                <a:solidFill>
                  <a:srgbClr val="CC0000"/>
                </a:solidFill>
                <a:latin typeface="+mn-lt"/>
              </a:rPr>
              <a:t>tracker:</a:t>
            </a:r>
            <a:r>
              <a:rPr lang="en-US" altLang="en-US" sz="2100" dirty="0">
                <a:latin typeface="+mn-lt"/>
              </a:rPr>
              <a:t> </a:t>
            </a:r>
            <a:r>
              <a:rPr lang="en-US" altLang="en-US" sz="1800" dirty="0">
                <a:latin typeface="+mn-lt"/>
              </a:rPr>
              <a:t>tracks peers </a:t>
            </a:r>
          </a:p>
          <a:p>
            <a:pPr eaLnBrk="1" hangingPunct="1">
              <a:lnSpc>
                <a:spcPct val="85000"/>
              </a:lnSpc>
              <a:spcBef>
                <a:spcPct val="0"/>
              </a:spcBef>
              <a:buClrTx/>
              <a:buSzTx/>
              <a:buFontTx/>
              <a:buNone/>
            </a:pPr>
            <a:r>
              <a:rPr lang="en-US" altLang="en-US" sz="18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5343015" y="2646419"/>
            <a:ext cx="3033542"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100" i="1" dirty="0">
                <a:solidFill>
                  <a:srgbClr val="CC0000"/>
                </a:solidFill>
                <a:latin typeface="+mn-lt"/>
              </a:rPr>
              <a:t>torrent:</a:t>
            </a:r>
            <a:r>
              <a:rPr lang="en-US" altLang="en-US" sz="2100" dirty="0">
                <a:latin typeface="+mn-lt"/>
              </a:rPr>
              <a:t> </a:t>
            </a:r>
            <a:r>
              <a:rPr lang="en-US" altLang="en-US" sz="18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3111784" y="3681073"/>
            <a:ext cx="1190" cy="402431"/>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4121434" y="3477476"/>
            <a:ext cx="1913334" cy="10572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3969034" y="3590585"/>
            <a:ext cx="185738" cy="13620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5198949" y="3410801"/>
            <a:ext cx="876300" cy="2297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4586968" y="3813232"/>
            <a:ext cx="1529954" cy="14906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4652453" y="5287226"/>
            <a:ext cx="554831" cy="12263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4291693" y="3559628"/>
            <a:ext cx="675085" cy="12573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4415518" y="4599044"/>
            <a:ext cx="1590675" cy="3619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5165612" y="3517957"/>
            <a:ext cx="887016" cy="957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5497797" y="5303895"/>
            <a:ext cx="282178" cy="16311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4661977" y="5525351"/>
            <a:ext cx="1117997" cy="11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1785428" y="4432357"/>
            <a:ext cx="123617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5910943" y="4730013"/>
            <a:ext cx="197644" cy="7048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52202" y="4070407"/>
            <a:ext cx="355997"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2523615" y="3198869"/>
            <a:ext cx="357188" cy="19407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1796143" y="4627620"/>
            <a:ext cx="166699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obtains list</a:t>
            </a:r>
          </a:p>
          <a:p>
            <a:pPr eaLnBrk="1" hangingPunct="1">
              <a:spcBef>
                <a:spcPct val="0"/>
              </a:spcBef>
              <a:buClrTx/>
              <a:buSzTx/>
              <a:buFontTx/>
              <a:buNone/>
            </a:pPr>
            <a:r>
              <a:rPr lang="en-US" altLang="en-US" sz="135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3396343" y="3535816"/>
            <a:ext cx="2619375" cy="1622822"/>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1766378" y="5033623"/>
            <a:ext cx="242354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and begins exchanging </a:t>
            </a:r>
          </a:p>
          <a:p>
            <a:pPr eaLnBrk="1" hangingPunct="1">
              <a:spcBef>
                <a:spcPct val="0"/>
              </a:spcBef>
              <a:buClrTx/>
              <a:buSzTx/>
              <a:buFontTx/>
              <a:buNone/>
            </a:pPr>
            <a:r>
              <a:rPr lang="en-US" altLang="en-US" sz="135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2948668" y="3167913"/>
            <a:ext cx="284560" cy="453628"/>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35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2868896" y="4097791"/>
            <a:ext cx="514350" cy="441722"/>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3896406" y="4857410"/>
            <a:ext cx="546497" cy="465535"/>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4108337" y="5290797"/>
            <a:ext cx="546497" cy="465535"/>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6083584" y="4425213"/>
            <a:ext cx="546497" cy="465534"/>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5822837" y="5428910"/>
            <a:ext cx="546497" cy="465535"/>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6124065" y="3534626"/>
            <a:ext cx="546497" cy="465534"/>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4776277" y="3134576"/>
            <a:ext cx="481013" cy="465534"/>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3568984" y="3127432"/>
            <a:ext cx="546497" cy="465534"/>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5144180" y="5087200"/>
            <a:ext cx="367904" cy="309563"/>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98</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504545" y="2018915"/>
            <a:ext cx="4491207"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15504" indent="-215504"/>
            <a:r>
              <a:rPr lang="en-US" altLang="en-US" sz="2100" kern="0" dirty="0">
                <a:latin typeface="+mn-lt"/>
                <a:ea typeface="ＭＳ Ｐゴシック" panose="020B0600070205080204" pitchFamily="34" charset="-128"/>
              </a:rPr>
              <a:t>peer joining torrent: </a:t>
            </a:r>
          </a:p>
          <a:p>
            <a:pPr marL="510779" lvl="1" indent="-167879"/>
            <a:r>
              <a:rPr lang="en-US" altLang="en-US" sz="1800" kern="0" dirty="0">
                <a:latin typeface="+mn-lt"/>
                <a:ea typeface="ＭＳ Ｐゴシック" panose="020B0600070205080204" pitchFamily="34" charset="-128"/>
              </a:rPr>
              <a:t>has no chunks, but will accumulate them over time from other peers</a:t>
            </a:r>
          </a:p>
          <a:p>
            <a:pPr marL="510779" lvl="1" indent="-167879"/>
            <a:r>
              <a:rPr lang="en-US" altLang="en-US" sz="1800" kern="0" dirty="0">
                <a:latin typeface="+mn-lt"/>
                <a:ea typeface="ＭＳ Ｐゴシック" panose="020B0600070205080204" pitchFamily="34" charset="-128"/>
              </a:rPr>
              <a:t>registers with tracker to get list of peers, connects to subset of peers (</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neighbors</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a:t>
            </a:r>
            <a:endParaRPr lang="en-US" altLang="en-US" sz="1800"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516793" y="3653790"/>
            <a:ext cx="8240315" cy="1753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exchanges prioritize rarer blocks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i="1" dirty="0">
                <a:solidFill>
                  <a:srgbClr val="CC0000"/>
                </a:solidFill>
                <a:latin typeface="+mn-lt"/>
              </a:rPr>
              <a:t>churn:</a:t>
            </a:r>
            <a:r>
              <a:rPr lang="en-US" altLang="en-US" sz="21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5716701" y="1837586"/>
            <a:ext cx="2675335" cy="1675210"/>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99</a:t>
            </a:fld>
            <a:endParaRPr lang="en-US" dirty="0"/>
          </a:p>
        </p:txBody>
      </p:sp>
    </p:spTree>
    <p:extLst>
      <p:ext uri="{BB962C8B-B14F-4D97-AF65-F5344CB8AC3E}">
        <p14:creationId xmlns:p14="http://schemas.microsoft.com/office/powerpoint/2010/main" val="150614139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9.9|19.5|32.1"/>
</p:tagLst>
</file>

<file path=ppt/tags/tag10.xml><?xml version="1.0" encoding="utf-8"?>
<p:tagLst xmlns:a="http://schemas.openxmlformats.org/drawingml/2006/main" xmlns:r="http://schemas.openxmlformats.org/officeDocument/2006/relationships" xmlns:p="http://schemas.openxmlformats.org/presentationml/2006/main">
  <p:tag name="TIMING" val="|27.7|12.7|15.2|9|54.7"/>
</p:tagLst>
</file>

<file path=ppt/tags/tag11.xml><?xml version="1.0" encoding="utf-8"?>
<p:tagLst xmlns:a="http://schemas.openxmlformats.org/drawingml/2006/main" xmlns:r="http://schemas.openxmlformats.org/officeDocument/2006/relationships" xmlns:p="http://schemas.openxmlformats.org/presentationml/2006/main">
  <p:tag name="TIMING" val="|19.9|12.2|37.1"/>
</p:tagLst>
</file>

<file path=ppt/tags/tag12.xml><?xml version="1.0" encoding="utf-8"?>
<p:tagLst xmlns:a="http://schemas.openxmlformats.org/drawingml/2006/main" xmlns:r="http://schemas.openxmlformats.org/officeDocument/2006/relationships" xmlns:p="http://schemas.openxmlformats.org/presentationml/2006/main">
  <p:tag name="TIMING" val="|10|48.7|8.8|36.1"/>
</p:tagLst>
</file>

<file path=ppt/tags/tag13.xml><?xml version="1.0" encoding="utf-8"?>
<p:tagLst xmlns:a="http://schemas.openxmlformats.org/drawingml/2006/main" xmlns:r="http://schemas.openxmlformats.org/officeDocument/2006/relationships" xmlns:p="http://schemas.openxmlformats.org/presentationml/2006/main">
  <p:tag name="TIMING" val="|25.7|1.4|14.5"/>
</p:tagLst>
</file>

<file path=ppt/tags/tag14.xml><?xml version="1.0" encoding="utf-8"?>
<p:tagLst xmlns:a="http://schemas.openxmlformats.org/drawingml/2006/main" xmlns:r="http://schemas.openxmlformats.org/officeDocument/2006/relationships" xmlns:p="http://schemas.openxmlformats.org/presentationml/2006/main">
  <p:tag name="TIMING" val="|7.5|14.3|27.9"/>
</p:tagLst>
</file>

<file path=ppt/tags/tag2.xml><?xml version="1.0" encoding="utf-8"?>
<p:tagLst xmlns:a="http://schemas.openxmlformats.org/drawingml/2006/main" xmlns:r="http://schemas.openxmlformats.org/officeDocument/2006/relationships" xmlns:p="http://schemas.openxmlformats.org/presentationml/2006/main">
  <p:tag name="TIMING" val="|4.4|28.1|35.6"/>
</p:tagLst>
</file>

<file path=ppt/tags/tag3.xml><?xml version="1.0" encoding="utf-8"?>
<p:tagLst xmlns:a="http://schemas.openxmlformats.org/drawingml/2006/main" xmlns:r="http://schemas.openxmlformats.org/officeDocument/2006/relationships" xmlns:p="http://schemas.openxmlformats.org/presentationml/2006/main">
  <p:tag name="TIMING" val="|109.1|18.1|8.4|5.5|5.7|1.9|10.5|32.6"/>
</p:tagLst>
</file>

<file path=ppt/tags/tag4.xml><?xml version="1.0" encoding="utf-8"?>
<p:tagLst xmlns:a="http://schemas.openxmlformats.org/drawingml/2006/main" xmlns:r="http://schemas.openxmlformats.org/officeDocument/2006/relationships" xmlns:p="http://schemas.openxmlformats.org/presentationml/2006/main">
  <p:tag name="TIMING" val="|8.8|12.3"/>
</p:tagLst>
</file>

<file path=ppt/tags/tag5.xml><?xml version="1.0" encoding="utf-8"?>
<p:tagLst xmlns:a="http://schemas.openxmlformats.org/drawingml/2006/main" xmlns:r="http://schemas.openxmlformats.org/officeDocument/2006/relationships" xmlns:p="http://schemas.openxmlformats.org/presentationml/2006/main">
  <p:tag name="TIMING" val="|5.6|29.9|23.8"/>
</p:tagLst>
</file>

<file path=ppt/tags/tag6.xml><?xml version="1.0" encoding="utf-8"?>
<p:tagLst xmlns:a="http://schemas.openxmlformats.org/drawingml/2006/main" xmlns:r="http://schemas.openxmlformats.org/officeDocument/2006/relationships" xmlns:p="http://schemas.openxmlformats.org/presentationml/2006/main">
  <p:tag name="TIMING" val="|11.9|24.8|38.8|35.2"/>
</p:tagLst>
</file>

<file path=ppt/tags/tag7.xml><?xml version="1.0" encoding="utf-8"?>
<p:tagLst xmlns:a="http://schemas.openxmlformats.org/drawingml/2006/main" xmlns:r="http://schemas.openxmlformats.org/officeDocument/2006/relationships" xmlns:p="http://schemas.openxmlformats.org/presentationml/2006/main">
  <p:tag name="TIMING" val="|55.5|51.9|1.7"/>
</p:tagLst>
</file>

<file path=ppt/tags/tag8.xml><?xml version="1.0" encoding="utf-8"?>
<p:tagLst xmlns:a="http://schemas.openxmlformats.org/drawingml/2006/main" xmlns:r="http://schemas.openxmlformats.org/officeDocument/2006/relationships" xmlns:p="http://schemas.openxmlformats.org/presentationml/2006/main">
  <p:tag name="TIMING" val="|6.9|30.1|40.3"/>
</p:tagLst>
</file>

<file path=ppt/tags/tag9.xml><?xml version="1.0" encoding="utf-8"?>
<p:tagLst xmlns:a="http://schemas.openxmlformats.org/drawingml/2006/main" xmlns:r="http://schemas.openxmlformats.org/officeDocument/2006/relationships" xmlns:p="http://schemas.openxmlformats.org/presentationml/2006/main">
  <p:tag name="TIMING" val="|1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85644</TotalTime>
  <Words>11135</Words>
  <Application>Microsoft Macintosh PowerPoint</Application>
  <PresentationFormat>On-screen Show (4:3)</PresentationFormat>
  <Paragraphs>2247</Paragraphs>
  <Slides>126</Slides>
  <Notes>109</Notes>
  <HiddenSlides>0</HiddenSlides>
  <MMClips>0</MMClips>
  <ScaleCrop>false</ScaleCrop>
  <HeadingPairs>
    <vt:vector size="8" baseType="variant">
      <vt:variant>
        <vt:lpstr>Fonts Used</vt:lpstr>
      </vt:variant>
      <vt:variant>
        <vt:i4>18</vt:i4>
      </vt:variant>
      <vt:variant>
        <vt:lpstr>Theme</vt:lpstr>
      </vt:variant>
      <vt:variant>
        <vt:i4>2</vt:i4>
      </vt:variant>
      <vt:variant>
        <vt:lpstr>Embedded OLE Servers</vt:lpstr>
      </vt:variant>
      <vt:variant>
        <vt:i4>2</vt:i4>
      </vt:variant>
      <vt:variant>
        <vt:lpstr>Slide Titles</vt:lpstr>
      </vt:variant>
      <vt:variant>
        <vt:i4>126</vt:i4>
      </vt:variant>
    </vt:vector>
  </HeadingPairs>
  <TitlesOfParts>
    <vt:vector size="148" baseType="lpstr">
      <vt:lpstr>ＭＳ Ｐゴシック</vt:lpstr>
      <vt:lpstr>Arial</vt:lpstr>
      <vt:lpstr>Arial Narrow</vt:lpstr>
      <vt:lpstr>Calibri</vt:lpstr>
      <vt:lpstr>Calibri Light</vt:lpstr>
      <vt:lpstr>Comic Sans MS</vt:lpstr>
      <vt:lpstr>Courier</vt:lpstr>
      <vt:lpstr>Courier New</vt:lpstr>
      <vt:lpstr>Gill Sans</vt:lpstr>
      <vt:lpstr>Gill Sans MT</vt:lpstr>
      <vt:lpstr>Helvetica</vt:lpstr>
      <vt:lpstr>Menlo</vt:lpstr>
      <vt:lpstr>Royal Pain</vt:lpstr>
      <vt:lpstr>Symbol</vt:lpstr>
      <vt:lpstr>Tahoma</vt:lpstr>
      <vt:lpstr>Times New Roman</vt:lpstr>
      <vt:lpstr>Wingdings</vt:lpstr>
      <vt:lpstr>ZapfDingbats</vt:lpstr>
      <vt:lpstr>Office Theme</vt:lpstr>
      <vt:lpstr>1_Office Theme</vt:lpstr>
      <vt:lpstr>Clip</vt:lpstr>
      <vt:lpstr>Chart</vt:lpstr>
      <vt:lpstr>Topic 6 – Applications</vt:lpstr>
      <vt:lpstr>Some network apps</vt:lpstr>
      <vt:lpstr>Creating a network app</vt:lpstr>
      <vt:lpstr>Client-server paradigm</vt:lpstr>
      <vt:lpstr>Peer-peer architecture</vt:lpstr>
      <vt:lpstr>An application-layer protocol defines:</vt:lpstr>
      <vt:lpstr>Relationship Between Names&amp;Addresses</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Using DNS</vt:lpstr>
      <vt:lpstr>Local DNS name servers</vt:lpstr>
      <vt:lpstr>How Does Resolution Happen? (Iterative example)</vt:lpstr>
      <vt:lpstr>DNS name resolution recursive example</vt:lpstr>
      <vt:lpstr>Recursive and Iterative Queries - Hybrid case</vt:lpstr>
      <vt:lpstr>DNS Caching</vt:lpstr>
      <vt:lpstr>Reliability</vt:lpstr>
      <vt:lpstr>DNS records</vt:lpstr>
      <vt:lpstr>DNS protocol messages</vt:lpstr>
      <vt:lpstr>DNS protocol messages</vt:lpstr>
      <vt:lpstr>Getting your info into the DNS</vt:lpstr>
      <vt:lpstr>Most popular TLD</vt:lpstr>
      <vt:lpstr>PowerPoint Presentation</vt:lpstr>
      <vt:lpstr>DNS attack surface</vt:lpstr>
      <vt:lpstr>DNS Security</vt:lpstr>
      <vt:lpstr>DNSSEC protects all these end-to-end</vt:lpstr>
      <vt:lpstr>DNSSEC in practice</vt:lpstr>
      <vt:lpstr>On osx “host –av www.cl.cam.ac.uk</vt:lpstr>
      <vt:lpstr>Why is the web so successful?</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Improving HTTP Performance: Caching with Forward Proxies</vt:lpstr>
      <vt:lpstr>Improving HTTP Performance: Caching with Reverse Proxies</vt:lpstr>
      <vt:lpstr>Improving HTTP Performance: Caching w/ Content Distribution Networks</vt:lpstr>
      <vt:lpstr>Improving HTTP Performance: Caching with CDNs (cont.)</vt:lpstr>
      <vt:lpstr>Improving HTTP Performance: CDN Example – Akamai</vt:lpstr>
      <vt:lpstr>Hosting:  Multiple Sites Per Machine</vt:lpstr>
      <vt:lpstr>Hosting: Multiple Machines Per Site</vt:lpstr>
      <vt:lpstr>Multi-Hosting at Single Location</vt:lpstr>
      <vt:lpstr>Multi-Hosting at Several Locations</vt:lpstr>
      <vt:lpstr>CDN examples round-up </vt:lpstr>
      <vt:lpstr>After HTTP/1.1</vt:lpstr>
      <vt:lpstr>After HTTP/1.1</vt:lpstr>
      <vt:lpstr>After HTTP/1.1</vt:lpstr>
      <vt:lpstr>HTTP/2</vt:lpstr>
      <vt:lpstr>HTTP/2</vt:lpstr>
      <vt:lpstr>HTTP/2: mitigating HOL blocking</vt:lpstr>
      <vt:lpstr>HTTP/2: mitigating HOL blocking</vt:lpstr>
      <vt:lpstr>HTTP/2 to HTTP/3</vt:lpstr>
      <vt:lpstr>As at </vt:lpstr>
      <vt:lpstr>Add QUIC and stir… Quick UDP Internet Connections</vt:lpstr>
      <vt:lpstr>3-Way Handshake</vt:lpstr>
      <vt:lpstr>UDP</vt:lpstr>
      <vt:lpstr>QUIC</vt:lpstr>
      <vt:lpstr>QUIC: Quick UDP Internet Connections</vt:lpstr>
      <vt:lpstr>QUIC: streams – parallelism no HOL blocking in transport or application </vt:lpstr>
      <vt:lpstr>QUIC – more than just UDP</vt:lpstr>
      <vt:lpstr>Why QUIC over UDP and not a new proto</vt:lpstr>
      <vt:lpstr>Every host is a server: Peer-2-Peer</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Internet (current data is $$$ or hard to get) This info taken from an annual Sandvine report for 2022 https://www.sandvine.com</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Summary</vt:lpstr>
      <vt:lpstr>Email (as time permits)</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Kitkats and questionaire</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Andrew Moore</dc:creator>
  <cp:lastModifiedBy>Andrew W. Moore</cp:lastModifiedBy>
  <cp:revision>183</cp:revision>
  <cp:lastPrinted>2025-01-13T19:16:42Z</cp:lastPrinted>
  <dcterms:created xsi:type="dcterms:W3CDTF">2012-01-24T12:19:10Z</dcterms:created>
  <dcterms:modified xsi:type="dcterms:W3CDTF">2025-01-13T19:16:53Z</dcterms:modified>
</cp:coreProperties>
</file>