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notesSlides/notesSlide5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8.xml" ContentType="application/vnd.openxmlformats-officedocument.presentationml.notesSlide+xml"/>
  <Override PartName="/ppt/tags/tag11.xml" ContentType="application/vnd.openxmlformats-officedocument.presentationml.tags+xml"/>
  <Override PartName="/ppt/notesSlides/notesSlide9.xml" ContentType="application/vnd.openxmlformats-officedocument.presentationml.notesSlide+xml"/>
  <Override PartName="/ppt/tags/tag12.xml" ContentType="application/vnd.openxmlformats-officedocument.presentationml.tags+xml"/>
  <Override PartName="/ppt/notesSlides/notesSlide10.xml" ContentType="application/vnd.openxmlformats-officedocument.presentationml.notesSlide+xml"/>
  <Override PartName="/ppt/tags/tag13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ags/tag18.xml" ContentType="application/vnd.openxmlformats-officedocument.presentationml.tags+xml"/>
  <Override PartName="/ppt/notesSlides/notesSlide33.xml" ContentType="application/vnd.openxmlformats-officedocument.presentationml.notesSlide+xml"/>
  <Override PartName="/ppt/tags/tag19.xml" ContentType="application/vnd.openxmlformats-officedocument.presentationml.tags+xml"/>
  <Override PartName="/ppt/notesSlides/notesSlide34.xml" ContentType="application/vnd.openxmlformats-officedocument.presentationml.notesSlide+xml"/>
  <Override PartName="/ppt/tags/tag20.xml" ContentType="application/vnd.openxmlformats-officedocument.presentationml.tags+xml"/>
  <Override PartName="/ppt/notesSlides/notesSlide35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8.xml" ContentType="application/vnd.openxmlformats-officedocument.presentationml.notesSlide+xml"/>
  <Override PartName="/ppt/tags/tag26.xml" ContentType="application/vnd.openxmlformats-officedocument.presentationml.tags+xml"/>
  <Override PartName="/ppt/notesSlides/notesSlide39.xml" ContentType="application/vnd.openxmlformats-officedocument.presentationml.notesSlide+xml"/>
  <Override PartName="/ppt/tags/tag27.xml" ContentType="application/vnd.openxmlformats-officedocument.presentationml.tags+xml"/>
  <Override PartName="/ppt/notesSlides/notesSlide40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tags/tag30.xml" ContentType="application/vnd.openxmlformats-officedocument.presentationml.tags+xml"/>
  <Override PartName="/ppt/notesSlides/notesSlide45.xml" ContentType="application/vnd.openxmlformats-officedocument.presentationml.notesSlide+xml"/>
  <Override PartName="/ppt/tags/tag31.xml" ContentType="application/vnd.openxmlformats-officedocument.presentationml.tags+xml"/>
  <Override PartName="/ppt/notesSlides/notesSlide46.xml" ContentType="application/vnd.openxmlformats-officedocument.presentationml.notesSlide+xml"/>
  <Override PartName="/ppt/tags/tag32.xml" ContentType="application/vnd.openxmlformats-officedocument.presentationml.tags+xml"/>
  <Override PartName="/ppt/notesSlides/notesSlide47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48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49.xml" ContentType="application/vnd.openxmlformats-officedocument.presentationml.notesSlide+xml"/>
  <Override PartName="/ppt/tags/tag44.xml" ContentType="application/vnd.openxmlformats-officedocument.presentationml.tags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tags/tag45.xml" ContentType="application/vnd.openxmlformats-officedocument.presentationml.tags+xml"/>
  <Override PartName="/ppt/notesSlides/notesSlide53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54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55.xml" ContentType="application/vnd.openxmlformats-officedocument.presentationml.notesSlide+xml"/>
  <Override PartName="/ppt/tags/tag52.xml" ContentType="application/vnd.openxmlformats-officedocument.presentationml.tag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59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60.xml" ContentType="application/vnd.openxmlformats-officedocument.presentationml.notesSlide+xml"/>
  <Override PartName="/ppt/tags/tag57.xml" ContentType="application/vnd.openxmlformats-officedocument.presentationml.tags+xml"/>
  <Override PartName="/ppt/notesSlides/notesSlide61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62.xml" ContentType="application/vnd.openxmlformats-officedocument.presentationml.notesSlide+xml"/>
  <Override PartName="/ppt/tags/tag61.xml" ContentType="application/vnd.openxmlformats-officedocument.presentationml.tags+xml"/>
  <Override PartName="/ppt/notesSlides/notesSlide63.xml" ContentType="application/vnd.openxmlformats-officedocument.presentationml.notesSlid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64.xml" ContentType="application/vnd.openxmlformats-officedocument.presentationml.notesSlide+xml"/>
  <Override PartName="/ppt/tags/tag65.xml" ContentType="application/vnd.openxmlformats-officedocument.presentationml.tags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tags/tag66.xml" ContentType="application/vnd.openxmlformats-officedocument.presentationml.tags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tags/tag67.xml" ContentType="application/vnd.openxmlformats-officedocument.presentationml.tags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tags/tag68.xml" ContentType="application/vnd.openxmlformats-officedocument.presentationml.tags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tags/tag69.xml" ContentType="application/vnd.openxmlformats-officedocument.presentationml.tags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tags/tag70.xml" ContentType="application/vnd.openxmlformats-officedocument.presentationml.tags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tags/tag71.xml" ContentType="application/vnd.openxmlformats-officedocument.presentationml.tags+xml"/>
  <Override PartName="/ppt/notesSlides/notesSlide82.xml" ContentType="application/vnd.openxmlformats-officedocument.presentationml.notesSlide+xml"/>
  <Override PartName="/ppt/tags/tag72.xml" ContentType="application/vnd.openxmlformats-officedocument.presentationml.tags+xml"/>
  <Override PartName="/ppt/notesSlides/notesSlide83.xml" ContentType="application/vnd.openxmlformats-officedocument.presentationml.notesSlide+xml"/>
  <Override PartName="/ppt/tags/tag73.xml" ContentType="application/vnd.openxmlformats-officedocument.presentationml.tags+xml"/>
  <Override PartName="/ppt/notesSlides/notesSlide84.xml" ContentType="application/vnd.openxmlformats-officedocument.presentationml.notesSlide+xml"/>
  <Override PartName="/ppt/tags/tag74.xml" ContentType="application/vnd.openxmlformats-officedocument.presentationml.tags+xml"/>
  <Override PartName="/ppt/notesSlides/notesSlide85.xml" ContentType="application/vnd.openxmlformats-officedocument.presentationml.notesSlide+xml"/>
  <Override PartName="/ppt/tags/tag75.xml" ContentType="application/vnd.openxmlformats-officedocument.presentationml.tags+xml"/>
  <Override PartName="/ppt/notesSlides/notesSlide86.xml" ContentType="application/vnd.openxmlformats-officedocument.presentationml.notesSlide+xml"/>
  <Override PartName="/ppt/tags/tag76.xml" ContentType="application/vnd.openxmlformats-officedocument.presentationml.tags+xml"/>
  <Override PartName="/ppt/notesSlides/notesSlide87.xml" ContentType="application/vnd.openxmlformats-officedocument.presentationml.notesSlide+xml"/>
  <Override PartName="/ppt/tags/tag77.xml" ContentType="application/vnd.openxmlformats-officedocument.presentationml.tags+xml"/>
  <Override PartName="/ppt/notesSlides/notesSlide88.xml" ContentType="application/vnd.openxmlformats-officedocument.presentationml.notesSlide+xml"/>
  <Override PartName="/ppt/tags/tag78.xml" ContentType="application/vnd.openxmlformats-officedocument.presentationml.tags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tags/tag79.xml" ContentType="application/vnd.openxmlformats-officedocument.presentationml.tags+xml"/>
  <Override PartName="/ppt/notesSlides/notesSlide9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1" r:id="rId2"/>
    <p:sldMasterId id="2147483666" r:id="rId3"/>
  </p:sldMasterIdLst>
  <p:notesMasterIdLst>
    <p:notesMasterId r:id="rId168"/>
  </p:notesMasterIdLst>
  <p:handoutMasterIdLst>
    <p:handoutMasterId r:id="rId169"/>
  </p:handoutMasterIdLst>
  <p:sldIdLst>
    <p:sldId id="260" r:id="rId4"/>
    <p:sldId id="587" r:id="rId5"/>
    <p:sldId id="588" r:id="rId6"/>
    <p:sldId id="574" r:id="rId7"/>
    <p:sldId id="575" r:id="rId8"/>
    <p:sldId id="577" r:id="rId9"/>
    <p:sldId id="1459" r:id="rId10"/>
    <p:sldId id="691" r:id="rId11"/>
    <p:sldId id="584" r:id="rId12"/>
    <p:sldId id="585" r:id="rId13"/>
    <p:sldId id="701" r:id="rId14"/>
    <p:sldId id="702" r:id="rId15"/>
    <p:sldId id="1452" r:id="rId16"/>
    <p:sldId id="1455" r:id="rId17"/>
    <p:sldId id="1456" r:id="rId18"/>
    <p:sldId id="1453" r:id="rId19"/>
    <p:sldId id="1454" r:id="rId20"/>
    <p:sldId id="706" r:id="rId21"/>
    <p:sldId id="707" r:id="rId22"/>
    <p:sldId id="708" r:id="rId23"/>
    <p:sldId id="1055" r:id="rId24"/>
    <p:sldId id="1057" r:id="rId25"/>
    <p:sldId id="1058" r:id="rId26"/>
    <p:sldId id="1066" r:id="rId27"/>
    <p:sldId id="1062" r:id="rId28"/>
    <p:sldId id="1063" r:id="rId29"/>
    <p:sldId id="1064" r:id="rId30"/>
    <p:sldId id="1203" r:id="rId31"/>
    <p:sldId id="1067" r:id="rId32"/>
    <p:sldId id="1068" r:id="rId33"/>
    <p:sldId id="1069" r:id="rId34"/>
    <p:sldId id="1070" r:id="rId35"/>
    <p:sldId id="1071" r:id="rId36"/>
    <p:sldId id="1072" r:id="rId37"/>
    <p:sldId id="1204" r:id="rId38"/>
    <p:sldId id="1073" r:id="rId39"/>
    <p:sldId id="1074" r:id="rId40"/>
    <p:sldId id="1205" r:id="rId41"/>
    <p:sldId id="613" r:id="rId42"/>
    <p:sldId id="615" r:id="rId43"/>
    <p:sldId id="616" r:id="rId44"/>
    <p:sldId id="617" r:id="rId45"/>
    <p:sldId id="618" r:id="rId46"/>
    <p:sldId id="619" r:id="rId47"/>
    <p:sldId id="620" r:id="rId48"/>
    <p:sldId id="621" r:id="rId49"/>
    <p:sldId id="622" r:id="rId50"/>
    <p:sldId id="623" r:id="rId51"/>
    <p:sldId id="626" r:id="rId52"/>
    <p:sldId id="640" r:id="rId53"/>
    <p:sldId id="641" r:id="rId54"/>
    <p:sldId id="647" r:id="rId55"/>
    <p:sldId id="649" r:id="rId56"/>
    <p:sldId id="650" r:id="rId57"/>
    <p:sldId id="651" r:id="rId58"/>
    <p:sldId id="652" r:id="rId59"/>
    <p:sldId id="653" r:id="rId60"/>
    <p:sldId id="654" r:id="rId61"/>
    <p:sldId id="657" r:id="rId62"/>
    <p:sldId id="677" r:id="rId63"/>
    <p:sldId id="678" r:id="rId64"/>
    <p:sldId id="679" r:id="rId65"/>
    <p:sldId id="680" r:id="rId66"/>
    <p:sldId id="681" r:id="rId67"/>
    <p:sldId id="682" r:id="rId68"/>
    <p:sldId id="683" r:id="rId69"/>
    <p:sldId id="684" r:id="rId70"/>
    <p:sldId id="685" r:id="rId71"/>
    <p:sldId id="686" r:id="rId72"/>
    <p:sldId id="687" r:id="rId73"/>
    <p:sldId id="688" r:id="rId74"/>
    <p:sldId id="689" r:id="rId75"/>
    <p:sldId id="690" r:id="rId76"/>
    <p:sldId id="693" r:id="rId77"/>
    <p:sldId id="694" r:id="rId78"/>
    <p:sldId id="805" r:id="rId79"/>
    <p:sldId id="695" r:id="rId80"/>
    <p:sldId id="696" r:id="rId81"/>
    <p:sldId id="404" r:id="rId82"/>
    <p:sldId id="697" r:id="rId83"/>
    <p:sldId id="405" r:id="rId84"/>
    <p:sldId id="406" r:id="rId85"/>
    <p:sldId id="407" r:id="rId86"/>
    <p:sldId id="408" r:id="rId87"/>
    <p:sldId id="1457" r:id="rId88"/>
    <p:sldId id="290" r:id="rId89"/>
    <p:sldId id="530" r:id="rId90"/>
    <p:sldId id="529" r:id="rId91"/>
    <p:sldId id="533" r:id="rId92"/>
    <p:sldId id="535" r:id="rId93"/>
    <p:sldId id="537" r:id="rId94"/>
    <p:sldId id="539" r:id="rId95"/>
    <p:sldId id="541" r:id="rId96"/>
    <p:sldId id="542" r:id="rId97"/>
    <p:sldId id="544" r:id="rId98"/>
    <p:sldId id="546" r:id="rId99"/>
    <p:sldId id="591" r:id="rId100"/>
    <p:sldId id="592" r:id="rId101"/>
    <p:sldId id="548" r:id="rId102"/>
    <p:sldId id="561" r:id="rId103"/>
    <p:sldId id="296" r:id="rId104"/>
    <p:sldId id="297" r:id="rId105"/>
    <p:sldId id="301" r:id="rId106"/>
    <p:sldId id="303" r:id="rId107"/>
    <p:sldId id="305" r:id="rId108"/>
    <p:sldId id="306" r:id="rId109"/>
    <p:sldId id="307" r:id="rId110"/>
    <p:sldId id="308" r:id="rId111"/>
    <p:sldId id="309" r:id="rId112"/>
    <p:sldId id="310" r:id="rId113"/>
    <p:sldId id="311" r:id="rId114"/>
    <p:sldId id="312" r:id="rId115"/>
    <p:sldId id="313" r:id="rId116"/>
    <p:sldId id="314" r:id="rId117"/>
    <p:sldId id="315" r:id="rId118"/>
    <p:sldId id="316" r:id="rId119"/>
    <p:sldId id="449" r:id="rId120"/>
    <p:sldId id="319" r:id="rId121"/>
    <p:sldId id="318" r:id="rId122"/>
    <p:sldId id="773" r:id="rId123"/>
    <p:sldId id="774" r:id="rId124"/>
    <p:sldId id="775" r:id="rId125"/>
    <p:sldId id="776" r:id="rId126"/>
    <p:sldId id="777" r:id="rId127"/>
    <p:sldId id="778" r:id="rId128"/>
    <p:sldId id="779" r:id="rId129"/>
    <p:sldId id="780" r:id="rId130"/>
    <p:sldId id="781" r:id="rId131"/>
    <p:sldId id="782" r:id="rId132"/>
    <p:sldId id="783" r:id="rId133"/>
    <p:sldId id="784" r:id="rId134"/>
    <p:sldId id="785" r:id="rId135"/>
    <p:sldId id="786" r:id="rId136"/>
    <p:sldId id="563" r:id="rId137"/>
    <p:sldId id="722" r:id="rId138"/>
    <p:sldId id="714" r:id="rId139"/>
    <p:sldId id="787" r:id="rId140"/>
    <p:sldId id="808" r:id="rId141"/>
    <p:sldId id="813" r:id="rId142"/>
    <p:sldId id="812" r:id="rId143"/>
    <p:sldId id="809" r:id="rId144"/>
    <p:sldId id="819" r:id="rId145"/>
    <p:sldId id="814" r:id="rId146"/>
    <p:sldId id="820" r:id="rId147"/>
    <p:sldId id="821" r:id="rId148"/>
    <p:sldId id="822" r:id="rId149"/>
    <p:sldId id="823" r:id="rId150"/>
    <p:sldId id="818" r:id="rId151"/>
    <p:sldId id="824" r:id="rId152"/>
    <p:sldId id="831" r:id="rId153"/>
    <p:sldId id="832" r:id="rId154"/>
    <p:sldId id="833" r:id="rId155"/>
    <p:sldId id="834" r:id="rId156"/>
    <p:sldId id="825" r:id="rId157"/>
    <p:sldId id="826" r:id="rId158"/>
    <p:sldId id="827" r:id="rId159"/>
    <p:sldId id="1458" r:id="rId160"/>
    <p:sldId id="828" r:id="rId161"/>
    <p:sldId id="837" r:id="rId162"/>
    <p:sldId id="838" r:id="rId163"/>
    <p:sldId id="839" r:id="rId164"/>
    <p:sldId id="1110" r:id="rId165"/>
    <p:sldId id="569" r:id="rId166"/>
    <p:sldId id="699" r:id="rId167"/>
  </p:sldIdLst>
  <p:sldSz cx="9144000" cy="6858000" type="screen4x3"/>
  <p:notesSz cx="9144000" cy="6858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12F411"/>
    <a:srgbClr val="E5EB16"/>
    <a:srgbClr val="17F5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445"/>
    <p:restoredTop sz="91565"/>
  </p:normalViewPr>
  <p:slideViewPr>
    <p:cSldViewPr snapToGrid="0" snapToObjects="1">
      <p:cViewPr varScale="1">
        <p:scale>
          <a:sx n="117" d="100"/>
          <a:sy n="117" d="100"/>
        </p:scale>
        <p:origin x="1584" y="16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25664"/>
    </p:cViewPr>
  </p:sorterViewPr>
  <p:notesViewPr>
    <p:cSldViewPr snapToGrid="0" snapToObjects="1">
      <p:cViewPr varScale="1">
        <p:scale>
          <a:sx n="158" d="100"/>
          <a:sy n="158" d="100"/>
        </p:scale>
        <p:origin x="6392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presProps" Target="presProps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viewProps" Target="viewProps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72" Type="http://schemas.openxmlformats.org/officeDocument/2006/relationships/theme" Target="theme/theme1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tableStyles" Target="tableStyle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notesMaster" Target="notesMasters/notesMaster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EC99E2-50AA-FE46-ACBD-B3F2245B30C4}" type="datetime1">
              <a:rPr lang="en-GB" smtClean="0"/>
              <a:t>13/01/2025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09AA06-B9ED-4549-A095-2B9A65AB7C63}" type="datetime1">
              <a:rPr lang="en-GB" smtClean="0"/>
              <a:t>13/01/2025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857500" y="514350"/>
            <a:ext cx="342900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7550"/>
            <a:ext cx="731520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4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1193786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4754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7408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1EE91FE9-EED5-534B-84FE-C825DB0BD7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62B61CC5-04DF-DB4C-B84F-CD359B438E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1800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D7B1FB36-AC60-E743-A982-3F76B716ED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38EE9002-5E68-E042-A2FE-989AE7793E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endParaRPr kumimoji="1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870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2019-2-4</a:t>
            </a:r>
          </a:p>
          <a:p>
            <a:endParaRPr lang="en-US" dirty="0"/>
          </a:p>
          <a:p>
            <a:r>
              <a:rPr lang="en-US" dirty="0"/>
              <a:t>Control plane: software</a:t>
            </a:r>
            <a:r>
              <a:rPr lang="en-US" baseline="0" dirty="0"/>
              <a:t>. Makes decisions over long time horizons.</a:t>
            </a:r>
          </a:p>
          <a:p>
            <a:endParaRPr lang="en-US" baseline="0" dirty="0"/>
          </a:p>
          <a:p>
            <a:r>
              <a:rPr lang="en-US" baseline="0" dirty="0"/>
              <a:t>Data plane: mostly hardware. A decision for each packet.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93561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6722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9101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5815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19456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1695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20-jan-17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30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60434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767456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567739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149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13360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95413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588858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might think that more buffering is a good thing.  Buffering is a bit like salt—just the right amount of salt makes food better, but too much makes it inedible! 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53149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267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89322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001" dirty="0"/>
              <a:t>Routers have switches but switches do not have routers.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20199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18815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567199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21171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2015-12-2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20495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Go through</a:t>
            </a:r>
            <a:r>
              <a:rPr lang="en-US" baseline="0" dirty="0"/>
              <a:t> this one fast or remove all together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9350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001" dirty="0"/>
              <a:t>2024-2-7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743157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42722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45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8282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21.8</a:t>
            </a:r>
            <a:r>
              <a:rPr lang="en-US" baseline="0" dirty="0"/>
              <a:t> in </a:t>
            </a:r>
            <a:r>
              <a:rPr lang="en-US" baseline="0" dirty="0" err="1"/>
              <a:t>Forouzan</a:t>
            </a:r>
            <a:endParaRPr lang="en-US" baseline="0" dirty="0"/>
          </a:p>
          <a:p>
            <a:endParaRPr lang="en-US" baseline="0" dirty="0"/>
          </a:p>
          <a:p>
            <a:endParaRPr lang="en-US" baseline="0" dirty="0"/>
          </a:p>
          <a:p>
            <a:r>
              <a:rPr lang="en-US" baseline="0"/>
              <a:t>6/3/223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1793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How many people know this algorithm?</a:t>
            </a:r>
          </a:p>
          <a:p>
            <a:r>
              <a:rPr lang="en-US" dirty="0"/>
              <a:t>Well,</a:t>
            </a:r>
            <a:r>
              <a:rPr lang="en-US" baseline="0" dirty="0"/>
              <a:t> last year….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6527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12430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9F385EB7-51AB-434E-8A99-D98E388F23DA}" type="slidenum">
              <a:rPr lang="en-US" sz="1300" b="0">
                <a:latin typeface="Times New Roman" charset="0"/>
              </a:rPr>
              <a:pPr eaLnBrk="1" hangingPunct="1"/>
              <a:t>50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Separate routing and forwarding tables - not always the case.  For efficiency, hardware implementation</a:t>
            </a:r>
          </a:p>
        </p:txBody>
      </p:sp>
    </p:spTree>
    <p:extLst>
      <p:ext uri="{BB962C8B-B14F-4D97-AF65-F5344CB8AC3E}">
        <p14:creationId xmlns:p14="http://schemas.microsoft.com/office/powerpoint/2010/main" val="18989353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4FCDF84-12AA-904D-BF86-2556360CA587}" type="slidenum">
              <a:rPr lang="en-US" sz="1300" b="0">
                <a:latin typeface="Times New Roman" charset="0"/>
              </a:rPr>
              <a:pPr eaLnBrk="1" hangingPunct="1"/>
              <a:t>52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here. 12/</a:t>
            </a:r>
            <a:r>
              <a:rPr lang="en-US" dirty="0" err="1">
                <a:ea typeface="ＭＳ Ｐゴシック" charset="0"/>
                <a:cs typeface="ＭＳ Ｐゴシック" charset="0"/>
              </a:rPr>
              <a:t>jan</a:t>
            </a:r>
            <a:r>
              <a:rPr lang="en-US" dirty="0">
                <a:ea typeface="ＭＳ Ｐゴシック" charset="0"/>
                <a:cs typeface="ＭＳ Ｐゴシック" charset="0"/>
              </a:rPr>
              <a:t>/2014</a:t>
            </a:r>
          </a:p>
        </p:txBody>
      </p:sp>
    </p:spTree>
    <p:extLst>
      <p:ext uri="{BB962C8B-B14F-4D97-AF65-F5344CB8AC3E}">
        <p14:creationId xmlns:p14="http://schemas.microsoft.com/office/powerpoint/2010/main" val="60230553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intra-routing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is for LSR and inter is for Distance Vector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1439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07473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AA40FC15-9726-1A47-AF7D-B59B2A65FBC5}" type="slidenum">
              <a:rPr lang="en-US" sz="1300" b="0">
                <a:latin typeface="Times New Roman" charset="0"/>
              </a:rPr>
              <a:pPr eaLnBrk="1" hangingPunct="1"/>
              <a:t>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8588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2020-02-12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32130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FDE3EEC-A7D5-3546-AE13-CE4258A270DF}" type="slidenum">
              <a:rPr lang="en-US" sz="1300" b="0">
                <a:latin typeface="Times New Roman" charset="0"/>
              </a:rPr>
              <a:pPr eaLnBrk="1" hangingPunct="1"/>
              <a:t>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Whole means as much as they know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 21.7 in </a:t>
            </a:r>
            <a:r>
              <a:rPr lang="en-US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baseline="0" dirty="0"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ea typeface="ＭＳ Ｐゴシック" charset="0"/>
                <a:cs typeface="ＭＳ Ｐゴシック" charset="0"/>
              </a:rPr>
              <a:t>A link has a single cost, the cost is based on hop count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35977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23-Jan-17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9793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Figure this out.  Break into groups….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EA0328-C956-B249-A6D4-A0E7BBC7B37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32415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19-jan-2015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24088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56721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1FA0F-52C8-884D-8245-05AFB72AD525}" type="slidenum">
              <a:rPr lang="en-US">
                <a:solidFill>
                  <a:prstClr val="black"/>
                </a:solidFill>
              </a:rPr>
              <a:pPr/>
              <a:t>76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11161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E84D941-95A8-3947-B617-FD0A0574D12A}" type="slidenum">
              <a:rPr lang="en-US">
                <a:solidFill>
                  <a:prstClr val="black"/>
                </a:solidFill>
              </a:rPr>
              <a:pPr/>
              <a:t>77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2763"/>
            <a:ext cx="3430588" cy="2573337"/>
          </a:xfrm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6580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B6F274-1E60-D84E-A51C-6E7F63A29BD8}" type="slidenum">
              <a:rPr lang="en-US">
                <a:solidFill>
                  <a:prstClr val="black"/>
                </a:solidFill>
              </a:rPr>
              <a:pPr/>
              <a:t>78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883548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BDD931-B9B8-BC40-AE63-EF20C4B9E608}" type="slidenum">
              <a:rPr lang="en-US">
                <a:solidFill>
                  <a:prstClr val="black"/>
                </a:solidFill>
              </a:rPr>
              <a:pPr/>
              <a:t>80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8787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2014-1-23</a:t>
            </a:r>
          </a:p>
          <a:p>
            <a:r>
              <a:rPr lang="en-US" dirty="0"/>
              <a:t>2019-2-6</a:t>
            </a:r>
          </a:p>
          <a:p>
            <a:r>
              <a:rPr lang="en-US" dirty="0"/>
              <a:t>2024-2-9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73340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FIXME – keep this update – also add the BGP multiple entry for cause of table increase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75764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2018-2-8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250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F9E32AA-7538-D44B-BB17-65E8A8E1DE8A}" type="slidenum">
              <a:rPr lang="en-US" sz="1300" b="0">
                <a:latin typeface="Times New Roman" charset="0"/>
              </a:rPr>
              <a:pPr eaLnBrk="1" hangingPunct="1"/>
              <a:t>87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solidFill>
            <a:srgbClr val="FFFFFF"/>
          </a:solidFill>
          <a:ln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20393" y="3257778"/>
            <a:ext cx="6703219" cy="3086554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24.2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in </a:t>
            </a:r>
            <a:r>
              <a:rPr lang="en-US" sz="2400" baseline="0" dirty="0" err="1">
                <a:ea typeface="ＭＳ Ｐゴシック" charset="0"/>
                <a:cs typeface="ＭＳ Ｐゴシック" charset="0"/>
              </a:rPr>
              <a:t>Forouzan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7046235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89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5853193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3/3/22</a:t>
            </a:r>
          </a:p>
          <a:p>
            <a:r>
              <a:rPr lang="en-US" dirty="0"/>
              <a:t>2023-2-5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19658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CFB8DC4-C973-3B4E-8B9B-213E31135BEF}" type="slidenum">
              <a:rPr lang="en-US" sz="1300" b="0">
                <a:latin typeface="Times New Roman" charset="0"/>
              </a:rPr>
              <a:pPr eaLnBrk="1" hangingPunct="1"/>
              <a:t>91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63351385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9DC31C9-6D3B-3544-8EE9-1427378FF53B}" type="slidenum">
              <a:rPr lang="en-US" sz="1300" b="0">
                <a:latin typeface="Times New Roman" charset="0"/>
              </a:rPr>
              <a:pPr eaLnBrk="1" hangingPunct="1"/>
              <a:t>92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32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26-jan-2015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4347277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1BB7AE1D-933C-6F4B-A519-23E62013EB2E}" type="slidenum">
              <a:rPr lang="en-US" sz="1300" b="0">
                <a:latin typeface="Times New Roman" charset="0"/>
              </a:rPr>
              <a:pPr eaLnBrk="1" hangingPunct="1"/>
              <a:t>95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35317881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F151C3C-F8E8-0C49-AD22-28CFC2BDC263}" type="slidenum">
              <a:rPr lang="en-US" sz="1300" b="0">
                <a:latin typeface="Times New Roman" charset="0"/>
              </a:rPr>
              <a:pPr eaLnBrk="1" hangingPunct="1"/>
              <a:t>96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73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Is not frequently used, send big packets,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subdivides, never repacks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23147616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5C712B4-5F53-514A-866E-4225DEFD290D}" type="slidenum">
              <a:rPr lang="en-US" sz="1300" b="0">
                <a:latin typeface="Times New Roman" charset="0"/>
              </a:rPr>
              <a:pPr eaLnBrk="1" hangingPunct="1"/>
              <a:t>99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marL="228600" indent="-228600">
              <a:buAutoNum type="alphaLcParenR"/>
            </a:pPr>
            <a:r>
              <a:rPr lang="en-US" dirty="0"/>
              <a:t>map into memory</a:t>
            </a:r>
          </a:p>
          <a:p>
            <a:pPr marL="228600" indent="-228600">
              <a:buAutoNum type="alphaLcParenR"/>
            </a:pPr>
            <a:r>
              <a:rPr lang="en-US" dirty="0"/>
              <a:t>further downstream </a:t>
            </a:r>
            <a:r>
              <a:rPr lang="en-US" baseline="0" dirty="0"/>
              <a:t>locations doing fragmentation would be v. hard with frag number (you would need reissue or reassemble or some craziness</a:t>
            </a:r>
            <a:endParaRPr lang="en-US" dirty="0"/>
          </a:p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132708766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Very briefly</a:t>
            </a:r>
          </a:p>
          <a:p>
            <a:r>
              <a:rPr lang="en-GB" dirty="0"/>
              <a:t>2020-2-14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88342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59651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further divide</a:t>
            </a:r>
            <a:r>
              <a:rPr lang="en-US" baseline="0" dirty="0"/>
              <a:t> a network into smaller networks </a:t>
            </a:r>
            <a:r>
              <a:rPr lang="en-US" baseline="0"/>
              <a:t>called subnet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025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08604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2940D5-66FA-9B4E-B65F-4CC294E7AC2B}" type="slidenum">
              <a:rPr lang="en-US"/>
              <a:pPr/>
              <a:t>104</a:t>
            </a:fld>
            <a:endParaRPr lang="en-US"/>
          </a:p>
        </p:txBody>
      </p:sp>
      <p:sp>
        <p:nvSpPr>
          <p:cNvPr id="636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636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2019—2-11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</p:spTree>
    <p:extLst>
      <p:ext uri="{BB962C8B-B14F-4D97-AF65-F5344CB8AC3E}">
        <p14:creationId xmlns:p14="http://schemas.microsoft.com/office/powerpoint/2010/main" val="5972447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8/Feb/2012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30824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 </a:t>
            </a:r>
            <a:r>
              <a:rPr lang="en-US" dirty="0" err="1"/>
              <a:t>feb</a:t>
            </a:r>
            <a:r>
              <a:rPr lang="en-US" dirty="0"/>
              <a:t> 2013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44831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28 Jan 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34212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001" dirty="0"/>
              <a:t>2024-2-12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35905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2016-1-20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523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78090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defTabSz="9239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AB404082-2098-D947-A2A4-BE424626DB3D}" type="slidenum">
              <a:rPr lang="en-US" sz="1200"/>
              <a:pPr/>
              <a:t>117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latin typeface="Times New Roman" charset="0"/>
                <a:ea typeface="ＭＳ Ｐゴシック" charset="0"/>
                <a:cs typeface="ＭＳ Ｐゴシック" charset="0"/>
              </a:rPr>
              <a:t>Where</a:t>
            </a:r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 did the delay come from??</a:t>
            </a:r>
          </a:p>
          <a:p>
            <a:endParaRPr lang="en-US" baseline="0" dirty="0">
              <a:latin typeface="Times New Roman" charset="0"/>
              <a:ea typeface="ＭＳ Ｐゴシック" charset="0"/>
              <a:cs typeface="ＭＳ Ｐゴシック" charset="0"/>
            </a:endParaRPr>
          </a:p>
          <a:p>
            <a:r>
              <a:rPr lang="en-US" baseline="0" dirty="0">
                <a:latin typeface="Times New Roman" charset="0"/>
                <a:ea typeface="ＭＳ Ｐゴシック" charset="0"/>
                <a:cs typeface="ＭＳ Ｐゴシック" charset="0"/>
              </a:rPr>
              <a:t>2015-11-18</a:t>
            </a:r>
          </a:p>
        </p:txBody>
      </p:sp>
    </p:spTree>
    <p:extLst>
      <p:ext uri="{BB962C8B-B14F-4D97-AF65-F5344CB8AC3E}">
        <p14:creationId xmlns:p14="http://schemas.microsoft.com/office/powerpoint/2010/main" val="33140138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34C3649-7B3A-F040-B159-EF9673C6A3A1}" type="slidenum">
              <a:rPr lang="en-US" sz="1100" i="0">
                <a:latin typeface="Times New Roman" charset="0"/>
              </a:rPr>
              <a:pPr/>
              <a:t>121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714851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7F5835FB-E78B-7F48-B8FC-E0C7D57AFE34}" type="slidenum">
              <a:rPr lang="en-US" sz="1100" i="0">
                <a:latin typeface="Times New Roman" charset="0"/>
              </a:rPr>
              <a:pPr/>
              <a:t>122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10/2/23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02391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5879619" indent="-35447153" defTabSz="914485"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23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5B978EB8-C674-0845-AFCC-D22A50F82F14}" type="slidenum">
              <a:rPr lang="en-US" sz="1100" i="0">
                <a:latin typeface="Times New Roman" charset="0"/>
              </a:rPr>
              <a:pPr/>
              <a:t>123</a:t>
            </a:fld>
            <a:endParaRPr lang="en-US" sz="1100" i="0">
              <a:latin typeface="Times New Roman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34841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24AA143-4958-F344-9D47-C49E6475F95B}" type="slidenum">
              <a:rPr lang="en-US" sz="12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4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Wed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7</a:t>
            </a:r>
            <a:r>
              <a:rPr lang="en-US" baseline="30000" dirty="0">
                <a:ea typeface="ＭＳ Ｐゴシック" charset="0"/>
                <a:cs typeface="ＭＳ Ｐゴシック" charset="0"/>
              </a:rPr>
              <a:t>th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start here.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4119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Bunch</a:t>
            </a:r>
            <a:r>
              <a:rPr lang="en-US" baseline="0" dirty="0"/>
              <a:t> of different kinds of routers: small for homes, routers that connect different ISPs or ISPs to enterprises (edge)</a:t>
            </a:r>
          </a:p>
          <a:p>
            <a:r>
              <a:rPr lang="en-US" baseline="0" dirty="0"/>
              <a:t>2020-02-10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79065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91680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1A3C9C0-F079-7B41-9FA0-731C25F84367}" type="slidenum">
              <a:rPr lang="en-US" sz="12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65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56213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9BE79A2-F0BC-5840-90FB-5D6C1DFE4744}" type="slidenum">
              <a:rPr lang="en-US" sz="12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8834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30B98F08-71B2-1C49-9757-9352A519D699}" type="slidenum">
              <a:rPr lang="en-US" sz="12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06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943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62A3E35-0851-BD40-9477-0D2B5F6DAA9B}" type="slidenum">
              <a:rPr lang="en-US" sz="12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9686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56447C0-A186-DD40-BC05-9D09DDC0A078}" type="slidenum">
              <a:rPr lang="en-US" sz="12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31430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0CEDFBA-E20A-C34D-827B-2EAA4AC0DDA3}" type="slidenum">
              <a:rPr lang="en-US" sz="12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1/Fab/2013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46162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5879619" indent="-35447153" defTabSz="905475"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32465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864931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297396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729862" eaLnBrk="0" fontAlgn="base" hangingPunct="0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A3C8062-490D-8343-A3E5-312490AFF82B}" type="slidenum">
              <a:rPr lang="en-US" sz="12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200" b="0" dirty="0">
              <a:latin typeface="Times New Roman" charset="0"/>
              <a:cs typeface="Calibri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348224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 key points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0E609E-E8D3-7341-9173-2B1EA0EA0FF7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91363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0640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1096B10C-9975-AB4A-8BF4-507180DA31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78163" y="541338"/>
            <a:ext cx="3600450" cy="2700337"/>
          </a:xfrm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964A2081-5A57-FB4E-829D-C9BB034A44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9634" y="3420667"/>
            <a:ext cx="7154333" cy="3239690"/>
          </a:xfr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277" tIns="47639" rIns="95277" bIns="47639"/>
          <a:lstStyle/>
          <a:p>
            <a:pPr defTabSz="984250">
              <a:spcBef>
                <a:spcPct val="0"/>
              </a:spcBef>
            </a:pPr>
            <a:r>
              <a:rPr kumimoji="1" lang="en-US" altLang="en-US" dirty="0">
                <a:latin typeface="Times New Roman" panose="02020603050405020304" pitchFamily="18" charset="0"/>
              </a:rPr>
              <a:t>Contrast with a switch</a:t>
            </a:r>
          </a:p>
        </p:txBody>
      </p:sp>
    </p:spTree>
    <p:extLst>
      <p:ext uri="{BB962C8B-B14F-4D97-AF65-F5344CB8AC3E}">
        <p14:creationId xmlns:p14="http://schemas.microsoft.com/office/powerpoint/2010/main" val="146873558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Here 2019-02-15</a:t>
            </a:r>
          </a:p>
          <a:p>
            <a:r>
              <a:rPr lang="en-GB" dirty="0"/>
              <a:t>2020-2-17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80347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78278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64750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001" dirty="0"/>
              <a:t>2024-2-14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991113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34426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68809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15/2/2022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1576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39F181-706B-E545-AC5D-5E2704FF2891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F3BC5-89BD-EE47-846F-A6F23D19F7F7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80734C-8DE2-6A46-A471-CA6C3C28DF7F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CC836F-533A-5041-B7FF-4A285E338178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10200" y="64008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latin typeface="Times New Roman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162925" y="6400800"/>
            <a:ext cx="676275" cy="457200"/>
          </a:xfrm>
        </p:spPr>
        <p:txBody>
          <a:bodyPr/>
          <a:lstStyle>
            <a:lvl1pPr>
              <a:defRPr/>
            </a:lvl1pPr>
          </a:lstStyle>
          <a:p>
            <a:fld id="{5EC6FEDE-AE8A-1B4E-91A2-133D70BCBEB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359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E974A1-97B2-F346-AA2B-204EC2F9753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2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4405D-1220-D645-9E90-01DE1C7E4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456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5570E3-CCF8-784A-BFDB-F5C9D59951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6846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C08DB-C24D-1449-B224-5F839EF47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84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9618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24027"/>
            <a:ext cx="78867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9292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58411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E9FAF7-3D54-B641-A10F-95D22CD91354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3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5491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1064AD-4024-3745-8886-52A3280EBC24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E25F1-58E1-ED45-95AD-6A4D219FD578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31828B-21EE-DA49-83AF-FF88A5DACFAB}" type="datetime1">
              <a:rPr lang="en-GB" smtClean="0"/>
              <a:t>13/01/2025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CD8C1F-ED26-3B4F-B581-C0E30AA8BD98}" type="datetime1">
              <a:rPr lang="en-GB" smtClean="0"/>
              <a:t>13/01/2025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09DD23-E5AD-D544-B873-E74864253450}" type="datetime1">
              <a:rPr lang="en-GB" smtClean="0"/>
              <a:t>13/01/2025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83CD71-F27A-CB4E-A12B-A68776BF1631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29118D-4F09-1040-B97A-55D96D630A47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F4800-4235-EC40-AE2B-A6A4C7BE7C9D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Building an Internet Router (P33)Handout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/>
              </a:defRPr>
            </a:lvl1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82B1BE14-B330-764E-8689-58363A72AD24}" type="slidenum">
              <a:rPr lang="en-US" smtClean="0">
                <a:solidFill>
                  <a:srgbClr val="000000"/>
                </a:solidFill>
              </a:rPr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33400" y="60960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328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Arial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  <a:ea typeface="ＭＳ Ｐゴシック" charset="-128"/>
          <a:cs typeface="ＭＳ Ｐゴシック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000">
          <a:solidFill>
            <a:srgbClr val="000099"/>
          </a:solidFill>
          <a:latin typeface="Comic Sans MS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000099"/>
        </a:buClr>
        <a:buSzPct val="75000"/>
        <a:buFont typeface="Wingdings" charset="2"/>
        <a:buChar char="v"/>
        <a:defRPr sz="2800">
          <a:solidFill>
            <a:schemeClr val="tx1"/>
          </a:solidFill>
          <a:latin typeface="Arial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Ø"/>
        <a:defRPr sz="2000">
          <a:solidFill>
            <a:srgbClr val="000099"/>
          </a:solidFill>
          <a:latin typeface="Arial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Arial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Arial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Arial"/>
          <a:ea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451821"/>
            <a:ext cx="78867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644309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5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5243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264319" indent="-166688" algn="l" defTabSz="685800" rtl="0" eaLnBrk="1" latinLnBrk="0" hangingPunct="1">
        <a:lnSpc>
          <a:spcPct val="90000"/>
        </a:lnSpc>
        <a:spcBef>
          <a:spcPts val="750"/>
        </a:spcBef>
        <a:buClr>
          <a:srgbClr val="0000A3"/>
        </a:buClr>
        <a:buFont typeface="Wingdings" pitchFamily="2" charset="2"/>
        <a:buChar char="§"/>
        <a:tabLst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1494" indent="-173831" algn="l" defTabSz="685800" rtl="0" eaLnBrk="1" latinLnBrk="0" hangingPunct="1">
        <a:lnSpc>
          <a:spcPct val="90000"/>
        </a:lnSpc>
        <a:spcBef>
          <a:spcPts val="375"/>
        </a:spcBef>
        <a:buClr>
          <a:srgbClr val="0000A8"/>
        </a:buClr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3.bin"/><Relationship Id="rId5" Type="http://schemas.openxmlformats.org/officeDocument/2006/relationships/oleObject" Target="../embeddings/oleObject2.bin"/><Relationship Id="rId4" Type="http://schemas.openxmlformats.org/officeDocument/2006/relationships/image" Target="../media/image20.w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7" Type="http://schemas.openxmlformats.org/officeDocument/2006/relationships/oleObject" Target="../embeddings/oleObject5.bin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6.x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.bin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24.emf"/><Relationship Id="rId3" Type="http://schemas.openxmlformats.org/officeDocument/2006/relationships/oleObject" Target="../embeddings/oleObject6.bin"/><Relationship Id="rId7" Type="http://schemas.openxmlformats.org/officeDocument/2006/relationships/image" Target="../media/image21.wmf"/><Relationship Id="rId12" Type="http://schemas.openxmlformats.org/officeDocument/2006/relationships/oleObject" Target="../embeddings/oleObject11.bin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8.bin"/><Relationship Id="rId11" Type="http://schemas.openxmlformats.org/officeDocument/2006/relationships/image" Target="../media/image23.emf"/><Relationship Id="rId5" Type="http://schemas.openxmlformats.org/officeDocument/2006/relationships/oleObject" Target="../embeddings/oleObject7.bin"/><Relationship Id="rId10" Type="http://schemas.openxmlformats.org/officeDocument/2006/relationships/oleObject" Target="../embeddings/oleObject10.bin"/><Relationship Id="rId4" Type="http://schemas.openxmlformats.org/officeDocument/2006/relationships/image" Target="../media/image20.wmf"/><Relationship Id="rId9" Type="http://schemas.openxmlformats.org/officeDocument/2006/relationships/image" Target="../media/image22.wmf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12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8.x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20.wmf"/><Relationship Id="rId4" Type="http://schemas.openxmlformats.org/officeDocument/2006/relationships/oleObject" Target="../embeddings/oleObject14.bin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oleObject" Target="../embeddings/oleObject14.bin"/><Relationship Id="rId1" Type="http://schemas.openxmlformats.org/officeDocument/2006/relationships/slideLayout" Target="../slideLayouts/slideLayout12.xml"/><Relationship Id="rId4" Type="http://schemas.openxmlformats.org/officeDocument/2006/relationships/oleObject" Target="../embeddings/oleObject16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Relationship Id="rId5" Type="http://schemas.openxmlformats.org/officeDocument/2006/relationships/oleObject" Target="../embeddings/oleObject17.bin"/><Relationship Id="rId4" Type="http://schemas.openxmlformats.org/officeDocument/2006/relationships/image" Target="../media/image20.wmf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69.xml"/><Relationship Id="rId6" Type="http://schemas.openxmlformats.org/officeDocument/2006/relationships/image" Target="../media/image25.png"/><Relationship Id="rId5" Type="http://schemas.openxmlformats.org/officeDocument/2006/relationships/oleObject" Target="../embeddings/oleObject18.bin"/><Relationship Id="rId4" Type="http://schemas.openxmlformats.org/officeDocument/2006/relationships/image" Target="../media/image20.wmf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5" Type="http://schemas.openxmlformats.org/officeDocument/2006/relationships/image" Target="../media/image7.wmf"/><Relationship Id="rId4" Type="http://schemas.openxmlformats.org/officeDocument/2006/relationships/image" Target="../media/image8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7" Type="http://schemas.openxmlformats.org/officeDocument/2006/relationships/oleObject" Target="../embeddings/oleObject22.bin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1.bin"/><Relationship Id="rId5" Type="http://schemas.openxmlformats.org/officeDocument/2006/relationships/oleObject" Target="../embeddings/oleObject20.bin"/><Relationship Id="rId4" Type="http://schemas.openxmlformats.org/officeDocument/2006/relationships/image" Target="../media/image20.w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Relationship Id="rId4" Type="http://schemas.openxmlformats.org/officeDocument/2006/relationships/image" Target="../media/image29.jpe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Relationship Id="rId4" Type="http://schemas.openxmlformats.org/officeDocument/2006/relationships/image" Target="../media/image29.jpe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Relationship Id="rId4" Type="http://schemas.openxmlformats.org/officeDocument/2006/relationships/image" Target="../media/image2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29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Relationship Id="rId4" Type="http://schemas.openxmlformats.org/officeDocument/2006/relationships/image" Target="../media/image30.jpe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Relationship Id="rId4" Type="http://schemas.openxmlformats.org/officeDocument/2006/relationships/image" Target="../media/image32.tiff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ipe.net/lir-services/new-lir/ipv6_reference_card.pdf" TargetMode="Externa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hyperlink" Target="http://tools.ietf.org/html/rfc4861" TargetMode="Externa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2373" TargetMode="Externa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2373" TargetMode="Externa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hyperlink" Target="https://tools.ietf.org/html/rfc4941" TargetMode="Externa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hyperlink" Target="https://tools.ietf.org/html/rfc6146" TargetMode="Externa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Relationship Id="rId5" Type="http://schemas.openxmlformats.org/officeDocument/2006/relationships/image" Target="../media/image8.png"/><Relationship Id="rId4" Type="http://schemas.openxmlformats.org/officeDocument/2006/relationships/image" Target="../media/image1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4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.jpeg"/><Relationship Id="rId9" Type="http://schemas.openxmlformats.org/officeDocument/2006/relationships/image" Target="../media/image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4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Relationship Id="rId4" Type="http://schemas.openxmlformats.org/officeDocument/2006/relationships/image" Target="../media/image19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 4: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Font typeface="ZapfDingbats" charset="0"/>
              <a:buNone/>
            </a:pPr>
            <a:r>
              <a:rPr lang="en-US" sz="3200" u="sng" dirty="0">
                <a:solidFill>
                  <a:srgbClr val="FF0000"/>
                </a:solidFill>
              </a:rPr>
              <a:t>Our goals:</a:t>
            </a:r>
            <a:r>
              <a:rPr lang="en-US" sz="3200" dirty="0"/>
              <a:t> </a:t>
            </a:r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 (one day IPv6 will be first but not this year)</a:t>
            </a:r>
          </a:p>
          <a:p>
            <a:pPr marL="457200" lvl="1" indent="0">
              <a:lnSpc>
                <a:spcPct val="90000"/>
              </a:lnSpc>
              <a:buNone/>
            </a:pPr>
            <a:endParaRPr lang="en-US" dirty="0"/>
          </a:p>
          <a:p>
            <a:pPr marL="457200" lvl="1" indent="0">
              <a:lnSpc>
                <a:spcPct val="90000"/>
              </a:lnSpc>
              <a:buNone/>
            </a:pPr>
            <a:r>
              <a:rPr lang="en-US" dirty="0"/>
              <a:t>For the most part, the Internet is our example – again.</a:t>
            </a:r>
          </a:p>
        </p:txBody>
      </p:sp>
    </p:spTree>
    <p:extLst>
      <p:ext uri="{BB962C8B-B14F-4D97-AF65-F5344CB8AC3E}">
        <p14:creationId xmlns:p14="http://schemas.microsoft.com/office/powerpoint/2010/main" val="28365941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</a:t>
            </a:r>
            <a:r>
              <a:rPr lang="en-US" dirty="0" err="1"/>
              <a:t>vs</a:t>
            </a:r>
            <a:r>
              <a:rPr lang="en-US" dirty="0"/>
              <a:t>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01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/>
              <a:t>Options</a:t>
            </a:r>
            <a:endParaRPr lang="en-US" sz="31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4760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End of Options List</a:t>
            </a:r>
          </a:p>
          <a:p>
            <a:r>
              <a:rPr lang="en-US" dirty="0"/>
              <a:t>No Operation (padding between options)</a:t>
            </a:r>
          </a:p>
          <a:p>
            <a:r>
              <a:rPr lang="en-US" dirty="0"/>
              <a:t>Record Route</a:t>
            </a:r>
          </a:p>
          <a:p>
            <a:r>
              <a:rPr lang="en-US" dirty="0"/>
              <a:t>Strict Source Route</a:t>
            </a:r>
          </a:p>
          <a:p>
            <a:r>
              <a:rPr lang="en-US" dirty="0"/>
              <a:t>Loose Source Route</a:t>
            </a:r>
          </a:p>
          <a:p>
            <a:r>
              <a:rPr lang="en-US" dirty="0"/>
              <a:t>Timestamp</a:t>
            </a:r>
          </a:p>
          <a:p>
            <a:r>
              <a:rPr lang="en-US" dirty="0" err="1"/>
              <a:t>Traceroute</a:t>
            </a:r>
            <a:endParaRPr lang="en-US" dirty="0"/>
          </a:p>
          <a:p>
            <a:r>
              <a:rPr lang="en-US" dirty="0"/>
              <a:t>Router Alert</a:t>
            </a:r>
          </a:p>
          <a:p>
            <a:r>
              <a:rPr lang="en-US" dirty="0"/>
              <a:t>…..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954732" y="1667737"/>
            <a:ext cx="3076862" cy="325391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211C767-548A-B0B3-4EB8-3A5C94CEE2EB}"/>
              </a:ext>
            </a:extLst>
          </p:cNvPr>
          <p:cNvSpPr txBox="1"/>
          <p:nvPr/>
        </p:nvSpPr>
        <p:spPr>
          <a:xfrm>
            <a:off x="4652342" y="5405198"/>
            <a:ext cx="4299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Few are used as each requires special handling in an IP router.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78020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6FDB48-E8EA-514F-A1E5-C5BFB955F753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Addressing: introduction</a:t>
            </a:r>
            <a:endParaRPr lang="en-US"/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32-bit identifier for host, router </a:t>
            </a:r>
            <a:r>
              <a:rPr lang="en-US" sz="2400" i="1" dirty="0"/>
              <a:t>interface</a:t>
            </a:r>
            <a:r>
              <a:rPr lang="en-US" sz="2400" dirty="0"/>
              <a:t>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interface:</a:t>
            </a:r>
            <a:r>
              <a:rPr lang="en-US" sz="2400" dirty="0"/>
              <a:t> connection between host/router and physical link</a:t>
            </a:r>
          </a:p>
          <a:p>
            <a:pPr lvl="1"/>
            <a:r>
              <a:rPr lang="en-US" sz="2000" dirty="0"/>
              <a:t>routers typically have multiple interfaces</a:t>
            </a:r>
          </a:p>
          <a:p>
            <a:pPr lvl="1"/>
            <a:r>
              <a:rPr lang="en-US" sz="2000" dirty="0"/>
              <a:t>host typically has one interface</a:t>
            </a:r>
          </a:p>
          <a:p>
            <a:pPr lvl="1"/>
            <a:r>
              <a:rPr lang="en-US" sz="2000" dirty="0"/>
              <a:t>IP addresses associated with each interface</a:t>
            </a:r>
          </a:p>
        </p:txBody>
      </p:sp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4456113" y="12652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2652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1" name="Line 5"/>
          <p:cNvSpPr>
            <a:spLocks noChangeShapeType="1"/>
          </p:cNvSpPr>
          <p:nvPr/>
        </p:nvSpPr>
        <p:spPr bwMode="auto">
          <a:xfrm>
            <a:off x="5016500" y="16383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2" name="Line 6"/>
          <p:cNvSpPr>
            <a:spLocks noChangeShapeType="1"/>
          </p:cNvSpPr>
          <p:nvPr/>
        </p:nvSpPr>
        <p:spPr bwMode="auto">
          <a:xfrm flipH="1">
            <a:off x="5307013" y="162401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V="1">
            <a:off x="5016500" y="22828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Line 8"/>
          <p:cNvSpPr>
            <a:spLocks noChangeShapeType="1"/>
          </p:cNvSpPr>
          <p:nvPr/>
        </p:nvSpPr>
        <p:spPr bwMode="auto">
          <a:xfrm>
            <a:off x="5026025" y="29098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25" name="Object 9"/>
          <p:cNvGraphicFramePr>
            <a:graphicFrameLocks noChangeAspect="1"/>
          </p:cNvGraphicFramePr>
          <p:nvPr/>
        </p:nvGraphicFramePr>
        <p:xfrm>
          <a:off x="4456113" y="19319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9319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6" name="Object 10"/>
          <p:cNvGraphicFramePr>
            <a:graphicFrameLocks noChangeAspect="1"/>
          </p:cNvGraphicFramePr>
          <p:nvPr/>
        </p:nvGraphicFramePr>
        <p:xfrm>
          <a:off x="4456113" y="25415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5415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7" name="Line 11"/>
          <p:cNvSpPr>
            <a:spLocks noChangeShapeType="1"/>
          </p:cNvSpPr>
          <p:nvPr/>
        </p:nvSpPr>
        <p:spPr bwMode="auto">
          <a:xfrm>
            <a:off x="5307013" y="2481263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28" name="Group 12"/>
          <p:cNvGrpSpPr>
            <a:grpSpLocks/>
          </p:cNvGrpSpPr>
          <p:nvPr/>
        </p:nvGrpSpPr>
        <p:grpSpPr bwMode="auto">
          <a:xfrm>
            <a:off x="6249988" y="2446338"/>
            <a:ext cx="711200" cy="381000"/>
            <a:chOff x="3600" y="219"/>
            <a:chExt cx="360" cy="175"/>
          </a:xfrm>
        </p:grpSpPr>
        <p:sp>
          <p:nvSpPr>
            <p:cNvPr id="162829" name="Oval 13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32" name="Rectangle 16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2833" name="Oval 17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2834" name="Group 18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2835" name="Line 1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6" name="Line 2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Line 2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2839" name="Line 2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Line 2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1" name="Line 2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2842" name="Text Box 26"/>
          <p:cNvSpPr txBox="1">
            <a:spLocks noChangeArrowheads="1"/>
          </p:cNvSpPr>
          <p:nvPr/>
        </p:nvSpPr>
        <p:spPr bwMode="auto">
          <a:xfrm>
            <a:off x="4975225" y="13128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grpSp>
        <p:nvGrpSpPr>
          <p:cNvPr id="162843" name="Group 27"/>
          <p:cNvGrpSpPr>
            <a:grpSpLocks/>
          </p:cNvGrpSpPr>
          <p:nvPr/>
        </p:nvGrpSpPr>
        <p:grpSpPr bwMode="auto">
          <a:xfrm>
            <a:off x="4975228" y="1955801"/>
            <a:ext cx="963613" cy="338138"/>
            <a:chOff x="3251" y="608"/>
            <a:chExt cx="607" cy="213"/>
          </a:xfrm>
        </p:grpSpPr>
        <p:sp>
          <p:nvSpPr>
            <p:cNvPr id="162844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5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223.1.1.2</a:t>
              </a:r>
              <a:endParaRPr lang="en-US" dirty="0"/>
            </a:p>
          </p:txBody>
        </p:sp>
      </p:grpSp>
      <p:sp>
        <p:nvSpPr>
          <p:cNvPr id="162846" name="Text Box 30"/>
          <p:cNvSpPr txBox="1">
            <a:spLocks noChangeArrowheads="1"/>
          </p:cNvSpPr>
          <p:nvPr/>
        </p:nvSpPr>
        <p:spPr bwMode="auto">
          <a:xfrm>
            <a:off x="4860925" y="289401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2847" name="Text Box 31"/>
          <p:cNvSpPr txBox="1">
            <a:spLocks noChangeArrowheads="1"/>
          </p:cNvSpPr>
          <p:nvPr/>
        </p:nvSpPr>
        <p:spPr bwMode="auto">
          <a:xfrm>
            <a:off x="5651500" y="2222500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2848" name="Line 32"/>
          <p:cNvSpPr>
            <a:spLocks noChangeShapeType="1"/>
          </p:cNvSpPr>
          <p:nvPr/>
        </p:nvSpPr>
        <p:spPr bwMode="auto">
          <a:xfrm>
            <a:off x="6854825" y="2490788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9" name="Text Box 33"/>
          <p:cNvSpPr txBox="1">
            <a:spLocks noChangeArrowheads="1"/>
          </p:cNvSpPr>
          <p:nvPr/>
        </p:nvSpPr>
        <p:spPr bwMode="auto">
          <a:xfrm>
            <a:off x="6727825" y="221297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2850" name="Line 34"/>
          <p:cNvSpPr>
            <a:spLocks noChangeShapeType="1"/>
          </p:cNvSpPr>
          <p:nvPr/>
        </p:nvSpPr>
        <p:spPr bwMode="auto">
          <a:xfrm flipH="1">
            <a:off x="7878763" y="1795463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1" name="Object 35"/>
          <p:cNvGraphicFramePr>
            <a:graphicFrameLocks noChangeAspect="1"/>
          </p:cNvGraphicFramePr>
          <p:nvPr/>
        </p:nvGraphicFramePr>
        <p:xfrm>
          <a:off x="8056563" y="150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50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2" name="Line 36"/>
          <p:cNvSpPr>
            <a:spLocks noChangeShapeType="1"/>
          </p:cNvSpPr>
          <p:nvPr/>
        </p:nvSpPr>
        <p:spPr bwMode="auto">
          <a:xfrm>
            <a:off x="7878763" y="18002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53" name="Object 37"/>
          <p:cNvGraphicFramePr>
            <a:graphicFrameLocks noChangeAspect="1"/>
          </p:cNvGraphicFramePr>
          <p:nvPr/>
        </p:nvGraphicFramePr>
        <p:xfrm>
          <a:off x="8061325" y="28844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28844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54" name="Line 38"/>
          <p:cNvSpPr>
            <a:spLocks noChangeShapeType="1"/>
          </p:cNvSpPr>
          <p:nvPr/>
        </p:nvSpPr>
        <p:spPr bwMode="auto">
          <a:xfrm>
            <a:off x="7878763" y="30718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55" name="Group 39"/>
          <p:cNvGrpSpPr>
            <a:grpSpLocks/>
          </p:cNvGrpSpPr>
          <p:nvPr/>
        </p:nvGrpSpPr>
        <p:grpSpPr bwMode="auto">
          <a:xfrm>
            <a:off x="7189792" y="2732091"/>
            <a:ext cx="963613" cy="338138"/>
            <a:chOff x="4532" y="1229"/>
            <a:chExt cx="607" cy="213"/>
          </a:xfrm>
        </p:grpSpPr>
        <p:sp>
          <p:nvSpPr>
            <p:cNvPr id="162856" name="Rectangle 40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7" name="Text Box 41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223.1.2.2</a:t>
              </a:r>
              <a:endParaRPr lang="en-US" dirty="0"/>
            </a:p>
          </p:txBody>
        </p:sp>
      </p:grpSp>
      <p:grpSp>
        <p:nvGrpSpPr>
          <p:cNvPr id="162858" name="Group 42"/>
          <p:cNvGrpSpPr>
            <a:grpSpLocks/>
          </p:cNvGrpSpPr>
          <p:nvPr/>
        </p:nvGrpSpPr>
        <p:grpSpPr bwMode="auto">
          <a:xfrm>
            <a:off x="7151692" y="1760541"/>
            <a:ext cx="963613" cy="338138"/>
            <a:chOff x="4532" y="1229"/>
            <a:chExt cx="607" cy="213"/>
          </a:xfrm>
        </p:grpSpPr>
        <p:sp>
          <p:nvSpPr>
            <p:cNvPr id="162859" name="Rectangle 43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Text Box 44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223.1.2.1</a:t>
              </a:r>
              <a:endParaRPr lang="en-US" dirty="0"/>
            </a:p>
          </p:txBody>
        </p:sp>
      </p:grpSp>
      <p:sp>
        <p:nvSpPr>
          <p:cNvPr id="162861" name="Line 45"/>
          <p:cNvSpPr>
            <a:spLocks noChangeShapeType="1"/>
          </p:cNvSpPr>
          <p:nvPr/>
        </p:nvSpPr>
        <p:spPr bwMode="auto">
          <a:xfrm flipH="1">
            <a:off x="6616700" y="2828925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2" name="Line 46"/>
          <p:cNvSpPr>
            <a:spLocks noChangeShapeType="1"/>
          </p:cNvSpPr>
          <p:nvPr/>
        </p:nvSpPr>
        <p:spPr bwMode="auto">
          <a:xfrm flipH="1">
            <a:off x="6007100" y="4110038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3" name="Line 47"/>
          <p:cNvSpPr>
            <a:spLocks noChangeShapeType="1"/>
          </p:cNvSpPr>
          <p:nvPr/>
        </p:nvSpPr>
        <p:spPr bwMode="auto">
          <a:xfrm flipH="1" flipV="1">
            <a:off x="6003925" y="41021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64" name="Line 48"/>
          <p:cNvSpPr>
            <a:spLocks noChangeShapeType="1"/>
          </p:cNvSpPr>
          <p:nvPr/>
        </p:nvSpPr>
        <p:spPr bwMode="auto">
          <a:xfrm flipH="1" flipV="1">
            <a:off x="7180263" y="41068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2865" name="Object 49"/>
          <p:cNvGraphicFramePr>
            <a:graphicFrameLocks noChangeAspect="1"/>
          </p:cNvGraphicFramePr>
          <p:nvPr/>
        </p:nvGraphicFramePr>
        <p:xfrm>
          <a:off x="6965950" y="42656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2656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66" name="Object 50"/>
          <p:cNvGraphicFramePr>
            <a:graphicFrameLocks noChangeAspect="1"/>
          </p:cNvGraphicFramePr>
          <p:nvPr/>
        </p:nvGraphicFramePr>
        <p:xfrm>
          <a:off x="5708650" y="4279900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279900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2867" name="Group 51"/>
          <p:cNvGrpSpPr>
            <a:grpSpLocks/>
          </p:cNvGrpSpPr>
          <p:nvPr/>
        </p:nvGrpSpPr>
        <p:grpSpPr bwMode="auto">
          <a:xfrm>
            <a:off x="7151692" y="3984628"/>
            <a:ext cx="963613" cy="338138"/>
            <a:chOff x="4532" y="1229"/>
            <a:chExt cx="607" cy="213"/>
          </a:xfrm>
        </p:grpSpPr>
        <p:sp>
          <p:nvSpPr>
            <p:cNvPr id="162868" name="Rectangle 52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9" name="Text Box 53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</a:t>
              </a:r>
              <a:endParaRPr lang="en-US" dirty="0"/>
            </a:p>
          </p:txBody>
        </p:sp>
      </p:grpSp>
      <p:grpSp>
        <p:nvGrpSpPr>
          <p:cNvPr id="162870" name="Group 54"/>
          <p:cNvGrpSpPr>
            <a:grpSpLocks/>
          </p:cNvGrpSpPr>
          <p:nvPr/>
        </p:nvGrpSpPr>
        <p:grpSpPr bwMode="auto">
          <a:xfrm>
            <a:off x="5003804" y="4013203"/>
            <a:ext cx="963613" cy="338138"/>
            <a:chOff x="4532" y="1229"/>
            <a:chExt cx="607" cy="213"/>
          </a:xfrm>
        </p:grpSpPr>
        <p:sp>
          <p:nvSpPr>
            <p:cNvPr id="162871" name="Rectangle 55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2" name="Text Box 56"/>
            <p:cNvSpPr txBox="1">
              <a:spLocks noChangeArrowheads="1"/>
            </p:cNvSpPr>
            <p:nvPr/>
          </p:nvSpPr>
          <p:spPr bwMode="auto">
            <a:xfrm>
              <a:off x="4532" y="1229"/>
              <a:ext cx="60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223.1.3.1</a:t>
              </a:r>
              <a:endParaRPr lang="en-US" dirty="0"/>
            </a:p>
          </p:txBody>
        </p:sp>
      </p:grpSp>
      <p:grpSp>
        <p:nvGrpSpPr>
          <p:cNvPr id="162873" name="Group 57"/>
          <p:cNvGrpSpPr>
            <a:grpSpLocks/>
          </p:cNvGrpSpPr>
          <p:nvPr/>
        </p:nvGrpSpPr>
        <p:grpSpPr bwMode="auto">
          <a:xfrm>
            <a:off x="6003922" y="2874966"/>
            <a:ext cx="1069975" cy="338138"/>
            <a:chOff x="4532" y="1229"/>
            <a:chExt cx="674" cy="213"/>
          </a:xfrm>
        </p:grpSpPr>
        <p:sp>
          <p:nvSpPr>
            <p:cNvPr id="16287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7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674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latin typeface="Calibri"/>
                </a:rPr>
                <a:t>223.1.3.27</a:t>
              </a:r>
              <a:endParaRPr lang="en-US" dirty="0"/>
            </a:p>
          </p:txBody>
        </p:sp>
      </p:grpSp>
      <p:sp>
        <p:nvSpPr>
          <p:cNvPr id="162876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46259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 = 11011111 00000001 00000001 00000001</a:t>
            </a:r>
            <a:endParaRPr lang="en-US" dirty="0"/>
          </a:p>
        </p:txBody>
      </p:sp>
      <p:sp>
        <p:nvSpPr>
          <p:cNvPr id="162877" name="Freeform 61"/>
          <p:cNvSpPr>
            <a:spLocks/>
          </p:cNvSpPr>
          <p:nvPr/>
        </p:nvSpPr>
        <p:spPr bwMode="auto">
          <a:xfrm>
            <a:off x="5083352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81" name="Text Box 65"/>
          <p:cNvSpPr txBox="1">
            <a:spLocks noChangeArrowheads="1"/>
          </p:cNvSpPr>
          <p:nvPr/>
        </p:nvSpPr>
        <p:spPr bwMode="auto">
          <a:xfrm>
            <a:off x="5212000" y="5818188"/>
            <a:ext cx="4966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</a:t>
            </a:r>
            <a:endParaRPr lang="en-US" dirty="0"/>
          </a:p>
        </p:txBody>
      </p:sp>
      <p:sp>
        <p:nvSpPr>
          <p:cNvPr id="162882" name="Text Box 66"/>
          <p:cNvSpPr txBox="1">
            <a:spLocks noChangeArrowheads="1"/>
          </p:cNvSpPr>
          <p:nvPr/>
        </p:nvSpPr>
        <p:spPr bwMode="auto">
          <a:xfrm>
            <a:off x="6210935" y="582771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3" name="Text Box 67"/>
          <p:cNvSpPr txBox="1">
            <a:spLocks noChangeArrowheads="1"/>
          </p:cNvSpPr>
          <p:nvPr/>
        </p:nvSpPr>
        <p:spPr bwMode="auto">
          <a:xfrm>
            <a:off x="7938299" y="581342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7128674" y="5827713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1</a:t>
            </a:r>
            <a:endParaRPr lang="en-US" dirty="0"/>
          </a:p>
        </p:txBody>
      </p:sp>
      <p:sp>
        <p:nvSpPr>
          <p:cNvPr id="71" name="Freeform 61"/>
          <p:cNvSpPr>
            <a:spLocks/>
          </p:cNvSpPr>
          <p:nvPr/>
        </p:nvSpPr>
        <p:spPr bwMode="auto">
          <a:xfrm>
            <a:off x="5924596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Freeform 61"/>
          <p:cNvSpPr>
            <a:spLocks/>
          </p:cNvSpPr>
          <p:nvPr/>
        </p:nvSpPr>
        <p:spPr bwMode="auto">
          <a:xfrm>
            <a:off x="6800248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Freeform 61"/>
          <p:cNvSpPr>
            <a:spLocks/>
          </p:cNvSpPr>
          <p:nvPr/>
        </p:nvSpPr>
        <p:spPr bwMode="auto">
          <a:xfrm>
            <a:off x="7670773" y="5597525"/>
            <a:ext cx="766379" cy="82967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58 h 58"/>
              <a:gd name="T4" fmla="*/ 562 w 562"/>
              <a:gd name="T5" fmla="*/ 58 h 58"/>
              <a:gd name="T6" fmla="*/ 562 w 562"/>
              <a:gd name="T7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4452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421247"/>
            <a:ext cx="2133600" cy="365125"/>
          </a:xfrm>
        </p:spPr>
        <p:txBody>
          <a:bodyPr/>
          <a:lstStyle/>
          <a:p>
            <a:fld id="{BA237927-860B-D746-8FC1-BE2254EB66FB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163842" name="Freeform 2"/>
          <p:cNvSpPr>
            <a:spLocks/>
          </p:cNvSpPr>
          <p:nvPr/>
        </p:nvSpPr>
        <p:spPr bwMode="auto">
          <a:xfrm>
            <a:off x="4378325" y="1392238"/>
            <a:ext cx="1941513" cy="2049462"/>
          </a:xfrm>
          <a:custGeom>
            <a:avLst/>
            <a:gdLst>
              <a:gd name="T0" fmla="*/ 1201 w 1223"/>
              <a:gd name="T1" fmla="*/ 756 h 1291"/>
              <a:gd name="T2" fmla="*/ 702 w 1223"/>
              <a:gd name="T3" fmla="*/ 670 h 1291"/>
              <a:gd name="T4" fmla="*/ 608 w 1223"/>
              <a:gd name="T5" fmla="*/ 103 h 1291"/>
              <a:gd name="T6" fmla="*/ 335 w 1223"/>
              <a:gd name="T7" fmla="*/ 52 h 1291"/>
              <a:gd name="T8" fmla="*/ 65 w 1223"/>
              <a:gd name="T9" fmla="*/ 82 h 1291"/>
              <a:gd name="T10" fmla="*/ 41 w 1223"/>
              <a:gd name="T11" fmla="*/ 544 h 1291"/>
              <a:gd name="T12" fmla="*/ 38 w 1223"/>
              <a:gd name="T13" fmla="*/ 751 h 1291"/>
              <a:gd name="T14" fmla="*/ 23 w 1223"/>
              <a:gd name="T15" fmla="*/ 940 h 1291"/>
              <a:gd name="T16" fmla="*/ 17 w 1223"/>
              <a:gd name="T17" fmla="*/ 1114 h 1291"/>
              <a:gd name="T18" fmla="*/ 128 w 1223"/>
              <a:gd name="T19" fmla="*/ 1219 h 1291"/>
              <a:gd name="T20" fmla="*/ 602 w 1223"/>
              <a:gd name="T21" fmla="*/ 1243 h 1291"/>
              <a:gd name="T22" fmla="*/ 686 w 1223"/>
              <a:gd name="T23" fmla="*/ 930 h 1291"/>
              <a:gd name="T24" fmla="*/ 1177 w 1223"/>
              <a:gd name="T25" fmla="*/ 916 h 1291"/>
              <a:gd name="T26" fmla="*/ 1201 w 1223"/>
              <a:gd name="T27" fmla="*/ 756 h 1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3" name="Freeform 3"/>
          <p:cNvSpPr>
            <a:spLocks/>
          </p:cNvSpPr>
          <p:nvPr/>
        </p:nvSpPr>
        <p:spPr bwMode="auto">
          <a:xfrm>
            <a:off x="6894513" y="1679575"/>
            <a:ext cx="1906587" cy="1958975"/>
          </a:xfrm>
          <a:custGeom>
            <a:avLst/>
            <a:gdLst>
              <a:gd name="T0" fmla="*/ 25 w 1201"/>
              <a:gd name="T1" fmla="*/ 709 h 1234"/>
              <a:gd name="T2" fmla="*/ 526 w 1201"/>
              <a:gd name="T3" fmla="*/ 780 h 1234"/>
              <a:gd name="T4" fmla="*/ 613 w 1201"/>
              <a:gd name="T5" fmla="*/ 1134 h 1234"/>
              <a:gd name="T6" fmla="*/ 946 w 1201"/>
              <a:gd name="T7" fmla="*/ 1230 h 1234"/>
              <a:gd name="T8" fmla="*/ 1171 w 1201"/>
              <a:gd name="T9" fmla="*/ 1107 h 1234"/>
              <a:gd name="T10" fmla="*/ 1126 w 1201"/>
              <a:gd name="T11" fmla="*/ 894 h 1234"/>
              <a:gd name="T12" fmla="*/ 1114 w 1201"/>
              <a:gd name="T13" fmla="*/ 693 h 1234"/>
              <a:gd name="T14" fmla="*/ 1099 w 1201"/>
              <a:gd name="T15" fmla="*/ 423 h 1234"/>
              <a:gd name="T16" fmla="*/ 1141 w 1201"/>
              <a:gd name="T17" fmla="*/ 216 h 1234"/>
              <a:gd name="T18" fmla="*/ 1102 w 1201"/>
              <a:gd name="T19" fmla="*/ 33 h 1234"/>
              <a:gd name="T20" fmla="*/ 646 w 1201"/>
              <a:gd name="T21" fmla="*/ 81 h 1234"/>
              <a:gd name="T22" fmla="*/ 535 w 1201"/>
              <a:gd name="T23" fmla="*/ 519 h 1234"/>
              <a:gd name="T24" fmla="*/ 44 w 1201"/>
              <a:gd name="T25" fmla="*/ 548 h 1234"/>
              <a:gd name="T26" fmla="*/ 25 w 1201"/>
              <a:gd name="T27" fmla="*/ 709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4" name="Freeform 4"/>
          <p:cNvSpPr>
            <a:spLocks/>
          </p:cNvSpPr>
          <p:nvPr/>
        </p:nvSpPr>
        <p:spPr bwMode="auto">
          <a:xfrm>
            <a:off x="5578475" y="3113088"/>
            <a:ext cx="2041525" cy="1979612"/>
          </a:xfrm>
          <a:custGeom>
            <a:avLst/>
            <a:gdLst>
              <a:gd name="T0" fmla="*/ 587 w 1286"/>
              <a:gd name="T1" fmla="*/ 30 h 1247"/>
              <a:gd name="T2" fmla="*/ 509 w 1286"/>
              <a:gd name="T3" fmla="*/ 618 h 1247"/>
              <a:gd name="T4" fmla="*/ 77 w 1286"/>
              <a:gd name="T5" fmla="*/ 909 h 1247"/>
              <a:gd name="T6" fmla="*/ 47 w 1286"/>
              <a:gd name="T7" fmla="*/ 1095 h 1247"/>
              <a:gd name="T8" fmla="*/ 140 w 1286"/>
              <a:gd name="T9" fmla="*/ 1224 h 1247"/>
              <a:gd name="T10" fmla="*/ 461 w 1286"/>
              <a:gd name="T11" fmla="*/ 1209 h 1247"/>
              <a:gd name="T12" fmla="*/ 692 w 1286"/>
              <a:gd name="T13" fmla="*/ 1209 h 1247"/>
              <a:gd name="T14" fmla="*/ 1190 w 1286"/>
              <a:gd name="T15" fmla="*/ 1227 h 1247"/>
              <a:gd name="T16" fmla="*/ 1271 w 1286"/>
              <a:gd name="T17" fmla="*/ 1089 h 1247"/>
              <a:gd name="T18" fmla="*/ 1139 w 1286"/>
              <a:gd name="T19" fmla="*/ 741 h 1247"/>
              <a:gd name="T20" fmla="*/ 800 w 1286"/>
              <a:gd name="T21" fmla="*/ 627 h 1247"/>
              <a:gd name="T22" fmla="*/ 749 w 1286"/>
              <a:gd name="T23" fmla="*/ 42 h 1247"/>
              <a:gd name="T24" fmla="*/ 587 w 1286"/>
              <a:gd name="T25" fmla="*/ 3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Rectangle 5"/>
          <p:cNvSpPr>
            <a:spLocks noGrp="1" noChangeArrowheads="1"/>
          </p:cNvSpPr>
          <p:nvPr>
            <p:ph type="title"/>
          </p:nvPr>
        </p:nvSpPr>
        <p:spPr>
          <a:xfrm>
            <a:off x="3041650" y="24321"/>
            <a:ext cx="5645149" cy="1143000"/>
          </a:xfrm>
        </p:spPr>
        <p:txBody>
          <a:bodyPr/>
          <a:lstStyle/>
          <a:p>
            <a:r>
              <a:rPr lang="en-US" dirty="0"/>
              <a:t>Subnets</a:t>
            </a:r>
          </a:p>
        </p:txBody>
      </p:sp>
      <p:sp>
        <p:nvSpPr>
          <p:cNvPr id="1638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90714" y="830263"/>
            <a:ext cx="4081236" cy="4648200"/>
          </a:xfrm>
        </p:spPr>
        <p:txBody>
          <a:bodyPr/>
          <a:lstStyle/>
          <a:p>
            <a:r>
              <a:rPr lang="en-US" sz="2400" dirty="0">
                <a:solidFill>
                  <a:schemeClr val="accent2"/>
                </a:solidFill>
              </a:rPr>
              <a:t>IP address: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subnet part (high order bits)</a:t>
            </a:r>
          </a:p>
          <a:p>
            <a:pPr lvl="1"/>
            <a:r>
              <a:rPr lang="en-US" sz="2000" dirty="0"/>
              <a:t>host part (low order bits) </a:t>
            </a:r>
          </a:p>
          <a:p>
            <a:r>
              <a:rPr lang="en-US" sz="2400" i="1" dirty="0">
                <a:solidFill>
                  <a:schemeClr val="accent2"/>
                </a:solidFill>
              </a:rPr>
              <a:t>What</a:t>
            </a:r>
            <a:r>
              <a:rPr lang="ja-JP" altLang="en-US" sz="2400" i="1" dirty="0">
                <a:solidFill>
                  <a:schemeClr val="accent2"/>
                </a:solidFill>
                <a:latin typeface="Calibri"/>
              </a:rPr>
              <a:t>’</a:t>
            </a:r>
            <a:r>
              <a:rPr lang="en-US" sz="2400" i="1" dirty="0">
                <a:solidFill>
                  <a:schemeClr val="accent2"/>
                </a:solidFill>
              </a:rPr>
              <a:t>s a subnet ?</a:t>
            </a:r>
          </a:p>
          <a:p>
            <a:pPr lvl="1"/>
            <a:r>
              <a:rPr lang="en-US" sz="2000" dirty="0"/>
              <a:t>device interfaces with same subnet part of IP address</a:t>
            </a:r>
          </a:p>
          <a:p>
            <a:pPr lvl="1"/>
            <a:r>
              <a:rPr lang="en-US" sz="2000" dirty="0"/>
              <a:t>can physically reach each other without intervening router</a:t>
            </a:r>
          </a:p>
        </p:txBody>
      </p:sp>
      <p:graphicFrame>
        <p:nvGraphicFramePr>
          <p:cNvPr id="16384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428103"/>
              </p:ext>
            </p:extLst>
          </p:nvPr>
        </p:nvGraphicFramePr>
        <p:xfrm>
          <a:off x="4456113" y="149701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149701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8" name="Line 8"/>
          <p:cNvSpPr>
            <a:spLocks noChangeShapeType="1"/>
          </p:cNvSpPr>
          <p:nvPr/>
        </p:nvSpPr>
        <p:spPr bwMode="auto">
          <a:xfrm>
            <a:off x="5016500" y="18700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 flipH="1">
            <a:off x="5307013" y="185578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0" name="Line 10"/>
          <p:cNvSpPr>
            <a:spLocks noChangeShapeType="1"/>
          </p:cNvSpPr>
          <p:nvPr/>
        </p:nvSpPr>
        <p:spPr bwMode="auto">
          <a:xfrm flipV="1">
            <a:off x="5016500" y="2514600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>
            <a:off x="5026025" y="31416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2456696"/>
              </p:ext>
            </p:extLst>
          </p:nvPr>
        </p:nvGraphicFramePr>
        <p:xfrm>
          <a:off x="4456113" y="21637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1637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53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63006130"/>
              </p:ext>
            </p:extLst>
          </p:nvPr>
        </p:nvGraphicFramePr>
        <p:xfrm>
          <a:off x="4456113" y="27733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113" y="27733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54" name="Line 14"/>
          <p:cNvSpPr>
            <a:spLocks noChangeShapeType="1"/>
          </p:cNvSpPr>
          <p:nvPr/>
        </p:nvSpPr>
        <p:spPr bwMode="auto">
          <a:xfrm>
            <a:off x="5307013" y="2713038"/>
            <a:ext cx="10350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55" name="Group 15"/>
          <p:cNvGrpSpPr>
            <a:grpSpLocks/>
          </p:cNvGrpSpPr>
          <p:nvPr/>
        </p:nvGrpSpPr>
        <p:grpSpPr bwMode="auto">
          <a:xfrm>
            <a:off x="6249988" y="2678113"/>
            <a:ext cx="711200" cy="381000"/>
            <a:chOff x="3600" y="219"/>
            <a:chExt cx="360" cy="175"/>
          </a:xfrm>
        </p:grpSpPr>
        <p:sp>
          <p:nvSpPr>
            <p:cNvPr id="163856" name="Oval 1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7" name="Line 1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8" name="Line 1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59" name="Rectangle 1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63860" name="Oval 2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3861" name="Group 2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63862" name="Line 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3" name="Line 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4" name="Line 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865" name="Group 2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6386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63869" name="Text Box 29"/>
          <p:cNvSpPr txBox="1">
            <a:spLocks noChangeArrowheads="1"/>
          </p:cNvSpPr>
          <p:nvPr/>
        </p:nvSpPr>
        <p:spPr bwMode="auto">
          <a:xfrm>
            <a:off x="4975225" y="154463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223.1.1.1</a:t>
            </a:r>
            <a:endParaRPr lang="en-US" dirty="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5062538" y="2265363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1" name="Text Box 31"/>
          <p:cNvSpPr txBox="1">
            <a:spLocks noChangeArrowheads="1"/>
          </p:cNvSpPr>
          <p:nvPr/>
        </p:nvSpPr>
        <p:spPr bwMode="auto">
          <a:xfrm>
            <a:off x="4976813" y="21732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223.1.1.2</a:t>
            </a:r>
            <a:endParaRPr lang="en-US" dirty="0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4860925" y="3125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223.1.1.3</a:t>
            </a:r>
            <a:endParaRPr lang="en-US" dirty="0"/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5651500" y="2454275"/>
            <a:ext cx="9669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223.1.1.4</a:t>
            </a:r>
            <a:endParaRPr lang="en-US" dirty="0"/>
          </a:p>
        </p:txBody>
      </p:sp>
      <p:sp>
        <p:nvSpPr>
          <p:cNvPr id="163874" name="Line 34"/>
          <p:cNvSpPr>
            <a:spLocks noChangeShapeType="1"/>
          </p:cNvSpPr>
          <p:nvPr/>
        </p:nvSpPr>
        <p:spPr bwMode="auto">
          <a:xfrm>
            <a:off x="6854825" y="2722563"/>
            <a:ext cx="1016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6727825" y="2444750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223.1.2.9</a:t>
            </a:r>
            <a:endParaRPr lang="en-US" dirty="0"/>
          </a:p>
        </p:txBody>
      </p:sp>
      <p:sp>
        <p:nvSpPr>
          <p:cNvPr id="163876" name="Line 36"/>
          <p:cNvSpPr>
            <a:spLocks noChangeShapeType="1"/>
          </p:cNvSpPr>
          <p:nvPr/>
        </p:nvSpPr>
        <p:spPr bwMode="auto">
          <a:xfrm flipH="1">
            <a:off x="7878763" y="2027238"/>
            <a:ext cx="0" cy="1290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7" name="Object 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1003110"/>
              </p:ext>
            </p:extLst>
          </p:nvPr>
        </p:nvGraphicFramePr>
        <p:xfrm>
          <a:off x="8056563" y="173513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56563" y="173513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78" name="Line 38"/>
          <p:cNvSpPr>
            <a:spLocks noChangeShapeType="1"/>
          </p:cNvSpPr>
          <p:nvPr/>
        </p:nvSpPr>
        <p:spPr bwMode="auto">
          <a:xfrm>
            <a:off x="7878763" y="20320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79" name="Object 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12125944"/>
              </p:ext>
            </p:extLst>
          </p:nvPr>
        </p:nvGraphicFramePr>
        <p:xfrm>
          <a:off x="8061325" y="3116263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25" y="3116263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0" name="Line 40"/>
          <p:cNvSpPr>
            <a:spLocks noChangeShapeType="1"/>
          </p:cNvSpPr>
          <p:nvPr/>
        </p:nvSpPr>
        <p:spPr bwMode="auto">
          <a:xfrm>
            <a:off x="7878763" y="3303588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1" name="Rectangle 41"/>
          <p:cNvSpPr>
            <a:spLocks noChangeArrowheads="1"/>
          </p:cNvSpPr>
          <p:nvPr/>
        </p:nvSpPr>
        <p:spPr bwMode="auto">
          <a:xfrm>
            <a:off x="7824788" y="3051175"/>
            <a:ext cx="1714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2" name="Text Box 42"/>
          <p:cNvSpPr txBox="1">
            <a:spLocks noChangeArrowheads="1"/>
          </p:cNvSpPr>
          <p:nvPr/>
        </p:nvSpPr>
        <p:spPr bwMode="auto">
          <a:xfrm>
            <a:off x="7251700" y="2989263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223.1.2.2</a:t>
            </a:r>
            <a:endParaRPr lang="en-US" dirty="0"/>
          </a:p>
        </p:txBody>
      </p:sp>
      <p:sp>
        <p:nvSpPr>
          <p:cNvPr id="163883" name="Rectangle 43"/>
          <p:cNvSpPr>
            <a:spLocks noChangeArrowheads="1"/>
          </p:cNvSpPr>
          <p:nvPr/>
        </p:nvSpPr>
        <p:spPr bwMode="auto">
          <a:xfrm>
            <a:off x="7839075" y="2079625"/>
            <a:ext cx="247650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4" name="Text Box 44"/>
          <p:cNvSpPr txBox="1">
            <a:spLocks noChangeArrowheads="1"/>
          </p:cNvSpPr>
          <p:nvPr/>
        </p:nvSpPr>
        <p:spPr bwMode="auto">
          <a:xfrm>
            <a:off x="7061200" y="1982788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223.1.2.1</a:t>
            </a:r>
            <a:endParaRPr lang="en-US" dirty="0"/>
          </a:p>
        </p:txBody>
      </p:sp>
      <p:sp>
        <p:nvSpPr>
          <p:cNvPr id="163885" name="Line 45"/>
          <p:cNvSpPr>
            <a:spLocks noChangeShapeType="1"/>
          </p:cNvSpPr>
          <p:nvPr/>
        </p:nvSpPr>
        <p:spPr bwMode="auto">
          <a:xfrm flipH="1">
            <a:off x="6616700" y="3060700"/>
            <a:ext cx="0" cy="129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6" name="Line 46"/>
          <p:cNvSpPr>
            <a:spLocks noChangeShapeType="1"/>
          </p:cNvSpPr>
          <p:nvPr/>
        </p:nvSpPr>
        <p:spPr bwMode="auto">
          <a:xfrm flipH="1">
            <a:off x="6007100" y="4341813"/>
            <a:ext cx="1185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7" name="Line 47"/>
          <p:cNvSpPr>
            <a:spLocks noChangeShapeType="1"/>
          </p:cNvSpPr>
          <p:nvPr/>
        </p:nvSpPr>
        <p:spPr bwMode="auto">
          <a:xfrm flipH="1" flipV="1">
            <a:off x="6003925" y="4333875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88" name="Line 48"/>
          <p:cNvSpPr>
            <a:spLocks noChangeShapeType="1"/>
          </p:cNvSpPr>
          <p:nvPr/>
        </p:nvSpPr>
        <p:spPr bwMode="auto">
          <a:xfrm flipH="1" flipV="1">
            <a:off x="7180263" y="43386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89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6375817"/>
              </p:ext>
            </p:extLst>
          </p:nvPr>
        </p:nvGraphicFramePr>
        <p:xfrm>
          <a:off x="6965950" y="4497388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5950" y="4497388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0" name="Object 5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0617116"/>
              </p:ext>
            </p:extLst>
          </p:nvPr>
        </p:nvGraphicFramePr>
        <p:xfrm>
          <a:off x="5708650" y="4511675"/>
          <a:ext cx="5842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8650" y="4511675"/>
                        <a:ext cx="584200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1" name="Text Box 51"/>
          <p:cNvSpPr txBox="1">
            <a:spLocks noChangeArrowheads="1"/>
          </p:cNvSpPr>
          <p:nvPr/>
        </p:nvSpPr>
        <p:spPr bwMode="auto">
          <a:xfrm>
            <a:off x="7185025" y="41878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</a:t>
            </a:r>
            <a:endParaRPr lang="en-US" dirty="0"/>
          </a:p>
        </p:txBody>
      </p:sp>
      <p:sp>
        <p:nvSpPr>
          <p:cNvPr id="163892" name="Rectangle 52"/>
          <p:cNvSpPr>
            <a:spLocks noChangeArrowheads="1"/>
          </p:cNvSpPr>
          <p:nvPr/>
        </p:nvSpPr>
        <p:spPr bwMode="auto">
          <a:xfrm>
            <a:off x="4848225" y="4060825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5008563" y="4225925"/>
            <a:ext cx="9640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223.1.3.1</a:t>
            </a:r>
            <a:endParaRPr lang="en-US" dirty="0"/>
          </a:p>
        </p:txBody>
      </p:sp>
      <p:sp>
        <p:nvSpPr>
          <p:cNvPr id="163894" name="Rectangle 54"/>
          <p:cNvSpPr>
            <a:spLocks noChangeArrowheads="1"/>
          </p:cNvSpPr>
          <p:nvPr/>
        </p:nvSpPr>
        <p:spPr bwMode="auto">
          <a:xfrm>
            <a:off x="6553200" y="3194050"/>
            <a:ext cx="128588" cy="1809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95" name="Text Box 55"/>
          <p:cNvSpPr txBox="1">
            <a:spLocks noChangeArrowheads="1"/>
          </p:cNvSpPr>
          <p:nvPr/>
        </p:nvSpPr>
        <p:spPr bwMode="auto">
          <a:xfrm>
            <a:off x="6115050" y="3154363"/>
            <a:ext cx="10695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latin typeface="Calibri"/>
              </a:rPr>
              <a:t>223.1.3.27</a:t>
            </a:r>
            <a:endParaRPr lang="en-US" dirty="0"/>
          </a:p>
        </p:txBody>
      </p:sp>
      <p:sp>
        <p:nvSpPr>
          <p:cNvPr id="163896" name="Text Box 56"/>
          <p:cNvSpPr txBox="1">
            <a:spLocks noChangeArrowheads="1"/>
          </p:cNvSpPr>
          <p:nvPr/>
        </p:nvSpPr>
        <p:spPr bwMode="auto">
          <a:xfrm>
            <a:off x="4744872" y="6111170"/>
            <a:ext cx="35798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/>
              <a:t>network consisting of 3 subnets</a:t>
            </a:r>
          </a:p>
        </p:txBody>
      </p:sp>
      <p:sp>
        <p:nvSpPr>
          <p:cNvPr id="163897" name="Text Box 57"/>
          <p:cNvSpPr txBox="1">
            <a:spLocks noChangeArrowheads="1"/>
          </p:cNvSpPr>
          <p:nvPr/>
        </p:nvSpPr>
        <p:spPr bwMode="auto">
          <a:xfrm>
            <a:off x="6842125" y="3663950"/>
            <a:ext cx="9017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subnet</a:t>
            </a:r>
          </a:p>
        </p:txBody>
      </p:sp>
      <p:sp>
        <p:nvSpPr>
          <p:cNvPr id="163898" name="Line 58"/>
          <p:cNvSpPr>
            <a:spLocks noChangeShapeType="1"/>
          </p:cNvSpPr>
          <p:nvPr/>
        </p:nvSpPr>
        <p:spPr bwMode="auto">
          <a:xfrm flipH="1">
            <a:off x="6705600" y="3927475"/>
            <a:ext cx="17145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33"/>
          <p:cNvSpPr txBox="1">
            <a:spLocks noChangeArrowheads="1"/>
          </p:cNvSpPr>
          <p:nvPr/>
        </p:nvSpPr>
        <p:spPr bwMode="auto">
          <a:xfrm>
            <a:off x="5347114" y="1227137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223.1.1.0/24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2" name="Text Box 35"/>
          <p:cNvSpPr txBox="1">
            <a:spLocks noChangeArrowheads="1"/>
          </p:cNvSpPr>
          <p:nvPr/>
        </p:nvSpPr>
        <p:spPr bwMode="auto">
          <a:xfrm>
            <a:off x="7523576" y="1311275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223.1.2.0/24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3" name="Text Box 51"/>
          <p:cNvSpPr txBox="1">
            <a:spLocks noChangeArrowheads="1"/>
          </p:cNvSpPr>
          <p:nvPr/>
        </p:nvSpPr>
        <p:spPr bwMode="auto">
          <a:xfrm>
            <a:off x="6064251" y="5028629"/>
            <a:ext cx="13188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 b="1" i="1" dirty="0">
                <a:solidFill>
                  <a:srgbClr val="660066"/>
                </a:solidFill>
                <a:latin typeface="Calibri"/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5541963" y="5465646"/>
            <a:ext cx="270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400" dirty="0"/>
              <a:t>Subnet mask: /24</a:t>
            </a:r>
          </a:p>
        </p:txBody>
      </p:sp>
      <p:sp>
        <p:nvSpPr>
          <p:cNvPr id="66" name="Text Box 5"/>
          <p:cNvSpPr txBox="1">
            <a:spLocks noChangeArrowheads="1"/>
          </p:cNvSpPr>
          <p:nvPr/>
        </p:nvSpPr>
        <p:spPr bwMode="auto">
          <a:xfrm>
            <a:off x="199949" y="4945178"/>
            <a:ext cx="3287788" cy="2950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11011111  00000001</a:t>
            </a:r>
            <a:r>
              <a:rPr lang="en-US" sz="2400" dirty="0">
                <a:latin typeface="Calibri"/>
              </a:rPr>
              <a:t>  </a:t>
            </a:r>
            <a:r>
              <a:rPr lang="en-US" sz="2400" dirty="0">
                <a:solidFill>
                  <a:schemeClr val="accent2"/>
                </a:solidFill>
                <a:latin typeface="Calibri"/>
              </a:rPr>
              <a:t>00000011</a:t>
            </a:r>
            <a:r>
              <a:rPr lang="en-US" sz="2400" dirty="0">
                <a:latin typeface="Calibri"/>
              </a:rPr>
              <a:t> 00000000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7" name="Text Box 6"/>
          <p:cNvSpPr txBox="1">
            <a:spLocks noChangeArrowheads="1"/>
          </p:cNvSpPr>
          <p:nvPr/>
        </p:nvSpPr>
        <p:spPr bwMode="auto">
          <a:xfrm>
            <a:off x="1167439" y="4604009"/>
            <a:ext cx="52992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>
                <a:solidFill>
                  <a:schemeClr val="accent2"/>
                </a:solidFill>
              </a:rPr>
              <a:t>subnet</a:t>
            </a:r>
          </a:p>
          <a:p>
            <a:pPr algn="ctr"/>
            <a:r>
              <a:rPr lang="en-US">
                <a:solidFill>
                  <a:schemeClr val="accent2"/>
                </a:solidFill>
              </a:rPr>
              <a:t>part</a:t>
            </a:r>
            <a:endParaRPr lang="en-US"/>
          </a:p>
        </p:txBody>
      </p:sp>
      <p:sp>
        <p:nvSpPr>
          <p:cNvPr id="68" name="Text Box 7"/>
          <p:cNvSpPr txBox="1">
            <a:spLocks noChangeArrowheads="1"/>
          </p:cNvSpPr>
          <p:nvPr/>
        </p:nvSpPr>
        <p:spPr bwMode="auto">
          <a:xfrm>
            <a:off x="3191781" y="4580689"/>
            <a:ext cx="385317" cy="4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pPr algn="ctr"/>
            <a:r>
              <a:rPr lang="en-US"/>
              <a:t>host</a:t>
            </a:r>
          </a:p>
          <a:p>
            <a:pPr algn="ctr"/>
            <a:r>
              <a:rPr lang="en-US"/>
              <a:t>part</a:t>
            </a:r>
          </a:p>
        </p:txBody>
      </p:sp>
      <p:sp>
        <p:nvSpPr>
          <p:cNvPr id="69" name="Line 8"/>
          <p:cNvSpPr>
            <a:spLocks noChangeShapeType="1"/>
          </p:cNvSpPr>
          <p:nvPr/>
        </p:nvSpPr>
        <p:spPr bwMode="auto">
          <a:xfrm>
            <a:off x="1768272" y="4805772"/>
            <a:ext cx="1038193" cy="9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H="1">
            <a:off x="264324" y="4802731"/>
            <a:ext cx="862065" cy="709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1" name="Line 10"/>
          <p:cNvSpPr>
            <a:spLocks noChangeShapeType="1"/>
          </p:cNvSpPr>
          <p:nvPr/>
        </p:nvSpPr>
        <p:spPr bwMode="auto">
          <a:xfrm flipH="1" flipV="1">
            <a:off x="2806465" y="4807801"/>
            <a:ext cx="406775" cy="709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2" name="Line 11"/>
          <p:cNvSpPr>
            <a:spLocks noChangeShapeType="1"/>
          </p:cNvSpPr>
          <p:nvPr/>
        </p:nvSpPr>
        <p:spPr bwMode="auto">
          <a:xfrm flipV="1">
            <a:off x="3481002" y="4805773"/>
            <a:ext cx="349864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normAutofit fontScale="25000" lnSpcReduction="20000"/>
          </a:bodyPr>
          <a:lstStyle/>
          <a:p>
            <a:endParaRPr lang="en-US"/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1338173" y="5326914"/>
            <a:ext cx="1396657" cy="29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normAutofit fontScale="62500" lnSpcReduction="20000"/>
          </a:bodyPr>
          <a:lstStyle/>
          <a:p>
            <a:r>
              <a:rPr lang="en-US" sz="2400" b="1" i="1" dirty="0">
                <a:solidFill>
                  <a:srgbClr val="660066"/>
                </a:solidFill>
              </a:rPr>
              <a:t>223.1.3.0/24</a:t>
            </a:r>
            <a:endParaRPr lang="en-US" b="1" i="1" dirty="0">
              <a:solidFill>
                <a:srgbClr val="660066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>
          <a:xfrm>
            <a:off x="-20637" y="5552845"/>
            <a:ext cx="4647066" cy="13060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</a:rPr>
              <a:t>CIDR: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C</a:t>
            </a:r>
            <a:r>
              <a:rPr lang="en-US" sz="1800" dirty="0"/>
              <a:t>lassless </a:t>
            </a:r>
            <a:r>
              <a:rPr lang="en-US" sz="1800" dirty="0" err="1">
                <a:solidFill>
                  <a:srgbClr val="FF0000"/>
                </a:solidFill>
              </a:rPr>
              <a:t>I</a:t>
            </a:r>
            <a:r>
              <a:rPr lang="en-US" sz="1800" dirty="0" err="1"/>
              <a:t>nter</a:t>
            </a:r>
            <a:r>
              <a:rPr lang="en-US" sz="1800" dirty="0" err="1">
                <a:solidFill>
                  <a:srgbClr val="FF0000"/>
                </a:solidFill>
              </a:rPr>
              <a:t>D</a:t>
            </a:r>
            <a:r>
              <a:rPr lang="en-US" sz="1800" dirty="0" err="1"/>
              <a:t>omain</a:t>
            </a:r>
            <a:r>
              <a:rPr lang="en-US" sz="1800" dirty="0"/>
              <a:t> </a:t>
            </a:r>
            <a:r>
              <a:rPr lang="en-US" sz="1800" dirty="0">
                <a:solidFill>
                  <a:srgbClr val="FF0000"/>
                </a:solidFill>
              </a:rPr>
              <a:t>R</a:t>
            </a:r>
            <a:r>
              <a:rPr lang="en-US" sz="1800" dirty="0"/>
              <a:t>outing</a:t>
            </a:r>
          </a:p>
          <a:p>
            <a:pPr lvl="1"/>
            <a:r>
              <a:rPr lang="en-US" sz="1400" dirty="0"/>
              <a:t>subnet portion of address of arbitrary length</a:t>
            </a:r>
          </a:p>
          <a:p>
            <a:pPr lvl="1"/>
            <a:r>
              <a:rPr lang="en-US" sz="1400" dirty="0"/>
              <a:t>address format: </a:t>
            </a:r>
            <a:r>
              <a:rPr lang="en-US" sz="1400" dirty="0" err="1">
                <a:solidFill>
                  <a:srgbClr val="FF0000"/>
                </a:solidFill>
              </a:rPr>
              <a:t>a.b.c.d</a:t>
            </a:r>
            <a:r>
              <a:rPr lang="en-US" sz="1400" dirty="0">
                <a:solidFill>
                  <a:srgbClr val="FF0000"/>
                </a:solidFill>
              </a:rPr>
              <a:t>/x</a:t>
            </a:r>
            <a:r>
              <a:rPr lang="en-US" sz="1400" dirty="0"/>
              <a:t>, where x is # bits in subnet portion of address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83770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73" grpId="0"/>
      <p:bldP spid="7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D8B18-FF53-A64F-839A-E947FDBBE7EC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87513"/>
            <a:ext cx="8034338" cy="3359150"/>
          </a:xfrm>
        </p:spPr>
        <p:txBody>
          <a:bodyPr>
            <a:normAutofit fontScale="77500" lnSpcReduction="200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a </a:t>
            </a:r>
            <a:r>
              <a:rPr lang="en-US" i="1" dirty="0"/>
              <a:t>host</a:t>
            </a:r>
            <a:r>
              <a:rPr lang="en-US" dirty="0"/>
              <a:t> get IP address?</a:t>
            </a:r>
          </a:p>
          <a:p>
            <a:pPr>
              <a:buFont typeface="ZapfDingbats" charset="0"/>
              <a:buNone/>
            </a:pPr>
            <a:endParaRPr lang="en-US" dirty="0"/>
          </a:p>
          <a:p>
            <a:r>
              <a:rPr lang="en-US" sz="2400" dirty="0"/>
              <a:t>hard-coded by system admin in a file</a:t>
            </a:r>
          </a:p>
          <a:p>
            <a:pPr lvl="1"/>
            <a:r>
              <a:rPr lang="en-US" dirty="0"/>
              <a:t>Windows: control-panel-&gt;network-&gt;configuration-&gt;</a:t>
            </a:r>
            <a:r>
              <a:rPr lang="en-US" dirty="0" err="1"/>
              <a:t>tcp</a:t>
            </a:r>
            <a:r>
              <a:rPr lang="en-US" dirty="0"/>
              <a:t>/</a:t>
            </a:r>
            <a:r>
              <a:rPr lang="en-US" dirty="0" err="1"/>
              <a:t>ip</a:t>
            </a:r>
            <a:r>
              <a:rPr lang="en-US" dirty="0"/>
              <a:t>-&gt;properties</a:t>
            </a:r>
          </a:p>
          <a:p>
            <a:pPr lvl="1"/>
            <a:r>
              <a:rPr lang="en-US" dirty="0"/>
              <a:t>UNIX: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rc.config</a:t>
            </a:r>
            <a:r>
              <a:rPr lang="en-US" dirty="0"/>
              <a:t> </a:t>
            </a:r>
            <a:r>
              <a:rPr lang="en-US" sz="2100" dirty="0"/>
              <a:t>(circa 1980’s your mileage will vary)</a:t>
            </a:r>
          </a:p>
          <a:p>
            <a:pPr marL="457200" lvl="1" indent="0">
              <a:buNone/>
            </a:pPr>
            <a:r>
              <a:rPr lang="en-US" dirty="0"/>
              <a:t>	</a:t>
            </a:r>
            <a:r>
              <a:rPr lang="en-US" dirty="0" err="1"/>
              <a:t>R.Pi</a:t>
            </a:r>
            <a:r>
              <a:rPr lang="en-US" dirty="0"/>
              <a:t> (last time I checked) /</a:t>
            </a:r>
            <a:r>
              <a:rPr lang="en-US" dirty="0" err="1"/>
              <a:t>etc</a:t>
            </a:r>
            <a:r>
              <a:rPr lang="en-US" dirty="0"/>
              <a:t>/</a:t>
            </a:r>
            <a:r>
              <a:rPr lang="en-US" dirty="0" err="1"/>
              <a:t>dhcpcd.conf</a:t>
            </a:r>
            <a:r>
              <a:rPr lang="en-US" dirty="0"/>
              <a:t> </a:t>
            </a:r>
          </a:p>
          <a:p>
            <a:r>
              <a:rPr lang="en-US" sz="2400" dirty="0">
                <a:solidFill>
                  <a:srgbClr val="FF0000"/>
                </a:solidFill>
              </a:rPr>
              <a:t>DHCP: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0000"/>
                </a:solidFill>
              </a:rPr>
              <a:t>D</a:t>
            </a:r>
            <a:r>
              <a:rPr lang="en-US" sz="2400" dirty="0"/>
              <a:t>ynamic </a:t>
            </a:r>
            <a:r>
              <a:rPr lang="en-US" sz="2400" dirty="0">
                <a:solidFill>
                  <a:srgbClr val="FF0000"/>
                </a:solidFill>
              </a:rPr>
              <a:t>H</a:t>
            </a:r>
            <a:r>
              <a:rPr lang="en-US" sz="2400" dirty="0"/>
              <a:t>ost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onfiguration </a:t>
            </a:r>
            <a:r>
              <a:rPr lang="en-US" sz="2400" dirty="0">
                <a:solidFill>
                  <a:srgbClr val="FF0000"/>
                </a:solidFill>
              </a:rPr>
              <a:t>P</a:t>
            </a:r>
            <a:r>
              <a:rPr lang="en-US" sz="2400" dirty="0"/>
              <a:t>rotocol: dynamically get address from as server</a:t>
            </a:r>
          </a:p>
          <a:p>
            <a:pPr lvl="1"/>
            <a:r>
              <a:rPr lang="ja-JP" altLang="en-US" dirty="0">
                <a:latin typeface="Calibri"/>
              </a:rPr>
              <a:t>“</a:t>
            </a:r>
            <a:r>
              <a:rPr lang="en-US" dirty="0"/>
              <a:t>plug-and-play</a:t>
            </a:r>
            <a:r>
              <a:rPr lang="ja-JP" altLang="en-US" dirty="0">
                <a:latin typeface="Calibri"/>
              </a:rPr>
              <a:t>”</a:t>
            </a:r>
            <a:r>
              <a:rPr lang="en-US" dirty="0"/>
              <a:t> </a:t>
            </a:r>
          </a:p>
          <a:p>
            <a:pPr>
              <a:buFont typeface="ZapfDingbats" charset="0"/>
              <a:buNone/>
            </a:pPr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324247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408960-F37B-114D-A8F9-49A40732560E}" type="slidenum">
              <a:rPr lang="en-US" smtClean="0"/>
              <a:pPr/>
              <a:t>104</a:t>
            </a:fld>
            <a:endParaRPr lang="en-US" dirty="0"/>
          </a:p>
        </p:txBody>
      </p:sp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7938"/>
            <a:ext cx="7772400" cy="1143000"/>
          </a:xfrm>
        </p:spPr>
        <p:txBody>
          <a:bodyPr/>
          <a:lstStyle/>
          <a:p>
            <a:r>
              <a:rPr lang="en-US" sz="3600" dirty="0"/>
              <a:t>DHCP client-server scenario</a:t>
            </a:r>
          </a:p>
        </p:txBody>
      </p:sp>
      <p:sp>
        <p:nvSpPr>
          <p:cNvPr id="635907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67" name="Rectangle 63"/>
          <p:cNvSpPr>
            <a:spLocks noChangeArrowheads="1"/>
          </p:cNvSpPr>
          <p:nvPr/>
        </p:nvSpPr>
        <p:spPr bwMode="auto">
          <a:xfrm>
            <a:off x="6210300" y="6770688"/>
            <a:ext cx="857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700">
                <a:solidFill>
                  <a:srgbClr val="000000"/>
                </a:solidFill>
                <a:latin typeface="Times New Roman" charset="0"/>
              </a:rPr>
              <a:t> </a:t>
            </a:r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21153" y="4066876"/>
            <a:ext cx="3887769" cy="2654599"/>
            <a:chOff x="1712913" y="2103438"/>
            <a:chExt cx="5232400" cy="3154362"/>
          </a:xfrm>
        </p:grpSpPr>
        <p:sp>
          <p:nvSpPr>
            <p:cNvPr id="635908" name="Freeform 4"/>
            <p:cNvSpPr>
              <a:spLocks/>
            </p:cNvSpPr>
            <p:nvPr/>
          </p:nvSpPr>
          <p:spPr bwMode="auto">
            <a:xfrm>
              <a:off x="1712913" y="2103438"/>
              <a:ext cx="1941512" cy="2049462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09" name="Freeform 5"/>
            <p:cNvSpPr>
              <a:spLocks/>
            </p:cNvSpPr>
            <p:nvPr/>
          </p:nvSpPr>
          <p:spPr bwMode="auto">
            <a:xfrm>
              <a:off x="4229100" y="2390775"/>
              <a:ext cx="1906588" cy="1958975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sp>
          <p:nvSpPr>
            <p:cNvPr id="635910" name="Freeform 6"/>
            <p:cNvSpPr>
              <a:spLocks/>
            </p:cNvSpPr>
            <p:nvPr/>
          </p:nvSpPr>
          <p:spPr bwMode="auto">
            <a:xfrm>
              <a:off x="2921000" y="3767138"/>
              <a:ext cx="2055813" cy="1490662"/>
            </a:xfrm>
            <a:custGeom>
              <a:avLst/>
              <a:gdLst>
                <a:gd name="T0" fmla="*/ 600 w 1295"/>
                <a:gd name="T1" fmla="*/ 30 h 939"/>
                <a:gd name="T2" fmla="*/ 525 w 1295"/>
                <a:gd name="T3" fmla="*/ 393 h 939"/>
                <a:gd name="T4" fmla="*/ 81 w 1295"/>
                <a:gd name="T5" fmla="*/ 471 h 939"/>
                <a:gd name="T6" fmla="*/ 39 w 1295"/>
                <a:gd name="T7" fmla="*/ 855 h 939"/>
                <a:gd name="T8" fmla="*/ 207 w 1295"/>
                <a:gd name="T9" fmla="*/ 927 h 939"/>
                <a:gd name="T10" fmla="*/ 429 w 1295"/>
                <a:gd name="T11" fmla="*/ 927 h 939"/>
                <a:gd name="T12" fmla="*/ 705 w 1295"/>
                <a:gd name="T13" fmla="*/ 891 h 939"/>
                <a:gd name="T14" fmla="*/ 1227 w 1295"/>
                <a:gd name="T15" fmla="*/ 849 h 939"/>
                <a:gd name="T16" fmla="*/ 1113 w 1295"/>
                <a:gd name="T17" fmla="*/ 459 h 939"/>
                <a:gd name="T18" fmla="*/ 777 w 1295"/>
                <a:gd name="T19" fmla="*/ 363 h 939"/>
                <a:gd name="T20" fmla="*/ 762 w 1295"/>
                <a:gd name="T21" fmla="*/ 42 h 939"/>
                <a:gd name="T22" fmla="*/ 600 w 1295"/>
                <a:gd name="T23" fmla="*/ 3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5" h="939">
                  <a:moveTo>
                    <a:pt x="600" y="30"/>
                  </a:moveTo>
                  <a:cubicBezTo>
                    <a:pt x="486" y="60"/>
                    <a:pt x="610" y="247"/>
                    <a:pt x="525" y="393"/>
                  </a:cubicBezTo>
                  <a:cubicBezTo>
                    <a:pt x="439" y="467"/>
                    <a:pt x="162" y="394"/>
                    <a:pt x="81" y="471"/>
                  </a:cubicBezTo>
                  <a:cubicBezTo>
                    <a:pt x="0" y="548"/>
                    <a:pt x="18" y="779"/>
                    <a:pt x="39" y="855"/>
                  </a:cubicBezTo>
                  <a:cubicBezTo>
                    <a:pt x="60" y="931"/>
                    <a:pt x="142" y="915"/>
                    <a:pt x="207" y="927"/>
                  </a:cubicBezTo>
                  <a:cubicBezTo>
                    <a:pt x="272" y="939"/>
                    <a:pt x="346" y="933"/>
                    <a:pt x="429" y="927"/>
                  </a:cubicBezTo>
                  <a:cubicBezTo>
                    <a:pt x="512" y="921"/>
                    <a:pt x="572" y="904"/>
                    <a:pt x="705" y="891"/>
                  </a:cubicBezTo>
                  <a:cubicBezTo>
                    <a:pt x="838" y="878"/>
                    <a:pt x="1159" y="921"/>
                    <a:pt x="1227" y="849"/>
                  </a:cubicBezTo>
                  <a:cubicBezTo>
                    <a:pt x="1295" y="777"/>
                    <a:pt x="1188" y="540"/>
                    <a:pt x="1113" y="459"/>
                  </a:cubicBezTo>
                  <a:cubicBezTo>
                    <a:pt x="1038" y="378"/>
                    <a:pt x="835" y="432"/>
                    <a:pt x="777" y="363"/>
                  </a:cubicBezTo>
                  <a:cubicBezTo>
                    <a:pt x="719" y="294"/>
                    <a:pt x="791" y="97"/>
                    <a:pt x="762" y="42"/>
                  </a:cubicBezTo>
                  <a:cubicBezTo>
                    <a:pt x="708" y="15"/>
                    <a:pt x="714" y="0"/>
                    <a:pt x="600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 sz="1600"/>
            </a:p>
          </p:txBody>
        </p:sp>
        <p:graphicFrame>
          <p:nvGraphicFramePr>
            <p:cNvPr id="635911" name="Objec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86842000"/>
                </p:ext>
              </p:extLst>
            </p:nvPr>
          </p:nvGraphicFramePr>
          <p:xfrm>
            <a:off x="1790700" y="22082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2082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2" name="Line 8"/>
            <p:cNvSpPr>
              <a:spLocks noChangeShapeType="1"/>
            </p:cNvSpPr>
            <p:nvPr/>
          </p:nvSpPr>
          <p:spPr bwMode="auto">
            <a:xfrm>
              <a:off x="2351088" y="2581275"/>
              <a:ext cx="277812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3" name="Line 9"/>
            <p:cNvSpPr>
              <a:spLocks noChangeShapeType="1"/>
            </p:cNvSpPr>
            <p:nvPr/>
          </p:nvSpPr>
          <p:spPr bwMode="auto">
            <a:xfrm flipH="1">
              <a:off x="2641600" y="256698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4" name="Line 10"/>
            <p:cNvSpPr>
              <a:spLocks noChangeShapeType="1"/>
            </p:cNvSpPr>
            <p:nvPr/>
          </p:nvSpPr>
          <p:spPr bwMode="auto">
            <a:xfrm flipV="1">
              <a:off x="2351088" y="3225800"/>
              <a:ext cx="277812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15" name="Line 11"/>
            <p:cNvSpPr>
              <a:spLocks noChangeShapeType="1"/>
            </p:cNvSpPr>
            <p:nvPr/>
          </p:nvSpPr>
          <p:spPr bwMode="auto">
            <a:xfrm>
              <a:off x="2360613" y="3852863"/>
              <a:ext cx="2730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16" name="Object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56396147"/>
                </p:ext>
              </p:extLst>
            </p:nvPr>
          </p:nvGraphicFramePr>
          <p:xfrm>
            <a:off x="1790700" y="28749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28749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17" name="Object 1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57290242"/>
                </p:ext>
              </p:extLst>
            </p:nvPr>
          </p:nvGraphicFramePr>
          <p:xfrm>
            <a:off x="1790700" y="34845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90700" y="34845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8" name="Line 14"/>
            <p:cNvSpPr>
              <a:spLocks noChangeShapeType="1"/>
            </p:cNvSpPr>
            <p:nvPr/>
          </p:nvSpPr>
          <p:spPr bwMode="auto">
            <a:xfrm>
              <a:off x="2641600" y="3424238"/>
              <a:ext cx="10350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pSp>
          <p:nvGrpSpPr>
            <p:cNvPr id="635919" name="Group 15"/>
            <p:cNvGrpSpPr>
              <a:grpSpLocks/>
            </p:cNvGrpSpPr>
            <p:nvPr/>
          </p:nvGrpSpPr>
          <p:grpSpPr bwMode="auto">
            <a:xfrm>
              <a:off x="3584575" y="3389313"/>
              <a:ext cx="711200" cy="381000"/>
              <a:chOff x="3600" y="219"/>
              <a:chExt cx="360" cy="175"/>
            </a:xfrm>
          </p:grpSpPr>
          <p:sp>
            <p:nvSpPr>
              <p:cNvPr id="635920" name="Oval 1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1" name="Line 1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2" name="Line 1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sp>
            <p:nvSpPr>
              <p:cNvPr id="635923" name="Rectangle 1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ctr"/>
                <a:endParaRPr lang="en-US" sz="500">
                  <a:latin typeface="Times New Roman" charset="0"/>
                </a:endParaRPr>
              </a:p>
            </p:txBody>
          </p:sp>
          <p:sp>
            <p:nvSpPr>
              <p:cNvPr id="635924" name="Oval 2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400"/>
              </a:p>
            </p:txBody>
          </p:sp>
          <p:grpSp>
            <p:nvGrpSpPr>
              <p:cNvPr id="635925" name="Group 2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592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7" name="Line 2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28" name="Line 2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  <p:grpSp>
            <p:nvGrpSpPr>
              <p:cNvPr id="635929" name="Group 2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593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1" name="Line 2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  <p:sp>
              <p:nvSpPr>
                <p:cNvPr id="635932" name="Line 2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noAutofit/>
                </a:bodyPr>
                <a:lstStyle/>
                <a:p>
                  <a:endParaRPr lang="en-US" sz="400"/>
                </a:p>
              </p:txBody>
            </p:sp>
          </p:grpSp>
        </p:grpSp>
        <p:sp>
          <p:nvSpPr>
            <p:cNvPr id="635933" name="Text Box 29"/>
            <p:cNvSpPr txBox="1">
              <a:spLocks noChangeArrowheads="1"/>
            </p:cNvSpPr>
            <p:nvPr/>
          </p:nvSpPr>
          <p:spPr bwMode="auto">
            <a:xfrm>
              <a:off x="2309813" y="225583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223.1.1.1</a:t>
              </a:r>
              <a:endParaRPr lang="en-US" sz="1600" dirty="0"/>
            </a:p>
          </p:txBody>
        </p:sp>
        <p:sp>
          <p:nvSpPr>
            <p:cNvPr id="635934" name="Rectangle 30"/>
            <p:cNvSpPr>
              <a:spLocks noChangeArrowheads="1"/>
            </p:cNvSpPr>
            <p:nvPr/>
          </p:nvSpPr>
          <p:spPr bwMode="auto">
            <a:xfrm>
              <a:off x="2397125" y="2976563"/>
              <a:ext cx="309563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5" name="Text Box 31"/>
            <p:cNvSpPr txBox="1">
              <a:spLocks noChangeArrowheads="1"/>
            </p:cNvSpPr>
            <p:nvPr/>
          </p:nvSpPr>
          <p:spPr bwMode="auto">
            <a:xfrm>
              <a:off x="2387600" y="28844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223.1.1.2</a:t>
              </a:r>
              <a:endParaRPr lang="en-US" sz="1600" dirty="0"/>
            </a:p>
          </p:txBody>
        </p:sp>
        <p:sp>
          <p:nvSpPr>
            <p:cNvPr id="635936" name="Text Box 32"/>
            <p:cNvSpPr txBox="1">
              <a:spLocks noChangeArrowheads="1"/>
            </p:cNvSpPr>
            <p:nvPr/>
          </p:nvSpPr>
          <p:spPr bwMode="auto">
            <a:xfrm>
              <a:off x="2195513" y="3836988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223.1.1.3</a:t>
              </a:r>
              <a:endParaRPr lang="en-US" sz="1600" dirty="0"/>
            </a:p>
          </p:txBody>
        </p:sp>
        <p:sp>
          <p:nvSpPr>
            <p:cNvPr id="635937" name="Text Box 33"/>
            <p:cNvSpPr txBox="1">
              <a:spLocks noChangeArrowheads="1"/>
            </p:cNvSpPr>
            <p:nvPr/>
          </p:nvSpPr>
          <p:spPr bwMode="auto">
            <a:xfrm>
              <a:off x="2986088" y="3165475"/>
              <a:ext cx="966931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223.1.1.4</a:t>
              </a:r>
              <a:endParaRPr lang="en-US" sz="1600" dirty="0"/>
            </a:p>
          </p:txBody>
        </p:sp>
        <p:sp>
          <p:nvSpPr>
            <p:cNvPr id="635938" name="Line 34"/>
            <p:cNvSpPr>
              <a:spLocks noChangeShapeType="1"/>
            </p:cNvSpPr>
            <p:nvPr/>
          </p:nvSpPr>
          <p:spPr bwMode="auto">
            <a:xfrm>
              <a:off x="4189413" y="3433763"/>
              <a:ext cx="1016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39" name="Text Box 35"/>
            <p:cNvSpPr txBox="1">
              <a:spLocks noChangeArrowheads="1"/>
            </p:cNvSpPr>
            <p:nvPr/>
          </p:nvSpPr>
          <p:spPr bwMode="auto">
            <a:xfrm>
              <a:off x="4062413" y="31559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223.1.2.9</a:t>
              </a:r>
              <a:endParaRPr lang="en-US" sz="1600" dirty="0"/>
            </a:p>
          </p:txBody>
        </p:sp>
        <p:sp>
          <p:nvSpPr>
            <p:cNvPr id="635940" name="Line 36"/>
            <p:cNvSpPr>
              <a:spLocks noChangeShapeType="1"/>
            </p:cNvSpPr>
            <p:nvPr/>
          </p:nvSpPr>
          <p:spPr bwMode="auto">
            <a:xfrm flipH="1">
              <a:off x="5213350" y="2738438"/>
              <a:ext cx="0" cy="12906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1" name="Object 3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63866932"/>
                </p:ext>
              </p:extLst>
            </p:nvPr>
          </p:nvGraphicFramePr>
          <p:xfrm>
            <a:off x="5391150" y="2446338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1150" y="2446338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2" name="Line 38"/>
            <p:cNvSpPr>
              <a:spLocks noChangeShapeType="1"/>
            </p:cNvSpPr>
            <p:nvPr/>
          </p:nvSpPr>
          <p:spPr bwMode="auto">
            <a:xfrm>
              <a:off x="5213350" y="2743200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43" name="Object 3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289765972"/>
                </p:ext>
              </p:extLst>
            </p:nvPr>
          </p:nvGraphicFramePr>
          <p:xfrm>
            <a:off x="5395913" y="382746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95913" y="382746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44" name="Line 40"/>
            <p:cNvSpPr>
              <a:spLocks noChangeShapeType="1"/>
            </p:cNvSpPr>
            <p:nvPr/>
          </p:nvSpPr>
          <p:spPr bwMode="auto">
            <a:xfrm>
              <a:off x="5213350" y="4014788"/>
              <a:ext cx="234950" cy="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5" name="Rectangle 41"/>
            <p:cNvSpPr>
              <a:spLocks noChangeArrowheads="1"/>
            </p:cNvSpPr>
            <p:nvPr/>
          </p:nvSpPr>
          <p:spPr bwMode="auto">
            <a:xfrm>
              <a:off x="5159375" y="3749675"/>
              <a:ext cx="171450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6" name="Text Box 42"/>
            <p:cNvSpPr txBox="1">
              <a:spLocks noChangeArrowheads="1"/>
            </p:cNvSpPr>
            <p:nvPr/>
          </p:nvSpPr>
          <p:spPr bwMode="auto">
            <a:xfrm>
              <a:off x="4573588" y="363696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223.1.2.2</a:t>
              </a:r>
              <a:endParaRPr lang="en-US" sz="1600" dirty="0"/>
            </a:p>
          </p:txBody>
        </p:sp>
        <p:sp>
          <p:nvSpPr>
            <p:cNvPr id="635947" name="Text Box 43"/>
            <p:cNvSpPr txBox="1">
              <a:spLocks noChangeArrowheads="1"/>
            </p:cNvSpPr>
            <p:nvPr/>
          </p:nvSpPr>
          <p:spPr bwMode="auto">
            <a:xfrm>
              <a:off x="5297488" y="2144713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223.1.2.1</a:t>
              </a:r>
              <a:endParaRPr lang="en-US" sz="1600" dirty="0"/>
            </a:p>
          </p:txBody>
        </p:sp>
        <p:sp>
          <p:nvSpPr>
            <p:cNvPr id="635948" name="Line 44"/>
            <p:cNvSpPr>
              <a:spLocks noChangeShapeType="1"/>
            </p:cNvSpPr>
            <p:nvPr/>
          </p:nvSpPr>
          <p:spPr bwMode="auto">
            <a:xfrm flipH="1">
              <a:off x="3951288" y="3771900"/>
              <a:ext cx="0" cy="7191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49" name="Line 45"/>
            <p:cNvSpPr>
              <a:spLocks noChangeShapeType="1"/>
            </p:cNvSpPr>
            <p:nvPr/>
          </p:nvSpPr>
          <p:spPr bwMode="auto">
            <a:xfrm flipH="1">
              <a:off x="3294063" y="4491038"/>
              <a:ext cx="11858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0" name="Line 46"/>
            <p:cNvSpPr>
              <a:spLocks noChangeShapeType="1"/>
            </p:cNvSpPr>
            <p:nvPr/>
          </p:nvSpPr>
          <p:spPr bwMode="auto">
            <a:xfrm flipH="1" flipV="1">
              <a:off x="3290888" y="4483100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1" name="Line 47"/>
            <p:cNvSpPr>
              <a:spLocks noChangeShapeType="1"/>
            </p:cNvSpPr>
            <p:nvPr/>
          </p:nvSpPr>
          <p:spPr bwMode="auto">
            <a:xfrm flipH="1" flipV="1">
              <a:off x="4467225" y="4487863"/>
              <a:ext cx="3175" cy="2413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graphicFrame>
          <p:nvGraphicFramePr>
            <p:cNvPr id="635952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203886019"/>
                </p:ext>
              </p:extLst>
            </p:nvPr>
          </p:nvGraphicFramePr>
          <p:xfrm>
            <a:off x="4252913" y="4646613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52913" y="4646613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35953" name="Object 4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7273383"/>
                </p:ext>
              </p:extLst>
            </p:nvPr>
          </p:nvGraphicFramePr>
          <p:xfrm>
            <a:off x="2995613" y="4660900"/>
            <a:ext cx="584200" cy="463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5613" y="4660900"/>
                          <a:ext cx="584200" cy="4635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54" name="Text Box 50"/>
            <p:cNvSpPr txBox="1">
              <a:spLocks noChangeArrowheads="1"/>
            </p:cNvSpPr>
            <p:nvPr/>
          </p:nvSpPr>
          <p:spPr bwMode="auto">
            <a:xfrm>
              <a:off x="4471988" y="43370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</a:t>
              </a:r>
              <a:endParaRPr lang="en-US" sz="1600" dirty="0"/>
            </a:p>
          </p:txBody>
        </p:sp>
        <p:sp>
          <p:nvSpPr>
            <p:cNvPr id="635955" name="Text Box 51"/>
            <p:cNvSpPr txBox="1">
              <a:spLocks noChangeArrowheads="1"/>
            </p:cNvSpPr>
            <p:nvPr/>
          </p:nvSpPr>
          <p:spPr bwMode="auto">
            <a:xfrm>
              <a:off x="2295525" y="4375150"/>
              <a:ext cx="96402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223.1.3.1</a:t>
              </a:r>
              <a:endParaRPr lang="en-US" sz="1600" dirty="0"/>
            </a:p>
          </p:txBody>
        </p:sp>
        <p:sp>
          <p:nvSpPr>
            <p:cNvPr id="635956" name="Rectangle 52"/>
            <p:cNvSpPr>
              <a:spLocks noChangeArrowheads="1"/>
            </p:cNvSpPr>
            <p:nvPr/>
          </p:nvSpPr>
          <p:spPr bwMode="auto">
            <a:xfrm>
              <a:off x="3887788" y="3905250"/>
              <a:ext cx="128587" cy="1809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400"/>
            </a:p>
          </p:txBody>
        </p:sp>
        <p:sp>
          <p:nvSpPr>
            <p:cNvPr id="635957" name="Text Box 53"/>
            <p:cNvSpPr txBox="1">
              <a:spLocks noChangeArrowheads="1"/>
            </p:cNvSpPr>
            <p:nvPr/>
          </p:nvSpPr>
          <p:spPr bwMode="auto">
            <a:xfrm>
              <a:off x="3322638" y="3840163"/>
              <a:ext cx="106952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normAutofit fontScale="92500" lnSpcReduction="10000"/>
            </a:bodyPr>
            <a:lstStyle/>
            <a:p>
              <a:r>
                <a:rPr lang="en-US" sz="1400" dirty="0">
                  <a:latin typeface="Calibri"/>
                </a:rPr>
                <a:t>223.1.3.27</a:t>
              </a:r>
              <a:endParaRPr lang="en-US" sz="1600" dirty="0"/>
            </a:p>
          </p:txBody>
        </p:sp>
        <p:grpSp>
          <p:nvGrpSpPr>
            <p:cNvPr id="635958" name="Group 54"/>
            <p:cNvGrpSpPr>
              <a:grpSpLocks/>
            </p:cNvGrpSpPr>
            <p:nvPr/>
          </p:nvGrpSpPr>
          <p:grpSpPr bwMode="auto">
            <a:xfrm>
              <a:off x="1890713" y="2170113"/>
              <a:ext cx="369887" cy="396875"/>
              <a:chOff x="2822" y="1181"/>
              <a:chExt cx="233" cy="250"/>
            </a:xfrm>
          </p:grpSpPr>
          <p:sp>
            <p:nvSpPr>
              <p:cNvPr id="635959" name="Rectangle 55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0" name="Text Box 56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33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A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1" name="Group 57"/>
            <p:cNvGrpSpPr>
              <a:grpSpLocks/>
            </p:cNvGrpSpPr>
            <p:nvPr/>
          </p:nvGrpSpPr>
          <p:grpSpPr bwMode="auto">
            <a:xfrm>
              <a:off x="1881188" y="3408363"/>
              <a:ext cx="344487" cy="396875"/>
              <a:chOff x="2822" y="1181"/>
              <a:chExt cx="217" cy="250"/>
            </a:xfrm>
          </p:grpSpPr>
          <p:sp>
            <p:nvSpPr>
              <p:cNvPr id="635962" name="Rectangle 58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3" name="Text Box 59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B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635964" name="Group 60"/>
            <p:cNvGrpSpPr>
              <a:grpSpLocks/>
            </p:cNvGrpSpPr>
            <p:nvPr/>
          </p:nvGrpSpPr>
          <p:grpSpPr bwMode="auto">
            <a:xfrm>
              <a:off x="5491163" y="3770313"/>
              <a:ext cx="342900" cy="396875"/>
              <a:chOff x="2822" y="1181"/>
              <a:chExt cx="216" cy="250"/>
            </a:xfrm>
          </p:grpSpPr>
          <p:sp>
            <p:nvSpPr>
              <p:cNvPr id="635965" name="Rectangle 61"/>
              <p:cNvSpPr>
                <a:spLocks noChangeArrowheads="1"/>
              </p:cNvSpPr>
              <p:nvPr/>
            </p:nvSpPr>
            <p:spPr bwMode="auto">
              <a:xfrm>
                <a:off x="2886" y="1230"/>
                <a:ext cx="114" cy="16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/>
              </a:p>
            </p:txBody>
          </p:sp>
          <p:sp>
            <p:nvSpPr>
              <p:cNvPr id="635966" name="Text Box 62"/>
              <p:cNvSpPr txBox="1">
                <a:spLocks noChangeArrowheads="1"/>
              </p:cNvSpPr>
              <p:nvPr/>
            </p:nvSpPr>
            <p:spPr bwMode="auto">
              <a:xfrm>
                <a:off x="2822" y="1181"/>
                <a:ext cx="21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normAutofit fontScale="92500" lnSpcReduction="10000"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E</a:t>
                </a:r>
                <a:endParaRPr lang="en-US" sz="160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35968" name="Line 64"/>
            <p:cNvSpPr>
              <a:spLocks noChangeShapeType="1"/>
            </p:cNvSpPr>
            <p:nvPr/>
          </p:nvSpPr>
          <p:spPr bwMode="auto">
            <a:xfrm>
              <a:off x="4851400" y="2908300"/>
              <a:ext cx="3349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69" name="Freeform 65"/>
            <p:cNvSpPr>
              <a:spLocks/>
            </p:cNvSpPr>
            <p:nvPr/>
          </p:nvSpPr>
          <p:spPr bwMode="auto">
            <a:xfrm>
              <a:off x="4664075" y="2781300"/>
              <a:ext cx="361950" cy="180975"/>
            </a:xfrm>
            <a:custGeom>
              <a:avLst/>
              <a:gdLst>
                <a:gd name="T0" fmla="*/ 88 w 228"/>
                <a:gd name="T1" fmla="*/ 0 h 114"/>
                <a:gd name="T2" fmla="*/ 0 w 228"/>
                <a:gd name="T3" fmla="*/ 114 h 114"/>
                <a:gd name="T4" fmla="*/ 139 w 228"/>
                <a:gd name="T5" fmla="*/ 114 h 114"/>
                <a:gd name="T6" fmla="*/ 228 w 228"/>
                <a:gd name="T7" fmla="*/ 0 h 114"/>
                <a:gd name="T8" fmla="*/ 88 w 22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4">
                  <a:moveTo>
                    <a:pt x="88" y="0"/>
                  </a:moveTo>
                  <a:lnTo>
                    <a:pt x="0" y="114"/>
                  </a:lnTo>
                  <a:lnTo>
                    <a:pt x="139" y="114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0" name="Rectangle 66"/>
            <p:cNvSpPr>
              <a:spLocks noChangeArrowheads="1"/>
            </p:cNvSpPr>
            <p:nvPr/>
          </p:nvSpPr>
          <p:spPr bwMode="auto">
            <a:xfrm>
              <a:off x="4848225" y="2189163"/>
              <a:ext cx="166688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1" name="Rectangle 67"/>
            <p:cNvSpPr>
              <a:spLocks noChangeArrowheads="1"/>
            </p:cNvSpPr>
            <p:nvPr/>
          </p:nvSpPr>
          <p:spPr bwMode="auto">
            <a:xfrm>
              <a:off x="4664075" y="2360613"/>
              <a:ext cx="231775" cy="598487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2" name="Rectangle 68"/>
            <p:cNvSpPr>
              <a:spLocks noChangeArrowheads="1"/>
            </p:cNvSpPr>
            <p:nvPr/>
          </p:nvSpPr>
          <p:spPr bwMode="auto">
            <a:xfrm>
              <a:off x="4652963" y="2360613"/>
              <a:ext cx="231775" cy="598487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1600"/>
            </a:p>
          </p:txBody>
        </p:sp>
        <p:sp>
          <p:nvSpPr>
            <p:cNvPr id="635973" name="Freeform 69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4" name="Freeform 70"/>
            <p:cNvSpPr>
              <a:spLocks/>
            </p:cNvSpPr>
            <p:nvPr/>
          </p:nvSpPr>
          <p:spPr bwMode="auto">
            <a:xfrm>
              <a:off x="4664075" y="2181225"/>
              <a:ext cx="361950" cy="182563"/>
            </a:xfrm>
            <a:custGeom>
              <a:avLst/>
              <a:gdLst>
                <a:gd name="T0" fmla="*/ 88 w 228"/>
                <a:gd name="T1" fmla="*/ 0 h 115"/>
                <a:gd name="T2" fmla="*/ 0 w 228"/>
                <a:gd name="T3" fmla="*/ 115 h 115"/>
                <a:gd name="T4" fmla="*/ 139 w 228"/>
                <a:gd name="T5" fmla="*/ 115 h 115"/>
                <a:gd name="T6" fmla="*/ 228 w 228"/>
                <a:gd name="T7" fmla="*/ 0 h 115"/>
                <a:gd name="T8" fmla="*/ 88 w 22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15">
                  <a:moveTo>
                    <a:pt x="88" y="0"/>
                  </a:moveTo>
                  <a:lnTo>
                    <a:pt x="0" y="115"/>
                  </a:lnTo>
                  <a:lnTo>
                    <a:pt x="139" y="115"/>
                  </a:lnTo>
                  <a:lnTo>
                    <a:pt x="228" y="0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rmAutofit/>
            </a:bodyPr>
            <a:lstStyle/>
            <a:p>
              <a:endParaRPr lang="en-US" sz="400"/>
            </a:p>
          </p:txBody>
        </p:sp>
        <p:sp>
          <p:nvSpPr>
            <p:cNvPr id="635975" name="Line 71"/>
            <p:cNvSpPr>
              <a:spLocks noChangeShapeType="1"/>
            </p:cNvSpPr>
            <p:nvPr/>
          </p:nvSpPr>
          <p:spPr bwMode="auto">
            <a:xfrm>
              <a:off x="5026025" y="2195513"/>
              <a:ext cx="1588" cy="5857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6" name="Line 72"/>
            <p:cNvSpPr>
              <a:spLocks noChangeShapeType="1"/>
            </p:cNvSpPr>
            <p:nvPr/>
          </p:nvSpPr>
          <p:spPr bwMode="auto">
            <a:xfrm flipH="1">
              <a:off x="4895850" y="2781300"/>
              <a:ext cx="130175" cy="17780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77" name="Rectangle 73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8" name="Rectangle 74"/>
            <p:cNvSpPr>
              <a:spLocks noChangeArrowheads="1"/>
            </p:cNvSpPr>
            <p:nvPr/>
          </p:nvSpPr>
          <p:spPr bwMode="auto">
            <a:xfrm>
              <a:off x="4694238" y="2438400"/>
              <a:ext cx="153987" cy="342900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>
              <a:noAutofit/>
            </a:bodyPr>
            <a:lstStyle/>
            <a:p>
              <a:endParaRPr lang="en-US" sz="1400"/>
            </a:p>
          </p:txBody>
        </p:sp>
        <p:sp>
          <p:nvSpPr>
            <p:cNvPr id="635979" name="Rectangle 75"/>
            <p:cNvSpPr>
              <a:spLocks noChangeArrowheads="1"/>
            </p:cNvSpPr>
            <p:nvPr/>
          </p:nvSpPr>
          <p:spPr bwMode="auto">
            <a:xfrm>
              <a:off x="4714875" y="2541588"/>
              <a:ext cx="11588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0" name="Rectangle 76"/>
            <p:cNvSpPr>
              <a:spLocks noChangeArrowheads="1"/>
            </p:cNvSpPr>
            <p:nvPr/>
          </p:nvSpPr>
          <p:spPr bwMode="auto">
            <a:xfrm>
              <a:off x="3952875" y="2193925"/>
              <a:ext cx="52816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DHCP 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1" name="Rectangle 77"/>
            <p:cNvSpPr>
              <a:spLocks noChangeArrowheads="1"/>
            </p:cNvSpPr>
            <p:nvPr/>
          </p:nvSpPr>
          <p:spPr bwMode="auto">
            <a:xfrm>
              <a:off x="4664075" y="2193925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2" name="Rectangle 78"/>
            <p:cNvSpPr>
              <a:spLocks noChangeArrowheads="1"/>
            </p:cNvSpPr>
            <p:nvPr/>
          </p:nvSpPr>
          <p:spPr bwMode="auto">
            <a:xfrm>
              <a:off x="3952875" y="2459038"/>
              <a:ext cx="58519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Calibri"/>
                </a:rPr>
                <a:t>server</a:t>
              </a:r>
              <a:endParaRPr lang="en-US" sz="1600" dirty="0">
                <a:solidFill>
                  <a:srgbClr val="FF0000"/>
                </a:solidFill>
              </a:endParaRPr>
            </a:p>
          </p:txBody>
        </p:sp>
        <p:sp>
          <p:nvSpPr>
            <p:cNvPr id="635983" name="Rectangle 79"/>
            <p:cNvSpPr>
              <a:spLocks noChangeArrowheads="1"/>
            </p:cNvSpPr>
            <p:nvPr/>
          </p:nvSpPr>
          <p:spPr bwMode="auto">
            <a:xfrm>
              <a:off x="4584700" y="2459038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4" name="Rectangle 80"/>
            <p:cNvSpPr>
              <a:spLocks noChangeArrowheads="1"/>
            </p:cNvSpPr>
            <p:nvPr/>
          </p:nvSpPr>
          <p:spPr bwMode="auto">
            <a:xfrm>
              <a:off x="4541838" y="4017963"/>
              <a:ext cx="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en-US" sz="1600" dirty="0">
                  <a:solidFill>
                    <a:srgbClr val="000000"/>
                  </a:solidFill>
                  <a:latin typeface="Calibri"/>
                </a:rPr>
                <a:t> </a:t>
              </a:r>
              <a:endParaRPr lang="en-US" sz="1600" dirty="0"/>
            </a:p>
          </p:txBody>
        </p:sp>
        <p:sp>
          <p:nvSpPr>
            <p:cNvPr id="635985" name="Freeform 81"/>
            <p:cNvSpPr>
              <a:spLocks/>
            </p:cNvSpPr>
            <p:nvPr/>
          </p:nvSpPr>
          <p:spPr bwMode="auto">
            <a:xfrm>
              <a:off x="6142038" y="50053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6" name="Freeform 82"/>
            <p:cNvSpPr>
              <a:spLocks/>
            </p:cNvSpPr>
            <p:nvPr/>
          </p:nvSpPr>
          <p:spPr bwMode="auto">
            <a:xfrm>
              <a:off x="6154738" y="49990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7" name="Freeform 83"/>
            <p:cNvSpPr>
              <a:spLocks/>
            </p:cNvSpPr>
            <p:nvPr/>
          </p:nvSpPr>
          <p:spPr bwMode="auto">
            <a:xfrm>
              <a:off x="6172200" y="49958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8" name="Freeform 84"/>
            <p:cNvSpPr>
              <a:spLocks/>
            </p:cNvSpPr>
            <p:nvPr/>
          </p:nvSpPr>
          <p:spPr bwMode="auto">
            <a:xfrm>
              <a:off x="6165850" y="5008563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89" name="Freeform 85"/>
            <p:cNvSpPr>
              <a:spLocks/>
            </p:cNvSpPr>
            <p:nvPr/>
          </p:nvSpPr>
          <p:spPr bwMode="auto">
            <a:xfrm>
              <a:off x="6151563" y="5013325"/>
              <a:ext cx="1587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0 h 2"/>
                <a:gd name="T12" fmla="*/ 0 h 2"/>
                <a:gd name="T13" fmla="*/ 0 h 2"/>
                <a:gd name="T14" fmla="*/ 2 h 2"/>
                <a:gd name="T15" fmla="*/ 2 h 2"/>
                <a:gd name="T16" fmla="*/ 2 h 2"/>
                <a:gd name="T1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0" name="Freeform 86"/>
            <p:cNvSpPr>
              <a:spLocks/>
            </p:cNvSpPr>
            <p:nvPr/>
          </p:nvSpPr>
          <p:spPr bwMode="auto">
            <a:xfrm>
              <a:off x="6059488" y="48831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1" name="Freeform 87"/>
            <p:cNvSpPr>
              <a:spLocks/>
            </p:cNvSpPr>
            <p:nvPr/>
          </p:nvSpPr>
          <p:spPr bwMode="auto">
            <a:xfrm>
              <a:off x="6073775" y="4878388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3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2" name="Freeform 88"/>
            <p:cNvSpPr>
              <a:spLocks/>
            </p:cNvSpPr>
            <p:nvPr/>
          </p:nvSpPr>
          <p:spPr bwMode="auto">
            <a:xfrm>
              <a:off x="6086475" y="48752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3" name="Freeform 89"/>
            <p:cNvSpPr>
              <a:spLocks/>
            </p:cNvSpPr>
            <p:nvPr/>
          </p:nvSpPr>
          <p:spPr bwMode="auto">
            <a:xfrm>
              <a:off x="6089650" y="4883150"/>
              <a:ext cx="7938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0 h 2"/>
                <a:gd name="T20" fmla="*/ 3 w 5"/>
                <a:gd name="T21" fmla="*/ 0 h 2"/>
                <a:gd name="T22" fmla="*/ 3 w 5"/>
                <a:gd name="T23" fmla="*/ 0 h 2"/>
                <a:gd name="T24" fmla="*/ 3 w 5"/>
                <a:gd name="T25" fmla="*/ 0 h 2"/>
                <a:gd name="T26" fmla="*/ 3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2 h 2"/>
                <a:gd name="T34" fmla="*/ 0 w 5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sp>
          <p:nvSpPr>
            <p:cNvPr id="635994" name="Freeform 90"/>
            <p:cNvSpPr>
              <a:spLocks/>
            </p:cNvSpPr>
            <p:nvPr/>
          </p:nvSpPr>
          <p:spPr bwMode="auto">
            <a:xfrm>
              <a:off x="6076950" y="4889500"/>
              <a:ext cx="3175" cy="1588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  <a:gd name="T8" fmla="*/ 2 w 2"/>
                <a:gd name="T9" fmla="*/ 2 w 2"/>
                <a:gd name="T10" fmla="*/ 2 w 2"/>
                <a:gd name="T11" fmla="*/ 2 w 2"/>
                <a:gd name="T12" fmla="*/ 2 w 2"/>
                <a:gd name="T13" fmla="*/ 0 w 2"/>
                <a:gd name="T14" fmla="*/ 0 w 2"/>
                <a:gd name="T15" fmla="*/ 0 w 2"/>
                <a:gd name="T16" fmla="*/ 0 w 2"/>
                <a:gd name="T1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noAutofit/>
            </a:bodyPr>
            <a:lstStyle/>
            <a:p>
              <a:endParaRPr lang="en-US" sz="400"/>
            </a:p>
          </p:txBody>
        </p:sp>
        <p:grpSp>
          <p:nvGrpSpPr>
            <p:cNvPr id="635995" name="Group 91"/>
            <p:cNvGrpSpPr>
              <a:grpSpLocks/>
            </p:cNvGrpSpPr>
            <p:nvPr/>
          </p:nvGrpSpPr>
          <p:grpSpPr bwMode="auto">
            <a:xfrm>
              <a:off x="6269038" y="2998788"/>
              <a:ext cx="676275" cy="674687"/>
              <a:chOff x="2870" y="1518"/>
              <a:chExt cx="292" cy="320"/>
            </a:xfrm>
          </p:grpSpPr>
          <p:graphicFrame>
            <p:nvGraphicFramePr>
              <p:cNvPr id="635996" name="Object 92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6" imgW="819000" imgH="847800" progId="MS_ClipArt_Gallery.2">
                      <p:embed/>
                    </p:oleObj>
                  </mc:Choice>
                  <mc:Fallback>
                    <p:oleObj name="Clip" r:id="rId6" imgW="819000" imgH="8478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5997" name="Object 93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8" imgW="1266840" imgH="1200240" progId="MS_ClipArt_Gallery.2">
                      <p:embed/>
                    </p:oleObj>
                  </mc:Choice>
                  <mc:Fallback>
                    <p:oleObj name="Clip" r:id="rId8" imgW="1266840" imgH="120024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35999" name="Freeform 95"/>
            <p:cNvSpPr>
              <a:spLocks noEditPoints="1"/>
            </p:cNvSpPr>
            <p:nvPr/>
          </p:nvSpPr>
          <p:spPr bwMode="auto">
            <a:xfrm>
              <a:off x="5629275" y="3259138"/>
              <a:ext cx="706438" cy="171450"/>
            </a:xfrm>
            <a:custGeom>
              <a:avLst/>
              <a:gdLst>
                <a:gd name="T0" fmla="*/ 439 w 445"/>
                <a:gd name="T1" fmla="*/ 63 h 108"/>
                <a:gd name="T2" fmla="*/ 88 w 445"/>
                <a:gd name="T3" fmla="*/ 63 h 108"/>
                <a:gd name="T4" fmla="*/ 86 w 445"/>
                <a:gd name="T5" fmla="*/ 60 h 108"/>
                <a:gd name="T6" fmla="*/ 84 w 445"/>
                <a:gd name="T7" fmla="*/ 60 h 108"/>
                <a:gd name="T8" fmla="*/ 82 w 445"/>
                <a:gd name="T9" fmla="*/ 58 h 108"/>
                <a:gd name="T10" fmla="*/ 82 w 445"/>
                <a:gd name="T11" fmla="*/ 54 h 108"/>
                <a:gd name="T12" fmla="*/ 82 w 445"/>
                <a:gd name="T13" fmla="*/ 52 h 108"/>
                <a:gd name="T14" fmla="*/ 84 w 445"/>
                <a:gd name="T15" fmla="*/ 50 h 108"/>
                <a:gd name="T16" fmla="*/ 86 w 445"/>
                <a:gd name="T17" fmla="*/ 50 h 108"/>
                <a:gd name="T18" fmla="*/ 88 w 445"/>
                <a:gd name="T19" fmla="*/ 48 h 108"/>
                <a:gd name="T20" fmla="*/ 439 w 445"/>
                <a:gd name="T21" fmla="*/ 48 h 108"/>
                <a:gd name="T22" fmla="*/ 441 w 445"/>
                <a:gd name="T23" fmla="*/ 50 h 108"/>
                <a:gd name="T24" fmla="*/ 443 w 445"/>
                <a:gd name="T25" fmla="*/ 50 h 108"/>
                <a:gd name="T26" fmla="*/ 445 w 445"/>
                <a:gd name="T27" fmla="*/ 52 h 108"/>
                <a:gd name="T28" fmla="*/ 445 w 445"/>
                <a:gd name="T29" fmla="*/ 54 h 108"/>
                <a:gd name="T30" fmla="*/ 445 w 445"/>
                <a:gd name="T31" fmla="*/ 58 h 108"/>
                <a:gd name="T32" fmla="*/ 443 w 445"/>
                <a:gd name="T33" fmla="*/ 60 h 108"/>
                <a:gd name="T34" fmla="*/ 441 w 445"/>
                <a:gd name="T35" fmla="*/ 60 h 108"/>
                <a:gd name="T36" fmla="*/ 439 w 445"/>
                <a:gd name="T37" fmla="*/ 63 h 108"/>
                <a:gd name="T38" fmla="*/ 439 w 445"/>
                <a:gd name="T39" fmla="*/ 63 h 108"/>
                <a:gd name="T40" fmla="*/ 107 w 445"/>
                <a:gd name="T41" fmla="*/ 108 h 108"/>
                <a:gd name="T42" fmla="*/ 0 w 445"/>
                <a:gd name="T43" fmla="*/ 54 h 108"/>
                <a:gd name="T44" fmla="*/ 107 w 445"/>
                <a:gd name="T45" fmla="*/ 0 h 108"/>
                <a:gd name="T46" fmla="*/ 107 w 445"/>
                <a:gd name="T4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108">
                  <a:moveTo>
                    <a:pt x="439" y="63"/>
                  </a:moveTo>
                  <a:lnTo>
                    <a:pt x="88" y="63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58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439" y="48"/>
                  </a:lnTo>
                  <a:lnTo>
                    <a:pt x="441" y="50"/>
                  </a:lnTo>
                  <a:lnTo>
                    <a:pt x="443" y="50"/>
                  </a:lnTo>
                  <a:lnTo>
                    <a:pt x="445" y="52"/>
                  </a:lnTo>
                  <a:lnTo>
                    <a:pt x="445" y="54"/>
                  </a:lnTo>
                  <a:lnTo>
                    <a:pt x="445" y="58"/>
                  </a:lnTo>
                  <a:lnTo>
                    <a:pt x="443" y="60"/>
                  </a:lnTo>
                  <a:lnTo>
                    <a:pt x="441" y="60"/>
                  </a:lnTo>
                  <a:lnTo>
                    <a:pt x="439" y="63"/>
                  </a:lnTo>
                  <a:lnTo>
                    <a:pt x="439" y="63"/>
                  </a:lnTo>
                  <a:close/>
                  <a:moveTo>
                    <a:pt x="107" y="108"/>
                  </a:moveTo>
                  <a:lnTo>
                    <a:pt x="0" y="54"/>
                  </a:lnTo>
                  <a:lnTo>
                    <a:pt x="107" y="0"/>
                  </a:lnTo>
                  <a:lnTo>
                    <a:pt x="107" y="108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>
              <a:noAutofit/>
            </a:bodyPr>
            <a:lstStyle/>
            <a:p>
              <a:endParaRPr lang="en-US" sz="4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475846" y="1338891"/>
            <a:ext cx="4625198" cy="4728708"/>
            <a:chOff x="2089426" y="995363"/>
            <a:chExt cx="5569052" cy="5200650"/>
          </a:xfrm>
        </p:grpSpPr>
        <p:grpSp>
          <p:nvGrpSpPr>
            <p:cNvPr id="99" name="Group 4"/>
            <p:cNvGrpSpPr>
              <a:grpSpLocks/>
            </p:cNvGrpSpPr>
            <p:nvPr/>
          </p:nvGrpSpPr>
          <p:grpSpPr bwMode="auto">
            <a:xfrm>
              <a:off x="6938963" y="1550988"/>
              <a:ext cx="460375" cy="492125"/>
              <a:chOff x="2870" y="1518"/>
              <a:chExt cx="292" cy="320"/>
            </a:xfrm>
          </p:grpSpPr>
          <p:graphicFrame>
            <p:nvGraphicFramePr>
              <p:cNvPr id="128" name="Object 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0" imgW="827508" imgH="841085" progId="">
                      <p:embed/>
                    </p:oleObj>
                  </mc:Choice>
                  <mc:Fallback>
                    <p:oleObj r:id="rId10" imgW="827508" imgH="841085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9" name="Object 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12" imgW="1268977" imgH="1200107" progId="">
                      <p:embed/>
                    </p:oleObj>
                  </mc:Choice>
                  <mc:Fallback>
                    <p:oleObj r:id="rId12" imgW="1268977" imgH="1200107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00" name="Text Box 7"/>
            <p:cNvSpPr txBox="1">
              <a:spLocks noChangeArrowheads="1"/>
            </p:cNvSpPr>
            <p:nvPr/>
          </p:nvSpPr>
          <p:spPr bwMode="auto">
            <a:xfrm>
              <a:off x="2089426" y="1025866"/>
              <a:ext cx="16221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/>
                <a:t>DHCP server: 223.1.2.5</a:t>
              </a:r>
            </a:p>
          </p:txBody>
        </p:sp>
        <p:sp>
          <p:nvSpPr>
            <p:cNvPr id="101" name="Text Box 8"/>
            <p:cNvSpPr txBox="1">
              <a:spLocks noChangeArrowheads="1"/>
            </p:cNvSpPr>
            <p:nvPr/>
          </p:nvSpPr>
          <p:spPr bwMode="auto">
            <a:xfrm>
              <a:off x="6876903" y="995363"/>
              <a:ext cx="65910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200"/>
                <a:t>arriving</a:t>
              </a:r>
            </a:p>
            <a:p>
              <a:pPr algn="ctr"/>
              <a:r>
                <a:rPr lang="en-US" sz="1200"/>
                <a:t> client</a:t>
              </a:r>
              <a:endParaRPr lang="en-US" sz="1400"/>
            </a:p>
          </p:txBody>
        </p:sp>
        <p:sp>
          <p:nvSpPr>
            <p:cNvPr id="102" name="Line 9"/>
            <p:cNvSpPr>
              <a:spLocks noChangeShapeType="1"/>
            </p:cNvSpPr>
            <p:nvPr/>
          </p:nvSpPr>
          <p:spPr bwMode="auto">
            <a:xfrm flipH="1">
              <a:off x="2562225" y="2019300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3" name="Line 10"/>
            <p:cNvSpPr>
              <a:spLocks noChangeShapeType="1"/>
            </p:cNvSpPr>
            <p:nvPr/>
          </p:nvSpPr>
          <p:spPr bwMode="auto">
            <a:xfrm>
              <a:off x="2528888" y="1974850"/>
              <a:ext cx="0" cy="3760788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4" name="Line 11"/>
            <p:cNvSpPr>
              <a:spLocks noChangeShapeType="1"/>
            </p:cNvSpPr>
            <p:nvPr/>
          </p:nvSpPr>
          <p:spPr bwMode="auto">
            <a:xfrm>
              <a:off x="7054850" y="2051050"/>
              <a:ext cx="0" cy="37623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5" name="Line 12"/>
            <p:cNvSpPr>
              <a:spLocks noChangeShapeType="1"/>
            </p:cNvSpPr>
            <p:nvPr/>
          </p:nvSpPr>
          <p:spPr bwMode="auto">
            <a:xfrm>
              <a:off x="7254340" y="2663240"/>
              <a:ext cx="0" cy="1906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06" name="Text Box 13"/>
            <p:cNvSpPr txBox="1">
              <a:spLocks noChangeArrowheads="1"/>
            </p:cNvSpPr>
            <p:nvPr/>
          </p:nvSpPr>
          <p:spPr bwMode="auto">
            <a:xfrm>
              <a:off x="7098090" y="4618038"/>
              <a:ext cx="560388" cy="393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00" dirty="0"/>
                <a:t>time</a:t>
              </a:r>
              <a:endParaRPr lang="en-US" sz="1400" dirty="0"/>
            </a:p>
          </p:txBody>
        </p:sp>
        <p:grpSp>
          <p:nvGrpSpPr>
            <p:cNvPr id="107" name="Group 14"/>
            <p:cNvGrpSpPr>
              <a:grpSpLocks/>
            </p:cNvGrpSpPr>
            <p:nvPr/>
          </p:nvGrpSpPr>
          <p:grpSpPr bwMode="auto">
            <a:xfrm>
              <a:off x="2466975" y="1541463"/>
              <a:ext cx="182563" cy="400050"/>
              <a:chOff x="4180" y="783"/>
              <a:chExt cx="150" cy="307"/>
            </a:xfrm>
          </p:grpSpPr>
          <p:sp>
            <p:nvSpPr>
              <p:cNvPr id="120" name="AutoShape 15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1" name="Rectangle 16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2" name="Rectangle 17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3" name="AutoShape 18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4" name="Line 19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5" name="Line 20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6" name="Rectangle 21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1400"/>
              </a:p>
            </p:txBody>
          </p:sp>
          <p:sp>
            <p:nvSpPr>
              <p:cNvPr id="127" name="Rectangle 22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 sz="1400"/>
              </a:p>
            </p:txBody>
          </p:sp>
        </p:grpSp>
        <p:grpSp>
          <p:nvGrpSpPr>
            <p:cNvPr id="108" name="Group 23"/>
            <p:cNvGrpSpPr>
              <a:grpSpLocks/>
            </p:cNvGrpSpPr>
            <p:nvPr/>
          </p:nvGrpSpPr>
          <p:grpSpPr bwMode="auto">
            <a:xfrm>
              <a:off x="4090988" y="1154113"/>
              <a:ext cx="2673350" cy="1116012"/>
              <a:chOff x="11865" y="3885"/>
              <a:chExt cx="3720" cy="1260"/>
            </a:xfrm>
          </p:grpSpPr>
          <p:sp>
            <p:nvSpPr>
              <p:cNvPr id="118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 sz="1050" b="1" dirty="0">
                    <a:latin typeface="Calibri"/>
                  </a:rPr>
                  <a:t>DHCP discover</a:t>
                </a:r>
                <a:endParaRPr lang="en-US" sz="1050" b="1" dirty="0"/>
              </a:p>
            </p:txBody>
          </p:sp>
          <p:sp>
            <p:nvSpPr>
              <p:cNvPr id="119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 sz="1050" dirty="0" err="1">
                    <a:latin typeface="Calibri"/>
                  </a:rPr>
                  <a:t>src</a:t>
                </a:r>
                <a:r>
                  <a:rPr lang="en-US" sz="1050" dirty="0">
                    <a:latin typeface="Calibri"/>
                  </a:rPr>
                  <a:t> : 0.0.0.0, 68     </a:t>
                </a:r>
              </a:p>
              <a:p>
                <a:r>
                  <a:rPr lang="en-US" sz="1050" dirty="0" err="1">
                    <a:latin typeface="Calibri"/>
                  </a:rPr>
                  <a:t>dest</a:t>
                </a:r>
                <a:r>
                  <a:rPr lang="en-US" sz="1050" dirty="0">
                    <a:latin typeface="Calibri"/>
                  </a:rPr>
                  <a:t>.: 255.255.255.255,67</a:t>
                </a:r>
              </a:p>
              <a:p>
                <a:r>
                  <a:rPr lang="en-US" sz="1050" dirty="0" err="1">
                    <a:latin typeface="Calibri"/>
                  </a:rPr>
                  <a:t>yiaddr</a:t>
                </a:r>
                <a:r>
                  <a:rPr lang="en-US" sz="1050" dirty="0">
                    <a:latin typeface="Calibri"/>
                  </a:rPr>
                  <a:t>:    0.0.0.0</a:t>
                </a:r>
              </a:p>
              <a:p>
                <a:r>
                  <a:rPr lang="en-US" sz="1050" dirty="0">
                    <a:latin typeface="Calibri"/>
                  </a:rPr>
                  <a:t>transaction ID: 654</a:t>
                </a:r>
                <a:endParaRPr lang="en-US" sz="1400" dirty="0"/>
              </a:p>
            </p:txBody>
          </p:sp>
        </p:grpSp>
        <p:sp>
          <p:nvSpPr>
            <p:cNvPr id="109" name="Line 26"/>
            <p:cNvSpPr>
              <a:spLocks noChangeShapeType="1"/>
            </p:cNvSpPr>
            <p:nvPr/>
          </p:nvSpPr>
          <p:spPr bwMode="auto">
            <a:xfrm>
              <a:off x="2605088" y="3005138"/>
              <a:ext cx="4395787" cy="538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0" name="Text Box 27"/>
            <p:cNvSpPr txBox="1">
              <a:spLocks noChangeArrowheads="1"/>
            </p:cNvSpPr>
            <p:nvPr/>
          </p:nvSpPr>
          <p:spPr bwMode="auto">
            <a:xfrm>
              <a:off x="4264025" y="2390775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offer</a:t>
              </a:r>
              <a:endParaRPr lang="en-US" sz="1400" dirty="0"/>
            </a:p>
          </p:txBody>
        </p:sp>
        <p:sp>
          <p:nvSpPr>
            <p:cNvPr id="111" name="Text Box 28"/>
            <p:cNvSpPr txBox="1">
              <a:spLocks noChangeArrowheads="1"/>
            </p:cNvSpPr>
            <p:nvPr/>
          </p:nvSpPr>
          <p:spPr bwMode="auto">
            <a:xfrm>
              <a:off x="4360863" y="2643188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654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600" dirty="0"/>
            </a:p>
          </p:txBody>
        </p:sp>
        <p:sp>
          <p:nvSpPr>
            <p:cNvPr id="112" name="Line 29"/>
            <p:cNvSpPr>
              <a:spLocks noChangeShapeType="1"/>
            </p:cNvSpPr>
            <p:nvPr/>
          </p:nvSpPr>
          <p:spPr bwMode="auto">
            <a:xfrm flipH="1">
              <a:off x="2497138" y="4233863"/>
              <a:ext cx="4395787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3" name="Text Box 30"/>
            <p:cNvSpPr txBox="1">
              <a:spLocks noChangeArrowheads="1"/>
            </p:cNvSpPr>
            <p:nvPr/>
          </p:nvSpPr>
          <p:spPr bwMode="auto">
            <a:xfrm>
              <a:off x="2668588" y="357663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request</a:t>
              </a:r>
              <a:endParaRPr lang="en-US" sz="1400" dirty="0"/>
            </a:p>
          </p:txBody>
        </p:sp>
        <p:sp>
          <p:nvSpPr>
            <p:cNvPr id="114" name="Text Box 31"/>
            <p:cNvSpPr txBox="1">
              <a:spLocks noChangeArrowheads="1"/>
            </p:cNvSpPr>
            <p:nvPr/>
          </p:nvSpPr>
          <p:spPr bwMode="auto">
            <a:xfrm>
              <a:off x="2798763" y="3838575"/>
              <a:ext cx="2757487" cy="9429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 0.0.0.0, 68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::  255.255.255.255, 67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1400" dirty="0"/>
            </a:p>
          </p:txBody>
        </p:sp>
        <p:sp>
          <p:nvSpPr>
            <p:cNvPr id="115" name="Line 32"/>
            <p:cNvSpPr>
              <a:spLocks noChangeShapeType="1"/>
            </p:cNvSpPr>
            <p:nvPr/>
          </p:nvSpPr>
          <p:spPr bwMode="auto">
            <a:xfrm>
              <a:off x="2582863" y="5264150"/>
              <a:ext cx="4395787" cy="538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16" name="Text Box 33"/>
            <p:cNvSpPr txBox="1">
              <a:spLocks noChangeArrowheads="1"/>
            </p:cNvSpPr>
            <p:nvPr/>
          </p:nvSpPr>
          <p:spPr bwMode="auto">
            <a:xfrm>
              <a:off x="4221163" y="4979988"/>
              <a:ext cx="1379537" cy="3286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en-US" sz="1050" b="1" dirty="0">
                  <a:latin typeface="Calibri"/>
                </a:rPr>
                <a:t>DHCP ACK</a:t>
              </a:r>
              <a:endParaRPr lang="en-US" sz="1400" dirty="0"/>
            </a:p>
          </p:txBody>
        </p:sp>
        <p:sp>
          <p:nvSpPr>
            <p:cNvPr id="117" name="Text Box 34"/>
            <p:cNvSpPr txBox="1">
              <a:spLocks noChangeArrowheads="1"/>
            </p:cNvSpPr>
            <p:nvPr/>
          </p:nvSpPr>
          <p:spPr bwMode="auto">
            <a:xfrm>
              <a:off x="4318000" y="5232400"/>
              <a:ext cx="2413000" cy="9636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050" dirty="0" err="1">
                  <a:latin typeface="Calibri"/>
                </a:rPr>
                <a:t>src</a:t>
              </a:r>
              <a:r>
                <a:rPr lang="en-US" sz="1050" dirty="0">
                  <a:latin typeface="Calibri"/>
                </a:rPr>
                <a:t>: 223.1.2.5, 67      </a:t>
              </a:r>
            </a:p>
            <a:p>
              <a:r>
                <a:rPr lang="en-US" sz="1050" dirty="0" err="1">
                  <a:latin typeface="Calibri"/>
                </a:rPr>
                <a:t>dest</a:t>
              </a:r>
              <a:r>
                <a:rPr lang="en-US" sz="1050" dirty="0">
                  <a:latin typeface="Calibri"/>
                </a:rPr>
                <a:t>:  255.255.255.255, 68</a:t>
              </a:r>
            </a:p>
            <a:p>
              <a:r>
                <a:rPr lang="en-US" sz="1050" dirty="0" err="1">
                  <a:latin typeface="Calibri"/>
                </a:rPr>
                <a:t>yiaddrr</a:t>
              </a:r>
              <a:r>
                <a:rPr lang="en-US" sz="1050" dirty="0">
                  <a:latin typeface="Calibri"/>
                </a:rPr>
                <a:t>: 223.1.2.4</a:t>
              </a:r>
            </a:p>
            <a:p>
              <a:r>
                <a:rPr lang="en-US" sz="1050" dirty="0">
                  <a:latin typeface="Calibri"/>
                </a:rPr>
                <a:t>transaction ID: 655</a:t>
              </a:r>
            </a:p>
            <a:p>
              <a:r>
                <a:rPr lang="en-US" sz="1050" dirty="0">
                  <a:latin typeface="Calibri"/>
                </a:rPr>
                <a:t>Lifetime: 3600 </a:t>
              </a:r>
              <a:r>
                <a:rPr lang="en-US" sz="1050" dirty="0" err="1">
                  <a:latin typeface="Calibri"/>
                </a:rPr>
                <a:t>secs</a:t>
              </a:r>
              <a:endParaRPr lang="en-US" sz="800" dirty="0"/>
            </a:p>
          </p:txBody>
        </p:sp>
      </p:grpSp>
      <p:sp>
        <p:nvSpPr>
          <p:cNvPr id="130" name="Rectangle 94"/>
          <p:cNvSpPr>
            <a:spLocks noChangeArrowheads="1"/>
          </p:cNvSpPr>
          <p:nvPr/>
        </p:nvSpPr>
        <p:spPr bwMode="auto">
          <a:xfrm>
            <a:off x="3473149" y="5417164"/>
            <a:ext cx="1002697" cy="9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normAutofit lnSpcReduction="10000"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arriving </a:t>
            </a:r>
            <a:r>
              <a:rPr lang="en-US" sz="1600" dirty="0">
                <a:solidFill>
                  <a:srgbClr val="FF0000"/>
                </a:solidFill>
                <a:latin typeface="Calibri"/>
              </a:rPr>
              <a:t>DHCP </a:t>
            </a:r>
          </a:p>
          <a:p>
            <a:r>
              <a:rPr lang="en-US" sz="1600" dirty="0">
                <a:solidFill>
                  <a:srgbClr val="FF0000"/>
                </a:solidFill>
                <a:latin typeface="Calibri"/>
              </a:rPr>
              <a:t>client</a:t>
            </a:r>
            <a:r>
              <a:rPr lang="en-US" sz="1600" dirty="0">
                <a:solidFill>
                  <a:srgbClr val="000000"/>
                </a:solidFill>
                <a:latin typeface="Calibri"/>
              </a:rPr>
              <a:t> needs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address in this</a:t>
            </a:r>
          </a:p>
          <a:p>
            <a:r>
              <a:rPr lang="en-US" sz="1600" dirty="0">
                <a:solidFill>
                  <a:srgbClr val="000000"/>
                </a:solidFill>
                <a:latin typeface="Calibri"/>
              </a:rPr>
              <a:t>network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119664" y="1238068"/>
            <a:ext cx="4572000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</a:rPr>
              <a:t>Goal:</a:t>
            </a:r>
            <a:r>
              <a:rPr lang="en-US" sz="2400" dirty="0"/>
              <a:t> allow host to </a:t>
            </a:r>
            <a:r>
              <a:rPr lang="en-US" sz="2400" i="1" dirty="0"/>
              <a:t>dynamically </a:t>
            </a:r>
            <a:r>
              <a:rPr lang="en-US" sz="2400" dirty="0"/>
              <a:t>obtain its IP address from network server when it joins network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Can renew its lease on address in use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Allows reuse of addresses (only hold address while connected an </a:t>
            </a:r>
            <a:r>
              <a:rPr lang="ja-JP" altLang="en-US" sz="2000" dirty="0"/>
              <a:t>“</a:t>
            </a:r>
            <a:r>
              <a:rPr lang="en-US" sz="2000" dirty="0"/>
              <a:t>on</a:t>
            </a:r>
            <a:r>
              <a:rPr lang="ja-JP" altLang="en-US" sz="2000" dirty="0"/>
              <a:t>”</a:t>
            </a:r>
            <a:r>
              <a:rPr lang="en-US" sz="2000" dirty="0"/>
              <a:t>)</a:t>
            </a:r>
          </a:p>
          <a:p>
            <a:pPr lvl="1">
              <a:buFont typeface="ZapfDingbats" charset="0"/>
              <a:buNone/>
            </a:pPr>
            <a:r>
              <a:rPr lang="en-US" sz="2000" dirty="0"/>
              <a:t>Support for mobile users who want to join network (more shortly)</a:t>
            </a:r>
          </a:p>
        </p:txBody>
      </p:sp>
    </p:spTree>
    <p:extLst>
      <p:ext uri="{BB962C8B-B14F-4D97-AF65-F5344CB8AC3E}">
        <p14:creationId xmlns:p14="http://schemas.microsoft.com/office/powerpoint/2010/main" val="262500986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759B1-BFD5-B945-8E3B-5F1A82155649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232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228600"/>
            <a:ext cx="7772400" cy="1143000"/>
          </a:xfrm>
        </p:spPr>
        <p:txBody>
          <a:bodyPr/>
          <a:lstStyle/>
          <a:p>
            <a:r>
              <a:rPr lang="en-US" sz="3600"/>
              <a:t>IP addresses: how to get one?</a:t>
            </a:r>
            <a:endParaRPr lang="en-US"/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>
            <a:normAutofit fontScale="92500"/>
          </a:bodyPr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Q:</a:t>
            </a:r>
            <a:r>
              <a:rPr lang="en-US" dirty="0"/>
              <a:t> How does </a:t>
            </a:r>
            <a:r>
              <a:rPr lang="en-US" i="1" dirty="0"/>
              <a:t>network</a:t>
            </a:r>
            <a:r>
              <a:rPr lang="en-US" dirty="0"/>
              <a:t> get subnet part of IP </a:t>
            </a:r>
            <a:r>
              <a:rPr lang="en-US" dirty="0" err="1"/>
              <a:t>addr</a:t>
            </a:r>
            <a:r>
              <a:rPr lang="en-US" dirty="0"/>
              <a:t>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rgbClr val="FF0000"/>
                </a:solidFill>
              </a:rPr>
              <a:t>A:</a:t>
            </a:r>
            <a:r>
              <a:rPr lang="en-US" dirty="0"/>
              <a:t> gets allocated portion of its provider ISP</a:t>
            </a:r>
            <a:r>
              <a:rPr lang="ja-JP" altLang="en-US" dirty="0">
                <a:latin typeface="Calibri"/>
              </a:rPr>
              <a:t>’</a:t>
            </a:r>
            <a:r>
              <a:rPr lang="en-US" dirty="0"/>
              <a:t>s address space</a:t>
            </a:r>
            <a:endParaRPr lang="en-US" sz="2400" dirty="0"/>
          </a:p>
        </p:txBody>
      </p:sp>
      <p:sp>
        <p:nvSpPr>
          <p:cNvPr id="232452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379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dirty="0">
                <a:solidFill>
                  <a:schemeClr val="accent2"/>
                </a:solidFill>
                <a:latin typeface="Calibri"/>
              </a:rPr>
              <a:t>ISP's block          </a:t>
            </a:r>
            <a:r>
              <a:rPr lang="en-US" u="sng" dirty="0">
                <a:solidFill>
                  <a:schemeClr val="accent2"/>
                </a:solidFill>
                <a:latin typeface="Calibri"/>
              </a:rPr>
              <a:t>11001000  00010111  0001</a:t>
            </a:r>
            <a:r>
              <a:rPr lang="en-US" dirty="0">
                <a:solidFill>
                  <a:schemeClr val="accent2"/>
                </a:solidFill>
                <a:latin typeface="Calibri"/>
              </a:rPr>
              <a:t>0000  00000000    200.23.16.0/20 </a:t>
            </a:r>
          </a:p>
          <a:p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Organization 0    </a:t>
            </a:r>
            <a:r>
              <a:rPr lang="en-US" u="sng" dirty="0">
                <a:latin typeface="Calibri"/>
              </a:rPr>
              <a:t>11001000  00010111  0001000</a:t>
            </a:r>
            <a:r>
              <a:rPr lang="en-US" dirty="0">
                <a:latin typeface="Calibri"/>
              </a:rPr>
              <a:t>0  00000000    200.23.16.0/23 </a:t>
            </a:r>
          </a:p>
          <a:p>
            <a:r>
              <a:rPr lang="en-US" dirty="0">
                <a:latin typeface="Calibri"/>
              </a:rPr>
              <a:t>Organization 1    </a:t>
            </a:r>
            <a:r>
              <a:rPr lang="en-US" u="sng" dirty="0">
                <a:latin typeface="Calibri"/>
              </a:rPr>
              <a:t>11001000  00010111  0001001</a:t>
            </a:r>
            <a:r>
              <a:rPr lang="en-US" dirty="0">
                <a:latin typeface="Calibri"/>
              </a:rPr>
              <a:t>0  00000000    200.23.18.0/23 </a:t>
            </a:r>
          </a:p>
          <a:p>
            <a:r>
              <a:rPr lang="en-US" dirty="0">
                <a:latin typeface="Calibri"/>
              </a:rPr>
              <a:t>Organization 2    </a:t>
            </a:r>
            <a:r>
              <a:rPr lang="en-US" u="sng" dirty="0">
                <a:latin typeface="Calibri"/>
              </a:rPr>
              <a:t>11001000  00010111  0001010</a:t>
            </a:r>
            <a:r>
              <a:rPr lang="en-US" dirty="0">
                <a:latin typeface="Calibri"/>
              </a:rPr>
              <a:t>0  00000000    200.23.20.0/23 </a:t>
            </a:r>
          </a:p>
          <a:p>
            <a:r>
              <a:rPr lang="en-US" dirty="0">
                <a:latin typeface="Calibri"/>
              </a:rPr>
              <a:t>   ...                                          …..                                   ….                ….</a:t>
            </a:r>
          </a:p>
          <a:p>
            <a:r>
              <a:rPr lang="en-US" dirty="0">
                <a:latin typeface="Calibri"/>
              </a:rPr>
              <a:t>Organization 7    </a:t>
            </a:r>
            <a:r>
              <a:rPr lang="en-US" u="sng" dirty="0">
                <a:latin typeface="Calibri"/>
              </a:rPr>
              <a:t>11001000  00010111  0001111</a:t>
            </a:r>
            <a:r>
              <a:rPr lang="en-US" dirty="0">
                <a:latin typeface="Calibri"/>
              </a:rPr>
              <a:t>0  00000000    200.23.30.0/23</a:t>
            </a:r>
            <a:r>
              <a:rPr lang="en-US" sz="2400" dirty="0">
                <a:latin typeface="Times New Roman" charset="0"/>
              </a:rPr>
              <a:t>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68366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49EC9D-BD12-7B49-A96C-4CD5F223B8E9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316913" cy="1143000"/>
          </a:xfrm>
        </p:spPr>
        <p:txBody>
          <a:bodyPr/>
          <a:lstStyle/>
          <a:p>
            <a:r>
              <a:rPr lang="en-US" sz="3200"/>
              <a:t>Hierarchical addressing: route aggregation</a:t>
            </a:r>
            <a:endParaRPr lang="en-US"/>
          </a:p>
        </p:txBody>
      </p:sp>
      <p:sp>
        <p:nvSpPr>
          <p:cNvPr id="169987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8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1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Text Box 8"/>
          <p:cNvSpPr txBox="1">
            <a:spLocks noChangeArrowheads="1"/>
          </p:cNvSpPr>
          <p:nvPr/>
        </p:nvSpPr>
        <p:spPr bwMode="auto">
          <a:xfrm>
            <a:off x="5407025" y="3297238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69993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169994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5" name="Text Box 11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69996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169997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98" name="Text Box 1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69999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170000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1" name="Text Box 17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0002" name="Text Box 18"/>
          <p:cNvSpPr txBox="1">
            <a:spLocks noChangeArrowheads="1"/>
          </p:cNvSpPr>
          <p:nvPr/>
        </p:nvSpPr>
        <p:spPr bwMode="auto">
          <a:xfrm>
            <a:off x="3606800" y="4002088"/>
            <a:ext cx="16462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0003" name="Freeform 19"/>
          <p:cNvSpPr>
            <a:spLocks/>
          </p:cNvSpPr>
          <p:nvPr/>
        </p:nvSpPr>
        <p:spPr bwMode="auto">
          <a:xfrm>
            <a:off x="7169150" y="3184525"/>
            <a:ext cx="730250" cy="2535238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4" name="Text Box 20"/>
          <p:cNvSpPr txBox="1">
            <a:spLocks noChangeArrowheads="1"/>
          </p:cNvSpPr>
          <p:nvPr/>
        </p:nvSpPr>
        <p:spPr bwMode="auto">
          <a:xfrm>
            <a:off x="758825" y="250666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0005" name="Text Box 21"/>
          <p:cNvSpPr txBox="1">
            <a:spLocks noChangeArrowheads="1"/>
          </p:cNvSpPr>
          <p:nvPr/>
        </p:nvSpPr>
        <p:spPr bwMode="auto">
          <a:xfrm>
            <a:off x="787400" y="4516438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0006" name="Text Box 22"/>
          <p:cNvSpPr txBox="1">
            <a:spLocks noChangeArrowheads="1"/>
          </p:cNvSpPr>
          <p:nvPr/>
        </p:nvSpPr>
        <p:spPr bwMode="auto">
          <a:xfrm>
            <a:off x="7407275" y="4325938"/>
            <a:ext cx="9159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0007" name="Text Box 23"/>
          <p:cNvSpPr txBox="1">
            <a:spLocks noChangeArrowheads="1"/>
          </p:cNvSpPr>
          <p:nvPr/>
        </p:nvSpPr>
        <p:spPr bwMode="auto">
          <a:xfrm>
            <a:off x="768350" y="3154363"/>
            <a:ext cx="1376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0008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9" name="Text Box 25"/>
          <p:cNvSpPr txBox="1">
            <a:spLocks noChangeArrowheads="1"/>
          </p:cNvSpPr>
          <p:nvPr/>
        </p:nvSpPr>
        <p:spPr bwMode="auto">
          <a:xfrm>
            <a:off x="3816350" y="5259388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0010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1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2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3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4" name="Text Box 30"/>
          <p:cNvSpPr txBox="1">
            <a:spLocks noChangeArrowheads="1"/>
          </p:cNvSpPr>
          <p:nvPr/>
        </p:nvSpPr>
        <p:spPr bwMode="auto">
          <a:xfrm>
            <a:off x="5530850" y="5154613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199.31.0.0/16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0015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17001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17" name="Text Box 33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0018" name="Text Box 34"/>
          <p:cNvSpPr txBox="1">
            <a:spLocks noChangeArrowheads="1"/>
          </p:cNvSpPr>
          <p:nvPr/>
        </p:nvSpPr>
        <p:spPr bwMode="auto">
          <a:xfrm>
            <a:off x="787400" y="3744913"/>
            <a:ext cx="1404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0019" name="Group 35"/>
          <p:cNvGrpSpPr>
            <a:grpSpLocks/>
          </p:cNvGrpSpPr>
          <p:nvPr/>
        </p:nvGrpSpPr>
        <p:grpSpPr bwMode="auto">
          <a:xfrm>
            <a:off x="2155825" y="4205288"/>
            <a:ext cx="296863" cy="663575"/>
            <a:chOff x="870" y="2945"/>
            <a:chExt cx="187" cy="418"/>
          </a:xfrm>
        </p:grpSpPr>
        <p:sp>
          <p:nvSpPr>
            <p:cNvPr id="170020" name="Text Box 36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1" name="Text Box 37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2" name="Text Box 38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0023" name="Group 39"/>
          <p:cNvGrpSpPr>
            <a:grpSpLocks/>
          </p:cNvGrpSpPr>
          <p:nvPr/>
        </p:nvGrpSpPr>
        <p:grpSpPr bwMode="auto">
          <a:xfrm>
            <a:off x="3184525" y="3910013"/>
            <a:ext cx="296863" cy="663575"/>
            <a:chOff x="870" y="2945"/>
            <a:chExt cx="187" cy="418"/>
          </a:xfrm>
        </p:grpSpPr>
        <p:sp>
          <p:nvSpPr>
            <p:cNvPr id="170024" name="Text Box 40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5" name="Text Box 41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0026" name="Text Box 42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sp>
        <p:nvSpPr>
          <p:cNvPr id="170027" name="Text Box 43"/>
          <p:cNvSpPr txBox="1">
            <a:spLocks noChangeArrowheads="1"/>
          </p:cNvSpPr>
          <p:nvPr/>
        </p:nvSpPr>
        <p:spPr bwMode="auto">
          <a:xfrm>
            <a:off x="933450" y="1431925"/>
            <a:ext cx="7239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Hierarchical addressing allows efficient advertisement of routing </a:t>
            </a:r>
          </a:p>
          <a:p>
            <a:r>
              <a:rPr lang="en-US"/>
              <a:t>information:</a:t>
            </a:r>
          </a:p>
        </p:txBody>
      </p:sp>
    </p:spTree>
    <p:extLst>
      <p:ext uri="{BB962C8B-B14F-4D97-AF65-F5344CB8AC3E}">
        <p14:creationId xmlns:p14="http://schemas.microsoft.com/office/powerpoint/2010/main" val="48555497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1CC905-B660-CD4C-A6AE-5D7E46C6BC51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90538" y="374650"/>
            <a:ext cx="8316912" cy="1143000"/>
          </a:xfrm>
        </p:spPr>
        <p:txBody>
          <a:bodyPr/>
          <a:lstStyle/>
          <a:p>
            <a:r>
              <a:rPr lang="en-US" sz="3200"/>
              <a:t>Hierarchical addressing: more specific routes</a:t>
            </a:r>
            <a:endParaRPr lang="en-US"/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660400" y="1739900"/>
            <a:ext cx="598328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ISPs-R-Us has a more specific route to Organization 1</a:t>
            </a:r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5164138" y="383698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 flipV="1">
            <a:off x="2820988" y="4113213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 flipV="1">
            <a:off x="3182938" y="5389563"/>
            <a:ext cx="333375" cy="247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2916238" y="2703513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3562350" y="328295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7" name="Text Box 9"/>
          <p:cNvSpPr txBox="1">
            <a:spLocks noChangeArrowheads="1"/>
          </p:cNvSpPr>
          <p:nvPr/>
        </p:nvSpPr>
        <p:spPr bwMode="auto">
          <a:xfrm>
            <a:off x="5395913" y="3013075"/>
            <a:ext cx="158492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</a:t>
            </a:r>
          </a:p>
          <a:p>
            <a:r>
              <a:rPr lang="en-US" sz="1400" dirty="0"/>
              <a:t>200.23.16.0/20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18" name="Group 10"/>
          <p:cNvGrpSpPr>
            <a:grpSpLocks/>
          </p:cNvGrpSpPr>
          <p:nvPr/>
        </p:nvGrpSpPr>
        <p:grpSpPr bwMode="auto">
          <a:xfrm>
            <a:off x="747713" y="2476500"/>
            <a:ext cx="2338387" cy="404813"/>
            <a:chOff x="1004" y="1639"/>
            <a:chExt cx="1473" cy="255"/>
          </a:xfrm>
        </p:grpSpPr>
        <p:sp>
          <p:nvSpPr>
            <p:cNvPr id="171019" name="Freeform 11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0" name="Text Box 12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200.23.16.0/23</a:t>
              </a:r>
              <a:endParaRPr lang="en-US"/>
            </a:p>
          </p:txBody>
        </p:sp>
      </p:grpSp>
      <p:grpSp>
        <p:nvGrpSpPr>
          <p:cNvPr id="171021" name="Group 13"/>
          <p:cNvGrpSpPr>
            <a:grpSpLocks/>
          </p:cNvGrpSpPr>
          <p:nvPr/>
        </p:nvGrpSpPr>
        <p:grpSpPr bwMode="auto">
          <a:xfrm>
            <a:off x="957263" y="5553075"/>
            <a:ext cx="2338387" cy="404813"/>
            <a:chOff x="1004" y="1639"/>
            <a:chExt cx="1473" cy="255"/>
          </a:xfrm>
        </p:grpSpPr>
        <p:sp>
          <p:nvSpPr>
            <p:cNvPr id="171022" name="Freeform 14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3" name="Text Box 15"/>
            <p:cNvSpPr txBox="1">
              <a:spLocks noChangeArrowheads="1"/>
            </p:cNvSpPr>
            <p:nvPr/>
          </p:nvSpPr>
          <p:spPr bwMode="auto">
            <a:xfrm>
              <a:off x="1226" y="1667"/>
              <a:ext cx="103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200.23.18.0/23</a:t>
              </a:r>
              <a:endParaRPr lang="en-US"/>
            </a:p>
          </p:txBody>
        </p:sp>
      </p:grpSp>
      <p:grpSp>
        <p:nvGrpSpPr>
          <p:cNvPr id="171024" name="Group 16"/>
          <p:cNvGrpSpPr>
            <a:grpSpLocks/>
          </p:cNvGrpSpPr>
          <p:nvPr/>
        </p:nvGrpSpPr>
        <p:grpSpPr bwMode="auto">
          <a:xfrm>
            <a:off x="690563" y="4486275"/>
            <a:ext cx="2338387" cy="404813"/>
            <a:chOff x="1004" y="1639"/>
            <a:chExt cx="1473" cy="255"/>
          </a:xfrm>
        </p:grpSpPr>
        <p:sp>
          <p:nvSpPr>
            <p:cNvPr id="171025" name="Freeform 17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26" name="Text Box 18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200.23.30.0/23</a:t>
              </a:r>
              <a:endParaRPr lang="en-US"/>
            </a:p>
          </p:txBody>
        </p:sp>
      </p:grpSp>
      <p:sp>
        <p:nvSpPr>
          <p:cNvPr id="171027" name="Text Box 19"/>
          <p:cNvSpPr txBox="1">
            <a:spLocks noChangeArrowheads="1"/>
          </p:cNvSpPr>
          <p:nvPr/>
        </p:nvSpPr>
        <p:spPr bwMode="auto">
          <a:xfrm>
            <a:off x="3595688" y="3717925"/>
            <a:ext cx="16462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Fly-By-Night-ISP</a:t>
            </a:r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7158038" y="2900363"/>
            <a:ext cx="730250" cy="2535237"/>
          </a:xfrm>
          <a:custGeom>
            <a:avLst/>
            <a:gdLst>
              <a:gd name="T0" fmla="*/ 328 w 460"/>
              <a:gd name="T1" fmla="*/ 56 h 1597"/>
              <a:gd name="T2" fmla="*/ 208 w 460"/>
              <a:gd name="T3" fmla="*/ 218 h 1597"/>
              <a:gd name="T4" fmla="*/ 58 w 460"/>
              <a:gd name="T5" fmla="*/ 536 h 1597"/>
              <a:gd name="T6" fmla="*/ 7 w 460"/>
              <a:gd name="T7" fmla="*/ 919 h 1597"/>
              <a:gd name="T8" fmla="*/ 100 w 460"/>
              <a:gd name="T9" fmla="*/ 1118 h 1597"/>
              <a:gd name="T10" fmla="*/ 220 w 460"/>
              <a:gd name="T11" fmla="*/ 1352 h 1597"/>
              <a:gd name="T12" fmla="*/ 424 w 460"/>
              <a:gd name="T13" fmla="*/ 1562 h 1597"/>
              <a:gd name="T14" fmla="*/ 436 w 460"/>
              <a:gd name="T15" fmla="*/ 1142 h 1597"/>
              <a:gd name="T16" fmla="*/ 424 w 460"/>
              <a:gd name="T17" fmla="*/ 1046 h 1597"/>
              <a:gd name="T18" fmla="*/ 346 w 460"/>
              <a:gd name="T19" fmla="*/ 854 h 1597"/>
              <a:gd name="T20" fmla="*/ 310 w 460"/>
              <a:gd name="T21" fmla="*/ 602 h 1597"/>
              <a:gd name="T22" fmla="*/ 328 w 460"/>
              <a:gd name="T23" fmla="*/ 56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0" h="1597">
                <a:moveTo>
                  <a:pt x="328" y="56"/>
                </a:moveTo>
                <a:cubicBezTo>
                  <a:pt x="247" y="0"/>
                  <a:pt x="253" y="138"/>
                  <a:pt x="208" y="218"/>
                </a:cubicBezTo>
                <a:cubicBezTo>
                  <a:pt x="163" y="298"/>
                  <a:pt x="91" y="419"/>
                  <a:pt x="58" y="536"/>
                </a:cubicBezTo>
                <a:cubicBezTo>
                  <a:pt x="25" y="653"/>
                  <a:pt x="0" y="822"/>
                  <a:pt x="7" y="919"/>
                </a:cubicBezTo>
                <a:cubicBezTo>
                  <a:pt x="14" y="1016"/>
                  <a:pt x="64" y="1046"/>
                  <a:pt x="100" y="1118"/>
                </a:cubicBezTo>
                <a:cubicBezTo>
                  <a:pt x="136" y="1190"/>
                  <a:pt x="166" y="1278"/>
                  <a:pt x="220" y="1352"/>
                </a:cubicBezTo>
                <a:cubicBezTo>
                  <a:pt x="274" y="1426"/>
                  <a:pt x="388" y="1597"/>
                  <a:pt x="424" y="1562"/>
                </a:cubicBezTo>
                <a:cubicBezTo>
                  <a:pt x="460" y="1527"/>
                  <a:pt x="436" y="1228"/>
                  <a:pt x="436" y="1142"/>
                </a:cubicBezTo>
                <a:cubicBezTo>
                  <a:pt x="436" y="1056"/>
                  <a:pt x="439" y="1094"/>
                  <a:pt x="424" y="1046"/>
                </a:cubicBezTo>
                <a:cubicBezTo>
                  <a:pt x="409" y="998"/>
                  <a:pt x="365" y="928"/>
                  <a:pt x="346" y="854"/>
                </a:cubicBezTo>
                <a:cubicBezTo>
                  <a:pt x="327" y="780"/>
                  <a:pt x="313" y="735"/>
                  <a:pt x="310" y="602"/>
                </a:cubicBezTo>
                <a:cubicBezTo>
                  <a:pt x="307" y="469"/>
                  <a:pt x="324" y="170"/>
                  <a:pt x="328" y="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29" name="Text Box 21"/>
          <p:cNvSpPr txBox="1">
            <a:spLocks noChangeArrowheads="1"/>
          </p:cNvSpPr>
          <p:nvPr/>
        </p:nvSpPr>
        <p:spPr bwMode="auto">
          <a:xfrm>
            <a:off x="747713" y="222250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0</a:t>
            </a:r>
          </a:p>
        </p:txBody>
      </p:sp>
      <p:sp>
        <p:nvSpPr>
          <p:cNvPr id="171030" name="Text Box 22"/>
          <p:cNvSpPr txBox="1">
            <a:spLocks noChangeArrowheads="1"/>
          </p:cNvSpPr>
          <p:nvPr/>
        </p:nvSpPr>
        <p:spPr bwMode="auto">
          <a:xfrm>
            <a:off x="776288" y="4232275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7</a:t>
            </a:r>
          </a:p>
        </p:txBody>
      </p:sp>
      <p:sp>
        <p:nvSpPr>
          <p:cNvPr id="171031" name="Text Box 23"/>
          <p:cNvSpPr txBox="1">
            <a:spLocks noChangeArrowheads="1"/>
          </p:cNvSpPr>
          <p:nvPr/>
        </p:nvSpPr>
        <p:spPr bwMode="auto">
          <a:xfrm>
            <a:off x="7396163" y="4041775"/>
            <a:ext cx="9159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Internet</a:t>
            </a:r>
          </a:p>
        </p:txBody>
      </p:sp>
      <p:sp>
        <p:nvSpPr>
          <p:cNvPr id="171032" name="Text Box 24"/>
          <p:cNvSpPr txBox="1">
            <a:spLocks noChangeArrowheads="1"/>
          </p:cNvSpPr>
          <p:nvPr/>
        </p:nvSpPr>
        <p:spPr bwMode="auto">
          <a:xfrm>
            <a:off x="938213" y="5356225"/>
            <a:ext cx="13763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1</a:t>
            </a:r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3505200" y="4597400"/>
            <a:ext cx="1773238" cy="979488"/>
          </a:xfrm>
          <a:custGeom>
            <a:avLst/>
            <a:gdLst>
              <a:gd name="T0" fmla="*/ 439 w 1117"/>
              <a:gd name="T1" fmla="*/ 97 h 617"/>
              <a:gd name="T2" fmla="*/ 205 w 1117"/>
              <a:gd name="T3" fmla="*/ 19 h 617"/>
              <a:gd name="T4" fmla="*/ 55 w 1117"/>
              <a:gd name="T5" fmla="*/ 73 h 617"/>
              <a:gd name="T6" fmla="*/ 4 w 1117"/>
              <a:gd name="T7" fmla="*/ 456 h 617"/>
              <a:gd name="T8" fmla="*/ 77 w 1117"/>
              <a:gd name="T9" fmla="*/ 582 h 617"/>
              <a:gd name="T10" fmla="*/ 451 w 1117"/>
              <a:gd name="T11" fmla="*/ 587 h 617"/>
              <a:gd name="T12" fmla="*/ 685 w 1117"/>
              <a:gd name="T13" fmla="*/ 613 h 617"/>
              <a:gd name="T14" fmla="*/ 925 w 1117"/>
              <a:gd name="T15" fmla="*/ 565 h 617"/>
              <a:gd name="T16" fmla="*/ 1099 w 1117"/>
              <a:gd name="T17" fmla="*/ 330 h 617"/>
              <a:gd name="T18" fmla="*/ 1036 w 1117"/>
              <a:gd name="T19" fmla="*/ 138 h 617"/>
              <a:gd name="T20" fmla="*/ 691 w 1117"/>
              <a:gd name="T21" fmla="*/ 91 h 617"/>
              <a:gd name="T22" fmla="*/ 439 w 1117"/>
              <a:gd name="T23" fmla="*/ 97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4" name="Text Box 26"/>
          <p:cNvSpPr txBox="1">
            <a:spLocks noChangeArrowheads="1"/>
          </p:cNvSpPr>
          <p:nvPr/>
        </p:nvSpPr>
        <p:spPr bwMode="auto">
          <a:xfrm>
            <a:off x="3805238" y="4975225"/>
            <a:ext cx="1063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ISPs-R-Us</a:t>
            </a:r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 flipV="1">
            <a:off x="5230813" y="4618038"/>
            <a:ext cx="2019300" cy="295275"/>
          </a:xfrm>
          <a:custGeom>
            <a:avLst/>
            <a:gdLst>
              <a:gd name="T0" fmla="*/ 0 w 1272"/>
              <a:gd name="T1" fmla="*/ 0 h 186"/>
              <a:gd name="T2" fmla="*/ 1272 w 1272"/>
              <a:gd name="T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6" name="Line 28"/>
          <p:cNvSpPr>
            <a:spLocks noChangeShapeType="1"/>
          </p:cNvSpPr>
          <p:nvPr/>
        </p:nvSpPr>
        <p:spPr bwMode="auto">
          <a:xfrm>
            <a:off x="3021013" y="5160963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7" name="Line 29"/>
          <p:cNvSpPr>
            <a:spLocks noChangeShapeType="1"/>
          </p:cNvSpPr>
          <p:nvPr/>
        </p:nvSpPr>
        <p:spPr bwMode="auto">
          <a:xfrm flipV="1">
            <a:off x="2868613" y="5227638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8" name="Line 30"/>
          <p:cNvSpPr>
            <a:spLocks noChangeShapeType="1"/>
          </p:cNvSpPr>
          <p:nvPr/>
        </p:nvSpPr>
        <p:spPr bwMode="auto">
          <a:xfrm flipV="1">
            <a:off x="3306763" y="5475288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Text Box 31"/>
          <p:cNvSpPr txBox="1">
            <a:spLocks noChangeArrowheads="1"/>
          </p:cNvSpPr>
          <p:nvPr/>
        </p:nvSpPr>
        <p:spPr bwMode="auto">
          <a:xfrm>
            <a:off x="5519738" y="4870450"/>
            <a:ext cx="1967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400" dirty="0">
                <a:latin typeface="Calibri"/>
              </a:rPr>
              <a:t>“</a:t>
            </a:r>
            <a:r>
              <a:rPr lang="en-US" sz="1400" dirty="0"/>
              <a:t>Send me anything</a:t>
            </a:r>
          </a:p>
          <a:p>
            <a:r>
              <a:rPr lang="en-US" sz="1400" dirty="0"/>
              <a:t>with addresses </a:t>
            </a:r>
          </a:p>
          <a:p>
            <a:r>
              <a:rPr lang="en-US" sz="1400" dirty="0"/>
              <a:t>beginning 199.31.0.0/16</a:t>
            </a:r>
          </a:p>
          <a:p>
            <a:r>
              <a:rPr lang="en-US" sz="1400" dirty="0"/>
              <a:t>or 200.23.18.0/23</a:t>
            </a:r>
            <a:r>
              <a:rPr lang="ja-JP" altLang="en-US" sz="1400" dirty="0">
                <a:latin typeface="Calibri"/>
              </a:rPr>
              <a:t>”</a:t>
            </a:r>
            <a:endParaRPr lang="en-US" sz="1400" dirty="0"/>
          </a:p>
        </p:txBody>
      </p:sp>
      <p:grpSp>
        <p:nvGrpSpPr>
          <p:cNvPr id="171040" name="Group 32"/>
          <p:cNvGrpSpPr>
            <a:grpSpLocks/>
          </p:cNvGrpSpPr>
          <p:nvPr/>
        </p:nvGrpSpPr>
        <p:grpSpPr bwMode="auto">
          <a:xfrm>
            <a:off x="795338" y="3657600"/>
            <a:ext cx="2338387" cy="404813"/>
            <a:chOff x="1004" y="1639"/>
            <a:chExt cx="1473" cy="255"/>
          </a:xfrm>
        </p:grpSpPr>
        <p:sp>
          <p:nvSpPr>
            <p:cNvPr id="171041" name="Freeform 3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42" name="Text Box 34"/>
            <p:cNvSpPr txBox="1">
              <a:spLocks noChangeArrowheads="1"/>
            </p:cNvSpPr>
            <p:nvPr/>
          </p:nvSpPr>
          <p:spPr bwMode="auto">
            <a:xfrm>
              <a:off x="1226" y="1667"/>
              <a:ext cx="1058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200.23.20.0/23</a:t>
              </a:r>
              <a:endParaRPr lang="en-US"/>
            </a:p>
          </p:txBody>
        </p:sp>
      </p:grpSp>
      <p:sp>
        <p:nvSpPr>
          <p:cNvPr id="171043" name="Text Box 35"/>
          <p:cNvSpPr txBox="1">
            <a:spLocks noChangeArrowheads="1"/>
          </p:cNvSpPr>
          <p:nvPr/>
        </p:nvSpPr>
        <p:spPr bwMode="auto">
          <a:xfrm>
            <a:off x="776288" y="3460750"/>
            <a:ext cx="14049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400"/>
              <a:t>Organization 2</a:t>
            </a:r>
          </a:p>
        </p:txBody>
      </p:sp>
      <p:grpSp>
        <p:nvGrpSpPr>
          <p:cNvPr id="171044" name="Group 36"/>
          <p:cNvGrpSpPr>
            <a:grpSpLocks/>
          </p:cNvGrpSpPr>
          <p:nvPr/>
        </p:nvGrpSpPr>
        <p:grpSpPr bwMode="auto">
          <a:xfrm>
            <a:off x="2144713" y="3921125"/>
            <a:ext cx="296862" cy="663575"/>
            <a:chOff x="870" y="2945"/>
            <a:chExt cx="187" cy="418"/>
          </a:xfrm>
        </p:grpSpPr>
        <p:sp>
          <p:nvSpPr>
            <p:cNvPr id="171045" name="Text Box 37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6" name="Text Box 38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47" name="Text Box 39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  <p:grpSp>
        <p:nvGrpSpPr>
          <p:cNvPr id="171048" name="Group 40"/>
          <p:cNvGrpSpPr>
            <a:grpSpLocks/>
          </p:cNvGrpSpPr>
          <p:nvPr/>
        </p:nvGrpSpPr>
        <p:grpSpPr bwMode="auto">
          <a:xfrm>
            <a:off x="3173413" y="3625850"/>
            <a:ext cx="296862" cy="663575"/>
            <a:chOff x="870" y="2945"/>
            <a:chExt cx="187" cy="418"/>
          </a:xfrm>
        </p:grpSpPr>
        <p:sp>
          <p:nvSpPr>
            <p:cNvPr id="171049" name="Text Box 41"/>
            <p:cNvSpPr txBox="1">
              <a:spLocks noChangeArrowheads="1"/>
            </p:cNvSpPr>
            <p:nvPr/>
          </p:nvSpPr>
          <p:spPr bwMode="auto">
            <a:xfrm>
              <a:off x="872" y="2945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0" name="Text Box 42"/>
            <p:cNvSpPr txBox="1">
              <a:spLocks noChangeArrowheads="1"/>
            </p:cNvSpPr>
            <p:nvPr/>
          </p:nvSpPr>
          <p:spPr bwMode="auto">
            <a:xfrm>
              <a:off x="870" y="3030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  <p:sp>
          <p:nvSpPr>
            <p:cNvPr id="171051" name="Text Box 43"/>
            <p:cNvSpPr txBox="1">
              <a:spLocks noChangeArrowheads="1"/>
            </p:cNvSpPr>
            <p:nvPr/>
          </p:nvSpPr>
          <p:spPr bwMode="auto">
            <a:xfrm>
              <a:off x="871" y="3113"/>
              <a:ext cx="1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000" b="1"/>
                <a:t>.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0556123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7183C-C930-ED41-B489-409409366800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IP addressing: the last word...</a:t>
            </a:r>
            <a:endParaRPr lang="en-US"/>
          </a:p>
        </p:txBody>
      </p:sp>
      <p:sp>
        <p:nvSpPr>
          <p:cNvPr id="172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Q:</a:t>
            </a:r>
            <a:r>
              <a:rPr lang="en-US" dirty="0"/>
              <a:t> How does an ISP get a block of addresses?</a:t>
            </a:r>
          </a:p>
          <a:p>
            <a:pPr>
              <a:buFont typeface="ZapfDingbats" charset="0"/>
              <a:buNone/>
            </a:pPr>
            <a:r>
              <a:rPr lang="en-US" u="sng" dirty="0">
                <a:solidFill>
                  <a:schemeClr val="accent2"/>
                </a:solidFill>
              </a:rPr>
              <a:t>A:</a:t>
            </a:r>
            <a:r>
              <a:rPr lang="en-US" sz="2400" dirty="0">
                <a:solidFill>
                  <a:srgbClr val="FF0000"/>
                </a:solidFill>
              </a:rPr>
              <a:t> ICANN</a:t>
            </a:r>
            <a:r>
              <a:rPr lang="en-US" sz="2400" dirty="0"/>
              <a:t>: </a:t>
            </a:r>
            <a:r>
              <a:rPr lang="en-US" sz="2400" dirty="0">
                <a:solidFill>
                  <a:srgbClr val="FF0000"/>
                </a:solidFill>
              </a:rPr>
              <a:t>I</a:t>
            </a:r>
            <a:r>
              <a:rPr lang="en-US" sz="2400" dirty="0"/>
              <a:t>nternet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/>
              <a:t>orporation for </a:t>
            </a:r>
            <a:r>
              <a:rPr lang="en-US" sz="2400" dirty="0">
                <a:solidFill>
                  <a:srgbClr val="FF0000"/>
                </a:solidFill>
              </a:rPr>
              <a:t>A</a:t>
            </a:r>
            <a:r>
              <a:rPr lang="en-US" sz="2400" dirty="0"/>
              <a:t>ssigned </a:t>
            </a:r>
          </a:p>
          <a:p>
            <a:pPr>
              <a:buFont typeface="ZapfDingbats" charset="0"/>
              <a:buNone/>
            </a:pPr>
            <a:r>
              <a:rPr lang="en-US" sz="2400" dirty="0"/>
              <a:t>    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ames and </a:t>
            </a:r>
            <a:r>
              <a:rPr lang="en-US" sz="2400" dirty="0">
                <a:solidFill>
                  <a:srgbClr val="FF0000"/>
                </a:solidFill>
              </a:rPr>
              <a:t>N</a:t>
            </a:r>
            <a:r>
              <a:rPr lang="en-US" sz="2400" dirty="0"/>
              <a:t>umbers</a:t>
            </a:r>
          </a:p>
          <a:p>
            <a:pPr lvl="1"/>
            <a:r>
              <a:rPr lang="en-US" dirty="0"/>
              <a:t>allocates addresses</a:t>
            </a:r>
          </a:p>
          <a:p>
            <a:pPr lvl="1"/>
            <a:r>
              <a:rPr lang="en-US" dirty="0"/>
              <a:t>manages DNS</a:t>
            </a:r>
          </a:p>
          <a:p>
            <a:pPr lvl="1"/>
            <a:r>
              <a:rPr lang="en-US" dirty="0"/>
              <a:t>assigns domain names, resolves disputes</a:t>
            </a:r>
          </a:p>
          <a:p>
            <a:pPr lvl="1"/>
            <a:endParaRPr lang="en-US" sz="2000" dirty="0"/>
          </a:p>
          <a:p>
            <a:pPr marL="457200" lvl="1" indent="0">
              <a:buNone/>
            </a:pPr>
            <a:r>
              <a:rPr lang="en-US" sz="2000" dirty="0"/>
              <a:t>There are regional subordinates but the (US location) of the ICANN dominates proceedings…..</a:t>
            </a:r>
          </a:p>
        </p:txBody>
      </p:sp>
    </p:spTree>
    <p:extLst>
      <p:ext uri="{BB962C8B-B14F-4D97-AF65-F5344CB8AC3E}">
        <p14:creationId xmlns:p14="http://schemas.microsoft.com/office/powerpoint/2010/main" val="221941042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B31314-8CBB-B94F-B234-E043E198856F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245840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91488" cy="1143000"/>
          </a:xfrm>
        </p:spPr>
        <p:txBody>
          <a:bodyPr/>
          <a:lstStyle/>
          <a:p>
            <a:r>
              <a:rPr lang="en-US" sz="3600" dirty="0"/>
              <a:t>NAT: Network Address Translation</a:t>
            </a:r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0" y="2638425"/>
            <a:ext cx="3825875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765" name="Object 5"/>
          <p:cNvGraphicFramePr>
            <a:graphicFrameLocks noChangeAspect="1"/>
          </p:cNvGraphicFramePr>
          <p:nvPr/>
        </p:nvGraphicFramePr>
        <p:xfrm>
          <a:off x="7181850" y="2182813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50" y="2182813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6" name="Object 6"/>
          <p:cNvGraphicFramePr>
            <a:graphicFrameLocks noChangeAspect="1"/>
          </p:cNvGraphicFramePr>
          <p:nvPr/>
        </p:nvGraphicFramePr>
        <p:xfrm>
          <a:off x="7231063" y="2971800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2971800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67" name="Object 7"/>
          <p:cNvGraphicFramePr>
            <a:graphicFrameLocks noChangeAspect="1"/>
          </p:cNvGraphicFramePr>
          <p:nvPr/>
        </p:nvGraphicFramePr>
        <p:xfrm>
          <a:off x="7202488" y="3736975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2488" y="3736975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68" name="Line 8"/>
          <p:cNvSpPr>
            <a:spLocks noChangeShapeType="1"/>
          </p:cNvSpPr>
          <p:nvPr/>
        </p:nvSpPr>
        <p:spPr bwMode="auto">
          <a:xfrm>
            <a:off x="4267200" y="31940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69" name="Line 9"/>
          <p:cNvSpPr>
            <a:spLocks noChangeShapeType="1"/>
          </p:cNvSpPr>
          <p:nvPr/>
        </p:nvSpPr>
        <p:spPr bwMode="auto">
          <a:xfrm flipH="1">
            <a:off x="7102475" y="2451100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1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2" name="Text Box 12"/>
          <p:cNvSpPr txBox="1">
            <a:spLocks noChangeArrowheads="1"/>
          </p:cNvSpPr>
          <p:nvPr/>
        </p:nvSpPr>
        <p:spPr bwMode="auto">
          <a:xfrm>
            <a:off x="7732713" y="2181225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45773" name="Text Box 13"/>
          <p:cNvSpPr txBox="1">
            <a:spLocks noChangeArrowheads="1"/>
          </p:cNvSpPr>
          <p:nvPr/>
        </p:nvSpPr>
        <p:spPr bwMode="auto">
          <a:xfrm>
            <a:off x="7859713" y="29495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45774" name="Text Box 14"/>
          <p:cNvSpPr txBox="1">
            <a:spLocks noChangeArrowheads="1"/>
          </p:cNvSpPr>
          <p:nvPr/>
        </p:nvSpPr>
        <p:spPr bwMode="auto">
          <a:xfrm>
            <a:off x="7821613" y="384492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sp>
        <p:nvSpPr>
          <p:cNvPr id="245775" name="Text Box 15"/>
          <p:cNvSpPr txBox="1">
            <a:spLocks noChangeArrowheads="1"/>
          </p:cNvSpPr>
          <p:nvPr/>
        </p:nvSpPr>
        <p:spPr bwMode="auto">
          <a:xfrm>
            <a:off x="4217988" y="2771775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45776" name="Line 16"/>
          <p:cNvSpPr>
            <a:spLocks noChangeShapeType="1"/>
          </p:cNvSpPr>
          <p:nvPr/>
        </p:nvSpPr>
        <p:spPr bwMode="auto">
          <a:xfrm flipH="1">
            <a:off x="4341813" y="302260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777" name="Text Box 17"/>
          <p:cNvSpPr txBox="1">
            <a:spLocks noChangeArrowheads="1"/>
          </p:cNvSpPr>
          <p:nvPr/>
        </p:nvSpPr>
        <p:spPr bwMode="auto">
          <a:xfrm>
            <a:off x="2379663" y="332898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45778" name="Line 18"/>
          <p:cNvSpPr>
            <a:spLocks noChangeShapeType="1"/>
          </p:cNvSpPr>
          <p:nvPr/>
        </p:nvSpPr>
        <p:spPr bwMode="auto">
          <a:xfrm flipH="1">
            <a:off x="3602038" y="32607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5779" name="Group 19"/>
          <p:cNvGrpSpPr>
            <a:grpSpLocks/>
          </p:cNvGrpSpPr>
          <p:nvPr/>
        </p:nvGrpSpPr>
        <p:grpSpPr bwMode="auto">
          <a:xfrm>
            <a:off x="3746500" y="3054350"/>
            <a:ext cx="555625" cy="307975"/>
            <a:chOff x="3600" y="219"/>
            <a:chExt cx="360" cy="175"/>
          </a:xfrm>
        </p:grpSpPr>
        <p:sp>
          <p:nvSpPr>
            <p:cNvPr id="245780" name="Oval 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1" name="Line 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2" name="Line 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3" name="Rectangle 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5785" name="Group 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5786" name="Line 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7" name="Line 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88" name="Line 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5790" name="Line 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1" name="Line 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792" name="Line 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5839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1" name="Text Box 81"/>
          <p:cNvSpPr txBox="1">
            <a:spLocks noChangeArrowheads="1"/>
          </p:cNvSpPr>
          <p:nvPr/>
        </p:nvSpPr>
        <p:spPr bwMode="auto">
          <a:xfrm>
            <a:off x="4691063" y="1679575"/>
            <a:ext cx="233203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local network</a:t>
            </a:r>
          </a:p>
          <a:p>
            <a:pPr algn="ctr"/>
            <a:r>
              <a:rPr lang="en-US"/>
              <a:t>(e.g., home network)</a:t>
            </a:r>
          </a:p>
          <a:p>
            <a:pPr algn="ctr"/>
            <a:r>
              <a:rPr lang="en-US"/>
              <a:t>10.0.0/24</a:t>
            </a:r>
          </a:p>
        </p:txBody>
      </p:sp>
      <p:sp>
        <p:nvSpPr>
          <p:cNvPr id="245842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3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4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6" name="Line 86"/>
          <p:cNvSpPr>
            <a:spLocks noChangeShapeType="1"/>
          </p:cNvSpPr>
          <p:nvPr/>
        </p:nvSpPr>
        <p:spPr bwMode="auto">
          <a:xfrm>
            <a:off x="25781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7" name="Line 87"/>
          <p:cNvSpPr>
            <a:spLocks noChangeShapeType="1"/>
          </p:cNvSpPr>
          <p:nvPr/>
        </p:nvSpPr>
        <p:spPr bwMode="auto">
          <a:xfrm flipH="1" flipV="1">
            <a:off x="766763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48" name="Text Box 88"/>
          <p:cNvSpPr txBox="1">
            <a:spLocks noChangeArrowheads="1"/>
          </p:cNvSpPr>
          <p:nvPr/>
        </p:nvSpPr>
        <p:spPr bwMode="auto">
          <a:xfrm>
            <a:off x="1571625" y="1666875"/>
            <a:ext cx="1123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rest of</a:t>
            </a:r>
          </a:p>
          <a:p>
            <a:pPr algn="ctr"/>
            <a:r>
              <a:rPr lang="en-US"/>
              <a:t>Internet</a:t>
            </a:r>
          </a:p>
        </p:txBody>
      </p:sp>
      <p:sp>
        <p:nvSpPr>
          <p:cNvPr id="245849" name="Line 89"/>
          <p:cNvSpPr>
            <a:spLocks noChangeShapeType="1"/>
          </p:cNvSpPr>
          <p:nvPr/>
        </p:nvSpPr>
        <p:spPr bwMode="auto">
          <a:xfrm flipH="1" flipV="1">
            <a:off x="2819400" y="3644900"/>
            <a:ext cx="11113" cy="788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0" name="Text Box 90"/>
          <p:cNvSpPr txBox="1">
            <a:spLocks noChangeArrowheads="1"/>
          </p:cNvSpPr>
          <p:nvPr/>
        </p:nvSpPr>
        <p:spPr bwMode="auto">
          <a:xfrm>
            <a:off x="4478338" y="4414838"/>
            <a:ext cx="36163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000"/>
              <a:t>Datagrams with source or </a:t>
            </a:r>
          </a:p>
          <a:p>
            <a:pPr algn="ctr"/>
            <a:r>
              <a:rPr lang="en-US" sz="2000"/>
              <a:t>destination in this network</a:t>
            </a:r>
          </a:p>
          <a:p>
            <a:pPr algn="ctr"/>
            <a:r>
              <a:rPr lang="en-US" sz="2000"/>
              <a:t>have 10.0.0/24 address for </a:t>
            </a:r>
          </a:p>
          <a:p>
            <a:pPr algn="ctr"/>
            <a:r>
              <a:rPr lang="en-US" sz="2000"/>
              <a:t>source, destination (as usual)</a:t>
            </a:r>
          </a:p>
        </p:txBody>
      </p:sp>
      <p:sp>
        <p:nvSpPr>
          <p:cNvPr id="245851" name="Line 91"/>
          <p:cNvSpPr>
            <a:spLocks noChangeShapeType="1"/>
          </p:cNvSpPr>
          <p:nvPr/>
        </p:nvSpPr>
        <p:spPr bwMode="auto">
          <a:xfrm flipH="1" flipV="1">
            <a:off x="5838825" y="3451225"/>
            <a:ext cx="11113" cy="996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5852" name="Text Box 92"/>
          <p:cNvSpPr txBox="1">
            <a:spLocks noChangeArrowheads="1"/>
          </p:cNvSpPr>
          <p:nvPr/>
        </p:nvSpPr>
        <p:spPr bwMode="auto">
          <a:xfrm>
            <a:off x="0" y="4424363"/>
            <a:ext cx="44989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000" i="1">
                <a:solidFill>
                  <a:srgbClr val="FF0000"/>
                </a:solidFill>
              </a:rPr>
              <a:t>All</a:t>
            </a:r>
            <a:r>
              <a:rPr lang="en-US" sz="2000"/>
              <a:t> datagrams </a:t>
            </a:r>
            <a:r>
              <a:rPr lang="en-US" sz="2000" i="1">
                <a:solidFill>
                  <a:srgbClr val="FF0000"/>
                </a:solidFill>
              </a:rPr>
              <a:t>leaving</a:t>
            </a:r>
            <a:r>
              <a:rPr lang="en-US" sz="2000"/>
              <a:t> local</a:t>
            </a:r>
          </a:p>
          <a:p>
            <a:pPr algn="ctr"/>
            <a:r>
              <a:rPr lang="en-US" sz="2000"/>
              <a:t>network have </a:t>
            </a:r>
            <a:r>
              <a:rPr lang="en-US" sz="2000">
                <a:solidFill>
                  <a:srgbClr val="FF0000"/>
                </a:solidFill>
              </a:rPr>
              <a:t>same</a:t>
            </a:r>
            <a:r>
              <a:rPr lang="en-US" sz="2000"/>
              <a:t> single source NAT IP address: 138.76.29.7,</a:t>
            </a:r>
          </a:p>
          <a:p>
            <a:pPr algn="ctr"/>
            <a:r>
              <a:rPr lang="en-US" sz="2000"/>
              <a:t>different source port numbers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042" y="0"/>
            <a:ext cx="70244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Cant get more IPv4 addresses?  well there is always…..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98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40" grpId="0" animBg="1"/>
      <p:bldP spid="245762" grpId="0"/>
      <p:bldP spid="245764" grpId="0" animBg="1"/>
      <p:bldP spid="245768" grpId="0" animBg="1"/>
      <p:bldP spid="245769" grpId="0" animBg="1"/>
      <p:bldP spid="245770" grpId="0" animBg="1"/>
      <p:bldP spid="245771" grpId="0" animBg="1"/>
      <p:bldP spid="245772" grpId="0"/>
      <p:bldP spid="245773" grpId="0"/>
      <p:bldP spid="245774" grpId="0"/>
      <p:bldP spid="245775" grpId="0"/>
      <p:bldP spid="245776" grpId="0" animBg="1"/>
      <p:bldP spid="245777" grpId="0"/>
      <p:bldP spid="245778" grpId="0" animBg="1"/>
      <p:bldP spid="245839" grpId="0" animBg="1"/>
      <p:bldP spid="245841" grpId="0"/>
      <p:bldP spid="245842" grpId="0" animBg="1"/>
      <p:bldP spid="245843" grpId="0" animBg="1"/>
      <p:bldP spid="245844" grpId="0" animBg="1"/>
      <p:bldP spid="245846" grpId="0" animBg="1"/>
      <p:bldP spid="245847" grpId="0" animBg="1"/>
      <p:bldP spid="245848" grpId="0"/>
      <p:bldP spid="245849" grpId="0" animBg="1"/>
      <p:bldP spid="245850" grpId="0"/>
      <p:bldP spid="245851" grpId="0" animBg="1"/>
      <p:bldP spid="24585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Router definitions</a:t>
            </a:r>
          </a:p>
        </p:txBody>
      </p:sp>
      <p:grpSp>
        <p:nvGrpSpPr>
          <p:cNvPr id="3" name="Group 39"/>
          <p:cNvGrpSpPr/>
          <p:nvPr/>
        </p:nvGrpSpPr>
        <p:grpSpPr>
          <a:xfrm>
            <a:off x="3276600" y="2362200"/>
            <a:ext cx="2590800" cy="1956370"/>
            <a:chOff x="3276600" y="2461331"/>
            <a:chExt cx="2590800" cy="1806660"/>
          </a:xfrm>
        </p:grpSpPr>
        <p:grpSp>
          <p:nvGrpSpPr>
            <p:cNvPr id="5" name="Group 13"/>
            <p:cNvGrpSpPr/>
            <p:nvPr/>
          </p:nvGrpSpPr>
          <p:grpSpPr>
            <a:xfrm>
              <a:off x="3276600" y="2743179"/>
              <a:ext cx="2590800" cy="1447784"/>
              <a:chOff x="3276600" y="2593432"/>
              <a:chExt cx="2590800" cy="1697417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3276600" y="3352803"/>
                <a:ext cx="838199" cy="44667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flipV="1">
                <a:off x="3505200" y="3543300"/>
                <a:ext cx="761999" cy="658211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>
                <a:off x="4800602" y="3581404"/>
                <a:ext cx="761998" cy="709445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 flipV="1">
                <a:off x="4953000" y="2682768"/>
                <a:ext cx="762000" cy="44143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 rot="10800000">
                <a:off x="3352800" y="2593432"/>
                <a:ext cx="838200" cy="536026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029200" y="3390900"/>
                <a:ext cx="838200" cy="6570"/>
              </a:xfrm>
              <a:prstGeom prst="line">
                <a:avLst/>
              </a:prstGeom>
              <a:ln w="50800" cmpd="dbl">
                <a:headEnd type="triangl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Connector 41"/>
            <p:cNvCxnSpPr/>
            <p:nvPr/>
          </p:nvCxnSpPr>
          <p:spPr>
            <a:xfrm rot="5400000">
              <a:off x="4267202" y="276612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4267202" y="3962399"/>
              <a:ext cx="610390" cy="793"/>
            </a:xfrm>
            <a:prstGeom prst="line">
              <a:avLst/>
            </a:prstGeom>
            <a:ln w="50800" cmpd="dbl">
              <a:headEnd type="triangl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7"/>
          <p:cNvGrpSpPr/>
          <p:nvPr/>
        </p:nvGrpSpPr>
        <p:grpSpPr>
          <a:xfrm>
            <a:off x="2743200" y="2057400"/>
            <a:ext cx="3441824" cy="2697778"/>
            <a:chOff x="2743200" y="2057400"/>
            <a:chExt cx="3441824" cy="2697778"/>
          </a:xfrm>
        </p:grpSpPr>
        <p:sp>
          <p:nvSpPr>
            <p:cNvPr id="50" name="TextBox 49"/>
            <p:cNvSpPr txBox="1"/>
            <p:nvPr/>
          </p:nvSpPr>
          <p:spPr>
            <a:xfrm>
              <a:off x="4419600" y="20574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715000" y="26024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2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870514" y="3212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3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86400" y="42026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4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419600" y="43550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76600" y="4202668"/>
              <a:ext cx="3433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43200" y="3212068"/>
              <a:ext cx="5581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N-1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971800" y="2450068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N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219200" y="5181600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 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N = number of external router “ports</a:t>
            </a:r>
            <a:r>
              <a:rPr 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”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 = speed (“line rate”) of a port</a:t>
            </a:r>
          </a:p>
          <a:p>
            <a:pPr algn="l">
              <a:buFont typeface="Arial" pitchFamily="34" charset="0"/>
              <a:buChar char="•"/>
            </a:pP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Router capacity = N x R</a:t>
            </a:r>
          </a:p>
        </p:txBody>
      </p:sp>
      <p:pic>
        <p:nvPicPr>
          <p:cNvPr id="4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3048000"/>
            <a:ext cx="9906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6477000" y="3134380"/>
            <a:ext cx="15298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  <a:latin typeface="+mn-lt"/>
              </a:rPr>
              <a:t>R</a:t>
            </a:r>
            <a:r>
              <a:rPr lang="en-US" sz="2800" b="1" dirty="0">
                <a:solidFill>
                  <a:srgbClr val="8F3D8B"/>
                </a:solidFill>
                <a:latin typeface="+mn-lt"/>
              </a:rPr>
              <a:t> </a:t>
            </a:r>
            <a:r>
              <a:rPr lang="en-US" sz="2000" b="1" i="1" dirty="0">
                <a:solidFill>
                  <a:srgbClr val="8F3D8B"/>
                </a:solidFill>
                <a:latin typeface="+mn-lt"/>
              </a:rPr>
              <a:t>bits/sec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978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6047F-EBE1-AD45-B595-7FF8EA68D175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575675" cy="46482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Motivation:</a:t>
            </a:r>
            <a:r>
              <a:rPr lang="en-US" sz="2400" dirty="0"/>
              <a:t> local network uses just one IP address as far as outside world is concerned:</a:t>
            </a:r>
          </a:p>
          <a:p>
            <a:pPr lvl="1"/>
            <a:r>
              <a:rPr lang="en-US" dirty="0"/>
              <a:t>range of addresses not needed from ISP:  just one IP address for all devices</a:t>
            </a:r>
          </a:p>
          <a:p>
            <a:pPr lvl="1"/>
            <a:r>
              <a:rPr lang="en-US" dirty="0"/>
              <a:t>can change addresses of devices in local network without notifying outside world</a:t>
            </a:r>
          </a:p>
          <a:p>
            <a:pPr lvl="1"/>
            <a:r>
              <a:rPr lang="en-US" dirty="0"/>
              <a:t>can change ISP without changing addresses of devices in local network</a:t>
            </a:r>
          </a:p>
          <a:p>
            <a:pPr lvl="1"/>
            <a:r>
              <a:rPr lang="en-US" dirty="0"/>
              <a:t>devices inside local net not explicitly addressable, visible by outside world (a security plus).</a:t>
            </a:r>
          </a:p>
        </p:txBody>
      </p:sp>
    </p:spTree>
    <p:extLst>
      <p:ext uri="{BB962C8B-B14F-4D97-AF65-F5344CB8AC3E}">
        <p14:creationId xmlns:p14="http://schemas.microsoft.com/office/powerpoint/2010/main" val="40437627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88E670-8DEB-774B-8F0C-89B9E582571E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966075" cy="1143000"/>
          </a:xfrm>
        </p:spPr>
        <p:txBody>
          <a:bodyPr/>
          <a:lstStyle/>
          <a:p>
            <a:r>
              <a:rPr lang="en-US" sz="3600"/>
              <a:t>NAT: Network Address Translation</a:t>
            </a:r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282700"/>
            <a:ext cx="8575675" cy="464820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80000"/>
              </a:lnSpc>
              <a:buFont typeface="ZapfDingbats" charset="0"/>
              <a:buNone/>
            </a:pPr>
            <a:r>
              <a:rPr lang="en-US" sz="2400">
                <a:solidFill>
                  <a:srgbClr val="FF0000"/>
                </a:solidFill>
              </a:rPr>
              <a:t>Implementation:</a:t>
            </a:r>
            <a:r>
              <a:rPr lang="en-US" sz="2400"/>
              <a:t> NAT router must: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outgoing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(source IP address, port #) of every outgoing datagram to (NAT IP address, new port #)</a:t>
            </a:r>
          </a:p>
          <a:p>
            <a:pPr lvl="2">
              <a:lnSpc>
                <a:spcPct val="80000"/>
              </a:lnSpc>
              <a:buFontTx/>
              <a:buNone/>
            </a:pPr>
            <a:r>
              <a:rPr lang="en-US" sz="2400"/>
              <a:t>. . . remote clients/servers will respond using (NAT IP address, new port #) as destination addr.</a:t>
            </a:r>
            <a:br>
              <a:rPr lang="en-US" sz="2400"/>
            </a:br>
            <a:endParaRPr lang="en-US" sz="2400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remember (in NAT translation table) </a:t>
            </a:r>
            <a:r>
              <a:rPr lang="en-US"/>
              <a:t>every (source IP address, port #)  to (NAT IP address, new port #) translation pair</a:t>
            </a:r>
            <a:br>
              <a:rPr lang="en-US"/>
            </a:br>
            <a:endParaRPr lang="en-US"/>
          </a:p>
          <a:p>
            <a:pPr lvl="1">
              <a:lnSpc>
                <a:spcPct val="80000"/>
              </a:lnSpc>
            </a:pPr>
            <a:r>
              <a:rPr lang="en-US" i="1">
                <a:solidFill>
                  <a:schemeClr val="accent2"/>
                </a:solidFill>
              </a:rPr>
              <a:t>incoming datagrams:</a:t>
            </a:r>
            <a:r>
              <a:rPr lang="en-US">
                <a:solidFill>
                  <a:schemeClr val="accent2"/>
                </a:solidFill>
              </a:rPr>
              <a:t> </a:t>
            </a:r>
            <a:r>
              <a:rPr lang="en-US" i="1">
                <a:solidFill>
                  <a:schemeClr val="accent2"/>
                </a:solidFill>
              </a:rPr>
              <a:t>replace</a:t>
            </a:r>
            <a:r>
              <a:rPr lang="en-US"/>
              <a:t> (NAT IP address, new port #) in dest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54233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DFC06-3228-024B-8B68-BC1FD18C6AFA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233611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1888 w 2269"/>
              <a:gd name="T1" fmla="*/ 285 h 854"/>
              <a:gd name="T2" fmla="*/ 418 w 2269"/>
              <a:gd name="T3" fmla="*/ 283 h 854"/>
              <a:gd name="T4" fmla="*/ 60 w 2269"/>
              <a:gd name="T5" fmla="*/ 83 h 854"/>
              <a:gd name="T6" fmla="*/ 60 w 2269"/>
              <a:gd name="T7" fmla="*/ 781 h 854"/>
              <a:gd name="T8" fmla="*/ 374 w 2269"/>
              <a:gd name="T9" fmla="*/ 519 h 854"/>
              <a:gd name="T10" fmla="*/ 2017 w 2269"/>
              <a:gd name="T11" fmla="*/ 447 h 854"/>
              <a:gd name="T12" fmla="*/ 1888 w 2269"/>
              <a:gd name="T13" fmla="*/ 285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</a:p>
        </p:txBody>
      </p:sp>
      <p:sp>
        <p:nvSpPr>
          <p:cNvPr id="233501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349 w 2355"/>
              <a:gd name="T1" fmla="*/ 761 h 1699"/>
              <a:gd name="T2" fmla="*/ 1651 w 2355"/>
              <a:gd name="T3" fmla="*/ 732 h 1699"/>
              <a:gd name="T4" fmla="*/ 1773 w 2355"/>
              <a:gd name="T5" fmla="*/ 230 h 1699"/>
              <a:gd name="T6" fmla="*/ 2029 w 2355"/>
              <a:gd name="T7" fmla="*/ 8 h 1699"/>
              <a:gd name="T8" fmla="*/ 2267 w 2355"/>
              <a:gd name="T9" fmla="*/ 183 h 1699"/>
              <a:gd name="T10" fmla="*/ 2355 w 2355"/>
              <a:gd name="T11" fmla="*/ 942 h 1699"/>
              <a:gd name="T12" fmla="*/ 2267 w 2355"/>
              <a:gd name="T13" fmla="*/ 1592 h 1699"/>
              <a:gd name="T14" fmla="*/ 1840 w 2355"/>
              <a:gd name="T15" fmla="*/ 1586 h 1699"/>
              <a:gd name="T16" fmla="*/ 1670 w 2355"/>
              <a:gd name="T17" fmla="*/ 1025 h 1699"/>
              <a:gd name="T18" fmla="*/ 220 w 2355"/>
              <a:gd name="T19" fmla="*/ 923 h 1699"/>
              <a:gd name="T20" fmla="*/ 349 w 2355"/>
              <a:gd name="T21" fmla="*/ 761 h 1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33499" name="Object 27"/>
          <p:cNvGraphicFramePr>
            <a:graphicFrameLocks noGrp="1" noChangeAspect="1"/>
          </p:cNvGraphicFramePr>
          <p:nvPr>
            <p:ph sz="half" idx="2"/>
          </p:nvPr>
        </p:nvGraphicFramePr>
        <p:xfrm>
          <a:off x="7497763" y="3233738"/>
          <a:ext cx="555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7763" y="3233738"/>
                        <a:ext cx="555625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80808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2" name="Object 30"/>
          <p:cNvGraphicFramePr>
            <a:graphicFrameLocks noChangeAspect="1"/>
          </p:cNvGraphicFramePr>
          <p:nvPr/>
        </p:nvGraphicFramePr>
        <p:xfrm>
          <a:off x="7546975" y="4022725"/>
          <a:ext cx="579438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6975" y="4022725"/>
                        <a:ext cx="579438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503" name="Object 31"/>
          <p:cNvGraphicFramePr>
            <a:graphicFrameLocks noChangeAspect="1"/>
          </p:cNvGraphicFramePr>
          <p:nvPr/>
        </p:nvGraphicFramePr>
        <p:xfrm>
          <a:off x="7518400" y="478790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478790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04" name="Line 32"/>
          <p:cNvSpPr>
            <a:spLocks noChangeShapeType="1"/>
          </p:cNvSpPr>
          <p:nvPr/>
        </p:nvSpPr>
        <p:spPr bwMode="auto">
          <a:xfrm>
            <a:off x="4583113" y="424497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5" name="Line 33"/>
          <p:cNvSpPr>
            <a:spLocks noChangeShapeType="1"/>
          </p:cNvSpPr>
          <p:nvPr/>
        </p:nvSpPr>
        <p:spPr bwMode="auto">
          <a:xfrm flipH="1">
            <a:off x="7418388" y="3502025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08" name="Text Box 36"/>
          <p:cNvSpPr txBox="1">
            <a:spLocks noChangeArrowheads="1"/>
          </p:cNvSpPr>
          <p:nvPr/>
        </p:nvSpPr>
        <p:spPr bwMode="auto">
          <a:xfrm>
            <a:off x="8048625" y="3232150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233509" name="Text Box 37"/>
          <p:cNvSpPr txBox="1">
            <a:spLocks noChangeArrowheads="1"/>
          </p:cNvSpPr>
          <p:nvPr/>
        </p:nvSpPr>
        <p:spPr bwMode="auto">
          <a:xfrm>
            <a:off x="8175625" y="40005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10.0.0.2</a:t>
            </a:r>
          </a:p>
        </p:txBody>
      </p:sp>
      <p:sp>
        <p:nvSpPr>
          <p:cNvPr id="233510" name="Text Box 38"/>
          <p:cNvSpPr txBox="1">
            <a:spLocks noChangeArrowheads="1"/>
          </p:cNvSpPr>
          <p:nvPr/>
        </p:nvSpPr>
        <p:spPr bwMode="auto">
          <a:xfrm>
            <a:off x="8137525" y="489585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10.0.0.3</a:t>
            </a:r>
          </a:p>
        </p:txBody>
      </p:sp>
      <p:grpSp>
        <p:nvGrpSpPr>
          <p:cNvPr id="233560" name="Group 88"/>
          <p:cNvGrpSpPr>
            <a:grpSpLocks/>
          </p:cNvGrpSpPr>
          <p:nvPr/>
        </p:nvGrpSpPr>
        <p:grpSpPr bwMode="auto">
          <a:xfrm>
            <a:off x="5635625" y="2860675"/>
            <a:ext cx="1871663" cy="1033463"/>
            <a:chOff x="3550" y="2055"/>
            <a:chExt cx="1179" cy="651"/>
          </a:xfrm>
        </p:grpSpPr>
        <p:grpSp>
          <p:nvGrpSpPr>
            <p:cNvPr id="233522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233512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11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10.0.0.1, 3345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16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15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4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17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18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1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20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23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264 h 264"/>
                <a:gd name="T2" fmla="*/ 417 w 417"/>
                <a:gd name="T3" fmla="*/ 264 h 264"/>
                <a:gd name="T4" fmla="*/ 417 w 417"/>
                <a:gd name="T5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59" name="Group 87"/>
            <p:cNvGrpSpPr>
              <a:grpSpLocks/>
            </p:cNvGrpSpPr>
            <p:nvPr/>
          </p:nvGrpSpPr>
          <p:grpSpPr bwMode="auto">
            <a:xfrm>
              <a:off x="4032" y="2419"/>
              <a:ext cx="218" cy="231"/>
              <a:chOff x="5140" y="403"/>
              <a:chExt cx="218" cy="231"/>
            </a:xfrm>
          </p:grpSpPr>
          <p:sp>
            <p:nvSpPr>
              <p:cNvPr id="233558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24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1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</p:grpSp>
      <p:sp>
        <p:nvSpPr>
          <p:cNvPr id="233526" name="Text Box 54"/>
          <p:cNvSpPr txBox="1">
            <a:spLocks noChangeArrowheads="1"/>
          </p:cNvSpPr>
          <p:nvPr/>
        </p:nvSpPr>
        <p:spPr bwMode="auto">
          <a:xfrm>
            <a:off x="4533900" y="3822700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233527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28" name="Text Box 56"/>
          <p:cNvSpPr txBox="1">
            <a:spLocks noChangeArrowheads="1"/>
          </p:cNvSpPr>
          <p:nvPr/>
        </p:nvSpPr>
        <p:spPr bwMode="auto">
          <a:xfrm>
            <a:off x="2695575" y="4379913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sp>
        <p:nvSpPr>
          <p:cNvPr id="233529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531" name="Group 59"/>
          <p:cNvGrpSpPr>
            <a:grpSpLocks/>
          </p:cNvGrpSpPr>
          <p:nvPr/>
        </p:nvGrpSpPr>
        <p:grpSpPr bwMode="auto">
          <a:xfrm>
            <a:off x="6469063" y="1541463"/>
            <a:ext cx="2503487" cy="1417637"/>
            <a:chOff x="3944" y="971"/>
            <a:chExt cx="1577" cy="893"/>
          </a:xfrm>
        </p:grpSpPr>
        <p:sp>
          <p:nvSpPr>
            <p:cNvPr id="233525" name="Text Box 53"/>
            <p:cNvSpPr txBox="1">
              <a:spLocks noChangeArrowheads="1"/>
            </p:cNvSpPr>
            <p:nvPr/>
          </p:nvSpPr>
          <p:spPr bwMode="auto">
            <a:xfrm>
              <a:off x="4121" y="971"/>
              <a:ext cx="140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1:</a:t>
              </a:r>
              <a:r>
                <a:rPr lang="en-US">
                  <a:solidFill>
                    <a:srgbClr val="FF0000"/>
                  </a:solidFill>
                </a:rPr>
                <a:t> host 10.0.0.1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sends datagram to 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128.119.40.186, 80</a:t>
              </a:r>
            </a:p>
          </p:txBody>
        </p:sp>
        <p:sp>
          <p:nvSpPr>
            <p:cNvPr id="233530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33539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64 h 965"/>
              <a:gd name="T2" fmla="*/ 2352 w 2433"/>
              <a:gd name="T3" fmla="*/ 64 h 965"/>
              <a:gd name="T4" fmla="*/ 1640 w 2433"/>
              <a:gd name="T5" fmla="*/ 450 h 965"/>
              <a:gd name="T6" fmla="*/ 1308 w 2433"/>
              <a:gd name="T7" fmla="*/ 965 h 965"/>
              <a:gd name="T8" fmla="*/ 1159 w 2433"/>
              <a:gd name="T9" fmla="*/ 965 h 965"/>
              <a:gd name="T10" fmla="*/ 820 w 2433"/>
              <a:gd name="T11" fmla="*/ 396 h 965"/>
              <a:gd name="T12" fmla="*/ 0 w 2433"/>
              <a:gd name="T13" fmla="*/ 64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4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3532" name="Text Box 60"/>
          <p:cNvSpPr txBox="1">
            <a:spLocks noChangeArrowheads="1"/>
          </p:cNvSpPr>
          <p:nvPr/>
        </p:nvSpPr>
        <p:spPr bwMode="auto">
          <a:xfrm>
            <a:off x="2260600" y="1423988"/>
            <a:ext cx="3929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translation table</a:t>
            </a:r>
          </a:p>
          <a:p>
            <a:pPr algn="ctr"/>
            <a:r>
              <a:rPr lang="en-US"/>
              <a:t>WAN side addr        LAN side addr</a:t>
            </a:r>
          </a:p>
        </p:txBody>
      </p:sp>
      <p:sp>
        <p:nvSpPr>
          <p:cNvPr id="233535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6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7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33482" name="Group 10"/>
          <p:cNvGrpSpPr>
            <a:grpSpLocks/>
          </p:cNvGrpSpPr>
          <p:nvPr/>
        </p:nvGrpSpPr>
        <p:grpSpPr bwMode="auto">
          <a:xfrm>
            <a:off x="4062413" y="4105275"/>
            <a:ext cx="555625" cy="307975"/>
            <a:chOff x="3600" y="219"/>
            <a:chExt cx="360" cy="175"/>
          </a:xfrm>
        </p:grpSpPr>
        <p:sp>
          <p:nvSpPr>
            <p:cNvPr id="233483" name="Oval 11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4" name="Line 12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5" name="Line 13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6" name="Rectangle 14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233487" name="Oval 15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488" name="Group 16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33489" name="Line 1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0" name="Line 1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1" name="Line 1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3492" name="Group 20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33493" name="Line 2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4" name="Line 2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495" name="Line 2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362200" y="2049463"/>
            <a:ext cx="37830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138.76.29.7, 5001   10.0.0.1, 3345</a:t>
            </a:r>
          </a:p>
          <a:p>
            <a:pPr algn="ctr"/>
            <a:r>
              <a:rPr lang="en-US"/>
              <a:t>……                                         ……</a:t>
            </a:r>
          </a:p>
        </p:txBody>
      </p:sp>
      <p:grpSp>
        <p:nvGrpSpPr>
          <p:cNvPr id="233607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233563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64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10.0.0.1, 3345</a:t>
              </a:r>
            </a:p>
            <a:p>
              <a:endParaRPr lang="en-US" sz="1200"/>
            </a:p>
          </p:txBody>
        </p:sp>
        <p:grpSp>
          <p:nvGrpSpPr>
            <p:cNvPr id="233565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233566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7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68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69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233570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1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72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73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4" name="Group 102"/>
            <p:cNvGrpSpPr>
              <a:grpSpLocks/>
            </p:cNvGrpSpPr>
            <p:nvPr/>
          </p:nvGrpSpPr>
          <p:grpSpPr bwMode="auto">
            <a:xfrm>
              <a:off x="4240" y="3064"/>
              <a:ext cx="218" cy="231"/>
              <a:chOff x="5140" y="403"/>
              <a:chExt cx="218" cy="231"/>
            </a:xfrm>
          </p:grpSpPr>
          <p:sp>
            <p:nvSpPr>
              <p:cNvPr id="233575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6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33580" name="Group 108"/>
          <p:cNvGrpSpPr>
            <a:grpSpLocks/>
          </p:cNvGrpSpPr>
          <p:nvPr/>
        </p:nvGrpSpPr>
        <p:grpSpPr bwMode="auto">
          <a:xfrm>
            <a:off x="1531938" y="3641725"/>
            <a:ext cx="2497137" cy="566738"/>
            <a:chOff x="1026" y="3559"/>
            <a:chExt cx="1573" cy="357"/>
          </a:xfrm>
        </p:grpSpPr>
        <p:grpSp>
          <p:nvGrpSpPr>
            <p:cNvPr id="233540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233541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42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sz="1200"/>
                  <a:t>S: 138.76.29.7, 5001</a:t>
                </a:r>
              </a:p>
              <a:p>
                <a:r>
                  <a:rPr lang="en-US" sz="1200"/>
                  <a:t>D: 128.119.40.186, 80</a:t>
                </a:r>
              </a:p>
            </p:txBody>
          </p:sp>
          <p:grpSp>
            <p:nvGrpSpPr>
              <p:cNvPr id="233543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233544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5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6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233547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233548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49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33550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233551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77" name="Group 105"/>
            <p:cNvGrpSpPr>
              <a:grpSpLocks/>
            </p:cNvGrpSpPr>
            <p:nvPr/>
          </p:nvGrpSpPr>
          <p:grpSpPr bwMode="auto">
            <a:xfrm>
              <a:off x="1143" y="3616"/>
              <a:ext cx="218" cy="231"/>
              <a:chOff x="5140" y="403"/>
              <a:chExt cx="218" cy="231"/>
            </a:xfrm>
          </p:grpSpPr>
          <p:sp>
            <p:nvSpPr>
              <p:cNvPr id="233578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579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33584" name="Group 112"/>
          <p:cNvGrpSpPr>
            <a:grpSpLocks/>
          </p:cNvGrpSpPr>
          <p:nvPr/>
        </p:nvGrpSpPr>
        <p:grpSpPr bwMode="auto">
          <a:xfrm>
            <a:off x="0" y="1643063"/>
            <a:ext cx="5154613" cy="2081212"/>
            <a:chOff x="0" y="1288"/>
            <a:chExt cx="3247" cy="1311"/>
          </a:xfrm>
        </p:grpSpPr>
        <p:sp>
          <p:nvSpPr>
            <p:cNvPr id="233554" name="Text Box 82"/>
            <p:cNvSpPr txBox="1">
              <a:spLocks noChangeArrowheads="1"/>
            </p:cNvSpPr>
            <p:nvPr/>
          </p:nvSpPr>
          <p:spPr bwMode="auto">
            <a:xfrm>
              <a:off x="0" y="1288"/>
              <a:ext cx="1357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u="sng">
                  <a:solidFill>
                    <a:srgbClr val="FF0000"/>
                  </a:solidFill>
                </a:rPr>
                <a:t>2:</a:t>
              </a:r>
              <a:r>
                <a:rPr lang="en-US">
                  <a:solidFill>
                    <a:srgbClr val="FF0000"/>
                  </a:solidFill>
                </a:rPr>
                <a:t> NAT router</a:t>
              </a:r>
            </a:p>
            <a:p>
              <a:r>
                <a:rPr lang="en-US">
                  <a:solidFill>
                    <a:srgbClr val="FF0000"/>
                  </a:solidFill>
                </a:rPr>
                <a:t>changes datagram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source addr from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10.0.0.1, 3345 to</a:t>
              </a:r>
            </a:p>
            <a:p>
              <a:r>
                <a:rPr lang="en-US">
                  <a:solidFill>
                    <a:srgbClr val="FF0000"/>
                  </a:solidFill>
                </a:rPr>
                <a:t>138.76.29.7, 5001,</a:t>
              </a:r>
            </a:p>
            <a:p>
              <a:r>
                <a:rPr lang="en-US">
                  <a:solidFill>
                    <a:srgbClr val="FF0000"/>
                  </a:solidFill>
                </a:rPr>
                <a:t>updates table</a:t>
              </a:r>
            </a:p>
          </p:txBody>
        </p:sp>
        <p:sp>
          <p:nvSpPr>
            <p:cNvPr id="233555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2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33583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33601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233587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588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200"/>
                <a:t>S: 128.119.40.186, 80 </a:t>
              </a:r>
            </a:p>
            <a:p>
              <a:r>
                <a:rPr lang="en-US" sz="1200"/>
                <a:t>D: 138.76.29.7, 5001</a:t>
              </a:r>
            </a:p>
            <a:p>
              <a:endParaRPr lang="en-US" sz="1200"/>
            </a:p>
          </p:txBody>
        </p:sp>
        <p:grpSp>
          <p:nvGrpSpPr>
            <p:cNvPr id="233589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233590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1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2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33593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233594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5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3596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33597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233598" name="Group 126"/>
            <p:cNvGrpSpPr>
              <a:grpSpLocks/>
            </p:cNvGrpSpPr>
            <p:nvPr/>
          </p:nvGrpSpPr>
          <p:grpSpPr bwMode="auto">
            <a:xfrm>
              <a:off x="2409" y="3818"/>
              <a:ext cx="218" cy="231"/>
              <a:chOff x="5140" y="403"/>
              <a:chExt cx="218" cy="231"/>
            </a:xfrm>
          </p:grpSpPr>
          <p:sp>
            <p:nvSpPr>
              <p:cNvPr id="233599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600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3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>
                    <a:solidFill>
                      <a:srgbClr val="FF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41913"/>
            <a:ext cx="2159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3:</a:t>
            </a:r>
            <a:r>
              <a:rPr lang="en-US">
                <a:solidFill>
                  <a:srgbClr val="FF0000"/>
                </a:solidFill>
              </a:rPr>
              <a:t> Reply arrives</a:t>
            </a:r>
          </a:p>
          <a:p>
            <a:r>
              <a:rPr lang="en-US">
                <a:solidFill>
                  <a:srgbClr val="FF0000"/>
                </a:solidFill>
              </a:rPr>
              <a:t> dest. address:</a:t>
            </a:r>
          </a:p>
          <a:p>
            <a:r>
              <a:rPr lang="en-US">
                <a:solidFill>
                  <a:srgbClr val="FF0000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4976813"/>
            <a:ext cx="401161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>
                <a:solidFill>
                  <a:srgbClr val="FF0000"/>
                </a:solidFill>
              </a:rPr>
              <a:t>4:</a:t>
            </a:r>
            <a:r>
              <a:rPr lang="en-US">
                <a:solidFill>
                  <a:srgbClr val="FF0000"/>
                </a:solidFill>
              </a:rPr>
              <a:t> NAT router</a:t>
            </a:r>
          </a:p>
          <a:p>
            <a:r>
              <a:rPr lang="en-US">
                <a:solidFill>
                  <a:srgbClr val="FF0000"/>
                </a:solidFill>
              </a:rPr>
              <a:t>changes datagram</a:t>
            </a:r>
          </a:p>
          <a:p>
            <a:r>
              <a:rPr lang="en-US">
                <a:solidFill>
                  <a:srgbClr val="FF0000"/>
                </a:solidFill>
              </a:rPr>
              <a:t>dest addr from</a:t>
            </a:r>
          </a:p>
          <a:p>
            <a:r>
              <a:rPr lang="en-US">
                <a:solidFill>
                  <a:srgbClr val="FF0000"/>
                </a:solidFill>
              </a:rPr>
              <a:t>138.76.29.7, 5001 to 10.0.0.1, 3345</a:t>
            </a:r>
            <a:r>
              <a:rPr lang="en-US"/>
              <a:t> </a:t>
            </a:r>
            <a:endParaRPr lang="en-US">
              <a:solidFill>
                <a:srgbClr val="FF0000"/>
              </a:solidFill>
            </a:endParaRPr>
          </a:p>
          <a:p>
            <a:endParaRPr lang="en-US">
              <a:solidFill>
                <a:srgbClr val="FF0000"/>
              </a:solidFill>
            </a:endParaRPr>
          </a:p>
        </p:txBody>
      </p:sp>
      <p:sp>
        <p:nvSpPr>
          <p:cNvPr id="23361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51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3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233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3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23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88C6D-78D6-034E-A203-CCF13FC56D51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348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/>
              <a:t>NAT: Network Address Translation</a:t>
            </a:r>
            <a:endParaRPr lang="en-US"/>
          </a:p>
        </p:txBody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686800" cy="4525963"/>
          </a:xfrm>
        </p:spPr>
        <p:txBody>
          <a:bodyPr>
            <a:normAutofit/>
          </a:bodyPr>
          <a:lstStyle/>
          <a:p>
            <a:r>
              <a:rPr lang="en-US" dirty="0"/>
              <a:t>16-bit port-number field: </a:t>
            </a:r>
          </a:p>
          <a:p>
            <a:pPr lvl="1"/>
            <a:r>
              <a:rPr lang="en-US" dirty="0"/>
              <a:t>60,000+ simultaneous connections with a single WAN-side address!</a:t>
            </a:r>
          </a:p>
          <a:p>
            <a:r>
              <a:rPr lang="en-US" dirty="0"/>
              <a:t>NAT is controversial:</a:t>
            </a:r>
          </a:p>
          <a:p>
            <a:pPr lvl="1"/>
            <a:r>
              <a:rPr lang="en-US" dirty="0"/>
              <a:t>routers should only process up to layer 3</a:t>
            </a:r>
          </a:p>
          <a:p>
            <a:pPr lvl="1"/>
            <a:r>
              <a:rPr lang="en-US" dirty="0"/>
              <a:t>violates end-to-end argument (?)</a:t>
            </a:r>
          </a:p>
          <a:p>
            <a:pPr lvl="2"/>
            <a:r>
              <a:rPr lang="en-US" dirty="0"/>
              <a:t>NAT possibility must be taken into account by app designers, </a:t>
            </a:r>
            <a:r>
              <a:rPr lang="en-US" dirty="0" err="1"/>
              <a:t>eg</a:t>
            </a:r>
            <a:r>
              <a:rPr lang="en-US" dirty="0"/>
              <a:t>, P2P applications</a:t>
            </a:r>
          </a:p>
          <a:p>
            <a:pPr lvl="1"/>
            <a:r>
              <a:rPr lang="en-US" dirty="0"/>
              <a:t>address shortage “</a:t>
            </a:r>
            <a:r>
              <a:rPr lang="en-US" i="1" dirty="0"/>
              <a:t>should”</a:t>
            </a:r>
            <a:r>
              <a:rPr lang="en-US" dirty="0"/>
              <a:t> instead be solved by IPv6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53960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AA152E-1BD5-C34F-BA4F-782939143C3B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640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0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4559300" cy="51593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/>
              <a:t>client wants to connect to server with address 10.0.0.1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server address 10.0.0.1 local to LAN (client can</a:t>
            </a:r>
            <a:r>
              <a:rPr lang="ja-JP" altLang="en-US" sz="2000" dirty="0">
                <a:latin typeface="Calibri"/>
              </a:rPr>
              <a:t>’</a:t>
            </a:r>
            <a:r>
              <a:rPr lang="en-US" sz="2000" dirty="0"/>
              <a:t>t use it as destination </a:t>
            </a:r>
            <a:r>
              <a:rPr lang="en-US" sz="2000" dirty="0" err="1"/>
              <a:t>addr</a:t>
            </a:r>
            <a:r>
              <a:rPr lang="en-US" sz="20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only one externally visible </a:t>
            </a:r>
            <a:r>
              <a:rPr lang="en-US" sz="2000" dirty="0" err="1"/>
              <a:t>NATted</a:t>
            </a:r>
            <a:r>
              <a:rPr lang="en-US" sz="2000" dirty="0"/>
              <a:t> address: 138.76.29.7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solution 1: statically configure NAT to forward incoming connection requests at given port to server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e.g., (138.76.29.7, port 2500) always forwarded to 10.0.0.1 port 25000</a:t>
            </a:r>
          </a:p>
        </p:txBody>
      </p:sp>
      <p:sp>
        <p:nvSpPr>
          <p:cNvPr id="640029" name="Freeform 29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0031" name="Object 31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1305000" imgH="1085760" progId="MS_ClipArt_Gallery.2">
                  <p:embed/>
                </p:oleObj>
              </mc:Choice>
              <mc:Fallback>
                <p:oleObj name="Clip" r:id="rId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0032" name="Object 32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1305000" imgH="1085760" progId="MS_ClipArt_Gallery.2">
                  <p:embed/>
                </p:oleObj>
              </mc:Choice>
              <mc:Fallback>
                <p:oleObj name="Clip" r:id="rId2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033" name="Line 33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4" name="Line 34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5" name="Line 35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6" name="Line 36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37" name="Text Box 37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0056" name="Text Box 56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0057" name="Line 57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58" name="Line 58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0088" name="Text Box 88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NAT </a:t>
            </a:r>
          </a:p>
          <a:p>
            <a:pPr algn="ctr"/>
            <a:r>
              <a:rPr lang="en-US">
                <a:solidFill>
                  <a:srgbClr val="FF0000"/>
                </a:solidFill>
              </a:rPr>
              <a:t>router</a:t>
            </a:r>
          </a:p>
        </p:txBody>
      </p:sp>
      <p:sp>
        <p:nvSpPr>
          <p:cNvPr id="640089" name="Text Box 89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0091" name="Group 91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0092" name="AutoShape 92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3" name="Rectangle 93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4" name="Rectangle 94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5" name="AutoShape 95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6" name="Line 96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7" name="Line 97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8" name="Rectangle 98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99" name="Rectangle 99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0100" name="Line 100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0059" name="Group 59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0060" name="Oval 6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1" name="Line 6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2" name="Line 6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063" name="Rectangle 6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0064" name="Oval 6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0065" name="Group 6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0066" name="Line 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7" name="Line 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68" name="Line 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0069" name="Group 6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0070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1" name="Line 7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0072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640101" name="Object 101"/>
          <p:cNvGraphicFramePr>
            <a:graphicFrameLocks noChangeAspect="1"/>
          </p:cNvGraphicFramePr>
          <p:nvPr/>
        </p:nvGraphicFramePr>
        <p:xfrm>
          <a:off x="5172075" y="2559050"/>
          <a:ext cx="563563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305000" imgH="1085760" progId="MS_ClipArt_Gallery.2">
                  <p:embed/>
                </p:oleObj>
              </mc:Choice>
              <mc:Fallback>
                <p:oleObj name="Clip" r:id="rId4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075" y="2559050"/>
                        <a:ext cx="563563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0102" name="Text Box 102"/>
          <p:cNvSpPr txBox="1">
            <a:spLocks noChangeArrowheads="1"/>
          </p:cNvSpPr>
          <p:nvPr/>
        </p:nvSpPr>
        <p:spPr bwMode="auto">
          <a:xfrm>
            <a:off x="5046663" y="2187575"/>
            <a:ext cx="80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sp>
        <p:nvSpPr>
          <p:cNvPr id="640103" name="Text Box 103"/>
          <p:cNvSpPr txBox="1">
            <a:spLocks noChangeArrowheads="1"/>
          </p:cNvSpPr>
          <p:nvPr/>
        </p:nvSpPr>
        <p:spPr bwMode="auto">
          <a:xfrm>
            <a:off x="5781675" y="2268538"/>
            <a:ext cx="3968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/>
              <a:t>?</a:t>
            </a:r>
          </a:p>
        </p:txBody>
      </p:sp>
      <p:sp>
        <p:nvSpPr>
          <p:cNvPr id="640104" name="Line 104"/>
          <p:cNvSpPr>
            <a:spLocks noChangeShapeType="1"/>
          </p:cNvSpPr>
          <p:nvPr/>
        </p:nvSpPr>
        <p:spPr bwMode="auto">
          <a:xfrm>
            <a:off x="5653088" y="3019425"/>
            <a:ext cx="401637" cy="277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85433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0C5C14-1711-7940-B664-7D6C13AD06DA}" type="slidenum">
              <a:rPr lang="en-US" smtClean="0"/>
              <a:pPr/>
              <a:t>115</a:t>
            </a:fld>
            <a:endParaRPr lang="en-US" dirty="0"/>
          </a:p>
        </p:txBody>
      </p:sp>
      <p:sp>
        <p:nvSpPr>
          <p:cNvPr id="64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51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5003800" cy="5159375"/>
          </a:xfrm>
        </p:spPr>
        <p:txBody>
          <a:bodyPr/>
          <a:lstStyle/>
          <a:p>
            <a:r>
              <a:rPr lang="en-US" sz="2400"/>
              <a:t>solution 2: Universal Plug and Play (UPnP) Internet Gateway Device (IGD) Protocol.  Allows NATted host to: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learn public IP address (138.76.29.7)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r>
              <a:rPr lang="en-US"/>
              <a:t>add/remove port mappings (with lease times)</a:t>
            </a:r>
          </a:p>
          <a:p>
            <a:pPr lvl="1">
              <a:spcBef>
                <a:spcPct val="0"/>
              </a:spcBef>
              <a:buFont typeface="Wingdings" charset="0"/>
              <a:buChar char="v"/>
            </a:pPr>
            <a:endParaRPr lang="en-US"/>
          </a:p>
          <a:p>
            <a:pPr lvl="1">
              <a:spcBef>
                <a:spcPct val="0"/>
              </a:spcBef>
              <a:buFont typeface="Wingdings" charset="0"/>
              <a:buNone/>
            </a:pPr>
            <a:r>
              <a:rPr lang="en-US"/>
              <a:t>i.e., automate static NAT port map configuration</a:t>
            </a:r>
          </a:p>
        </p:txBody>
      </p:sp>
      <p:sp>
        <p:nvSpPr>
          <p:cNvPr id="645171" name="Freeform 51"/>
          <p:cNvSpPr>
            <a:spLocks/>
          </p:cNvSpPr>
          <p:nvPr/>
        </p:nvSpPr>
        <p:spPr bwMode="auto">
          <a:xfrm>
            <a:off x="7115175" y="2185988"/>
            <a:ext cx="1676400" cy="2487612"/>
          </a:xfrm>
          <a:custGeom>
            <a:avLst/>
            <a:gdLst>
              <a:gd name="T0" fmla="*/ 109 w 1056"/>
              <a:gd name="T1" fmla="*/ 676 h 1567"/>
              <a:gd name="T2" fmla="*/ 598 w 1056"/>
              <a:gd name="T3" fmla="*/ 647 h 1567"/>
              <a:gd name="T4" fmla="*/ 533 w 1056"/>
              <a:gd name="T5" fmla="*/ 614 h 1567"/>
              <a:gd name="T6" fmla="*/ 566 w 1056"/>
              <a:gd name="T7" fmla="*/ 169 h 1567"/>
              <a:gd name="T8" fmla="*/ 795 w 1056"/>
              <a:gd name="T9" fmla="*/ 38 h 1567"/>
              <a:gd name="T10" fmla="*/ 1013 w 1056"/>
              <a:gd name="T11" fmla="*/ 90 h 1567"/>
              <a:gd name="T12" fmla="*/ 987 w 1056"/>
              <a:gd name="T13" fmla="*/ 579 h 1567"/>
              <a:gd name="T14" fmla="*/ 1005 w 1056"/>
              <a:gd name="T15" fmla="*/ 875 h 1567"/>
              <a:gd name="T16" fmla="*/ 987 w 1056"/>
              <a:gd name="T17" fmla="*/ 1451 h 1567"/>
              <a:gd name="T18" fmla="*/ 592 w 1056"/>
              <a:gd name="T19" fmla="*/ 1478 h 1567"/>
              <a:gd name="T20" fmla="*/ 473 w 1056"/>
              <a:gd name="T21" fmla="*/ 919 h 1567"/>
              <a:gd name="T22" fmla="*/ 61 w 1056"/>
              <a:gd name="T23" fmla="*/ 838 h 1567"/>
              <a:gd name="T24" fmla="*/ 109 w 1056"/>
              <a:gd name="T25" fmla="*/ 676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567">
                <a:moveTo>
                  <a:pt x="109" y="676"/>
                </a:moveTo>
                <a:cubicBezTo>
                  <a:pt x="199" y="644"/>
                  <a:pt x="527" y="657"/>
                  <a:pt x="598" y="647"/>
                </a:cubicBezTo>
                <a:cubicBezTo>
                  <a:pt x="669" y="637"/>
                  <a:pt x="538" y="694"/>
                  <a:pt x="533" y="614"/>
                </a:cubicBezTo>
                <a:cubicBezTo>
                  <a:pt x="527" y="534"/>
                  <a:pt x="522" y="265"/>
                  <a:pt x="566" y="169"/>
                </a:cubicBezTo>
                <a:cubicBezTo>
                  <a:pt x="610" y="73"/>
                  <a:pt x="721" y="51"/>
                  <a:pt x="795" y="38"/>
                </a:cubicBezTo>
                <a:cubicBezTo>
                  <a:pt x="869" y="25"/>
                  <a:pt x="981" y="0"/>
                  <a:pt x="1013" y="90"/>
                </a:cubicBezTo>
                <a:cubicBezTo>
                  <a:pt x="1045" y="180"/>
                  <a:pt x="988" y="448"/>
                  <a:pt x="987" y="579"/>
                </a:cubicBezTo>
                <a:cubicBezTo>
                  <a:pt x="986" y="710"/>
                  <a:pt x="1005" y="730"/>
                  <a:pt x="1005" y="875"/>
                </a:cubicBezTo>
                <a:cubicBezTo>
                  <a:pt x="1005" y="1020"/>
                  <a:pt x="1056" y="1351"/>
                  <a:pt x="987" y="1451"/>
                </a:cubicBezTo>
                <a:cubicBezTo>
                  <a:pt x="918" y="1551"/>
                  <a:pt x="678" y="1567"/>
                  <a:pt x="592" y="1478"/>
                </a:cubicBezTo>
                <a:cubicBezTo>
                  <a:pt x="506" y="1389"/>
                  <a:pt x="562" y="1026"/>
                  <a:pt x="473" y="919"/>
                </a:cubicBezTo>
                <a:cubicBezTo>
                  <a:pt x="384" y="812"/>
                  <a:pt x="122" y="878"/>
                  <a:pt x="61" y="838"/>
                </a:cubicBezTo>
                <a:cubicBezTo>
                  <a:pt x="0" y="798"/>
                  <a:pt x="26" y="710"/>
                  <a:pt x="109" y="6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645172" name="Object 52"/>
          <p:cNvGraphicFramePr>
            <a:graphicFrameLocks noChangeAspect="1"/>
          </p:cNvGraphicFramePr>
          <p:nvPr/>
        </p:nvGraphicFramePr>
        <p:xfrm>
          <a:off x="8151813" y="3138488"/>
          <a:ext cx="579437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1813" y="3138488"/>
                        <a:ext cx="579437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173" name="Object 53"/>
          <p:cNvGraphicFramePr>
            <a:graphicFrameLocks noChangeAspect="1"/>
          </p:cNvGraphicFramePr>
          <p:nvPr/>
        </p:nvGraphicFramePr>
        <p:xfrm>
          <a:off x="8123238" y="390366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3238" y="390366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174" name="Line 54"/>
          <p:cNvSpPr>
            <a:spLocks noChangeShapeType="1"/>
          </p:cNvSpPr>
          <p:nvPr/>
        </p:nvSpPr>
        <p:spPr bwMode="auto">
          <a:xfrm flipV="1">
            <a:off x="7183438" y="3352800"/>
            <a:ext cx="1073150" cy="20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5" name="Line 55"/>
          <p:cNvSpPr>
            <a:spLocks noChangeShapeType="1"/>
          </p:cNvSpPr>
          <p:nvPr/>
        </p:nvSpPr>
        <p:spPr bwMode="auto">
          <a:xfrm flipH="1">
            <a:off x="8023225" y="2617788"/>
            <a:ext cx="9525" cy="149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6" name="Line 56"/>
          <p:cNvSpPr>
            <a:spLocks noChangeShapeType="1"/>
          </p:cNvSpPr>
          <p:nvPr/>
        </p:nvSpPr>
        <p:spPr bwMode="auto">
          <a:xfrm>
            <a:off x="8027988" y="2613025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7" name="Line 57"/>
          <p:cNvSpPr>
            <a:spLocks noChangeShapeType="1"/>
          </p:cNvSpPr>
          <p:nvPr/>
        </p:nvSpPr>
        <p:spPr bwMode="auto">
          <a:xfrm flipV="1">
            <a:off x="8034338" y="4117975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78" name="Text Box 58"/>
          <p:cNvSpPr txBox="1">
            <a:spLocks noChangeArrowheads="1"/>
          </p:cNvSpPr>
          <p:nvPr/>
        </p:nvSpPr>
        <p:spPr bwMode="auto">
          <a:xfrm>
            <a:off x="7905750" y="2001838"/>
            <a:ext cx="892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10.0.0.1</a:t>
            </a:r>
          </a:p>
        </p:txBody>
      </p:sp>
      <p:sp>
        <p:nvSpPr>
          <p:cNvPr id="645179" name="Text Box 59"/>
          <p:cNvSpPr txBox="1">
            <a:spLocks noChangeArrowheads="1"/>
          </p:cNvSpPr>
          <p:nvPr/>
        </p:nvSpPr>
        <p:spPr bwMode="auto">
          <a:xfrm>
            <a:off x="7134225" y="2951163"/>
            <a:ext cx="923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10.0.0.4</a:t>
            </a:r>
          </a:p>
        </p:txBody>
      </p:sp>
      <p:sp>
        <p:nvSpPr>
          <p:cNvPr id="645180" name="Line 60"/>
          <p:cNvSpPr>
            <a:spLocks noChangeShapeType="1"/>
          </p:cNvSpPr>
          <p:nvPr/>
        </p:nvSpPr>
        <p:spPr bwMode="auto">
          <a:xfrm flipH="1">
            <a:off x="7258050" y="320198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1" name="Line 61"/>
          <p:cNvSpPr>
            <a:spLocks noChangeShapeType="1"/>
          </p:cNvSpPr>
          <p:nvPr/>
        </p:nvSpPr>
        <p:spPr bwMode="auto">
          <a:xfrm flipH="1">
            <a:off x="6518275" y="34401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182" name="Text Box 62"/>
          <p:cNvSpPr txBox="1">
            <a:spLocks noChangeArrowheads="1"/>
          </p:cNvSpPr>
          <p:nvPr/>
        </p:nvSpPr>
        <p:spPr bwMode="auto">
          <a:xfrm>
            <a:off x="6565900" y="3522663"/>
            <a:ext cx="8763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/>
              <a:t>NAT </a:t>
            </a:r>
          </a:p>
          <a:p>
            <a:pPr algn="ctr"/>
            <a:r>
              <a:rPr lang="en-US"/>
              <a:t>router</a:t>
            </a:r>
          </a:p>
        </p:txBody>
      </p:sp>
      <p:sp>
        <p:nvSpPr>
          <p:cNvPr id="645183" name="Text Box 63"/>
          <p:cNvSpPr txBox="1">
            <a:spLocks noChangeArrowheads="1"/>
          </p:cNvSpPr>
          <p:nvPr/>
        </p:nvSpPr>
        <p:spPr bwMode="auto">
          <a:xfrm>
            <a:off x="5295900" y="3508375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pSp>
        <p:nvGrpSpPr>
          <p:cNvPr id="645184" name="Group 64"/>
          <p:cNvGrpSpPr>
            <a:grpSpLocks/>
          </p:cNvGrpSpPr>
          <p:nvPr/>
        </p:nvGrpSpPr>
        <p:grpSpPr bwMode="auto">
          <a:xfrm>
            <a:off x="8205788" y="2274888"/>
            <a:ext cx="331787" cy="755650"/>
            <a:chOff x="4180" y="783"/>
            <a:chExt cx="150" cy="307"/>
          </a:xfrm>
        </p:grpSpPr>
        <p:sp>
          <p:nvSpPr>
            <p:cNvPr id="645185" name="AutoShape 6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6" name="Rectangle 6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7" name="Rectangle 6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8" name="AutoShape 6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89" name="Line 6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0" name="Line 7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1" name="Rectangle 7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2" name="Rectangle 7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93" name="Line 73"/>
          <p:cNvSpPr>
            <a:spLocks noChangeShapeType="1"/>
          </p:cNvSpPr>
          <p:nvPr/>
        </p:nvSpPr>
        <p:spPr bwMode="auto">
          <a:xfrm>
            <a:off x="6345238" y="3422650"/>
            <a:ext cx="401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45194" name="Group 74"/>
          <p:cNvGrpSpPr>
            <a:grpSpLocks/>
          </p:cNvGrpSpPr>
          <p:nvPr/>
        </p:nvGrpSpPr>
        <p:grpSpPr bwMode="auto">
          <a:xfrm>
            <a:off x="6662738" y="3233738"/>
            <a:ext cx="555625" cy="307975"/>
            <a:chOff x="3600" y="219"/>
            <a:chExt cx="360" cy="175"/>
          </a:xfrm>
        </p:grpSpPr>
        <p:sp>
          <p:nvSpPr>
            <p:cNvPr id="645195" name="Oval 75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6" name="Line 76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7" name="Line 77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98" name="Rectangle 78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645199" name="Oval 79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45200" name="Group 80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45201" name="Line 81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2" name="Line 82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3" name="Line 83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45204" name="Group 84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45205" name="Line 8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6" name="Line 8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207" name="Line 8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45212" name="Freeform 92"/>
          <p:cNvSpPr>
            <a:spLocks/>
          </p:cNvSpPr>
          <p:nvPr/>
        </p:nvSpPr>
        <p:spPr bwMode="auto">
          <a:xfrm>
            <a:off x="7245350" y="2339975"/>
            <a:ext cx="1166813" cy="1079500"/>
          </a:xfrm>
          <a:custGeom>
            <a:avLst/>
            <a:gdLst>
              <a:gd name="T0" fmla="*/ 0 w 735"/>
              <a:gd name="T1" fmla="*/ 715 h 742"/>
              <a:gd name="T2" fmla="*/ 398 w 735"/>
              <a:gd name="T3" fmla="*/ 670 h 742"/>
              <a:gd name="T4" fmla="*/ 416 w 735"/>
              <a:gd name="T5" fmla="*/ 281 h 742"/>
              <a:gd name="T6" fmla="*/ 452 w 735"/>
              <a:gd name="T7" fmla="*/ 41 h 742"/>
              <a:gd name="T8" fmla="*/ 735 w 735"/>
              <a:gd name="T9" fmla="*/ 32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5" h="742">
                <a:moveTo>
                  <a:pt x="0" y="715"/>
                </a:moveTo>
                <a:cubicBezTo>
                  <a:pt x="66" y="708"/>
                  <a:pt x="329" y="742"/>
                  <a:pt x="398" y="670"/>
                </a:cubicBezTo>
                <a:cubicBezTo>
                  <a:pt x="467" y="598"/>
                  <a:pt x="407" y="386"/>
                  <a:pt x="416" y="281"/>
                </a:cubicBezTo>
                <a:cubicBezTo>
                  <a:pt x="425" y="176"/>
                  <a:pt x="399" y="82"/>
                  <a:pt x="452" y="41"/>
                </a:cubicBezTo>
                <a:cubicBezTo>
                  <a:pt x="505" y="0"/>
                  <a:pt x="676" y="34"/>
                  <a:pt x="735" y="32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213" name="Text Box 93"/>
          <p:cNvSpPr txBox="1">
            <a:spLocks noChangeArrowheads="1"/>
          </p:cNvSpPr>
          <p:nvPr/>
        </p:nvSpPr>
        <p:spPr bwMode="auto">
          <a:xfrm>
            <a:off x="7321550" y="2495550"/>
            <a:ext cx="6302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IGD</a:t>
            </a:r>
          </a:p>
        </p:txBody>
      </p:sp>
    </p:spTree>
    <p:extLst>
      <p:ext uri="{BB962C8B-B14F-4D97-AF65-F5344CB8AC3E}">
        <p14:creationId xmlns:p14="http://schemas.microsoft.com/office/powerpoint/2010/main" val="361148012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BD51B-398E-0349-A0EB-BA4E18018677}" type="slidenum">
              <a:rPr lang="en-US" smtClean="0"/>
              <a:pPr/>
              <a:t>116</a:t>
            </a:fld>
            <a:endParaRPr lang="en-US" dirty="0"/>
          </a:p>
        </p:txBody>
      </p:sp>
      <p:sp>
        <p:nvSpPr>
          <p:cNvPr id="64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NAT traversal problem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06525"/>
            <a:ext cx="7675563" cy="5159375"/>
          </a:xfrm>
        </p:spPr>
        <p:txBody>
          <a:bodyPr/>
          <a:lstStyle/>
          <a:p>
            <a:r>
              <a:rPr lang="en-US" sz="2400" dirty="0"/>
              <a:t>solution 3: relaying (was used in (really old) Skype)</a:t>
            </a:r>
          </a:p>
          <a:p>
            <a:pPr lvl="1"/>
            <a:r>
              <a:rPr lang="en-US" dirty="0" err="1"/>
              <a:t>NATed</a:t>
            </a:r>
            <a:r>
              <a:rPr lang="en-US" dirty="0"/>
              <a:t> client establishes connection to relay</a:t>
            </a:r>
          </a:p>
          <a:p>
            <a:pPr lvl="1"/>
            <a:r>
              <a:rPr lang="en-US" dirty="0"/>
              <a:t>External client connects to relay</a:t>
            </a:r>
          </a:p>
          <a:p>
            <a:pPr lvl="1"/>
            <a:r>
              <a:rPr lang="en-US" dirty="0"/>
              <a:t>relay bridges packets between to connections</a:t>
            </a:r>
          </a:p>
          <a:p>
            <a:pPr>
              <a:buFont typeface="ZapfDingbats" charset="0"/>
              <a:buNone/>
            </a:pPr>
            <a:endParaRPr lang="en-US" sz="2400" dirty="0"/>
          </a:p>
        </p:txBody>
      </p:sp>
      <p:sp>
        <p:nvSpPr>
          <p:cNvPr id="644112" name="Text Box 16"/>
          <p:cNvSpPr txBox="1">
            <a:spLocks noChangeArrowheads="1"/>
          </p:cNvSpPr>
          <p:nvPr/>
        </p:nvSpPr>
        <p:spPr bwMode="auto">
          <a:xfrm>
            <a:off x="4879975" y="5100638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600"/>
              <a:t>138.76.29.7</a:t>
            </a:r>
          </a:p>
        </p:txBody>
      </p:sp>
      <p:graphicFrame>
        <p:nvGraphicFramePr>
          <p:cNvPr id="644137" name="Object 41"/>
          <p:cNvGraphicFramePr>
            <a:graphicFrameLocks noChangeAspect="1"/>
          </p:cNvGraphicFramePr>
          <p:nvPr/>
        </p:nvGraphicFramePr>
        <p:xfrm>
          <a:off x="401638" y="4316413"/>
          <a:ext cx="563562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638" y="4316413"/>
                        <a:ext cx="563562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4138" name="Text Box 42"/>
          <p:cNvSpPr txBox="1">
            <a:spLocks noChangeArrowheads="1"/>
          </p:cNvSpPr>
          <p:nvPr/>
        </p:nvSpPr>
        <p:spPr bwMode="auto">
          <a:xfrm>
            <a:off x="260350" y="4722813"/>
            <a:ext cx="800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/>
              <a:t>Client</a:t>
            </a:r>
          </a:p>
        </p:txBody>
      </p:sp>
      <p:grpSp>
        <p:nvGrpSpPr>
          <p:cNvPr id="644160" name="Group 64"/>
          <p:cNvGrpSpPr>
            <a:grpSpLocks/>
          </p:cNvGrpSpPr>
          <p:nvPr/>
        </p:nvGrpSpPr>
        <p:grpSpPr bwMode="auto">
          <a:xfrm>
            <a:off x="5929313" y="3625850"/>
            <a:ext cx="2508250" cy="2640013"/>
            <a:chOff x="3735" y="2284"/>
            <a:chExt cx="1580" cy="1663"/>
          </a:xfrm>
        </p:grpSpPr>
        <p:sp>
          <p:nvSpPr>
            <p:cNvPr id="644100" name="Freeform 4"/>
            <p:cNvSpPr>
              <a:spLocks/>
            </p:cNvSpPr>
            <p:nvPr/>
          </p:nvSpPr>
          <p:spPr bwMode="auto">
            <a:xfrm>
              <a:off x="4220" y="2380"/>
              <a:ext cx="1056" cy="1567"/>
            </a:xfrm>
            <a:custGeom>
              <a:avLst/>
              <a:gdLst>
                <a:gd name="T0" fmla="*/ 109 w 1056"/>
                <a:gd name="T1" fmla="*/ 676 h 1567"/>
                <a:gd name="T2" fmla="*/ 598 w 1056"/>
                <a:gd name="T3" fmla="*/ 647 h 1567"/>
                <a:gd name="T4" fmla="*/ 533 w 1056"/>
                <a:gd name="T5" fmla="*/ 614 h 1567"/>
                <a:gd name="T6" fmla="*/ 566 w 1056"/>
                <a:gd name="T7" fmla="*/ 169 h 1567"/>
                <a:gd name="T8" fmla="*/ 795 w 1056"/>
                <a:gd name="T9" fmla="*/ 38 h 1567"/>
                <a:gd name="T10" fmla="*/ 1013 w 1056"/>
                <a:gd name="T11" fmla="*/ 90 h 1567"/>
                <a:gd name="T12" fmla="*/ 987 w 1056"/>
                <a:gd name="T13" fmla="*/ 579 h 1567"/>
                <a:gd name="T14" fmla="*/ 1005 w 1056"/>
                <a:gd name="T15" fmla="*/ 875 h 1567"/>
                <a:gd name="T16" fmla="*/ 987 w 1056"/>
                <a:gd name="T17" fmla="*/ 1451 h 1567"/>
                <a:gd name="T18" fmla="*/ 592 w 1056"/>
                <a:gd name="T19" fmla="*/ 1478 h 1567"/>
                <a:gd name="T20" fmla="*/ 473 w 1056"/>
                <a:gd name="T21" fmla="*/ 919 h 1567"/>
                <a:gd name="T22" fmla="*/ 61 w 1056"/>
                <a:gd name="T23" fmla="*/ 838 h 1567"/>
                <a:gd name="T24" fmla="*/ 109 w 1056"/>
                <a:gd name="T25" fmla="*/ 676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6" h="1567">
                  <a:moveTo>
                    <a:pt x="109" y="676"/>
                  </a:moveTo>
                  <a:cubicBezTo>
                    <a:pt x="199" y="644"/>
                    <a:pt x="527" y="657"/>
                    <a:pt x="598" y="647"/>
                  </a:cubicBezTo>
                  <a:cubicBezTo>
                    <a:pt x="669" y="637"/>
                    <a:pt x="538" y="694"/>
                    <a:pt x="533" y="614"/>
                  </a:cubicBezTo>
                  <a:cubicBezTo>
                    <a:pt x="527" y="534"/>
                    <a:pt x="522" y="265"/>
                    <a:pt x="566" y="169"/>
                  </a:cubicBezTo>
                  <a:cubicBezTo>
                    <a:pt x="610" y="73"/>
                    <a:pt x="721" y="51"/>
                    <a:pt x="795" y="38"/>
                  </a:cubicBezTo>
                  <a:cubicBezTo>
                    <a:pt x="869" y="25"/>
                    <a:pt x="981" y="0"/>
                    <a:pt x="1013" y="90"/>
                  </a:cubicBezTo>
                  <a:cubicBezTo>
                    <a:pt x="1045" y="180"/>
                    <a:pt x="988" y="448"/>
                    <a:pt x="987" y="579"/>
                  </a:cubicBezTo>
                  <a:cubicBezTo>
                    <a:pt x="986" y="710"/>
                    <a:pt x="1005" y="730"/>
                    <a:pt x="1005" y="875"/>
                  </a:cubicBezTo>
                  <a:cubicBezTo>
                    <a:pt x="1005" y="1020"/>
                    <a:pt x="1056" y="1351"/>
                    <a:pt x="987" y="1451"/>
                  </a:cubicBezTo>
                  <a:cubicBezTo>
                    <a:pt x="918" y="1551"/>
                    <a:pt x="678" y="1567"/>
                    <a:pt x="592" y="1478"/>
                  </a:cubicBezTo>
                  <a:cubicBezTo>
                    <a:pt x="506" y="1389"/>
                    <a:pt x="562" y="1026"/>
                    <a:pt x="473" y="919"/>
                  </a:cubicBezTo>
                  <a:cubicBezTo>
                    <a:pt x="384" y="812"/>
                    <a:pt x="122" y="878"/>
                    <a:pt x="61" y="838"/>
                  </a:cubicBezTo>
                  <a:cubicBezTo>
                    <a:pt x="0" y="798"/>
                    <a:pt x="26" y="710"/>
                    <a:pt x="109" y="67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644101" name="Object 5"/>
            <p:cNvGraphicFramePr>
              <a:graphicFrameLocks noChangeAspect="1"/>
            </p:cNvGraphicFramePr>
            <p:nvPr/>
          </p:nvGraphicFramePr>
          <p:xfrm>
            <a:off x="4873" y="2980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73" y="2980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44102" name="Object 6"/>
            <p:cNvGraphicFramePr>
              <a:graphicFrameLocks noChangeAspect="1"/>
            </p:cNvGraphicFramePr>
            <p:nvPr/>
          </p:nvGraphicFramePr>
          <p:xfrm>
            <a:off x="4855" y="3462"/>
            <a:ext cx="355" cy="2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5000" imgH="1085760" progId="MS_ClipArt_Gallery.2">
                    <p:embed/>
                  </p:oleObj>
                </mc:Choice>
                <mc:Fallback>
                  <p:oleObj name="Clip" r:id="rId3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55" y="3462"/>
                          <a:ext cx="355" cy="2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44103" name="Line 7"/>
            <p:cNvSpPr>
              <a:spLocks noChangeShapeType="1"/>
            </p:cNvSpPr>
            <p:nvPr/>
          </p:nvSpPr>
          <p:spPr bwMode="auto">
            <a:xfrm flipV="1">
              <a:off x="4263" y="3115"/>
              <a:ext cx="676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4" name="Line 8"/>
            <p:cNvSpPr>
              <a:spLocks noChangeShapeType="1"/>
            </p:cNvSpPr>
            <p:nvPr/>
          </p:nvSpPr>
          <p:spPr bwMode="auto">
            <a:xfrm flipH="1">
              <a:off x="4792" y="2652"/>
              <a:ext cx="6" cy="9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5" name="Line 9"/>
            <p:cNvSpPr>
              <a:spLocks noChangeShapeType="1"/>
            </p:cNvSpPr>
            <p:nvPr/>
          </p:nvSpPr>
          <p:spPr bwMode="auto">
            <a:xfrm>
              <a:off x="4795" y="2649"/>
              <a:ext cx="84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6" name="Line 10"/>
            <p:cNvSpPr>
              <a:spLocks noChangeShapeType="1"/>
            </p:cNvSpPr>
            <p:nvPr/>
          </p:nvSpPr>
          <p:spPr bwMode="auto">
            <a:xfrm flipV="1">
              <a:off x="4799" y="3597"/>
              <a:ext cx="1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07" name="Text Box 11"/>
            <p:cNvSpPr txBox="1">
              <a:spLocks noChangeArrowheads="1"/>
            </p:cNvSpPr>
            <p:nvPr/>
          </p:nvSpPr>
          <p:spPr bwMode="auto">
            <a:xfrm>
              <a:off x="4753" y="2726"/>
              <a:ext cx="5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/>
                <a:t>10.0.0.1</a:t>
              </a:r>
            </a:p>
          </p:txBody>
        </p:sp>
        <p:sp>
          <p:nvSpPr>
            <p:cNvPr id="644110" name="Line 14"/>
            <p:cNvSpPr>
              <a:spLocks noChangeShapeType="1"/>
            </p:cNvSpPr>
            <p:nvPr/>
          </p:nvSpPr>
          <p:spPr bwMode="auto">
            <a:xfrm flipH="1">
              <a:off x="3844" y="3170"/>
              <a:ext cx="54" cy="8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4111" name="Text Box 15"/>
            <p:cNvSpPr txBox="1">
              <a:spLocks noChangeArrowheads="1"/>
            </p:cNvSpPr>
            <p:nvPr/>
          </p:nvSpPr>
          <p:spPr bwMode="auto">
            <a:xfrm>
              <a:off x="3874" y="3222"/>
              <a:ext cx="55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NAT </a:t>
              </a:r>
            </a:p>
            <a:p>
              <a:pPr algn="ctr"/>
              <a:r>
                <a:rPr lang="en-US"/>
                <a:t>router</a:t>
              </a:r>
            </a:p>
          </p:txBody>
        </p:sp>
        <p:sp>
          <p:nvSpPr>
            <p:cNvPr id="644122" name="Line 26"/>
            <p:cNvSpPr>
              <a:spLocks noChangeShapeType="1"/>
            </p:cNvSpPr>
            <p:nvPr/>
          </p:nvSpPr>
          <p:spPr bwMode="auto">
            <a:xfrm>
              <a:off x="3735" y="3159"/>
              <a:ext cx="2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44123" name="Group 27"/>
            <p:cNvGrpSpPr>
              <a:grpSpLocks/>
            </p:cNvGrpSpPr>
            <p:nvPr/>
          </p:nvGrpSpPr>
          <p:grpSpPr bwMode="auto">
            <a:xfrm>
              <a:off x="3935" y="3040"/>
              <a:ext cx="350" cy="194"/>
              <a:chOff x="3600" y="219"/>
              <a:chExt cx="360" cy="175"/>
            </a:xfrm>
          </p:grpSpPr>
          <p:sp>
            <p:nvSpPr>
              <p:cNvPr id="644124" name="Oval 28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5" name="Line 29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6" name="Line 3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4127" name="Rectangle 3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644128" name="Oval 3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44129" name="Group 3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4413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1" name="Line 3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2" name="Line 3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44133" name="Group 3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44134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5" name="Line 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4136" name="Line 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aphicFrame>
          <p:nvGraphicFramePr>
            <p:cNvPr id="644143" name="Object 47"/>
            <p:cNvGraphicFramePr>
              <a:graphicFrameLocks noChangeAspect="1"/>
            </p:cNvGraphicFramePr>
            <p:nvPr/>
          </p:nvGraphicFramePr>
          <p:xfrm>
            <a:off x="4804" y="2483"/>
            <a:ext cx="36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5000" imgH="1085760" progId="MS_ClipArt_Gallery.2">
                    <p:embed/>
                  </p:oleObj>
                </mc:Choice>
                <mc:Fallback>
                  <p:oleObj name="Clip" r:id="rId5" imgW="1305000" imgH="1085760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4" y="2483"/>
                          <a:ext cx="36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644141" name="Picture 45" descr="kw_skype_logo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7" y="2284"/>
              <a:ext cx="464" cy="2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44144" name="Group 48"/>
          <p:cNvGrpSpPr>
            <a:grpSpLocks/>
          </p:cNvGrpSpPr>
          <p:nvPr/>
        </p:nvGrpSpPr>
        <p:grpSpPr bwMode="auto">
          <a:xfrm>
            <a:off x="3252788" y="3370263"/>
            <a:ext cx="331787" cy="755650"/>
            <a:chOff x="4180" y="783"/>
            <a:chExt cx="150" cy="307"/>
          </a:xfrm>
        </p:grpSpPr>
        <p:sp>
          <p:nvSpPr>
            <p:cNvPr id="644145" name="AutoShape 49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6" name="Rectangle 50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7" name="Rectangle 51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8" name="AutoShape 52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49" name="Line 53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0" name="Line 54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1" name="Rectangle 55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152" name="Rectangle 56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44142" name="Picture 46" descr="kw_skype_rela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3328988"/>
            <a:ext cx="825500" cy="815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44153" name="Picture 57" descr="kw_skype_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3973513"/>
            <a:ext cx="736600" cy="33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44154" name="Freeform 58"/>
          <p:cNvSpPr>
            <a:spLocks/>
          </p:cNvSpPr>
          <p:nvPr/>
        </p:nvSpPr>
        <p:spPr bwMode="auto">
          <a:xfrm>
            <a:off x="4141788" y="3948113"/>
            <a:ext cx="3714750" cy="1039812"/>
          </a:xfrm>
          <a:custGeom>
            <a:avLst/>
            <a:gdLst>
              <a:gd name="T0" fmla="*/ 1597 w 1597"/>
              <a:gd name="T1" fmla="*/ 61 h 655"/>
              <a:gd name="T2" fmla="*/ 1376 w 1597"/>
              <a:gd name="T3" fmla="*/ 78 h 655"/>
              <a:gd name="T4" fmla="*/ 1303 w 1597"/>
              <a:gd name="T5" fmla="*/ 531 h 655"/>
              <a:gd name="T6" fmla="*/ 408 w 1597"/>
              <a:gd name="T7" fmla="*/ 572 h 655"/>
              <a:gd name="T8" fmla="*/ 0 w 1597"/>
              <a:gd name="T9" fmla="*/ 36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7" h="655">
                <a:moveTo>
                  <a:pt x="1597" y="61"/>
                </a:moveTo>
                <a:cubicBezTo>
                  <a:pt x="1562" y="64"/>
                  <a:pt x="1425" y="0"/>
                  <a:pt x="1376" y="78"/>
                </a:cubicBezTo>
                <a:cubicBezTo>
                  <a:pt x="1327" y="156"/>
                  <a:pt x="1464" y="449"/>
                  <a:pt x="1303" y="531"/>
                </a:cubicBezTo>
                <a:cubicBezTo>
                  <a:pt x="1142" y="613"/>
                  <a:pt x="625" y="655"/>
                  <a:pt x="408" y="572"/>
                </a:cubicBezTo>
                <a:cubicBezTo>
                  <a:pt x="190" y="490"/>
                  <a:pt x="94" y="263"/>
                  <a:pt x="0" y="36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5" name="Text Box 59"/>
          <p:cNvSpPr txBox="1">
            <a:spLocks noChangeArrowheads="1"/>
          </p:cNvSpPr>
          <p:nvPr/>
        </p:nvSpPr>
        <p:spPr bwMode="auto">
          <a:xfrm>
            <a:off x="5118100" y="3867150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NATted host</a:t>
            </a:r>
          </a:p>
        </p:txBody>
      </p:sp>
      <p:sp>
        <p:nvSpPr>
          <p:cNvPr id="644156" name="Text Box 60"/>
          <p:cNvSpPr txBox="1">
            <a:spLocks noChangeArrowheads="1"/>
          </p:cNvSpPr>
          <p:nvPr/>
        </p:nvSpPr>
        <p:spPr bwMode="auto">
          <a:xfrm>
            <a:off x="914400" y="3603625"/>
            <a:ext cx="1946275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2.</a:t>
            </a:r>
            <a:r>
              <a:rPr lang="en-US"/>
              <a:t> connection to</a:t>
            </a:r>
          </a:p>
          <a:p>
            <a:r>
              <a:rPr lang="en-US"/>
              <a:t>relay initiated</a:t>
            </a:r>
          </a:p>
          <a:p>
            <a:r>
              <a:rPr lang="en-US"/>
              <a:t>by client</a:t>
            </a:r>
          </a:p>
        </p:txBody>
      </p:sp>
      <p:sp>
        <p:nvSpPr>
          <p:cNvPr id="644157" name="Freeform 61"/>
          <p:cNvSpPr>
            <a:spLocks/>
          </p:cNvSpPr>
          <p:nvPr/>
        </p:nvSpPr>
        <p:spPr bwMode="auto">
          <a:xfrm>
            <a:off x="1033463" y="4073525"/>
            <a:ext cx="2798762" cy="511175"/>
          </a:xfrm>
          <a:custGeom>
            <a:avLst/>
            <a:gdLst>
              <a:gd name="T0" fmla="*/ 0 w 1763"/>
              <a:gd name="T1" fmla="*/ 305 h 322"/>
              <a:gd name="T2" fmla="*/ 1091 w 1763"/>
              <a:gd name="T3" fmla="*/ 305 h 322"/>
              <a:gd name="T4" fmla="*/ 1597 w 1763"/>
              <a:gd name="T5" fmla="*/ 201 h 322"/>
              <a:gd name="T6" fmla="*/ 1763 w 1763"/>
              <a:gd name="T7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3" h="322">
                <a:moveTo>
                  <a:pt x="0" y="305"/>
                </a:moveTo>
                <a:cubicBezTo>
                  <a:pt x="412" y="313"/>
                  <a:pt x="825" y="322"/>
                  <a:pt x="1091" y="305"/>
                </a:cubicBezTo>
                <a:cubicBezTo>
                  <a:pt x="1357" y="288"/>
                  <a:pt x="1485" y="252"/>
                  <a:pt x="1597" y="201"/>
                </a:cubicBezTo>
                <a:cubicBezTo>
                  <a:pt x="1709" y="150"/>
                  <a:pt x="1736" y="75"/>
                  <a:pt x="1763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8" name="Freeform 62"/>
          <p:cNvSpPr>
            <a:spLocks/>
          </p:cNvSpPr>
          <p:nvPr/>
        </p:nvSpPr>
        <p:spPr bwMode="auto">
          <a:xfrm>
            <a:off x="3805238" y="3697288"/>
            <a:ext cx="360362" cy="420687"/>
          </a:xfrm>
          <a:custGeom>
            <a:avLst/>
            <a:gdLst>
              <a:gd name="T0" fmla="*/ 0 w 227"/>
              <a:gd name="T1" fmla="*/ 265 h 265"/>
              <a:gd name="T2" fmla="*/ 105 w 227"/>
              <a:gd name="T3" fmla="*/ 3 h 265"/>
              <a:gd name="T4" fmla="*/ 227 w 227"/>
              <a:gd name="T5" fmla="*/ 2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65">
                <a:moveTo>
                  <a:pt x="0" y="265"/>
                </a:moveTo>
                <a:cubicBezTo>
                  <a:pt x="33" y="135"/>
                  <a:pt x="67" y="6"/>
                  <a:pt x="105" y="3"/>
                </a:cubicBezTo>
                <a:cubicBezTo>
                  <a:pt x="143" y="0"/>
                  <a:pt x="185" y="123"/>
                  <a:pt x="227" y="247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4159" name="Text Box 63"/>
          <p:cNvSpPr txBox="1">
            <a:spLocks noChangeArrowheads="1"/>
          </p:cNvSpPr>
          <p:nvPr/>
        </p:nvSpPr>
        <p:spPr bwMode="auto">
          <a:xfrm>
            <a:off x="3186113" y="4584700"/>
            <a:ext cx="1946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3.</a:t>
            </a:r>
            <a:r>
              <a:rPr lang="en-US"/>
              <a:t> relaying </a:t>
            </a:r>
          </a:p>
          <a:p>
            <a:r>
              <a:rPr lang="en-US"/>
              <a:t>established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15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644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000"/>
                                        <p:tgtEl>
                                          <p:spTgt spid="644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154" grpId="0" animBg="1"/>
      <p:bldP spid="644155" grpId="0"/>
      <p:bldP spid="644156" grpId="0"/>
      <p:bldP spid="644157" grpId="0" animBg="1"/>
      <p:bldP spid="644158" grpId="0" animBg="1"/>
      <p:bldP spid="64415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D40C9C3-C8D0-D1E2-6037-FD9859EA24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309" y="1189077"/>
            <a:ext cx="16187262" cy="5046069"/>
          </a:xfrm>
          <a:prstGeom prst="rect">
            <a:avLst/>
          </a:prstGeom>
        </p:spPr>
      </p:pic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29170"/>
            <a:ext cx="8229600" cy="1143000"/>
          </a:xfrm>
        </p:spPr>
        <p:txBody>
          <a:bodyPr/>
          <a:lstStyle/>
          <a:p>
            <a:r>
              <a:rPr lang="en-GB" altLang="ja-JP" sz="3600" dirty="0">
                <a:ea typeface="ＭＳ Ｐゴシック" charset="0"/>
                <a:cs typeface="ＭＳ Ｐゴシック" charset="0"/>
              </a:rPr>
              <a:t>Remember this?  Traceroute at work…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22886" name="Text Box 5"/>
          <p:cNvSpPr txBox="1">
            <a:spLocks noChangeArrowheads="1"/>
          </p:cNvSpPr>
          <p:nvPr/>
        </p:nvSpPr>
        <p:spPr bwMode="auto">
          <a:xfrm>
            <a:off x="54769" y="569774"/>
            <a:ext cx="1094631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dirty="0">
                <a:solidFill>
                  <a:srgbClr val="FF0000"/>
                </a:solidFill>
                <a:latin typeface="Calibri"/>
              </a:rPr>
              <a:t>traceroute:</a:t>
            </a:r>
            <a:r>
              <a:rPr lang="en-US" dirty="0">
                <a:latin typeface="Calibri"/>
              </a:rPr>
              <a:t> </a:t>
            </a:r>
            <a:r>
              <a:rPr lang="en-GB" dirty="0">
                <a:latin typeface="Calibri"/>
              </a:rPr>
              <a:t>department ssh server to </a:t>
            </a:r>
            <a:r>
              <a:rPr lang="en-GB" dirty="0" err="1">
                <a:latin typeface="Calibri"/>
              </a:rPr>
              <a:t>melbourneisp.com</a:t>
            </a:r>
            <a:r>
              <a:rPr lang="en-GB" dirty="0">
                <a:latin typeface="Calibri"/>
              </a:rPr>
              <a:t> (Melbourne Australia</a:t>
            </a:r>
            <a:endParaRPr lang="en-US" dirty="0">
              <a:latin typeface="Calibri"/>
            </a:endParaRPr>
          </a:p>
          <a:p>
            <a:pPr algn="ctr"/>
            <a:r>
              <a:rPr lang="en-US" sz="1600" dirty="0">
                <a:latin typeface="Calibri"/>
              </a:rPr>
              <a:t>(</a:t>
            </a:r>
            <a:r>
              <a:rPr lang="en-US" sz="1600" dirty="0" err="1">
                <a:latin typeface="Calibri"/>
              </a:rPr>
              <a:t>tracepath</a:t>
            </a:r>
            <a:r>
              <a:rPr lang="en-US" sz="1600" dirty="0">
                <a:latin typeface="Calibri"/>
              </a:rPr>
              <a:t> on </a:t>
            </a:r>
            <a:r>
              <a:rPr lang="en-US" sz="1600" dirty="0" err="1">
                <a:latin typeface="Calibri"/>
              </a:rPr>
              <a:t>winows</a:t>
            </a:r>
            <a:r>
              <a:rPr lang="en-US" sz="1600" dirty="0">
                <a:latin typeface="Calibri"/>
              </a:rPr>
              <a:t> is similar)</a:t>
            </a:r>
          </a:p>
        </p:txBody>
      </p:sp>
      <p:sp>
        <p:nvSpPr>
          <p:cNvPr id="122887" name="Line 6"/>
          <p:cNvSpPr>
            <a:spLocks noChangeShapeType="1"/>
          </p:cNvSpPr>
          <p:nvPr/>
        </p:nvSpPr>
        <p:spPr bwMode="auto">
          <a:xfrm flipV="1">
            <a:off x="725488" y="5762452"/>
            <a:ext cx="2250547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88" name="Text Box 7"/>
          <p:cNvSpPr txBox="1">
            <a:spLocks noChangeArrowheads="1"/>
          </p:cNvSpPr>
          <p:nvPr/>
        </p:nvSpPr>
        <p:spPr bwMode="auto">
          <a:xfrm>
            <a:off x="5516712" y="1531596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Three delay measurements from </a:t>
            </a:r>
          </a:p>
          <a:p>
            <a:r>
              <a:rPr lang="en-US" sz="1800" dirty="0" err="1">
                <a:solidFill>
                  <a:srgbClr val="FF0000"/>
                </a:solidFill>
                <a:latin typeface="Calibri"/>
              </a:rPr>
              <a:t>rio.cl.cam.ac.uk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 to London JaNet gateway</a:t>
            </a:r>
          </a:p>
        </p:txBody>
      </p:sp>
      <p:sp>
        <p:nvSpPr>
          <p:cNvPr id="122889" name="Line 8"/>
          <p:cNvSpPr>
            <a:spLocks noChangeShapeType="1"/>
          </p:cNvSpPr>
          <p:nvPr/>
        </p:nvSpPr>
        <p:spPr bwMode="auto">
          <a:xfrm flipV="1">
            <a:off x="3905249" y="2471033"/>
            <a:ext cx="671512" cy="412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0" name="Line 9"/>
          <p:cNvSpPr>
            <a:spLocks noChangeShapeType="1"/>
          </p:cNvSpPr>
          <p:nvPr/>
        </p:nvSpPr>
        <p:spPr bwMode="auto">
          <a:xfrm flipV="1">
            <a:off x="4444999" y="2459921"/>
            <a:ext cx="139700" cy="404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1" name="Line 10"/>
          <p:cNvSpPr>
            <a:spLocks noChangeShapeType="1"/>
          </p:cNvSpPr>
          <p:nvPr/>
        </p:nvSpPr>
        <p:spPr bwMode="auto">
          <a:xfrm flipH="1" flipV="1">
            <a:off x="4579936" y="2469446"/>
            <a:ext cx="366713" cy="3905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2" name="Line 11"/>
          <p:cNvSpPr>
            <a:spLocks noChangeShapeType="1"/>
          </p:cNvSpPr>
          <p:nvPr/>
        </p:nvSpPr>
        <p:spPr bwMode="auto">
          <a:xfrm flipV="1">
            <a:off x="4572000" y="1737469"/>
            <a:ext cx="999241" cy="741501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122893" name="Text Box 12"/>
          <p:cNvSpPr txBox="1">
            <a:spLocks noChangeArrowheads="1"/>
          </p:cNvSpPr>
          <p:nvPr/>
        </p:nvSpPr>
        <p:spPr bwMode="auto">
          <a:xfrm>
            <a:off x="2857500" y="5517155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* means no response (probe or reply lost, router not replying)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6311891" y="3694863"/>
            <a:ext cx="29113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Crossing the Pacific Ocean</a:t>
            </a:r>
            <a:endParaRPr lang="en-US" sz="2000" dirty="0"/>
          </a:p>
        </p:txBody>
      </p:sp>
      <p:cxnSp>
        <p:nvCxnSpPr>
          <p:cNvPr id="4" name="Straight Arrow Connector 3"/>
          <p:cNvCxnSpPr>
            <a:cxnSpLocks/>
            <a:stCxn id="122895" idx="1"/>
          </p:cNvCxnSpPr>
          <p:nvPr/>
        </p:nvCxnSpPr>
        <p:spPr>
          <a:xfrm flipH="1">
            <a:off x="6030280" y="3894918"/>
            <a:ext cx="281611" cy="15724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99747" y="4071685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117</a:t>
            </a:fld>
            <a:endParaRPr lang="en-US" dirty="0"/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4DF56756-D187-D74C-BF51-35AAEAE9A79F}"/>
              </a:ext>
            </a:extLst>
          </p:cNvPr>
          <p:cNvCxnSpPr>
            <a:cxnSpLocks/>
          </p:cNvCxnSpPr>
          <p:nvPr/>
        </p:nvCxnSpPr>
        <p:spPr>
          <a:xfrm flipH="1">
            <a:off x="6096268" y="2572744"/>
            <a:ext cx="2590532" cy="76619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E79C619-06EB-D64D-AF19-866DE6B97BC9}"/>
              </a:ext>
            </a:extLst>
          </p:cNvPr>
          <p:cNvCxnSpPr/>
          <p:nvPr/>
        </p:nvCxnSpPr>
        <p:spPr>
          <a:xfrm flipH="1">
            <a:off x="190321" y="3306485"/>
            <a:ext cx="5839959" cy="0"/>
          </a:xfrm>
          <a:prstGeom prst="line">
            <a:avLst/>
          </a:prstGeom>
          <a:ln>
            <a:solidFill>
              <a:srgbClr val="FF0000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Box 15">
            <a:extLst>
              <a:ext uri="{FF2B5EF4-FFF2-40B4-BE49-F238E27FC236}">
                <a16:creationId xmlns:a16="http://schemas.microsoft.com/office/drawing/2014/main" id="{F7038C2C-EB0B-E939-63AA-021EF6E42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9034" y="2235066"/>
            <a:ext cx="30442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Crossing the Atlantic Ocean</a:t>
            </a:r>
            <a:endParaRPr lang="en-US" sz="2000" dirty="0"/>
          </a:p>
        </p:txBody>
      </p:sp>
      <p:sp>
        <p:nvSpPr>
          <p:cNvPr id="8" name="Text Box 15">
            <a:extLst>
              <a:ext uri="{FF2B5EF4-FFF2-40B4-BE49-F238E27FC236}">
                <a16:creationId xmlns:a16="http://schemas.microsoft.com/office/drawing/2014/main" id="{18124530-82C2-10CB-A506-9933C6B0F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97" y="6282828"/>
            <a:ext cx="81622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rgbClr val="FF0000"/>
                </a:solidFill>
                <a:latin typeface="Calibri"/>
              </a:rPr>
              <a:t>300ms RTT, 150ms one way Internet,  59.4ms by photon, 42ms by neutron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86925150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DA608E-B6B5-1541-936D-825029CBD2E1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Traceroute and ICMP</a:t>
            </a:r>
          </a:p>
        </p:txBody>
      </p:sp>
      <p:sp>
        <p:nvSpPr>
          <p:cNvPr id="451588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2000"/>
              <a:t>Source sends series of UDP segments to dest</a:t>
            </a:r>
          </a:p>
          <a:p>
            <a:pPr lvl="1"/>
            <a:r>
              <a:rPr lang="en-US" sz="1800"/>
              <a:t>First has TTL =1</a:t>
            </a:r>
          </a:p>
          <a:p>
            <a:pPr lvl="1"/>
            <a:r>
              <a:rPr lang="en-US" sz="1800"/>
              <a:t>Second has TTL=2, etc.</a:t>
            </a:r>
          </a:p>
          <a:p>
            <a:pPr lvl="1"/>
            <a:r>
              <a:rPr lang="en-US" sz="1800"/>
              <a:t>Unlikely port number</a:t>
            </a:r>
          </a:p>
          <a:p>
            <a:r>
              <a:rPr lang="en-US" sz="2000"/>
              <a:t>When nth datagram arrives to nth router:</a:t>
            </a:r>
          </a:p>
          <a:p>
            <a:pPr lvl="1"/>
            <a:r>
              <a:rPr lang="en-US" sz="1800"/>
              <a:t>Router discards datagram</a:t>
            </a:r>
          </a:p>
          <a:p>
            <a:pPr lvl="1"/>
            <a:r>
              <a:rPr lang="en-US" sz="1800"/>
              <a:t>And sends to source an ICMP message (type 11, code 0)</a:t>
            </a:r>
          </a:p>
          <a:p>
            <a:pPr lvl="1"/>
            <a:r>
              <a:rPr lang="en-US" sz="1800"/>
              <a:t>Message includes name of router&amp; IP address</a:t>
            </a:r>
          </a:p>
        </p:txBody>
      </p:sp>
      <p:sp>
        <p:nvSpPr>
          <p:cNvPr id="451589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2000" dirty="0"/>
              <a:t>When ICMP message arrives, source calculates RTT</a:t>
            </a:r>
          </a:p>
          <a:p>
            <a:r>
              <a:rPr lang="en-US" sz="2000" dirty="0" err="1"/>
              <a:t>Traceroute</a:t>
            </a:r>
            <a:r>
              <a:rPr lang="en-US" sz="2000" dirty="0"/>
              <a:t> does this 3 times</a:t>
            </a:r>
          </a:p>
          <a:p>
            <a:pPr>
              <a:buFont typeface="ZapfDingbats" charset="0"/>
              <a:buNone/>
            </a:pPr>
            <a:r>
              <a:rPr lang="en-US" sz="2000" u="sng" dirty="0">
                <a:solidFill>
                  <a:srgbClr val="FF0000"/>
                </a:solidFill>
              </a:rPr>
              <a:t>Stopping criterion</a:t>
            </a:r>
          </a:p>
          <a:p>
            <a:r>
              <a:rPr lang="en-US" sz="2000" dirty="0"/>
              <a:t>UDP segment eventually arrives at destination host</a:t>
            </a:r>
          </a:p>
          <a:p>
            <a:r>
              <a:rPr lang="en-US" sz="2000" dirty="0"/>
              <a:t>Destination returns ICMP </a:t>
            </a:r>
            <a:r>
              <a:rPr lang="ja-JP" altLang="en-US" sz="2000" dirty="0">
                <a:latin typeface="Calibri"/>
              </a:rPr>
              <a:t>“</a:t>
            </a:r>
            <a:r>
              <a:rPr lang="en-US" sz="2000" dirty="0"/>
              <a:t>host unreachable</a:t>
            </a:r>
            <a:r>
              <a:rPr lang="ja-JP" altLang="en-US" sz="2000" dirty="0">
                <a:latin typeface="Calibri"/>
              </a:rPr>
              <a:t>”</a:t>
            </a:r>
            <a:r>
              <a:rPr lang="en-US" sz="2000" dirty="0"/>
              <a:t> packet (type 3, code 3)</a:t>
            </a:r>
          </a:p>
          <a:p>
            <a:r>
              <a:rPr lang="en-US" sz="2000" dirty="0"/>
              <a:t>When source gets this ICMP, stops.</a:t>
            </a:r>
          </a:p>
        </p:txBody>
      </p:sp>
    </p:spTree>
    <p:extLst>
      <p:ext uri="{BB962C8B-B14F-4D97-AF65-F5344CB8AC3E}">
        <p14:creationId xmlns:p14="http://schemas.microsoft.com/office/powerpoint/2010/main" val="277768301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6ED1A2-157E-CA4E-BF6A-BC68585CC5E5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1143000"/>
          </a:xfrm>
        </p:spPr>
        <p:txBody>
          <a:bodyPr/>
          <a:lstStyle/>
          <a:p>
            <a:r>
              <a:rPr lang="en-US" sz="3200"/>
              <a:t>ICMP: Internet Control Message Protocol</a:t>
            </a:r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sz="1800" dirty="0"/>
              <a:t>used by hosts &amp; routers to communicate network-level information</a:t>
            </a:r>
          </a:p>
          <a:p>
            <a:pPr lvl="1"/>
            <a:r>
              <a:rPr lang="en-US" sz="1800" dirty="0"/>
              <a:t>error reporting: unreachable host, network, port, protocol</a:t>
            </a:r>
          </a:p>
          <a:p>
            <a:pPr lvl="1"/>
            <a:r>
              <a:rPr lang="en-US" sz="1800" dirty="0"/>
              <a:t>echo request/reply (used by ping)</a:t>
            </a:r>
          </a:p>
          <a:p>
            <a:r>
              <a:rPr lang="en-US" sz="1800" dirty="0"/>
              <a:t>network-layer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/>
              <a:t>above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/>
              <a:t> IP:</a:t>
            </a:r>
          </a:p>
          <a:p>
            <a:pPr lvl="1"/>
            <a:r>
              <a:rPr lang="en-US" sz="1800" dirty="0"/>
              <a:t>ICMP </a:t>
            </a:r>
            <a:r>
              <a:rPr lang="en-US" sz="1800" dirty="0" err="1"/>
              <a:t>msgs</a:t>
            </a:r>
            <a:r>
              <a:rPr lang="en-US" sz="1800" dirty="0"/>
              <a:t> carried in IP datagrams</a:t>
            </a:r>
          </a:p>
          <a:p>
            <a:r>
              <a:rPr lang="en-US" sz="1800" dirty="0">
                <a:solidFill>
                  <a:schemeClr val="accent2"/>
                </a:solidFill>
              </a:rPr>
              <a:t>ICMP message:</a:t>
            </a:r>
            <a:r>
              <a:rPr lang="en-US" sz="1800" dirty="0"/>
              <a:t> type, code plus first 8 bytes of IP datagram causing error</a:t>
            </a:r>
          </a:p>
        </p:txBody>
      </p:sp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3829970" cy="452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u="sng" dirty="0">
                <a:latin typeface="Calibri"/>
              </a:rPr>
              <a:t>Type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Code</a:t>
            </a:r>
            <a:r>
              <a:rPr lang="en-US" dirty="0">
                <a:latin typeface="Calibri"/>
              </a:rPr>
              <a:t>  </a:t>
            </a:r>
            <a:r>
              <a:rPr lang="en-US" u="sng" dirty="0">
                <a:latin typeface="Calibri"/>
              </a:rPr>
              <a:t>description</a:t>
            </a:r>
            <a:endParaRPr lang="en-US" dirty="0">
              <a:latin typeface="Calibri"/>
            </a:endParaRPr>
          </a:p>
          <a:p>
            <a:r>
              <a:rPr lang="en-US" dirty="0">
                <a:latin typeface="Calibri"/>
              </a:rPr>
              <a:t>0        0         echo reply (ping)</a:t>
            </a:r>
          </a:p>
          <a:p>
            <a:r>
              <a:rPr lang="en-US" dirty="0">
                <a:latin typeface="Calibri"/>
              </a:rPr>
              <a:t>3        0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. network unreachable</a:t>
            </a:r>
          </a:p>
          <a:p>
            <a:r>
              <a:rPr lang="en-US" dirty="0">
                <a:latin typeface="Calibri"/>
              </a:rPr>
              <a:t>3        1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unreachable</a:t>
            </a:r>
          </a:p>
          <a:p>
            <a:r>
              <a:rPr lang="en-US" dirty="0">
                <a:latin typeface="Calibri"/>
              </a:rPr>
              <a:t>3        2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protocol unreachable</a:t>
            </a:r>
          </a:p>
          <a:p>
            <a:r>
              <a:rPr lang="en-US" dirty="0">
                <a:latin typeface="Calibri"/>
              </a:rPr>
              <a:t>3        3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port unreachable</a:t>
            </a:r>
          </a:p>
          <a:p>
            <a:r>
              <a:rPr lang="en-US" dirty="0">
                <a:latin typeface="Calibri"/>
              </a:rPr>
              <a:t>3        6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network unknown</a:t>
            </a:r>
          </a:p>
          <a:p>
            <a:r>
              <a:rPr lang="en-US" dirty="0">
                <a:latin typeface="Calibri"/>
              </a:rPr>
              <a:t>3        7         </a:t>
            </a:r>
            <a:r>
              <a:rPr lang="en-US" dirty="0" err="1">
                <a:latin typeface="Calibri"/>
              </a:rPr>
              <a:t>dest</a:t>
            </a:r>
            <a:r>
              <a:rPr lang="en-US" dirty="0">
                <a:latin typeface="Calibri"/>
              </a:rPr>
              <a:t> host unknown</a:t>
            </a:r>
          </a:p>
          <a:p>
            <a:r>
              <a:rPr lang="en-US" dirty="0">
                <a:latin typeface="Calibri"/>
              </a:rPr>
              <a:t>4        0         source quench (congestion</a:t>
            </a:r>
          </a:p>
          <a:p>
            <a:r>
              <a:rPr lang="en-US" dirty="0">
                <a:latin typeface="Calibri"/>
              </a:rPr>
              <a:t>                     control - not used)</a:t>
            </a:r>
          </a:p>
          <a:p>
            <a:r>
              <a:rPr lang="en-US" dirty="0">
                <a:latin typeface="Calibri"/>
              </a:rPr>
              <a:t>8        0         echo request (ping)</a:t>
            </a:r>
          </a:p>
          <a:p>
            <a:r>
              <a:rPr lang="en-US" dirty="0">
                <a:latin typeface="Calibri"/>
              </a:rPr>
              <a:t>9        0         route advertisement</a:t>
            </a:r>
          </a:p>
          <a:p>
            <a:r>
              <a:rPr lang="en-US" dirty="0">
                <a:latin typeface="Calibri"/>
              </a:rPr>
              <a:t>10      0         router discovery</a:t>
            </a:r>
          </a:p>
          <a:p>
            <a:r>
              <a:rPr lang="en-US" dirty="0">
                <a:latin typeface="Calibri"/>
              </a:rPr>
              <a:t>11      0         TTL expired</a:t>
            </a:r>
          </a:p>
          <a:p>
            <a:r>
              <a:rPr lang="en-US" dirty="0">
                <a:latin typeface="Calibri"/>
              </a:rPr>
              <a:t>12      0         bad IP header</a:t>
            </a:r>
          </a:p>
          <a:p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2987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Cloud 57"/>
          <p:cNvSpPr>
            <a:spLocks noChangeArrowheads="1"/>
          </p:cNvSpPr>
          <p:nvPr/>
        </p:nvSpPr>
        <p:spPr bwMode="auto">
          <a:xfrm>
            <a:off x="7467600" y="5029200"/>
            <a:ext cx="1447800" cy="914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4" name="Cloud 57"/>
          <p:cNvSpPr>
            <a:spLocks noChangeArrowheads="1"/>
          </p:cNvSpPr>
          <p:nvPr/>
        </p:nvSpPr>
        <p:spPr bwMode="auto">
          <a:xfrm>
            <a:off x="7239000" y="2286000"/>
            <a:ext cx="1447800" cy="1143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3" name="Cloud 57"/>
          <p:cNvSpPr>
            <a:spLocks noChangeArrowheads="1"/>
          </p:cNvSpPr>
          <p:nvPr/>
        </p:nvSpPr>
        <p:spPr bwMode="auto">
          <a:xfrm>
            <a:off x="685800" y="1828800"/>
            <a:ext cx="1676400" cy="12954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1" name="Cloud 57"/>
          <p:cNvSpPr>
            <a:spLocks noChangeArrowheads="1"/>
          </p:cNvSpPr>
          <p:nvPr/>
        </p:nvSpPr>
        <p:spPr bwMode="auto">
          <a:xfrm>
            <a:off x="457200" y="4800600"/>
            <a:ext cx="2667000" cy="16002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5" name="Cloud 57"/>
          <p:cNvSpPr>
            <a:spLocks noChangeArrowheads="1"/>
          </p:cNvSpPr>
          <p:nvPr/>
        </p:nvSpPr>
        <p:spPr bwMode="auto">
          <a:xfrm>
            <a:off x="4038600" y="5029200"/>
            <a:ext cx="2895600" cy="134874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sp>
        <p:nvSpPr>
          <p:cNvPr id="80" name="Cloud 57"/>
          <p:cNvSpPr>
            <a:spLocks noChangeArrowheads="1"/>
          </p:cNvSpPr>
          <p:nvPr/>
        </p:nvSpPr>
        <p:spPr bwMode="auto">
          <a:xfrm>
            <a:off x="2743200" y="1905000"/>
            <a:ext cx="3886200" cy="2667000"/>
          </a:xfrm>
          <a:custGeom>
            <a:avLst/>
            <a:gdLst>
              <a:gd name="T0" fmla="*/ 2363404 w 43200"/>
              <a:gd name="T1" fmla="*/ 848519 h 43200"/>
              <a:gd name="T2" fmla="*/ 1182688 w 43200"/>
              <a:gd name="T3" fmla="*/ 1695230 h 43200"/>
              <a:gd name="T4" fmla="*/ 7337 w 43200"/>
              <a:gd name="T5" fmla="*/ 848519 h 43200"/>
              <a:gd name="T6" fmla="*/ 1182688 w 43200"/>
              <a:gd name="T7" fmla="*/ 97030 h 43200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5954 w 43200"/>
              <a:gd name="T13" fmla="*/ 6524 h 43200"/>
              <a:gd name="T14" fmla="*/ 34174 w 43200"/>
              <a:gd name="T15" fmla="*/ 34674 h 43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200" h="43200">
                <a:moveTo>
                  <a:pt x="3900" y="14370"/>
                </a:moveTo>
                <a:lnTo>
                  <a:pt x="3899" y="14370"/>
                </a:lnTo>
                <a:cubicBezTo>
                  <a:pt x="3858" y="13959"/>
                  <a:pt x="3838" y="13545"/>
                  <a:pt x="3838" y="13131"/>
                </a:cubicBezTo>
                <a:cubicBezTo>
                  <a:pt x="3838" y="8055"/>
                  <a:pt x="6861" y="3941"/>
                  <a:pt x="10591" y="3941"/>
                </a:cubicBezTo>
                <a:cubicBezTo>
                  <a:pt x="11791" y="3940"/>
                  <a:pt x="12969" y="4376"/>
                  <a:pt x="14005" y="5201"/>
                </a:cubicBezTo>
                <a:lnTo>
                  <a:pt x="14005" y="5202"/>
                </a:lnTo>
                <a:cubicBezTo>
                  <a:pt x="14930" y="2828"/>
                  <a:pt x="16742" y="1343"/>
                  <a:pt x="18715" y="1344"/>
                </a:cubicBezTo>
                <a:cubicBezTo>
                  <a:pt x="20114" y="1344"/>
                  <a:pt x="21458" y="2093"/>
                  <a:pt x="22456" y="3431"/>
                </a:cubicBezTo>
                <a:lnTo>
                  <a:pt x="22456" y="3432"/>
                </a:lnTo>
                <a:cubicBezTo>
                  <a:pt x="23194" y="1415"/>
                  <a:pt x="24707" y="140"/>
                  <a:pt x="26362" y="141"/>
                </a:cubicBezTo>
                <a:cubicBezTo>
                  <a:pt x="27723" y="141"/>
                  <a:pt x="29007" y="1006"/>
                  <a:pt x="29832" y="2481"/>
                </a:cubicBezTo>
                <a:lnTo>
                  <a:pt x="29832" y="2480"/>
                </a:lnTo>
                <a:cubicBezTo>
                  <a:pt x="30755" y="1002"/>
                  <a:pt x="32110" y="149"/>
                  <a:pt x="33538" y="150"/>
                </a:cubicBezTo>
                <a:cubicBezTo>
                  <a:pt x="35888" y="150"/>
                  <a:pt x="37901" y="2435"/>
                  <a:pt x="38318" y="5575"/>
                </a:cubicBezTo>
                <a:lnTo>
                  <a:pt x="38317" y="5576"/>
                </a:lnTo>
                <a:cubicBezTo>
                  <a:pt x="40639" y="6438"/>
                  <a:pt x="42250" y="9313"/>
                  <a:pt x="42250" y="12594"/>
                </a:cubicBezTo>
                <a:cubicBezTo>
                  <a:pt x="42250" y="13579"/>
                  <a:pt x="42103" y="14554"/>
                  <a:pt x="41818" y="15460"/>
                </a:cubicBezTo>
                <a:lnTo>
                  <a:pt x="41818" y="15459"/>
                </a:lnTo>
                <a:cubicBezTo>
                  <a:pt x="42727" y="17070"/>
                  <a:pt x="43220" y="19044"/>
                  <a:pt x="43220" y="21076"/>
                </a:cubicBezTo>
                <a:cubicBezTo>
                  <a:pt x="43220" y="25663"/>
                  <a:pt x="40741" y="29553"/>
                  <a:pt x="37404" y="30203"/>
                </a:cubicBezTo>
                <a:lnTo>
                  <a:pt x="37403" y="30202"/>
                </a:lnTo>
                <a:cubicBezTo>
                  <a:pt x="37378" y="34523"/>
                  <a:pt x="34795" y="38006"/>
                  <a:pt x="31619" y="38007"/>
                </a:cubicBezTo>
                <a:cubicBezTo>
                  <a:pt x="30535" y="38007"/>
                  <a:pt x="29474" y="37593"/>
                  <a:pt x="28555" y="36813"/>
                </a:cubicBezTo>
                <a:lnTo>
                  <a:pt x="28556" y="36813"/>
                </a:lnTo>
                <a:cubicBezTo>
                  <a:pt x="27694" y="40699"/>
                  <a:pt x="25069" y="43357"/>
                  <a:pt x="22094" y="43358"/>
                </a:cubicBezTo>
                <a:cubicBezTo>
                  <a:pt x="19839" y="43358"/>
                  <a:pt x="17733" y="41821"/>
                  <a:pt x="16480" y="39263"/>
                </a:cubicBezTo>
                <a:lnTo>
                  <a:pt x="16480" y="39264"/>
                </a:lnTo>
                <a:cubicBezTo>
                  <a:pt x="15279" y="40250"/>
                  <a:pt x="13904" y="40770"/>
                  <a:pt x="12503" y="40771"/>
                </a:cubicBezTo>
                <a:cubicBezTo>
                  <a:pt x="9735" y="40771"/>
                  <a:pt x="7180" y="38748"/>
                  <a:pt x="5804" y="35469"/>
                </a:cubicBezTo>
                <a:lnTo>
                  <a:pt x="5803" y="35469"/>
                </a:lnTo>
                <a:cubicBezTo>
                  <a:pt x="5635" y="35496"/>
                  <a:pt x="5465" y="35509"/>
                  <a:pt x="5296" y="35510"/>
                </a:cubicBezTo>
                <a:cubicBezTo>
                  <a:pt x="2888" y="35510"/>
                  <a:pt x="936" y="32860"/>
                  <a:pt x="936" y="29592"/>
                </a:cubicBezTo>
                <a:cubicBezTo>
                  <a:pt x="935" y="28090"/>
                  <a:pt x="1356" y="26644"/>
                  <a:pt x="2112" y="25547"/>
                </a:cubicBezTo>
                <a:lnTo>
                  <a:pt x="2113" y="25547"/>
                </a:lnTo>
                <a:cubicBezTo>
                  <a:pt x="781" y="24481"/>
                  <a:pt x="-36" y="22528"/>
                  <a:pt x="-36" y="20418"/>
                </a:cubicBezTo>
                <a:cubicBezTo>
                  <a:pt x="-37" y="17370"/>
                  <a:pt x="1647" y="14817"/>
                  <a:pt x="3863" y="14504"/>
                </a:cubicBezTo>
                <a:close/>
              </a:path>
              <a:path w="43200" h="43200" fill="none">
                <a:moveTo>
                  <a:pt x="4693" y="26177"/>
                </a:moveTo>
                <a:lnTo>
                  <a:pt x="4693" y="26177"/>
                </a:lnTo>
                <a:cubicBezTo>
                  <a:pt x="4580" y="26189"/>
                  <a:pt x="4468" y="26194"/>
                  <a:pt x="4356" y="26195"/>
                </a:cubicBezTo>
                <a:cubicBezTo>
                  <a:pt x="3584" y="26195"/>
                  <a:pt x="2826" y="25913"/>
                  <a:pt x="2160" y="25379"/>
                </a:cubicBezTo>
                <a:moveTo>
                  <a:pt x="6928" y="34899"/>
                </a:moveTo>
                <a:lnTo>
                  <a:pt x="6927" y="34898"/>
                </a:lnTo>
                <a:cubicBezTo>
                  <a:pt x="6572" y="35091"/>
                  <a:pt x="6200" y="35219"/>
                  <a:pt x="5820" y="35280"/>
                </a:cubicBezTo>
                <a:moveTo>
                  <a:pt x="16478" y="39090"/>
                </a:moveTo>
                <a:lnTo>
                  <a:pt x="16477" y="39090"/>
                </a:lnTo>
                <a:cubicBezTo>
                  <a:pt x="16210" y="38544"/>
                  <a:pt x="15986" y="37960"/>
                  <a:pt x="15809" y="37350"/>
                </a:cubicBezTo>
                <a:moveTo>
                  <a:pt x="28827" y="34751"/>
                </a:moveTo>
                <a:lnTo>
                  <a:pt x="28826" y="34750"/>
                </a:lnTo>
                <a:cubicBezTo>
                  <a:pt x="28787" y="35398"/>
                  <a:pt x="28698" y="36038"/>
                  <a:pt x="28560" y="36660"/>
                </a:cubicBezTo>
                <a:moveTo>
                  <a:pt x="34129" y="22954"/>
                </a:moveTo>
                <a:lnTo>
                  <a:pt x="34128" y="22954"/>
                </a:lnTo>
                <a:cubicBezTo>
                  <a:pt x="36118" y="24271"/>
                  <a:pt x="37381" y="27017"/>
                  <a:pt x="37381" y="30027"/>
                </a:cubicBezTo>
                <a:cubicBezTo>
                  <a:pt x="37381" y="30048"/>
                  <a:pt x="37380" y="30069"/>
                  <a:pt x="37380" y="30090"/>
                </a:cubicBezTo>
                <a:moveTo>
                  <a:pt x="41798" y="15354"/>
                </a:moveTo>
                <a:lnTo>
                  <a:pt x="41798" y="15354"/>
                </a:lnTo>
                <a:cubicBezTo>
                  <a:pt x="41473" y="16386"/>
                  <a:pt x="40978" y="17302"/>
                  <a:pt x="40350" y="18030"/>
                </a:cubicBezTo>
                <a:moveTo>
                  <a:pt x="38324" y="5426"/>
                </a:moveTo>
                <a:lnTo>
                  <a:pt x="38324" y="5425"/>
                </a:lnTo>
                <a:cubicBezTo>
                  <a:pt x="38375" y="5811"/>
                  <a:pt x="38401" y="6202"/>
                  <a:pt x="38401" y="6595"/>
                </a:cubicBezTo>
                <a:cubicBezTo>
                  <a:pt x="38401" y="6626"/>
                  <a:pt x="38400" y="6658"/>
                  <a:pt x="38400" y="6690"/>
                </a:cubicBezTo>
                <a:moveTo>
                  <a:pt x="29078" y="3952"/>
                </a:moveTo>
                <a:lnTo>
                  <a:pt x="29078" y="3952"/>
                </a:lnTo>
                <a:cubicBezTo>
                  <a:pt x="29266" y="3369"/>
                  <a:pt x="29516" y="2826"/>
                  <a:pt x="29820" y="2340"/>
                </a:cubicBezTo>
                <a:moveTo>
                  <a:pt x="22141" y="4720"/>
                </a:moveTo>
                <a:lnTo>
                  <a:pt x="22140" y="4719"/>
                </a:lnTo>
                <a:cubicBezTo>
                  <a:pt x="22217" y="4238"/>
                  <a:pt x="22338" y="3771"/>
                  <a:pt x="22500" y="3330"/>
                </a:cubicBezTo>
                <a:moveTo>
                  <a:pt x="14000" y="5192"/>
                </a:moveTo>
                <a:lnTo>
                  <a:pt x="14000" y="5191"/>
                </a:lnTo>
                <a:cubicBezTo>
                  <a:pt x="14471" y="5568"/>
                  <a:pt x="14908" y="6020"/>
                  <a:pt x="15299" y="6540"/>
                </a:cubicBezTo>
                <a:moveTo>
                  <a:pt x="4127" y="15789"/>
                </a:moveTo>
                <a:lnTo>
                  <a:pt x="4127" y="15788"/>
                </a:lnTo>
                <a:cubicBezTo>
                  <a:pt x="4024" y="15324"/>
                  <a:pt x="3948" y="14850"/>
                  <a:pt x="3900" y="14369"/>
                </a:cubicBezTo>
              </a:path>
            </a:pathLst>
          </a:custGeom>
          <a:solidFill>
            <a:schemeClr val="accent1">
              <a:lumMod val="20000"/>
              <a:lumOff val="80000"/>
              <a:alpha val="47842"/>
            </a:schemeClr>
          </a:solidFill>
          <a:ln w="12700" algn="ctr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900" b="1" dirty="0">
                <a:cs typeface="+mn-cs"/>
              </a:rPr>
              <a:t> </a:t>
            </a:r>
          </a:p>
        </p:txBody>
      </p:sp>
      <p:grpSp>
        <p:nvGrpSpPr>
          <p:cNvPr id="3" name="Group 124"/>
          <p:cNvGrpSpPr/>
          <p:nvPr/>
        </p:nvGrpSpPr>
        <p:grpSpPr>
          <a:xfrm>
            <a:off x="1295400" y="2819400"/>
            <a:ext cx="6172200" cy="2781300"/>
            <a:chOff x="1447800" y="2247900"/>
            <a:chExt cx="6172200" cy="2781300"/>
          </a:xfrm>
        </p:grpSpPr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1447800" y="3276600"/>
              <a:ext cx="457200" cy="1309846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2209801" y="2286001"/>
              <a:ext cx="685801" cy="533401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flipV="1">
              <a:off x="2895600" y="3733800"/>
              <a:ext cx="838200" cy="5334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3200400" y="4800600"/>
              <a:ext cx="1066800" cy="2286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rot="5400000">
              <a:off x="4927124" y="4178776"/>
              <a:ext cx="776446" cy="38894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V="1">
              <a:off x="7010400" y="4800600"/>
              <a:ext cx="609600" cy="762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6629400" y="2247900"/>
              <a:ext cx="762000" cy="38100"/>
            </a:xfrm>
            <a:prstGeom prst="line">
              <a:avLst/>
            </a:prstGeom>
            <a:ln w="50800" cmpd="dbl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2400"/>
            <a:ext cx="8229600" cy="1143000"/>
          </a:xfrm>
        </p:spPr>
        <p:txBody>
          <a:bodyPr/>
          <a:lstStyle/>
          <a:p>
            <a:r>
              <a:rPr lang="en-US" b="1" dirty="0"/>
              <a:t>Networks and routers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648200" y="27432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F3D8B"/>
                </a:solidFill>
              </a:rPr>
              <a:t>AT&amp;T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543800" y="25908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INTEL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696200" y="5253335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MIT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066800" y="2133600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JANET</a:t>
            </a:r>
          </a:p>
        </p:txBody>
      </p:sp>
      <p:pic>
        <p:nvPicPr>
          <p:cNvPr id="93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3400" y="3581400"/>
            <a:ext cx="762000" cy="762000"/>
          </a:xfrm>
          <a:prstGeom prst="rect">
            <a:avLst/>
          </a:prstGeom>
          <a:noFill/>
        </p:spPr>
      </p:pic>
      <p:pic>
        <p:nvPicPr>
          <p:cNvPr id="33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19200" y="3703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5" name="Straight Connector 334"/>
          <p:cNvCxnSpPr/>
          <p:nvPr/>
        </p:nvCxnSpPr>
        <p:spPr>
          <a:xfrm flipV="1">
            <a:off x="2057400" y="4876800"/>
            <a:ext cx="609600" cy="381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>
            <a:endCxn id="325" idx="0"/>
          </p:cNvCxnSpPr>
          <p:nvPr/>
        </p:nvCxnSpPr>
        <p:spPr>
          <a:xfrm rot="16200000" flipH="1">
            <a:off x="4168593" y="2918011"/>
            <a:ext cx="768717" cy="1142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V="1">
            <a:off x="3581402" y="3581401"/>
            <a:ext cx="990599" cy="83819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/>
          <p:cNvCxnSpPr/>
          <p:nvPr/>
        </p:nvCxnSpPr>
        <p:spPr>
          <a:xfrm rot="16200000" flipH="1">
            <a:off x="4572000" y="3581400"/>
            <a:ext cx="685801" cy="5334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/>
          <p:cNvCxnSpPr/>
          <p:nvPr/>
        </p:nvCxnSpPr>
        <p:spPr>
          <a:xfrm flipV="1">
            <a:off x="2362200" y="5486400"/>
            <a:ext cx="609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/>
          <p:cNvCxnSpPr/>
          <p:nvPr/>
        </p:nvCxnSpPr>
        <p:spPr>
          <a:xfrm rot="16200000" flipH="1">
            <a:off x="2667000" y="49530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/>
          <p:cNvCxnSpPr/>
          <p:nvPr/>
        </p:nvCxnSpPr>
        <p:spPr>
          <a:xfrm rot="16200000" flipV="1">
            <a:off x="1828800" y="5257800"/>
            <a:ext cx="4572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/>
          <p:cNvCxnSpPr>
            <a:endCxn id="330" idx="1"/>
          </p:cNvCxnSpPr>
          <p:nvPr/>
        </p:nvCxnSpPr>
        <p:spPr>
          <a:xfrm>
            <a:off x="4191000" y="5562600"/>
            <a:ext cx="838200" cy="1524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/>
          <p:cNvCxnSpPr/>
          <p:nvPr/>
        </p:nvCxnSpPr>
        <p:spPr>
          <a:xfrm rot="16200000" flipH="1">
            <a:off x="5143501" y="5829300"/>
            <a:ext cx="457199" cy="76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 rot="16200000" flipH="1">
            <a:off x="5124450" y="5276850"/>
            <a:ext cx="304800" cy="1143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/>
          <p:cNvCxnSpPr>
            <a:endCxn id="326" idx="1"/>
          </p:cNvCxnSpPr>
          <p:nvPr/>
        </p:nvCxnSpPr>
        <p:spPr>
          <a:xfrm flipV="1">
            <a:off x="5486400" y="5471160"/>
            <a:ext cx="914400" cy="9144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/>
          <p:cNvCxnSpPr>
            <a:stCxn id="325" idx="1"/>
          </p:cNvCxnSpPr>
          <p:nvPr/>
        </p:nvCxnSpPr>
        <p:spPr>
          <a:xfrm rot="10800000" flipV="1">
            <a:off x="3200404" y="3546661"/>
            <a:ext cx="1142997" cy="34739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/>
          <p:cNvCxnSpPr/>
          <p:nvPr/>
        </p:nvCxnSpPr>
        <p:spPr>
          <a:xfrm flipV="1">
            <a:off x="4800600" y="2971800"/>
            <a:ext cx="1676400" cy="5334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>
            <a:endCxn id="324" idx="1"/>
          </p:cNvCxnSpPr>
          <p:nvPr/>
        </p:nvCxnSpPr>
        <p:spPr>
          <a:xfrm flipV="1">
            <a:off x="3733800" y="4263019"/>
            <a:ext cx="1219200" cy="80381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/>
          <p:cNvCxnSpPr>
            <a:stCxn id="323" idx="1"/>
          </p:cNvCxnSpPr>
          <p:nvPr/>
        </p:nvCxnSpPr>
        <p:spPr>
          <a:xfrm rot="10800000">
            <a:off x="4495800" y="2590803"/>
            <a:ext cx="1676400" cy="300613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/>
          <p:cNvCxnSpPr/>
          <p:nvPr/>
        </p:nvCxnSpPr>
        <p:spPr>
          <a:xfrm rot="10800000" flipV="1">
            <a:off x="2971800" y="2590800"/>
            <a:ext cx="1371600" cy="838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/>
          <p:cNvCxnSpPr/>
          <p:nvPr/>
        </p:nvCxnSpPr>
        <p:spPr>
          <a:xfrm rot="5400000" flipH="1" flipV="1">
            <a:off x="5295903" y="3086101"/>
            <a:ext cx="1066797" cy="99060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38400" y="471678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194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2197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27127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00200" y="50520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57400" y="56388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62800" y="2590800"/>
            <a:ext cx="53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76600" y="4233041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1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91000" y="2362200"/>
            <a:ext cx="533400" cy="378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2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67000" y="3352800"/>
            <a:ext cx="533400" cy="40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3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72200" y="2667000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4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038604"/>
            <a:ext cx="533400" cy="448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43400" y="3359519"/>
            <a:ext cx="533400" cy="374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00800" y="53035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496824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86200" y="547116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9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81600" y="598932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0" name="Picture 55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9200" y="5410200"/>
            <a:ext cx="533400" cy="335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31" name="Straight Connector 330"/>
          <p:cNvCxnSpPr/>
          <p:nvPr/>
        </p:nvCxnSpPr>
        <p:spPr>
          <a:xfrm rot="16200000" flipV="1">
            <a:off x="2933702" y="3771902"/>
            <a:ext cx="609599" cy="38099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/>
          <p:cNvSpPr/>
          <p:nvPr/>
        </p:nvSpPr>
        <p:spPr>
          <a:xfrm>
            <a:off x="4876800" y="34290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486400" y="5486400"/>
            <a:ext cx="762000" cy="304800"/>
          </a:xfrm>
          <a:prstGeom prst="roundRect">
            <a:avLst/>
          </a:prstGeom>
          <a:solidFill>
            <a:srgbClr val="8F3D8B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core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5410200" y="4191000"/>
            <a:ext cx="1295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(ISP)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6858000" y="2133600"/>
            <a:ext cx="2057400" cy="381000"/>
          </a:xfrm>
          <a:prstGeom prst="round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edge (enterprise)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76200" y="3048000"/>
            <a:ext cx="1828800" cy="609600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home,</a:t>
            </a:r>
            <a:br>
              <a:rPr lang="en-US" sz="1600" b="1" dirty="0">
                <a:solidFill>
                  <a:schemeClr val="bg1"/>
                </a:solidFill>
              </a:rPr>
            </a:br>
            <a:r>
              <a:rPr lang="en-US" sz="1600" b="1" dirty="0">
                <a:solidFill>
                  <a:schemeClr val="bg1"/>
                </a:solidFill>
              </a:rPr>
              <a:t> small business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68BD7E8-6646-214D-AFEF-70FF109DC0FB}"/>
              </a:ext>
            </a:extLst>
          </p:cNvPr>
          <p:cNvSpPr txBox="1"/>
          <p:nvPr/>
        </p:nvSpPr>
        <p:spPr>
          <a:xfrm>
            <a:off x="781050" y="5484167"/>
            <a:ext cx="99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8F3D8B"/>
                </a:solidFill>
              </a:rPr>
              <a:t>BT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634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 animBg="1"/>
      <p:bldP spid="71" grpId="0" animBg="1"/>
      <p:bldP spid="72" grpId="0" animBg="1"/>
      <p:bldP spid="7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120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172" y="2530435"/>
            <a:ext cx="8388121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Gluing it together:</a:t>
            </a:r>
          </a:p>
          <a:p>
            <a:r>
              <a:rPr lang="en-US" sz="2400" b="1" dirty="0"/>
              <a:t>		How does my Network (address) interact</a:t>
            </a:r>
          </a:p>
          <a:p>
            <a:r>
              <a:rPr lang="en-US" sz="2400" b="1" dirty="0"/>
              <a:t>			with my Data-Link (address) ?</a:t>
            </a:r>
          </a:p>
        </p:txBody>
      </p:sp>
    </p:spTree>
    <p:extLst>
      <p:ext uri="{BB962C8B-B14F-4D97-AF65-F5344CB8AC3E}">
        <p14:creationId xmlns:p14="http://schemas.microsoft.com/office/powerpoint/2010/main" val="66906827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F42F3B61-5B23-3C41-B29B-02C15FD63E85}" type="slidenum">
              <a:rPr lang="en-US" sz="1200" i="0" smtClean="0">
                <a:latin typeface="Calibri"/>
                <a:cs typeface="Calibri"/>
              </a:rPr>
              <a:pPr/>
              <a:t>121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148484" name="Rectangle 2"/>
          <p:cNvSpPr>
            <a:spLocks noGrp="1" noChangeArrowheads="1"/>
          </p:cNvSpPr>
          <p:nvPr>
            <p:ph type="title"/>
          </p:nvPr>
        </p:nvSpPr>
        <p:spPr>
          <a:xfrm>
            <a:off x="542925" y="155575"/>
            <a:ext cx="7772400" cy="1143000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Switches vs. Routers Summary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484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2771" y="1233488"/>
            <a:ext cx="8567058" cy="2794226"/>
          </a:xfrm>
        </p:spPr>
        <p:txBody>
          <a:bodyPr>
            <a:normAutofit fontScale="92500"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both (can be implemented as) store-and-forward devices</a:t>
            </a:r>
          </a:p>
          <a:p>
            <a:pPr lvl="1"/>
            <a:r>
              <a:rPr lang="en-US" sz="2000" dirty="0">
                <a:ea typeface="ＭＳ Ｐゴシック" charset="0"/>
              </a:rPr>
              <a:t>routers: network layer devices (</a:t>
            </a:r>
            <a:r>
              <a:rPr lang="en-US" sz="2000" b="1" dirty="0">
                <a:ea typeface="ＭＳ Ｐゴシック" charset="0"/>
              </a:rPr>
              <a:t>manipulate</a:t>
            </a:r>
            <a:r>
              <a:rPr lang="en-US" sz="2000" dirty="0">
                <a:ea typeface="ＭＳ Ｐゴシック" charset="0"/>
              </a:rPr>
              <a:t> network 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IP)</a:t>
            </a:r>
          </a:p>
          <a:p>
            <a:pPr lvl="1"/>
            <a:r>
              <a:rPr lang="en-US" sz="2000" dirty="0">
                <a:ea typeface="ＭＳ Ｐゴシック" charset="0"/>
              </a:rPr>
              <a:t>switches are link layer devices (</a:t>
            </a:r>
            <a:r>
              <a:rPr lang="en-US" sz="2000" b="1" dirty="0">
                <a:ea typeface="ＭＳ Ｐゴシック" charset="0"/>
              </a:rPr>
              <a:t>examine</a:t>
            </a:r>
            <a:r>
              <a:rPr lang="en-US" sz="2000" dirty="0">
                <a:ea typeface="ＭＳ Ｐゴシック" charset="0"/>
              </a:rPr>
              <a:t> Data-Link-Layer headers </a:t>
            </a:r>
            <a:r>
              <a:rPr lang="en-US" sz="2000" dirty="0" err="1">
                <a:ea typeface="ＭＳ Ｐゴシック" charset="0"/>
              </a:rPr>
              <a:t>eg</a:t>
            </a:r>
            <a:r>
              <a:rPr lang="en-US" sz="2000" dirty="0">
                <a:ea typeface="ＭＳ Ｐゴシック" charset="0"/>
              </a:rPr>
              <a:t> Ethernet)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Routers: implement routing algorithms, maintain routing tables of the network – create network forwarding tables from routing tables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Switches: implement learning algorithms, learn switch/DLL forwarding tables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148486" name="Picture 4" descr="566 Bridge and router st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418013"/>
            <a:ext cx="5456237" cy="215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41A97-39AF-5449-912C-650DA3F53DA2}"/>
              </a:ext>
            </a:extLst>
          </p:cNvPr>
          <p:cNvSpPr txBox="1"/>
          <p:nvPr/>
        </p:nvSpPr>
        <p:spPr>
          <a:xfrm>
            <a:off x="2362201" y="6193970"/>
            <a:ext cx="8599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Switch</a:t>
            </a:r>
          </a:p>
        </p:txBody>
      </p:sp>
    </p:spTree>
    <p:extLst>
      <p:ext uri="{BB962C8B-B14F-4D97-AF65-F5344CB8AC3E}">
        <p14:creationId xmlns:p14="http://schemas.microsoft.com/office/powerpoint/2010/main" val="80603819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91B8484A-DE33-CD47-AC95-83C074BA5D20}" type="slidenum">
              <a:rPr lang="en-US" sz="1200" i="0" smtClean="0">
                <a:latin typeface="Calibri"/>
                <a:cs typeface="Calibri"/>
              </a:rPr>
              <a:pPr/>
              <a:t>122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MAC Addresses (and IPv4 ARP)</a:t>
            </a:r>
            <a:br>
              <a:rPr lang="en-US" dirty="0">
                <a:ea typeface="ＭＳ Ｐゴシック" charset="0"/>
                <a:cs typeface="ＭＳ Ｐゴシック" charset="0"/>
              </a:rPr>
            </a:br>
            <a:r>
              <a:rPr lang="en-US" sz="3600" dirty="0">
                <a:ea typeface="ＭＳ Ｐゴシック" charset="0"/>
                <a:cs typeface="ＭＳ Ｐゴシック" charset="0"/>
              </a:rPr>
              <a:t>or How do I glue my network to my data-link?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47063" cy="4648200"/>
          </a:xfrm>
        </p:spPr>
        <p:txBody>
          <a:bodyPr>
            <a:normAutofit/>
          </a:bodyPr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32-bit IP address: </a:t>
            </a:r>
          </a:p>
          <a:p>
            <a:pPr lvl="1"/>
            <a:r>
              <a:rPr lang="en-US" i="1" dirty="0">
                <a:ea typeface="ＭＳ Ｐゴシック" charset="0"/>
              </a:rPr>
              <a:t>network-layer</a:t>
            </a:r>
            <a:r>
              <a:rPr lang="en-US" dirty="0">
                <a:ea typeface="ＭＳ Ｐゴシック" charset="0"/>
              </a:rPr>
              <a:t> address</a:t>
            </a:r>
          </a:p>
          <a:p>
            <a:pPr lvl="1"/>
            <a:r>
              <a:rPr lang="en-US" dirty="0">
                <a:ea typeface="ＭＳ Ｐゴシック" charset="0"/>
              </a:rPr>
              <a:t>used to get datagram to destination IP subnet </a:t>
            </a:r>
          </a:p>
          <a:p>
            <a:r>
              <a:rPr lang="en-US" sz="3200" dirty="0">
                <a:ea typeface="ＭＳ Ｐゴシック" charset="0"/>
                <a:cs typeface="ＭＳ Ｐゴシック" charset="0"/>
              </a:rPr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</a:p>
          <a:p>
            <a:pPr lvl="1"/>
            <a:r>
              <a:rPr lang="en-US" dirty="0">
                <a:ea typeface="ＭＳ Ｐゴシック" charset="0"/>
              </a:rPr>
              <a:t>function:</a:t>
            </a:r>
            <a:r>
              <a:rPr lang="en-US" dirty="0">
                <a:solidFill>
                  <a:schemeClr val="accent2"/>
                </a:solidFill>
                <a:ea typeface="ＭＳ Ｐゴシック" charset="0"/>
              </a:rPr>
              <a:t> </a:t>
            </a:r>
            <a:r>
              <a:rPr lang="en-US" i="1" dirty="0">
                <a:solidFill>
                  <a:srgbClr val="FF0000"/>
                </a:solidFill>
                <a:ea typeface="ＭＳ Ｐゴシック" charset="0"/>
              </a:rPr>
              <a:t>get frame from one interface to another physically-connected interface (same network)</a:t>
            </a:r>
          </a:p>
          <a:p>
            <a:pPr lvl="1"/>
            <a:r>
              <a:rPr lang="en-US" dirty="0">
                <a:ea typeface="ＭＳ Ｐゴシック" charset="0"/>
              </a:rPr>
              <a:t>48 bit MAC address (for most LANs)</a:t>
            </a:r>
          </a:p>
          <a:p>
            <a:pPr lvl="2"/>
            <a:r>
              <a:rPr lang="en-US" dirty="0">
                <a:ea typeface="ＭＳ Ｐゴシック" charset="0"/>
              </a:rPr>
              <a:t> burned in NIC ROM, firmware, etc.</a:t>
            </a:r>
          </a:p>
        </p:txBody>
      </p:sp>
    </p:spTree>
    <p:extLst>
      <p:ext uri="{BB962C8B-B14F-4D97-AF65-F5344CB8AC3E}">
        <p14:creationId xmlns:p14="http://schemas.microsoft.com/office/powerpoint/2010/main" val="155439909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fld id="{CAD155F3-DEBC-0546-A795-93DB337E7C59}" type="slidenum">
              <a:rPr lang="en-US" sz="1200" i="0" smtClean="0">
                <a:latin typeface="Calibri"/>
                <a:cs typeface="Calibri"/>
              </a:rPr>
              <a:pPr/>
              <a:t>123</a:t>
            </a:fld>
            <a:endParaRPr lang="en-US" sz="1200" i="0" dirty="0">
              <a:latin typeface="Calibri"/>
              <a:cs typeface="Calibri"/>
            </a:endParaRPr>
          </a:p>
        </p:txBody>
      </p:sp>
      <p:sp>
        <p:nvSpPr>
          <p:cNvPr id="911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LAN Addresses and ARP</a:t>
            </a:r>
          </a:p>
        </p:txBody>
      </p:sp>
      <p:sp>
        <p:nvSpPr>
          <p:cNvPr id="91145" name="Text Box 4"/>
          <p:cNvSpPr txBox="1">
            <a:spLocks noChangeArrowheads="1"/>
          </p:cNvSpPr>
          <p:nvPr/>
        </p:nvSpPr>
        <p:spPr bwMode="auto">
          <a:xfrm>
            <a:off x="766763" y="1314450"/>
            <a:ext cx="561826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i="0" dirty="0">
                <a:solidFill>
                  <a:srgbClr val="FF0000"/>
                </a:solidFill>
                <a:latin typeface="Calibri"/>
              </a:rPr>
              <a:t>Each adapter on LAN has unique LAN (MAC) address</a:t>
            </a:r>
          </a:p>
        </p:txBody>
      </p:sp>
      <p:sp>
        <p:nvSpPr>
          <p:cNvPr id="91146" name="Text Box 5"/>
          <p:cNvSpPr txBox="1">
            <a:spLocks noChangeArrowheads="1"/>
          </p:cNvSpPr>
          <p:nvPr/>
        </p:nvSpPr>
        <p:spPr bwMode="auto">
          <a:xfrm>
            <a:off x="6230938" y="2490788"/>
            <a:ext cx="20684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Ethernet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Broadcast address =</a:t>
            </a:r>
          </a:p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FF-FF-FF-FF-FF-FF</a:t>
            </a:r>
          </a:p>
        </p:txBody>
      </p:sp>
      <p:sp>
        <p:nvSpPr>
          <p:cNvPr id="91147" name="Rectangle 17"/>
          <p:cNvSpPr>
            <a:spLocks noChangeArrowheads="1"/>
          </p:cNvSpPr>
          <p:nvPr/>
        </p:nvSpPr>
        <p:spPr bwMode="auto">
          <a:xfrm>
            <a:off x="6642100" y="3989388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48" name="Text Box 18"/>
          <p:cNvSpPr txBox="1">
            <a:spLocks noChangeArrowheads="1"/>
          </p:cNvSpPr>
          <p:nvPr/>
        </p:nvSpPr>
        <p:spPr bwMode="auto">
          <a:xfrm>
            <a:off x="6862763" y="3895725"/>
            <a:ext cx="10881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solidFill>
                  <a:srgbClr val="FF0000"/>
                </a:solidFill>
                <a:latin typeface="Calibri"/>
              </a:rPr>
              <a:t>= adapter</a:t>
            </a:r>
          </a:p>
        </p:txBody>
      </p:sp>
      <p:graphicFrame>
        <p:nvGraphicFramePr>
          <p:cNvPr id="91138" name="Object 2"/>
          <p:cNvGraphicFramePr>
            <a:graphicFrameLocks noChangeAspect="1"/>
          </p:cNvGraphicFramePr>
          <p:nvPr/>
        </p:nvGraphicFramePr>
        <p:xfrm>
          <a:off x="2967038" y="20526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5000" imgH="1085760" progId="MS_ClipArt_Gallery.2">
                  <p:embed/>
                </p:oleObj>
              </mc:Choice>
              <mc:Fallback>
                <p:oleObj name="Clip" r:id="rId3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7038" y="20526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49" name="Freeform 8"/>
          <p:cNvSpPr>
            <a:spLocks/>
          </p:cNvSpPr>
          <p:nvPr/>
        </p:nvSpPr>
        <p:spPr bwMode="auto">
          <a:xfrm>
            <a:off x="2152650" y="3262313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91139" name="Object 3"/>
          <p:cNvGraphicFramePr>
            <a:graphicFrameLocks noChangeAspect="1"/>
          </p:cNvGraphicFramePr>
          <p:nvPr/>
        </p:nvGraphicFramePr>
        <p:xfrm>
          <a:off x="5167313" y="3868738"/>
          <a:ext cx="61118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305000" imgH="1085760" progId="MS_ClipArt_Gallery.2">
                  <p:embed/>
                </p:oleObj>
              </mc:Choice>
              <mc:Fallback>
                <p:oleObj name="Clip" r:id="rId5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7313" y="3868738"/>
                        <a:ext cx="611187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0" name="Object 4"/>
          <p:cNvGraphicFramePr>
            <a:graphicFrameLocks noChangeAspect="1"/>
          </p:cNvGraphicFramePr>
          <p:nvPr/>
        </p:nvGraphicFramePr>
        <p:xfrm>
          <a:off x="2952750" y="5811838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6" imgW="1305000" imgH="1085760" progId="MS_ClipArt_Gallery.2">
                  <p:embed/>
                </p:oleObj>
              </mc:Choice>
              <mc:Fallback>
                <p:oleObj name="Clip" r:id="rId6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5811838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141" name="Object 5"/>
          <p:cNvGraphicFramePr>
            <a:graphicFrameLocks noChangeAspect="1"/>
          </p:cNvGraphicFramePr>
          <p:nvPr/>
        </p:nvGraphicFramePr>
        <p:xfrm>
          <a:off x="492125" y="3711575"/>
          <a:ext cx="611188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5000" imgH="1085760" progId="MS_ClipArt_Gallery.2">
                  <p:embed/>
                </p:oleObj>
              </mc:Choice>
              <mc:Fallback>
                <p:oleObj name="Clip" r:id="rId7" imgW="1305000" imgH="108576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3711575"/>
                        <a:ext cx="611188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150" name="Rectangle 12"/>
          <p:cNvSpPr>
            <a:spLocks noChangeArrowheads="1"/>
          </p:cNvSpPr>
          <p:nvPr/>
        </p:nvSpPr>
        <p:spPr bwMode="auto">
          <a:xfrm>
            <a:off x="4968875" y="4017963"/>
            <a:ext cx="269875" cy="2047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1" name="Rectangle 13"/>
          <p:cNvSpPr>
            <a:spLocks noChangeArrowheads="1"/>
          </p:cNvSpPr>
          <p:nvPr/>
        </p:nvSpPr>
        <p:spPr bwMode="auto">
          <a:xfrm>
            <a:off x="1038225" y="3835400"/>
            <a:ext cx="269875" cy="2047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2" name="Rectangle 14"/>
          <p:cNvSpPr>
            <a:spLocks noChangeArrowheads="1"/>
          </p:cNvSpPr>
          <p:nvPr/>
        </p:nvSpPr>
        <p:spPr bwMode="auto">
          <a:xfrm>
            <a:off x="3238500" y="2546350"/>
            <a:ext cx="192088" cy="2555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3" name="Rectangle 16"/>
          <p:cNvSpPr>
            <a:spLocks noChangeArrowheads="1"/>
          </p:cNvSpPr>
          <p:nvPr/>
        </p:nvSpPr>
        <p:spPr bwMode="auto">
          <a:xfrm>
            <a:off x="3171825" y="5557838"/>
            <a:ext cx="192088" cy="2555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91154" name="Line 19"/>
          <p:cNvSpPr>
            <a:spLocks noChangeShapeType="1"/>
          </p:cNvSpPr>
          <p:nvPr/>
        </p:nvSpPr>
        <p:spPr bwMode="auto">
          <a:xfrm>
            <a:off x="1300163" y="3940175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5" name="Line 20"/>
          <p:cNvSpPr>
            <a:spLocks noChangeShapeType="1"/>
          </p:cNvSpPr>
          <p:nvPr/>
        </p:nvSpPr>
        <p:spPr bwMode="auto">
          <a:xfrm>
            <a:off x="3309938" y="2808288"/>
            <a:ext cx="0" cy="6556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6" name="Line 21"/>
          <p:cNvSpPr>
            <a:spLocks noChangeShapeType="1"/>
          </p:cNvSpPr>
          <p:nvPr/>
        </p:nvSpPr>
        <p:spPr bwMode="auto">
          <a:xfrm flipH="1">
            <a:off x="4173538" y="4108450"/>
            <a:ext cx="796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7" name="Line 22"/>
          <p:cNvSpPr>
            <a:spLocks noChangeShapeType="1"/>
          </p:cNvSpPr>
          <p:nvPr/>
        </p:nvSpPr>
        <p:spPr bwMode="auto">
          <a:xfrm flipV="1">
            <a:off x="3271838" y="5113338"/>
            <a:ext cx="0" cy="438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58" name="Text Box 24"/>
          <p:cNvSpPr txBox="1">
            <a:spLocks noChangeArrowheads="1"/>
          </p:cNvSpPr>
          <p:nvPr/>
        </p:nvSpPr>
        <p:spPr bwMode="auto">
          <a:xfrm>
            <a:off x="3630613" y="2516188"/>
            <a:ext cx="1455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1A-2F-BB-709-AD</a:t>
            </a:r>
          </a:p>
        </p:txBody>
      </p:sp>
      <p:sp>
        <p:nvSpPr>
          <p:cNvPr id="91159" name="Line 25"/>
          <p:cNvSpPr>
            <a:spLocks noChangeShapeType="1"/>
          </p:cNvSpPr>
          <p:nvPr/>
        </p:nvSpPr>
        <p:spPr bwMode="auto">
          <a:xfrm flipH="1" flipV="1">
            <a:off x="3438525" y="2652713"/>
            <a:ext cx="257175" cy="12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0" name="Line 26"/>
          <p:cNvSpPr>
            <a:spLocks noChangeShapeType="1"/>
          </p:cNvSpPr>
          <p:nvPr/>
        </p:nvSpPr>
        <p:spPr bwMode="auto">
          <a:xfrm flipV="1">
            <a:off x="5087938" y="421163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1" name="Text Box 27"/>
          <p:cNvSpPr txBox="1">
            <a:spLocks noChangeArrowheads="1"/>
          </p:cNvSpPr>
          <p:nvPr/>
        </p:nvSpPr>
        <p:spPr bwMode="auto">
          <a:xfrm>
            <a:off x="4479925" y="4602163"/>
            <a:ext cx="15824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58-23-D7-FA-20-B0</a:t>
            </a:r>
          </a:p>
        </p:txBody>
      </p:sp>
      <p:sp>
        <p:nvSpPr>
          <p:cNvPr id="91162" name="Line 28"/>
          <p:cNvSpPr>
            <a:spLocks noChangeShapeType="1"/>
          </p:cNvSpPr>
          <p:nvPr/>
        </p:nvSpPr>
        <p:spPr bwMode="auto">
          <a:xfrm flipH="1">
            <a:off x="3375025" y="5667375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3" name="Text Box 29"/>
          <p:cNvSpPr txBox="1">
            <a:spLocks noChangeArrowheads="1"/>
          </p:cNvSpPr>
          <p:nvPr/>
        </p:nvSpPr>
        <p:spPr bwMode="auto">
          <a:xfrm>
            <a:off x="3797300" y="5554663"/>
            <a:ext cx="15490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0C-C4-11-6F-E3-98</a:t>
            </a:r>
          </a:p>
        </p:txBody>
      </p:sp>
      <p:sp>
        <p:nvSpPr>
          <p:cNvPr id="91164" name="Line 30"/>
          <p:cNvSpPr>
            <a:spLocks noChangeShapeType="1"/>
          </p:cNvSpPr>
          <p:nvPr/>
        </p:nvSpPr>
        <p:spPr bwMode="auto">
          <a:xfrm flipV="1">
            <a:off x="1169988" y="4040188"/>
            <a:ext cx="0" cy="373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>
              <a:latin typeface="Calibri"/>
            </a:endParaRPr>
          </a:p>
        </p:txBody>
      </p:sp>
      <p:sp>
        <p:nvSpPr>
          <p:cNvPr id="91165" name="Text Box 31"/>
          <p:cNvSpPr txBox="1">
            <a:spLocks noChangeArrowheads="1"/>
          </p:cNvSpPr>
          <p:nvPr/>
        </p:nvSpPr>
        <p:spPr bwMode="auto">
          <a:xfrm>
            <a:off x="319088" y="4473575"/>
            <a:ext cx="14036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Calibri"/>
              </a:rPr>
              <a:t>71-6F7-2B-08-53</a:t>
            </a:r>
          </a:p>
        </p:txBody>
      </p:sp>
      <p:sp>
        <p:nvSpPr>
          <p:cNvPr id="91166" name="Text Box 32"/>
          <p:cNvSpPr txBox="1">
            <a:spLocks noChangeArrowheads="1"/>
          </p:cNvSpPr>
          <p:nvPr/>
        </p:nvSpPr>
        <p:spPr bwMode="auto">
          <a:xfrm>
            <a:off x="2636838" y="3625850"/>
            <a:ext cx="10438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i="0" dirty="0">
                <a:latin typeface="Calibri"/>
              </a:rPr>
              <a:t>   LAN</a:t>
            </a:r>
          </a:p>
          <a:p>
            <a:r>
              <a:rPr lang="en-US" sz="1800" i="0" dirty="0">
                <a:latin typeface="Calibri"/>
              </a:rPr>
              <a:t>(wired or</a:t>
            </a:r>
          </a:p>
          <a:p>
            <a:r>
              <a:rPr lang="en-US" sz="1800" i="0" dirty="0">
                <a:latin typeface="Calibri"/>
              </a:rPr>
              <a:t>wireless)</a:t>
            </a:r>
          </a:p>
        </p:txBody>
      </p:sp>
    </p:spTree>
    <p:extLst>
      <p:ext uri="{BB962C8B-B14F-4D97-AF65-F5344CB8AC3E}">
        <p14:creationId xmlns:p14="http://schemas.microsoft.com/office/powerpoint/2010/main" val="182115060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2AF2BDD-3690-9340-9AFB-DEC04E0CDDAF}" type="slidenum">
              <a:rPr lang="en-US" sz="1400" b="0">
                <a:latin typeface="Times New Roman" charset="0"/>
                <a:cs typeface="Calibri"/>
              </a:rPr>
              <a:pPr eaLnBrk="1" hangingPunct="1"/>
              <a:t>124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Address Resolution Protocol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686800" cy="54864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Every node maintains an </a:t>
            </a:r>
            <a:r>
              <a:rPr lang="en-US" dirty="0">
                <a:solidFill>
                  <a:srgbClr val="0000FF"/>
                </a:solidFill>
                <a:cs typeface="Calibri"/>
              </a:rPr>
              <a:t>ARP</a:t>
            </a:r>
            <a:r>
              <a:rPr lang="en-US" dirty="0">
                <a:cs typeface="Calibri"/>
              </a:rPr>
              <a:t> table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&lt;IP address, MAC address&gt; pair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Consult the table when sending a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Map destination IP address to destination MAC address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Encapsulate and transmit the data packet</a:t>
            </a:r>
          </a:p>
          <a:p>
            <a:pPr lvl="1">
              <a:lnSpc>
                <a:spcPct val="90000"/>
              </a:lnSpc>
            </a:pPr>
            <a:endParaRPr lang="en-US" dirty="0"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But: what if IP address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not</a:t>
            </a:r>
            <a:r>
              <a:rPr lang="en-US" dirty="0">
                <a:cs typeface="Calibri"/>
              </a:rPr>
              <a:t> in the table?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broadcasts</a:t>
            </a:r>
            <a:r>
              <a:rPr lang="en-US" dirty="0">
                <a:ea typeface="Calibri"/>
                <a:cs typeface="Calibri"/>
              </a:rPr>
              <a:t>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Who has IP address 1.2.3.156</a:t>
            </a:r>
            <a:r>
              <a:rPr lang="en-US" dirty="0">
                <a:ea typeface="Calibri"/>
                <a:cs typeface="Calibri"/>
              </a:rPr>
              <a:t>?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Receiver responds: </a:t>
            </a:r>
            <a:r>
              <a:rPr lang="ja-JP" altLang="en-US" dirty="0">
                <a:ea typeface="Calibri"/>
                <a:cs typeface="Calibri"/>
              </a:rPr>
              <a:t>“</a:t>
            </a:r>
            <a:r>
              <a:rPr lang="en-US" b="1" dirty="0">
                <a:ea typeface="Calibri"/>
                <a:cs typeface="Calibri"/>
              </a:rPr>
              <a:t>MAC address 58-23-D7-FA-20-B0</a:t>
            </a:r>
            <a:r>
              <a:rPr lang="ja-JP" altLang="en-US" dirty="0">
                <a:ea typeface="Calibri"/>
                <a:cs typeface="Calibri"/>
              </a:rPr>
              <a:t>”</a:t>
            </a:r>
            <a:endParaRPr lang="en-US" dirty="0"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Sender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caches</a:t>
            </a:r>
            <a:r>
              <a:rPr lang="en-US" dirty="0">
                <a:ea typeface="Calibri"/>
                <a:cs typeface="Calibri"/>
              </a:rPr>
              <a:t> result in its ARP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921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125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1107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51C4A64-1FB0-A643-9BEC-48AE304290FD}" type="slidenum">
              <a:rPr lang="en-US" sz="1400" b="0">
                <a:latin typeface="Times New Roman" charset="0"/>
                <a:cs typeface="Calibri"/>
              </a:rPr>
              <a:pPr eaLnBrk="1" hangingPunct="1"/>
              <a:t>126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pic>
        <p:nvPicPr>
          <p:cNvPr id="65539" name="Picture 2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2155825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Example: A Sending a Packet to B</a:t>
            </a:r>
          </a:p>
        </p:txBody>
      </p:sp>
      <p:sp>
        <p:nvSpPr>
          <p:cNvPr id="65541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461963" y="1239838"/>
            <a:ext cx="6529387" cy="500062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dirty="0">
                <a:cs typeface="Calibri"/>
              </a:rPr>
              <a:t>How does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sz="2400" dirty="0">
                <a:cs typeface="Calibri"/>
              </a:rPr>
              <a:t> send an IP packet to host </a:t>
            </a:r>
            <a:r>
              <a:rPr lang="en-US" sz="2400" dirty="0">
                <a:solidFill>
                  <a:srgbClr val="FF3300"/>
                </a:solidFill>
                <a:cs typeface="Calibri"/>
              </a:rPr>
              <a:t>B</a:t>
            </a:r>
            <a:r>
              <a:rPr lang="en-US" sz="2400" dirty="0">
                <a:cs typeface="Calibri"/>
              </a:rPr>
              <a:t>?</a:t>
            </a:r>
            <a:endParaRPr lang="en-US" dirty="0">
              <a:cs typeface="Calibri"/>
            </a:endParaRPr>
          </a:p>
        </p:txBody>
      </p:sp>
      <p:sp>
        <p:nvSpPr>
          <p:cNvPr id="65542" name="Text Box 5"/>
          <p:cNvSpPr txBox="1">
            <a:spLocks noChangeArrowheads="1"/>
          </p:cNvSpPr>
          <p:nvPr/>
        </p:nvSpPr>
        <p:spPr bwMode="auto">
          <a:xfrm>
            <a:off x="896938" y="3308350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3" name="Text Box 6"/>
          <p:cNvSpPr txBox="1">
            <a:spLocks noChangeArrowheads="1"/>
          </p:cNvSpPr>
          <p:nvPr/>
        </p:nvSpPr>
        <p:spPr bwMode="auto">
          <a:xfrm>
            <a:off x="4084638" y="4602163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4" name="Text Box 7"/>
          <p:cNvSpPr txBox="1">
            <a:spLocks noChangeArrowheads="1"/>
          </p:cNvSpPr>
          <p:nvPr/>
        </p:nvSpPr>
        <p:spPr bwMode="auto">
          <a:xfrm>
            <a:off x="7942263" y="4891088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5545" name="Text Box 8"/>
          <p:cNvSpPr txBox="1">
            <a:spLocks noChangeArrowheads="1"/>
          </p:cNvSpPr>
          <p:nvPr/>
        </p:nvSpPr>
        <p:spPr bwMode="auto">
          <a:xfrm>
            <a:off x="2825750" y="5940426"/>
            <a:ext cx="34925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 eaLnBrk="1" hangingPunct="1"/>
            <a:r>
              <a:rPr lang="en-US" dirty="0">
                <a:latin typeface="Helvetica" charset="0"/>
                <a:cs typeface="Calibri"/>
              </a:rPr>
              <a:t>1.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A</a:t>
            </a:r>
            <a:r>
              <a:rPr lang="en-US" dirty="0">
                <a:latin typeface="Helvetica" charset="0"/>
                <a:cs typeface="Calibri"/>
              </a:rPr>
              <a:t> 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</a:t>
            </a:r>
            <a:r>
              <a:rPr lang="en-US" dirty="0">
                <a:latin typeface="Helvetica" charset="0"/>
                <a:cs typeface="Calibri"/>
              </a:rPr>
              <a:t>.</a:t>
            </a:r>
            <a:br>
              <a:rPr lang="en-US" dirty="0">
                <a:latin typeface="Helvetica" charset="0"/>
                <a:cs typeface="Calibri"/>
              </a:rPr>
            </a:br>
            <a:r>
              <a:rPr lang="en-US" dirty="0">
                <a:latin typeface="Helvetica" charset="0"/>
                <a:cs typeface="Calibri"/>
              </a:rPr>
              <a:t>2.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R </a:t>
            </a:r>
            <a:r>
              <a:rPr lang="en-US" dirty="0">
                <a:latin typeface="Helvetica" charset="0"/>
                <a:cs typeface="Calibri"/>
              </a:rPr>
              <a:t>sends packet to </a:t>
            </a:r>
            <a:r>
              <a:rPr lang="en-US" dirty="0">
                <a:solidFill>
                  <a:srgbClr val="FF3300"/>
                </a:solidFill>
                <a:latin typeface="Helvetica" charset="0"/>
                <a:cs typeface="Calibri"/>
              </a:rPr>
              <a:t>B</a:t>
            </a:r>
            <a:r>
              <a:rPr lang="en-US" dirty="0">
                <a:latin typeface="Helvetica" charset="0"/>
                <a:cs typeface="Calibri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978307-1CA2-8C45-BC32-232C3649B34B}"/>
              </a:ext>
            </a:extLst>
          </p:cNvPr>
          <p:cNvSpPr/>
          <p:nvPr/>
        </p:nvSpPr>
        <p:spPr>
          <a:xfrm>
            <a:off x="669073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6E51C55-3F6F-1346-B0F4-5F53E2EA5E02}"/>
              </a:ext>
            </a:extLst>
          </p:cNvPr>
          <p:cNvSpPr/>
          <p:nvPr/>
        </p:nvSpPr>
        <p:spPr>
          <a:xfrm>
            <a:off x="2575613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5BF0C5-D898-404C-A757-918314A596D0}"/>
              </a:ext>
            </a:extLst>
          </p:cNvPr>
          <p:cNvSpPr/>
          <p:nvPr/>
        </p:nvSpPr>
        <p:spPr>
          <a:xfrm>
            <a:off x="3068132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091F173-D863-0F47-8AF2-DE35A077EF22}"/>
              </a:ext>
            </a:extLst>
          </p:cNvPr>
          <p:cNvSpPr/>
          <p:nvPr/>
        </p:nvSpPr>
        <p:spPr>
          <a:xfrm>
            <a:off x="3576161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133AB3-C527-3E46-AEAA-CA634F8726FA}"/>
              </a:ext>
            </a:extLst>
          </p:cNvPr>
          <p:cNvSpPr/>
          <p:nvPr/>
        </p:nvSpPr>
        <p:spPr>
          <a:xfrm>
            <a:off x="4071726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2B1FB65-9408-F34B-B95F-BAF369A73304}"/>
              </a:ext>
            </a:extLst>
          </p:cNvPr>
          <p:cNvSpPr/>
          <p:nvPr/>
        </p:nvSpPr>
        <p:spPr>
          <a:xfrm>
            <a:off x="4687035" y="5348288"/>
            <a:ext cx="3902927" cy="415925"/>
          </a:xfrm>
          <a:prstGeom prst="rect">
            <a:avLst/>
          </a:prstGeom>
          <a:noFill/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66197D5-8AE2-FC4C-830C-1CB58F6BF0A3}"/>
              </a:ext>
            </a:extLst>
          </p:cNvPr>
          <p:cNvSpPr/>
          <p:nvPr/>
        </p:nvSpPr>
        <p:spPr>
          <a:xfrm>
            <a:off x="6593575" y="5348288"/>
            <a:ext cx="500274" cy="415925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8D303A9-404A-2042-8B87-C764DFA2AE76}"/>
              </a:ext>
            </a:extLst>
          </p:cNvPr>
          <p:cNvSpPr/>
          <p:nvPr/>
        </p:nvSpPr>
        <p:spPr>
          <a:xfrm>
            <a:off x="7086094" y="5351496"/>
            <a:ext cx="500274" cy="409508"/>
          </a:xfrm>
          <a:prstGeom prst="rect">
            <a:avLst/>
          </a:prstGeom>
          <a:solidFill>
            <a:srgbClr val="E5EB16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60ADC8F-FB79-7441-BAA9-5052A6AE5D7A}"/>
              </a:ext>
            </a:extLst>
          </p:cNvPr>
          <p:cNvSpPr/>
          <p:nvPr/>
        </p:nvSpPr>
        <p:spPr>
          <a:xfrm>
            <a:off x="7594123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9035E1-6C39-624A-866F-8DCE9C58CE20}"/>
              </a:ext>
            </a:extLst>
          </p:cNvPr>
          <p:cNvSpPr/>
          <p:nvPr/>
        </p:nvSpPr>
        <p:spPr>
          <a:xfrm>
            <a:off x="8089688" y="5348288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3289686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C1F24E69-05F6-E849-B9AE-BD0123211803}" type="slidenum">
              <a:rPr lang="en-US" sz="1400" b="0">
                <a:latin typeface="Times New Roman" charset="0"/>
                <a:cs typeface="Calibri"/>
              </a:rPr>
              <a:pPr eaLnBrk="1" hangingPunct="1"/>
              <a:t>127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Decides to Send Through R</a:t>
            </a:r>
          </a:p>
        </p:txBody>
      </p:sp>
      <p:pic>
        <p:nvPicPr>
          <p:cNvPr id="67588" name="Picture 3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Text Box 4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0" name="Text Box 5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95539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593975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constructs an IP packet to send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/>
            <a:r>
              <a:rPr lang="en-US" dirty="0">
                <a:ea typeface="Calibri"/>
                <a:cs typeface="Calibri"/>
              </a:rPr>
              <a:t>Source 111.111.111.111, destination 222.222.222.222</a:t>
            </a:r>
          </a:p>
          <a:p>
            <a:pPr>
              <a:lnSpc>
                <a:spcPct val="70000"/>
              </a:lnSpc>
            </a:pPr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has a gateway 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</a:p>
          <a:p>
            <a:pPr lvl="1"/>
            <a:r>
              <a:rPr lang="en-US" dirty="0">
                <a:ea typeface="Calibri"/>
                <a:cs typeface="Calibri"/>
              </a:rPr>
              <a:t>Used to reach destinations outside of 111.111.111.0/24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Address 111.111.111.110 for R learned via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DHCP/</a:t>
            </a:r>
            <a:r>
              <a:rPr lang="en-US" dirty="0" err="1">
                <a:solidFill>
                  <a:srgbClr val="0000FF"/>
                </a:solidFill>
                <a:ea typeface="Calibri"/>
                <a:cs typeface="Calibri"/>
              </a:rPr>
              <a:t>config</a:t>
            </a:r>
            <a:endParaRPr lang="en-US" dirty="0">
              <a:ea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004606D-EFC2-8545-ACC2-E176FC6BC0BE}"/>
              </a:ext>
            </a:extLst>
          </p:cNvPr>
          <p:cNvGrpSpPr/>
          <p:nvPr/>
        </p:nvGrpSpPr>
        <p:grpSpPr>
          <a:xfrm>
            <a:off x="-547385" y="4027487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257648-9660-3B42-87CC-D26EF305C17F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B336BF-A8E2-8A4C-A085-FB82B3421EB9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002668B-4894-DD40-BDA4-B03D4C03FBCF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88313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7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363C52E5-AAFD-7A4E-A2DF-C81B71CAD45D}"/>
              </a:ext>
            </a:extLst>
          </p:cNvPr>
          <p:cNvGrpSpPr/>
          <p:nvPr/>
        </p:nvGrpSpPr>
        <p:grpSpPr>
          <a:xfrm>
            <a:off x="-541018" y="4027219"/>
            <a:ext cx="2899333" cy="415925"/>
            <a:chOff x="669073" y="5348288"/>
            <a:chExt cx="2899333" cy="41592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789B0DF-3477-7445-BDF2-84B8FA70FA75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3DB44A4-A6FC-4B45-95B6-35A2B0B4A14C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26D64B9-0304-674E-B517-D64C83BB4283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032EBA-5993-3645-9EFD-2CD3082C8AA4}" type="slidenum">
              <a:rPr lang="en-US" sz="1400" b="0">
                <a:latin typeface="Times New Roman" charset="0"/>
                <a:cs typeface="Calibri"/>
              </a:rPr>
              <a:pPr eaLnBrk="1" hangingPunct="1"/>
              <a:t>128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Host A Sends Packet Through R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093913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learns the MAC address of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’s interface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111.111.111.110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dirty="0">
                <a:ea typeface="Calibri"/>
                <a:cs typeface="Calibri"/>
              </a:rPr>
              <a:t> responds with E6-E9-00-17-BB-4B</a:t>
            </a:r>
          </a:p>
          <a:p>
            <a:r>
              <a:rPr lang="en-US" dirty="0">
                <a:cs typeface="Calibri"/>
              </a:rPr>
              <a:t>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A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endParaRPr lang="en-US" dirty="0">
              <a:cs typeface="Calibri"/>
            </a:endParaRPr>
          </a:p>
        </p:txBody>
      </p:sp>
      <p:sp>
        <p:nvSpPr>
          <p:cNvPr id="69638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39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69640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5427E94-4A22-3C44-8998-599D454FAB6F}"/>
              </a:ext>
            </a:extLst>
          </p:cNvPr>
          <p:cNvGrpSpPr/>
          <p:nvPr/>
        </p:nvGrpSpPr>
        <p:grpSpPr>
          <a:xfrm>
            <a:off x="-541018" y="4036198"/>
            <a:ext cx="3902927" cy="415925"/>
            <a:chOff x="669073" y="5348288"/>
            <a:chExt cx="3902927" cy="41592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645A1D-AAD0-754D-8153-911E3688F1DA}"/>
                </a:ext>
              </a:extLst>
            </p:cNvPr>
            <p:cNvSpPr/>
            <p:nvPr/>
          </p:nvSpPr>
          <p:spPr>
            <a:xfrm>
              <a:off x="669073" y="5348288"/>
              <a:ext cx="3902927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FE10388-122E-8A42-946A-F2169611F14D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D76A6FB-0B10-5841-AD6A-42D91286D41D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2E1CEF-7C33-3B4D-9E4A-7E17C4A135E6}"/>
                </a:ext>
              </a:extLst>
            </p:cNvPr>
            <p:cNvSpPr/>
            <p:nvPr/>
          </p:nvSpPr>
          <p:spPr>
            <a:xfrm>
              <a:off x="3576161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DD8827F-669E-8942-A3EC-D8EED72B7348}"/>
                </a:ext>
              </a:extLst>
            </p:cNvPr>
            <p:cNvSpPr/>
            <p:nvPr/>
          </p:nvSpPr>
          <p:spPr>
            <a:xfrm>
              <a:off x="4071726" y="5348288"/>
              <a:ext cx="500274" cy="415925"/>
            </a:xfrm>
            <a:prstGeom prst="rect">
              <a:avLst/>
            </a:prstGeom>
            <a:solidFill>
              <a:srgbClr val="12F411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R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4EB1E7-0733-8E47-9A03-B3AEE16EE24D}"/>
              </a:ext>
            </a:extLst>
          </p:cNvPr>
          <p:cNvGrpSpPr/>
          <p:nvPr/>
        </p:nvGrpSpPr>
        <p:grpSpPr>
          <a:xfrm>
            <a:off x="1524000" y="5067688"/>
            <a:ext cx="3987383" cy="415925"/>
            <a:chOff x="669073" y="-720724"/>
            <a:chExt cx="3987383" cy="41592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9082E58-B157-B44D-9BBE-4C3969AEB919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4425CFC-CE09-2A45-8AF7-B74137BEAB0F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I’m 111.111.111.110 </a:t>
              </a:r>
              <a:r>
                <a:rPr lang="en-GB" sz="1400" i="1" dirty="0"/>
                <a:t>on </a:t>
              </a:r>
              <a:r>
                <a:rPr lang="en-GB" sz="1100" i="1" dirty="0">
                  <a:latin typeface="Courier New" panose="02070309020205020404" pitchFamily="49" charset="0"/>
                  <a:cs typeface="Courier New" panose="02070309020205020404" pitchFamily="49" charset="0"/>
                </a:rPr>
                <a:t>e</a:t>
              </a:r>
              <a:r>
                <a:rPr lang="en-GB" sz="11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6-e9-00-17-bb-4b</a:t>
              </a:r>
              <a:r>
                <a:rPr lang="en-GB" sz="1400" i="1" dirty="0"/>
                <a:t> </a:t>
              </a:r>
              <a:endParaRPr lang="en-GB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E400243-0B26-2B49-95C8-917FA7E6957D}"/>
              </a:ext>
            </a:extLst>
          </p:cNvPr>
          <p:cNvGrpSpPr/>
          <p:nvPr/>
        </p:nvGrpSpPr>
        <p:grpSpPr>
          <a:xfrm>
            <a:off x="81380" y="4264604"/>
            <a:ext cx="3987383" cy="415925"/>
            <a:chOff x="669073" y="-720724"/>
            <a:chExt cx="3987383" cy="41592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425C6BF-C7C8-9041-BB7E-A6218073F8FA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DA88A4-E553-3647-8D4B-B7D09BC956F6}"/>
                </a:ext>
              </a:extLst>
            </p:cNvPr>
            <p:cNvSpPr txBox="1"/>
            <p:nvPr/>
          </p:nvSpPr>
          <p:spPr>
            <a:xfrm flipH="1">
              <a:off x="75352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4C3A53-0D51-6046-BDCF-ECF667DC5C8B}"/>
              </a:ext>
            </a:extLst>
          </p:cNvPr>
          <p:cNvGrpSpPr/>
          <p:nvPr/>
        </p:nvGrpSpPr>
        <p:grpSpPr>
          <a:xfrm>
            <a:off x="79139" y="4267430"/>
            <a:ext cx="3957403" cy="415925"/>
            <a:chOff x="669073" y="-720724"/>
            <a:chExt cx="3957403" cy="41592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02B4CB2-1175-9E4F-A999-A64C7ABF8EDC}"/>
                </a:ext>
              </a:extLst>
            </p:cNvPr>
            <p:cNvSpPr/>
            <p:nvPr/>
          </p:nvSpPr>
          <p:spPr>
            <a:xfrm>
              <a:off x="669073" y="-720724"/>
              <a:ext cx="3902927" cy="41592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B7376E7-9E78-4642-8756-6A6343145D4D}"/>
                </a:ext>
              </a:extLst>
            </p:cNvPr>
            <p:cNvSpPr txBox="1"/>
            <p:nvPr/>
          </p:nvSpPr>
          <p:spPr>
            <a:xfrm flipH="1">
              <a:off x="723549" y="-697428"/>
              <a:ext cx="390292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MAC address for 111.111.111.110 </a:t>
              </a:r>
              <a:r>
                <a:rPr lang="en-GB" sz="1400" i="1" dirty="0"/>
                <a:t>please</a:t>
              </a:r>
              <a:endParaRPr lang="en-GB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4012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3.7037E-6 L 0.16128 0.136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680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209 L -0.00382 0.20741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0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209 L -0.16597 -0.1363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85" y="-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-0.0338 L 0.33142 0.1317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D1AB618-2739-4445-A705-B4EE727C7ED1}" type="slidenum">
              <a:rPr lang="en-US" sz="1400" b="0">
                <a:latin typeface="Times New Roman" charset="0"/>
                <a:cs typeface="Calibri"/>
              </a:rPr>
              <a:pPr eaLnBrk="1" hangingPunct="1"/>
              <a:t>129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Decides how to Forward Packet</a:t>
            </a:r>
          </a:p>
        </p:txBody>
      </p:sp>
      <p:sp>
        <p:nvSpPr>
          <p:cNvPr id="95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458200" cy="2743200"/>
          </a:xfrm>
        </p:spPr>
        <p:txBody>
          <a:bodyPr>
            <a:normAutofit/>
          </a:bodyPr>
          <a:lstStyle/>
          <a:p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’s adaptor receives the packet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extracts the IP packet from the Ethernet frame</a:t>
            </a:r>
          </a:p>
          <a:p>
            <a:pPr lvl="1">
              <a:buClr>
                <a:schemeClr val="tx2"/>
              </a:buClr>
            </a:pPr>
            <a:r>
              <a:rPr lang="en-US" sz="2400" dirty="0">
                <a:solidFill>
                  <a:srgbClr val="FF3300"/>
                </a:solidFill>
                <a:ea typeface="Calibri"/>
                <a:cs typeface="Calibri"/>
              </a:rPr>
              <a:t>R</a:t>
            </a:r>
            <a:r>
              <a:rPr lang="en-US" sz="2400" dirty="0">
                <a:ea typeface="Calibri"/>
                <a:cs typeface="Calibri"/>
              </a:rPr>
              <a:t> sees the IP packet is destined to 222.222.222.222</a:t>
            </a:r>
          </a:p>
          <a:p>
            <a:pPr>
              <a:lnSpc>
                <a:spcPct val="80000"/>
              </a:lnSpc>
            </a:pPr>
            <a:r>
              <a:rPr lang="en-US" sz="2800" dirty="0">
                <a:cs typeface="Calibri"/>
              </a:rPr>
              <a:t>Router </a:t>
            </a:r>
            <a:r>
              <a:rPr lang="en-US" sz="2800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sz="2800" dirty="0">
                <a:cs typeface="Calibri"/>
              </a:rPr>
              <a:t> consults its forwarding table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Packet matches 222.222.222.0/24 via other adaptor</a:t>
            </a:r>
          </a:p>
        </p:txBody>
      </p:sp>
      <p:pic>
        <p:nvPicPr>
          <p:cNvPr id="71685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5"/>
          <p:cNvSpPr txBox="1">
            <a:spLocks noChangeArrowheads="1"/>
          </p:cNvSpPr>
          <p:nvPr/>
        </p:nvSpPr>
        <p:spPr bwMode="auto">
          <a:xfrm>
            <a:off x="896938" y="4657725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7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1688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407C4D8-60F0-8344-BE7E-9D7C354BFB16}"/>
              </a:ext>
            </a:extLst>
          </p:cNvPr>
          <p:cNvGrpSpPr/>
          <p:nvPr/>
        </p:nvGrpSpPr>
        <p:grpSpPr>
          <a:xfrm>
            <a:off x="2311135" y="5083969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A17C566-619F-2A4D-B016-4BE45FF582BA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F052E4D-C90E-134C-926D-7E256AAA545B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0B05E16-3822-0742-9ED3-A8443D432B4E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84D8D6-F830-0C40-A5E5-24A13C52A372}"/>
              </a:ext>
            </a:extLst>
          </p:cNvPr>
          <p:cNvSpPr/>
          <p:nvPr/>
        </p:nvSpPr>
        <p:spPr>
          <a:xfrm>
            <a:off x="5218223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89177D-DCA2-6848-A346-DB4D40E6CD2C}"/>
              </a:ext>
            </a:extLst>
          </p:cNvPr>
          <p:cNvSpPr/>
          <p:nvPr/>
        </p:nvSpPr>
        <p:spPr>
          <a:xfrm>
            <a:off x="5713788" y="5083969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887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491" grpId="0" uiExpand="1" build="p"/>
      <p:bldP spid="15" grpId="0" animBg="1"/>
      <p:bldP spid="1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2592388" y="3581400"/>
            <a:ext cx="261937" cy="1295400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6" name="Group 272">
            <a:extLst>
              <a:ext uri="{FF2B5EF4-FFF2-40B4-BE49-F238E27FC236}">
                <a16:creationId xmlns:a16="http://schemas.microsoft.com/office/drawing/2014/main" id="{8FBC8681-03BA-6E4F-914C-5F5123512168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33800"/>
            <a:ext cx="2971800" cy="2114550"/>
            <a:chOff x="1776" y="2784"/>
            <a:chExt cx="1872" cy="1332"/>
          </a:xfrm>
        </p:grpSpPr>
        <p:sp>
          <p:nvSpPr>
            <p:cNvPr id="14347" name="Rectangle 273">
              <a:extLst>
                <a:ext uri="{FF2B5EF4-FFF2-40B4-BE49-F238E27FC236}">
                  <a16:creationId xmlns:a16="http://schemas.microsoft.com/office/drawing/2014/main" id="{851A5272-E41C-9141-B499-3A159348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R5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8" name="Rectangle 274">
              <a:extLst>
                <a:ext uri="{FF2B5EF4-FFF2-40B4-BE49-F238E27FC236}">
                  <a16:creationId xmlns:a16="http://schemas.microsoft.com/office/drawing/2014/main" id="{1384325D-75AF-0549-8A70-0B2FCEFB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F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49" name="Rectangle 275">
              <a:extLst>
                <a:ext uri="{FF2B5EF4-FFF2-40B4-BE49-F238E27FC236}">
                  <a16:creationId xmlns:a16="http://schemas.microsoft.com/office/drawing/2014/main" id="{FAAC1255-B6C8-EB4B-8387-AE5EB98B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0" name="Rectangle 276">
              <a:extLst>
                <a:ext uri="{FF2B5EF4-FFF2-40B4-BE49-F238E27FC236}">
                  <a16:creationId xmlns:a16="http://schemas.microsoft.com/office/drawing/2014/main" id="{7B7DF595-CEA4-134C-82FE-B42D63CD2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E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1" name="Rectangle 277">
              <a:extLst>
                <a:ext uri="{FF2B5EF4-FFF2-40B4-BE49-F238E27FC236}">
                  <a16:creationId xmlns:a16="http://schemas.microsoft.com/office/drawing/2014/main" id="{B7A3D79E-0727-3946-A377-5EB17C5C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R3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2" name="Rectangle 278">
              <a:extLst>
                <a:ext uri="{FF2B5EF4-FFF2-40B4-BE49-F238E27FC236}">
                  <a16:creationId xmlns:a16="http://schemas.microsoft.com/office/drawing/2014/main" id="{731DCEAC-EB1D-1C43-9C05-FF6A385A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3" name="Rectangle 279">
              <a:extLst>
                <a:ext uri="{FF2B5EF4-FFF2-40B4-BE49-F238E27FC236}">
                  <a16:creationId xmlns:a16="http://schemas.microsoft.com/office/drawing/2014/main" id="{5C0175E8-5653-4944-97FA-A10EB5B3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Next Hop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4" name="Rectangle 280">
              <a:extLst>
                <a:ext uri="{FF2B5EF4-FFF2-40B4-BE49-F238E27FC236}">
                  <a16:creationId xmlns:a16="http://schemas.microsoft.com/office/drawing/2014/main" id="{4DE617EA-05BF-4F4E-9064-5F4E65FA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rgbClr val="CC0000"/>
                  </a:solidFill>
                </a:rPr>
                <a:t>Destination</a:t>
              </a:r>
              <a:endParaRPr lang="en-US" altLang="en-US" sz="2000">
                <a:solidFill>
                  <a:srgbClr val="CC0000"/>
                </a:solidFill>
              </a:endParaRPr>
            </a:p>
          </p:txBody>
        </p:sp>
        <p:sp>
          <p:nvSpPr>
            <p:cNvPr id="14355" name="Line 281">
              <a:extLst>
                <a:ext uri="{FF2B5EF4-FFF2-40B4-BE49-F238E27FC236}">
                  <a16:creationId xmlns:a16="http://schemas.microsoft.com/office/drawing/2014/main" id="{8DAD5DFA-D962-AE4E-8021-64AFD7FE0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Line 282">
              <a:extLst>
                <a:ext uri="{FF2B5EF4-FFF2-40B4-BE49-F238E27FC236}">
                  <a16:creationId xmlns:a16="http://schemas.microsoft.com/office/drawing/2014/main" id="{C30A3618-5250-D646-AB4B-DBAAE107D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283">
              <a:extLst>
                <a:ext uri="{FF2B5EF4-FFF2-40B4-BE49-F238E27FC236}">
                  <a16:creationId xmlns:a16="http://schemas.microsoft.com/office/drawing/2014/main" id="{8E3DE378-DA43-B34B-A1EA-AF9794634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Line 284">
              <a:extLst>
                <a:ext uri="{FF2B5EF4-FFF2-40B4-BE49-F238E27FC236}">
                  <a16:creationId xmlns:a16="http://schemas.microsoft.com/office/drawing/2014/main" id="{227AC802-A70D-2745-A65A-D4B7C3146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Line 285">
              <a:extLst>
                <a:ext uri="{FF2B5EF4-FFF2-40B4-BE49-F238E27FC236}">
                  <a16:creationId xmlns:a16="http://schemas.microsoft.com/office/drawing/2014/main" id="{836BA2E6-A4F4-D845-80FA-97192B98B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Line 286">
              <a:extLst>
                <a:ext uri="{FF2B5EF4-FFF2-40B4-BE49-F238E27FC236}">
                  <a16:creationId xmlns:a16="http://schemas.microsoft.com/office/drawing/2014/main" id="{C71012A0-418E-C14B-BACA-7A8FEBFD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Line 287">
              <a:extLst>
                <a:ext uri="{FF2B5EF4-FFF2-40B4-BE49-F238E27FC236}">
                  <a16:creationId xmlns:a16="http://schemas.microsoft.com/office/drawing/2014/main" id="{435352F8-34A9-9D46-8064-41E33ABC5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Line 288">
              <a:extLst>
                <a:ext uri="{FF2B5EF4-FFF2-40B4-BE49-F238E27FC236}">
                  <a16:creationId xmlns:a16="http://schemas.microsoft.com/office/drawing/2014/main" id="{A748440B-49B1-4747-B08A-AE369E66E8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Line 289">
              <a:extLst>
                <a:ext uri="{FF2B5EF4-FFF2-40B4-BE49-F238E27FC236}">
                  <a16:creationId xmlns:a16="http://schemas.microsoft.com/office/drawing/2014/main" id="{929A9F26-E103-4942-B5DE-8B249333A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0">
              <a:extLst>
                <a:ext uri="{FF2B5EF4-FFF2-40B4-BE49-F238E27FC236}">
                  <a16:creationId xmlns:a16="http://schemas.microsoft.com/office/drawing/2014/main" id="{72E7A33A-BDAB-EB4D-8F48-CC3931B8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581400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83786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22222E-6 -6.2963E-6 L 0.13541 -0.04723 " pathEditMode="relative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22DECC4-F05B-ED43-AAF9-C700E61BD399}" type="slidenum">
              <a:rPr lang="en-US" sz="1400" b="0">
                <a:latin typeface="Times New Roman" charset="0"/>
                <a:cs typeface="Calibri"/>
              </a:rPr>
              <a:pPr eaLnBrk="1" hangingPunct="1"/>
              <a:t>130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R Sends Packet to B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2286000"/>
          </a:xfrm>
        </p:spPr>
        <p:txBody>
          <a:bodyPr>
            <a:normAutofit fontScale="92500"/>
          </a:bodyPr>
          <a:lstStyle/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ja-JP" altLang="en-US" dirty="0">
                <a:cs typeface="Calibri"/>
              </a:rPr>
              <a:t>’</a:t>
            </a:r>
            <a:r>
              <a:rPr lang="en-US" dirty="0">
                <a:cs typeface="Calibri"/>
              </a:rPr>
              <a:t>s learns the MAC address of host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request: broadcast request for 222.222.222.222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ARP</a:t>
            </a:r>
            <a:r>
              <a:rPr lang="en-US" dirty="0">
                <a:ea typeface="Calibri"/>
                <a:cs typeface="Calibri"/>
              </a:rPr>
              <a:t> response: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B</a:t>
            </a:r>
            <a:r>
              <a:rPr lang="en-US" dirty="0">
                <a:ea typeface="Calibri"/>
                <a:cs typeface="Calibri"/>
              </a:rPr>
              <a:t> responds with 49-BD-D2-C7-52A</a:t>
            </a:r>
          </a:p>
          <a:p>
            <a:r>
              <a:rPr lang="en-US" dirty="0">
                <a:cs typeface="Calibri"/>
              </a:rPr>
              <a:t>Router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R</a:t>
            </a:r>
            <a:r>
              <a:rPr lang="en-US" dirty="0">
                <a:cs typeface="Calibri"/>
              </a:rPr>
              <a:t> encapsulates the packet and sends to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B</a:t>
            </a:r>
            <a:endParaRPr lang="en-US" dirty="0">
              <a:cs typeface="Calibri"/>
            </a:endParaRPr>
          </a:p>
        </p:txBody>
      </p:sp>
      <p:pic>
        <p:nvPicPr>
          <p:cNvPr id="73733" name="Picture 4" descr="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3505200"/>
            <a:ext cx="8208962" cy="319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5"/>
          <p:cNvSpPr txBox="1">
            <a:spLocks noChangeArrowheads="1"/>
          </p:cNvSpPr>
          <p:nvPr/>
        </p:nvSpPr>
        <p:spPr bwMode="auto">
          <a:xfrm>
            <a:off x="2850998" y="4671616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5" name="Text Box 6"/>
          <p:cNvSpPr txBox="1">
            <a:spLocks noChangeArrowheads="1"/>
          </p:cNvSpPr>
          <p:nvPr/>
        </p:nvSpPr>
        <p:spPr bwMode="auto">
          <a:xfrm>
            <a:off x="4084638" y="5951538"/>
            <a:ext cx="3517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endParaRPr lang="en-US" sz="1800" b="0" dirty="0">
              <a:latin typeface="Calibri"/>
              <a:cs typeface="Calibri"/>
            </a:endParaRPr>
          </a:p>
        </p:txBody>
      </p:sp>
      <p:sp>
        <p:nvSpPr>
          <p:cNvPr id="73736" name="Text Box 7"/>
          <p:cNvSpPr txBox="1">
            <a:spLocks noChangeArrowheads="1"/>
          </p:cNvSpPr>
          <p:nvPr/>
        </p:nvSpPr>
        <p:spPr bwMode="auto">
          <a:xfrm>
            <a:off x="7942263" y="6240463"/>
            <a:ext cx="352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400" b="0" dirty="0">
                <a:solidFill>
                  <a:srgbClr val="FF0000"/>
                </a:solidFill>
                <a:latin typeface="Calibri"/>
                <a:cs typeface="Calibri"/>
              </a:rPr>
              <a:t>B</a:t>
            </a:r>
            <a:endParaRPr lang="en-US" sz="1800" b="0" dirty="0">
              <a:latin typeface="Calibri"/>
              <a:cs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83EE568-5079-5B44-9E02-DA7D3FA0A980}"/>
              </a:ext>
            </a:extLst>
          </p:cNvPr>
          <p:cNvGrpSpPr/>
          <p:nvPr/>
        </p:nvGrpSpPr>
        <p:grpSpPr>
          <a:xfrm>
            <a:off x="2135771" y="5115322"/>
            <a:ext cx="2899333" cy="415925"/>
            <a:chOff x="669073" y="5348288"/>
            <a:chExt cx="2899333" cy="4159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8DAB771-4F00-364B-AE0D-C967936AF442}"/>
                </a:ext>
              </a:extLst>
            </p:cNvPr>
            <p:cNvSpPr/>
            <p:nvPr/>
          </p:nvSpPr>
          <p:spPr>
            <a:xfrm>
              <a:off x="669073" y="5348288"/>
              <a:ext cx="2899333" cy="4159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19AAB46-A701-ED42-85CE-A8C3F62B4C11}"/>
                </a:ext>
              </a:extLst>
            </p:cNvPr>
            <p:cNvSpPr/>
            <p:nvPr/>
          </p:nvSpPr>
          <p:spPr>
            <a:xfrm>
              <a:off x="2575613" y="5348288"/>
              <a:ext cx="500274" cy="415925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B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9AC2611-00AE-3F49-BD73-B6A683056CF7}"/>
                </a:ext>
              </a:extLst>
            </p:cNvPr>
            <p:cNvSpPr/>
            <p:nvPr/>
          </p:nvSpPr>
          <p:spPr>
            <a:xfrm>
              <a:off x="3068132" y="5351496"/>
              <a:ext cx="500274" cy="409508"/>
            </a:xfrm>
            <a:prstGeom prst="rect">
              <a:avLst/>
            </a:prstGeom>
            <a:solidFill>
              <a:srgbClr val="E5EB16"/>
            </a:solidFill>
            <a:ln w="1905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AB07C0B-39BA-234B-8F85-F8297FFF46EC}"/>
              </a:ext>
            </a:extLst>
          </p:cNvPr>
          <p:cNvSpPr/>
          <p:nvPr/>
        </p:nvSpPr>
        <p:spPr>
          <a:xfrm>
            <a:off x="5042859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83014DF-5D99-B245-941C-6A5F5402785F}"/>
              </a:ext>
            </a:extLst>
          </p:cNvPr>
          <p:cNvSpPr/>
          <p:nvPr/>
        </p:nvSpPr>
        <p:spPr>
          <a:xfrm>
            <a:off x="5538424" y="5115322"/>
            <a:ext cx="500274" cy="415925"/>
          </a:xfrm>
          <a:prstGeom prst="rect">
            <a:avLst/>
          </a:prstGeom>
          <a:solidFill>
            <a:srgbClr val="12F411"/>
          </a:solidFill>
          <a:ln w="19050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D63D43-FF17-0348-A32B-0945183892EB}"/>
              </a:ext>
            </a:extLst>
          </p:cNvPr>
          <p:cNvSpPr txBox="1"/>
          <p:nvPr/>
        </p:nvSpPr>
        <p:spPr>
          <a:xfrm>
            <a:off x="5636712" y="4238159"/>
            <a:ext cx="2928992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R broadcasts: Who is 222.222.22.222.222?</a:t>
            </a:r>
          </a:p>
          <a:p>
            <a:endParaRPr lang="en-GB" dirty="0"/>
          </a:p>
          <a:p>
            <a:pPr algn="r"/>
            <a:r>
              <a:rPr lang="en-GB" dirty="0"/>
              <a:t>B replies to R </a:t>
            </a:r>
          </a:p>
          <a:p>
            <a:pPr algn="r"/>
            <a:r>
              <a:rPr lang="en-GB" dirty="0"/>
              <a:t>Me! I’m 222.22.222.222 on </a:t>
            </a:r>
            <a:r>
              <a:rPr lang="en-GB" dirty="0">
                <a:latin typeface="Courier New" panose="02070309020205020404" pitchFamily="49" charset="0"/>
                <a:cs typeface="Courier New" panose="02070309020205020404" pitchFamily="49" charset="0"/>
              </a:rPr>
              <a:t>49-BD-D2-C7-56-2A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8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38855 2.59259E-6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2.59259E-6 L 0.38854 2.59259E-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0.38854 2.59259E-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uiExpand="1" build="p"/>
      <p:bldP spid="13" grpId="0" animBg="1"/>
      <p:bldP spid="13" grpId="1" animBg="1"/>
      <p:bldP spid="14" grpId="0" animBg="1"/>
      <p:bldP spid="14" grpId="1" animBg="1"/>
      <p:bldP spid="2" grpId="0" animBg="1"/>
      <p:bldP spid="2" grpId="1" build="allAtOnce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D458E67-F584-3F43-A21D-3C00464A7DE3}" type="slidenum">
              <a:rPr lang="en-US" sz="1400" b="0">
                <a:latin typeface="Times New Roman" charset="0"/>
                <a:cs typeface="Calibri"/>
              </a:rPr>
              <a:pPr eaLnBrk="1" hangingPunct="1"/>
              <a:t>131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Security Analysis of ARP</a:t>
            </a:r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Impersonation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Any</a:t>
            </a:r>
            <a:r>
              <a:rPr lang="en-US" dirty="0">
                <a:ea typeface="Calibri"/>
                <a:cs typeface="Calibri"/>
              </a:rPr>
              <a:t> node that hears request can answer …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… and can say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whatever</a:t>
            </a:r>
            <a:r>
              <a:rPr lang="en-US" dirty="0">
                <a:ea typeface="Calibri"/>
                <a:cs typeface="Calibri"/>
              </a:rPr>
              <a:t> they want</a:t>
            </a:r>
          </a:p>
          <a:p>
            <a:pPr>
              <a:lnSpc>
                <a:spcPct val="90000"/>
              </a:lnSpc>
            </a:pPr>
            <a:endParaRPr lang="en-US" dirty="0"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cs typeface="Calibri"/>
              </a:rPr>
              <a:t>Actual legit receiver </a:t>
            </a:r>
            <a:r>
              <a:rPr lang="en-US" dirty="0">
                <a:solidFill>
                  <a:srgbClr val="FF3300"/>
                </a:solidFill>
                <a:cs typeface="Calibri"/>
              </a:rPr>
              <a:t>never sees a problem</a:t>
            </a:r>
            <a:endParaRPr lang="en-US" dirty="0"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Calibri"/>
                <a:cs typeface="Calibri"/>
              </a:rPr>
              <a:t>Because even though later packets carry its IP address, its NIC doesn't capture them since the (naughty) packets are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not its MAC address</a:t>
            </a:r>
            <a:endParaRPr lang="en-US" dirty="0">
              <a:ea typeface="Calibri"/>
              <a:cs typeface="Calibri"/>
            </a:endParaRPr>
          </a:p>
        </p:txBody>
      </p:sp>
      <p:pic>
        <p:nvPicPr>
          <p:cNvPr id="75781" name="Picture 4" descr="arppoisonbottl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5642" y="228600"/>
            <a:ext cx="902607" cy="120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5974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83415D7-6CE7-704F-919D-9007E1D143FB}" type="slidenum">
              <a:rPr lang="en-US" sz="1400" b="0">
                <a:latin typeface="Times New Roman" charset="0"/>
                <a:cs typeface="Calibri"/>
              </a:rPr>
              <a:pPr eaLnBrk="1" hangingPunct="1"/>
              <a:t>132</a:t>
            </a:fld>
            <a:endParaRPr lang="en-US" sz="1400" b="0" dirty="0">
              <a:latin typeface="Times New Roman" charset="0"/>
              <a:cs typeface="Calibri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Key Ideas in Both ARP and DHCP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Broadcasting</a:t>
            </a:r>
            <a:r>
              <a:rPr lang="en-US" dirty="0">
                <a:cs typeface="Calibri"/>
              </a:rPr>
              <a:t>: Can use broadcast to make contact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Scalable because of limited size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Caching</a:t>
            </a:r>
            <a:r>
              <a:rPr lang="en-US" dirty="0">
                <a:cs typeface="Calibri"/>
              </a:rPr>
              <a:t>: remember the past for a while</a:t>
            </a:r>
          </a:p>
          <a:p>
            <a:pPr lvl="1"/>
            <a:r>
              <a:rPr lang="en-US" dirty="0">
                <a:ea typeface="Calibri"/>
                <a:cs typeface="Calibri"/>
              </a:rPr>
              <a:t>Store the information you learn to reduce overhead</a:t>
            </a:r>
          </a:p>
          <a:p>
            <a:pPr lvl="1"/>
            <a:r>
              <a:rPr lang="en-US" dirty="0">
                <a:ea typeface="Calibri"/>
                <a:cs typeface="Calibri"/>
              </a:rPr>
              <a:t>Remember your own address &amp; other host</a:t>
            </a:r>
            <a:r>
              <a:rPr lang="ja-JP" altLang="en-US" dirty="0">
                <a:ea typeface="Calibri"/>
                <a:cs typeface="Calibri"/>
              </a:rPr>
              <a:t>’</a:t>
            </a:r>
            <a:r>
              <a:rPr lang="en-US" dirty="0">
                <a:ea typeface="Calibri"/>
                <a:cs typeface="Calibri"/>
              </a:rPr>
              <a:t>s addresses</a:t>
            </a:r>
          </a:p>
          <a:p>
            <a:pPr lvl="1"/>
            <a:endParaRPr lang="en-US" dirty="0">
              <a:ea typeface="Calibri"/>
              <a:cs typeface="Calibri"/>
            </a:endParaRPr>
          </a:p>
          <a:p>
            <a:pPr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cs typeface="Calibri"/>
              </a:rPr>
              <a:t>Soft state</a:t>
            </a:r>
            <a:r>
              <a:rPr lang="en-US" dirty="0">
                <a:cs typeface="Calibri"/>
              </a:rPr>
              <a:t>: eventually forget the past</a:t>
            </a:r>
          </a:p>
          <a:p>
            <a:pPr lvl="1"/>
            <a:r>
              <a:rPr lang="en-US" dirty="0">
                <a:ea typeface="Calibri"/>
                <a:cs typeface="Calibri"/>
              </a:rPr>
              <a:t>Associate a </a:t>
            </a:r>
            <a:r>
              <a:rPr lang="en-US" dirty="0">
                <a:solidFill>
                  <a:srgbClr val="FF3300"/>
                </a:solidFill>
                <a:ea typeface="Calibri"/>
                <a:cs typeface="Calibri"/>
              </a:rPr>
              <a:t>time-to-live</a:t>
            </a:r>
            <a:r>
              <a:rPr lang="en-US" dirty="0">
                <a:ea typeface="Calibri"/>
                <a:cs typeface="Calibri"/>
              </a:rPr>
              <a:t> field with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… and either refresh or discard the information</a:t>
            </a:r>
          </a:p>
          <a:p>
            <a:pPr lvl="1"/>
            <a:r>
              <a:rPr lang="en-US" dirty="0">
                <a:ea typeface="Calibri"/>
                <a:cs typeface="Calibri"/>
              </a:rPr>
              <a:t>Key for </a:t>
            </a:r>
            <a:r>
              <a:rPr lang="en-US" dirty="0">
                <a:solidFill>
                  <a:srgbClr val="0000FF"/>
                </a:solidFill>
                <a:ea typeface="Calibri"/>
                <a:cs typeface="Calibri"/>
              </a:rPr>
              <a:t>robustness</a:t>
            </a:r>
            <a:r>
              <a:rPr lang="en-US" dirty="0">
                <a:ea typeface="Calibri"/>
                <a:cs typeface="Calibri"/>
              </a:rPr>
              <a:t> in the face of unpredictable change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97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723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Not Use DNS-Like Tables?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When host arrives:</a:t>
            </a:r>
          </a:p>
          <a:p>
            <a:pPr lvl="1"/>
            <a:r>
              <a:rPr lang="en-US" dirty="0"/>
              <a:t>Assign it an IP address that will last as long it is present</a:t>
            </a:r>
          </a:p>
          <a:p>
            <a:pPr lvl="1"/>
            <a:r>
              <a:rPr lang="en-US" dirty="0"/>
              <a:t>Add an entry into a table in DNS-server that maps MAC to IP addresses</a:t>
            </a:r>
          </a:p>
          <a:p>
            <a:pPr marL="1828800" lvl="4" indent="0">
              <a:buNone/>
            </a:pPr>
            <a:endParaRPr lang="en-US" dirty="0"/>
          </a:p>
          <a:p>
            <a:r>
              <a:rPr lang="en-US" dirty="0"/>
              <a:t>Answer: </a:t>
            </a:r>
          </a:p>
          <a:p>
            <a:pPr lvl="1"/>
            <a:r>
              <a:rPr lang="en-US" dirty="0"/>
              <a:t>Names: explicit creation, and are plentiful</a:t>
            </a:r>
          </a:p>
          <a:p>
            <a:pPr lvl="1"/>
            <a:r>
              <a:rPr lang="en-US" dirty="0"/>
              <a:t>Hosts: come and go without informing network</a:t>
            </a:r>
          </a:p>
          <a:p>
            <a:pPr lvl="2"/>
            <a:r>
              <a:rPr lang="en-US" dirty="0"/>
              <a:t>Must do mapping on demand</a:t>
            </a:r>
          </a:p>
          <a:p>
            <a:pPr lvl="1"/>
            <a:r>
              <a:rPr lang="en-US" dirty="0"/>
              <a:t>Addresses: not plentiful, need to reuse and remap</a:t>
            </a:r>
          </a:p>
          <a:p>
            <a:pPr lvl="2"/>
            <a:r>
              <a:rPr lang="en-US" dirty="0"/>
              <a:t>Soft-state enables dynamic reuse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4A0A2D-594B-8E49-B425-D639F4F9ACCA}" type="slidenum">
              <a:rPr lang="en-US" smtClean="0">
                <a:solidFill>
                  <a:srgbClr val="000000"/>
                </a:solidFill>
              </a:rPr>
              <a:pPr/>
              <a:t>133</a:t>
            </a:fld>
            <a:endParaRPr lang="en-US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0859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24960" cy="1143000"/>
          </a:xfrm>
        </p:spPr>
        <p:txBody>
          <a:bodyPr/>
          <a:lstStyle/>
          <a:p>
            <a:r>
              <a:rPr lang="en-US" dirty="0"/>
              <a:t>IPv6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2861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Motivated by address exhaustion</a:t>
            </a:r>
          </a:p>
          <a:p>
            <a:pPr lvl="1"/>
            <a:r>
              <a:rPr lang="en-US" dirty="0"/>
              <a:t>addresses are larger</a:t>
            </a:r>
          </a:p>
          <a:p>
            <a:pPr lvl="1"/>
            <a:r>
              <a:rPr lang="en-US" dirty="0"/>
              <a:t>packet headers are laid out differently</a:t>
            </a:r>
          </a:p>
          <a:p>
            <a:pPr lvl="1"/>
            <a:r>
              <a:rPr lang="en-US" dirty="0"/>
              <a:t>address management and configuration are completely different</a:t>
            </a:r>
          </a:p>
          <a:p>
            <a:pPr lvl="1"/>
            <a:r>
              <a:rPr lang="en-US" dirty="0"/>
              <a:t>some DNS behavior changes</a:t>
            </a:r>
          </a:p>
          <a:p>
            <a:pPr lvl="1"/>
            <a:r>
              <a:rPr lang="en-US" dirty="0"/>
              <a:t>some sockets code changes</a:t>
            </a:r>
          </a:p>
          <a:p>
            <a:pPr lvl="1"/>
            <a:r>
              <a:rPr lang="en-US" i="1" dirty="0"/>
              <a:t>everybody now has a hard time parsing IP addresses</a:t>
            </a:r>
          </a:p>
          <a:p>
            <a:pPr lvl="1"/>
            <a:endParaRPr lang="en-US" dirty="0"/>
          </a:p>
          <a:p>
            <a:r>
              <a:rPr lang="en-US" dirty="0"/>
              <a:t>Steve </a:t>
            </a:r>
            <a:r>
              <a:rPr lang="en-US" dirty="0" err="1"/>
              <a:t>Deering</a:t>
            </a:r>
            <a:r>
              <a:rPr lang="en-US" dirty="0"/>
              <a:t> focused on simplifying IP</a:t>
            </a:r>
          </a:p>
          <a:p>
            <a:pPr lvl="1"/>
            <a:r>
              <a:rPr lang="en-US" dirty="0"/>
              <a:t>Got rid of all fields that were not absolutely necessary</a:t>
            </a:r>
          </a:p>
          <a:p>
            <a:pPr lvl="1"/>
            <a:r>
              <a:rPr lang="en-US" dirty="0"/>
              <a:t>“Spring Cleaning” for IP</a:t>
            </a:r>
          </a:p>
          <a:p>
            <a:pPr lvl="1"/>
            <a:endParaRPr lang="en-US" dirty="0"/>
          </a:p>
          <a:p>
            <a:r>
              <a:rPr lang="en-US" dirty="0"/>
              <a:t>Result is an elegant, if unambitious, protocol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5" name="Picture 4" descr="IPv4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467" y="26670"/>
            <a:ext cx="4369533" cy="13909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04BDC6D-FC97-2A41-99EA-E04A1D6CB8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4513" y="5074920"/>
            <a:ext cx="2469487" cy="17830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2CA816-0C6C-7744-A347-19713AFB45FB}"/>
              </a:ext>
            </a:extLst>
          </p:cNvPr>
          <p:cNvSpPr txBox="1"/>
          <p:nvPr/>
        </p:nvSpPr>
        <p:spPr>
          <a:xfrm rot="21245497">
            <a:off x="1540204" y="1286078"/>
            <a:ext cx="165245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2000" dirty="0"/>
              <a:t>prematurely</a:t>
            </a:r>
          </a:p>
        </p:txBody>
      </p:sp>
      <p:sp>
        <p:nvSpPr>
          <p:cNvPr id="8" name="Up Arrow 7">
            <a:extLst>
              <a:ext uri="{FF2B5EF4-FFF2-40B4-BE49-F238E27FC236}">
                <a16:creationId xmlns:a16="http://schemas.microsoft.com/office/drawing/2014/main" id="{0AFCB4A7-76E5-D14F-A1FD-C1601C02B781}"/>
              </a:ext>
            </a:extLst>
          </p:cNvPr>
          <p:cNvSpPr/>
          <p:nvPr/>
        </p:nvSpPr>
        <p:spPr>
          <a:xfrm>
            <a:off x="2148840" y="1861457"/>
            <a:ext cx="241663" cy="169818"/>
          </a:xfrm>
          <a:prstGeom prst="up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787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135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40528"/>
              </p:ext>
            </p:extLst>
          </p:nvPr>
        </p:nvGraphicFramePr>
        <p:xfrm>
          <a:off x="0" y="100620"/>
          <a:ext cx="9144000" cy="66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9675"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latin typeface="verdana"/>
                        </a:rPr>
                        <a:t>IPv4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>
                          <a:latin typeface="verdana"/>
                        </a:rPr>
                        <a:t>IPv6 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Addresses are 32 bits (4 bytes) in length.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Addresses are 128 bits (16 bytes) in length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(A) resource records in DNS to map host names to IPv4 addresses.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Address (AAAA) resource records in DNS to map host names to IPv6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IN-ADDR.ARPA DNS domain to map IPv4 addresses to host names.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Pointer (PTR) resource records in the IP6.ARPA DNS domain to map IPv6 addresses to host names.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is optional and should be supported externally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IPSec support is not optional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9349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identify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routers 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contains Flow Label field, which Identifies packet flow for </a:t>
                      </a:r>
                      <a:r>
                        <a:rPr lang="en-US" sz="1400" dirty="0" err="1">
                          <a:latin typeface="verdana"/>
                        </a:rPr>
                        <a:t>QoS</a:t>
                      </a:r>
                      <a:r>
                        <a:rPr lang="en-US" sz="1400" dirty="0">
                          <a:latin typeface="verdana"/>
                        </a:rPr>
                        <a:t> handling by router.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Both routers and the sending host fragment packets.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Routers do not support packet fragmentation. Sending host fragments packets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a checksum.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Header does not include a checksum.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Header includes options.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Optional data is supported as extension headers.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ARP uses broadcast ARP request to resolve IP to MAC/Hardware address.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Multicast Neighbor Solicitation messages resolve IP addresses to MAC addresses.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Internet Group Management Protocol (IGMP) manages membership in local subnet groups.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Multicast Listener Discovery (MLD) messages manage membership in local subnet groups.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Broadcast addresses are used to send traffic to all nodes on a subnet.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IPv6 uses a link-local scope all-nodes multicast address.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972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Configured either manually or through DHCP.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Does not require manual configuration or DHCP. </a:t>
                      </a:r>
                      <a:endParaRPr lang="en-US" sz="1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9539">
                <a:tc>
                  <a:txBody>
                    <a:bodyPr/>
                    <a:lstStyle/>
                    <a:p>
                      <a:r>
                        <a:rPr lang="en-US" sz="1400">
                          <a:latin typeface="verdana"/>
                        </a:rPr>
                        <a:t>Must support a 576-byte packet size (possibly fragmented). 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verdana"/>
                        </a:rPr>
                        <a:t>Must support a 1280-byte packet size (without fragmentation). 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242996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Larger Address Space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IPv4 = 4,294,967,295 addresses</a:t>
            </a:r>
          </a:p>
          <a:p>
            <a:r>
              <a:rPr lang="en-US" sz="2000" dirty="0"/>
              <a:t>IPv6 = 340,282,366,920,938,463,374,607,432,768,211,456 addresses</a:t>
            </a:r>
          </a:p>
          <a:p>
            <a:r>
              <a:rPr lang="en-US" sz="2000" dirty="0"/>
              <a:t>4x in number of bits translates to </a:t>
            </a:r>
            <a:r>
              <a:rPr lang="en-US" sz="2000" b="1" u="sng" dirty="0"/>
              <a:t>huge</a:t>
            </a:r>
            <a:r>
              <a:rPr lang="en-US" sz="2000" dirty="0"/>
              <a:t> increase in address space!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136</a:t>
            </a:fld>
            <a:endParaRPr lang="en-US"/>
          </a:p>
        </p:txBody>
      </p:sp>
      <p:pic>
        <p:nvPicPr>
          <p:cNvPr id="7" name="Picture 6" descr="014G_53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468293"/>
            <a:ext cx="6700838" cy="1938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2184148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- 1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r>
              <a:rPr lang="en-US" sz="2000" dirty="0"/>
              <a:t>Increased minimum MTU from 576 to 1280</a:t>
            </a:r>
          </a:p>
          <a:p>
            <a:r>
              <a:rPr lang="en-US" sz="2000" dirty="0"/>
              <a:t>No </a:t>
            </a:r>
            <a:r>
              <a:rPr lang="en-US" sz="2000" dirty="0" err="1"/>
              <a:t>enroute</a:t>
            </a:r>
            <a:r>
              <a:rPr lang="en-US" sz="2000" dirty="0"/>
              <a:t> fragmentation… fragmentation only at source</a:t>
            </a:r>
          </a:p>
          <a:p>
            <a:r>
              <a:rPr lang="en-US" sz="2000" dirty="0"/>
              <a:t>Header changes (20bytes to 40bytes)</a:t>
            </a:r>
          </a:p>
          <a:p>
            <a:r>
              <a:rPr lang="en-US" sz="2000" dirty="0"/>
              <a:t>Replace broadcast with multicast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137</a:t>
            </a:fld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663514" y="2881675"/>
            <a:ext cx="3581400" cy="2020887"/>
            <a:chOff x="192" y="1127"/>
            <a:chExt cx="2632" cy="156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34" y="1444"/>
              <a:ext cx="790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Fragment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Offset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619" y="1444"/>
              <a:ext cx="415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Flags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619" y="1127"/>
              <a:ext cx="1205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Total Length</a:t>
              </a: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918" y="1127"/>
              <a:ext cx="701" cy="31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Type of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Service</a:t>
              </a: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642" y="1127"/>
              <a:ext cx="276" cy="3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IHL</a:t>
              </a:r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2156" y="2502"/>
              <a:ext cx="668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Padding</a:t>
              </a: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192" y="2502"/>
              <a:ext cx="1964" cy="18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Options</a:t>
              </a: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92" y="2299"/>
              <a:ext cx="2632" cy="203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92" y="2097"/>
              <a:ext cx="2632" cy="202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19" y="1771"/>
              <a:ext cx="1205" cy="32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Header Checksum</a:t>
              </a: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918" y="1771"/>
              <a:ext cx="701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Protocol</a:t>
              </a: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192" y="1771"/>
              <a:ext cx="726" cy="326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Time to Live</a:t>
              </a: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92" y="1444"/>
              <a:ext cx="1427" cy="32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Identification</a:t>
              </a: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2" y="1127"/>
              <a:ext cx="450" cy="31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gray">
            <a:xfrm>
              <a:off x="192" y="1444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gray">
            <a:xfrm>
              <a:off x="192" y="1771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gray">
            <a:xfrm>
              <a:off x="192" y="2097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gray">
            <a:xfrm>
              <a:off x="192" y="2299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gray">
            <a:xfrm>
              <a:off x="192" y="2502"/>
              <a:ext cx="2632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gray">
            <a:xfrm>
              <a:off x="918" y="1771"/>
              <a:ext cx="0" cy="326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gray">
            <a:xfrm>
              <a:off x="642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gray">
            <a:xfrm>
              <a:off x="918" y="1127"/>
              <a:ext cx="0" cy="31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gray">
            <a:xfrm>
              <a:off x="1619" y="1127"/>
              <a:ext cx="0" cy="97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gray">
            <a:xfrm>
              <a:off x="2034" y="1444"/>
              <a:ext cx="0" cy="3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gray">
            <a:xfrm>
              <a:off x="2156" y="2502"/>
              <a:ext cx="0" cy="18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>
            <a:grpSpLocks/>
          </p:cNvGrpSpPr>
          <p:nvPr/>
        </p:nvGrpSpPr>
        <p:grpSpPr bwMode="auto">
          <a:xfrm>
            <a:off x="5332970" y="2881675"/>
            <a:ext cx="3581401" cy="2173286"/>
            <a:chOff x="2928" y="1150"/>
            <a:chExt cx="2640" cy="2778"/>
          </a:xfrm>
        </p:grpSpPr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229" y="1688"/>
              <a:ext cx="669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Next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Header</a:t>
              </a: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898" y="1688"/>
              <a:ext cx="670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Hop Limit</a:t>
              </a: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127" y="1150"/>
              <a:ext cx="1441" cy="538"/>
            </a:xfrm>
            <a:prstGeom prst="rect">
              <a:avLst/>
            </a:prstGeom>
            <a:solidFill>
              <a:srgbClr val="4798AB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 dirty="0">
                  <a:solidFill>
                    <a:schemeClr val="bg1"/>
                  </a:solidFill>
                </a:rPr>
                <a:t>Flow Label</a:t>
              </a: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379" y="1150"/>
              <a:ext cx="748" cy="538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Traffic </a:t>
              </a:r>
              <a:br>
                <a:rPr lang="en-US" sz="1200">
                  <a:solidFill>
                    <a:schemeClr val="bg1"/>
                  </a:solidFill>
                </a:rPr>
              </a:br>
              <a:r>
                <a:rPr lang="en-US" sz="1200">
                  <a:solidFill>
                    <a:schemeClr val="bg1"/>
                  </a:solidFill>
                </a:rPr>
                <a:t>Class</a:t>
              </a: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928" y="3042"/>
              <a:ext cx="2640" cy="886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Destination Address</a:t>
              </a: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28" y="2175"/>
              <a:ext cx="2640" cy="867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600">
                  <a:solidFill>
                    <a:srgbClr val="000000"/>
                  </a:solidFill>
                </a:rPr>
                <a:t>Source Address</a:t>
              </a: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928" y="1688"/>
              <a:ext cx="1301" cy="487"/>
            </a:xfrm>
            <a:prstGeom prst="rect">
              <a:avLst/>
            </a:prstGeom>
            <a:solidFill>
              <a:srgbClr val="4B87C3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chemeClr val="bg1"/>
                  </a:solidFill>
                </a:rPr>
                <a:t>Payload Length</a:t>
              </a: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928" y="1150"/>
              <a:ext cx="451" cy="538"/>
            </a:xfrm>
            <a:prstGeom prst="rect">
              <a:avLst/>
            </a:prstGeom>
            <a:solidFill>
              <a:srgbClr val="F3BF2D"/>
            </a:solidFill>
            <a:ln w="9525">
              <a:noFill/>
              <a:miter lim="800000"/>
              <a:headEnd/>
              <a:tailEnd/>
            </a:ln>
          </p:spPr>
          <p:txBody>
            <a:bodyPr wrap="none" lIns="73025" tIns="36512" rIns="73025" bIns="36512" anchor="ctr">
              <a:prstTxWarp prst="textNoShape">
                <a:avLst/>
              </a:prstTxWarp>
            </a:bodyPr>
            <a:lstStyle/>
            <a:p>
              <a:pPr algn="ctr" defTabSz="814388">
                <a:spcBef>
                  <a:spcPct val="20000"/>
                </a:spcBef>
                <a:buClr>
                  <a:schemeClr val="bg2"/>
                </a:buClr>
                <a:buFont typeface="Wingdings" charset="2"/>
                <a:buNone/>
              </a:pPr>
              <a:r>
                <a:rPr lang="en-US" sz="1200">
                  <a:solidFill>
                    <a:srgbClr val="000000"/>
                  </a:solidFill>
                </a:rPr>
                <a:t>Version</a:t>
              </a:r>
            </a:p>
          </p:txBody>
        </p:sp>
        <p:sp>
          <p:nvSpPr>
            <p:cNvPr id="42" name="Line 39"/>
            <p:cNvSpPr>
              <a:spLocks noChangeShapeType="1"/>
            </p:cNvSpPr>
            <p:nvPr/>
          </p:nvSpPr>
          <p:spPr bwMode="gray">
            <a:xfrm>
              <a:off x="2928" y="1688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0"/>
            <p:cNvSpPr>
              <a:spLocks noChangeShapeType="1"/>
            </p:cNvSpPr>
            <p:nvPr/>
          </p:nvSpPr>
          <p:spPr bwMode="gray">
            <a:xfrm>
              <a:off x="2928" y="2175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41"/>
            <p:cNvSpPr>
              <a:spLocks noChangeShapeType="1"/>
            </p:cNvSpPr>
            <p:nvPr/>
          </p:nvSpPr>
          <p:spPr bwMode="gray">
            <a:xfrm>
              <a:off x="2928" y="3042"/>
              <a:ext cx="264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2"/>
            <p:cNvSpPr>
              <a:spLocks noChangeShapeType="1"/>
            </p:cNvSpPr>
            <p:nvPr/>
          </p:nvSpPr>
          <p:spPr bwMode="gray">
            <a:xfrm>
              <a:off x="3379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3"/>
            <p:cNvSpPr>
              <a:spLocks noChangeShapeType="1"/>
            </p:cNvSpPr>
            <p:nvPr/>
          </p:nvSpPr>
          <p:spPr bwMode="gray">
            <a:xfrm>
              <a:off x="4127" y="1150"/>
              <a:ext cx="0" cy="53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4"/>
            <p:cNvSpPr>
              <a:spLocks noChangeShapeType="1"/>
            </p:cNvSpPr>
            <p:nvPr/>
          </p:nvSpPr>
          <p:spPr bwMode="gray">
            <a:xfrm>
              <a:off x="4898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5"/>
            <p:cNvSpPr>
              <a:spLocks noChangeShapeType="1"/>
            </p:cNvSpPr>
            <p:nvPr/>
          </p:nvSpPr>
          <p:spPr bwMode="gray">
            <a:xfrm>
              <a:off x="4229" y="1688"/>
              <a:ext cx="0" cy="4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lIns="73025" tIns="36512" rIns="73025" bIns="36512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Text Box 47"/>
          <p:cNvSpPr txBox="1">
            <a:spLocks noChangeArrowheads="1"/>
          </p:cNvSpPr>
          <p:nvPr/>
        </p:nvSpPr>
        <p:spPr bwMode="auto">
          <a:xfrm>
            <a:off x="1492189" y="5101284"/>
            <a:ext cx="3429000" cy="122657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="ctr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</a:t>
            </a:r>
            <a:r>
              <a:rPr lang="en-GB" sz="1400" dirty="0">
                <a:solidFill>
                  <a:srgbClr val="000000"/>
                </a:solidFill>
              </a:rPr>
              <a:t>’</a:t>
            </a:r>
            <a:r>
              <a:rPr lang="en-US" sz="1400" dirty="0" err="1">
                <a:solidFill>
                  <a:srgbClr val="000000"/>
                </a:solidFill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 </a:t>
            </a:r>
            <a:r>
              <a:rPr lang="en-GB" sz="1400" dirty="0">
                <a:solidFill>
                  <a:srgbClr val="000000"/>
                </a:solidFill>
              </a:rPr>
              <a:t>Name </a:t>
            </a:r>
            <a:r>
              <a:rPr lang="en-US" sz="1400" dirty="0">
                <a:solidFill>
                  <a:srgbClr val="000000"/>
                </a:solidFill>
              </a:rPr>
              <a:t>Kept from IPv4 to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Fields Not Kept in IPv6</a:t>
            </a: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Name and Position Changed in IPv6</a:t>
            </a:r>
            <a:endParaRPr lang="en-US" sz="1400" dirty="0">
              <a:solidFill>
                <a:srgbClr val="000000"/>
              </a:solidFill>
            </a:endParaRPr>
          </a:p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GB" sz="1400" dirty="0">
                <a:solidFill>
                  <a:srgbClr val="000000"/>
                </a:solidFill>
              </a:rPr>
              <a:t>New Field in IPv6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0" name="Text Box 48"/>
          <p:cNvSpPr txBox="1">
            <a:spLocks noChangeArrowheads="1"/>
          </p:cNvSpPr>
          <p:nvPr/>
        </p:nvSpPr>
        <p:spPr bwMode="auto">
          <a:xfrm rot="16200000">
            <a:off x="243621" y="5462003"/>
            <a:ext cx="1250950" cy="43686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lIns="82124" tIns="41061" rIns="82124" bIns="41061" anchorCtr="1">
            <a:prstTxWarp prst="textNoShape">
              <a:avLst/>
            </a:prstTxWarp>
            <a:spAutoFit/>
          </a:bodyPr>
          <a:lstStyle/>
          <a:p>
            <a:pPr eaLnBrk="0" hangingPunct="0">
              <a:lnSpc>
                <a:spcPct val="95000"/>
              </a:lnSpc>
              <a:spcBef>
                <a:spcPct val="50000"/>
              </a:spcBef>
              <a:buClr>
                <a:srgbClr val="35C5FF"/>
              </a:buClr>
              <a:buSzPct val="100000"/>
              <a:buFont typeface="Arial" charset="0"/>
              <a:buNone/>
            </a:pPr>
            <a:r>
              <a:rPr lang="en-US" sz="2400" dirty="0">
                <a:solidFill>
                  <a:srgbClr val="000000"/>
                </a:solidFill>
              </a:rPr>
              <a:t>Legend</a:t>
            </a:r>
          </a:p>
        </p:txBody>
      </p:sp>
      <p:sp>
        <p:nvSpPr>
          <p:cNvPr id="51" name="Rectangle 49"/>
          <p:cNvSpPr>
            <a:spLocks noChangeArrowheads="1"/>
          </p:cNvSpPr>
          <p:nvPr/>
        </p:nvSpPr>
        <p:spPr bwMode="auto">
          <a:xfrm>
            <a:off x="1171514" y="5127987"/>
            <a:ext cx="328613" cy="228600"/>
          </a:xfrm>
          <a:prstGeom prst="rect">
            <a:avLst/>
          </a:prstGeom>
          <a:solidFill>
            <a:srgbClr val="F3BF2D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0"/>
          <p:cNvSpPr>
            <a:spLocks noChangeArrowheads="1"/>
          </p:cNvSpPr>
          <p:nvPr/>
        </p:nvSpPr>
        <p:spPr bwMode="auto">
          <a:xfrm>
            <a:off x="1171514" y="5437550"/>
            <a:ext cx="328613" cy="22860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1"/>
          <p:cNvSpPr>
            <a:spLocks noChangeArrowheads="1"/>
          </p:cNvSpPr>
          <p:nvPr/>
        </p:nvSpPr>
        <p:spPr bwMode="auto">
          <a:xfrm>
            <a:off x="1171514" y="5747112"/>
            <a:ext cx="328613" cy="228600"/>
          </a:xfrm>
          <a:prstGeom prst="rect">
            <a:avLst/>
          </a:prstGeom>
          <a:solidFill>
            <a:srgbClr val="4B87C3"/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-26411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IPv4</a:t>
            </a:r>
          </a:p>
        </p:txBody>
      </p:sp>
      <p:sp>
        <p:nvSpPr>
          <p:cNvPr id="56" name="Text Box 8"/>
          <p:cNvSpPr txBox="1">
            <a:spLocks noChangeArrowheads="1"/>
          </p:cNvSpPr>
          <p:nvPr/>
        </p:nvSpPr>
        <p:spPr bwMode="auto">
          <a:xfrm>
            <a:off x="4774188" y="2881675"/>
            <a:ext cx="689926" cy="34624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</a:rPr>
              <a:t>IPv6</a:t>
            </a:r>
          </a:p>
        </p:txBody>
      </p:sp>
      <p:sp>
        <p:nvSpPr>
          <p:cNvPr id="54" name="Rectangle 51">
            <a:extLst>
              <a:ext uri="{FF2B5EF4-FFF2-40B4-BE49-F238E27FC236}">
                <a16:creationId xmlns:a16="http://schemas.microsoft.com/office/drawing/2014/main" id="{E54C6430-53E1-0A4B-B179-C0DF412D4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7265" y="6068454"/>
            <a:ext cx="328613" cy="22860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3025" tIns="36512" rIns="73025" bIns="36512" anchor="ctr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897C540-D6E2-243F-CA38-153E5076D303}"/>
              </a:ext>
            </a:extLst>
          </p:cNvPr>
          <p:cNvCxnSpPr>
            <a:cxnSpLocks/>
          </p:cNvCxnSpPr>
          <p:nvPr/>
        </p:nvCxnSpPr>
        <p:spPr>
          <a:xfrm>
            <a:off x="4244914" y="2881675"/>
            <a:ext cx="1088056" cy="0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20AC1EF-0D0B-F94C-06C8-8797011F70B2}"/>
              </a:ext>
            </a:extLst>
          </p:cNvPr>
          <p:cNvCxnSpPr>
            <a:cxnSpLocks/>
            <a:endCxn id="39" idx="1"/>
          </p:cNvCxnSpPr>
          <p:nvPr/>
        </p:nvCxnSpPr>
        <p:spPr>
          <a:xfrm flipV="1">
            <a:off x="4244914" y="4022689"/>
            <a:ext cx="1088056" cy="648062"/>
          </a:xfrm>
          <a:prstGeom prst="line">
            <a:avLst/>
          </a:prstGeom>
          <a:ln>
            <a:solidFill>
              <a:schemeClr val="accent1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F19AB78-CC27-86BA-9264-3219914B390E}"/>
              </a:ext>
            </a:extLst>
          </p:cNvPr>
          <p:cNvSpPr txBox="1"/>
          <p:nvPr/>
        </p:nvSpPr>
        <p:spPr>
          <a:xfrm>
            <a:off x="5404800" y="5356587"/>
            <a:ext cx="32819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001" dirty="0"/>
              <a:t>Ok, so the default header got a little bit bigger…</a:t>
            </a:r>
          </a:p>
        </p:txBody>
      </p:sp>
    </p:spTree>
    <p:extLst>
      <p:ext uri="{BB962C8B-B14F-4D97-AF65-F5344CB8AC3E}">
        <p14:creationId xmlns:p14="http://schemas.microsoft.com/office/powerpoint/2010/main" val="159430333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Other Significant Protocol Changes - 2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3769"/>
            <a:ext cx="8229600" cy="4525963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operation is </a:t>
            </a:r>
            <a:r>
              <a:rPr lang="en-GB" sz="2400" spc="10" dirty="0">
                <a:latin typeface="Arial"/>
                <a:cs typeface="Arial"/>
              </a:rPr>
              <a:t>intended </a:t>
            </a:r>
            <a:r>
              <a:rPr lang="en-GB" sz="2400" spc="5" dirty="0">
                <a:latin typeface="Arial"/>
                <a:cs typeface="Arial"/>
              </a:rPr>
              <a:t>to </a:t>
            </a:r>
            <a:r>
              <a:rPr lang="en-GB" sz="2400" spc="10" dirty="0">
                <a:latin typeface="Arial"/>
                <a:cs typeface="Arial"/>
              </a:rPr>
              <a:t>be </a:t>
            </a:r>
            <a:r>
              <a:rPr lang="en-GB" sz="2400" spc="5" dirty="0">
                <a:latin typeface="Arial"/>
                <a:cs typeface="Arial"/>
              </a:rPr>
              <a:t>simpler within the</a:t>
            </a:r>
            <a:r>
              <a:rPr lang="en-GB" sz="2400" spc="-10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network:</a:t>
            </a:r>
            <a:endParaRPr lang="en-GB" sz="24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 </a:t>
            </a:r>
            <a:r>
              <a:rPr lang="en-GB" sz="2000" i="1" spc="-5" dirty="0">
                <a:latin typeface="Arial"/>
                <a:cs typeface="Arial"/>
              </a:rPr>
              <a:t>in-network</a:t>
            </a:r>
            <a:r>
              <a:rPr lang="en-GB" sz="2000" i="1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fragmentation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no</a:t>
            </a:r>
            <a:r>
              <a:rPr lang="en-GB" sz="2000" spc="-65" dirty="0">
                <a:latin typeface="Arial"/>
                <a:cs typeface="Arial"/>
              </a:rPr>
              <a:t> </a:t>
            </a:r>
            <a:r>
              <a:rPr lang="en-GB" sz="2000" spc="-5" dirty="0">
                <a:latin typeface="Arial"/>
                <a:cs typeface="Arial"/>
              </a:rPr>
              <a:t>checksums in IPv6 header</a:t>
            </a: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US" sz="2000" dirty="0"/>
              <a:t>UDP checksum required (wasn’t in IPv4) rfc6936: </a:t>
            </a:r>
            <a:r>
              <a:rPr lang="en-US" sz="2000" b="1" dirty="0"/>
              <a:t>No more zero</a:t>
            </a:r>
            <a:endParaRPr lang="en-GB" sz="2000" dirty="0">
              <a:latin typeface="Arial"/>
              <a:cs typeface="Arial"/>
            </a:endParaRPr>
          </a:p>
          <a:p>
            <a:pPr>
              <a:lnSpc>
                <a:spcPct val="150000"/>
              </a:lnSpc>
              <a:spcBef>
                <a:spcPts val="305"/>
              </a:spcBef>
            </a:pPr>
            <a:r>
              <a:rPr lang="en-GB" sz="2000" spc="-5" dirty="0">
                <a:latin typeface="Arial"/>
                <a:cs typeface="Arial"/>
              </a:rPr>
              <a:t>optional state carried in </a:t>
            </a:r>
            <a:r>
              <a:rPr lang="en-GB" sz="2000" i="1" spc="-10" dirty="0">
                <a:latin typeface="Arial"/>
                <a:cs typeface="Arial"/>
              </a:rPr>
              <a:t>extension</a:t>
            </a:r>
            <a:r>
              <a:rPr lang="en-GB" sz="2000" i="1" spc="-45" dirty="0">
                <a:latin typeface="Arial"/>
                <a:cs typeface="Arial"/>
              </a:rPr>
              <a:t> </a:t>
            </a:r>
            <a:r>
              <a:rPr lang="en-GB" sz="2000" i="1" spc="-5" dirty="0">
                <a:latin typeface="Arial"/>
                <a:cs typeface="Arial"/>
              </a:rPr>
              <a:t>headers</a:t>
            </a:r>
          </a:p>
          <a:p>
            <a:pPr lvl="1">
              <a:lnSpc>
                <a:spcPct val="150000"/>
              </a:lnSpc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Extension headers </a:t>
            </a:r>
            <a:r>
              <a:rPr lang="en-GB" sz="2000" spc="5" dirty="0">
                <a:latin typeface="Arial"/>
                <a:cs typeface="Arial"/>
              </a:rPr>
              <a:t>notionally replace </a:t>
            </a:r>
            <a:r>
              <a:rPr lang="en-GB" sz="2000" spc="10" dirty="0">
                <a:latin typeface="Arial"/>
                <a:cs typeface="Arial"/>
              </a:rPr>
              <a:t>IP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options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Each </a:t>
            </a:r>
            <a:r>
              <a:rPr lang="en-GB" sz="2000" spc="5" dirty="0">
                <a:latin typeface="Arial"/>
                <a:cs typeface="Arial"/>
              </a:rPr>
              <a:t>extension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spc="5" dirty="0">
                <a:latin typeface="Arial"/>
                <a:cs typeface="Arial"/>
              </a:rPr>
              <a:t>indicates the </a:t>
            </a:r>
            <a:r>
              <a:rPr lang="en-GB" sz="2000" spc="10" dirty="0">
                <a:latin typeface="Arial"/>
                <a:cs typeface="Arial"/>
              </a:rPr>
              <a:t>type </a:t>
            </a:r>
            <a:r>
              <a:rPr lang="en-GB" sz="2000" spc="5" dirty="0">
                <a:latin typeface="Arial"/>
                <a:cs typeface="Arial"/>
              </a:rPr>
              <a:t>of the </a:t>
            </a:r>
            <a:r>
              <a:rPr lang="en-GB" sz="2000" i="1" dirty="0">
                <a:latin typeface="Arial"/>
                <a:cs typeface="Arial"/>
              </a:rPr>
              <a:t>following </a:t>
            </a:r>
            <a:r>
              <a:rPr lang="en-GB" sz="2000" dirty="0">
                <a:latin typeface="Arial"/>
                <a:cs typeface="Arial"/>
              </a:rPr>
              <a:t>header,  </a:t>
            </a:r>
            <a:r>
              <a:rPr lang="en-GB" sz="2000" spc="10" dirty="0">
                <a:latin typeface="Arial"/>
                <a:cs typeface="Arial"/>
              </a:rPr>
              <a:t>so </a:t>
            </a:r>
            <a:r>
              <a:rPr lang="en-GB" sz="2000" spc="5" dirty="0">
                <a:latin typeface="Arial"/>
                <a:cs typeface="Arial"/>
              </a:rPr>
              <a:t>they </a:t>
            </a:r>
            <a:r>
              <a:rPr lang="en-GB" sz="2000" spc="10" dirty="0">
                <a:latin typeface="Arial"/>
                <a:cs typeface="Arial"/>
              </a:rPr>
              <a:t>can be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chained</a:t>
            </a:r>
            <a:endParaRPr lang="en-GB" sz="20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000" spc="10" dirty="0">
                <a:latin typeface="Arial"/>
                <a:cs typeface="Arial"/>
              </a:rPr>
              <a:t>The </a:t>
            </a:r>
            <a:r>
              <a:rPr lang="en-GB" sz="2000" spc="5" dirty="0">
                <a:latin typeface="Arial"/>
                <a:cs typeface="Arial"/>
              </a:rPr>
              <a:t>final </a:t>
            </a:r>
            <a:r>
              <a:rPr lang="en-GB" sz="2000" dirty="0">
                <a:latin typeface="Arial"/>
                <a:cs typeface="Arial"/>
              </a:rPr>
              <a:t>‘next </a:t>
            </a:r>
            <a:r>
              <a:rPr lang="en-GB" sz="2000" spc="5" dirty="0">
                <a:latin typeface="Arial"/>
                <a:cs typeface="Arial"/>
              </a:rPr>
              <a:t>header’ either indicates there is </a:t>
            </a:r>
            <a:r>
              <a:rPr lang="en-GB" sz="2000" spc="10" dirty="0">
                <a:latin typeface="Arial"/>
                <a:cs typeface="Arial"/>
              </a:rPr>
              <a:t>no </a:t>
            </a:r>
            <a:r>
              <a:rPr lang="en-GB" sz="2000" dirty="0">
                <a:latin typeface="Arial"/>
                <a:cs typeface="Arial"/>
              </a:rPr>
              <a:t>‘next’, </a:t>
            </a:r>
            <a:r>
              <a:rPr lang="en-GB" sz="2000" spc="5" dirty="0">
                <a:latin typeface="Arial"/>
                <a:cs typeface="Arial"/>
              </a:rPr>
              <a:t>or  </a:t>
            </a:r>
            <a:r>
              <a:rPr lang="en-GB" sz="2000" spc="10" dirty="0">
                <a:latin typeface="Arial"/>
                <a:cs typeface="Arial"/>
              </a:rPr>
              <a:t>escapes </a:t>
            </a:r>
            <a:r>
              <a:rPr lang="en-GB" sz="2000" spc="5" dirty="0">
                <a:latin typeface="Arial"/>
                <a:cs typeface="Arial"/>
              </a:rPr>
              <a:t>into </a:t>
            </a:r>
            <a:r>
              <a:rPr lang="en-GB" sz="2000" spc="10" dirty="0">
                <a:latin typeface="Arial"/>
                <a:cs typeface="Arial"/>
              </a:rPr>
              <a:t>a transport</a:t>
            </a:r>
            <a:r>
              <a:rPr lang="en-GB" sz="2000" dirty="0">
                <a:latin typeface="Arial"/>
                <a:cs typeface="Arial"/>
              </a:rPr>
              <a:t>-layer </a:t>
            </a:r>
            <a:r>
              <a:rPr lang="en-GB" sz="2000" spc="10" dirty="0">
                <a:latin typeface="Arial"/>
                <a:cs typeface="Arial"/>
              </a:rPr>
              <a:t>header </a:t>
            </a:r>
            <a:r>
              <a:rPr lang="en-GB" sz="2000" dirty="0">
                <a:latin typeface="Arial"/>
                <a:cs typeface="Arial"/>
              </a:rPr>
              <a:t>(e.g.,</a:t>
            </a:r>
            <a:r>
              <a:rPr lang="en-GB" sz="2000" spc="-25" dirty="0">
                <a:latin typeface="Arial"/>
                <a:cs typeface="Arial"/>
              </a:rPr>
              <a:t> </a:t>
            </a:r>
            <a:r>
              <a:rPr lang="en-GB" sz="2000" spc="10" dirty="0">
                <a:latin typeface="Arial"/>
                <a:cs typeface="Arial"/>
              </a:rPr>
              <a:t>TCP)</a:t>
            </a:r>
            <a:endParaRPr lang="en-GB" sz="2000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b="1" i="1" spc="-5" dirty="0">
              <a:latin typeface="Arial"/>
              <a:cs typeface="Arial"/>
            </a:endParaRPr>
          </a:p>
          <a:p>
            <a:pPr>
              <a:spcBef>
                <a:spcPts val="305"/>
              </a:spcBef>
            </a:pPr>
            <a:endParaRPr lang="en-GB" sz="2000" i="1" spc="-5" dirty="0">
              <a:latin typeface="Arial"/>
              <a:cs typeface="Arial"/>
            </a:endParaRPr>
          </a:p>
          <a:p>
            <a:pPr marL="0" indent="0">
              <a:spcBef>
                <a:spcPts val="305"/>
              </a:spcBef>
              <a:buNone/>
            </a:pPr>
            <a:endParaRPr lang="en-GB" sz="2000" dirty="0">
              <a:latin typeface="Arial"/>
              <a:cs typeface="Arial"/>
            </a:endParaRPr>
          </a:p>
          <a:p>
            <a:endParaRPr lang="en-US" sz="200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56822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Basic Address Structure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139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352042"/>
            <a:ext cx="8229600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en-GB" sz="2400" spc="10" dirty="0">
                <a:latin typeface="Arial"/>
                <a:cs typeface="Arial"/>
              </a:rPr>
              <a:t>IPv6 addresses are </a:t>
            </a:r>
            <a:r>
              <a:rPr lang="en-GB" sz="2400" spc="5" dirty="0">
                <a:latin typeface="Arial"/>
                <a:cs typeface="Arial"/>
              </a:rPr>
              <a:t>split into two </a:t>
            </a:r>
            <a:r>
              <a:rPr lang="en-GB" sz="2400" spc="10" dirty="0">
                <a:latin typeface="Arial"/>
                <a:cs typeface="Arial"/>
              </a:rPr>
              <a:t>primary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parts:</a:t>
            </a:r>
            <a:endParaRPr lang="en-GB" sz="2400" dirty="0">
              <a:latin typeface="Arial"/>
              <a:cs typeface="Arial"/>
            </a:endParaRPr>
          </a:p>
        </p:txBody>
      </p:sp>
      <p:sp>
        <p:nvSpPr>
          <p:cNvPr id="9" name="object 4">
            <a:extLst>
              <a:ext uri="{FF2B5EF4-FFF2-40B4-BE49-F238E27FC236}">
                <a16:creationId xmlns:a16="http://schemas.microsoft.com/office/drawing/2014/main" id="{2DBDB08C-8CEC-7B4B-82AB-C8E47C1F8ED8}"/>
              </a:ext>
            </a:extLst>
          </p:cNvPr>
          <p:cNvSpPr txBox="1"/>
          <p:nvPr/>
        </p:nvSpPr>
        <p:spPr>
          <a:xfrm>
            <a:off x="457200" y="2951914"/>
            <a:ext cx="8229600" cy="34826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60655" marR="5080" indent="-148590">
              <a:lnSpc>
                <a:spcPct val="118900"/>
              </a:lnSpc>
              <a:spcBef>
                <a:spcPts val="9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64 </a:t>
            </a:r>
            <a:r>
              <a:rPr lang="en-GB" sz="2000" spc="5" dirty="0">
                <a:latin typeface="Arial"/>
                <a:cs typeface="Arial"/>
              </a:rPr>
              <a:t>bits is </a:t>
            </a:r>
            <a:r>
              <a:rPr lang="en-GB" sz="2000" spc="10" dirty="0">
                <a:latin typeface="Arial"/>
                <a:cs typeface="Arial"/>
              </a:rPr>
              <a:t>dedicated </a:t>
            </a:r>
            <a:r>
              <a:rPr lang="en-GB" sz="2000" spc="5" dirty="0">
                <a:latin typeface="Arial"/>
                <a:cs typeface="Arial"/>
              </a:rPr>
              <a:t>to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addressable interface (equivalent to the  	host, </a:t>
            </a:r>
            <a:r>
              <a:rPr lang="en-GB" sz="2000" dirty="0">
                <a:latin typeface="Arial"/>
                <a:cs typeface="Arial"/>
              </a:rPr>
              <a:t>if it </a:t>
            </a:r>
            <a:r>
              <a:rPr lang="en-GB" sz="2000" spc="5" dirty="0">
                <a:latin typeface="Arial"/>
                <a:cs typeface="Arial"/>
              </a:rPr>
              <a:t>only </a:t>
            </a:r>
            <a:r>
              <a:rPr lang="en-GB" sz="2000" spc="10" dirty="0">
                <a:latin typeface="Arial"/>
                <a:cs typeface="Arial"/>
              </a:rPr>
              <a:t>has one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interface)</a:t>
            </a:r>
            <a:endParaRPr lang="en-GB" sz="2000" dirty="0">
              <a:latin typeface="Arial"/>
              <a:cs typeface="Arial"/>
            </a:endParaRPr>
          </a:p>
          <a:p>
            <a:pPr marL="160655" marR="20955" indent="-148590">
              <a:lnSpc>
                <a:spcPct val="118900"/>
              </a:lnSpc>
              <a:spcBef>
                <a:spcPts val="300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The network </a:t>
            </a:r>
            <a:r>
              <a:rPr lang="en-GB" sz="2000" spc="5" dirty="0">
                <a:latin typeface="Arial"/>
                <a:cs typeface="Arial"/>
              </a:rPr>
              <a:t>prefix allocated to </a:t>
            </a:r>
            <a:r>
              <a:rPr lang="en-GB" sz="2000" spc="10" dirty="0">
                <a:latin typeface="Arial"/>
                <a:cs typeface="Arial"/>
              </a:rPr>
              <a:t>a network </a:t>
            </a:r>
            <a:r>
              <a:rPr lang="en-GB" sz="2000" dirty="0">
                <a:latin typeface="Arial"/>
                <a:cs typeface="Arial"/>
              </a:rPr>
              <a:t>by </a:t>
            </a:r>
            <a:r>
              <a:rPr lang="en-GB" sz="2000" spc="10" dirty="0">
                <a:latin typeface="Arial"/>
                <a:cs typeface="Arial"/>
              </a:rPr>
              <a:t>a registry can be up </a:t>
            </a:r>
            <a:r>
              <a:rPr lang="en-GB" sz="2000" spc="5" dirty="0">
                <a:latin typeface="Arial"/>
                <a:cs typeface="Arial"/>
              </a:rPr>
              <a:t>to 	64-bits</a:t>
            </a:r>
            <a:r>
              <a:rPr lang="en-GB" sz="2000" spc="-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long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0" dirty="0">
                <a:latin typeface="Arial"/>
                <a:cs typeface="Arial"/>
              </a:rPr>
              <a:t>An </a:t>
            </a:r>
            <a:r>
              <a:rPr lang="en-GB" sz="2000" spc="5" dirty="0">
                <a:latin typeface="Arial"/>
                <a:cs typeface="Arial"/>
              </a:rPr>
              <a:t>allocation of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/64 </a:t>
            </a:r>
            <a:r>
              <a:rPr lang="en-GB" sz="2000" dirty="0">
                <a:latin typeface="Arial"/>
                <a:cs typeface="Arial"/>
              </a:rPr>
              <a:t>(i.e. </a:t>
            </a:r>
            <a:r>
              <a:rPr lang="en-GB" sz="2000" spc="10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64-bit </a:t>
            </a:r>
            <a:r>
              <a:rPr lang="en-GB" sz="2000" spc="10" dirty="0">
                <a:latin typeface="Arial"/>
                <a:cs typeface="Arial"/>
              </a:rPr>
              <a:t>network </a:t>
            </a:r>
            <a:r>
              <a:rPr lang="en-GB" sz="2000" spc="5" dirty="0">
                <a:latin typeface="Arial"/>
                <a:cs typeface="Arial"/>
              </a:rPr>
              <a:t>prefix) allows</a:t>
            </a:r>
            <a:r>
              <a:rPr lang="en-GB" sz="2000" spc="-80" dirty="0">
                <a:latin typeface="Arial"/>
                <a:cs typeface="Arial"/>
              </a:rPr>
              <a:t> </a:t>
            </a:r>
            <a:r>
              <a:rPr lang="en-GB" sz="2000" i="1" spc="10" dirty="0">
                <a:latin typeface="Arial"/>
                <a:cs typeface="Arial"/>
              </a:rPr>
              <a:t>one</a:t>
            </a:r>
            <a:endParaRPr lang="en-GB" sz="2000" dirty="0">
              <a:latin typeface="Arial"/>
              <a:cs typeface="Arial"/>
            </a:endParaRPr>
          </a:p>
          <a:p>
            <a:pPr marL="160655">
              <a:lnSpc>
                <a:spcPct val="100000"/>
              </a:lnSpc>
              <a:spcBef>
                <a:spcPts val="215"/>
              </a:spcBef>
            </a:pPr>
            <a:r>
              <a:rPr lang="en-GB" sz="2000" spc="10" dirty="0">
                <a:latin typeface="Arial"/>
                <a:cs typeface="Arial"/>
              </a:rPr>
              <a:t>	subnet </a:t>
            </a:r>
            <a:r>
              <a:rPr lang="en-GB" sz="2000" dirty="0">
                <a:latin typeface="Arial"/>
                <a:cs typeface="Arial"/>
              </a:rPr>
              <a:t>(it </a:t>
            </a:r>
            <a:r>
              <a:rPr lang="en-GB" sz="2000" spc="10" dirty="0">
                <a:latin typeface="Arial"/>
                <a:cs typeface="Arial"/>
              </a:rPr>
              <a:t>cannot be</a:t>
            </a:r>
            <a:r>
              <a:rPr lang="en-GB" sz="2000" spc="-2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subdivided)</a:t>
            </a:r>
            <a:endParaRPr lang="en-GB" sz="2000" dirty="0">
              <a:latin typeface="Arial"/>
              <a:cs typeface="Arial"/>
            </a:endParaRPr>
          </a:p>
          <a:p>
            <a:pPr marL="160655" marR="18415" indent="-148590">
              <a:lnSpc>
                <a:spcPct val="118900"/>
              </a:lnSpc>
              <a:spcBef>
                <a:spcPts val="29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15" dirty="0">
                <a:latin typeface="Arial"/>
                <a:cs typeface="Arial"/>
              </a:rPr>
              <a:t>A </a:t>
            </a:r>
            <a:r>
              <a:rPr lang="en-GB" sz="2000" spc="5" dirty="0">
                <a:latin typeface="Arial"/>
                <a:cs typeface="Arial"/>
              </a:rPr>
              <a:t>/63 allows two </a:t>
            </a:r>
            <a:r>
              <a:rPr lang="en-GB" sz="2000" spc="10" dirty="0">
                <a:latin typeface="Arial"/>
                <a:cs typeface="Arial"/>
              </a:rPr>
              <a:t>subnets; a </a:t>
            </a:r>
            <a:r>
              <a:rPr lang="en-GB" sz="2000" spc="5" dirty="0">
                <a:latin typeface="Arial"/>
                <a:cs typeface="Arial"/>
              </a:rPr>
              <a:t>/62 </a:t>
            </a:r>
            <a:r>
              <a:rPr lang="en-GB" sz="2000" dirty="0">
                <a:latin typeface="Arial"/>
                <a:cs typeface="Arial"/>
              </a:rPr>
              <a:t>offers </a:t>
            </a:r>
            <a:r>
              <a:rPr lang="en-GB" sz="2000" spc="-5" dirty="0">
                <a:latin typeface="Arial"/>
                <a:cs typeface="Arial"/>
              </a:rPr>
              <a:t>four, </a:t>
            </a:r>
            <a:r>
              <a:rPr lang="en-GB" sz="2000" spc="5" dirty="0">
                <a:latin typeface="Arial"/>
                <a:cs typeface="Arial"/>
              </a:rPr>
              <a:t>etc. </a:t>
            </a:r>
            <a:r>
              <a:rPr lang="en-GB" sz="2000" spc="10" dirty="0">
                <a:latin typeface="Arial"/>
                <a:cs typeface="Arial"/>
              </a:rPr>
              <a:t>/48s are </a:t>
            </a:r>
            <a:r>
              <a:rPr lang="en-GB" sz="2000" spc="15" dirty="0">
                <a:latin typeface="Arial"/>
                <a:cs typeface="Arial"/>
              </a:rPr>
              <a:t>common </a:t>
            </a:r>
            <a:r>
              <a:rPr lang="en-GB" sz="2000" dirty="0">
                <a:latin typeface="Arial"/>
                <a:cs typeface="Arial"/>
              </a:rPr>
              <a:t>for 	</a:t>
            </a:r>
            <a:r>
              <a:rPr lang="en-GB" sz="2000" spc="5" dirty="0">
                <a:latin typeface="Arial"/>
                <a:cs typeface="Arial"/>
              </a:rPr>
              <a:t>older allocations </a:t>
            </a:r>
            <a:r>
              <a:rPr lang="en-GB" sz="2000" spc="10" dirty="0">
                <a:latin typeface="Arial"/>
                <a:cs typeface="Arial"/>
              </a:rPr>
              <a:t>(RFC 3177,</a:t>
            </a:r>
            <a:r>
              <a:rPr lang="en-GB" sz="2000" spc="-10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obsoleted by RFC 6177).</a:t>
            </a:r>
            <a:endParaRPr lang="en-GB" sz="2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en-GB" sz="32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► </a:t>
            </a:r>
            <a:r>
              <a:rPr lang="en-GB" sz="2000" spc="5" dirty="0">
                <a:latin typeface="Arial"/>
                <a:cs typeface="Arial"/>
              </a:rPr>
              <a:t>Longest-prefix </a:t>
            </a:r>
            <a:r>
              <a:rPr lang="en-GB" sz="2000" spc="10" dirty="0">
                <a:latin typeface="Arial"/>
                <a:cs typeface="Arial"/>
              </a:rPr>
              <a:t>matching </a:t>
            </a:r>
            <a:r>
              <a:rPr lang="en-GB" sz="2000" spc="5" dirty="0">
                <a:latin typeface="Arial"/>
                <a:cs typeface="Arial"/>
              </a:rPr>
              <a:t>operates </a:t>
            </a:r>
            <a:r>
              <a:rPr lang="en-GB" sz="2000" spc="10" dirty="0">
                <a:latin typeface="Arial"/>
                <a:cs typeface="Arial"/>
              </a:rPr>
              <a:t>as </a:t>
            </a:r>
            <a:r>
              <a:rPr lang="en-GB" sz="2000" spc="5" dirty="0">
                <a:latin typeface="Arial"/>
                <a:cs typeface="Arial"/>
              </a:rPr>
              <a:t>in</a:t>
            </a:r>
            <a:r>
              <a:rPr lang="en-GB" sz="2000" spc="-135" dirty="0">
                <a:latin typeface="Arial"/>
                <a:cs typeface="Arial"/>
              </a:rPr>
              <a:t> </a:t>
            </a:r>
            <a:r>
              <a:rPr lang="en-GB" sz="2000" spc="5" dirty="0">
                <a:latin typeface="Arial"/>
                <a:cs typeface="Arial"/>
              </a:rPr>
              <a:t>IPv4.</a:t>
            </a:r>
            <a:endParaRPr lang="en-GB" sz="2000" dirty="0">
              <a:latin typeface="Arial"/>
              <a:cs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2645F4B0-11C2-A245-BB20-69040B4F4C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8045"/>
            <a:ext cx="9144000" cy="949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9598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8FE1124-E9F3-694D-B36E-BFB5B4ECD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7800"/>
            <a:ext cx="8382000" cy="914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3631384" y="175457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885056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885056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49154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49154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509804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R4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509804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159" y="470453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671" y="470453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09804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49154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5885056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6278563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4671" y="4704535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9159" y="4704535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4704535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6471" y="5098042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3854671" y="1885952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>
            <a:off x="2145044" y="3295652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5912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44444E-6 L 0.12656 -0.2460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59" grpId="1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IPv6 Address Representation (quick)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140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199" y="1672450"/>
            <a:ext cx="8467859" cy="4385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marR="332105">
              <a:lnSpc>
                <a:spcPct val="118900"/>
              </a:lnSpc>
              <a:spcBef>
                <a:spcPts val="90"/>
              </a:spcBef>
            </a:pPr>
            <a:r>
              <a:rPr lang="en-GB" sz="2400" spc="10" dirty="0">
                <a:latin typeface="Arial"/>
                <a:cs typeface="Arial"/>
              </a:rPr>
              <a:t>IPv6 addresses represented as </a:t>
            </a:r>
            <a:r>
              <a:rPr lang="en-GB" sz="2400" spc="5" dirty="0">
                <a:latin typeface="Arial"/>
                <a:cs typeface="Arial"/>
              </a:rPr>
              <a:t>eight 16-bit </a:t>
            </a:r>
            <a:r>
              <a:rPr lang="en-GB" sz="2400" dirty="0">
                <a:latin typeface="Arial"/>
                <a:cs typeface="Arial"/>
              </a:rPr>
              <a:t>blocks </a:t>
            </a:r>
            <a:r>
              <a:rPr lang="en-GB" sz="2400" spc="5" dirty="0">
                <a:latin typeface="Arial"/>
                <a:cs typeface="Arial"/>
              </a:rPr>
              <a:t>(4 </a:t>
            </a:r>
            <a:r>
              <a:rPr lang="en-GB" sz="2400" dirty="0">
                <a:latin typeface="Arial"/>
                <a:cs typeface="Arial"/>
              </a:rPr>
              <a:t>hex </a:t>
            </a:r>
            <a:r>
              <a:rPr lang="en-GB" sz="2400" spc="5" dirty="0">
                <a:latin typeface="Arial"/>
                <a:cs typeface="Arial"/>
              </a:rPr>
              <a:t>chars)  separated </a:t>
            </a:r>
            <a:r>
              <a:rPr lang="en-GB" sz="2400" dirty="0">
                <a:latin typeface="Arial"/>
                <a:cs typeface="Arial"/>
              </a:rPr>
              <a:t>by</a:t>
            </a:r>
            <a:r>
              <a:rPr lang="en-GB" sz="2400" spc="-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colons: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2001:4998:000c:0a06:0000:0000:0002:4011</a:t>
            </a:r>
            <a:endParaRPr lang="en-GB" sz="2000" dirty="0">
              <a:latin typeface="Courier New"/>
              <a:cs typeface="Courier New"/>
            </a:endParaRPr>
          </a:p>
          <a:p>
            <a:pPr marL="12700" marR="5080">
              <a:lnSpc>
                <a:spcPct val="118900"/>
              </a:lnSpc>
              <a:spcBef>
                <a:spcPts val="320"/>
              </a:spcBef>
            </a:pPr>
            <a:r>
              <a:rPr lang="en-GB" sz="2400" spc="10" dirty="0">
                <a:latin typeface="Arial"/>
                <a:cs typeface="Arial"/>
              </a:rPr>
              <a:t>But we can condense </a:t>
            </a:r>
            <a:r>
              <a:rPr lang="en-GB" sz="2400" spc="5" dirty="0">
                <a:latin typeface="Arial"/>
                <a:cs typeface="Arial"/>
              </a:rPr>
              <a:t>the representation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5" dirty="0">
                <a:latin typeface="Arial"/>
                <a:cs typeface="Arial"/>
              </a:rPr>
              <a:t>removing leading zeros in  </a:t>
            </a:r>
            <a:r>
              <a:rPr lang="en-GB" sz="2400" spc="10" dirty="0">
                <a:latin typeface="Arial"/>
                <a:cs typeface="Arial"/>
              </a:rPr>
              <a:t>each</a:t>
            </a:r>
            <a:r>
              <a:rPr lang="en-GB" sz="2400" dirty="0">
                <a:latin typeface="Arial"/>
                <a:cs typeface="Arial"/>
              </a:rPr>
              <a:t> block:</a:t>
            </a: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2001:4998:c:a06:0:0:2:4011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10" dirty="0">
                <a:latin typeface="Arial"/>
                <a:cs typeface="Arial"/>
              </a:rPr>
              <a:t>And </a:t>
            </a:r>
            <a:r>
              <a:rPr lang="en-GB" sz="2400" dirty="0">
                <a:latin typeface="Arial"/>
                <a:cs typeface="Arial"/>
              </a:rPr>
              <a:t>by </a:t>
            </a:r>
            <a:r>
              <a:rPr lang="en-GB" sz="2400" spc="10" dirty="0">
                <a:latin typeface="Arial"/>
                <a:cs typeface="Arial"/>
              </a:rPr>
              <a:t>reducing the </a:t>
            </a:r>
            <a:r>
              <a:rPr lang="en-GB" sz="2400" spc="5" dirty="0">
                <a:latin typeface="Arial"/>
                <a:cs typeface="Arial"/>
              </a:rPr>
              <a:t>consecutive </a:t>
            </a:r>
            <a:r>
              <a:rPr lang="en-GB" sz="2400" dirty="0">
                <a:latin typeface="Arial"/>
                <a:cs typeface="Arial"/>
              </a:rPr>
              <a:t>block </a:t>
            </a:r>
            <a:r>
              <a:rPr lang="en-GB" sz="2400" spc="5" dirty="0">
                <a:latin typeface="Arial"/>
                <a:cs typeface="Arial"/>
              </a:rPr>
              <a:t>of zeros to </a:t>
            </a:r>
            <a:r>
              <a:rPr lang="en-GB" sz="2400" spc="10" dirty="0">
                <a:latin typeface="Arial"/>
                <a:cs typeface="Arial"/>
              </a:rPr>
              <a:t>a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“</a:t>
            </a:r>
            <a:r>
              <a:rPr lang="en-GB" sz="2000" b="1" spc="5" dirty="0">
                <a:latin typeface="Courier New"/>
                <a:cs typeface="Courier New"/>
              </a:rPr>
              <a:t>::</a:t>
            </a:r>
            <a:r>
              <a:rPr lang="en-GB" sz="2400" spc="5" dirty="0">
                <a:latin typeface="Arial"/>
                <a:cs typeface="Arial"/>
              </a:rPr>
              <a:t>”</a:t>
            </a: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lang="en-GB" sz="2400" spc="5" dirty="0">
                <a:latin typeface="Arial"/>
                <a:cs typeface="Arial"/>
              </a:rPr>
              <a:t>	(this double colon rule can only be applied once)</a:t>
            </a:r>
            <a:endParaRPr lang="en-GB" sz="2400" dirty="0">
              <a:latin typeface="Arial"/>
              <a:cs typeface="Arial"/>
            </a:endParaRPr>
          </a:p>
          <a:p>
            <a:pPr marL="713105" indent="-571500">
              <a:lnSpc>
                <a:spcPct val="100000"/>
              </a:lnSpc>
              <a:spcBef>
                <a:spcPts val="615"/>
              </a:spcBef>
              <a:buFont typeface="Arial" panose="020B0604020202020204" pitchFamily="34" charset="0"/>
              <a:buChar char="•"/>
            </a:pPr>
            <a:r>
              <a:rPr lang="en-GB" sz="3600" spc="-60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 </a:t>
            </a:r>
            <a:r>
              <a:rPr lang="en-GB" sz="2000" b="1" spc="5" dirty="0">
                <a:latin typeface="Courier New"/>
                <a:cs typeface="Courier New"/>
              </a:rPr>
              <a:t>2001:4998:c:a06::2:4011</a:t>
            </a:r>
            <a:endParaRPr lang="en-GB" sz="20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endParaRPr sz="23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24846755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F0332-CDA2-E447-B42B-AEDEAE69E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Address Families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7C3CBC-278F-F245-8F17-1B5B2C0D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141</a:t>
            </a:fld>
            <a:endParaRPr lang="en-US"/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519B049-5950-E148-80E4-F50F41D08087}"/>
              </a:ext>
            </a:extLst>
          </p:cNvPr>
          <p:cNvSpPr txBox="1"/>
          <p:nvPr/>
        </p:nvSpPr>
        <p:spPr>
          <a:xfrm>
            <a:off x="457200" y="1672450"/>
            <a:ext cx="8229600" cy="3734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300" spc="10" dirty="0">
                <a:latin typeface="Arial"/>
                <a:cs typeface="Arial"/>
              </a:rPr>
              <a:t>The address space </a:t>
            </a:r>
            <a:r>
              <a:rPr sz="2300" spc="5" dirty="0">
                <a:latin typeface="Arial"/>
                <a:cs typeface="Arial"/>
              </a:rPr>
              <a:t>is carved, </a:t>
            </a:r>
            <a:r>
              <a:rPr sz="2300" spc="0" dirty="0">
                <a:latin typeface="Arial"/>
                <a:cs typeface="Arial"/>
              </a:rPr>
              <a:t>like </a:t>
            </a:r>
            <a:r>
              <a:rPr sz="2300" spc="5" dirty="0">
                <a:latin typeface="Arial"/>
                <a:cs typeface="Arial"/>
              </a:rPr>
              <a:t>v4, into </a:t>
            </a:r>
            <a:r>
              <a:rPr sz="2300" spc="10" dirty="0">
                <a:latin typeface="Arial"/>
                <a:cs typeface="Arial"/>
              </a:rPr>
              <a:t>certain categories</a:t>
            </a:r>
            <a:r>
              <a:rPr sz="2300" spc="-40" dirty="0">
                <a:latin typeface="Arial"/>
                <a:cs typeface="Arial"/>
              </a:rPr>
              <a:t> </a:t>
            </a:r>
            <a:r>
              <a:rPr sz="2300" spc="37" baseline="31746" dirty="0">
                <a:latin typeface="Arial"/>
                <a:cs typeface="Arial"/>
              </a:rPr>
              <a:t>1</a:t>
            </a:r>
            <a:r>
              <a:rPr sz="2300" spc="25" dirty="0">
                <a:latin typeface="Arial"/>
                <a:cs typeface="Arial"/>
              </a:rPr>
              <a:t>:</a:t>
            </a:r>
            <a:endParaRPr sz="2300" dirty="0">
              <a:latin typeface="Arial"/>
              <a:cs typeface="Arial"/>
            </a:endParaRPr>
          </a:p>
          <a:p>
            <a:pPr marR="498475" algn="ctr">
              <a:lnSpc>
                <a:spcPct val="100000"/>
              </a:lnSpc>
              <a:spcBef>
                <a:spcPts val="8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host-local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localhost; </a:t>
            </a:r>
            <a:r>
              <a:rPr sz="2300" b="1" spc="5" dirty="0">
                <a:latin typeface="Courier New"/>
                <a:cs typeface="Courier New"/>
              </a:rPr>
              <a:t>::1 </a:t>
            </a:r>
            <a:r>
              <a:rPr sz="2300" spc="5" dirty="0">
                <a:latin typeface="Arial"/>
                <a:cs typeface="Arial"/>
              </a:rPr>
              <a:t>is equivalent to</a:t>
            </a:r>
            <a:r>
              <a:rPr sz="2300" spc="-180" dirty="0">
                <a:latin typeface="Arial"/>
                <a:cs typeface="Arial"/>
              </a:rPr>
              <a:t> </a:t>
            </a:r>
            <a:r>
              <a:rPr sz="2300" b="1" spc="5" dirty="0">
                <a:latin typeface="Courier New"/>
                <a:cs typeface="Courier New"/>
              </a:rPr>
              <a:t>127.0.0.1</a:t>
            </a:r>
            <a:endParaRPr sz="2300" dirty="0">
              <a:latin typeface="Courier New"/>
              <a:cs typeface="Courier New"/>
            </a:endParaRPr>
          </a:p>
          <a:p>
            <a:pPr marL="247650">
              <a:lnSpc>
                <a:spcPct val="100000"/>
              </a:lnSpc>
              <a:spcBef>
                <a:spcPts val="509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link-local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routed: </a:t>
            </a:r>
            <a:r>
              <a:rPr sz="2300" b="1" spc="5" dirty="0">
                <a:latin typeface="Courier New"/>
                <a:cs typeface="Courier New"/>
              </a:rPr>
              <a:t>fe80::/10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30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L="801370">
              <a:lnSpc>
                <a:spcPct val="100000"/>
              </a:lnSpc>
              <a:spcBef>
                <a:spcPts val="315"/>
              </a:spcBef>
            </a:pPr>
            <a:r>
              <a:rPr sz="2300" b="1" spc="5" dirty="0">
                <a:latin typeface="Courier New"/>
                <a:cs typeface="Courier New"/>
              </a:rPr>
              <a:t>169.254.0.0/16</a:t>
            </a:r>
            <a:endParaRPr sz="2300" dirty="0">
              <a:latin typeface="Courier New"/>
              <a:cs typeface="Courier New"/>
            </a:endParaRPr>
          </a:p>
          <a:p>
            <a:pPr marL="240665">
              <a:lnSpc>
                <a:spcPct val="100000"/>
              </a:lnSpc>
              <a:spcBef>
                <a:spcPts val="53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site-local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spc="5" dirty="0">
                <a:latin typeface="Arial"/>
                <a:cs typeface="Arial"/>
              </a:rPr>
              <a:t>not routed </a:t>
            </a:r>
            <a:r>
              <a:rPr sz="2300" i="1" spc="5" dirty="0">
                <a:latin typeface="Arial"/>
                <a:cs typeface="Arial"/>
              </a:rPr>
              <a:t>globally</a:t>
            </a:r>
            <a:r>
              <a:rPr sz="2300" spc="5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fc00::/7 </a:t>
            </a:r>
            <a:r>
              <a:rPr sz="2300" spc="5" dirty="0">
                <a:latin typeface="Arial"/>
                <a:cs typeface="Arial"/>
              </a:rPr>
              <a:t>is equivalent</a:t>
            </a:r>
            <a:r>
              <a:rPr sz="2300" spc="-12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to</a:t>
            </a:r>
            <a:endParaRPr sz="2300" dirty="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215"/>
              </a:spcBef>
            </a:pPr>
            <a:r>
              <a:rPr sz="2300" b="1" spc="5" dirty="0">
                <a:latin typeface="Courier New"/>
                <a:cs typeface="Courier New"/>
              </a:rPr>
              <a:t>192.168.0.0/16</a:t>
            </a:r>
            <a:r>
              <a:rPr sz="2300" b="1" spc="-25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or </a:t>
            </a:r>
            <a:r>
              <a:rPr sz="2300" b="1" spc="5" dirty="0">
                <a:latin typeface="Courier New"/>
                <a:cs typeface="Courier New"/>
              </a:rPr>
              <a:t>10.0.0.0/8</a:t>
            </a:r>
            <a:endParaRPr sz="2300" dirty="0">
              <a:latin typeface="Courier New"/>
              <a:cs typeface="Courier New"/>
            </a:endParaRPr>
          </a:p>
          <a:p>
            <a:pPr marL="801370" marR="5080" indent="-789305">
              <a:lnSpc>
                <a:spcPct val="118900"/>
              </a:lnSpc>
              <a:spcBef>
                <a:spcPts val="300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global unicast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2000::/3 </a:t>
            </a:r>
            <a:r>
              <a:rPr sz="2300" spc="5" dirty="0">
                <a:latin typeface="Arial"/>
                <a:cs typeface="Arial"/>
              </a:rPr>
              <a:t>is basically any </a:t>
            </a:r>
            <a:r>
              <a:rPr sz="2300" spc="10" dirty="0">
                <a:latin typeface="Arial"/>
                <a:cs typeface="Arial"/>
              </a:rPr>
              <a:t>v4 address </a:t>
            </a:r>
            <a:r>
              <a:rPr sz="2300" spc="5" dirty="0">
                <a:latin typeface="Arial"/>
                <a:cs typeface="Arial"/>
              </a:rPr>
              <a:t>not </a:t>
            </a:r>
            <a:r>
              <a:rPr sz="2300" spc="10" dirty="0">
                <a:latin typeface="Arial"/>
                <a:cs typeface="Arial"/>
              </a:rPr>
              <a:t>reserved</a:t>
            </a:r>
            <a:r>
              <a:rPr sz="2300" spc="-175" dirty="0">
                <a:latin typeface="Arial"/>
                <a:cs typeface="Arial"/>
              </a:rPr>
              <a:t> </a:t>
            </a:r>
            <a:r>
              <a:rPr sz="2300" spc="5" dirty="0">
                <a:latin typeface="Arial"/>
                <a:cs typeface="Arial"/>
              </a:rPr>
              <a:t>in  </a:t>
            </a:r>
            <a:r>
              <a:rPr sz="2300" spc="10" dirty="0">
                <a:latin typeface="Arial"/>
                <a:cs typeface="Arial"/>
              </a:rPr>
              <a:t>some </a:t>
            </a:r>
            <a:r>
              <a:rPr sz="2300" spc="5" dirty="0">
                <a:latin typeface="Arial"/>
                <a:cs typeface="Arial"/>
              </a:rPr>
              <a:t>other</a:t>
            </a:r>
            <a:r>
              <a:rPr sz="2300" spc="-10" dirty="0">
                <a:latin typeface="Arial"/>
                <a:cs typeface="Arial"/>
              </a:rPr>
              <a:t> </a:t>
            </a:r>
            <a:r>
              <a:rPr sz="2300" dirty="0">
                <a:latin typeface="Arial"/>
                <a:cs typeface="Arial"/>
              </a:rPr>
              <a:t>way</a:t>
            </a:r>
          </a:p>
          <a:p>
            <a:pPr marL="241935">
              <a:lnSpc>
                <a:spcPct val="100000"/>
              </a:lnSpc>
              <a:spcBef>
                <a:spcPts val="515"/>
              </a:spcBef>
            </a:pPr>
            <a:r>
              <a:rPr sz="2300" spc="5" dirty="0">
                <a:solidFill>
                  <a:srgbClr val="53536E"/>
                </a:solidFill>
                <a:latin typeface="Arial"/>
                <a:cs typeface="Arial"/>
              </a:rPr>
              <a:t>multicast </a:t>
            </a:r>
            <a:r>
              <a:rPr sz="2300" spc="0" dirty="0">
                <a:latin typeface="Arial"/>
                <a:cs typeface="Arial"/>
              </a:rPr>
              <a:t>: </a:t>
            </a:r>
            <a:r>
              <a:rPr sz="2300" b="1" spc="5" dirty="0">
                <a:latin typeface="Courier New"/>
                <a:cs typeface="Courier New"/>
              </a:rPr>
              <a:t>ff00::/8</a:t>
            </a:r>
            <a:r>
              <a:rPr sz="2300" b="1" spc="-190" dirty="0">
                <a:latin typeface="Courier New"/>
                <a:cs typeface="Courier New"/>
              </a:rPr>
              <a:t> </a:t>
            </a:r>
            <a:r>
              <a:rPr sz="2300" spc="5" dirty="0">
                <a:latin typeface="Arial"/>
                <a:cs typeface="Arial"/>
              </a:rPr>
              <a:t>is equivalent to </a:t>
            </a:r>
            <a:r>
              <a:rPr sz="2300" b="1" spc="5" dirty="0">
                <a:latin typeface="Courier New"/>
                <a:cs typeface="Courier New"/>
              </a:rPr>
              <a:t>224.0.0.0/4</a:t>
            </a:r>
            <a:endParaRPr sz="2300" dirty="0">
              <a:latin typeface="Courier New"/>
              <a:cs typeface="Courier New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B20BE7F-0E75-C343-9C00-98C37D79F66B}"/>
              </a:ext>
            </a:extLst>
          </p:cNvPr>
          <p:cNvSpPr txBox="1"/>
          <p:nvPr/>
        </p:nvSpPr>
        <p:spPr>
          <a:xfrm>
            <a:off x="457199" y="6356350"/>
            <a:ext cx="7695127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1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http://www.ripe.net/lir-services/new-lir/ipv6_reference_card.pdf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96037127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with</a:t>
            </a:r>
            <a:r>
              <a:rPr lang="en-US" dirty="0">
                <a:latin typeface="+mn-lt"/>
              </a:rPr>
              <a:t> </a:t>
            </a:r>
            <a:r>
              <a:rPr lang="en-US" dirty="0">
                <a:latin typeface="+mn-lt"/>
                <a:cs typeface="Courier"/>
              </a:rPr>
              <a:t>/64 </a:t>
            </a:r>
            <a:r>
              <a:rPr lang="en-US" dirty="0"/>
              <a:t>Subnets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/>
              <a:t>Scanning a subnet becomes a </a:t>
            </a:r>
            <a:r>
              <a:rPr lang="en-US" sz="2000" dirty="0" err="1"/>
              <a:t>DoS</a:t>
            </a:r>
            <a:r>
              <a:rPr lang="en-US" sz="2000" dirty="0"/>
              <a:t> attack!</a:t>
            </a:r>
          </a:p>
          <a:p>
            <a:pPr lvl="1"/>
            <a:r>
              <a:rPr lang="en-US" sz="1800" dirty="0"/>
              <a:t>Creates IPv6 version of 2</a:t>
            </a:r>
            <a:r>
              <a:rPr lang="en-US" sz="1800" baseline="30000" dirty="0"/>
              <a:t>64</a:t>
            </a:r>
            <a:r>
              <a:rPr lang="en-US" sz="1800" dirty="0"/>
              <a:t> ARP entries in routers</a:t>
            </a:r>
          </a:p>
          <a:p>
            <a:pPr lvl="1"/>
            <a:r>
              <a:rPr lang="en-US" sz="1800" dirty="0"/>
              <a:t>Exhaust address-translation table space</a:t>
            </a:r>
          </a:p>
          <a:p>
            <a:pPr marL="457200" lvl="1" indent="0">
              <a:buNone/>
            </a:pPr>
            <a:endParaRPr lang="en-US" sz="1600" dirty="0">
              <a:latin typeface="Courier"/>
              <a:cs typeface="Courier"/>
            </a:endParaRPr>
          </a:p>
          <a:p>
            <a:r>
              <a:rPr lang="en-US" sz="2100" dirty="0"/>
              <a:t>So now we have:</a:t>
            </a:r>
            <a:endParaRPr lang="en-US" sz="2400" b="1" dirty="0">
              <a:solidFill>
                <a:srgbClr val="0000FF"/>
              </a:solidFill>
              <a:latin typeface="Courier"/>
              <a:cs typeface="Courier"/>
            </a:endParaRPr>
          </a:p>
          <a:p>
            <a:pPr marL="0" indent="0">
              <a:buNone/>
            </a:pPr>
            <a:r>
              <a:rPr lang="en-US" sz="2100" dirty="0">
                <a:latin typeface="Courier" pitchFamily="2" charset="0"/>
                <a:cs typeface="Courier"/>
              </a:rPr>
              <a:t>ping6 ff02::1 </a:t>
            </a:r>
            <a:r>
              <a:rPr lang="en-US" sz="2000" dirty="0">
                <a:cs typeface="Courier"/>
              </a:rPr>
              <a:t>All nodes in broadcast domain</a:t>
            </a:r>
          </a:p>
          <a:p>
            <a:pPr marL="0" indent="0">
              <a:buNone/>
            </a:pPr>
            <a:r>
              <a:rPr lang="en-US" sz="2100" dirty="0">
                <a:latin typeface="Courier"/>
                <a:cs typeface="Courier"/>
              </a:rPr>
              <a:t>ping6 ff02::2 </a:t>
            </a:r>
            <a:r>
              <a:rPr lang="en-US" sz="2000" dirty="0">
                <a:cs typeface="Courier"/>
              </a:rPr>
              <a:t>All routers in broadcast domain</a:t>
            </a:r>
            <a:endParaRPr lang="en-US" sz="1600" dirty="0"/>
          </a:p>
          <a:p>
            <a:endParaRPr lang="en-US" sz="2200" dirty="0"/>
          </a:p>
          <a:p>
            <a:r>
              <a:rPr lang="en-US" sz="2000" dirty="0"/>
              <a:t>Solutions</a:t>
            </a:r>
          </a:p>
          <a:p>
            <a:pPr lvl="1"/>
            <a:r>
              <a:rPr lang="en-US" sz="1800" dirty="0"/>
              <a:t>RFC 6164 recommends use of </a:t>
            </a:r>
            <a:r>
              <a:rPr lang="en-US" sz="1800" dirty="0">
                <a:cs typeface="Courier"/>
              </a:rPr>
              <a:t>/127 </a:t>
            </a:r>
            <a:r>
              <a:rPr lang="en-US" sz="1800" dirty="0"/>
              <a:t>to protect router-router links</a:t>
            </a:r>
          </a:p>
          <a:p>
            <a:pPr lvl="1"/>
            <a:r>
              <a:rPr lang="en-US" sz="1800" dirty="0"/>
              <a:t>RFC 3756 suggest “clever cache management” to address more generally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20B50-5D96-834B-8295-1A235E69E720}" type="slidenum">
              <a:rPr lang="en-US" smtClean="0"/>
              <a:t>142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85804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Neighbour</a:t>
            </a:r>
            <a:r>
              <a:rPr lang="en-GB" spc="-6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Discovery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417638"/>
            <a:ext cx="8229600" cy="4525963"/>
          </a:xfrm>
        </p:spPr>
        <p:txBody>
          <a:bodyPr>
            <a:normAutofit fontScale="62500" lnSpcReduction="20000"/>
          </a:bodyPr>
          <a:lstStyle/>
          <a:p>
            <a:pPr marL="469265" marR="39370" indent="-457200">
              <a:lnSpc>
                <a:spcPct val="104900"/>
              </a:lnSpc>
              <a:spcBef>
                <a:spcPts val="75"/>
              </a:spcBef>
            </a:pPr>
            <a:r>
              <a:rPr lang="en-GB" spc="10" dirty="0">
                <a:latin typeface="Arial"/>
                <a:cs typeface="Arial"/>
              </a:rPr>
              <a:t>The Neighbour </a:t>
            </a:r>
            <a:r>
              <a:rPr lang="en-GB" spc="5" dirty="0">
                <a:latin typeface="Arial"/>
                <a:cs typeface="Arial"/>
              </a:rPr>
              <a:t>Discovery Protocol</a:t>
            </a:r>
            <a:r>
              <a:rPr lang="en-GB" sz="3600" spc="7" baseline="31746" dirty="0">
                <a:latin typeface="Arial"/>
                <a:cs typeface="Arial"/>
              </a:rPr>
              <a:t>2 </a:t>
            </a:r>
            <a:r>
              <a:rPr lang="en-GB" spc="5" dirty="0">
                <a:latin typeface="Arial"/>
                <a:cs typeface="Arial"/>
              </a:rPr>
              <a:t>specifies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set of </a:t>
            </a:r>
            <a:r>
              <a:rPr lang="en-GB" spc="10" dirty="0">
                <a:latin typeface="Arial"/>
                <a:cs typeface="Arial"/>
              </a:rPr>
              <a:t>ICMPv6  message types </a:t>
            </a:r>
            <a:r>
              <a:rPr lang="en-GB" spc="5" dirty="0">
                <a:latin typeface="Arial"/>
                <a:cs typeface="Arial"/>
              </a:rPr>
              <a:t>that allow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dirty="0">
                <a:latin typeface="Arial"/>
                <a:cs typeface="Arial"/>
              </a:rPr>
              <a:t>discover </a:t>
            </a:r>
            <a:r>
              <a:rPr lang="en-GB" spc="5" dirty="0">
                <a:latin typeface="Arial"/>
                <a:cs typeface="Arial"/>
              </a:rPr>
              <a:t>other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or routing  hardware </a:t>
            </a:r>
            <a:r>
              <a:rPr lang="en-GB" spc="10" dirty="0">
                <a:latin typeface="Arial"/>
                <a:cs typeface="Arial"/>
              </a:rPr>
              <a:t>on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neighbour</a:t>
            </a:r>
            <a:r>
              <a:rPr lang="en-GB" sz="2400" spc="-8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neighbour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solicitation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router</a:t>
            </a:r>
            <a:r>
              <a:rPr lang="en-GB" sz="2800" spc="-65" dirty="0">
                <a:latin typeface="Arial"/>
                <a:cs typeface="Arial"/>
              </a:rPr>
              <a:t> </a:t>
            </a:r>
            <a:r>
              <a:rPr lang="en-GB" sz="2800" spc="-5" dirty="0">
                <a:latin typeface="Arial"/>
                <a:cs typeface="Arial"/>
              </a:rPr>
              <a:t>advertisement</a:t>
            </a:r>
          </a:p>
          <a:p>
            <a:pPr lvl="1">
              <a:spcBef>
                <a:spcPts val="305"/>
              </a:spcBef>
            </a:pPr>
            <a:r>
              <a:rPr lang="en-GB" sz="2800" spc="-5" dirty="0">
                <a:latin typeface="Arial"/>
                <a:cs typeface="Arial"/>
              </a:rPr>
              <a:t>redirect</a:t>
            </a:r>
            <a:endParaRPr lang="en-GB" sz="2800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31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short, a host can </a:t>
            </a:r>
            <a:r>
              <a:rPr lang="en-GB" i="1" spc="5" dirty="0">
                <a:latin typeface="Arial"/>
                <a:cs typeface="Arial"/>
              </a:rPr>
              <a:t>solicit </a:t>
            </a:r>
            <a:r>
              <a:rPr lang="en-GB" spc="10" dirty="0">
                <a:latin typeface="Arial"/>
                <a:cs typeface="Arial"/>
              </a:rPr>
              <a:t>neighbour </a:t>
            </a:r>
            <a:r>
              <a:rPr lang="en-GB" spc="5" dirty="0">
                <a:latin typeface="Arial"/>
                <a:cs typeface="Arial"/>
              </a:rPr>
              <a:t>(host) state to </a:t>
            </a:r>
            <a:r>
              <a:rPr lang="en-GB" spc="10" dirty="0">
                <a:latin typeface="Arial"/>
                <a:cs typeface="Arial"/>
              </a:rPr>
              <a:t>determine </a:t>
            </a:r>
            <a:r>
              <a:rPr lang="en-GB" spc="5" dirty="0">
                <a:latin typeface="Arial"/>
                <a:cs typeface="Arial"/>
              </a:rPr>
              <a:t>the  </a:t>
            </a:r>
            <a:r>
              <a:rPr lang="en-GB" dirty="0">
                <a:latin typeface="Arial"/>
                <a:cs typeface="Arial"/>
              </a:rPr>
              <a:t>layer-2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host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or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check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whether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use</a:t>
            </a:r>
            <a:endParaRPr lang="en-GB" dirty="0">
              <a:latin typeface="Arial"/>
              <a:cs typeface="Arial"/>
            </a:endParaRP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or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solicit router state to </a:t>
            </a:r>
            <a:r>
              <a:rPr lang="en-GB" spc="10" dirty="0">
                <a:latin typeface="Arial"/>
                <a:cs typeface="Arial"/>
              </a:rPr>
              <a:t>learn more about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configuration</a:t>
            </a:r>
          </a:p>
          <a:p>
            <a:pPr marL="469265" marR="361950" indent="-457200">
              <a:lnSpc>
                <a:spcPct val="118900"/>
              </a:lnSpc>
              <a:spcBef>
                <a:spcPts val="300"/>
              </a:spcBef>
            </a:pPr>
            <a:r>
              <a:rPr lang="en-GB" spc="5" dirty="0">
                <a:latin typeface="Arial"/>
                <a:cs typeface="Arial"/>
              </a:rPr>
              <a:t>In </a:t>
            </a:r>
            <a:r>
              <a:rPr lang="en-GB" spc="10" dirty="0">
                <a:latin typeface="Arial"/>
                <a:cs typeface="Arial"/>
              </a:rPr>
              <a:t>both </a:t>
            </a:r>
            <a:r>
              <a:rPr lang="en-GB" spc="5" dirty="0">
                <a:latin typeface="Arial"/>
                <a:cs typeface="Arial"/>
              </a:rPr>
              <a:t>cases, the solicit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is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 multicast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sz="60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endParaRPr lang="en-GB" sz="2800" spc="7" baseline="32407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"/>
              </a:spcBef>
              <a:buNone/>
            </a:pPr>
            <a:r>
              <a:rPr lang="en-GB" sz="2900" spc="7" baseline="32407" dirty="0">
                <a:latin typeface="Arial"/>
                <a:cs typeface="Arial"/>
              </a:rPr>
              <a:t>2</a:t>
            </a:r>
            <a:r>
              <a:rPr lang="en-GB" sz="1600" spc="5" dirty="0">
                <a:latin typeface="Courier New"/>
                <a:cs typeface="Courier New"/>
                <a:hlinkClick r:id="rId2"/>
              </a:rPr>
              <a:t>http://tools.ietf.org/html/rfc4861</a:t>
            </a:r>
            <a:endParaRPr lang="en-GB" sz="1600" dirty="0">
              <a:latin typeface="Courier New"/>
              <a:cs typeface="Courier New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72445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IPv6 Dynamic Address Assignment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dirty="0">
                <a:latin typeface="Arial"/>
                <a:cs typeface="Arial"/>
              </a:rPr>
              <a:t>We have </a:t>
            </a:r>
            <a:r>
              <a:rPr lang="en-GB" spc="5" dirty="0">
                <a:latin typeface="Arial"/>
                <a:cs typeface="Arial"/>
              </a:rPr>
              <a:t>the two halves of the </a:t>
            </a:r>
            <a:r>
              <a:rPr lang="en-GB" spc="10" dirty="0">
                <a:latin typeface="Arial"/>
                <a:cs typeface="Arial"/>
              </a:rPr>
              <a:t>IPv6 address: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component  and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component. Those are </a:t>
            </a:r>
            <a:r>
              <a:rPr lang="en-GB" spc="5" dirty="0">
                <a:latin typeface="Arial"/>
                <a:cs typeface="Arial"/>
              </a:rPr>
              <a:t>derived in </a:t>
            </a:r>
            <a:r>
              <a:rPr lang="en-GB" dirty="0">
                <a:latin typeface="Arial"/>
                <a:cs typeface="Arial"/>
              </a:rPr>
              <a:t>different</a:t>
            </a:r>
            <a:r>
              <a:rPr lang="en-GB" spc="1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ways.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lang="en-GB" sz="4800" dirty="0">
              <a:latin typeface="Times New Roman"/>
              <a:cs typeface="Times New Roman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(top </a:t>
            </a:r>
            <a:r>
              <a:rPr lang="en-GB" spc="10" dirty="0">
                <a:latin typeface="Arial"/>
                <a:cs typeface="Arial"/>
              </a:rPr>
              <a:t>64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marL="869950" marR="1868170" lvl="1" indent="-457200">
              <a:lnSpc>
                <a:spcPct val="145100"/>
              </a:lnSpc>
            </a:pPr>
            <a:r>
              <a:rPr lang="en-GB" spc="10" dirty="0">
                <a:latin typeface="Arial"/>
                <a:cs typeface="Arial"/>
              </a:rPr>
              <a:t>Router Advertisements (RAs)  </a:t>
            </a:r>
            <a:r>
              <a:rPr lang="en-GB" spc="5" dirty="0">
                <a:latin typeface="Arial"/>
                <a:cs typeface="Arial"/>
              </a:rPr>
              <a:t>Interface</a:t>
            </a:r>
          </a:p>
          <a:p>
            <a:pPr marL="12700" marR="1868170" indent="0">
              <a:lnSpc>
                <a:spcPct val="145100"/>
              </a:lnSpc>
              <a:buNone/>
            </a:pPr>
            <a:r>
              <a:rPr lang="en-GB" spc="5" dirty="0">
                <a:latin typeface="Arial"/>
                <a:cs typeface="Arial"/>
              </a:rPr>
              <a:t>Identifier </a:t>
            </a:r>
            <a:r>
              <a:rPr lang="en-GB" spc="10" dirty="0">
                <a:latin typeface="Arial"/>
                <a:cs typeface="Arial"/>
              </a:rPr>
              <a:t>(bottom 64</a:t>
            </a:r>
            <a:r>
              <a:rPr lang="en-GB" spc="-7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bits):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Stateless, automatic: </a:t>
            </a:r>
            <a:r>
              <a:rPr lang="en-GB" spc="10" dirty="0">
                <a:latin typeface="Arial"/>
                <a:cs typeface="Arial"/>
              </a:rPr>
              <a:t>SLAAC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509"/>
              </a:spcBef>
            </a:pPr>
            <a:r>
              <a:rPr lang="en-GB" spc="5" dirty="0">
                <a:latin typeface="Arial"/>
                <a:cs typeface="Arial"/>
              </a:rPr>
              <a:t>Stateful, automatic: </a:t>
            </a:r>
            <a:r>
              <a:rPr lang="en-GB" spc="15" dirty="0">
                <a:latin typeface="Arial"/>
                <a:cs typeface="Arial"/>
              </a:rPr>
              <a:t>DHCPv6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19787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is: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intended </a:t>
            </a:r>
            <a:r>
              <a:rPr lang="en-GB" spc="5" dirty="0">
                <a:latin typeface="Arial"/>
                <a:cs typeface="Arial"/>
              </a:rPr>
              <a:t>to make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spc="10" dirty="0">
                <a:latin typeface="Arial"/>
                <a:cs typeface="Arial"/>
              </a:rPr>
              <a:t>easy </a:t>
            </a:r>
            <a:r>
              <a:rPr lang="en-GB" spc="5" dirty="0">
                <a:latin typeface="Arial"/>
                <a:cs typeface="Arial"/>
              </a:rPr>
              <a:t>without </a:t>
            </a:r>
            <a:r>
              <a:rPr lang="en-GB" spc="10" dirty="0">
                <a:latin typeface="Arial"/>
                <a:cs typeface="Arial"/>
              </a:rPr>
              <a:t>manual  </a:t>
            </a:r>
            <a:r>
              <a:rPr lang="en-GB" spc="5" dirty="0">
                <a:latin typeface="Arial"/>
                <a:cs typeface="Arial"/>
              </a:rPr>
              <a:t>configuration </a:t>
            </a:r>
            <a:r>
              <a:rPr lang="en-GB" i="1" spc="5" dirty="0">
                <a:latin typeface="Arial"/>
                <a:cs typeface="Arial"/>
              </a:rPr>
              <a:t>or </a:t>
            </a:r>
            <a:r>
              <a:rPr lang="en-GB" i="1" dirty="0">
                <a:latin typeface="Arial"/>
                <a:cs typeface="Arial"/>
              </a:rPr>
              <a:t>even </a:t>
            </a:r>
            <a:r>
              <a:rPr lang="en-GB" i="1" spc="10" dirty="0">
                <a:latin typeface="Arial"/>
                <a:cs typeface="Arial"/>
              </a:rPr>
              <a:t>a </a:t>
            </a:r>
            <a:r>
              <a:rPr lang="en-GB" i="1" spc="15" dirty="0">
                <a:latin typeface="Arial"/>
                <a:cs typeface="Arial"/>
              </a:rPr>
              <a:t>DHCP</a:t>
            </a:r>
            <a:r>
              <a:rPr lang="en-GB" i="1" spc="-10" dirty="0">
                <a:latin typeface="Arial"/>
                <a:cs typeface="Arial"/>
              </a:rPr>
              <a:t> </a:t>
            </a:r>
            <a:r>
              <a:rPr lang="en-GB" i="1" spc="5" dirty="0">
                <a:latin typeface="Arial"/>
                <a:cs typeface="Arial"/>
              </a:rPr>
              <a:t>server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10" dirty="0">
                <a:latin typeface="Arial"/>
                <a:cs typeface="Arial"/>
              </a:rPr>
              <a:t>an algorithm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10" dirty="0">
                <a:latin typeface="Arial"/>
                <a:cs typeface="Arial"/>
              </a:rPr>
              <a:t>hosts </a:t>
            </a:r>
            <a:r>
              <a:rPr lang="en-GB" spc="5" dirty="0">
                <a:latin typeface="Arial"/>
                <a:cs typeface="Arial"/>
              </a:rPr>
              <a:t>to automatically configure their </a:t>
            </a:r>
            <a:r>
              <a:rPr lang="en-GB" spc="10" dirty="0">
                <a:latin typeface="Arial"/>
                <a:cs typeface="Arial"/>
              </a:rPr>
              <a:t>network  </a:t>
            </a:r>
            <a:r>
              <a:rPr lang="en-GB" spc="5" dirty="0">
                <a:latin typeface="Arial"/>
                <a:cs typeface="Arial"/>
              </a:rPr>
              <a:t>interfaces (set </a:t>
            </a:r>
            <a:r>
              <a:rPr lang="en-GB" spc="10" dirty="0">
                <a:latin typeface="Arial"/>
                <a:cs typeface="Arial"/>
              </a:rPr>
              <a:t>up </a:t>
            </a:r>
            <a:r>
              <a:rPr lang="en-GB" spc="5" dirty="0">
                <a:latin typeface="Arial"/>
                <a:cs typeface="Arial"/>
              </a:rPr>
              <a:t>addresses, </a:t>
            </a:r>
            <a:r>
              <a:rPr lang="en-GB" spc="10" dirty="0">
                <a:latin typeface="Arial"/>
                <a:cs typeface="Arial"/>
              </a:rPr>
              <a:t>learn </a:t>
            </a:r>
            <a:r>
              <a:rPr lang="en-GB" spc="5" dirty="0">
                <a:latin typeface="Arial"/>
                <a:cs typeface="Arial"/>
              </a:rPr>
              <a:t>routes) without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intervention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52710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25767"/>
          </a:xfrm>
        </p:spPr>
        <p:txBody>
          <a:bodyPr>
            <a:normAutofit fontScale="85000" lnSpcReduction="10000"/>
          </a:bodyPr>
          <a:lstStyle/>
          <a:p>
            <a:pPr marL="596265" marR="246379" indent="-457200">
              <a:lnSpc>
                <a:spcPct val="118900"/>
              </a:lnSpc>
              <a:spcBef>
                <a:spcPts val="90"/>
              </a:spcBef>
            </a:pPr>
            <a:r>
              <a:rPr lang="en-GB" spc="15" dirty="0"/>
              <a:t>When </a:t>
            </a:r>
            <a:r>
              <a:rPr lang="en-GB" spc="10" dirty="0"/>
              <a:t>a host goes </a:t>
            </a:r>
            <a:r>
              <a:rPr lang="en-GB" dirty="0"/>
              <a:t>live </a:t>
            </a:r>
            <a:r>
              <a:rPr lang="en-GB" spc="5" dirty="0"/>
              <a:t>or </a:t>
            </a:r>
            <a:r>
              <a:rPr lang="en-GB" spc="10" dirty="0"/>
              <a:t>an </a:t>
            </a:r>
            <a:r>
              <a:rPr lang="en-GB" spc="5" dirty="0"/>
              <a:t>interface </a:t>
            </a:r>
            <a:r>
              <a:rPr lang="en-GB" spc="10" dirty="0"/>
              <a:t>comes </a:t>
            </a:r>
            <a:r>
              <a:rPr lang="en-GB" dirty="0"/>
              <a:t>up, </a:t>
            </a:r>
            <a:r>
              <a:rPr lang="en-GB" spc="5" dirty="0"/>
              <a:t>the </a:t>
            </a:r>
            <a:r>
              <a:rPr lang="en-GB" spc="10" dirty="0"/>
              <a:t>system  </a:t>
            </a:r>
            <a:r>
              <a:rPr lang="en-GB" spc="5" dirty="0"/>
              <a:t>wants to know </a:t>
            </a:r>
            <a:r>
              <a:rPr lang="en-GB" spc="10" dirty="0"/>
              <a:t>more about </a:t>
            </a:r>
            <a:r>
              <a:rPr lang="en-GB" spc="5" dirty="0"/>
              <a:t>its</a:t>
            </a:r>
            <a:r>
              <a:rPr lang="en-GB" spc="-30" dirty="0"/>
              <a:t> </a:t>
            </a:r>
            <a:r>
              <a:rPr lang="en-GB" spc="5" dirty="0"/>
              <a:t>environment</a:t>
            </a:r>
            <a:endParaRPr lang="en-GB" dirty="0">
              <a:latin typeface="Lucida Sans Unicode"/>
              <a:cs typeface="Lucida Sans Unicode"/>
            </a:endParaRP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/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i="1" spc="10" dirty="0">
                <a:latin typeface="Arial"/>
                <a:cs typeface="Arial"/>
              </a:rPr>
              <a:t>can </a:t>
            </a:r>
            <a:r>
              <a:rPr lang="en-GB" spc="5" dirty="0"/>
              <a:t>configure link-local </a:t>
            </a:r>
            <a:r>
              <a:rPr lang="en-GB" spc="10" dirty="0"/>
              <a:t>addresses </a:t>
            </a:r>
            <a:r>
              <a:rPr lang="en-GB" dirty="0"/>
              <a:t>for </a:t>
            </a:r>
            <a:r>
              <a:rPr lang="en-GB" spc="5" dirty="0"/>
              <a:t>its interfaces: </a:t>
            </a: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the  interface </a:t>
            </a:r>
            <a:r>
              <a:rPr lang="en-GB" dirty="0"/>
              <a:t>identifier, </a:t>
            </a:r>
            <a:r>
              <a:rPr lang="en-GB" spc="5" dirty="0"/>
              <a:t>the</a:t>
            </a:r>
            <a:r>
              <a:rPr lang="en-GB" spc="-5" dirty="0"/>
              <a:t> </a:t>
            </a:r>
            <a:r>
              <a:rPr lang="en-GB" spc="10" dirty="0"/>
              <a:t>EUI-64</a:t>
            </a:r>
          </a:p>
          <a:p>
            <a:pPr marL="596265" marR="5715" indent="-457200">
              <a:lnSpc>
                <a:spcPct val="118900"/>
              </a:lnSpc>
              <a:spcBef>
                <a:spcPts val="300"/>
              </a:spcBef>
            </a:pPr>
            <a:endParaRPr lang="en-GB" dirty="0">
              <a:latin typeface="Arial"/>
              <a:cs typeface="Arial"/>
            </a:endParaRPr>
          </a:p>
          <a:p>
            <a:pPr marL="596265" marR="5080" indent="-457200">
              <a:lnSpc>
                <a:spcPct val="118900"/>
              </a:lnSpc>
              <a:spcBef>
                <a:spcPts val="300"/>
              </a:spcBef>
            </a:pPr>
            <a:r>
              <a:rPr lang="en-GB" dirty="0"/>
              <a:t>It </a:t>
            </a:r>
            <a:r>
              <a:rPr lang="en-GB" spc="10" dirty="0"/>
              <a:t>uses </a:t>
            </a:r>
            <a:r>
              <a:rPr lang="en-GB" spc="5" dirty="0"/>
              <a:t>this to </a:t>
            </a:r>
            <a:r>
              <a:rPr lang="en-GB" spc="10" dirty="0"/>
              <a:t>ask </a:t>
            </a:r>
            <a:r>
              <a:rPr lang="en-GB" spc="5" dirty="0"/>
              <a:t>(solicit) router </a:t>
            </a:r>
            <a:r>
              <a:rPr lang="en-GB" spc="10" dirty="0"/>
              <a:t>advertisements sooner than </a:t>
            </a:r>
            <a:r>
              <a:rPr lang="en-GB" spc="5" dirty="0"/>
              <a:t>the  </a:t>
            </a:r>
            <a:r>
              <a:rPr lang="en-GB" dirty="0"/>
              <a:t>next </a:t>
            </a:r>
            <a:r>
              <a:rPr lang="en-GB" spc="5" dirty="0"/>
              <a:t>periodic </a:t>
            </a:r>
            <a:r>
              <a:rPr lang="en-GB" spc="10" dirty="0"/>
              <a:t>announcements; ask </a:t>
            </a:r>
            <a:r>
              <a:rPr lang="en-GB" spc="5" dirty="0"/>
              <a:t>the </a:t>
            </a:r>
            <a:r>
              <a:rPr lang="en-GB" spc="10" dirty="0"/>
              <a:t>network </a:t>
            </a:r>
            <a:r>
              <a:rPr lang="en-GB" dirty="0"/>
              <a:t>for</a:t>
            </a:r>
            <a:r>
              <a:rPr lang="en-GB" spc="-10" dirty="0"/>
              <a:t> </a:t>
            </a:r>
            <a:r>
              <a:rPr lang="en-GB" spc="5" dirty="0"/>
              <a:t>information</a:t>
            </a:r>
            <a:endParaRPr lang="en-GB" dirty="0">
              <a:latin typeface="Lucida Sans Unicode"/>
              <a:cs typeface="Lucida Sans Unicod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56507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SLAAC: overview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 algorithm (assuming one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interface):</a:t>
            </a: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Generate </a:t>
            </a:r>
            <a:r>
              <a:rPr lang="en-GB" spc="5" dirty="0">
                <a:latin typeface="Arial"/>
                <a:cs typeface="Arial"/>
              </a:rPr>
              <a:t>potential link-local</a:t>
            </a:r>
            <a:r>
              <a:rPr lang="en-GB" spc="-1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Ask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(multicast</a:t>
            </a:r>
            <a:r>
              <a:rPr lang="en-GB" sz="3600" spc="15" baseline="31746" dirty="0">
                <a:latin typeface="Arial"/>
                <a:cs typeface="Arial"/>
              </a:rPr>
              <a:t>4</a:t>
            </a:r>
            <a:r>
              <a:rPr lang="en-GB" spc="10" dirty="0">
                <a:latin typeface="Arial"/>
                <a:cs typeface="Arial"/>
              </a:rPr>
              <a:t>)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address </a:t>
            </a:r>
            <a:r>
              <a:rPr lang="en-GB" spc="5" dirty="0">
                <a:latin typeface="Arial"/>
                <a:cs typeface="Arial"/>
              </a:rPr>
              <a:t>is in </a:t>
            </a:r>
            <a:r>
              <a:rPr lang="en-GB" spc="10" dirty="0">
                <a:latin typeface="Arial"/>
                <a:cs typeface="Arial"/>
              </a:rPr>
              <a:t>use: </a:t>
            </a:r>
            <a:r>
              <a:rPr lang="en-GB" i="1" spc="10" dirty="0">
                <a:latin typeface="Arial"/>
                <a:cs typeface="Arial"/>
              </a:rPr>
              <a:t>neighbour  </a:t>
            </a:r>
            <a:r>
              <a:rPr lang="en-GB" i="1" spc="5" dirty="0">
                <a:latin typeface="Arial"/>
                <a:cs typeface="Arial"/>
              </a:rPr>
              <a:t>solicitation</a:t>
            </a:r>
            <a:endParaRPr lang="en-GB" i="1" dirty="0">
              <a:latin typeface="Arial"/>
              <a:cs typeface="Arial"/>
            </a:endParaRPr>
          </a:p>
          <a:p>
            <a:pPr marL="514350" indent="-514350">
              <a:lnSpc>
                <a:spcPct val="150000"/>
              </a:lnSpc>
              <a:spcBef>
                <a:spcPts val="130"/>
              </a:spcBef>
              <a:buFont typeface="+mj-lt"/>
              <a:buAutoNum type="arabicPeriod"/>
            </a:pPr>
            <a:r>
              <a:rPr lang="en-GB" spc="10" dirty="0">
                <a:latin typeface="Arial"/>
                <a:cs typeface="Arial"/>
              </a:rPr>
              <a:t>Assuming no </a:t>
            </a:r>
            <a:r>
              <a:rPr lang="en-GB" spc="5" dirty="0">
                <a:latin typeface="Arial"/>
                <a:cs typeface="Arial"/>
              </a:rPr>
              <a:t>responses, </a:t>
            </a:r>
            <a:r>
              <a:rPr lang="en-GB" spc="10" dirty="0">
                <a:latin typeface="Arial"/>
                <a:cs typeface="Arial"/>
              </a:rPr>
              <a:t>assign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interface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147</a:t>
            </a:fld>
            <a:endParaRPr lang="en-US"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778C7B1-9FC6-B743-A277-CC0AB86502E5}"/>
              </a:ext>
            </a:extLst>
          </p:cNvPr>
          <p:cNvSpPr txBox="1"/>
          <p:nvPr/>
        </p:nvSpPr>
        <p:spPr>
          <a:xfrm>
            <a:off x="457200" y="6356350"/>
            <a:ext cx="3965039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00" spc="7" baseline="32407" dirty="0">
                <a:latin typeface="Arial"/>
                <a:cs typeface="Arial"/>
              </a:rPr>
              <a:t>4</a:t>
            </a:r>
            <a:r>
              <a:rPr sz="1200" spc="5" dirty="0">
                <a:latin typeface="Courier New"/>
                <a:cs typeface="Courier New"/>
                <a:hlinkClick r:id="rId2"/>
              </a:rPr>
              <a:t>https://tools.ietf.org/html/rfc2373</a:t>
            </a:r>
            <a:endParaRPr sz="12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288334165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CE9BD4-AC8B-3F4D-9430-04A357450E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pc="10" dirty="0">
                <a:latin typeface="Arial"/>
                <a:cs typeface="Arial"/>
              </a:rPr>
              <a:t>The EUI-64 </a:t>
            </a:r>
            <a:r>
              <a:rPr lang="en-GB" dirty="0">
                <a:latin typeface="Arial"/>
                <a:cs typeface="Arial"/>
              </a:rPr>
              <a:t>Interface</a:t>
            </a:r>
            <a:r>
              <a:rPr lang="en-GB" spc="-8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F5DA59-7B85-B24F-A0FA-DE1138F630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50576"/>
            <a:ext cx="8229600" cy="4525963"/>
          </a:xfrm>
        </p:spPr>
        <p:txBody>
          <a:bodyPr>
            <a:normAutofit/>
          </a:bodyPr>
          <a:lstStyle/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IEEE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spc="10" dirty="0">
                <a:latin typeface="Arial"/>
                <a:cs typeface="Arial"/>
              </a:rPr>
              <a:t>Extended Unique </a:t>
            </a:r>
            <a:r>
              <a:rPr lang="en-GB" sz="2400" spc="5" dirty="0">
                <a:latin typeface="Arial"/>
                <a:cs typeface="Arial"/>
              </a:rPr>
              <a:t>Identifier</a:t>
            </a:r>
            <a:r>
              <a:rPr lang="en-GB" sz="2400" spc="-140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(EUI-64)</a:t>
            </a:r>
            <a:r>
              <a:rPr lang="en-GB" sz="2800" spc="7" baseline="31746" dirty="0">
                <a:latin typeface="Arial"/>
                <a:cs typeface="Arial"/>
              </a:rPr>
              <a:t>3</a:t>
            </a:r>
            <a:endParaRPr lang="en-GB" sz="2800" baseline="31746" dirty="0">
              <a:latin typeface="Arial"/>
              <a:cs typeface="Arial"/>
            </a:endParaRPr>
          </a:p>
          <a:p>
            <a:pPr>
              <a:spcBef>
                <a:spcPts val="535"/>
              </a:spcBef>
            </a:pPr>
            <a:r>
              <a:rPr lang="en-GB" sz="2400" spc="10" dirty="0">
                <a:latin typeface="Arial"/>
                <a:cs typeface="Arial"/>
              </a:rPr>
              <a:t>There are </a:t>
            </a:r>
            <a:r>
              <a:rPr lang="en-GB" sz="2400" spc="5" dirty="0">
                <a:latin typeface="Arial"/>
                <a:cs typeface="Arial"/>
              </a:rPr>
              <a:t>various </a:t>
            </a:r>
            <a:r>
              <a:rPr lang="en-GB" sz="2400" spc="10" dirty="0">
                <a:latin typeface="Arial"/>
                <a:cs typeface="Arial"/>
              </a:rPr>
              <a:t>techniques </a:t>
            </a:r>
            <a:r>
              <a:rPr lang="en-GB" sz="2400" spc="5" dirty="0">
                <a:latin typeface="Arial"/>
                <a:cs typeface="Arial"/>
              </a:rPr>
              <a:t>to derive </a:t>
            </a:r>
            <a:r>
              <a:rPr lang="en-GB" sz="2400" spc="10" dirty="0">
                <a:latin typeface="Arial"/>
                <a:cs typeface="Arial"/>
              </a:rPr>
              <a:t>a </a:t>
            </a:r>
            <a:r>
              <a:rPr lang="en-GB" sz="2400" spc="5" dirty="0">
                <a:latin typeface="Arial"/>
                <a:cs typeface="Arial"/>
              </a:rPr>
              <a:t>64-bit </a:t>
            </a:r>
            <a:r>
              <a:rPr lang="en-GB" sz="2400" dirty="0">
                <a:latin typeface="Arial"/>
                <a:cs typeface="Arial"/>
              </a:rPr>
              <a:t>value, but  </a:t>
            </a:r>
            <a:r>
              <a:rPr lang="en-GB" sz="2400" spc="5" dirty="0">
                <a:latin typeface="Arial"/>
                <a:cs typeface="Arial"/>
              </a:rPr>
              <a:t>often times </a:t>
            </a:r>
            <a:r>
              <a:rPr lang="en-GB" sz="2400" spc="10" dirty="0">
                <a:latin typeface="Arial"/>
                <a:cs typeface="Arial"/>
              </a:rPr>
              <a:t>we </a:t>
            </a:r>
            <a:r>
              <a:rPr lang="en-GB" sz="2400" spc="5" dirty="0">
                <a:latin typeface="Arial"/>
                <a:cs typeface="Arial"/>
              </a:rPr>
              <a:t>derive </a:t>
            </a:r>
            <a:r>
              <a:rPr lang="en-GB" sz="2400" spc="10" dirty="0">
                <a:latin typeface="Arial"/>
                <a:cs typeface="Arial"/>
              </a:rPr>
              <a:t>from the </a:t>
            </a:r>
            <a:r>
              <a:rPr lang="en-GB" sz="2400" spc="5" dirty="0">
                <a:latin typeface="Arial"/>
                <a:cs typeface="Arial"/>
              </a:rPr>
              <a:t>48-bit MAC address</a:t>
            </a:r>
            <a:endParaRPr lang="en-GB" sz="2400" dirty="0">
              <a:latin typeface="Arial"/>
              <a:cs typeface="Arial"/>
            </a:endParaRPr>
          </a:p>
          <a:p>
            <a:endParaRPr lang="en-GB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8A3C0-68AA-AB48-9ED0-770F2AD56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148</a:t>
            </a:fld>
            <a:endParaRPr lang="en-US"/>
          </a:p>
        </p:txBody>
      </p:sp>
      <p:sp>
        <p:nvSpPr>
          <p:cNvPr id="5" name="object 41">
            <a:extLst>
              <a:ext uri="{FF2B5EF4-FFF2-40B4-BE49-F238E27FC236}">
                <a16:creationId xmlns:a16="http://schemas.microsoft.com/office/drawing/2014/main" id="{4979CFD7-B2C6-8948-8418-4E968F8565E8}"/>
              </a:ext>
            </a:extLst>
          </p:cNvPr>
          <p:cNvSpPr txBox="1"/>
          <p:nvPr/>
        </p:nvSpPr>
        <p:spPr>
          <a:xfrm>
            <a:off x="457200" y="6429729"/>
            <a:ext cx="6233439" cy="2917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400" spc="7" baseline="32407" dirty="0">
                <a:latin typeface="Arial"/>
                <a:cs typeface="Arial"/>
              </a:rPr>
              <a:t>3</a:t>
            </a:r>
            <a:r>
              <a:rPr spc="5" dirty="0">
                <a:latin typeface="Courier New"/>
                <a:cs typeface="Courier New"/>
                <a:hlinkClick r:id="rId3"/>
              </a:rPr>
              <a:t>http://tools.ietf.org/html/rfc2373</a:t>
            </a:r>
            <a:endParaRPr dirty="0">
              <a:latin typeface="Courier New"/>
              <a:cs typeface="Courier New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086D51-840E-4D44-A84C-14C681889FB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585"/>
          <a:stretch/>
        </p:blipFill>
        <p:spPr>
          <a:xfrm>
            <a:off x="0" y="2540347"/>
            <a:ext cx="4846418" cy="375241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1AB66DC-35D5-C341-8164-D9280B32BA49}"/>
              </a:ext>
            </a:extLst>
          </p:cNvPr>
          <p:cNvGrpSpPr/>
          <p:nvPr/>
        </p:nvGrpSpPr>
        <p:grpSpPr>
          <a:xfrm>
            <a:off x="4457148" y="2630628"/>
            <a:ext cx="3905234" cy="3762412"/>
            <a:chOff x="884859" y="161082"/>
            <a:chExt cx="6507646" cy="6308739"/>
          </a:xfrm>
        </p:grpSpPr>
        <p:pic>
          <p:nvPicPr>
            <p:cNvPr id="9" name="Content Placeholder 4">
              <a:extLst>
                <a:ext uri="{FF2B5EF4-FFF2-40B4-BE49-F238E27FC236}">
                  <a16:creationId xmlns:a16="http://schemas.microsoft.com/office/drawing/2014/main" id="{55CCC675-973E-7C48-AEE8-5823E5B122C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4859" y="161082"/>
              <a:ext cx="6261100" cy="1270000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5A87ECA-0FC0-904C-B044-99D1DA76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1601" y="1816470"/>
              <a:ext cx="6020904" cy="4653351"/>
            </a:xfrm>
            <a:prstGeom prst="rect">
              <a:avLst/>
            </a:prstGeom>
          </p:spPr>
        </p:pic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CBF472D-4C95-2C42-B84F-B50262DBE83C}"/>
                </a:ext>
              </a:extLst>
            </p:cNvPr>
            <p:cNvSpPr/>
            <p:nvPr/>
          </p:nvSpPr>
          <p:spPr>
            <a:xfrm>
              <a:off x="1722783" y="311425"/>
              <a:ext cx="1769165" cy="36443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F5B7D46-19BF-AD43-BDDB-442EA00D91DE}"/>
                </a:ext>
              </a:extLst>
            </p:cNvPr>
            <p:cNvSpPr/>
            <p:nvPr/>
          </p:nvSpPr>
          <p:spPr>
            <a:xfrm>
              <a:off x="3313043" y="4426226"/>
              <a:ext cx="1245705" cy="344557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FD5A99C7-8795-A24B-BC86-DDE8BF0FEA45}"/>
                </a:ext>
              </a:extLst>
            </p:cNvPr>
            <p:cNvCxnSpPr>
              <a:stCxn id="11" idx="5"/>
            </p:cNvCxnSpPr>
            <p:nvPr/>
          </p:nvCxnSpPr>
          <p:spPr>
            <a:xfrm>
              <a:off x="3232860" y="622490"/>
              <a:ext cx="378357" cy="3803736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0318A67-8FA2-5248-ADDC-FEC08D7A04AE}"/>
              </a:ext>
            </a:extLst>
          </p:cNvPr>
          <p:cNvSpPr txBox="1"/>
          <p:nvPr/>
        </p:nvSpPr>
        <p:spPr>
          <a:xfrm>
            <a:off x="587829" y="4926657"/>
            <a:ext cx="3625936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the seventh bit from the left, or the universal/local (U/L) bit, needs to be inverted, 0 = local admin 1 = universal admin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9749714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SLAAC: overview; Router Solicitation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Then,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Once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has a unique </a:t>
            </a:r>
            <a:r>
              <a:rPr lang="en-GB" i="1" spc="5" dirty="0">
                <a:latin typeface="Arial"/>
                <a:cs typeface="Arial"/>
              </a:rPr>
              <a:t>link-local </a:t>
            </a:r>
            <a:r>
              <a:rPr lang="en-GB" spc="5" dirty="0">
                <a:latin typeface="Arial"/>
                <a:cs typeface="Arial"/>
              </a:rPr>
              <a:t>address,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can send  </a:t>
            </a:r>
            <a:r>
              <a:rPr lang="en-GB" dirty="0">
                <a:latin typeface="Arial"/>
                <a:cs typeface="Arial"/>
              </a:rPr>
              <a:t>packets </a:t>
            </a:r>
            <a:r>
              <a:rPr lang="en-GB" spc="5" dirty="0">
                <a:latin typeface="Arial"/>
                <a:cs typeface="Arial"/>
              </a:rPr>
              <a:t>to anything else </a:t>
            </a:r>
            <a:r>
              <a:rPr lang="en-GB" spc="10" dirty="0">
                <a:latin typeface="Arial"/>
                <a:cs typeface="Arial"/>
              </a:rPr>
              <a:t>sharing </a:t>
            </a:r>
            <a:r>
              <a:rPr lang="en-GB" spc="5" dirty="0">
                <a:latin typeface="Arial"/>
                <a:cs typeface="Arial"/>
              </a:rPr>
              <a:t>that link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substrate</a:t>
            </a:r>
          </a:p>
          <a:p>
            <a:pPr marL="0" indent="0"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	</a:t>
            </a:r>
            <a:r>
              <a:rPr lang="en-GB" dirty="0">
                <a:latin typeface="Arial"/>
                <a:cs typeface="Arial"/>
              </a:rPr>
              <a:t>... 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host </a:t>
            </a:r>
            <a:r>
              <a:rPr lang="en-GB" spc="5" dirty="0">
                <a:latin typeface="Arial"/>
                <a:cs typeface="Arial"/>
              </a:rPr>
              <a:t>doesn’t </a:t>
            </a:r>
            <a:r>
              <a:rPr lang="en-GB" dirty="0">
                <a:latin typeface="Arial"/>
                <a:cs typeface="Arial"/>
              </a:rPr>
              <a:t>yet </a:t>
            </a:r>
            <a:r>
              <a:rPr lang="en-GB" spc="5" dirty="0">
                <a:latin typeface="Arial"/>
                <a:cs typeface="Arial"/>
              </a:rPr>
              <a:t>know any routers, or public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routes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</a:t>
            </a:r>
            <a:r>
              <a:rPr lang="en-GB" dirty="0">
                <a:latin typeface="Arial"/>
                <a:cs typeface="Arial"/>
              </a:rPr>
              <a:t>... </a:t>
            </a:r>
            <a:r>
              <a:rPr lang="en-GB" spc="5" dirty="0">
                <a:latin typeface="Arial"/>
                <a:cs typeface="Arial"/>
              </a:rPr>
              <a:t>bootstrap: routers listen to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well-known multicast</a:t>
            </a:r>
            <a:r>
              <a:rPr lang="en-GB" spc="4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address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GB" dirty="0">
              <a:latin typeface="Times New Roman"/>
              <a:cs typeface="Times New Roman"/>
            </a:endParaRP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host asks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(multicast)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router information: </a:t>
            </a:r>
            <a:r>
              <a:rPr lang="en-GB" i="1" spc="5" dirty="0">
                <a:latin typeface="Arial"/>
                <a:cs typeface="Arial"/>
              </a:rPr>
              <a:t>router  solicitation</a:t>
            </a:r>
          </a:p>
          <a:p>
            <a:pPr marL="289560" marR="133350" indent="-173355">
              <a:lnSpc>
                <a:spcPct val="118900"/>
              </a:lnSpc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spc="5" dirty="0">
                <a:latin typeface="Arial"/>
                <a:cs typeface="Arial"/>
              </a:rPr>
              <a:t>from the routers </a:t>
            </a:r>
            <a:r>
              <a:rPr lang="en-GB" spc="10" dirty="0">
                <a:latin typeface="Arial"/>
                <a:cs typeface="Arial"/>
              </a:rPr>
              <a:t>are sent </a:t>
            </a:r>
            <a:r>
              <a:rPr lang="en-GB" spc="5" dirty="0">
                <a:latin typeface="Arial"/>
                <a:cs typeface="Arial"/>
              </a:rPr>
              <a:t>directly (unicast) to the </a:t>
            </a:r>
            <a:r>
              <a:rPr lang="en-GB" spc="10" dirty="0">
                <a:latin typeface="Arial"/>
                <a:cs typeface="Arial"/>
              </a:rPr>
              <a:t>host 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spc="10" dirty="0">
                <a:latin typeface="Arial"/>
                <a:cs typeface="Arial"/>
              </a:rPr>
              <a:t>sent </a:t>
            </a:r>
            <a:r>
              <a:rPr lang="en-GB" spc="5" dirty="0">
                <a:latin typeface="Arial"/>
                <a:cs typeface="Arial"/>
              </a:rPr>
              <a:t>the router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solicitation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marR="9334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 startAt="4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responses </a:t>
            </a:r>
            <a:r>
              <a:rPr lang="en-GB" i="1" dirty="0">
                <a:latin typeface="Arial"/>
                <a:cs typeface="Arial"/>
              </a:rPr>
              <a:t>may </a:t>
            </a:r>
            <a:r>
              <a:rPr lang="en-GB" spc="5" dirty="0">
                <a:latin typeface="Arial"/>
                <a:cs typeface="Arial"/>
              </a:rPr>
              <a:t>indicate that the </a:t>
            </a:r>
            <a:r>
              <a:rPr lang="en-GB" spc="10" dirty="0">
                <a:latin typeface="Arial"/>
                <a:cs typeface="Arial"/>
              </a:rPr>
              <a:t>host should do more </a:t>
            </a:r>
            <a:r>
              <a:rPr lang="en-GB" dirty="0">
                <a:latin typeface="Arial"/>
                <a:cs typeface="Arial"/>
              </a:rPr>
              <a:t>(e.g., 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DHCP </a:t>
            </a:r>
            <a:r>
              <a:rPr lang="en-GB" spc="5" dirty="0">
                <a:latin typeface="Arial"/>
                <a:cs typeface="Arial"/>
              </a:rPr>
              <a:t>to get </a:t>
            </a: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information)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5214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3">
            <a:extLst>
              <a:ext uri="{FF2B5EF4-FFF2-40B4-BE49-F238E27FC236}">
                <a16:creationId xmlns:a16="http://schemas.microsoft.com/office/drawing/2014/main" id="{254CBF17-1C44-7B41-86C8-2E46418052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14400"/>
          </a:xfrm>
        </p:spPr>
        <p:txBody>
          <a:bodyPr/>
          <a:lstStyle/>
          <a:p>
            <a:r>
              <a:rPr lang="en-US" altLang="en-US" dirty="0"/>
              <a:t>Basic Operation of Router</a:t>
            </a:r>
          </a:p>
        </p:txBody>
      </p:sp>
      <p:grpSp>
        <p:nvGrpSpPr>
          <p:cNvPr id="14340" name="Group 4">
            <a:extLst>
              <a:ext uri="{FF2B5EF4-FFF2-40B4-BE49-F238E27FC236}">
                <a16:creationId xmlns:a16="http://schemas.microsoft.com/office/drawing/2014/main" id="{D79A9635-BFCE-0342-9E51-ADEAB673770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914400"/>
            <a:ext cx="8543925" cy="4049713"/>
            <a:chOff x="86" y="1008"/>
            <a:chExt cx="5382" cy="2551"/>
          </a:xfrm>
        </p:grpSpPr>
        <p:sp>
          <p:nvSpPr>
            <p:cNvPr id="14365" name="Text Box 5">
              <a:extLst>
                <a:ext uri="{FF2B5EF4-FFF2-40B4-BE49-F238E27FC236}">
                  <a16:creationId xmlns:a16="http://schemas.microsoft.com/office/drawing/2014/main" id="{221BBFB4-8911-074F-91EA-2AE85F59A0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4366" name="Group 6">
              <a:extLst>
                <a:ext uri="{FF2B5EF4-FFF2-40B4-BE49-F238E27FC236}">
                  <a16:creationId xmlns:a16="http://schemas.microsoft.com/office/drawing/2014/main" id="{745A46F1-E79A-1349-8BD3-2E0612D2B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4367" name="Line 7">
                <a:extLst>
                  <a:ext uri="{FF2B5EF4-FFF2-40B4-BE49-F238E27FC236}">
                    <a16:creationId xmlns:a16="http://schemas.microsoft.com/office/drawing/2014/main" id="{0BE7DF51-76B8-2C45-A9F1-D081313DB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Line 8">
                <a:extLst>
                  <a:ext uri="{FF2B5EF4-FFF2-40B4-BE49-F238E27FC236}">
                    <a16:creationId xmlns:a16="http://schemas.microsoft.com/office/drawing/2014/main" id="{0DB51A7D-211C-004A-9705-43953B29E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9" name="Line 9">
                <a:extLst>
                  <a:ext uri="{FF2B5EF4-FFF2-40B4-BE49-F238E27FC236}">
                    <a16:creationId xmlns:a16="http://schemas.microsoft.com/office/drawing/2014/main" id="{696AE46F-F27B-0B48-A6DE-0CAD781D8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0" name="Line 10">
                <a:extLst>
                  <a:ext uri="{FF2B5EF4-FFF2-40B4-BE49-F238E27FC236}">
                    <a16:creationId xmlns:a16="http://schemas.microsoft.com/office/drawing/2014/main" id="{61B21FCE-BED1-9440-9FEF-EA610BE91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1" name="Line 11">
                <a:extLst>
                  <a:ext uri="{FF2B5EF4-FFF2-40B4-BE49-F238E27FC236}">
                    <a16:creationId xmlns:a16="http://schemas.microsoft.com/office/drawing/2014/main" id="{A761565C-C257-874A-B137-7FC2A290A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2" name="Line 12">
                <a:extLst>
                  <a:ext uri="{FF2B5EF4-FFF2-40B4-BE49-F238E27FC236}">
                    <a16:creationId xmlns:a16="http://schemas.microsoft.com/office/drawing/2014/main" id="{07F0EA1F-9F38-2648-9AEB-E9E643671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3" name="Line 13">
                <a:extLst>
                  <a:ext uri="{FF2B5EF4-FFF2-40B4-BE49-F238E27FC236}">
                    <a16:creationId xmlns:a16="http://schemas.microsoft.com/office/drawing/2014/main" id="{5213D900-75F3-0942-BB0C-85E2CFA3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4" name="Line 14">
                <a:extLst>
                  <a:ext uri="{FF2B5EF4-FFF2-40B4-BE49-F238E27FC236}">
                    <a16:creationId xmlns:a16="http://schemas.microsoft.com/office/drawing/2014/main" id="{2761E927-B10B-7047-ACD6-09CD6F9B1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5" name="Line 15">
                <a:extLst>
                  <a:ext uri="{FF2B5EF4-FFF2-40B4-BE49-F238E27FC236}">
                    <a16:creationId xmlns:a16="http://schemas.microsoft.com/office/drawing/2014/main" id="{F9104BD3-AABE-9640-9E16-B6A058202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6" name="Line 16">
                <a:extLst>
                  <a:ext uri="{FF2B5EF4-FFF2-40B4-BE49-F238E27FC236}">
                    <a16:creationId xmlns:a16="http://schemas.microsoft.com/office/drawing/2014/main" id="{C0E5F5C4-D1E0-DB48-957D-0BD284E5E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7" name="Line 17">
                <a:extLst>
                  <a:ext uri="{FF2B5EF4-FFF2-40B4-BE49-F238E27FC236}">
                    <a16:creationId xmlns:a16="http://schemas.microsoft.com/office/drawing/2014/main" id="{4634A1F4-C2E3-054F-83BF-07E05359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8" name="Line 18">
                <a:extLst>
                  <a:ext uri="{FF2B5EF4-FFF2-40B4-BE49-F238E27FC236}">
                    <a16:creationId xmlns:a16="http://schemas.microsoft.com/office/drawing/2014/main" id="{78E973BC-F2FB-2041-A7A6-0C11AE080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9" name="Line 19">
                <a:extLst>
                  <a:ext uri="{FF2B5EF4-FFF2-40B4-BE49-F238E27FC236}">
                    <a16:creationId xmlns:a16="http://schemas.microsoft.com/office/drawing/2014/main" id="{E0A8CEF8-955B-6D47-86EC-3B9D9C6C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80" name="Group 20">
                <a:extLst>
                  <a:ext uri="{FF2B5EF4-FFF2-40B4-BE49-F238E27FC236}">
                    <a16:creationId xmlns:a16="http://schemas.microsoft.com/office/drawing/2014/main" id="{69008B6E-3C65-C34E-BAF8-C01F5AE0C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4596" name="Rectangle 21">
                  <a:extLst>
                    <a:ext uri="{FF2B5EF4-FFF2-40B4-BE49-F238E27FC236}">
                      <a16:creationId xmlns:a16="http://schemas.microsoft.com/office/drawing/2014/main" id="{C4EF7887-6382-9048-A74F-92B1EB863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97" name="Rectangle 22">
                  <a:extLst>
                    <a:ext uri="{FF2B5EF4-FFF2-40B4-BE49-F238E27FC236}">
                      <a16:creationId xmlns:a16="http://schemas.microsoft.com/office/drawing/2014/main" id="{939773D9-098A-7547-8401-E2B23B00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8" name="Group 23">
                  <a:extLst>
                    <a:ext uri="{FF2B5EF4-FFF2-40B4-BE49-F238E27FC236}">
                      <a16:creationId xmlns:a16="http://schemas.microsoft.com/office/drawing/2014/main" id="{E61B4577-27A6-3F4E-885D-DDFD95EF15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99" name="Rectangle 24">
                    <a:extLst>
                      <a:ext uri="{FF2B5EF4-FFF2-40B4-BE49-F238E27FC236}">
                        <a16:creationId xmlns:a16="http://schemas.microsoft.com/office/drawing/2014/main" id="{EE2481F1-47D7-E448-8DAF-D6261A12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600" name="Group 25">
                    <a:extLst>
                      <a:ext uri="{FF2B5EF4-FFF2-40B4-BE49-F238E27FC236}">
                        <a16:creationId xmlns:a16="http://schemas.microsoft.com/office/drawing/2014/main" id="{4A47A801-4AF6-D84D-BE39-DC995FBC0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601" name="Freeform 26">
                      <a:extLst>
                        <a:ext uri="{FF2B5EF4-FFF2-40B4-BE49-F238E27FC236}">
                          <a16:creationId xmlns:a16="http://schemas.microsoft.com/office/drawing/2014/main" id="{64854318-5A57-574C-8E5C-07D83313D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2" name="Freeform 27">
                      <a:extLst>
                        <a:ext uri="{FF2B5EF4-FFF2-40B4-BE49-F238E27FC236}">
                          <a16:creationId xmlns:a16="http://schemas.microsoft.com/office/drawing/2014/main" id="{60B62F15-262E-9942-B4C0-AA6200B57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3" name="Freeform 28">
                      <a:extLst>
                        <a:ext uri="{FF2B5EF4-FFF2-40B4-BE49-F238E27FC236}">
                          <a16:creationId xmlns:a16="http://schemas.microsoft.com/office/drawing/2014/main" id="{713ED5BB-7A9D-D24A-B719-4E3CE8C131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4" name="Freeform 29">
                      <a:extLst>
                        <a:ext uri="{FF2B5EF4-FFF2-40B4-BE49-F238E27FC236}">
                          <a16:creationId xmlns:a16="http://schemas.microsoft.com/office/drawing/2014/main" id="{3CC76886-4952-AF40-A10A-848059E08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5" name="Freeform 30">
                      <a:extLst>
                        <a:ext uri="{FF2B5EF4-FFF2-40B4-BE49-F238E27FC236}">
                          <a16:creationId xmlns:a16="http://schemas.microsoft.com/office/drawing/2014/main" id="{133F95F4-6FB1-C643-8587-760926C495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6" name="Freeform 31">
                      <a:extLst>
                        <a:ext uri="{FF2B5EF4-FFF2-40B4-BE49-F238E27FC236}">
                          <a16:creationId xmlns:a16="http://schemas.microsoft.com/office/drawing/2014/main" id="{2A4DCFF6-9995-F443-A21B-FCBDBA49F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7" name="Freeform 32">
                      <a:extLst>
                        <a:ext uri="{FF2B5EF4-FFF2-40B4-BE49-F238E27FC236}">
                          <a16:creationId xmlns:a16="http://schemas.microsoft.com/office/drawing/2014/main" id="{AB115F72-6B30-CE41-B6A6-CE311E070E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8" name="Freeform 33">
                      <a:extLst>
                        <a:ext uri="{FF2B5EF4-FFF2-40B4-BE49-F238E27FC236}">
                          <a16:creationId xmlns:a16="http://schemas.microsoft.com/office/drawing/2014/main" id="{62695819-9FFA-A64C-8108-98C04A01F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09" name="Freeform 34">
                      <a:extLst>
                        <a:ext uri="{FF2B5EF4-FFF2-40B4-BE49-F238E27FC236}">
                          <a16:creationId xmlns:a16="http://schemas.microsoft.com/office/drawing/2014/main" id="{F127E69B-F3A1-A64D-BA0E-CDA36BF7F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0" name="Freeform 35">
                      <a:extLst>
                        <a:ext uri="{FF2B5EF4-FFF2-40B4-BE49-F238E27FC236}">
                          <a16:creationId xmlns:a16="http://schemas.microsoft.com/office/drawing/2014/main" id="{397B8F28-C5C7-3345-99A5-0D413E98A2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1" name="Freeform 36">
                      <a:extLst>
                        <a:ext uri="{FF2B5EF4-FFF2-40B4-BE49-F238E27FC236}">
                          <a16:creationId xmlns:a16="http://schemas.microsoft.com/office/drawing/2014/main" id="{6D0B6253-B95B-454D-BDDA-41383B5F2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2" name="Freeform 37">
                      <a:extLst>
                        <a:ext uri="{FF2B5EF4-FFF2-40B4-BE49-F238E27FC236}">
                          <a16:creationId xmlns:a16="http://schemas.microsoft.com/office/drawing/2014/main" id="{A59816C5-FDCC-594D-B81D-B2308713E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3" name="Freeform 38">
                      <a:extLst>
                        <a:ext uri="{FF2B5EF4-FFF2-40B4-BE49-F238E27FC236}">
                          <a16:creationId xmlns:a16="http://schemas.microsoft.com/office/drawing/2014/main" id="{6E5C2544-452A-AF47-AA5A-C3F482C8E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4" name="Freeform 39">
                      <a:extLst>
                        <a:ext uri="{FF2B5EF4-FFF2-40B4-BE49-F238E27FC236}">
                          <a16:creationId xmlns:a16="http://schemas.microsoft.com/office/drawing/2014/main" id="{F1C4D69D-FAFD-4643-88FE-E6B910C08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5" name="Freeform 40">
                      <a:extLst>
                        <a:ext uri="{FF2B5EF4-FFF2-40B4-BE49-F238E27FC236}">
                          <a16:creationId xmlns:a16="http://schemas.microsoft.com/office/drawing/2014/main" id="{27326036-E442-3C48-8F4A-8BF32882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6" name="Freeform 41">
                      <a:extLst>
                        <a:ext uri="{FF2B5EF4-FFF2-40B4-BE49-F238E27FC236}">
                          <a16:creationId xmlns:a16="http://schemas.microsoft.com/office/drawing/2014/main" id="{30D90CFB-FE35-6F4A-AA1A-6AD1FB259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7" name="Freeform 42">
                      <a:extLst>
                        <a:ext uri="{FF2B5EF4-FFF2-40B4-BE49-F238E27FC236}">
                          <a16:creationId xmlns:a16="http://schemas.microsoft.com/office/drawing/2014/main" id="{7FF58538-6F77-A64E-B2ED-C082AF3C49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8" name="Freeform 43">
                      <a:extLst>
                        <a:ext uri="{FF2B5EF4-FFF2-40B4-BE49-F238E27FC236}">
                          <a16:creationId xmlns:a16="http://schemas.microsoft.com/office/drawing/2014/main" id="{3323F22B-40B6-2544-912E-C9BFEF83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19" name="Freeform 44">
                      <a:extLst>
                        <a:ext uri="{FF2B5EF4-FFF2-40B4-BE49-F238E27FC236}">
                          <a16:creationId xmlns:a16="http://schemas.microsoft.com/office/drawing/2014/main" id="{1EE1119D-7820-F44C-9943-869EF558D7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0" name="Freeform 45">
                      <a:extLst>
                        <a:ext uri="{FF2B5EF4-FFF2-40B4-BE49-F238E27FC236}">
                          <a16:creationId xmlns:a16="http://schemas.microsoft.com/office/drawing/2014/main" id="{05CD2C48-A5CA-F044-B741-74F24E4738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1" name="Freeform 46">
                      <a:extLst>
                        <a:ext uri="{FF2B5EF4-FFF2-40B4-BE49-F238E27FC236}">
                          <a16:creationId xmlns:a16="http://schemas.microsoft.com/office/drawing/2014/main" id="{AB784F03-0153-BC40-9BB4-E604D955A7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2" name="Freeform 47">
                      <a:extLst>
                        <a:ext uri="{FF2B5EF4-FFF2-40B4-BE49-F238E27FC236}">
                          <a16:creationId xmlns:a16="http://schemas.microsoft.com/office/drawing/2014/main" id="{C005BA60-F002-014F-B5E3-70C38A30C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3" name="Freeform 48">
                      <a:extLst>
                        <a:ext uri="{FF2B5EF4-FFF2-40B4-BE49-F238E27FC236}">
                          <a16:creationId xmlns:a16="http://schemas.microsoft.com/office/drawing/2014/main" id="{BF8DACEC-9581-7E4C-8740-E7C4157C21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4" name="Freeform 49">
                      <a:extLst>
                        <a:ext uri="{FF2B5EF4-FFF2-40B4-BE49-F238E27FC236}">
                          <a16:creationId xmlns:a16="http://schemas.microsoft.com/office/drawing/2014/main" id="{7DE4337F-6C94-734B-8561-B9CC511CA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5" name="Freeform 50">
                      <a:extLst>
                        <a:ext uri="{FF2B5EF4-FFF2-40B4-BE49-F238E27FC236}">
                          <a16:creationId xmlns:a16="http://schemas.microsoft.com/office/drawing/2014/main" id="{3A3DB1F2-2BB1-D347-A363-D502DE5A2D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6" name="Freeform 51">
                      <a:extLst>
                        <a:ext uri="{FF2B5EF4-FFF2-40B4-BE49-F238E27FC236}">
                          <a16:creationId xmlns:a16="http://schemas.microsoft.com/office/drawing/2014/main" id="{D7199C95-6C28-324A-9176-280CF59B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7" name="Freeform 52">
                      <a:extLst>
                        <a:ext uri="{FF2B5EF4-FFF2-40B4-BE49-F238E27FC236}">
                          <a16:creationId xmlns:a16="http://schemas.microsoft.com/office/drawing/2014/main" id="{0261325D-B6D0-8848-9B23-DCB8C3DDE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8" name="Freeform 53">
                      <a:extLst>
                        <a:ext uri="{FF2B5EF4-FFF2-40B4-BE49-F238E27FC236}">
                          <a16:creationId xmlns:a16="http://schemas.microsoft.com/office/drawing/2014/main" id="{BC93E123-7707-1E45-B6E8-B7D000C0BD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29" name="Freeform 54">
                      <a:extLst>
                        <a:ext uri="{FF2B5EF4-FFF2-40B4-BE49-F238E27FC236}">
                          <a16:creationId xmlns:a16="http://schemas.microsoft.com/office/drawing/2014/main" id="{95573953-667C-C44F-B6BF-DCCC22DF2A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630" name="Freeform 55">
                      <a:extLst>
                        <a:ext uri="{FF2B5EF4-FFF2-40B4-BE49-F238E27FC236}">
                          <a16:creationId xmlns:a16="http://schemas.microsoft.com/office/drawing/2014/main" id="{427D5BB0-B68A-2646-B172-53BD06570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1" name="Group 56">
                <a:extLst>
                  <a:ext uri="{FF2B5EF4-FFF2-40B4-BE49-F238E27FC236}">
                    <a16:creationId xmlns:a16="http://schemas.microsoft.com/office/drawing/2014/main" id="{65B9D190-432A-4B47-B729-0D56464AC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4592" name="AutoShape 57">
                  <a:extLst>
                    <a:ext uri="{FF2B5EF4-FFF2-40B4-BE49-F238E27FC236}">
                      <a16:creationId xmlns:a16="http://schemas.microsoft.com/office/drawing/2014/main" id="{2436F0B4-5A81-BD44-B341-CD7A81122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93" name="Group 58">
                  <a:extLst>
                    <a:ext uri="{FF2B5EF4-FFF2-40B4-BE49-F238E27FC236}">
                      <a16:creationId xmlns:a16="http://schemas.microsoft.com/office/drawing/2014/main" id="{C0285F05-A016-8B41-862A-62A4DFF2F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4" name="Freeform 59">
                    <a:extLst>
                      <a:ext uri="{FF2B5EF4-FFF2-40B4-BE49-F238E27FC236}">
                        <a16:creationId xmlns:a16="http://schemas.microsoft.com/office/drawing/2014/main" id="{42A8C6D3-5A81-1742-8FC8-E8C2977C6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5" name="Freeform 60">
                    <a:extLst>
                      <a:ext uri="{FF2B5EF4-FFF2-40B4-BE49-F238E27FC236}">
                        <a16:creationId xmlns:a16="http://schemas.microsoft.com/office/drawing/2014/main" id="{2780B709-12A0-364E-8C54-D2FAA3EB6C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2" name="Group 61">
                <a:extLst>
                  <a:ext uri="{FF2B5EF4-FFF2-40B4-BE49-F238E27FC236}">
                    <a16:creationId xmlns:a16="http://schemas.microsoft.com/office/drawing/2014/main" id="{B170F7CA-ABAC-C24C-AB81-3AD7E2CFC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4588" name="AutoShape 62">
                  <a:extLst>
                    <a:ext uri="{FF2B5EF4-FFF2-40B4-BE49-F238E27FC236}">
                      <a16:creationId xmlns:a16="http://schemas.microsoft.com/office/drawing/2014/main" id="{D562DA53-445E-AD46-9F78-C4F9CF0A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9" name="Group 63">
                  <a:extLst>
                    <a:ext uri="{FF2B5EF4-FFF2-40B4-BE49-F238E27FC236}">
                      <a16:creationId xmlns:a16="http://schemas.microsoft.com/office/drawing/2014/main" id="{663FA0A2-D6AC-BB47-A916-C1133956BD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90" name="Freeform 64">
                    <a:extLst>
                      <a:ext uri="{FF2B5EF4-FFF2-40B4-BE49-F238E27FC236}">
                        <a16:creationId xmlns:a16="http://schemas.microsoft.com/office/drawing/2014/main" id="{1069BE31-E4DC-0441-A398-49263412B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91" name="Freeform 65">
                    <a:extLst>
                      <a:ext uri="{FF2B5EF4-FFF2-40B4-BE49-F238E27FC236}">
                        <a16:creationId xmlns:a16="http://schemas.microsoft.com/office/drawing/2014/main" id="{A74BA107-15AF-1B4F-AA48-51AD37043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3" name="Group 66">
                <a:extLst>
                  <a:ext uri="{FF2B5EF4-FFF2-40B4-BE49-F238E27FC236}">
                    <a16:creationId xmlns:a16="http://schemas.microsoft.com/office/drawing/2014/main" id="{80C8849C-A2EA-3B43-B3EF-8687B7BF4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4584" name="AutoShape 67">
                  <a:extLst>
                    <a:ext uri="{FF2B5EF4-FFF2-40B4-BE49-F238E27FC236}">
                      <a16:creationId xmlns:a16="http://schemas.microsoft.com/office/drawing/2014/main" id="{87F08D42-BF9E-D54E-AEF8-D794322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5" name="Group 68">
                  <a:extLst>
                    <a:ext uri="{FF2B5EF4-FFF2-40B4-BE49-F238E27FC236}">
                      <a16:creationId xmlns:a16="http://schemas.microsoft.com/office/drawing/2014/main" id="{11B1FB95-5799-4B41-AF12-3ECFFCB31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6" name="Freeform 69">
                    <a:extLst>
                      <a:ext uri="{FF2B5EF4-FFF2-40B4-BE49-F238E27FC236}">
                        <a16:creationId xmlns:a16="http://schemas.microsoft.com/office/drawing/2014/main" id="{9341E5FB-2B22-984E-9FEB-E713703C7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7" name="Freeform 70">
                    <a:extLst>
                      <a:ext uri="{FF2B5EF4-FFF2-40B4-BE49-F238E27FC236}">
                        <a16:creationId xmlns:a16="http://schemas.microsoft.com/office/drawing/2014/main" id="{B0BCF25C-B9D3-B64D-9C45-8E840133A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4" name="Group 71">
                <a:extLst>
                  <a:ext uri="{FF2B5EF4-FFF2-40B4-BE49-F238E27FC236}">
                    <a16:creationId xmlns:a16="http://schemas.microsoft.com/office/drawing/2014/main" id="{615688F9-32C7-2A42-80E7-50224145F9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4580" name="AutoShape 72">
                  <a:extLst>
                    <a:ext uri="{FF2B5EF4-FFF2-40B4-BE49-F238E27FC236}">
                      <a16:creationId xmlns:a16="http://schemas.microsoft.com/office/drawing/2014/main" id="{EB827626-AE67-984B-B9D3-E311A28E3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81" name="Group 73">
                  <a:extLst>
                    <a:ext uri="{FF2B5EF4-FFF2-40B4-BE49-F238E27FC236}">
                      <a16:creationId xmlns:a16="http://schemas.microsoft.com/office/drawing/2014/main" id="{E4E056CA-CEFE-A74F-98E1-A5910B7928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582" name="Freeform 74">
                    <a:extLst>
                      <a:ext uri="{FF2B5EF4-FFF2-40B4-BE49-F238E27FC236}">
                        <a16:creationId xmlns:a16="http://schemas.microsoft.com/office/drawing/2014/main" id="{483A6415-4B06-F845-9218-531CD437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583" name="Freeform 75">
                    <a:extLst>
                      <a:ext uri="{FF2B5EF4-FFF2-40B4-BE49-F238E27FC236}">
                        <a16:creationId xmlns:a16="http://schemas.microsoft.com/office/drawing/2014/main" id="{9B8B7C6A-3CBD-6840-8879-B4751D75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4385" name="Group 76">
                <a:extLst>
                  <a:ext uri="{FF2B5EF4-FFF2-40B4-BE49-F238E27FC236}">
                    <a16:creationId xmlns:a16="http://schemas.microsoft.com/office/drawing/2014/main" id="{4339C2D4-C3B9-8B44-B34B-7330A84CF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4545" name="Rectangle 77">
                  <a:extLst>
                    <a:ext uri="{FF2B5EF4-FFF2-40B4-BE49-F238E27FC236}">
                      <a16:creationId xmlns:a16="http://schemas.microsoft.com/office/drawing/2014/main" id="{456BE2F4-E9EB-864F-B63E-B27FD91A0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46" name="Rectangle 78">
                  <a:extLst>
                    <a:ext uri="{FF2B5EF4-FFF2-40B4-BE49-F238E27FC236}">
                      <a16:creationId xmlns:a16="http://schemas.microsoft.com/office/drawing/2014/main" id="{829E9012-18C8-F040-A146-446ACB123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47" name="Group 79">
                  <a:extLst>
                    <a:ext uri="{FF2B5EF4-FFF2-40B4-BE49-F238E27FC236}">
                      <a16:creationId xmlns:a16="http://schemas.microsoft.com/office/drawing/2014/main" id="{2FD7609E-0B90-0649-96F2-8E2C5C6C4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48" name="Rectangle 80">
                    <a:extLst>
                      <a:ext uri="{FF2B5EF4-FFF2-40B4-BE49-F238E27FC236}">
                        <a16:creationId xmlns:a16="http://schemas.microsoft.com/office/drawing/2014/main" id="{488633D3-6BEF-4D46-9241-95CD4298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49" name="Group 81">
                    <a:extLst>
                      <a:ext uri="{FF2B5EF4-FFF2-40B4-BE49-F238E27FC236}">
                        <a16:creationId xmlns:a16="http://schemas.microsoft.com/office/drawing/2014/main" id="{681E1AE3-8236-AB4F-9959-EB2F2F2EC5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50" name="Freeform 82">
                      <a:extLst>
                        <a:ext uri="{FF2B5EF4-FFF2-40B4-BE49-F238E27FC236}">
                          <a16:creationId xmlns:a16="http://schemas.microsoft.com/office/drawing/2014/main" id="{B5C224EC-B6B3-7447-B5FC-A44979136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1" name="Freeform 83">
                      <a:extLst>
                        <a:ext uri="{FF2B5EF4-FFF2-40B4-BE49-F238E27FC236}">
                          <a16:creationId xmlns:a16="http://schemas.microsoft.com/office/drawing/2014/main" id="{C0671B7C-782D-BB49-B504-0ECD1D166A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2" name="Freeform 84">
                      <a:extLst>
                        <a:ext uri="{FF2B5EF4-FFF2-40B4-BE49-F238E27FC236}">
                          <a16:creationId xmlns:a16="http://schemas.microsoft.com/office/drawing/2014/main" id="{F1A3F983-4226-2D4D-A40E-14AF112F0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3" name="Freeform 85">
                      <a:extLst>
                        <a:ext uri="{FF2B5EF4-FFF2-40B4-BE49-F238E27FC236}">
                          <a16:creationId xmlns:a16="http://schemas.microsoft.com/office/drawing/2014/main" id="{4C704B40-5448-AB41-B957-C7FD59CE8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4" name="Freeform 86">
                      <a:extLst>
                        <a:ext uri="{FF2B5EF4-FFF2-40B4-BE49-F238E27FC236}">
                          <a16:creationId xmlns:a16="http://schemas.microsoft.com/office/drawing/2014/main" id="{FAACAF95-44E1-3144-8520-7C5C345331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5" name="Freeform 87">
                      <a:extLst>
                        <a:ext uri="{FF2B5EF4-FFF2-40B4-BE49-F238E27FC236}">
                          <a16:creationId xmlns:a16="http://schemas.microsoft.com/office/drawing/2014/main" id="{D37E34AB-EF05-EC46-AC74-CF25D0DD2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6" name="Freeform 88">
                      <a:extLst>
                        <a:ext uri="{FF2B5EF4-FFF2-40B4-BE49-F238E27FC236}">
                          <a16:creationId xmlns:a16="http://schemas.microsoft.com/office/drawing/2014/main" id="{5900912B-20F0-1540-BFF7-5F5367721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7" name="Freeform 89">
                      <a:extLst>
                        <a:ext uri="{FF2B5EF4-FFF2-40B4-BE49-F238E27FC236}">
                          <a16:creationId xmlns:a16="http://schemas.microsoft.com/office/drawing/2014/main" id="{A9A938D7-C82F-E749-822A-74066D76C8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8" name="Freeform 90">
                      <a:extLst>
                        <a:ext uri="{FF2B5EF4-FFF2-40B4-BE49-F238E27FC236}">
                          <a16:creationId xmlns:a16="http://schemas.microsoft.com/office/drawing/2014/main" id="{AD38AF18-C481-F540-993C-6146499F6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59" name="Freeform 91">
                      <a:extLst>
                        <a:ext uri="{FF2B5EF4-FFF2-40B4-BE49-F238E27FC236}">
                          <a16:creationId xmlns:a16="http://schemas.microsoft.com/office/drawing/2014/main" id="{A6335C5F-CB5E-3143-A70A-C2671709A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0" name="Freeform 92">
                      <a:extLst>
                        <a:ext uri="{FF2B5EF4-FFF2-40B4-BE49-F238E27FC236}">
                          <a16:creationId xmlns:a16="http://schemas.microsoft.com/office/drawing/2014/main" id="{98E91777-52BE-7447-8641-B71787CED8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1" name="Freeform 93">
                      <a:extLst>
                        <a:ext uri="{FF2B5EF4-FFF2-40B4-BE49-F238E27FC236}">
                          <a16:creationId xmlns:a16="http://schemas.microsoft.com/office/drawing/2014/main" id="{E85395B5-E15A-224B-AEC2-D057F446A2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2" name="Freeform 94">
                      <a:extLst>
                        <a:ext uri="{FF2B5EF4-FFF2-40B4-BE49-F238E27FC236}">
                          <a16:creationId xmlns:a16="http://schemas.microsoft.com/office/drawing/2014/main" id="{C055B667-32C2-D04A-B4D8-82B1C01E02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3" name="Freeform 95">
                      <a:extLst>
                        <a:ext uri="{FF2B5EF4-FFF2-40B4-BE49-F238E27FC236}">
                          <a16:creationId xmlns:a16="http://schemas.microsoft.com/office/drawing/2014/main" id="{5DE30171-1471-8B48-AD74-6A221E51E6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4" name="Freeform 96">
                      <a:extLst>
                        <a:ext uri="{FF2B5EF4-FFF2-40B4-BE49-F238E27FC236}">
                          <a16:creationId xmlns:a16="http://schemas.microsoft.com/office/drawing/2014/main" id="{EA8D6A22-208B-8440-9B64-3F7CDA5D7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5" name="Freeform 97">
                      <a:extLst>
                        <a:ext uri="{FF2B5EF4-FFF2-40B4-BE49-F238E27FC236}">
                          <a16:creationId xmlns:a16="http://schemas.microsoft.com/office/drawing/2014/main" id="{1EEB5321-5049-4140-86B4-AD2E4F802D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6" name="Freeform 98">
                      <a:extLst>
                        <a:ext uri="{FF2B5EF4-FFF2-40B4-BE49-F238E27FC236}">
                          <a16:creationId xmlns:a16="http://schemas.microsoft.com/office/drawing/2014/main" id="{8802E031-ED3B-B545-B0B2-7767EF98E0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7" name="Freeform 99">
                      <a:extLst>
                        <a:ext uri="{FF2B5EF4-FFF2-40B4-BE49-F238E27FC236}">
                          <a16:creationId xmlns:a16="http://schemas.microsoft.com/office/drawing/2014/main" id="{A6AB87A2-9593-D24D-9B66-2FB7A2FDF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8" name="Freeform 100">
                      <a:extLst>
                        <a:ext uri="{FF2B5EF4-FFF2-40B4-BE49-F238E27FC236}">
                          <a16:creationId xmlns:a16="http://schemas.microsoft.com/office/drawing/2014/main" id="{C3BE3ECB-F12E-7444-8955-94236327F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69" name="Freeform 101">
                      <a:extLst>
                        <a:ext uri="{FF2B5EF4-FFF2-40B4-BE49-F238E27FC236}">
                          <a16:creationId xmlns:a16="http://schemas.microsoft.com/office/drawing/2014/main" id="{193F83A5-01A6-CE49-8000-72FA0BA2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0" name="Freeform 102">
                      <a:extLst>
                        <a:ext uri="{FF2B5EF4-FFF2-40B4-BE49-F238E27FC236}">
                          <a16:creationId xmlns:a16="http://schemas.microsoft.com/office/drawing/2014/main" id="{553D6AA5-B1AC-FA46-95FB-9233B7B9B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1" name="Freeform 103">
                      <a:extLst>
                        <a:ext uri="{FF2B5EF4-FFF2-40B4-BE49-F238E27FC236}">
                          <a16:creationId xmlns:a16="http://schemas.microsoft.com/office/drawing/2014/main" id="{6BA1AA5D-2E9B-3D41-9EC8-EAEC4B5AA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2" name="Freeform 104">
                      <a:extLst>
                        <a:ext uri="{FF2B5EF4-FFF2-40B4-BE49-F238E27FC236}">
                          <a16:creationId xmlns:a16="http://schemas.microsoft.com/office/drawing/2014/main" id="{A1ABBC82-F0DB-7849-B879-81F240DF1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3" name="Freeform 105">
                      <a:extLst>
                        <a:ext uri="{FF2B5EF4-FFF2-40B4-BE49-F238E27FC236}">
                          <a16:creationId xmlns:a16="http://schemas.microsoft.com/office/drawing/2014/main" id="{C14ED513-4D8B-5F42-8265-FD364380B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4" name="Freeform 106">
                      <a:extLst>
                        <a:ext uri="{FF2B5EF4-FFF2-40B4-BE49-F238E27FC236}">
                          <a16:creationId xmlns:a16="http://schemas.microsoft.com/office/drawing/2014/main" id="{A924EB46-024B-474A-9555-17D29E47A8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5" name="Freeform 107">
                      <a:extLst>
                        <a:ext uri="{FF2B5EF4-FFF2-40B4-BE49-F238E27FC236}">
                          <a16:creationId xmlns:a16="http://schemas.microsoft.com/office/drawing/2014/main" id="{607D8753-764B-E449-81AA-5C24AEAF0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6" name="Freeform 108">
                      <a:extLst>
                        <a:ext uri="{FF2B5EF4-FFF2-40B4-BE49-F238E27FC236}">
                          <a16:creationId xmlns:a16="http://schemas.microsoft.com/office/drawing/2014/main" id="{7AB732CA-996F-984A-935C-D0AB96C74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7" name="Freeform 109">
                      <a:extLst>
                        <a:ext uri="{FF2B5EF4-FFF2-40B4-BE49-F238E27FC236}">
                          <a16:creationId xmlns:a16="http://schemas.microsoft.com/office/drawing/2014/main" id="{8B515F7A-312F-8144-9F11-3AE10F08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8" name="Freeform 110">
                      <a:extLst>
                        <a:ext uri="{FF2B5EF4-FFF2-40B4-BE49-F238E27FC236}">
                          <a16:creationId xmlns:a16="http://schemas.microsoft.com/office/drawing/2014/main" id="{95017580-7DB2-1D46-99CD-B389B1F43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79" name="Freeform 111">
                      <a:extLst>
                        <a:ext uri="{FF2B5EF4-FFF2-40B4-BE49-F238E27FC236}">
                          <a16:creationId xmlns:a16="http://schemas.microsoft.com/office/drawing/2014/main" id="{A5206B29-6B1B-494C-9310-E3D2B08E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6" name="Group 112">
                <a:extLst>
                  <a:ext uri="{FF2B5EF4-FFF2-40B4-BE49-F238E27FC236}">
                    <a16:creationId xmlns:a16="http://schemas.microsoft.com/office/drawing/2014/main" id="{19E0517C-B1BE-7240-8BA9-AA9CB3A20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4510" name="Rectangle 113">
                  <a:extLst>
                    <a:ext uri="{FF2B5EF4-FFF2-40B4-BE49-F238E27FC236}">
                      <a16:creationId xmlns:a16="http://schemas.microsoft.com/office/drawing/2014/main" id="{98E13306-6709-E945-95D0-C0026CEEF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511" name="Rectangle 114">
                  <a:extLst>
                    <a:ext uri="{FF2B5EF4-FFF2-40B4-BE49-F238E27FC236}">
                      <a16:creationId xmlns:a16="http://schemas.microsoft.com/office/drawing/2014/main" id="{452C676B-8DCB-0F43-97E8-DC811DDBD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512" name="Group 115">
                  <a:extLst>
                    <a:ext uri="{FF2B5EF4-FFF2-40B4-BE49-F238E27FC236}">
                      <a16:creationId xmlns:a16="http://schemas.microsoft.com/office/drawing/2014/main" id="{5FED6D2E-06A7-A546-A207-646C33926D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513" name="Rectangle 116">
                    <a:extLst>
                      <a:ext uri="{FF2B5EF4-FFF2-40B4-BE49-F238E27FC236}">
                        <a16:creationId xmlns:a16="http://schemas.microsoft.com/office/drawing/2014/main" id="{675E4F62-0BFD-CF4D-8E9F-26AF9A108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514" name="Group 117">
                    <a:extLst>
                      <a:ext uri="{FF2B5EF4-FFF2-40B4-BE49-F238E27FC236}">
                        <a16:creationId xmlns:a16="http://schemas.microsoft.com/office/drawing/2014/main" id="{F697D673-C96F-D14F-8506-6A155BA54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515" name="Freeform 118">
                      <a:extLst>
                        <a:ext uri="{FF2B5EF4-FFF2-40B4-BE49-F238E27FC236}">
                          <a16:creationId xmlns:a16="http://schemas.microsoft.com/office/drawing/2014/main" id="{9E3149F3-A8CD-6F48-B24A-8ACFDFD71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6" name="Freeform 119">
                      <a:extLst>
                        <a:ext uri="{FF2B5EF4-FFF2-40B4-BE49-F238E27FC236}">
                          <a16:creationId xmlns:a16="http://schemas.microsoft.com/office/drawing/2014/main" id="{57FEB62D-AE77-2A44-894E-CD3DD0314A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7" name="Freeform 120">
                      <a:extLst>
                        <a:ext uri="{FF2B5EF4-FFF2-40B4-BE49-F238E27FC236}">
                          <a16:creationId xmlns:a16="http://schemas.microsoft.com/office/drawing/2014/main" id="{478BE77B-DE60-AF4C-8938-BE2AFCB8A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8" name="Freeform 121">
                      <a:extLst>
                        <a:ext uri="{FF2B5EF4-FFF2-40B4-BE49-F238E27FC236}">
                          <a16:creationId xmlns:a16="http://schemas.microsoft.com/office/drawing/2014/main" id="{78860DFC-3949-C24C-AA3A-07351979A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19" name="Freeform 122">
                      <a:extLst>
                        <a:ext uri="{FF2B5EF4-FFF2-40B4-BE49-F238E27FC236}">
                          <a16:creationId xmlns:a16="http://schemas.microsoft.com/office/drawing/2014/main" id="{3675265A-E129-A543-B37E-CBB726F242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0" name="Freeform 123">
                      <a:extLst>
                        <a:ext uri="{FF2B5EF4-FFF2-40B4-BE49-F238E27FC236}">
                          <a16:creationId xmlns:a16="http://schemas.microsoft.com/office/drawing/2014/main" id="{F73DBDCC-ECC1-0846-BF6C-529FE03BD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1" name="Freeform 124">
                      <a:extLst>
                        <a:ext uri="{FF2B5EF4-FFF2-40B4-BE49-F238E27FC236}">
                          <a16:creationId xmlns:a16="http://schemas.microsoft.com/office/drawing/2014/main" id="{041C5AA8-635C-FF40-B2E3-96D6C60264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2" name="Freeform 125">
                      <a:extLst>
                        <a:ext uri="{FF2B5EF4-FFF2-40B4-BE49-F238E27FC236}">
                          <a16:creationId xmlns:a16="http://schemas.microsoft.com/office/drawing/2014/main" id="{ADC155E4-3EDC-BD45-B1FE-0F7197A40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3" name="Freeform 126">
                      <a:extLst>
                        <a:ext uri="{FF2B5EF4-FFF2-40B4-BE49-F238E27FC236}">
                          <a16:creationId xmlns:a16="http://schemas.microsoft.com/office/drawing/2014/main" id="{F880A194-E032-BB44-9D27-5158DB326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4" name="Freeform 127">
                      <a:extLst>
                        <a:ext uri="{FF2B5EF4-FFF2-40B4-BE49-F238E27FC236}">
                          <a16:creationId xmlns:a16="http://schemas.microsoft.com/office/drawing/2014/main" id="{54739F13-BE96-994B-A49E-7CF9FEEE2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5" name="Freeform 128">
                      <a:extLst>
                        <a:ext uri="{FF2B5EF4-FFF2-40B4-BE49-F238E27FC236}">
                          <a16:creationId xmlns:a16="http://schemas.microsoft.com/office/drawing/2014/main" id="{B774F9FE-60DF-7C43-963F-633339DBA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6" name="Freeform 129">
                      <a:extLst>
                        <a:ext uri="{FF2B5EF4-FFF2-40B4-BE49-F238E27FC236}">
                          <a16:creationId xmlns:a16="http://schemas.microsoft.com/office/drawing/2014/main" id="{0E713176-6A08-DE49-A83C-25FE6F9A7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7" name="Freeform 130">
                      <a:extLst>
                        <a:ext uri="{FF2B5EF4-FFF2-40B4-BE49-F238E27FC236}">
                          <a16:creationId xmlns:a16="http://schemas.microsoft.com/office/drawing/2014/main" id="{DC487DB7-7F9D-EC4F-A26D-502895990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8" name="Freeform 131">
                      <a:extLst>
                        <a:ext uri="{FF2B5EF4-FFF2-40B4-BE49-F238E27FC236}">
                          <a16:creationId xmlns:a16="http://schemas.microsoft.com/office/drawing/2014/main" id="{70E43D63-D78B-AF4B-8041-44AE60490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29" name="Freeform 132">
                      <a:extLst>
                        <a:ext uri="{FF2B5EF4-FFF2-40B4-BE49-F238E27FC236}">
                          <a16:creationId xmlns:a16="http://schemas.microsoft.com/office/drawing/2014/main" id="{47986FFC-B4CC-0B4B-AD6B-B243FE68A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0" name="Freeform 133">
                      <a:extLst>
                        <a:ext uri="{FF2B5EF4-FFF2-40B4-BE49-F238E27FC236}">
                          <a16:creationId xmlns:a16="http://schemas.microsoft.com/office/drawing/2014/main" id="{4829B8CB-E3E0-F948-9374-6418C6832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1" name="Freeform 134">
                      <a:extLst>
                        <a:ext uri="{FF2B5EF4-FFF2-40B4-BE49-F238E27FC236}">
                          <a16:creationId xmlns:a16="http://schemas.microsoft.com/office/drawing/2014/main" id="{D516D8C1-B035-DA4A-8DC7-0E17BA64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2" name="Freeform 135">
                      <a:extLst>
                        <a:ext uri="{FF2B5EF4-FFF2-40B4-BE49-F238E27FC236}">
                          <a16:creationId xmlns:a16="http://schemas.microsoft.com/office/drawing/2014/main" id="{AA651D8C-6425-E046-B812-2B3489927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3" name="Freeform 136">
                      <a:extLst>
                        <a:ext uri="{FF2B5EF4-FFF2-40B4-BE49-F238E27FC236}">
                          <a16:creationId xmlns:a16="http://schemas.microsoft.com/office/drawing/2014/main" id="{76434AD1-36D4-4046-B1D6-D110E9DBB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4" name="Freeform 137">
                      <a:extLst>
                        <a:ext uri="{FF2B5EF4-FFF2-40B4-BE49-F238E27FC236}">
                          <a16:creationId xmlns:a16="http://schemas.microsoft.com/office/drawing/2014/main" id="{6AD0861F-C32C-394F-A454-58D699B9B6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5" name="Freeform 138">
                      <a:extLst>
                        <a:ext uri="{FF2B5EF4-FFF2-40B4-BE49-F238E27FC236}">
                          <a16:creationId xmlns:a16="http://schemas.microsoft.com/office/drawing/2014/main" id="{3F086005-BC2E-774E-89E1-33E2B0FD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6" name="Freeform 139">
                      <a:extLst>
                        <a:ext uri="{FF2B5EF4-FFF2-40B4-BE49-F238E27FC236}">
                          <a16:creationId xmlns:a16="http://schemas.microsoft.com/office/drawing/2014/main" id="{CD64D6AE-4D6F-5442-9F6F-7D7FCF5BD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7" name="Freeform 140">
                      <a:extLst>
                        <a:ext uri="{FF2B5EF4-FFF2-40B4-BE49-F238E27FC236}">
                          <a16:creationId xmlns:a16="http://schemas.microsoft.com/office/drawing/2014/main" id="{9B8087CE-7D3B-1C41-B358-75A03D52F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8" name="Freeform 141">
                      <a:extLst>
                        <a:ext uri="{FF2B5EF4-FFF2-40B4-BE49-F238E27FC236}">
                          <a16:creationId xmlns:a16="http://schemas.microsoft.com/office/drawing/2014/main" id="{19B70B09-B72C-0F45-ABCC-16D8FBE6B4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39" name="Freeform 142">
                      <a:extLst>
                        <a:ext uri="{FF2B5EF4-FFF2-40B4-BE49-F238E27FC236}">
                          <a16:creationId xmlns:a16="http://schemas.microsoft.com/office/drawing/2014/main" id="{987B1B34-8749-AE44-BD00-E0F43474A9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0" name="Freeform 143">
                      <a:extLst>
                        <a:ext uri="{FF2B5EF4-FFF2-40B4-BE49-F238E27FC236}">
                          <a16:creationId xmlns:a16="http://schemas.microsoft.com/office/drawing/2014/main" id="{88E59105-4341-AB4B-932B-B66DDB5C1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1" name="Freeform 144">
                      <a:extLst>
                        <a:ext uri="{FF2B5EF4-FFF2-40B4-BE49-F238E27FC236}">
                          <a16:creationId xmlns:a16="http://schemas.microsoft.com/office/drawing/2014/main" id="{F8E1D9D4-C746-8547-91A7-89C39560E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2" name="Freeform 145">
                      <a:extLst>
                        <a:ext uri="{FF2B5EF4-FFF2-40B4-BE49-F238E27FC236}">
                          <a16:creationId xmlns:a16="http://schemas.microsoft.com/office/drawing/2014/main" id="{EB55CD15-7F97-2645-BBF7-BC2116E140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3" name="Freeform 146">
                      <a:extLst>
                        <a:ext uri="{FF2B5EF4-FFF2-40B4-BE49-F238E27FC236}">
                          <a16:creationId xmlns:a16="http://schemas.microsoft.com/office/drawing/2014/main" id="{ACDCA5B5-817E-3544-BE54-841233C90F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44" name="Freeform 147">
                      <a:extLst>
                        <a:ext uri="{FF2B5EF4-FFF2-40B4-BE49-F238E27FC236}">
                          <a16:creationId xmlns:a16="http://schemas.microsoft.com/office/drawing/2014/main" id="{5CA5FC74-A5BD-2445-B129-28E0983A2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7" name="Group 148">
                <a:extLst>
                  <a:ext uri="{FF2B5EF4-FFF2-40B4-BE49-F238E27FC236}">
                    <a16:creationId xmlns:a16="http://schemas.microsoft.com/office/drawing/2014/main" id="{9538DB6C-3474-CB49-8BDF-B5F17350F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4475" name="Rectangle 149">
                  <a:extLst>
                    <a:ext uri="{FF2B5EF4-FFF2-40B4-BE49-F238E27FC236}">
                      <a16:creationId xmlns:a16="http://schemas.microsoft.com/office/drawing/2014/main" id="{1DCC624A-1EB5-1E4E-83D8-6E6539682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76" name="Rectangle 150">
                  <a:extLst>
                    <a:ext uri="{FF2B5EF4-FFF2-40B4-BE49-F238E27FC236}">
                      <a16:creationId xmlns:a16="http://schemas.microsoft.com/office/drawing/2014/main" id="{A8D8B5AD-84D2-4348-890B-F1097AAAE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77" name="Group 151">
                  <a:extLst>
                    <a:ext uri="{FF2B5EF4-FFF2-40B4-BE49-F238E27FC236}">
                      <a16:creationId xmlns:a16="http://schemas.microsoft.com/office/drawing/2014/main" id="{259AB7B9-3E80-6645-B818-9FF81E810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78" name="Rectangle 152">
                    <a:extLst>
                      <a:ext uri="{FF2B5EF4-FFF2-40B4-BE49-F238E27FC236}">
                        <a16:creationId xmlns:a16="http://schemas.microsoft.com/office/drawing/2014/main" id="{E7716B25-FB47-F44D-B288-647E7E8C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79" name="Group 153">
                    <a:extLst>
                      <a:ext uri="{FF2B5EF4-FFF2-40B4-BE49-F238E27FC236}">
                        <a16:creationId xmlns:a16="http://schemas.microsoft.com/office/drawing/2014/main" id="{49917734-7BF5-8845-B367-D4B8CC5AFC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80" name="Freeform 154">
                      <a:extLst>
                        <a:ext uri="{FF2B5EF4-FFF2-40B4-BE49-F238E27FC236}">
                          <a16:creationId xmlns:a16="http://schemas.microsoft.com/office/drawing/2014/main" id="{4317AA3C-47E2-CC47-B113-6E2260265A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1" name="Freeform 155">
                      <a:extLst>
                        <a:ext uri="{FF2B5EF4-FFF2-40B4-BE49-F238E27FC236}">
                          <a16:creationId xmlns:a16="http://schemas.microsoft.com/office/drawing/2014/main" id="{ED1CF938-8EFF-C445-8E9C-3CC4904C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2" name="Freeform 156">
                      <a:extLst>
                        <a:ext uri="{FF2B5EF4-FFF2-40B4-BE49-F238E27FC236}">
                          <a16:creationId xmlns:a16="http://schemas.microsoft.com/office/drawing/2014/main" id="{64854E61-EA37-C94E-AC23-C62B213B0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3" name="Freeform 157">
                      <a:extLst>
                        <a:ext uri="{FF2B5EF4-FFF2-40B4-BE49-F238E27FC236}">
                          <a16:creationId xmlns:a16="http://schemas.microsoft.com/office/drawing/2014/main" id="{C6D8418B-E940-7C4E-B2EC-0191A4DC0E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4" name="Freeform 158">
                      <a:extLst>
                        <a:ext uri="{FF2B5EF4-FFF2-40B4-BE49-F238E27FC236}">
                          <a16:creationId xmlns:a16="http://schemas.microsoft.com/office/drawing/2014/main" id="{0A8E60BE-26B3-E044-863C-452EC238E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5" name="Freeform 159">
                      <a:extLst>
                        <a:ext uri="{FF2B5EF4-FFF2-40B4-BE49-F238E27FC236}">
                          <a16:creationId xmlns:a16="http://schemas.microsoft.com/office/drawing/2014/main" id="{4636D5D5-1F5C-6041-B092-7BC166CF0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6" name="Freeform 160">
                      <a:extLst>
                        <a:ext uri="{FF2B5EF4-FFF2-40B4-BE49-F238E27FC236}">
                          <a16:creationId xmlns:a16="http://schemas.microsoft.com/office/drawing/2014/main" id="{37846DAF-EC09-1A4D-8962-E112791E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7" name="Freeform 161">
                      <a:extLst>
                        <a:ext uri="{FF2B5EF4-FFF2-40B4-BE49-F238E27FC236}">
                          <a16:creationId xmlns:a16="http://schemas.microsoft.com/office/drawing/2014/main" id="{F4477CED-A918-8C46-AC8D-BFCD6A93C6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8" name="Freeform 162">
                      <a:extLst>
                        <a:ext uri="{FF2B5EF4-FFF2-40B4-BE49-F238E27FC236}">
                          <a16:creationId xmlns:a16="http://schemas.microsoft.com/office/drawing/2014/main" id="{94FF1DE5-2593-C144-8A02-08E98D3172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89" name="Freeform 163">
                      <a:extLst>
                        <a:ext uri="{FF2B5EF4-FFF2-40B4-BE49-F238E27FC236}">
                          <a16:creationId xmlns:a16="http://schemas.microsoft.com/office/drawing/2014/main" id="{24A7327E-45BC-164A-9C93-D9834010B4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0" name="Freeform 164">
                      <a:extLst>
                        <a:ext uri="{FF2B5EF4-FFF2-40B4-BE49-F238E27FC236}">
                          <a16:creationId xmlns:a16="http://schemas.microsoft.com/office/drawing/2014/main" id="{69704BFA-C908-724F-AE58-6310928F0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1" name="Freeform 165">
                      <a:extLst>
                        <a:ext uri="{FF2B5EF4-FFF2-40B4-BE49-F238E27FC236}">
                          <a16:creationId xmlns:a16="http://schemas.microsoft.com/office/drawing/2014/main" id="{5F760D69-0222-C14C-9845-BD633FA500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2" name="Freeform 166">
                      <a:extLst>
                        <a:ext uri="{FF2B5EF4-FFF2-40B4-BE49-F238E27FC236}">
                          <a16:creationId xmlns:a16="http://schemas.microsoft.com/office/drawing/2014/main" id="{14BC2EF0-29CF-F747-BA07-3ACFE0118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3" name="Freeform 167">
                      <a:extLst>
                        <a:ext uri="{FF2B5EF4-FFF2-40B4-BE49-F238E27FC236}">
                          <a16:creationId xmlns:a16="http://schemas.microsoft.com/office/drawing/2014/main" id="{A5175C4B-21E8-CF49-8215-C2002B59E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4" name="Freeform 168">
                      <a:extLst>
                        <a:ext uri="{FF2B5EF4-FFF2-40B4-BE49-F238E27FC236}">
                          <a16:creationId xmlns:a16="http://schemas.microsoft.com/office/drawing/2014/main" id="{D2212802-7C8B-9C46-8D4C-FBF98371C5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5" name="Freeform 169">
                      <a:extLst>
                        <a:ext uri="{FF2B5EF4-FFF2-40B4-BE49-F238E27FC236}">
                          <a16:creationId xmlns:a16="http://schemas.microsoft.com/office/drawing/2014/main" id="{16B24263-F2F3-CB4A-8A4F-33DB177E01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6" name="Freeform 170">
                      <a:extLst>
                        <a:ext uri="{FF2B5EF4-FFF2-40B4-BE49-F238E27FC236}">
                          <a16:creationId xmlns:a16="http://schemas.microsoft.com/office/drawing/2014/main" id="{D9300796-CB86-444C-81E1-33F969D6C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7" name="Freeform 171">
                      <a:extLst>
                        <a:ext uri="{FF2B5EF4-FFF2-40B4-BE49-F238E27FC236}">
                          <a16:creationId xmlns:a16="http://schemas.microsoft.com/office/drawing/2014/main" id="{CCFB2215-9086-FD47-9363-5488CF5BD4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8" name="Freeform 172">
                      <a:extLst>
                        <a:ext uri="{FF2B5EF4-FFF2-40B4-BE49-F238E27FC236}">
                          <a16:creationId xmlns:a16="http://schemas.microsoft.com/office/drawing/2014/main" id="{BBC186BE-E4D1-D649-9922-0C06358C3F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99" name="Freeform 173">
                      <a:extLst>
                        <a:ext uri="{FF2B5EF4-FFF2-40B4-BE49-F238E27FC236}">
                          <a16:creationId xmlns:a16="http://schemas.microsoft.com/office/drawing/2014/main" id="{1E38E655-F92D-0A4A-A217-64FC2ACB09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0" name="Freeform 174">
                      <a:extLst>
                        <a:ext uri="{FF2B5EF4-FFF2-40B4-BE49-F238E27FC236}">
                          <a16:creationId xmlns:a16="http://schemas.microsoft.com/office/drawing/2014/main" id="{DE83F62E-6A6A-9842-BE7B-BFB6E9C12D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1" name="Freeform 175">
                      <a:extLst>
                        <a:ext uri="{FF2B5EF4-FFF2-40B4-BE49-F238E27FC236}">
                          <a16:creationId xmlns:a16="http://schemas.microsoft.com/office/drawing/2014/main" id="{2B56A0E3-2097-364E-B71B-347D26C5F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2" name="Freeform 176">
                      <a:extLst>
                        <a:ext uri="{FF2B5EF4-FFF2-40B4-BE49-F238E27FC236}">
                          <a16:creationId xmlns:a16="http://schemas.microsoft.com/office/drawing/2014/main" id="{B82300AC-AF6F-2D4A-BBD4-75A3E5538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3" name="Freeform 177">
                      <a:extLst>
                        <a:ext uri="{FF2B5EF4-FFF2-40B4-BE49-F238E27FC236}">
                          <a16:creationId xmlns:a16="http://schemas.microsoft.com/office/drawing/2014/main" id="{920A7326-49AF-A44F-9D96-15850FCAE5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4" name="Freeform 178">
                      <a:extLst>
                        <a:ext uri="{FF2B5EF4-FFF2-40B4-BE49-F238E27FC236}">
                          <a16:creationId xmlns:a16="http://schemas.microsoft.com/office/drawing/2014/main" id="{8B814548-D038-1843-BEC8-10D864E468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5" name="Freeform 179">
                      <a:extLst>
                        <a:ext uri="{FF2B5EF4-FFF2-40B4-BE49-F238E27FC236}">
                          <a16:creationId xmlns:a16="http://schemas.microsoft.com/office/drawing/2014/main" id="{3675A501-4343-A541-A463-42059D28C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6" name="Freeform 180">
                      <a:extLst>
                        <a:ext uri="{FF2B5EF4-FFF2-40B4-BE49-F238E27FC236}">
                          <a16:creationId xmlns:a16="http://schemas.microsoft.com/office/drawing/2014/main" id="{3A2B2D39-94D2-914C-91FE-34D6A0D901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7" name="Freeform 181">
                      <a:extLst>
                        <a:ext uri="{FF2B5EF4-FFF2-40B4-BE49-F238E27FC236}">
                          <a16:creationId xmlns:a16="http://schemas.microsoft.com/office/drawing/2014/main" id="{7AB78DD5-B9D0-914F-94D5-1B37EA4447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8" name="Freeform 182">
                      <a:extLst>
                        <a:ext uri="{FF2B5EF4-FFF2-40B4-BE49-F238E27FC236}">
                          <a16:creationId xmlns:a16="http://schemas.microsoft.com/office/drawing/2014/main" id="{0AF0DD53-3653-E745-8B9E-358D525ED4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509" name="Freeform 183">
                      <a:extLst>
                        <a:ext uri="{FF2B5EF4-FFF2-40B4-BE49-F238E27FC236}">
                          <a16:creationId xmlns:a16="http://schemas.microsoft.com/office/drawing/2014/main" id="{1BF24557-18FF-FF44-BB53-C5430BFE9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8" name="Group 184">
                <a:extLst>
                  <a:ext uri="{FF2B5EF4-FFF2-40B4-BE49-F238E27FC236}">
                    <a16:creationId xmlns:a16="http://schemas.microsoft.com/office/drawing/2014/main" id="{38C2BC80-14FD-B244-9683-C235F80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4440" name="Rectangle 185">
                  <a:extLst>
                    <a:ext uri="{FF2B5EF4-FFF2-40B4-BE49-F238E27FC236}">
                      <a16:creationId xmlns:a16="http://schemas.microsoft.com/office/drawing/2014/main" id="{51E8FB01-88E5-414F-891F-0FFC0D7E6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41" name="Rectangle 186">
                  <a:extLst>
                    <a:ext uri="{FF2B5EF4-FFF2-40B4-BE49-F238E27FC236}">
                      <a16:creationId xmlns:a16="http://schemas.microsoft.com/office/drawing/2014/main" id="{6A71B2F0-9944-204B-AD7D-7397172B5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42" name="Group 187">
                  <a:extLst>
                    <a:ext uri="{FF2B5EF4-FFF2-40B4-BE49-F238E27FC236}">
                      <a16:creationId xmlns:a16="http://schemas.microsoft.com/office/drawing/2014/main" id="{FB93BA2F-88C8-2E4B-BA9F-DAA8AC8333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43" name="Rectangle 188">
                    <a:extLst>
                      <a:ext uri="{FF2B5EF4-FFF2-40B4-BE49-F238E27FC236}">
                        <a16:creationId xmlns:a16="http://schemas.microsoft.com/office/drawing/2014/main" id="{CF5D324D-01D9-DC43-B69D-8BD2B648B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44" name="Group 189">
                    <a:extLst>
                      <a:ext uri="{FF2B5EF4-FFF2-40B4-BE49-F238E27FC236}">
                        <a16:creationId xmlns:a16="http://schemas.microsoft.com/office/drawing/2014/main" id="{3B923437-3DA9-B241-8A2E-8F5F7EA49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45" name="Freeform 190">
                      <a:extLst>
                        <a:ext uri="{FF2B5EF4-FFF2-40B4-BE49-F238E27FC236}">
                          <a16:creationId xmlns:a16="http://schemas.microsoft.com/office/drawing/2014/main" id="{094917C1-9AA0-1740-B550-6FFCA10CD0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6" name="Freeform 191">
                      <a:extLst>
                        <a:ext uri="{FF2B5EF4-FFF2-40B4-BE49-F238E27FC236}">
                          <a16:creationId xmlns:a16="http://schemas.microsoft.com/office/drawing/2014/main" id="{FD559F95-C61C-034F-B62B-3141006C0A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7" name="Freeform 192">
                      <a:extLst>
                        <a:ext uri="{FF2B5EF4-FFF2-40B4-BE49-F238E27FC236}">
                          <a16:creationId xmlns:a16="http://schemas.microsoft.com/office/drawing/2014/main" id="{74B6E302-7A0A-344E-A341-E9E134FE8A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8" name="Freeform 193">
                      <a:extLst>
                        <a:ext uri="{FF2B5EF4-FFF2-40B4-BE49-F238E27FC236}">
                          <a16:creationId xmlns:a16="http://schemas.microsoft.com/office/drawing/2014/main" id="{2DEF8AB9-490D-3A48-A94B-8F0E14AEC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49" name="Freeform 194">
                      <a:extLst>
                        <a:ext uri="{FF2B5EF4-FFF2-40B4-BE49-F238E27FC236}">
                          <a16:creationId xmlns:a16="http://schemas.microsoft.com/office/drawing/2014/main" id="{74B759F9-D545-D942-82E7-8A4599EEA3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0" name="Freeform 195">
                      <a:extLst>
                        <a:ext uri="{FF2B5EF4-FFF2-40B4-BE49-F238E27FC236}">
                          <a16:creationId xmlns:a16="http://schemas.microsoft.com/office/drawing/2014/main" id="{FBDBA32F-FB37-B24B-9037-5900C1CA6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1" name="Freeform 196">
                      <a:extLst>
                        <a:ext uri="{FF2B5EF4-FFF2-40B4-BE49-F238E27FC236}">
                          <a16:creationId xmlns:a16="http://schemas.microsoft.com/office/drawing/2014/main" id="{86C6D5CC-CBC5-F541-8A39-36477450B9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2" name="Freeform 197">
                      <a:extLst>
                        <a:ext uri="{FF2B5EF4-FFF2-40B4-BE49-F238E27FC236}">
                          <a16:creationId xmlns:a16="http://schemas.microsoft.com/office/drawing/2014/main" id="{5C8E30DF-20B4-0143-BFD4-1F03889239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3" name="Freeform 198">
                      <a:extLst>
                        <a:ext uri="{FF2B5EF4-FFF2-40B4-BE49-F238E27FC236}">
                          <a16:creationId xmlns:a16="http://schemas.microsoft.com/office/drawing/2014/main" id="{878C227D-EF37-B349-B6ED-C5D9CD66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4" name="Freeform 199">
                      <a:extLst>
                        <a:ext uri="{FF2B5EF4-FFF2-40B4-BE49-F238E27FC236}">
                          <a16:creationId xmlns:a16="http://schemas.microsoft.com/office/drawing/2014/main" id="{E43CAD7D-2E63-C94B-8BDB-3A4E15BC4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5" name="Freeform 200">
                      <a:extLst>
                        <a:ext uri="{FF2B5EF4-FFF2-40B4-BE49-F238E27FC236}">
                          <a16:creationId xmlns:a16="http://schemas.microsoft.com/office/drawing/2014/main" id="{B005729A-C58F-C341-9465-B74B76CE3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6" name="Freeform 201">
                      <a:extLst>
                        <a:ext uri="{FF2B5EF4-FFF2-40B4-BE49-F238E27FC236}">
                          <a16:creationId xmlns:a16="http://schemas.microsoft.com/office/drawing/2014/main" id="{4F97E4B7-9B09-9943-AF9A-A05BB0EB1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7" name="Freeform 202">
                      <a:extLst>
                        <a:ext uri="{FF2B5EF4-FFF2-40B4-BE49-F238E27FC236}">
                          <a16:creationId xmlns:a16="http://schemas.microsoft.com/office/drawing/2014/main" id="{B1F72E1D-D3A3-3E42-A21B-88420959EF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8" name="Freeform 203">
                      <a:extLst>
                        <a:ext uri="{FF2B5EF4-FFF2-40B4-BE49-F238E27FC236}">
                          <a16:creationId xmlns:a16="http://schemas.microsoft.com/office/drawing/2014/main" id="{2745182C-A93E-DA40-94FA-A1B224C167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59" name="Freeform 204">
                      <a:extLst>
                        <a:ext uri="{FF2B5EF4-FFF2-40B4-BE49-F238E27FC236}">
                          <a16:creationId xmlns:a16="http://schemas.microsoft.com/office/drawing/2014/main" id="{7AD5266F-2962-1349-A090-D6C24C8DB2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0" name="Freeform 205">
                      <a:extLst>
                        <a:ext uri="{FF2B5EF4-FFF2-40B4-BE49-F238E27FC236}">
                          <a16:creationId xmlns:a16="http://schemas.microsoft.com/office/drawing/2014/main" id="{9578D02D-55FF-334D-A030-E69D5D7BC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1" name="Freeform 206">
                      <a:extLst>
                        <a:ext uri="{FF2B5EF4-FFF2-40B4-BE49-F238E27FC236}">
                          <a16:creationId xmlns:a16="http://schemas.microsoft.com/office/drawing/2014/main" id="{9851FEE5-0B58-154D-8021-CC2C72291B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2" name="Freeform 207">
                      <a:extLst>
                        <a:ext uri="{FF2B5EF4-FFF2-40B4-BE49-F238E27FC236}">
                          <a16:creationId xmlns:a16="http://schemas.microsoft.com/office/drawing/2014/main" id="{52A4D993-C100-1B44-8A6E-741F3B725E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3" name="Freeform 208">
                      <a:extLst>
                        <a:ext uri="{FF2B5EF4-FFF2-40B4-BE49-F238E27FC236}">
                          <a16:creationId xmlns:a16="http://schemas.microsoft.com/office/drawing/2014/main" id="{AF250586-C8AF-A648-B843-8DBF28095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4" name="Freeform 209">
                      <a:extLst>
                        <a:ext uri="{FF2B5EF4-FFF2-40B4-BE49-F238E27FC236}">
                          <a16:creationId xmlns:a16="http://schemas.microsoft.com/office/drawing/2014/main" id="{112F4720-2A85-0D40-A980-939BB5D21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5" name="Freeform 210">
                      <a:extLst>
                        <a:ext uri="{FF2B5EF4-FFF2-40B4-BE49-F238E27FC236}">
                          <a16:creationId xmlns:a16="http://schemas.microsoft.com/office/drawing/2014/main" id="{D8EF10AA-1AD3-B445-B290-B64CCF186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6" name="Freeform 211">
                      <a:extLst>
                        <a:ext uri="{FF2B5EF4-FFF2-40B4-BE49-F238E27FC236}">
                          <a16:creationId xmlns:a16="http://schemas.microsoft.com/office/drawing/2014/main" id="{DA037FEB-A45A-E24E-AE6B-14191A7998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7" name="Freeform 212">
                      <a:extLst>
                        <a:ext uri="{FF2B5EF4-FFF2-40B4-BE49-F238E27FC236}">
                          <a16:creationId xmlns:a16="http://schemas.microsoft.com/office/drawing/2014/main" id="{0356050E-4EEC-A34F-B814-610DF8E894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8" name="Freeform 213">
                      <a:extLst>
                        <a:ext uri="{FF2B5EF4-FFF2-40B4-BE49-F238E27FC236}">
                          <a16:creationId xmlns:a16="http://schemas.microsoft.com/office/drawing/2014/main" id="{D4D88686-AB1F-7A43-A8B2-3DD7E314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69" name="Freeform 214">
                      <a:extLst>
                        <a:ext uri="{FF2B5EF4-FFF2-40B4-BE49-F238E27FC236}">
                          <a16:creationId xmlns:a16="http://schemas.microsoft.com/office/drawing/2014/main" id="{B3FA20F1-1653-8E4E-AD2C-91E3DBE1A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0" name="Freeform 215">
                      <a:extLst>
                        <a:ext uri="{FF2B5EF4-FFF2-40B4-BE49-F238E27FC236}">
                          <a16:creationId xmlns:a16="http://schemas.microsoft.com/office/drawing/2014/main" id="{D7E968D1-471A-CB41-89C4-A04ABF7DF4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1" name="Freeform 216">
                      <a:extLst>
                        <a:ext uri="{FF2B5EF4-FFF2-40B4-BE49-F238E27FC236}">
                          <a16:creationId xmlns:a16="http://schemas.microsoft.com/office/drawing/2014/main" id="{1A5E6725-3519-2B4A-B756-A089E17C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2" name="Freeform 217">
                      <a:extLst>
                        <a:ext uri="{FF2B5EF4-FFF2-40B4-BE49-F238E27FC236}">
                          <a16:creationId xmlns:a16="http://schemas.microsoft.com/office/drawing/2014/main" id="{6BFCE234-6840-444E-A00A-042CCB8A6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3" name="Freeform 218">
                      <a:extLst>
                        <a:ext uri="{FF2B5EF4-FFF2-40B4-BE49-F238E27FC236}">
                          <a16:creationId xmlns:a16="http://schemas.microsoft.com/office/drawing/2014/main" id="{B4CE1E90-36B3-8F46-BBE1-B93AEAD8F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74" name="Freeform 219">
                      <a:extLst>
                        <a:ext uri="{FF2B5EF4-FFF2-40B4-BE49-F238E27FC236}">
                          <a16:creationId xmlns:a16="http://schemas.microsoft.com/office/drawing/2014/main" id="{A0EBFD3D-8DE7-A041-9C93-EC7749B17F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89" name="Group 220">
                <a:extLst>
                  <a:ext uri="{FF2B5EF4-FFF2-40B4-BE49-F238E27FC236}">
                    <a16:creationId xmlns:a16="http://schemas.microsoft.com/office/drawing/2014/main" id="{8E63D21C-2EDB-4741-9DC2-DEC38D50AB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4405" name="Rectangle 221">
                  <a:extLst>
                    <a:ext uri="{FF2B5EF4-FFF2-40B4-BE49-F238E27FC236}">
                      <a16:creationId xmlns:a16="http://schemas.microsoft.com/office/drawing/2014/main" id="{559C576D-8535-4846-A62C-E386A6807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4406" name="Rectangle 222">
                  <a:extLst>
                    <a:ext uri="{FF2B5EF4-FFF2-40B4-BE49-F238E27FC236}">
                      <a16:creationId xmlns:a16="http://schemas.microsoft.com/office/drawing/2014/main" id="{9EF884C5-2AF4-854D-8413-5FA79879D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7" name="Group 223">
                  <a:extLst>
                    <a:ext uri="{FF2B5EF4-FFF2-40B4-BE49-F238E27FC236}">
                      <a16:creationId xmlns:a16="http://schemas.microsoft.com/office/drawing/2014/main" id="{8B49309B-1A29-F94E-A188-3BCA30DB81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4408" name="Rectangle 224">
                    <a:extLst>
                      <a:ext uri="{FF2B5EF4-FFF2-40B4-BE49-F238E27FC236}">
                        <a16:creationId xmlns:a16="http://schemas.microsoft.com/office/drawing/2014/main" id="{237452C0-128A-6B43-AE22-79BE850C2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4409" name="Group 225">
                    <a:extLst>
                      <a:ext uri="{FF2B5EF4-FFF2-40B4-BE49-F238E27FC236}">
                        <a16:creationId xmlns:a16="http://schemas.microsoft.com/office/drawing/2014/main" id="{3580728E-7054-C44F-B3E6-D6A832F63A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4410" name="Freeform 226">
                      <a:extLst>
                        <a:ext uri="{FF2B5EF4-FFF2-40B4-BE49-F238E27FC236}">
                          <a16:creationId xmlns:a16="http://schemas.microsoft.com/office/drawing/2014/main" id="{A2337E9B-E153-1948-8218-86F7E2FDF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1" name="Freeform 227">
                      <a:extLst>
                        <a:ext uri="{FF2B5EF4-FFF2-40B4-BE49-F238E27FC236}">
                          <a16:creationId xmlns:a16="http://schemas.microsoft.com/office/drawing/2014/main" id="{155E1167-DDA8-AF46-9D79-17BF343DB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2" name="Freeform 228">
                      <a:extLst>
                        <a:ext uri="{FF2B5EF4-FFF2-40B4-BE49-F238E27FC236}">
                          <a16:creationId xmlns:a16="http://schemas.microsoft.com/office/drawing/2014/main" id="{5CF98328-85B7-A145-A2C8-76685B4DE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3" name="Freeform 229">
                      <a:extLst>
                        <a:ext uri="{FF2B5EF4-FFF2-40B4-BE49-F238E27FC236}">
                          <a16:creationId xmlns:a16="http://schemas.microsoft.com/office/drawing/2014/main" id="{292F0D6D-5FCE-B941-A003-2D4CA6F25A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4" name="Freeform 230">
                      <a:extLst>
                        <a:ext uri="{FF2B5EF4-FFF2-40B4-BE49-F238E27FC236}">
                          <a16:creationId xmlns:a16="http://schemas.microsoft.com/office/drawing/2014/main" id="{58DFCD0E-D9AB-0146-9285-3880F05FA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5" name="Freeform 231">
                      <a:extLst>
                        <a:ext uri="{FF2B5EF4-FFF2-40B4-BE49-F238E27FC236}">
                          <a16:creationId xmlns:a16="http://schemas.microsoft.com/office/drawing/2014/main" id="{3C425990-5332-844A-A22C-1FBE9DF23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6" name="Freeform 232">
                      <a:extLst>
                        <a:ext uri="{FF2B5EF4-FFF2-40B4-BE49-F238E27FC236}">
                          <a16:creationId xmlns:a16="http://schemas.microsoft.com/office/drawing/2014/main" id="{A757B440-1025-614D-A0B4-01EF87B9B4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7" name="Freeform 233">
                      <a:extLst>
                        <a:ext uri="{FF2B5EF4-FFF2-40B4-BE49-F238E27FC236}">
                          <a16:creationId xmlns:a16="http://schemas.microsoft.com/office/drawing/2014/main" id="{E99E0604-3AA7-CD46-9DEF-7006523F2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8" name="Freeform 234">
                      <a:extLst>
                        <a:ext uri="{FF2B5EF4-FFF2-40B4-BE49-F238E27FC236}">
                          <a16:creationId xmlns:a16="http://schemas.microsoft.com/office/drawing/2014/main" id="{C57A8B78-274C-0C48-8B1A-25159A81E0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19" name="Freeform 235">
                      <a:extLst>
                        <a:ext uri="{FF2B5EF4-FFF2-40B4-BE49-F238E27FC236}">
                          <a16:creationId xmlns:a16="http://schemas.microsoft.com/office/drawing/2014/main" id="{F7E98732-51D2-6C41-A0E9-9EBB0FF4C2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0" name="Freeform 236">
                      <a:extLst>
                        <a:ext uri="{FF2B5EF4-FFF2-40B4-BE49-F238E27FC236}">
                          <a16:creationId xmlns:a16="http://schemas.microsoft.com/office/drawing/2014/main" id="{2AEA1A77-5985-E549-9ADB-BB78C53F99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1" name="Freeform 237">
                      <a:extLst>
                        <a:ext uri="{FF2B5EF4-FFF2-40B4-BE49-F238E27FC236}">
                          <a16:creationId xmlns:a16="http://schemas.microsoft.com/office/drawing/2014/main" id="{529E7889-BD98-A443-954A-3F57E8AC40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2" name="Freeform 238">
                      <a:extLst>
                        <a:ext uri="{FF2B5EF4-FFF2-40B4-BE49-F238E27FC236}">
                          <a16:creationId xmlns:a16="http://schemas.microsoft.com/office/drawing/2014/main" id="{D108264E-CAC5-BF43-8A77-044AAD1FCF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3" name="Freeform 239">
                      <a:extLst>
                        <a:ext uri="{FF2B5EF4-FFF2-40B4-BE49-F238E27FC236}">
                          <a16:creationId xmlns:a16="http://schemas.microsoft.com/office/drawing/2014/main" id="{7A05DD84-0C52-4641-8681-D8A682982B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4" name="Freeform 240">
                      <a:extLst>
                        <a:ext uri="{FF2B5EF4-FFF2-40B4-BE49-F238E27FC236}">
                          <a16:creationId xmlns:a16="http://schemas.microsoft.com/office/drawing/2014/main" id="{8E4841FD-2B66-4444-ADC2-987FA039AD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5" name="Freeform 241">
                      <a:extLst>
                        <a:ext uri="{FF2B5EF4-FFF2-40B4-BE49-F238E27FC236}">
                          <a16:creationId xmlns:a16="http://schemas.microsoft.com/office/drawing/2014/main" id="{BD8584E3-5DE1-6347-9E94-96793B148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6" name="Freeform 242">
                      <a:extLst>
                        <a:ext uri="{FF2B5EF4-FFF2-40B4-BE49-F238E27FC236}">
                          <a16:creationId xmlns:a16="http://schemas.microsoft.com/office/drawing/2014/main" id="{63D4DFD8-6746-8F48-AFF9-56B993F732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7" name="Freeform 243">
                      <a:extLst>
                        <a:ext uri="{FF2B5EF4-FFF2-40B4-BE49-F238E27FC236}">
                          <a16:creationId xmlns:a16="http://schemas.microsoft.com/office/drawing/2014/main" id="{611126CB-583A-6644-B191-644E6836F2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8" name="Freeform 244">
                      <a:extLst>
                        <a:ext uri="{FF2B5EF4-FFF2-40B4-BE49-F238E27FC236}">
                          <a16:creationId xmlns:a16="http://schemas.microsoft.com/office/drawing/2014/main" id="{DC796071-5630-384F-A9BC-E224247DB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29" name="Freeform 245">
                      <a:extLst>
                        <a:ext uri="{FF2B5EF4-FFF2-40B4-BE49-F238E27FC236}">
                          <a16:creationId xmlns:a16="http://schemas.microsoft.com/office/drawing/2014/main" id="{766C204E-B9C5-0345-9AAD-AC69B41A8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0" name="Freeform 246">
                      <a:extLst>
                        <a:ext uri="{FF2B5EF4-FFF2-40B4-BE49-F238E27FC236}">
                          <a16:creationId xmlns:a16="http://schemas.microsoft.com/office/drawing/2014/main" id="{9FE58E7E-10D1-FD44-9925-FE8DA5823C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1" name="Freeform 247">
                      <a:extLst>
                        <a:ext uri="{FF2B5EF4-FFF2-40B4-BE49-F238E27FC236}">
                          <a16:creationId xmlns:a16="http://schemas.microsoft.com/office/drawing/2014/main" id="{76A1FF15-AE76-784F-9AEF-9071BB81D3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2" name="Freeform 248">
                      <a:extLst>
                        <a:ext uri="{FF2B5EF4-FFF2-40B4-BE49-F238E27FC236}">
                          <a16:creationId xmlns:a16="http://schemas.microsoft.com/office/drawing/2014/main" id="{5F42E047-49A9-6944-95C6-E225C67855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3" name="Freeform 249">
                      <a:extLst>
                        <a:ext uri="{FF2B5EF4-FFF2-40B4-BE49-F238E27FC236}">
                          <a16:creationId xmlns:a16="http://schemas.microsoft.com/office/drawing/2014/main" id="{EA549966-B663-FA43-820A-A41C085362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4" name="Freeform 250">
                      <a:extLst>
                        <a:ext uri="{FF2B5EF4-FFF2-40B4-BE49-F238E27FC236}">
                          <a16:creationId xmlns:a16="http://schemas.microsoft.com/office/drawing/2014/main" id="{D770F8C9-910D-D949-B53D-D8921EDE72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5" name="Freeform 251">
                      <a:extLst>
                        <a:ext uri="{FF2B5EF4-FFF2-40B4-BE49-F238E27FC236}">
                          <a16:creationId xmlns:a16="http://schemas.microsoft.com/office/drawing/2014/main" id="{55ADC80B-A4D3-3B4D-805C-359AA84D4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6" name="Freeform 252">
                      <a:extLst>
                        <a:ext uri="{FF2B5EF4-FFF2-40B4-BE49-F238E27FC236}">
                          <a16:creationId xmlns:a16="http://schemas.microsoft.com/office/drawing/2014/main" id="{4C0EBC40-85E2-7B4A-8D51-AEAFF044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7" name="Freeform 253">
                      <a:extLst>
                        <a:ext uri="{FF2B5EF4-FFF2-40B4-BE49-F238E27FC236}">
                          <a16:creationId xmlns:a16="http://schemas.microsoft.com/office/drawing/2014/main" id="{40F237C6-0E4E-D646-BDC5-8F96720627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8" name="Freeform 254">
                      <a:extLst>
                        <a:ext uri="{FF2B5EF4-FFF2-40B4-BE49-F238E27FC236}">
                          <a16:creationId xmlns:a16="http://schemas.microsoft.com/office/drawing/2014/main" id="{8E2A1CD9-0BA4-2D4C-A28B-51438D0461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4439" name="Freeform 255">
                      <a:extLst>
                        <a:ext uri="{FF2B5EF4-FFF2-40B4-BE49-F238E27FC236}">
                          <a16:creationId xmlns:a16="http://schemas.microsoft.com/office/drawing/2014/main" id="{AB49FA90-B7C7-0D48-B84A-17D79727B8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4390" name="Group 256">
                <a:extLst>
                  <a:ext uri="{FF2B5EF4-FFF2-40B4-BE49-F238E27FC236}">
                    <a16:creationId xmlns:a16="http://schemas.microsoft.com/office/drawing/2014/main" id="{AA0D203F-DBDF-F042-8D91-CE1859313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4401" name="AutoShape 257">
                  <a:extLst>
                    <a:ext uri="{FF2B5EF4-FFF2-40B4-BE49-F238E27FC236}">
                      <a16:creationId xmlns:a16="http://schemas.microsoft.com/office/drawing/2014/main" id="{2D4F4ADE-13A9-0D4E-97B1-699175929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4402" name="Group 258">
                  <a:extLst>
                    <a:ext uri="{FF2B5EF4-FFF2-40B4-BE49-F238E27FC236}">
                      <a16:creationId xmlns:a16="http://schemas.microsoft.com/office/drawing/2014/main" id="{FABFAEDB-AFB1-1A44-87ED-06CDD55B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4403" name="Freeform 259">
                    <a:extLst>
                      <a:ext uri="{FF2B5EF4-FFF2-40B4-BE49-F238E27FC236}">
                        <a16:creationId xmlns:a16="http://schemas.microsoft.com/office/drawing/2014/main" id="{7DC720A6-4EAB-CB41-9330-5A5B057F1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4404" name="Freeform 260">
                    <a:extLst>
                      <a:ext uri="{FF2B5EF4-FFF2-40B4-BE49-F238E27FC236}">
                        <a16:creationId xmlns:a16="http://schemas.microsoft.com/office/drawing/2014/main" id="{15617FCD-2711-DE4C-A2B2-2A632D95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4391" name="Text Box 261">
                <a:extLst>
                  <a:ext uri="{FF2B5EF4-FFF2-40B4-BE49-F238E27FC236}">
                    <a16:creationId xmlns:a16="http://schemas.microsoft.com/office/drawing/2014/main" id="{6AE87F26-29EC-904E-819A-5F83182EA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4392" name="Text Box 262">
                <a:extLst>
                  <a:ext uri="{FF2B5EF4-FFF2-40B4-BE49-F238E27FC236}">
                    <a16:creationId xmlns:a16="http://schemas.microsoft.com/office/drawing/2014/main" id="{FD11A400-66B5-E34C-945C-7CA9E15FE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3" name="Text Box 263">
                <a:extLst>
                  <a:ext uri="{FF2B5EF4-FFF2-40B4-BE49-F238E27FC236}">
                    <a16:creationId xmlns:a16="http://schemas.microsoft.com/office/drawing/2014/main" id="{DC9B6A78-3BC4-144D-A08A-80338D646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4" name="Text Box 264">
                <a:extLst>
                  <a:ext uri="{FF2B5EF4-FFF2-40B4-BE49-F238E27FC236}">
                    <a16:creationId xmlns:a16="http://schemas.microsoft.com/office/drawing/2014/main" id="{26ED34AB-FB5A-FF44-90D6-B800506B3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5" name="Text Box 265">
                <a:extLst>
                  <a:ext uri="{FF2B5EF4-FFF2-40B4-BE49-F238E27FC236}">
                    <a16:creationId xmlns:a16="http://schemas.microsoft.com/office/drawing/2014/main" id="{67240FDD-24A9-DF4E-9C22-99B76C4F3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6" name="Text Box 266">
                <a:extLst>
                  <a:ext uri="{FF2B5EF4-FFF2-40B4-BE49-F238E27FC236}">
                    <a16:creationId xmlns:a16="http://schemas.microsoft.com/office/drawing/2014/main" id="{4245BD5C-A3F3-774E-9C78-5AE56E127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7" name="Text Box 267">
                <a:extLst>
                  <a:ext uri="{FF2B5EF4-FFF2-40B4-BE49-F238E27FC236}">
                    <a16:creationId xmlns:a16="http://schemas.microsoft.com/office/drawing/2014/main" id="{23C46561-143F-164D-98B7-820373CA4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8" name="Text Box 268">
                <a:extLst>
                  <a:ext uri="{FF2B5EF4-FFF2-40B4-BE49-F238E27FC236}">
                    <a16:creationId xmlns:a16="http://schemas.microsoft.com/office/drawing/2014/main" id="{E65215A8-7551-2E46-A6DC-87B252A04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399" name="Text Box 269">
                <a:extLst>
                  <a:ext uri="{FF2B5EF4-FFF2-40B4-BE49-F238E27FC236}">
                    <a16:creationId xmlns:a16="http://schemas.microsoft.com/office/drawing/2014/main" id="{671E5811-4D10-594C-B2D6-7BCFAA599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4400" name="Text Box 270">
                <a:extLst>
                  <a:ext uri="{FF2B5EF4-FFF2-40B4-BE49-F238E27FC236}">
                    <a16:creationId xmlns:a16="http://schemas.microsoft.com/office/drawing/2014/main" id="{48EE1C65-6AC3-BF48-BF20-F983DC1F3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2159887" name="Freeform 271">
            <a:extLst>
              <a:ext uri="{FF2B5EF4-FFF2-40B4-BE49-F238E27FC236}">
                <a16:creationId xmlns:a16="http://schemas.microsoft.com/office/drawing/2014/main" id="{7A542B1D-2D66-B141-9939-8E587EDE0A70}"/>
              </a:ext>
            </a:extLst>
          </p:cNvPr>
          <p:cNvSpPr>
            <a:spLocks/>
          </p:cNvSpPr>
          <p:nvPr/>
        </p:nvSpPr>
        <p:spPr bwMode="auto">
          <a:xfrm>
            <a:off x="5597476" y="2307741"/>
            <a:ext cx="261937" cy="3534743"/>
          </a:xfrm>
          <a:custGeom>
            <a:avLst/>
            <a:gdLst>
              <a:gd name="T0" fmla="*/ 0 w 240"/>
              <a:gd name="T1" fmla="*/ 0 h 816"/>
              <a:gd name="T2" fmla="*/ 0 w 240"/>
              <a:gd name="T3" fmla="*/ 2147483647 h 816"/>
              <a:gd name="T4" fmla="*/ 2147483647 w 240"/>
              <a:gd name="T5" fmla="*/ 2147483647 h 816"/>
              <a:gd name="T6" fmla="*/ 0 60000 65536"/>
              <a:gd name="T7" fmla="*/ 0 60000 65536"/>
              <a:gd name="T8" fmla="*/ 0 60000 65536"/>
              <a:gd name="T9" fmla="*/ 0 w 240"/>
              <a:gd name="T10" fmla="*/ 0 h 816"/>
              <a:gd name="T11" fmla="*/ 240 w 240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816">
                <a:moveTo>
                  <a:pt x="0" y="0"/>
                </a:moveTo>
                <a:lnTo>
                  <a:pt x="0" y="816"/>
                </a:lnTo>
                <a:lnTo>
                  <a:pt x="240" y="816"/>
                </a:lnTo>
              </a:path>
            </a:pathLst>
          </a:custGeom>
          <a:noFill/>
          <a:ln w="76200">
            <a:solidFill>
              <a:schemeClr val="tx2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14347" name="Rectangle 273">
            <a:extLst>
              <a:ext uri="{FF2B5EF4-FFF2-40B4-BE49-F238E27FC236}">
                <a16:creationId xmlns:a16="http://schemas.microsoft.com/office/drawing/2014/main" id="{851A5272-E41C-9141-B499-3A159348B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6393329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R5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48" name="Rectangle 274">
            <a:extLst>
              <a:ext uri="{FF2B5EF4-FFF2-40B4-BE49-F238E27FC236}">
                <a16:creationId xmlns:a16="http://schemas.microsoft.com/office/drawing/2014/main" id="{1384325D-75AF-0549-8A70-0B2FCEFB7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6393329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F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49" name="Rectangle 275">
            <a:extLst>
              <a:ext uri="{FF2B5EF4-FFF2-40B4-BE49-F238E27FC236}">
                <a16:creationId xmlns:a16="http://schemas.microsoft.com/office/drawing/2014/main" id="{FAAC1255-B6C8-EB4B-8387-AE5EB98BE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999822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E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0" name="Rectangle 276">
            <a:extLst>
              <a:ext uri="{FF2B5EF4-FFF2-40B4-BE49-F238E27FC236}">
                <a16:creationId xmlns:a16="http://schemas.microsoft.com/office/drawing/2014/main" id="{7B7DF595-CEA4-134C-82FE-B42D63CD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999822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E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1" name="Rectangle 277">
            <a:extLst>
              <a:ext uri="{FF2B5EF4-FFF2-40B4-BE49-F238E27FC236}">
                <a16:creationId xmlns:a16="http://schemas.microsoft.com/office/drawing/2014/main" id="{B7A3D79E-0727-3946-A377-5EB17C5C2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606315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 dirty="0">
                <a:solidFill>
                  <a:srgbClr val="CC0000"/>
                </a:solidFill>
              </a:rPr>
              <a:t>Port D</a:t>
            </a:r>
            <a:endParaRPr lang="en-US" altLang="en-US" sz="2000" dirty="0">
              <a:solidFill>
                <a:srgbClr val="CC0000"/>
              </a:solidFill>
            </a:endParaRPr>
          </a:p>
        </p:txBody>
      </p:sp>
      <p:sp>
        <p:nvSpPr>
          <p:cNvPr id="14352" name="Rectangle 278">
            <a:extLst>
              <a:ext uri="{FF2B5EF4-FFF2-40B4-BE49-F238E27FC236}">
                <a16:creationId xmlns:a16="http://schemas.microsoft.com/office/drawing/2014/main" id="{731DCEAC-EB1D-1C43-9C05-FF6A385A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606315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3" name="Rectangle 279">
            <a:extLst>
              <a:ext uri="{FF2B5EF4-FFF2-40B4-BE49-F238E27FC236}">
                <a16:creationId xmlns:a16="http://schemas.microsoft.com/office/drawing/2014/main" id="{5C0175E8-5653-4944-97FA-A10EB5B3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212808"/>
            <a:ext cx="1357313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Next Hop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4" name="Rectangle 280">
            <a:extLst>
              <a:ext uri="{FF2B5EF4-FFF2-40B4-BE49-F238E27FC236}">
                <a16:creationId xmlns:a16="http://schemas.microsoft.com/office/drawing/2014/main" id="{4DE617EA-05BF-4F4E-9064-5F4E65FA5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2" y="5212808"/>
            <a:ext cx="1614488" cy="393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s-ES" altLang="en-US" sz="2000">
                <a:solidFill>
                  <a:srgbClr val="CC0000"/>
                </a:solidFill>
              </a:rPr>
              <a:t>Destination</a:t>
            </a:r>
            <a:endParaRPr lang="en-US" altLang="en-US" sz="2000">
              <a:solidFill>
                <a:srgbClr val="CC0000"/>
              </a:solidFill>
            </a:endParaRPr>
          </a:p>
        </p:txBody>
      </p:sp>
      <p:sp>
        <p:nvSpPr>
          <p:cNvPr id="14355" name="Line 281">
            <a:extLst>
              <a:ext uri="{FF2B5EF4-FFF2-40B4-BE49-F238E27FC236}">
                <a16:creationId xmlns:a16="http://schemas.microsoft.com/office/drawing/2014/main" id="{8DAD5DFA-D962-AE4E-8021-64AFD7FE0F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Line 282">
            <a:extLst>
              <a:ext uri="{FF2B5EF4-FFF2-40B4-BE49-F238E27FC236}">
                <a16:creationId xmlns:a16="http://schemas.microsoft.com/office/drawing/2014/main" id="{C30A3618-5250-D646-AB4B-DBAAE107D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606315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Line 283">
            <a:extLst>
              <a:ext uri="{FF2B5EF4-FFF2-40B4-BE49-F238E27FC236}">
                <a16:creationId xmlns:a16="http://schemas.microsoft.com/office/drawing/2014/main" id="{8E3DE378-DA43-B34B-A1EA-AF9794634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999822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Line 284">
            <a:extLst>
              <a:ext uri="{FF2B5EF4-FFF2-40B4-BE49-F238E27FC236}">
                <a16:creationId xmlns:a16="http://schemas.microsoft.com/office/drawing/2014/main" id="{227AC802-A70D-2745-A65A-D4B7C314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393329"/>
            <a:ext cx="2971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Line 285">
            <a:extLst>
              <a:ext uri="{FF2B5EF4-FFF2-40B4-BE49-F238E27FC236}">
                <a16:creationId xmlns:a16="http://schemas.microsoft.com/office/drawing/2014/main" id="{836BA2E6-A4F4-D845-80FA-97192B98B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6786836"/>
            <a:ext cx="29718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Line 286">
            <a:extLst>
              <a:ext uri="{FF2B5EF4-FFF2-40B4-BE49-F238E27FC236}">
                <a16:creationId xmlns:a16="http://schemas.microsoft.com/office/drawing/2014/main" id="{C71012A0-418E-C14B-BACA-7A8FEBFDC3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2" y="5212808"/>
            <a:ext cx="0" cy="1574028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Line 287">
            <a:extLst>
              <a:ext uri="{FF2B5EF4-FFF2-40B4-BE49-F238E27FC236}">
                <a16:creationId xmlns:a16="http://schemas.microsoft.com/office/drawing/2014/main" id="{435352F8-34A9-9D46-8064-41E33ABC5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5850" y="5212808"/>
            <a:ext cx="0" cy="157402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Line 288">
            <a:extLst>
              <a:ext uri="{FF2B5EF4-FFF2-40B4-BE49-F238E27FC236}">
                <a16:creationId xmlns:a16="http://schemas.microsoft.com/office/drawing/2014/main" id="{A748440B-49B1-4747-B08A-AE369E66E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212808"/>
            <a:ext cx="0" cy="39350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Line 289">
            <a:extLst>
              <a:ext uri="{FF2B5EF4-FFF2-40B4-BE49-F238E27FC236}">
                <a16:creationId xmlns:a16="http://schemas.microsoft.com/office/drawing/2014/main" id="{929A9F26-E103-4942-B5DE-8B249333AE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3162" y="5606315"/>
            <a:ext cx="0" cy="1180521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90">
            <a:extLst>
              <a:ext uri="{FF2B5EF4-FFF2-40B4-BE49-F238E27FC236}">
                <a16:creationId xmlns:a16="http://schemas.microsoft.com/office/drawing/2014/main" id="{72E7A33A-BDAB-EB4D-8F48-CC3931B83F7F}"/>
              </a:ext>
            </a:extLst>
          </p:cNvPr>
          <p:cNvSpPr>
            <a:spLocks/>
          </p:cNvSpPr>
          <p:nvPr/>
        </p:nvSpPr>
        <p:spPr bwMode="auto">
          <a:xfrm>
            <a:off x="5821362" y="2394225"/>
            <a:ext cx="2971800" cy="2818584"/>
          </a:xfrm>
          <a:custGeom>
            <a:avLst/>
            <a:gdLst>
              <a:gd name="T0" fmla="*/ 48 w 1872"/>
              <a:gd name="T1" fmla="*/ 0 h 336"/>
              <a:gd name="T2" fmla="*/ 0 w 1872"/>
              <a:gd name="T3" fmla="*/ 336 h 336"/>
              <a:gd name="T4" fmla="*/ 1872 w 1872"/>
              <a:gd name="T5" fmla="*/ 336 h 336"/>
              <a:gd name="T6" fmla="*/ 240 w 1872"/>
              <a:gd name="T7" fmla="*/ 0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1872"/>
              <a:gd name="T13" fmla="*/ 0 h 336"/>
              <a:gd name="T14" fmla="*/ 1872 w 187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2" h="336">
                <a:moveTo>
                  <a:pt x="48" y="0"/>
                </a:moveTo>
                <a:lnTo>
                  <a:pt x="0" y="336"/>
                </a:lnTo>
                <a:lnTo>
                  <a:pt x="1872" y="336"/>
                </a:lnTo>
                <a:lnTo>
                  <a:pt x="240" y="0"/>
                </a:lnTo>
              </a:path>
            </a:pathLst>
          </a:custGeom>
          <a:solidFill>
            <a:schemeClr val="bg1">
              <a:alpha val="50195"/>
            </a:schemeClr>
          </a:solidFill>
          <a:ln w="2857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>
            <a:lvl1pPr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008000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/>
          </a:p>
        </p:txBody>
      </p:sp>
      <p:grpSp>
        <p:nvGrpSpPr>
          <p:cNvPr id="14337" name="Group 291">
            <a:extLst>
              <a:ext uri="{FF2B5EF4-FFF2-40B4-BE49-F238E27FC236}">
                <a16:creationId xmlns:a16="http://schemas.microsoft.com/office/drawing/2014/main" id="{4359E52C-3268-D24D-85E6-E4FB9CFC440C}"/>
              </a:ext>
            </a:extLst>
          </p:cNvPr>
          <p:cNvGrpSpPr>
            <a:grpSpLocks/>
          </p:cNvGrpSpPr>
          <p:nvPr/>
        </p:nvGrpSpPr>
        <p:grpSpPr bwMode="auto">
          <a:xfrm rot="1024159">
            <a:off x="4402689" y="1245996"/>
            <a:ext cx="885825" cy="374650"/>
            <a:chOff x="385" y="768"/>
            <a:chExt cx="558" cy="236"/>
          </a:xfrm>
        </p:grpSpPr>
        <p:sp>
          <p:nvSpPr>
            <p:cNvPr id="14344" name="Rectangle 292">
              <a:extLst>
                <a:ext uri="{FF2B5EF4-FFF2-40B4-BE49-F238E27FC236}">
                  <a16:creationId xmlns:a16="http://schemas.microsoft.com/office/drawing/2014/main" id="{286E745A-93AF-CE45-8057-084C7D626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385" y="860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5" name="Rectangle 293">
              <a:extLst>
                <a:ext uri="{FF2B5EF4-FFF2-40B4-BE49-F238E27FC236}">
                  <a16:creationId xmlns:a16="http://schemas.microsoft.com/office/drawing/2014/main" id="{4E15D63D-4F5A-3C4D-9767-FCECF27318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19250">
              <a:off x="782" y="793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4346" name="Text Box 294">
              <a:extLst>
                <a:ext uri="{FF2B5EF4-FFF2-40B4-BE49-F238E27FC236}">
                  <a16:creationId xmlns:a16="http://schemas.microsoft.com/office/drawing/2014/main" id="{D680805E-12EC-174E-89F2-EA618BA0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610305">
              <a:off x="735" y="768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710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L 0.09774 0.1430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4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78" y="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159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9887" grpId="0" animBg="1"/>
      <p:bldP spid="14347" grpId="0"/>
      <p:bldP spid="14348" grpId="0"/>
      <p:bldP spid="14349" grpId="0"/>
      <p:bldP spid="14350" grpId="0"/>
      <p:bldP spid="14351" grpId="0"/>
      <p:bldP spid="14352" grpId="0"/>
      <p:bldP spid="14353" grpId="0"/>
      <p:bldP spid="14354" grpId="0"/>
      <p:bldP spid="14355" grpId="0" animBg="1"/>
      <p:bldP spid="14356" grpId="0" animBg="1"/>
      <p:bldP spid="14357" grpId="0" animBg="1"/>
      <p:bldP spid="14358" grpId="0" animBg="1"/>
      <p:bldP spid="14359" grpId="0" animBg="1"/>
      <p:bldP spid="14360" grpId="0" animBg="1"/>
      <p:bldP spid="14361" grpId="0" animBg="1"/>
      <p:bldP spid="14362" grpId="0" animBg="1"/>
      <p:bldP spid="14363" grpId="0" animBg="1"/>
      <p:bldP spid="1436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Router Advertisement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 marL="0" marR="5080" indent="0">
              <a:lnSpc>
                <a:spcPct val="118900"/>
              </a:lnSpc>
              <a:spcBef>
                <a:spcPts val="90"/>
              </a:spcBef>
              <a:buNone/>
            </a:pPr>
            <a:r>
              <a:rPr lang="en-GB" spc="10" dirty="0">
                <a:latin typeface="Arial"/>
                <a:cs typeface="Arial"/>
              </a:rPr>
              <a:t>Without </a:t>
            </a:r>
            <a:r>
              <a:rPr lang="en-GB" spc="5" dirty="0">
                <a:latin typeface="Arial"/>
                <a:cs typeface="Arial"/>
              </a:rPr>
              <a:t>solicitation, regular router </a:t>
            </a:r>
            <a:r>
              <a:rPr lang="en-GB" spc="10" dirty="0">
                <a:latin typeface="Arial"/>
                <a:cs typeface="Arial"/>
              </a:rPr>
              <a:t>advertisements are </a:t>
            </a:r>
            <a:r>
              <a:rPr lang="en-GB" spc="5" dirty="0">
                <a:latin typeface="Arial"/>
                <a:cs typeface="Arial"/>
              </a:rPr>
              <a:t>generated </a:t>
            </a:r>
            <a:r>
              <a:rPr lang="en-GB" dirty="0">
                <a:latin typeface="Arial"/>
                <a:cs typeface="Arial"/>
              </a:rPr>
              <a:t>by </a:t>
            </a:r>
            <a:r>
              <a:rPr lang="en-GB" spc="5" dirty="0">
                <a:latin typeface="Arial"/>
                <a:cs typeface="Arial"/>
              </a:rPr>
              <a:t>routing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hardware.</a:t>
            </a:r>
            <a:endParaRPr lang="en-GB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21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Advertisements: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10" dirty="0">
                <a:latin typeface="Arial"/>
                <a:cs typeface="Arial"/>
              </a:rPr>
              <a:t>nodes </a:t>
            </a:r>
            <a:r>
              <a:rPr lang="en-GB" spc="5" dirty="0">
                <a:latin typeface="Arial"/>
                <a:cs typeface="Arial"/>
              </a:rPr>
              <a:t>that </a:t>
            </a:r>
            <a:r>
              <a:rPr lang="en-GB" dirty="0">
                <a:latin typeface="Arial"/>
                <a:cs typeface="Arial"/>
              </a:rPr>
              <a:t>forward traffic </a:t>
            </a:r>
            <a:r>
              <a:rPr lang="en-GB" spc="5" dirty="0">
                <a:latin typeface="Arial"/>
                <a:cs typeface="Arial"/>
              </a:rPr>
              <a:t>periodically advertise themselves to the  </a:t>
            </a:r>
            <a:r>
              <a:rPr lang="en-GB" spc="10" dirty="0">
                <a:latin typeface="Arial"/>
                <a:cs typeface="Arial"/>
              </a:rPr>
              <a:t>network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215"/>
              </a:spcBef>
            </a:pPr>
            <a:r>
              <a:rPr lang="en-GB" spc="5" dirty="0">
                <a:latin typeface="Arial"/>
                <a:cs typeface="Arial"/>
              </a:rPr>
              <a:t>periodicity </a:t>
            </a:r>
            <a:r>
              <a:rPr lang="en-GB" spc="10" dirty="0">
                <a:latin typeface="Arial"/>
                <a:cs typeface="Arial"/>
              </a:rPr>
              <a:t>and </a:t>
            </a:r>
            <a:r>
              <a:rPr lang="en-GB" spc="5" dirty="0">
                <a:latin typeface="Arial"/>
                <a:cs typeface="Arial"/>
              </a:rPr>
              <a:t>expiry of the </a:t>
            </a:r>
            <a:r>
              <a:rPr lang="en-GB" spc="10" dirty="0">
                <a:latin typeface="Arial"/>
                <a:cs typeface="Arial"/>
              </a:rPr>
              <a:t>advertisement are</a:t>
            </a:r>
            <a:r>
              <a:rPr lang="en-GB" spc="-1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configurable</a:t>
            </a:r>
            <a:endParaRPr lang="en-GB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endParaRPr lang="en-GB" spc="10" dirty="0">
              <a:latin typeface="Arial"/>
              <a:cs typeface="Arial"/>
            </a:endParaRPr>
          </a:p>
          <a:p>
            <a:pPr marL="0" marR="64135" indent="0">
              <a:lnSpc>
                <a:spcPct val="118900"/>
              </a:lnSpc>
              <a:spcBef>
                <a:spcPts val="295"/>
              </a:spcBef>
              <a:buNone/>
            </a:pPr>
            <a:r>
              <a:rPr lang="en-GB" spc="10" dirty="0">
                <a:latin typeface="Arial"/>
                <a:cs typeface="Arial"/>
              </a:rPr>
              <a:t>Router Advertisement </a:t>
            </a:r>
            <a:r>
              <a:rPr lang="en-GB" spc="5" dirty="0">
                <a:latin typeface="Arial"/>
                <a:cs typeface="Arial"/>
              </a:rPr>
              <a:t>(RA), </a:t>
            </a:r>
            <a:r>
              <a:rPr lang="en-GB" spc="10" dirty="0">
                <a:latin typeface="Arial"/>
                <a:cs typeface="Arial"/>
              </a:rPr>
              <a:t>among </a:t>
            </a:r>
            <a:r>
              <a:rPr lang="en-GB" spc="5" dirty="0">
                <a:latin typeface="Arial"/>
                <a:cs typeface="Arial"/>
              </a:rPr>
              <a:t>other things, tells </a:t>
            </a:r>
            <a:r>
              <a:rPr lang="en-GB" spc="10" dirty="0">
                <a:latin typeface="Arial"/>
                <a:cs typeface="Arial"/>
              </a:rPr>
              <a:t>a host where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to  derive its </a:t>
            </a:r>
            <a:r>
              <a:rPr lang="en-GB" spc="10" dirty="0">
                <a:latin typeface="Arial"/>
                <a:cs typeface="Arial"/>
              </a:rPr>
              <a:t>network </a:t>
            </a:r>
            <a:r>
              <a:rPr lang="en-GB" spc="5" dirty="0">
                <a:latin typeface="Arial"/>
                <a:cs typeface="Arial"/>
              </a:rPr>
              <a:t>state with two flags: </a:t>
            </a:r>
            <a:r>
              <a:rPr lang="en-GB" spc="10" dirty="0">
                <a:latin typeface="Arial"/>
                <a:cs typeface="Arial"/>
              </a:rPr>
              <a:t>M(</a:t>
            </a:r>
            <a:r>
              <a:rPr lang="en-GB" spc="10" dirty="0" err="1">
                <a:latin typeface="Arial"/>
                <a:cs typeface="Arial"/>
              </a:rPr>
              <a:t>anaged</a:t>
            </a:r>
            <a:r>
              <a:rPr lang="en-GB" spc="10" dirty="0">
                <a:latin typeface="Arial"/>
                <a:cs typeface="Arial"/>
              </a:rPr>
              <a:t>) and O(</a:t>
            </a:r>
            <a:r>
              <a:rPr lang="en-GB" spc="10" dirty="0" err="1">
                <a:latin typeface="Arial"/>
                <a:cs typeface="Arial"/>
              </a:rPr>
              <a:t>ther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info):</a:t>
            </a: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M: “Managed Address </a:t>
            </a:r>
            <a:r>
              <a:rPr lang="en-GB" spc="5" dirty="0">
                <a:latin typeface="Arial"/>
                <a:cs typeface="Arial"/>
              </a:rPr>
              <a:t>Configuration”, </a:t>
            </a:r>
            <a:r>
              <a:rPr lang="en-GB" spc="10" dirty="0">
                <a:latin typeface="Arial"/>
                <a:cs typeface="Arial"/>
              </a:rPr>
              <a:t>which means: use  </a:t>
            </a:r>
            <a:r>
              <a:rPr lang="en-GB" spc="15" dirty="0">
                <a:latin typeface="Arial"/>
                <a:cs typeface="Arial"/>
              </a:rPr>
              <a:t>DHCPv6 </a:t>
            </a:r>
            <a:r>
              <a:rPr lang="en-GB" spc="5" dirty="0">
                <a:latin typeface="Arial"/>
                <a:cs typeface="Arial"/>
              </a:rPr>
              <a:t>to find your </a:t>
            </a:r>
            <a:r>
              <a:rPr lang="en-GB" spc="10" dirty="0">
                <a:latin typeface="Arial"/>
                <a:cs typeface="Arial"/>
              </a:rPr>
              <a:t>host address (and </a:t>
            </a:r>
            <a:r>
              <a:rPr lang="en-GB" spc="5" dirty="0">
                <a:latin typeface="Arial"/>
                <a:cs typeface="Arial"/>
              </a:rPr>
              <a:t>ignore option</a:t>
            </a:r>
            <a:r>
              <a:rPr lang="en-GB" spc="-7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O)</a:t>
            </a:r>
            <a:endParaRPr lang="en-GB" dirty="0">
              <a:latin typeface="Arial"/>
              <a:cs typeface="Arial"/>
            </a:endParaRPr>
          </a:p>
          <a:p>
            <a:pPr marR="64135">
              <a:lnSpc>
                <a:spcPct val="118900"/>
              </a:lnSpc>
              <a:spcBef>
                <a:spcPts val="295"/>
              </a:spcBef>
            </a:pPr>
            <a:r>
              <a:rPr lang="en-GB" spc="10" dirty="0">
                <a:latin typeface="Arial"/>
                <a:cs typeface="Arial"/>
              </a:rPr>
              <a:t>O: Other </a:t>
            </a:r>
            <a:r>
              <a:rPr lang="en-GB" spc="5" dirty="0">
                <a:latin typeface="Arial"/>
                <a:cs typeface="Arial"/>
              </a:rPr>
              <a:t>information is </a:t>
            </a:r>
            <a:r>
              <a:rPr lang="en-GB" dirty="0">
                <a:latin typeface="Arial"/>
                <a:cs typeface="Arial"/>
              </a:rPr>
              <a:t>available </a:t>
            </a:r>
            <a:r>
              <a:rPr lang="en-GB" spc="5" dirty="0">
                <a:latin typeface="Arial"/>
                <a:cs typeface="Arial"/>
              </a:rPr>
              <a:t>via </a:t>
            </a:r>
            <a:r>
              <a:rPr lang="en-GB" spc="10" dirty="0">
                <a:latin typeface="Arial"/>
                <a:cs typeface="Arial"/>
              </a:rPr>
              <a:t>DHCPv6, such as </a:t>
            </a:r>
            <a:r>
              <a:rPr lang="en-GB" spc="15" dirty="0">
                <a:latin typeface="Arial"/>
                <a:cs typeface="Arial"/>
              </a:rPr>
              <a:t>DNS  </a:t>
            </a:r>
            <a:r>
              <a:rPr lang="en-GB" spc="5" dirty="0">
                <a:latin typeface="Arial"/>
                <a:cs typeface="Arial"/>
              </a:rPr>
              <a:t>configuration</a:t>
            </a:r>
            <a:endParaRPr lang="en-GB" dirty="0"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44693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Uh-oh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What </a:t>
            </a:r>
            <a:r>
              <a:rPr lang="en-GB" sz="2200" dirty="0">
                <a:solidFill>
                  <a:prstClr val="black"/>
                </a:solidFill>
                <a:latin typeface="Arial"/>
                <a:cs typeface="Arial"/>
              </a:rPr>
              <a:t>problem(s)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arises from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totally decentralised</a:t>
            </a:r>
            <a:r>
              <a:rPr lang="en-GB" sz="2200" spc="-6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GB" sz="2200" spc="10" dirty="0">
                <a:solidFill>
                  <a:prstClr val="black"/>
                </a:solidFill>
                <a:latin typeface="Arial"/>
                <a:cs typeface="Arial"/>
              </a:rPr>
              <a:t>address  </a:t>
            </a:r>
            <a:r>
              <a:rPr lang="en-GB" sz="2200" spc="5" dirty="0">
                <a:solidFill>
                  <a:prstClr val="black"/>
                </a:solidFill>
                <a:latin typeface="Arial"/>
                <a:cs typeface="Arial"/>
              </a:rPr>
              <a:t>configuration?</a:t>
            </a: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spc="5" dirty="0">
              <a:solidFill>
                <a:prstClr val="black"/>
              </a:solidFill>
              <a:latin typeface="Arial"/>
              <a:cs typeface="Arial"/>
            </a:endParaRPr>
          </a:p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z="2400" spc="5" dirty="0">
                <a:latin typeface="Arial"/>
                <a:cs typeface="Arial"/>
              </a:rPr>
              <a:t>Concerns that arise </a:t>
            </a:r>
            <a:r>
              <a:rPr lang="en-GB" sz="2400" spc="10" dirty="0">
                <a:latin typeface="Arial"/>
                <a:cs typeface="Arial"/>
              </a:rPr>
              <a:t>from using an</a:t>
            </a:r>
            <a:r>
              <a:rPr lang="en-GB" sz="2400" spc="-45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EUI-64:</a:t>
            </a: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Privacy: SLAAC interface identifiers don’t </a:t>
            </a:r>
            <a:r>
              <a:rPr lang="en-GB" sz="2400" spc="10" dirty="0">
                <a:latin typeface="Arial"/>
                <a:cs typeface="Arial"/>
              </a:rPr>
              <a:t>change </a:t>
            </a:r>
            <a:r>
              <a:rPr lang="en-GB" sz="2400" dirty="0">
                <a:latin typeface="Arial"/>
                <a:cs typeface="Arial"/>
              </a:rPr>
              <a:t>over </a:t>
            </a:r>
            <a:r>
              <a:rPr lang="en-GB" sz="2400" spc="5" dirty="0">
                <a:latin typeface="Arial"/>
                <a:cs typeface="Arial"/>
              </a:rPr>
              <a:t>time, </a:t>
            </a:r>
            <a:r>
              <a:rPr lang="en-GB" sz="2400" spc="10" dirty="0">
                <a:latin typeface="Arial"/>
                <a:cs typeface="Arial"/>
              </a:rPr>
              <a:t>so a host can be </a:t>
            </a:r>
            <a:r>
              <a:rPr lang="en-GB" sz="2400" spc="5" dirty="0">
                <a:latin typeface="Arial"/>
                <a:cs typeface="Arial"/>
              </a:rPr>
              <a:t>identified </a:t>
            </a:r>
            <a:r>
              <a:rPr lang="en-GB" sz="2400" spc="10" dirty="0">
                <a:latin typeface="Arial"/>
                <a:cs typeface="Arial"/>
              </a:rPr>
              <a:t>across</a:t>
            </a:r>
            <a:r>
              <a:rPr lang="en-GB" sz="2400" spc="-40" dirty="0">
                <a:latin typeface="Arial"/>
                <a:cs typeface="Arial"/>
              </a:rPr>
              <a:t> </a:t>
            </a:r>
            <a:r>
              <a:rPr lang="en-GB" sz="2400" spc="10" dirty="0">
                <a:latin typeface="Arial"/>
                <a:cs typeface="Arial"/>
              </a:rPr>
              <a:t>networks</a:t>
            </a:r>
          </a:p>
          <a:p>
            <a:pPr>
              <a:spcBef>
                <a:spcPts val="130"/>
              </a:spcBef>
            </a:pPr>
            <a:endParaRPr lang="en-GB" sz="2400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z="2400" spc="5" dirty="0">
                <a:latin typeface="Arial"/>
                <a:cs typeface="Arial"/>
              </a:rPr>
              <a:t>Security: </a:t>
            </a:r>
            <a:r>
              <a:rPr lang="en-GB" sz="2400" spc="10" dirty="0">
                <a:latin typeface="Arial"/>
                <a:cs typeface="Arial"/>
              </a:rPr>
              <a:t>embedding a </a:t>
            </a:r>
            <a:r>
              <a:rPr lang="en-GB" sz="2400" spc="5" dirty="0">
                <a:latin typeface="Arial"/>
                <a:cs typeface="Arial"/>
              </a:rPr>
              <a:t>MAC </a:t>
            </a:r>
            <a:r>
              <a:rPr lang="en-GB" sz="2400" spc="10" dirty="0">
                <a:latin typeface="Arial"/>
                <a:cs typeface="Arial"/>
              </a:rPr>
              <a:t>address </a:t>
            </a:r>
            <a:r>
              <a:rPr lang="en-GB" sz="2400" spc="5" dirty="0">
                <a:latin typeface="Arial"/>
                <a:cs typeface="Arial"/>
              </a:rPr>
              <a:t>into </a:t>
            </a:r>
            <a:r>
              <a:rPr lang="en-GB" sz="2400" spc="10" dirty="0">
                <a:latin typeface="Arial"/>
                <a:cs typeface="Arial"/>
              </a:rPr>
              <a:t>an IPv6 address </a:t>
            </a:r>
            <a:r>
              <a:rPr lang="en-GB" sz="2400" spc="5" dirty="0">
                <a:latin typeface="Arial"/>
                <a:cs typeface="Arial"/>
              </a:rPr>
              <a:t>will </a:t>
            </a:r>
            <a:r>
              <a:rPr lang="en-GB" sz="2400" spc="10" dirty="0">
                <a:latin typeface="Arial"/>
                <a:cs typeface="Arial"/>
              </a:rPr>
              <a:t>carry </a:t>
            </a:r>
            <a:r>
              <a:rPr lang="en-GB" sz="2400" spc="5" dirty="0">
                <a:latin typeface="Arial"/>
                <a:cs typeface="Arial"/>
              </a:rPr>
              <a:t>that </a:t>
            </a:r>
            <a:r>
              <a:rPr lang="en-GB" sz="2400" dirty="0">
                <a:latin typeface="Arial"/>
                <a:cs typeface="Arial"/>
              </a:rPr>
              <a:t>vendor’s </a:t>
            </a:r>
            <a:r>
              <a:rPr lang="en-GB" sz="2400" spc="10" dirty="0">
                <a:latin typeface="Arial"/>
                <a:cs typeface="Arial"/>
              </a:rPr>
              <a:t>ID(s)</a:t>
            </a:r>
            <a:r>
              <a:rPr lang="en-GB" sz="2800" spc="15" baseline="31746" dirty="0">
                <a:latin typeface="Arial"/>
                <a:cs typeface="Arial"/>
              </a:rPr>
              <a:t>5</a:t>
            </a:r>
            <a:r>
              <a:rPr lang="en-GB" sz="2400" spc="10" dirty="0">
                <a:latin typeface="Arial"/>
                <a:cs typeface="Arial"/>
              </a:rPr>
              <a:t>, a </a:t>
            </a:r>
            <a:r>
              <a:rPr lang="en-GB" sz="2400" spc="5" dirty="0">
                <a:latin typeface="Arial"/>
                <a:cs typeface="Arial"/>
              </a:rPr>
              <a:t>possible threat</a:t>
            </a:r>
            <a:r>
              <a:rPr lang="en-GB" sz="2400" spc="-35" dirty="0">
                <a:latin typeface="Arial"/>
                <a:cs typeface="Arial"/>
              </a:rPr>
              <a:t> </a:t>
            </a:r>
            <a:r>
              <a:rPr lang="en-GB" sz="2400" spc="5" dirty="0">
                <a:latin typeface="Arial"/>
                <a:cs typeface="Arial"/>
              </a:rPr>
              <a:t>vector</a:t>
            </a:r>
            <a:endParaRPr lang="en-GB" sz="2400" dirty="0">
              <a:latin typeface="Arial"/>
              <a:cs typeface="Arial"/>
            </a:endParaRPr>
          </a:p>
          <a:p>
            <a:pPr marL="12065" marR="5080" lvl="0" indent="0" defTabSz="914400">
              <a:lnSpc>
                <a:spcPct val="113199"/>
              </a:lnSpc>
              <a:spcBef>
                <a:spcPts val="0"/>
              </a:spcBef>
              <a:buNone/>
            </a:pPr>
            <a:endParaRPr lang="en-GB" sz="2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151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A229AD-054E-FA42-BDE6-F1FA4BC7EB92}"/>
              </a:ext>
            </a:extLst>
          </p:cNvPr>
          <p:cNvSpPr txBox="1"/>
          <p:nvPr/>
        </p:nvSpPr>
        <p:spPr>
          <a:xfrm>
            <a:off x="457200" y="6518246"/>
            <a:ext cx="77556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aseline="30000" dirty="0"/>
              <a:t>5</a:t>
            </a:r>
            <a:r>
              <a:rPr lang="en-GB" dirty="0"/>
              <a:t>http://</a:t>
            </a:r>
            <a:r>
              <a:rPr lang="en-GB" dirty="0" err="1"/>
              <a:t>standards.ieee.org</a:t>
            </a:r>
            <a:r>
              <a:rPr lang="en-GB" dirty="0"/>
              <a:t>/develop/</a:t>
            </a:r>
            <a:r>
              <a:rPr lang="en-GB" dirty="0" err="1"/>
              <a:t>regauth</a:t>
            </a:r>
            <a:r>
              <a:rPr lang="en-GB" dirty="0"/>
              <a:t>/</a:t>
            </a:r>
            <a:r>
              <a:rPr lang="en-GB" dirty="0" err="1"/>
              <a:t>oui</a:t>
            </a:r>
            <a:r>
              <a:rPr lang="en-GB" dirty="0"/>
              <a:t>/</a:t>
            </a:r>
            <a:r>
              <a:rPr lang="en-GB" dirty="0" err="1"/>
              <a:t>public.html</a:t>
            </a:r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655478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5" dirty="0">
                <a:latin typeface="Arial"/>
                <a:cs typeface="Arial"/>
              </a:rPr>
              <a:t>Privacy extensions </a:t>
            </a:r>
            <a:r>
              <a:rPr lang="en-GB" dirty="0">
                <a:latin typeface="Arial"/>
                <a:cs typeface="Arial"/>
              </a:rPr>
              <a:t>for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SLAAC</a:t>
            </a:r>
            <a:r>
              <a:rPr lang="en-GB" sz="3600" spc="7" baseline="31746" dirty="0">
                <a:latin typeface="Arial"/>
                <a:cs typeface="Arial"/>
              </a:rPr>
              <a:t>6</a:t>
            </a:r>
            <a:endParaRPr lang="en-GB" sz="3600" baseline="31746" dirty="0">
              <a:latin typeface="Arial"/>
              <a:cs typeface="Arial"/>
            </a:endParaRP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temporary addresses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initiating </a:t>
            </a:r>
            <a:r>
              <a:rPr lang="en-GB" spc="10" dirty="0">
                <a:latin typeface="Arial"/>
                <a:cs typeface="Arial"/>
              </a:rPr>
              <a:t>outgoing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generate </a:t>
            </a:r>
            <a:r>
              <a:rPr lang="en-GB" spc="10" dirty="0">
                <a:latin typeface="Arial"/>
                <a:cs typeface="Arial"/>
              </a:rPr>
              <a:t>one temporary address per</a:t>
            </a:r>
            <a:r>
              <a:rPr lang="en-GB" spc="-1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prefix</a:t>
            </a:r>
          </a:p>
          <a:p>
            <a:pPr lvl="1">
              <a:spcBef>
                <a:spcPts val="815"/>
              </a:spcBef>
            </a:pPr>
            <a:r>
              <a:rPr lang="en-GB" spc="10" dirty="0">
                <a:latin typeface="Arial"/>
                <a:cs typeface="Arial"/>
              </a:rPr>
              <a:t>when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dirty="0">
                <a:latin typeface="Arial"/>
                <a:cs typeface="Arial"/>
              </a:rPr>
              <a:t>expire, </a:t>
            </a:r>
            <a:r>
              <a:rPr lang="en-GB" spc="5" dirty="0">
                <a:latin typeface="Arial"/>
                <a:cs typeface="Arial"/>
              </a:rPr>
              <a:t>they </a:t>
            </a:r>
            <a:r>
              <a:rPr lang="en-GB" spc="10" dirty="0">
                <a:latin typeface="Arial"/>
                <a:cs typeface="Arial"/>
              </a:rPr>
              <a:t>are </a:t>
            </a:r>
            <a:r>
              <a:rPr lang="en-GB" spc="5" dirty="0">
                <a:latin typeface="Arial"/>
                <a:cs typeface="Arial"/>
              </a:rPr>
              <a:t>not </a:t>
            </a:r>
            <a:r>
              <a:rPr lang="en-GB" spc="10" dirty="0">
                <a:latin typeface="Arial"/>
                <a:cs typeface="Arial"/>
              </a:rPr>
              <a:t>used </a:t>
            </a:r>
            <a:r>
              <a:rPr lang="en-GB" dirty="0">
                <a:latin typeface="Arial"/>
                <a:cs typeface="Arial"/>
              </a:rPr>
              <a:t>for </a:t>
            </a:r>
            <a:r>
              <a:rPr lang="en-GB" spc="5" dirty="0">
                <a:latin typeface="Arial"/>
                <a:cs typeface="Arial"/>
              </a:rPr>
              <a:t>new sessions, </a:t>
            </a:r>
            <a:r>
              <a:rPr lang="en-GB" dirty="0">
                <a:latin typeface="Arial"/>
                <a:cs typeface="Arial"/>
              </a:rPr>
              <a:t>but </a:t>
            </a:r>
            <a:r>
              <a:rPr lang="en-GB" spc="10" dirty="0">
                <a:latin typeface="Arial"/>
                <a:cs typeface="Arial"/>
              </a:rPr>
              <a:t>can  </a:t>
            </a:r>
            <a:r>
              <a:rPr lang="en-GB" spc="5" dirty="0">
                <a:latin typeface="Arial"/>
                <a:cs typeface="Arial"/>
              </a:rPr>
              <a:t>continue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dirty="0">
                <a:latin typeface="Arial"/>
                <a:cs typeface="Arial"/>
              </a:rPr>
              <a:t>for existing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sessions</a:t>
            </a:r>
          </a:p>
          <a:p>
            <a:pPr lvl="1">
              <a:spcBef>
                <a:spcPts val="815"/>
              </a:spcBef>
            </a:pP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addresses should appear random, such </a:t>
            </a:r>
            <a:r>
              <a:rPr lang="en-GB" spc="5" dirty="0">
                <a:latin typeface="Arial"/>
                <a:cs typeface="Arial"/>
              </a:rPr>
              <a:t>that they </a:t>
            </a:r>
            <a:r>
              <a:rPr lang="en-GB" spc="10" dirty="0">
                <a:latin typeface="Arial"/>
                <a:cs typeface="Arial"/>
              </a:rPr>
              <a:t>are</a:t>
            </a:r>
            <a:r>
              <a:rPr lang="en-GB" spc="-4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difficult 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predict</a:t>
            </a:r>
          </a:p>
          <a:p>
            <a:pPr lvl="1">
              <a:spcBef>
                <a:spcPts val="815"/>
              </a:spcBef>
            </a:pPr>
            <a:r>
              <a:rPr lang="en-GB" dirty="0">
                <a:latin typeface="Arial"/>
                <a:cs typeface="Arial"/>
              </a:rPr>
              <a:t>lifetime </a:t>
            </a:r>
            <a:r>
              <a:rPr lang="en-GB" spc="5" dirty="0">
                <a:latin typeface="Arial"/>
                <a:cs typeface="Arial"/>
              </a:rPr>
              <a:t>is configurable; this </a:t>
            </a:r>
            <a:r>
              <a:rPr lang="en-GB" spc="15" dirty="0">
                <a:latin typeface="Arial"/>
                <a:cs typeface="Arial"/>
              </a:rPr>
              <a:t>OSX </a:t>
            </a:r>
            <a:r>
              <a:rPr lang="en-GB" spc="10" dirty="0">
                <a:latin typeface="Arial"/>
                <a:cs typeface="Arial"/>
              </a:rPr>
              <a:t>machine </a:t>
            </a:r>
            <a:r>
              <a:rPr lang="en-GB" spc="5" dirty="0">
                <a:latin typeface="Arial"/>
                <a:cs typeface="Arial"/>
              </a:rPr>
              <a:t>sets </a:t>
            </a:r>
            <a:r>
              <a:rPr lang="en-GB" spc="10" dirty="0">
                <a:latin typeface="Arial"/>
                <a:cs typeface="Arial"/>
              </a:rPr>
              <a:t>an 86,400s </a:t>
            </a:r>
            <a:r>
              <a:rPr lang="en-GB" spc="5" dirty="0">
                <a:latin typeface="Arial"/>
                <a:cs typeface="Arial"/>
              </a:rPr>
              <a:t>timer  (1</a:t>
            </a:r>
            <a:r>
              <a:rPr lang="en-GB" dirty="0">
                <a:latin typeface="Arial"/>
                <a:cs typeface="Arial"/>
              </a:rPr>
              <a:t> day)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152</a:t>
            </a:fld>
            <a:endParaRPr lang="en-US"/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1F004BA-7C56-8A49-8BB3-226BE87A0FF8}"/>
              </a:ext>
            </a:extLst>
          </p:cNvPr>
          <p:cNvSpPr txBox="1"/>
          <p:nvPr/>
        </p:nvSpPr>
        <p:spPr>
          <a:xfrm>
            <a:off x="457200" y="6522062"/>
            <a:ext cx="5181443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defTabSz="914400">
              <a:spcBef>
                <a:spcPts val="114"/>
              </a:spcBef>
            </a:pPr>
            <a:r>
              <a:rPr sz="1400" spc="7" baseline="32407" dirty="0">
                <a:solidFill>
                  <a:prstClr val="black"/>
                </a:solidFill>
                <a:latin typeface="Arial"/>
                <a:cs typeface="Arial"/>
              </a:rPr>
              <a:t>6</a:t>
            </a:r>
            <a:r>
              <a:rPr sz="1200" spc="5" dirty="0">
                <a:solidFill>
                  <a:prstClr val="black"/>
                </a:solidFill>
                <a:latin typeface="Courier New"/>
                <a:cs typeface="Courier New"/>
                <a:hlinkClick r:id="rId2"/>
              </a:rPr>
              <a:t>https://tools.ietf.org/html/rfc4941</a:t>
            </a:r>
            <a:endParaRPr sz="1200" dirty="0">
              <a:solidFill>
                <a:prstClr val="black"/>
              </a:solidFill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63314225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Address Configuration: SLAAC Privacy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pPr marL="0" indent="0">
              <a:lnSpc>
                <a:spcPct val="100000"/>
              </a:lnSpc>
              <a:spcBef>
                <a:spcPts val="130"/>
              </a:spcBef>
              <a:buNone/>
            </a:pPr>
            <a:r>
              <a:rPr lang="en-GB" spc="10" dirty="0">
                <a:latin typeface="Arial"/>
                <a:cs typeface="Arial"/>
              </a:rPr>
              <a:t>The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algorithm:</a:t>
            </a:r>
            <a:endParaRPr lang="en-GB" dirty="0">
              <a:latin typeface="Arial"/>
              <a:cs typeface="Arial"/>
            </a:endParaRPr>
          </a:p>
          <a:p>
            <a:pPr>
              <a:spcBef>
                <a:spcPts val="130"/>
              </a:spcBef>
            </a:pPr>
            <a:r>
              <a:rPr lang="en-GB" spc="10" dirty="0">
                <a:latin typeface="Arial"/>
                <a:cs typeface="Arial"/>
              </a:rPr>
              <a:t>Assume: a </a:t>
            </a:r>
            <a:r>
              <a:rPr lang="en-GB" spc="5" dirty="0">
                <a:latin typeface="Arial"/>
                <a:cs typeface="Arial"/>
              </a:rPr>
              <a:t>stored 64-bit input value </a:t>
            </a:r>
            <a:r>
              <a:rPr lang="en-GB" spc="10" dirty="0">
                <a:latin typeface="Arial"/>
                <a:cs typeface="Arial"/>
              </a:rPr>
              <a:t>from </a:t>
            </a:r>
            <a:r>
              <a:rPr lang="en-GB" spc="5" dirty="0">
                <a:latin typeface="Arial"/>
                <a:cs typeface="Arial"/>
              </a:rPr>
              <a:t>previous iterations, or </a:t>
            </a:r>
            <a:r>
              <a:rPr lang="en-GB" spc="10" dirty="0">
                <a:latin typeface="Arial"/>
                <a:cs typeface="Arial"/>
              </a:rPr>
              <a:t>a  pseudo-randomly </a:t>
            </a:r>
            <a:r>
              <a:rPr lang="en-GB" spc="5" dirty="0">
                <a:latin typeface="Arial"/>
                <a:cs typeface="Arial"/>
              </a:rPr>
              <a:t>generated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lang="en-GB" sz="4400" dirty="0">
              <a:latin typeface="Times New Roman"/>
              <a:cs typeface="Times New Roman"/>
            </a:endParaRPr>
          </a:p>
          <a:p>
            <a:pPr marL="289560" indent="-173355">
              <a:lnSpc>
                <a:spcPct val="100000"/>
              </a:lnSpc>
              <a:spcBef>
                <a:spcPts val="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take that input value </a:t>
            </a:r>
            <a:r>
              <a:rPr lang="en-GB" spc="10" dirty="0">
                <a:latin typeface="Arial"/>
                <a:cs typeface="Arial"/>
              </a:rPr>
              <a:t>and append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5" dirty="0">
                <a:latin typeface="Arial"/>
                <a:cs typeface="Arial"/>
              </a:rPr>
              <a:t>to the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EUI-64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09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compute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5" dirty="0">
                <a:latin typeface="Arial"/>
                <a:cs typeface="Arial"/>
              </a:rPr>
              <a:t>MD5 </a:t>
            </a:r>
            <a:r>
              <a:rPr lang="en-GB" spc="10" dirty="0">
                <a:latin typeface="Arial"/>
                <a:cs typeface="Arial"/>
              </a:rPr>
              <a:t>message </a:t>
            </a:r>
            <a:r>
              <a:rPr lang="en-GB" spc="5" dirty="0">
                <a:latin typeface="Arial"/>
                <a:cs typeface="Arial"/>
              </a:rPr>
              <a:t>digest of that</a:t>
            </a:r>
            <a:r>
              <a:rPr lang="en-GB" spc="-4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value</a:t>
            </a: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set bit </a:t>
            </a:r>
            <a:r>
              <a:rPr lang="en-GB" spc="10" dirty="0">
                <a:latin typeface="Arial"/>
                <a:cs typeface="Arial"/>
              </a:rPr>
              <a:t>6 </a:t>
            </a:r>
            <a:r>
              <a:rPr lang="en-GB" spc="5" dirty="0">
                <a:latin typeface="Arial"/>
                <a:cs typeface="Arial"/>
              </a:rPr>
              <a:t>to</a:t>
            </a:r>
            <a:r>
              <a:rPr lang="en-GB" spc="-2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zero</a:t>
            </a:r>
            <a:endParaRPr lang="en-GB" dirty="0">
              <a:latin typeface="Arial"/>
              <a:cs typeface="Arial"/>
            </a:endParaRP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compare </a:t>
            </a:r>
            <a:r>
              <a:rPr lang="en-GB" spc="5" dirty="0">
                <a:latin typeface="Arial"/>
                <a:cs typeface="Arial"/>
              </a:rPr>
              <a:t>the leftmost 64-bits against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dirty="0">
                <a:latin typeface="Arial"/>
                <a:cs typeface="Arial"/>
              </a:rPr>
              <a:t>list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reserved </a:t>
            </a:r>
            <a:r>
              <a:rPr lang="en-GB" spc="5" dirty="0">
                <a:latin typeface="Arial"/>
                <a:cs typeface="Arial"/>
              </a:rPr>
              <a:t>interface  identifiers </a:t>
            </a:r>
            <a:r>
              <a:rPr lang="en-GB" spc="10" dirty="0">
                <a:latin typeface="Arial"/>
                <a:cs typeface="Arial"/>
              </a:rPr>
              <a:t>and those </a:t>
            </a:r>
            <a:r>
              <a:rPr lang="en-GB" spc="5" dirty="0">
                <a:latin typeface="Arial"/>
                <a:cs typeface="Arial"/>
              </a:rPr>
              <a:t>already </a:t>
            </a:r>
            <a:r>
              <a:rPr lang="en-GB" spc="10" dirty="0">
                <a:latin typeface="Arial"/>
                <a:cs typeface="Arial"/>
              </a:rPr>
              <a:t>assigned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an address on </a:t>
            </a:r>
            <a:r>
              <a:rPr lang="en-GB" spc="5" dirty="0">
                <a:latin typeface="Arial"/>
                <a:cs typeface="Arial"/>
              </a:rPr>
              <a:t>the local  </a:t>
            </a:r>
            <a:r>
              <a:rPr lang="en-GB" dirty="0">
                <a:latin typeface="Arial"/>
                <a:cs typeface="Arial"/>
              </a:rPr>
              <a:t>device. If </a:t>
            </a:r>
            <a:r>
              <a:rPr lang="en-GB" spc="5" dirty="0">
                <a:latin typeface="Arial"/>
                <a:cs typeface="Arial"/>
              </a:rPr>
              <a:t>the value is unacceptable, re-run </a:t>
            </a:r>
            <a:r>
              <a:rPr lang="en-GB" spc="10" dirty="0">
                <a:latin typeface="Arial"/>
                <a:cs typeface="Arial"/>
              </a:rPr>
              <a:t>using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rightmost 64  </a:t>
            </a:r>
            <a:r>
              <a:rPr lang="en-GB" spc="5" dirty="0">
                <a:latin typeface="Arial"/>
                <a:cs typeface="Arial"/>
              </a:rPr>
              <a:t>bits of the result instead of the historic input value in </a:t>
            </a:r>
            <a:r>
              <a:rPr lang="en-GB" spc="10" dirty="0">
                <a:latin typeface="Arial"/>
                <a:cs typeface="Arial"/>
              </a:rPr>
              <a:t>step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1</a:t>
            </a:r>
          </a:p>
          <a:p>
            <a:pPr marL="289560" marR="5080" indent="-173355">
              <a:lnSpc>
                <a:spcPct val="118900"/>
              </a:lnSpc>
              <a:spcBef>
                <a:spcPts val="300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endParaRPr lang="en-GB" dirty="0">
              <a:latin typeface="Arial"/>
              <a:cs typeface="Arial"/>
            </a:endParaRPr>
          </a:p>
          <a:p>
            <a:pPr marL="289560" indent="-173355">
              <a:lnSpc>
                <a:spcPct val="100000"/>
              </a:lnSpc>
              <a:spcBef>
                <a:spcPts val="51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5" dirty="0">
                <a:latin typeface="Arial"/>
                <a:cs typeface="Arial"/>
              </a:rPr>
              <a:t>the leftmost 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randomised </a:t>
            </a:r>
            <a:r>
              <a:rPr lang="en-GB" spc="5" dirty="0">
                <a:latin typeface="Arial"/>
                <a:cs typeface="Arial"/>
              </a:rPr>
              <a:t>interface</a:t>
            </a:r>
            <a:r>
              <a:rPr lang="en-GB" spc="-3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identifier</a:t>
            </a:r>
            <a:endParaRPr lang="en-GB" dirty="0">
              <a:latin typeface="Arial"/>
              <a:cs typeface="Arial"/>
            </a:endParaRPr>
          </a:p>
          <a:p>
            <a:pPr marL="289560" marR="98425" indent="-173355">
              <a:lnSpc>
                <a:spcPct val="118900"/>
              </a:lnSpc>
              <a:spcBef>
                <a:spcPts val="295"/>
              </a:spcBef>
              <a:buClr>
                <a:srgbClr val="53536E"/>
              </a:buClr>
              <a:buAutoNum type="arabicPeriod"/>
              <a:tabLst>
                <a:tab pos="290195" algn="l"/>
              </a:tabLst>
            </a:pPr>
            <a:r>
              <a:rPr lang="en-GB" spc="5" dirty="0">
                <a:latin typeface="Arial"/>
                <a:cs typeface="Arial"/>
              </a:rPr>
              <a:t>store the </a:t>
            </a:r>
            <a:r>
              <a:rPr lang="en-GB" spc="10" dirty="0">
                <a:latin typeface="Arial"/>
                <a:cs typeface="Arial"/>
              </a:rPr>
              <a:t>rightmost </a:t>
            </a:r>
            <a:r>
              <a:rPr lang="en-GB" spc="5" dirty="0">
                <a:latin typeface="Arial"/>
                <a:cs typeface="Arial"/>
              </a:rPr>
              <a:t>64-bits </a:t>
            </a: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history </a:t>
            </a:r>
            <a:r>
              <a:rPr lang="en-GB" spc="5" dirty="0">
                <a:latin typeface="Arial"/>
                <a:cs typeface="Arial"/>
              </a:rPr>
              <a:t>value to </a:t>
            </a:r>
            <a:r>
              <a:rPr lang="en-GB" spc="10" dirty="0">
                <a:latin typeface="Arial"/>
                <a:cs typeface="Arial"/>
              </a:rPr>
              <a:t>be used </a:t>
            </a:r>
            <a:r>
              <a:rPr lang="en-GB" spc="5" dirty="0">
                <a:latin typeface="Arial"/>
                <a:cs typeface="Arial"/>
              </a:rPr>
              <a:t>in the  </a:t>
            </a:r>
            <a:r>
              <a:rPr lang="en-GB" dirty="0">
                <a:latin typeface="Arial"/>
                <a:cs typeface="Arial"/>
              </a:rPr>
              <a:t>next </a:t>
            </a:r>
            <a:r>
              <a:rPr lang="en-GB" spc="5" dirty="0">
                <a:latin typeface="Arial"/>
                <a:cs typeface="Arial"/>
              </a:rPr>
              <a:t>iteration of the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algorithm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83285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0" indent="0">
              <a:lnSpc>
                <a:spcPct val="100000"/>
              </a:lnSpc>
              <a:spcBef>
                <a:spcPts val="459"/>
              </a:spcBef>
              <a:buNone/>
            </a:pPr>
            <a:r>
              <a:rPr lang="en-GB" spc="10" dirty="0">
                <a:latin typeface="Arial"/>
                <a:cs typeface="Arial"/>
              </a:rPr>
              <a:t>IPv4 and IPv6 are </a:t>
            </a:r>
            <a:r>
              <a:rPr lang="en-GB" spc="5" dirty="0">
                <a:latin typeface="Arial"/>
                <a:cs typeface="Arial"/>
              </a:rPr>
              <a:t>not</a:t>
            </a:r>
            <a:r>
              <a:rPr lang="en-GB" spc="-15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compatible: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</a:t>
            </a:r>
            <a:r>
              <a:rPr lang="en-GB" sz="2400" spc="-10" dirty="0">
                <a:latin typeface="Arial"/>
                <a:cs typeface="Arial"/>
              </a:rPr>
              <a:t>packet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formats</a:t>
            </a:r>
            <a:endParaRPr lang="en-GB" sz="2400" dirty="0">
              <a:latin typeface="Arial"/>
              <a:cs typeface="Arial"/>
            </a:endParaRPr>
          </a:p>
          <a:p>
            <a:pPr lvl="1">
              <a:spcBef>
                <a:spcPts val="305"/>
              </a:spcBef>
            </a:pPr>
            <a:r>
              <a:rPr lang="en-GB" sz="2400" spc="-5" dirty="0">
                <a:latin typeface="Arial"/>
                <a:cs typeface="Arial"/>
              </a:rPr>
              <a:t>different addressing</a:t>
            </a:r>
            <a:r>
              <a:rPr lang="en-GB" sz="2400" spc="-65" dirty="0">
                <a:latin typeface="Arial"/>
                <a:cs typeface="Arial"/>
              </a:rPr>
              <a:t> </a:t>
            </a:r>
            <a:r>
              <a:rPr lang="en-GB" sz="2400" spc="-5" dirty="0">
                <a:latin typeface="Arial"/>
                <a:cs typeface="Arial"/>
              </a:rPr>
              <a:t>schemes</a:t>
            </a:r>
          </a:p>
          <a:p>
            <a:pPr lvl="1">
              <a:spcBef>
                <a:spcPts val="305"/>
              </a:spcBef>
            </a:pPr>
            <a:r>
              <a:rPr lang="en-GB" sz="2400" dirty="0">
                <a:latin typeface="Arial"/>
                <a:cs typeface="Arial"/>
              </a:rPr>
              <a:t>no flag days</a:t>
            </a:r>
          </a:p>
          <a:p>
            <a:pPr lvl="1">
              <a:spcBef>
                <a:spcPts val="305"/>
              </a:spcBef>
            </a:pPr>
            <a:endParaRPr lang="en-GB" sz="1200" spc="10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spc="10" dirty="0">
                <a:latin typeface="Arial"/>
                <a:cs typeface="Arial"/>
              </a:rPr>
              <a:t>as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Internet has </a:t>
            </a:r>
            <a:r>
              <a:rPr lang="en-GB" spc="5" dirty="0">
                <a:latin typeface="Arial"/>
                <a:cs typeface="Arial"/>
              </a:rPr>
              <a:t>grown bigger </a:t>
            </a:r>
            <a:r>
              <a:rPr lang="en-GB" spc="10" dirty="0">
                <a:latin typeface="Arial"/>
                <a:cs typeface="Arial"/>
              </a:rPr>
              <a:t>and accumulated many  </a:t>
            </a:r>
            <a:r>
              <a:rPr lang="en-GB" spc="5" dirty="0">
                <a:latin typeface="Arial"/>
                <a:cs typeface="Arial"/>
              </a:rPr>
              <a:t>IPv4-only </a:t>
            </a:r>
            <a:r>
              <a:rPr lang="en-GB" spc="10" dirty="0">
                <a:latin typeface="Arial"/>
                <a:cs typeface="Arial"/>
              </a:rPr>
              <a:t>services, </a:t>
            </a:r>
            <a:r>
              <a:rPr lang="en-GB" spc="5" dirty="0">
                <a:latin typeface="Arial"/>
                <a:cs typeface="Arial"/>
              </a:rPr>
              <a:t>transition </a:t>
            </a:r>
            <a:r>
              <a:rPr lang="en-GB" spc="10" dirty="0">
                <a:latin typeface="Arial"/>
                <a:cs typeface="Arial"/>
              </a:rPr>
              <a:t>has </a:t>
            </a:r>
            <a:r>
              <a:rPr lang="en-GB" dirty="0">
                <a:latin typeface="Arial"/>
                <a:cs typeface="Arial"/>
              </a:rPr>
              <a:t>proven ...</a:t>
            </a:r>
            <a:r>
              <a:rPr lang="en-GB" spc="50" dirty="0">
                <a:latin typeface="Arial"/>
                <a:cs typeface="Arial"/>
              </a:rPr>
              <a:t> </a:t>
            </a:r>
            <a:r>
              <a:rPr lang="en-GB" dirty="0">
                <a:latin typeface="Arial"/>
                <a:cs typeface="Arial"/>
              </a:rPr>
              <a:t>Tricky</a:t>
            </a: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endParaRPr lang="en-GB" dirty="0">
              <a:latin typeface="Arial"/>
              <a:cs typeface="Arial"/>
            </a:endParaRPr>
          </a:p>
          <a:p>
            <a:pPr marL="12065" marR="5080" indent="0">
              <a:lnSpc>
                <a:spcPct val="118900"/>
              </a:lnSpc>
              <a:spcBef>
                <a:spcPts val="310"/>
              </a:spcBef>
              <a:buNone/>
            </a:pPr>
            <a:r>
              <a:rPr lang="en-GB" dirty="0">
                <a:latin typeface="Arial"/>
                <a:cs typeface="Arial"/>
              </a:rPr>
              <a:t>Incentive issues </a:t>
            </a: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154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678156-9CD6-C448-9F5B-D33CF389B9F8}"/>
              </a:ext>
            </a:extLst>
          </p:cNvPr>
          <p:cNvSpPr txBox="1"/>
          <p:nvPr/>
        </p:nvSpPr>
        <p:spPr>
          <a:xfrm>
            <a:off x="3352800" y="5156021"/>
            <a:ext cx="601065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e.g. Virgin Media policy in 2010</a:t>
            </a:r>
          </a:p>
          <a:p>
            <a:endParaRPr lang="en-GB" dirty="0"/>
          </a:p>
          <a:p>
            <a:r>
              <a:rPr lang="en-GB" dirty="0"/>
              <a:t>….When IPV6 is rolled out across the whole of the Internet then a lot of the ISP's will roll out IPV6, ….</a:t>
            </a:r>
          </a:p>
          <a:p>
            <a:endParaRPr lang="en-GB" dirty="0"/>
          </a:p>
          <a:p>
            <a:r>
              <a:rPr lang="en-GB" dirty="0"/>
              <a:t>Virgin Media are only now (late 2024) “</a:t>
            </a:r>
            <a:r>
              <a:rPr lang="en-GB" i="1" dirty="0"/>
              <a:t>committing”</a:t>
            </a:r>
            <a:r>
              <a:rPr lang="en-GB" dirty="0"/>
              <a:t> to IPv6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171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IPv6: </a:t>
            </a:r>
            <a:r>
              <a:rPr lang="en-GB" sz="3600" spc="-10" dirty="0"/>
              <a:t>why </a:t>
            </a:r>
            <a:r>
              <a:rPr lang="en-GB" sz="3600" spc="10" dirty="0"/>
              <a:t>has </a:t>
            </a:r>
            <a:r>
              <a:rPr lang="en-GB" sz="3600" spc="5" dirty="0"/>
              <a:t>the </a:t>
            </a:r>
            <a:r>
              <a:rPr lang="en-GB" sz="3600" dirty="0"/>
              <a:t>transition taken </a:t>
            </a:r>
            <a:r>
              <a:rPr lang="en-GB" sz="3600" spc="10" dirty="0"/>
              <a:t>so</a:t>
            </a:r>
            <a:r>
              <a:rPr lang="en-GB" sz="3600" spc="-20" dirty="0"/>
              <a:t> </a:t>
            </a:r>
            <a:r>
              <a:rPr lang="en-GB" sz="3600" spc="5" dirty="0"/>
              <a:t>long?</a:t>
            </a:r>
            <a:endParaRPr lang="en-GB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756150"/>
          </a:xfrm>
        </p:spPr>
        <p:txBody>
          <a:bodyPr>
            <a:normAutofit/>
          </a:bodyPr>
          <a:lstStyle/>
          <a:p>
            <a:pPr>
              <a:spcBef>
                <a:spcPts val="605"/>
              </a:spcBef>
            </a:pPr>
            <a:r>
              <a:rPr lang="en-GB" spc="10" dirty="0"/>
              <a:t>IPv4 has/had </a:t>
            </a:r>
            <a:r>
              <a:rPr lang="en-GB" spc="5" dirty="0"/>
              <a:t>the</a:t>
            </a:r>
            <a:r>
              <a:rPr lang="en-GB" spc="-130" dirty="0"/>
              <a:t> </a:t>
            </a:r>
            <a:r>
              <a:rPr lang="en-GB" spc="10" dirty="0"/>
              <a:t>momentum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51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which </a:t>
            </a:r>
            <a:r>
              <a:rPr lang="en-GB" spc="5" dirty="0"/>
              <a:t>led to</a:t>
            </a:r>
            <a:r>
              <a:rPr lang="en-GB" spc="-60" dirty="0"/>
              <a:t> </a:t>
            </a:r>
            <a:r>
              <a:rPr lang="en-GB" spc="10" dirty="0"/>
              <a:t>CIDR</a:t>
            </a:r>
            <a:endParaRPr lang="en-GB" dirty="0">
              <a:latin typeface="Lucida Sans Unicode"/>
              <a:cs typeface="Lucida Sans Unicode"/>
            </a:endParaRP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r>
              <a:rPr lang="en-GB" sz="4400" spc="-135" baseline="6944" dirty="0">
                <a:solidFill>
                  <a:srgbClr val="53536E"/>
                </a:solidFill>
                <a:latin typeface="Lucida Sans Unicode"/>
                <a:cs typeface="Lucida Sans Unicode"/>
              </a:rPr>
              <a:t>		</a:t>
            </a:r>
            <a:r>
              <a:rPr lang="en-GB" dirty="0"/>
              <a:t>... </a:t>
            </a:r>
            <a:r>
              <a:rPr lang="en-GB" spc="10" dirty="0"/>
              <a:t>and encouraged RFC1918 space and</a:t>
            </a:r>
            <a:r>
              <a:rPr lang="en-GB" spc="-90" dirty="0"/>
              <a:t> </a:t>
            </a:r>
            <a:r>
              <a:rPr lang="en-GB" spc="-20" dirty="0"/>
              <a:t>NAT</a:t>
            </a:r>
          </a:p>
          <a:p>
            <a:pPr marL="0" indent="0">
              <a:lnSpc>
                <a:spcPct val="100000"/>
              </a:lnSpc>
              <a:spcBef>
                <a:spcPts val="355"/>
              </a:spcBef>
              <a:buNone/>
            </a:pPr>
            <a:endParaRPr lang="en-GB" spc="-20" dirty="0"/>
          </a:p>
          <a:p>
            <a:pPr>
              <a:spcBef>
                <a:spcPts val="355"/>
              </a:spcBef>
            </a:pPr>
            <a:r>
              <a:rPr lang="en-GB" sz="2800" spc="-5" dirty="0"/>
              <a:t>IPv4 </a:t>
            </a:r>
            <a:r>
              <a:rPr lang="en-GB" sz="2800" spc="-40" dirty="0"/>
              <a:t>NAT </a:t>
            </a:r>
            <a:r>
              <a:rPr lang="en-GB" sz="2800" spc="-5" dirty="0"/>
              <a:t>was covered earlier in this topic (reminder)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your </a:t>
            </a:r>
            <a:r>
              <a:rPr lang="en-GB" sz="2400" spc="-5" dirty="0"/>
              <a:t>ISP hands </a:t>
            </a:r>
            <a:r>
              <a:rPr lang="en-GB" sz="2400" spc="-10" dirty="0"/>
              <a:t>you </a:t>
            </a:r>
            <a:r>
              <a:rPr lang="en-GB" sz="2400" spc="-5" dirty="0"/>
              <a:t>only one IPv4 address</a:t>
            </a:r>
          </a:p>
          <a:p>
            <a:pPr lvl="1">
              <a:spcBef>
                <a:spcPts val="355"/>
              </a:spcBef>
            </a:pPr>
            <a:r>
              <a:rPr lang="en-GB" sz="2400" spc="-10" dirty="0"/>
              <a:t>you  </a:t>
            </a:r>
            <a:r>
              <a:rPr lang="en-GB" sz="2400" spc="-5" dirty="0"/>
              <a:t>share that across multiple </a:t>
            </a:r>
            <a:r>
              <a:rPr lang="en-GB" sz="2400" spc="-10" dirty="0"/>
              <a:t>devices </a:t>
            </a:r>
            <a:r>
              <a:rPr lang="en-GB" sz="2400" spc="-5" dirty="0"/>
              <a:t>in </a:t>
            </a:r>
            <a:r>
              <a:rPr lang="en-GB" sz="2400" spc="-10" dirty="0"/>
              <a:t>your </a:t>
            </a:r>
            <a:r>
              <a:rPr lang="en-GB" sz="2400" spc="-5" dirty="0"/>
              <a:t>household</a:t>
            </a:r>
          </a:p>
          <a:p>
            <a:pPr lvl="1">
              <a:spcBef>
                <a:spcPts val="355"/>
              </a:spcBef>
            </a:pPr>
            <a:r>
              <a:rPr lang="en-GB" sz="2400" spc="-5" dirty="0"/>
              <a:t>The </a:t>
            </a:r>
            <a:r>
              <a:rPr lang="en-GB" sz="2400" spc="-40" dirty="0"/>
              <a:t>NAT  </a:t>
            </a:r>
            <a:r>
              <a:rPr lang="en-GB" sz="2400" spc="-5" dirty="0"/>
              <a:t>handles all the translation between </a:t>
            </a:r>
            <a:r>
              <a:rPr lang="en-GB" sz="2400" dirty="0"/>
              <a:t>internal </a:t>
            </a:r>
            <a:r>
              <a:rPr lang="en-GB" sz="2400" spc="-5" dirty="0"/>
              <a:t>(“private”) and external  (“public”)</a:t>
            </a:r>
            <a:r>
              <a:rPr lang="en-GB" sz="2400" spc="-10" dirty="0"/>
              <a:t> </a:t>
            </a:r>
            <a:r>
              <a:rPr lang="en-GB" sz="2400" spc="-5" dirty="0"/>
              <a:t>space</a:t>
            </a:r>
            <a:endParaRPr lang="en-GB" sz="2400" dirty="0">
              <a:latin typeface="Lucida Sans Unicode"/>
              <a:cs typeface="Lucida Sans Unicode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978653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38414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Transition tech: outline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Tunnelling</a:t>
            </a:r>
          </a:p>
          <a:p>
            <a:pPr>
              <a:spcBef>
                <a:spcPts val="605"/>
              </a:spcBef>
            </a:pPr>
            <a:r>
              <a:rPr lang="en-GB" spc="5" dirty="0">
                <a:latin typeface="Arial"/>
                <a:cs typeface="Arial"/>
              </a:rPr>
              <a:t>dual-stacked </a:t>
            </a:r>
            <a:r>
              <a:rPr lang="en-GB" spc="10" dirty="0">
                <a:latin typeface="Arial"/>
                <a:cs typeface="Arial"/>
              </a:rPr>
              <a:t>services, and </a:t>
            </a:r>
            <a:r>
              <a:rPr lang="en-GB" spc="5" dirty="0">
                <a:latin typeface="Arial"/>
                <a:cs typeface="Arial"/>
              </a:rPr>
              <a:t>happy</a:t>
            </a:r>
            <a:r>
              <a:rPr lang="en-GB" dirty="0">
                <a:latin typeface="Arial"/>
                <a:cs typeface="Arial"/>
              </a:rPr>
              <a:t> eyeballs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DNS64 </a:t>
            </a:r>
            <a:r>
              <a:rPr lang="en-GB" spc="10" dirty="0">
                <a:latin typeface="Arial"/>
                <a:cs typeface="Arial"/>
              </a:rPr>
              <a:t>and</a:t>
            </a:r>
            <a:r>
              <a:rPr lang="en-GB" spc="2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NAT64</a:t>
            </a:r>
            <a:r>
              <a:rPr lang="en-GB" sz="3600" spc="-7" baseline="31746" dirty="0">
                <a:latin typeface="Arial"/>
                <a:cs typeface="Arial"/>
              </a:rPr>
              <a:t>8</a:t>
            </a:r>
          </a:p>
          <a:p>
            <a:pPr>
              <a:spcBef>
                <a:spcPts val="605"/>
              </a:spcBef>
            </a:pPr>
            <a:r>
              <a:rPr lang="en-GB" dirty="0">
                <a:latin typeface="Arial"/>
                <a:cs typeface="Arial"/>
              </a:rPr>
              <a:t>464XLAT</a:t>
            </a:r>
          </a:p>
          <a:p>
            <a:pPr>
              <a:spcBef>
                <a:spcPts val="605"/>
              </a:spcBef>
            </a:pPr>
            <a:r>
              <a:rPr lang="en-GB" spc="15" dirty="0">
                <a:latin typeface="Arial"/>
                <a:cs typeface="Arial"/>
              </a:rPr>
              <a:t>DNS</a:t>
            </a:r>
            <a:r>
              <a:rPr lang="en-GB" spc="-114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behaviour</a:t>
            </a:r>
            <a:endParaRPr lang="en-GB" dirty="0">
              <a:latin typeface="Arial"/>
              <a:cs typeface="Arial"/>
            </a:endParaRP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157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7" baseline="32407" dirty="0">
                <a:latin typeface="Arial"/>
                <a:cs typeface="Arial"/>
              </a:rPr>
              <a:t>8</a:t>
            </a:r>
            <a:r>
              <a:rPr sz="1400" spc="5" dirty="0">
                <a:latin typeface="Courier New"/>
                <a:cs typeface="Courier New"/>
                <a:hlinkClick r:id="rId2"/>
              </a:rPr>
              <a:t>https://tools.ietf.org/html/rfc6146</a:t>
            </a:r>
            <a:endParaRPr sz="1400" dirty="0">
              <a:latin typeface="Courier New"/>
              <a:cs typeface="Courier New"/>
            </a:endParaRPr>
          </a:p>
        </p:txBody>
      </p:sp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5F3188B8-F532-9547-9178-FB7DBF3E7D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237740"/>
            <a:ext cx="8204200" cy="2870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274A8C4-B19D-254F-B2D8-62E78FCBDF46}"/>
              </a:ext>
            </a:extLst>
          </p:cNvPr>
          <p:cNvSpPr txBox="1"/>
          <p:nvPr/>
        </p:nvSpPr>
        <p:spPr>
          <a:xfrm>
            <a:off x="731520" y="5107940"/>
            <a:ext cx="72176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Think of it as an IPv6 VPN service; which is essentially what it is</a:t>
            </a:r>
          </a:p>
        </p:txBody>
      </p:sp>
    </p:spTree>
    <p:extLst>
      <p:ext uri="{BB962C8B-B14F-4D97-AF65-F5344CB8AC3E}">
        <p14:creationId xmlns:p14="http://schemas.microsoft.com/office/powerpoint/2010/main" val="2383524399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sz="3600" dirty="0"/>
              <a:t>Dual-Stack Services: Common Deployment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6F6EA6FD-CDA5-FB4D-8E0E-A2218FA08D1F}" type="slidenum">
              <a:rPr lang="en-US" smtClean="0"/>
              <a:t>158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7744392-612D-1140-B19E-E9B11D3DA8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591" y="2893636"/>
            <a:ext cx="7910818" cy="35343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13F72B2-2FBF-5A4E-A0F1-DF5F670364C5}"/>
              </a:ext>
            </a:extLst>
          </p:cNvPr>
          <p:cNvSpPr txBox="1"/>
          <p:nvPr/>
        </p:nvSpPr>
        <p:spPr>
          <a:xfrm>
            <a:off x="209725" y="1585736"/>
            <a:ext cx="86993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It’s common for web services to play conservatively: dual-stack your edge services (e.g., load balancers), leaving some legacy infrastructure for later: </a:t>
            </a:r>
          </a:p>
          <a:p>
            <a:endParaRPr lang="en-GB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E02555-34E5-F0FB-FA0A-56BF8F55FB91}"/>
              </a:ext>
            </a:extLst>
          </p:cNvPr>
          <p:cNvSpPr txBox="1"/>
          <p:nvPr/>
        </p:nvSpPr>
        <p:spPr>
          <a:xfrm>
            <a:off x="4826964" y="5429129"/>
            <a:ext cx="163914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Or IPv6-only</a:t>
            </a:r>
          </a:p>
          <a:p>
            <a:r>
              <a:rPr lang="en-US" sz="1600" dirty="0"/>
              <a:t>Commonly in the</a:t>
            </a:r>
          </a:p>
          <a:p>
            <a:r>
              <a:rPr lang="en-US" sz="1600" dirty="0" err="1"/>
              <a:t>hyperscalers</a:t>
            </a:r>
            <a:endParaRPr lang="en-US" sz="1600" dirty="0"/>
          </a:p>
          <a:p>
            <a:endParaRPr lang="en-US" sz="1600" dirty="0"/>
          </a:p>
          <a:p>
            <a:r>
              <a:rPr lang="en-US" sz="1600" dirty="0"/>
              <a:t>e.g. Facebook</a:t>
            </a:r>
          </a:p>
          <a:p>
            <a:endParaRPr lang="en-US" sz="16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AF1D7E-C0FC-FC68-E4E5-D1B0F038114F}"/>
              </a:ext>
            </a:extLst>
          </p:cNvPr>
          <p:cNvSpPr txBox="1"/>
          <p:nvPr/>
        </p:nvSpPr>
        <p:spPr>
          <a:xfrm>
            <a:off x="5442353" y="4844354"/>
            <a:ext cx="735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-only</a:t>
            </a:r>
          </a:p>
          <a:p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8005302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Dual-Stack Services: Common Deployment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lnSpc>
                <a:spcPct val="100000"/>
              </a:lnSpc>
              <a:spcBef>
                <a:spcPts val="605"/>
              </a:spcBef>
              <a:buNone/>
            </a:pPr>
            <a:r>
              <a:rPr lang="en-GB" spc="10" dirty="0">
                <a:latin typeface="Arial"/>
                <a:cs typeface="Arial"/>
              </a:rPr>
              <a:t>Aim </a:t>
            </a:r>
            <a:r>
              <a:rPr lang="en-GB" spc="5" dirty="0">
                <a:latin typeface="Arial"/>
                <a:cs typeface="Arial"/>
              </a:rPr>
              <a:t>is to </a:t>
            </a:r>
            <a:r>
              <a:rPr lang="en-GB" spc="10" dirty="0">
                <a:latin typeface="Arial"/>
                <a:cs typeface="Arial"/>
              </a:rPr>
              <a:t>reduce </a:t>
            </a:r>
            <a:r>
              <a:rPr lang="en-GB" spc="5" dirty="0">
                <a:latin typeface="Arial"/>
                <a:cs typeface="Arial"/>
              </a:rPr>
              <a:t>the</a:t>
            </a:r>
            <a:r>
              <a:rPr lang="en-GB" spc="-3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pain:</a:t>
            </a:r>
            <a:endParaRPr lang="en-GB" dirty="0">
              <a:latin typeface="Arial"/>
              <a:cs typeface="Arial"/>
            </a:endParaRP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</a:t>
            </a:r>
            <a:r>
              <a:rPr lang="en-GB" spc="10" dirty="0">
                <a:latin typeface="Arial"/>
                <a:cs typeface="Arial"/>
              </a:rPr>
              <a:t>edge </a:t>
            </a:r>
            <a:r>
              <a:rPr lang="en-GB" spc="5" dirty="0">
                <a:latin typeface="Arial"/>
                <a:cs typeface="Arial"/>
              </a:rPr>
              <a:t>hosts, </a:t>
            </a:r>
            <a:r>
              <a:rPr lang="en-GB" spc="10" dirty="0">
                <a:latin typeface="Arial"/>
                <a:cs typeface="Arial"/>
              </a:rPr>
              <a:t>and carry </a:t>
            </a:r>
            <a:r>
              <a:rPr lang="en-GB" spc="5" dirty="0">
                <a:latin typeface="Arial"/>
                <a:cs typeface="Arial"/>
              </a:rPr>
              <a:t>state in, </a:t>
            </a:r>
            <a:r>
              <a:rPr lang="en-GB" spc="-20" dirty="0">
                <a:latin typeface="Arial"/>
                <a:cs typeface="Arial"/>
              </a:rPr>
              <a:t>say, </a:t>
            </a:r>
            <a:r>
              <a:rPr lang="en-GB" spc="15" dirty="0">
                <a:latin typeface="Arial"/>
                <a:cs typeface="Arial"/>
              </a:rPr>
              <a:t>HTTP  </a:t>
            </a:r>
            <a:r>
              <a:rPr lang="en-GB" spc="10" dirty="0">
                <a:latin typeface="Arial"/>
                <a:cs typeface="Arial"/>
              </a:rPr>
              <a:t>headers </a:t>
            </a:r>
            <a:r>
              <a:rPr lang="en-GB" spc="5" dirty="0">
                <a:latin typeface="Arial"/>
                <a:cs typeface="Arial"/>
              </a:rPr>
              <a:t>indicating the </a:t>
            </a:r>
            <a:r>
              <a:rPr lang="en-GB" dirty="0">
                <a:latin typeface="Arial"/>
                <a:cs typeface="Arial"/>
              </a:rPr>
              <a:t>user’s </a:t>
            </a:r>
            <a:r>
              <a:rPr lang="en-GB" spc="10" dirty="0">
                <a:latin typeface="Arial"/>
                <a:cs typeface="Arial"/>
              </a:rPr>
              <a:t>IP address (common </a:t>
            </a:r>
            <a:r>
              <a:rPr lang="en-GB" dirty="0">
                <a:latin typeface="Arial"/>
                <a:cs typeface="Arial"/>
              </a:rPr>
              <a:t>over </a:t>
            </a:r>
            <a:r>
              <a:rPr lang="en-GB" spc="10" dirty="0">
                <a:latin typeface="Arial"/>
                <a:cs typeface="Arial"/>
              </a:rPr>
              <a:t>v4 </a:t>
            </a:r>
            <a:r>
              <a:rPr lang="en-GB" dirty="0">
                <a:latin typeface="Arial"/>
                <a:cs typeface="Arial"/>
              </a:rPr>
              <a:t>anyway)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can </a:t>
            </a:r>
            <a:r>
              <a:rPr lang="en-GB" spc="5" dirty="0">
                <a:latin typeface="Arial"/>
                <a:cs typeface="Arial"/>
              </a:rPr>
              <a:t>dual-stack the backend </a:t>
            </a:r>
            <a:r>
              <a:rPr lang="en-GB" dirty="0">
                <a:latin typeface="Arial"/>
                <a:cs typeface="Arial"/>
              </a:rPr>
              <a:t>opportunistically, over </a:t>
            </a:r>
            <a:r>
              <a:rPr lang="en-GB" spc="10" dirty="0">
                <a:latin typeface="Arial"/>
                <a:cs typeface="Arial"/>
              </a:rPr>
              <a:t>a </a:t>
            </a:r>
            <a:r>
              <a:rPr lang="en-GB" spc="5" dirty="0">
                <a:latin typeface="Arial"/>
                <a:cs typeface="Arial"/>
              </a:rPr>
              <a:t>longer  </a:t>
            </a:r>
            <a:r>
              <a:rPr lang="en-GB" spc="10" dirty="0">
                <a:latin typeface="Arial"/>
                <a:cs typeface="Arial"/>
              </a:rPr>
              <a:t>period </a:t>
            </a:r>
            <a:r>
              <a:rPr lang="en-GB" spc="5" dirty="0">
                <a:latin typeface="Arial"/>
                <a:cs typeface="Arial"/>
              </a:rPr>
              <a:t>of</a:t>
            </a:r>
            <a:r>
              <a:rPr lang="en-GB" spc="-10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time</a:t>
            </a:r>
          </a:p>
          <a:p>
            <a:pPr lvl="1">
              <a:spcBef>
                <a:spcPts val="605"/>
              </a:spcBef>
            </a:pPr>
            <a:r>
              <a:rPr lang="en-GB" spc="-30" dirty="0">
                <a:latin typeface="Arial"/>
                <a:cs typeface="Arial"/>
              </a:rPr>
              <a:t>You </a:t>
            </a:r>
            <a:r>
              <a:rPr lang="en-GB" spc="10" dirty="0">
                <a:latin typeface="Arial"/>
                <a:cs typeface="Arial"/>
              </a:rPr>
              <a:t>use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5" dirty="0">
                <a:latin typeface="Arial"/>
                <a:cs typeface="Arial"/>
              </a:rPr>
              <a:t>to enable/disable the </a:t>
            </a:r>
            <a:r>
              <a:rPr lang="en-GB" spc="10" dirty="0">
                <a:latin typeface="Arial"/>
                <a:cs typeface="Arial"/>
              </a:rPr>
              <a:t>v6 </a:t>
            </a:r>
            <a:r>
              <a:rPr lang="en-GB" spc="5" dirty="0">
                <a:latin typeface="Arial"/>
                <a:cs typeface="Arial"/>
              </a:rPr>
              <a:t>side last </a:t>
            </a:r>
            <a:r>
              <a:rPr lang="en-GB" dirty="0">
                <a:latin typeface="Arial"/>
                <a:cs typeface="Arial"/>
              </a:rPr>
              <a:t>(if </a:t>
            </a:r>
            <a:r>
              <a:rPr lang="en-GB" spc="5" dirty="0">
                <a:latin typeface="Arial"/>
                <a:cs typeface="Arial"/>
              </a:rPr>
              <a:t>there is </a:t>
            </a:r>
            <a:r>
              <a:rPr lang="en-GB" spc="10" dirty="0">
                <a:latin typeface="Arial"/>
                <a:cs typeface="Arial"/>
              </a:rPr>
              <a:t>no  </a:t>
            </a:r>
            <a:r>
              <a:rPr lang="en-GB" spc="15" dirty="0">
                <a:latin typeface="Arial"/>
                <a:cs typeface="Arial"/>
              </a:rPr>
              <a:t>AAAA </a:t>
            </a:r>
            <a:r>
              <a:rPr lang="en-GB" spc="5" dirty="0">
                <a:latin typeface="Arial"/>
                <a:cs typeface="Arial"/>
              </a:rPr>
              <a:t>record in DNS, </a:t>
            </a:r>
            <a:r>
              <a:rPr lang="en-GB" spc="10" dirty="0">
                <a:latin typeface="Arial"/>
                <a:cs typeface="Arial"/>
              </a:rPr>
              <a:t>no </a:t>
            </a:r>
            <a:r>
              <a:rPr lang="en-GB" spc="5" dirty="0">
                <a:latin typeface="Arial"/>
                <a:cs typeface="Arial"/>
              </a:rPr>
              <a:t>real </a:t>
            </a:r>
            <a:r>
              <a:rPr lang="en-GB" spc="10" dirty="0">
                <a:latin typeface="Arial"/>
                <a:cs typeface="Arial"/>
              </a:rPr>
              <a:t>users </a:t>
            </a:r>
            <a:r>
              <a:rPr lang="en-GB" spc="5" dirty="0">
                <a:latin typeface="Arial"/>
                <a:cs typeface="Arial"/>
              </a:rPr>
              <a:t>will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the </a:t>
            </a:r>
            <a:r>
              <a:rPr lang="en-GB" spc="10" dirty="0">
                <a:latin typeface="Arial"/>
                <a:cs typeface="Arial"/>
              </a:rPr>
              <a:t>IPv6  </a:t>
            </a:r>
            <a:r>
              <a:rPr lang="en-GB" spc="5" dirty="0">
                <a:latin typeface="Arial"/>
                <a:cs typeface="Arial"/>
              </a:rPr>
              <a:t>infrastructure</a:t>
            </a:r>
            <a:endParaRPr lang="en-GB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2437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76F5A441-F6A8-234E-AAEA-5BB4CBF6B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6B86AD00-2870-7D4B-9348-92C720D02DE9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919163"/>
            <a:ext cx="8543925" cy="4049712"/>
            <a:chOff x="86" y="1008"/>
            <a:chExt cx="5382" cy="2551"/>
          </a:xfrm>
        </p:grpSpPr>
        <p:sp>
          <p:nvSpPr>
            <p:cNvPr id="15442" name="Text Box 4">
              <a:extLst>
                <a:ext uri="{FF2B5EF4-FFF2-40B4-BE49-F238E27FC236}">
                  <a16:creationId xmlns:a16="http://schemas.microsoft.com/office/drawing/2014/main" id="{C26E8EA3-084B-BE48-BD58-85E790852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5443" name="Group 5">
              <a:extLst>
                <a:ext uri="{FF2B5EF4-FFF2-40B4-BE49-F238E27FC236}">
                  <a16:creationId xmlns:a16="http://schemas.microsoft.com/office/drawing/2014/main" id="{ACFABFC6-EF89-F94B-86A0-10F180A67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" y="1293"/>
              <a:ext cx="5382" cy="2266"/>
              <a:chOff x="86" y="1293"/>
              <a:chExt cx="5382" cy="2266"/>
            </a:xfrm>
          </p:grpSpPr>
          <p:sp>
            <p:nvSpPr>
              <p:cNvPr id="15444" name="Line 6">
                <a:extLst>
                  <a:ext uri="{FF2B5EF4-FFF2-40B4-BE49-F238E27FC236}">
                    <a16:creationId xmlns:a16="http://schemas.microsoft.com/office/drawing/2014/main" id="{31D62226-10EB-5649-8C41-E9B0AD5D8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0" y="1520"/>
                <a:ext cx="720" cy="1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5" name="Line 7">
                <a:extLst>
                  <a:ext uri="{FF2B5EF4-FFF2-40B4-BE49-F238E27FC236}">
                    <a16:creationId xmlns:a16="http://schemas.microsoft.com/office/drawing/2014/main" id="{32619585-A68D-9744-BE0D-FD5A716A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7"/>
                <a:ext cx="1104" cy="12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6" name="Line 8">
                <a:extLst>
                  <a:ext uri="{FF2B5EF4-FFF2-40B4-BE49-F238E27FC236}">
                    <a16:creationId xmlns:a16="http://schemas.microsoft.com/office/drawing/2014/main" id="{4E8D2FB8-1BE2-6C41-AEF4-4FC8A8382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40" y="1503"/>
                <a:ext cx="1248" cy="41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7" name="Line 9">
                <a:extLst>
                  <a:ext uri="{FF2B5EF4-FFF2-40B4-BE49-F238E27FC236}">
                    <a16:creationId xmlns:a16="http://schemas.microsoft.com/office/drawing/2014/main" id="{7192E98F-8A1F-784B-86ED-86982F40A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6" y="1539"/>
                <a:ext cx="912" cy="28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8" name="Line 10">
                <a:extLst>
                  <a:ext uri="{FF2B5EF4-FFF2-40B4-BE49-F238E27FC236}">
                    <a16:creationId xmlns:a16="http://schemas.microsoft.com/office/drawing/2014/main" id="{2552FAD0-554B-CB41-A3C2-B77B9A891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1915"/>
                <a:ext cx="154" cy="8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9" name="Line 11">
                <a:extLst>
                  <a:ext uri="{FF2B5EF4-FFF2-40B4-BE49-F238E27FC236}">
                    <a16:creationId xmlns:a16="http://schemas.microsoft.com/office/drawing/2014/main" id="{1464BFC6-30A4-854B-84AB-35C18D3CC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920" cy="19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0" name="Line 12">
                <a:extLst>
                  <a:ext uri="{FF2B5EF4-FFF2-40B4-BE49-F238E27FC236}">
                    <a16:creationId xmlns:a16="http://schemas.microsoft.com/office/drawing/2014/main" id="{07891552-B281-9F44-A764-56C037DC0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2" y="1840"/>
                <a:ext cx="41" cy="10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1" name="Line 13">
                <a:extLst>
                  <a:ext uri="{FF2B5EF4-FFF2-40B4-BE49-F238E27FC236}">
                    <a16:creationId xmlns:a16="http://schemas.microsoft.com/office/drawing/2014/main" id="{CE531943-644D-B64F-8F43-3EE8CEE91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" y="1620"/>
                <a:ext cx="1314" cy="20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2" name="Line 14">
                <a:extLst>
                  <a:ext uri="{FF2B5EF4-FFF2-40B4-BE49-F238E27FC236}">
                    <a16:creationId xmlns:a16="http://schemas.microsoft.com/office/drawing/2014/main" id="{77B1310D-A9DC-0542-96A1-671ADB6D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" y="1824"/>
                <a:ext cx="1266" cy="59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3" name="Line 15">
                <a:extLst>
                  <a:ext uri="{FF2B5EF4-FFF2-40B4-BE49-F238E27FC236}">
                    <a16:creationId xmlns:a16="http://schemas.microsoft.com/office/drawing/2014/main" id="{145F5606-8CC4-AA4C-B88E-39E5920BC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" y="1620"/>
                <a:ext cx="1127" cy="2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4" name="Line 16">
                <a:extLst>
                  <a:ext uri="{FF2B5EF4-FFF2-40B4-BE49-F238E27FC236}">
                    <a16:creationId xmlns:a16="http://schemas.microsoft.com/office/drawing/2014/main" id="{4B544FFE-B093-1448-9A30-6C99642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1917"/>
                <a:ext cx="1279" cy="6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5" name="Line 17">
                <a:extLst>
                  <a:ext uri="{FF2B5EF4-FFF2-40B4-BE49-F238E27FC236}">
                    <a16:creationId xmlns:a16="http://schemas.microsoft.com/office/drawing/2014/main" id="{58B172DD-A328-9447-BB3F-605BF29FF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6" y="2685"/>
                <a:ext cx="1344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6" name="Line 18">
                <a:extLst>
                  <a:ext uri="{FF2B5EF4-FFF2-40B4-BE49-F238E27FC236}">
                    <a16:creationId xmlns:a16="http://schemas.microsoft.com/office/drawing/2014/main" id="{A708531C-005C-974B-9384-05D5D605B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0" y="2877"/>
                <a:ext cx="1030" cy="38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57" name="Group 19">
                <a:extLst>
                  <a:ext uri="{FF2B5EF4-FFF2-40B4-BE49-F238E27FC236}">
                    <a16:creationId xmlns:a16="http://schemas.microsoft.com/office/drawing/2014/main" id="{0C4E1243-CC3B-2646-85C4-05EEEAC278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1485"/>
                <a:ext cx="475" cy="442"/>
                <a:chOff x="192" y="1632"/>
                <a:chExt cx="475" cy="442"/>
              </a:xfrm>
            </p:grpSpPr>
            <p:sp>
              <p:nvSpPr>
                <p:cNvPr id="15673" name="Rectangle 20">
                  <a:extLst>
                    <a:ext uri="{FF2B5EF4-FFF2-40B4-BE49-F238E27FC236}">
                      <a16:creationId xmlns:a16="http://schemas.microsoft.com/office/drawing/2014/main" id="{596DE929-5314-A447-B6D6-A42C35688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74" name="Rectangle 21">
                  <a:extLst>
                    <a:ext uri="{FF2B5EF4-FFF2-40B4-BE49-F238E27FC236}">
                      <a16:creationId xmlns:a16="http://schemas.microsoft.com/office/drawing/2014/main" id="{E4656525-838D-FA4A-B9BF-367A3906E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5" name="Group 22">
                  <a:extLst>
                    <a:ext uri="{FF2B5EF4-FFF2-40B4-BE49-F238E27FC236}">
                      <a16:creationId xmlns:a16="http://schemas.microsoft.com/office/drawing/2014/main" id="{46721ABF-B0A9-F444-8CF1-94C2DC8526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76" name="Rectangle 23">
                    <a:extLst>
                      <a:ext uri="{FF2B5EF4-FFF2-40B4-BE49-F238E27FC236}">
                        <a16:creationId xmlns:a16="http://schemas.microsoft.com/office/drawing/2014/main" id="{7D77C652-47EC-9D4A-8770-2BB109BB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77" name="Group 24">
                    <a:extLst>
                      <a:ext uri="{FF2B5EF4-FFF2-40B4-BE49-F238E27FC236}">
                        <a16:creationId xmlns:a16="http://schemas.microsoft.com/office/drawing/2014/main" id="{07A70EA5-D6B2-8D4B-957A-20328A3EA1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78" name="Freeform 25">
                      <a:extLst>
                        <a:ext uri="{FF2B5EF4-FFF2-40B4-BE49-F238E27FC236}">
                          <a16:creationId xmlns:a16="http://schemas.microsoft.com/office/drawing/2014/main" id="{7974824A-664F-9D43-9734-436D8C2DCC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79" name="Freeform 26">
                      <a:extLst>
                        <a:ext uri="{FF2B5EF4-FFF2-40B4-BE49-F238E27FC236}">
                          <a16:creationId xmlns:a16="http://schemas.microsoft.com/office/drawing/2014/main" id="{E9971B79-5A39-F54A-B139-B44E3F7879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0" name="Freeform 27">
                      <a:extLst>
                        <a:ext uri="{FF2B5EF4-FFF2-40B4-BE49-F238E27FC236}">
                          <a16:creationId xmlns:a16="http://schemas.microsoft.com/office/drawing/2014/main" id="{DC12F591-CC15-174F-88CA-5DDE9A512A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1" name="Freeform 28">
                      <a:extLst>
                        <a:ext uri="{FF2B5EF4-FFF2-40B4-BE49-F238E27FC236}">
                          <a16:creationId xmlns:a16="http://schemas.microsoft.com/office/drawing/2014/main" id="{7FB880E6-FB3B-044D-ABE3-DDEC52B9B2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2" name="Freeform 29">
                      <a:extLst>
                        <a:ext uri="{FF2B5EF4-FFF2-40B4-BE49-F238E27FC236}">
                          <a16:creationId xmlns:a16="http://schemas.microsoft.com/office/drawing/2014/main" id="{6FAF843C-3137-614C-BC7D-FD3CB839C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3" name="Freeform 30">
                      <a:extLst>
                        <a:ext uri="{FF2B5EF4-FFF2-40B4-BE49-F238E27FC236}">
                          <a16:creationId xmlns:a16="http://schemas.microsoft.com/office/drawing/2014/main" id="{924CA2B4-3C72-824E-9AA0-83A4EB123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4" name="Freeform 31">
                      <a:extLst>
                        <a:ext uri="{FF2B5EF4-FFF2-40B4-BE49-F238E27FC236}">
                          <a16:creationId xmlns:a16="http://schemas.microsoft.com/office/drawing/2014/main" id="{7D30C29A-4163-6348-B34A-368C4DC25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5" name="Freeform 32">
                      <a:extLst>
                        <a:ext uri="{FF2B5EF4-FFF2-40B4-BE49-F238E27FC236}">
                          <a16:creationId xmlns:a16="http://schemas.microsoft.com/office/drawing/2014/main" id="{7F30703F-7985-3D45-A779-CB3B8EB0B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6" name="Freeform 33">
                      <a:extLst>
                        <a:ext uri="{FF2B5EF4-FFF2-40B4-BE49-F238E27FC236}">
                          <a16:creationId xmlns:a16="http://schemas.microsoft.com/office/drawing/2014/main" id="{8394E467-0BCF-2D45-80B2-15DD31A35F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7" name="Freeform 34">
                      <a:extLst>
                        <a:ext uri="{FF2B5EF4-FFF2-40B4-BE49-F238E27FC236}">
                          <a16:creationId xmlns:a16="http://schemas.microsoft.com/office/drawing/2014/main" id="{510F84AC-E47F-DA4B-806A-6A203319A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8" name="Freeform 35">
                      <a:extLst>
                        <a:ext uri="{FF2B5EF4-FFF2-40B4-BE49-F238E27FC236}">
                          <a16:creationId xmlns:a16="http://schemas.microsoft.com/office/drawing/2014/main" id="{9802EB6F-9071-D745-824D-E1D93682AE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89" name="Freeform 36">
                      <a:extLst>
                        <a:ext uri="{FF2B5EF4-FFF2-40B4-BE49-F238E27FC236}">
                          <a16:creationId xmlns:a16="http://schemas.microsoft.com/office/drawing/2014/main" id="{20E24ED9-9F95-B14B-8820-087532B9C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0" name="Freeform 37">
                      <a:extLst>
                        <a:ext uri="{FF2B5EF4-FFF2-40B4-BE49-F238E27FC236}">
                          <a16:creationId xmlns:a16="http://schemas.microsoft.com/office/drawing/2014/main" id="{525D3C67-3756-8941-A773-8A2BCE6FE6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1" name="Freeform 38">
                      <a:extLst>
                        <a:ext uri="{FF2B5EF4-FFF2-40B4-BE49-F238E27FC236}">
                          <a16:creationId xmlns:a16="http://schemas.microsoft.com/office/drawing/2014/main" id="{9E399EDD-BE3B-DB41-BBA6-9294E2225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2" name="Freeform 39">
                      <a:extLst>
                        <a:ext uri="{FF2B5EF4-FFF2-40B4-BE49-F238E27FC236}">
                          <a16:creationId xmlns:a16="http://schemas.microsoft.com/office/drawing/2014/main" id="{857A8992-FE98-C84A-B7BE-A5462837B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3" name="Freeform 40">
                      <a:extLst>
                        <a:ext uri="{FF2B5EF4-FFF2-40B4-BE49-F238E27FC236}">
                          <a16:creationId xmlns:a16="http://schemas.microsoft.com/office/drawing/2014/main" id="{FBE7894E-1342-EA47-81A9-A6AD1C0E5D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4" name="Freeform 41">
                      <a:extLst>
                        <a:ext uri="{FF2B5EF4-FFF2-40B4-BE49-F238E27FC236}">
                          <a16:creationId xmlns:a16="http://schemas.microsoft.com/office/drawing/2014/main" id="{5AD0A1D1-E046-284A-81CE-810C62BFA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5" name="Freeform 42">
                      <a:extLst>
                        <a:ext uri="{FF2B5EF4-FFF2-40B4-BE49-F238E27FC236}">
                          <a16:creationId xmlns:a16="http://schemas.microsoft.com/office/drawing/2014/main" id="{63052653-7B31-C143-9523-D2B37A918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6" name="Freeform 43">
                      <a:extLst>
                        <a:ext uri="{FF2B5EF4-FFF2-40B4-BE49-F238E27FC236}">
                          <a16:creationId xmlns:a16="http://schemas.microsoft.com/office/drawing/2014/main" id="{AACA9E9B-0B80-2340-9795-868F3281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7" name="Freeform 44">
                      <a:extLst>
                        <a:ext uri="{FF2B5EF4-FFF2-40B4-BE49-F238E27FC236}">
                          <a16:creationId xmlns:a16="http://schemas.microsoft.com/office/drawing/2014/main" id="{DCF40396-09BF-494A-9AA4-B8682719A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8" name="Freeform 45">
                      <a:extLst>
                        <a:ext uri="{FF2B5EF4-FFF2-40B4-BE49-F238E27FC236}">
                          <a16:creationId xmlns:a16="http://schemas.microsoft.com/office/drawing/2014/main" id="{C0ADD621-3561-0D47-9910-7401739F9A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99" name="Freeform 46">
                      <a:extLst>
                        <a:ext uri="{FF2B5EF4-FFF2-40B4-BE49-F238E27FC236}">
                          <a16:creationId xmlns:a16="http://schemas.microsoft.com/office/drawing/2014/main" id="{643704FB-BDE8-D046-81D2-BC6665AD0C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0" name="Freeform 47">
                      <a:extLst>
                        <a:ext uri="{FF2B5EF4-FFF2-40B4-BE49-F238E27FC236}">
                          <a16:creationId xmlns:a16="http://schemas.microsoft.com/office/drawing/2014/main" id="{62BDD596-B111-C744-A6D8-867DEC07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1" name="Freeform 48">
                      <a:extLst>
                        <a:ext uri="{FF2B5EF4-FFF2-40B4-BE49-F238E27FC236}">
                          <a16:creationId xmlns:a16="http://schemas.microsoft.com/office/drawing/2014/main" id="{956D0794-D552-4142-B9CA-AD37E446E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2" name="Freeform 49">
                      <a:extLst>
                        <a:ext uri="{FF2B5EF4-FFF2-40B4-BE49-F238E27FC236}">
                          <a16:creationId xmlns:a16="http://schemas.microsoft.com/office/drawing/2014/main" id="{738FFC41-D592-4041-814B-01D00D12B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3" name="Freeform 50">
                      <a:extLst>
                        <a:ext uri="{FF2B5EF4-FFF2-40B4-BE49-F238E27FC236}">
                          <a16:creationId xmlns:a16="http://schemas.microsoft.com/office/drawing/2014/main" id="{C1BEE05E-4D3A-C949-8167-E34DF5B181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4" name="Freeform 51">
                      <a:extLst>
                        <a:ext uri="{FF2B5EF4-FFF2-40B4-BE49-F238E27FC236}">
                          <a16:creationId xmlns:a16="http://schemas.microsoft.com/office/drawing/2014/main" id="{CC61870A-0642-6C41-AF9D-A4BBF7F8ED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5" name="Freeform 52">
                      <a:extLst>
                        <a:ext uri="{FF2B5EF4-FFF2-40B4-BE49-F238E27FC236}">
                          <a16:creationId xmlns:a16="http://schemas.microsoft.com/office/drawing/2014/main" id="{29E9FBE7-0B2A-C244-96A4-E8F2906D22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6" name="Freeform 53">
                      <a:extLst>
                        <a:ext uri="{FF2B5EF4-FFF2-40B4-BE49-F238E27FC236}">
                          <a16:creationId xmlns:a16="http://schemas.microsoft.com/office/drawing/2014/main" id="{337F6ACE-9A43-2D42-A294-0BB9B6452A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707" name="Freeform 54">
                      <a:extLst>
                        <a:ext uri="{FF2B5EF4-FFF2-40B4-BE49-F238E27FC236}">
                          <a16:creationId xmlns:a16="http://schemas.microsoft.com/office/drawing/2014/main" id="{DF893405-4888-7A42-A83D-5C62DE0E2E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2" name="Group 55">
                <a:extLst>
                  <a:ext uri="{FF2B5EF4-FFF2-40B4-BE49-F238E27FC236}">
                    <a16:creationId xmlns:a16="http://schemas.microsoft.com/office/drawing/2014/main" id="{1FAEC5C5-2939-7240-A480-EBFAAB435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1" y="2493"/>
                <a:ext cx="363" cy="369"/>
                <a:chOff x="1884" y="1812"/>
                <a:chExt cx="363" cy="369"/>
              </a:xfrm>
            </p:grpSpPr>
            <p:sp>
              <p:nvSpPr>
                <p:cNvPr id="15669" name="AutoShape 56">
                  <a:extLst>
                    <a:ext uri="{FF2B5EF4-FFF2-40B4-BE49-F238E27FC236}">
                      <a16:creationId xmlns:a16="http://schemas.microsoft.com/office/drawing/2014/main" id="{3BE941FE-1680-6B4C-98E3-4D9A46C1C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70" name="Group 57">
                  <a:extLst>
                    <a:ext uri="{FF2B5EF4-FFF2-40B4-BE49-F238E27FC236}">
                      <a16:creationId xmlns:a16="http://schemas.microsoft.com/office/drawing/2014/main" id="{83E9BABA-79D4-DF40-88FA-5A94F7AAF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71" name="Freeform 58">
                    <a:extLst>
                      <a:ext uri="{FF2B5EF4-FFF2-40B4-BE49-F238E27FC236}">
                        <a16:creationId xmlns:a16="http://schemas.microsoft.com/office/drawing/2014/main" id="{74F1F44C-2497-FB4A-9338-AFE58890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72" name="Freeform 59">
                    <a:extLst>
                      <a:ext uri="{FF2B5EF4-FFF2-40B4-BE49-F238E27FC236}">
                        <a16:creationId xmlns:a16="http://schemas.microsoft.com/office/drawing/2014/main" id="{0C5EF878-0E18-3048-B67E-58406D792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3" name="Group 60">
                <a:extLst>
                  <a:ext uri="{FF2B5EF4-FFF2-40B4-BE49-F238E27FC236}">
                    <a16:creationId xmlns:a16="http://schemas.microsoft.com/office/drawing/2014/main" id="{147029A2-065F-9B41-8463-3830B3BC2E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584"/>
                <a:ext cx="363" cy="369"/>
                <a:chOff x="1884" y="1812"/>
                <a:chExt cx="363" cy="369"/>
              </a:xfrm>
            </p:grpSpPr>
            <p:sp>
              <p:nvSpPr>
                <p:cNvPr id="15665" name="AutoShape 61">
                  <a:extLst>
                    <a:ext uri="{FF2B5EF4-FFF2-40B4-BE49-F238E27FC236}">
                      <a16:creationId xmlns:a16="http://schemas.microsoft.com/office/drawing/2014/main" id="{83971F8A-1B90-8E4E-8E33-ACCB1056F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6" name="Group 62">
                  <a:extLst>
                    <a:ext uri="{FF2B5EF4-FFF2-40B4-BE49-F238E27FC236}">
                      <a16:creationId xmlns:a16="http://schemas.microsoft.com/office/drawing/2014/main" id="{0BFE78CD-AF3B-E741-8D64-17389FD7DA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7" name="Freeform 63">
                    <a:extLst>
                      <a:ext uri="{FF2B5EF4-FFF2-40B4-BE49-F238E27FC236}">
                        <a16:creationId xmlns:a16="http://schemas.microsoft.com/office/drawing/2014/main" id="{2A060AE4-10DB-B540-82BC-9F10EDAE7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8" name="Freeform 64">
                    <a:extLst>
                      <a:ext uri="{FF2B5EF4-FFF2-40B4-BE49-F238E27FC236}">
                        <a16:creationId xmlns:a16="http://schemas.microsoft.com/office/drawing/2014/main" id="{016B8EE4-125D-D141-8148-9C20C31CA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0" name="Group 65">
                <a:extLst>
                  <a:ext uri="{FF2B5EF4-FFF2-40B4-BE49-F238E27FC236}">
                    <a16:creationId xmlns:a16="http://schemas.microsoft.com/office/drawing/2014/main" id="{5C914ED1-44EE-E24D-B8A4-136BF123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1725"/>
                <a:ext cx="363" cy="369"/>
                <a:chOff x="1884" y="1812"/>
                <a:chExt cx="363" cy="369"/>
              </a:xfrm>
            </p:grpSpPr>
            <p:sp>
              <p:nvSpPr>
                <p:cNvPr id="15661" name="AutoShape 66">
                  <a:extLst>
                    <a:ext uri="{FF2B5EF4-FFF2-40B4-BE49-F238E27FC236}">
                      <a16:creationId xmlns:a16="http://schemas.microsoft.com/office/drawing/2014/main" id="{96F0BD9C-76AB-B64E-BB98-052A47225E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62" name="Group 67">
                  <a:extLst>
                    <a:ext uri="{FF2B5EF4-FFF2-40B4-BE49-F238E27FC236}">
                      <a16:creationId xmlns:a16="http://schemas.microsoft.com/office/drawing/2014/main" id="{3BBE16D4-1BCC-5343-A8DA-879BB1B188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63" name="Freeform 68">
                    <a:extLst>
                      <a:ext uri="{FF2B5EF4-FFF2-40B4-BE49-F238E27FC236}">
                        <a16:creationId xmlns:a16="http://schemas.microsoft.com/office/drawing/2014/main" id="{B416CBF6-6620-0D4D-A4C0-80B92A952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4" name="Freeform 69">
                    <a:extLst>
                      <a:ext uri="{FF2B5EF4-FFF2-40B4-BE49-F238E27FC236}">
                        <a16:creationId xmlns:a16="http://schemas.microsoft.com/office/drawing/2014/main" id="{BCF3822A-C3F7-D149-B82B-DC5AF3FE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1" name="Group 70">
                <a:extLst>
                  <a:ext uri="{FF2B5EF4-FFF2-40B4-BE49-F238E27FC236}">
                    <a16:creationId xmlns:a16="http://schemas.microsoft.com/office/drawing/2014/main" id="{D335975E-0247-E640-B785-92D29D8D1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48" y="2733"/>
                <a:ext cx="363" cy="369"/>
                <a:chOff x="1884" y="1812"/>
                <a:chExt cx="363" cy="369"/>
              </a:xfrm>
            </p:grpSpPr>
            <p:sp>
              <p:nvSpPr>
                <p:cNvPr id="15657" name="AutoShape 71">
                  <a:extLst>
                    <a:ext uri="{FF2B5EF4-FFF2-40B4-BE49-F238E27FC236}">
                      <a16:creationId xmlns:a16="http://schemas.microsoft.com/office/drawing/2014/main" id="{E4104A48-70D4-D745-9BAA-D00C01931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58" name="Group 72">
                  <a:extLst>
                    <a:ext uri="{FF2B5EF4-FFF2-40B4-BE49-F238E27FC236}">
                      <a16:creationId xmlns:a16="http://schemas.microsoft.com/office/drawing/2014/main" id="{70728107-6C2C-B943-B48F-2E8EB6771E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659" name="Freeform 73">
                    <a:extLst>
                      <a:ext uri="{FF2B5EF4-FFF2-40B4-BE49-F238E27FC236}">
                        <a16:creationId xmlns:a16="http://schemas.microsoft.com/office/drawing/2014/main" id="{07F85CBF-CCC2-684C-A7ED-3773D111E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660" name="Freeform 74">
                    <a:extLst>
                      <a:ext uri="{FF2B5EF4-FFF2-40B4-BE49-F238E27FC236}">
                        <a16:creationId xmlns:a16="http://schemas.microsoft.com/office/drawing/2014/main" id="{A6623551-3AEA-414E-A60F-7A9F1048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grpSp>
            <p:nvGrpSpPr>
              <p:cNvPr id="15462" name="Group 75">
                <a:extLst>
                  <a:ext uri="{FF2B5EF4-FFF2-40B4-BE49-F238E27FC236}">
                    <a16:creationId xmlns:a16="http://schemas.microsoft.com/office/drawing/2014/main" id="{711D3391-33E4-384E-808C-4E6D27403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192" y="1632"/>
                <a:chExt cx="475" cy="442"/>
              </a:xfrm>
            </p:grpSpPr>
            <p:sp>
              <p:nvSpPr>
                <p:cNvPr id="15622" name="Rectangle 76">
                  <a:extLst>
                    <a:ext uri="{FF2B5EF4-FFF2-40B4-BE49-F238E27FC236}">
                      <a16:creationId xmlns:a16="http://schemas.microsoft.com/office/drawing/2014/main" id="{96DA9373-B3EC-D24D-926C-98B550421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623" name="Rectangle 77">
                  <a:extLst>
                    <a:ext uri="{FF2B5EF4-FFF2-40B4-BE49-F238E27FC236}">
                      <a16:creationId xmlns:a16="http://schemas.microsoft.com/office/drawing/2014/main" id="{45346EC9-AEF3-0144-83B3-69954088D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624" name="Group 78">
                  <a:extLst>
                    <a:ext uri="{FF2B5EF4-FFF2-40B4-BE49-F238E27FC236}">
                      <a16:creationId xmlns:a16="http://schemas.microsoft.com/office/drawing/2014/main" id="{3687C77A-73F5-9E40-9966-C462A94499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625" name="Rectangle 79">
                    <a:extLst>
                      <a:ext uri="{FF2B5EF4-FFF2-40B4-BE49-F238E27FC236}">
                        <a16:creationId xmlns:a16="http://schemas.microsoft.com/office/drawing/2014/main" id="{36C2A0CF-5CE3-0046-9B51-EE4766FD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626" name="Group 80">
                    <a:extLst>
                      <a:ext uri="{FF2B5EF4-FFF2-40B4-BE49-F238E27FC236}">
                        <a16:creationId xmlns:a16="http://schemas.microsoft.com/office/drawing/2014/main" id="{37D39CA1-CD24-2448-AA53-9C8D7437EE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627" name="Freeform 81">
                      <a:extLst>
                        <a:ext uri="{FF2B5EF4-FFF2-40B4-BE49-F238E27FC236}">
                          <a16:creationId xmlns:a16="http://schemas.microsoft.com/office/drawing/2014/main" id="{46F21B0E-B39B-C044-BF91-BC194F3C49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8" name="Freeform 82">
                      <a:extLst>
                        <a:ext uri="{FF2B5EF4-FFF2-40B4-BE49-F238E27FC236}">
                          <a16:creationId xmlns:a16="http://schemas.microsoft.com/office/drawing/2014/main" id="{83C8EEB1-2056-A84E-B367-D998F304B4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9" name="Freeform 83">
                      <a:extLst>
                        <a:ext uri="{FF2B5EF4-FFF2-40B4-BE49-F238E27FC236}">
                          <a16:creationId xmlns:a16="http://schemas.microsoft.com/office/drawing/2014/main" id="{2027B151-35F3-964C-B8E4-D8D282C1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0" name="Freeform 84">
                      <a:extLst>
                        <a:ext uri="{FF2B5EF4-FFF2-40B4-BE49-F238E27FC236}">
                          <a16:creationId xmlns:a16="http://schemas.microsoft.com/office/drawing/2014/main" id="{D9AF8779-4A9F-6947-9409-1AB0E77E71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1" name="Freeform 85">
                      <a:extLst>
                        <a:ext uri="{FF2B5EF4-FFF2-40B4-BE49-F238E27FC236}">
                          <a16:creationId xmlns:a16="http://schemas.microsoft.com/office/drawing/2014/main" id="{B430A701-D842-134D-88F6-023F8DD404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2" name="Freeform 86">
                      <a:extLst>
                        <a:ext uri="{FF2B5EF4-FFF2-40B4-BE49-F238E27FC236}">
                          <a16:creationId xmlns:a16="http://schemas.microsoft.com/office/drawing/2014/main" id="{FEC2D4A9-F56C-3441-97D2-206ADA1F97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3" name="Freeform 87">
                      <a:extLst>
                        <a:ext uri="{FF2B5EF4-FFF2-40B4-BE49-F238E27FC236}">
                          <a16:creationId xmlns:a16="http://schemas.microsoft.com/office/drawing/2014/main" id="{1878F68B-262A-2542-97CD-0E869760C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4" name="Freeform 88">
                      <a:extLst>
                        <a:ext uri="{FF2B5EF4-FFF2-40B4-BE49-F238E27FC236}">
                          <a16:creationId xmlns:a16="http://schemas.microsoft.com/office/drawing/2014/main" id="{AD340529-DD53-3246-881E-DA08F2E46F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5" name="Freeform 89">
                      <a:extLst>
                        <a:ext uri="{FF2B5EF4-FFF2-40B4-BE49-F238E27FC236}">
                          <a16:creationId xmlns:a16="http://schemas.microsoft.com/office/drawing/2014/main" id="{F033A0F7-EA49-8F43-9622-657891D11D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6" name="Freeform 90">
                      <a:extLst>
                        <a:ext uri="{FF2B5EF4-FFF2-40B4-BE49-F238E27FC236}">
                          <a16:creationId xmlns:a16="http://schemas.microsoft.com/office/drawing/2014/main" id="{AA8E3E0A-3B7A-A249-A70C-D36DA4BC9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7" name="Freeform 91">
                      <a:extLst>
                        <a:ext uri="{FF2B5EF4-FFF2-40B4-BE49-F238E27FC236}">
                          <a16:creationId xmlns:a16="http://schemas.microsoft.com/office/drawing/2014/main" id="{87B2F8D9-A188-1549-98F8-40C3A36A4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8" name="Freeform 92">
                      <a:extLst>
                        <a:ext uri="{FF2B5EF4-FFF2-40B4-BE49-F238E27FC236}">
                          <a16:creationId xmlns:a16="http://schemas.microsoft.com/office/drawing/2014/main" id="{CD60360A-7510-1044-8135-16A75E80C7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39" name="Freeform 93">
                      <a:extLst>
                        <a:ext uri="{FF2B5EF4-FFF2-40B4-BE49-F238E27FC236}">
                          <a16:creationId xmlns:a16="http://schemas.microsoft.com/office/drawing/2014/main" id="{18377628-AD04-5244-BF37-0A0BFFD91E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0" name="Freeform 94">
                      <a:extLst>
                        <a:ext uri="{FF2B5EF4-FFF2-40B4-BE49-F238E27FC236}">
                          <a16:creationId xmlns:a16="http://schemas.microsoft.com/office/drawing/2014/main" id="{DDFA3E71-226B-D64E-83D7-8B6DC70E92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1" name="Freeform 95">
                      <a:extLst>
                        <a:ext uri="{FF2B5EF4-FFF2-40B4-BE49-F238E27FC236}">
                          <a16:creationId xmlns:a16="http://schemas.microsoft.com/office/drawing/2014/main" id="{CA576DB6-40D2-1647-8869-B53A8E3F6F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2" name="Freeform 96">
                      <a:extLst>
                        <a:ext uri="{FF2B5EF4-FFF2-40B4-BE49-F238E27FC236}">
                          <a16:creationId xmlns:a16="http://schemas.microsoft.com/office/drawing/2014/main" id="{C5124D29-DBE4-B64B-943B-7DC6B20530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3" name="Freeform 97">
                      <a:extLst>
                        <a:ext uri="{FF2B5EF4-FFF2-40B4-BE49-F238E27FC236}">
                          <a16:creationId xmlns:a16="http://schemas.microsoft.com/office/drawing/2014/main" id="{46DE5421-1754-CE4E-9219-136642DEC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4" name="Freeform 98">
                      <a:extLst>
                        <a:ext uri="{FF2B5EF4-FFF2-40B4-BE49-F238E27FC236}">
                          <a16:creationId xmlns:a16="http://schemas.microsoft.com/office/drawing/2014/main" id="{43C4CFF9-3624-CE42-84ED-A7636FA50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5" name="Freeform 99">
                      <a:extLst>
                        <a:ext uri="{FF2B5EF4-FFF2-40B4-BE49-F238E27FC236}">
                          <a16:creationId xmlns:a16="http://schemas.microsoft.com/office/drawing/2014/main" id="{C7630BF2-7A0E-3045-8E8D-C5908F98FE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6" name="Freeform 100">
                      <a:extLst>
                        <a:ext uri="{FF2B5EF4-FFF2-40B4-BE49-F238E27FC236}">
                          <a16:creationId xmlns:a16="http://schemas.microsoft.com/office/drawing/2014/main" id="{B5B921FF-7B76-2A4E-82DA-03CB0EF8CF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7" name="Freeform 101">
                      <a:extLst>
                        <a:ext uri="{FF2B5EF4-FFF2-40B4-BE49-F238E27FC236}">
                          <a16:creationId xmlns:a16="http://schemas.microsoft.com/office/drawing/2014/main" id="{8AAA4E0A-DAE4-E345-9207-2E3C64DF1D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8" name="Freeform 102">
                      <a:extLst>
                        <a:ext uri="{FF2B5EF4-FFF2-40B4-BE49-F238E27FC236}">
                          <a16:creationId xmlns:a16="http://schemas.microsoft.com/office/drawing/2014/main" id="{1D06E238-AB1D-9A44-B795-18E75AFE1C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49" name="Freeform 103">
                      <a:extLst>
                        <a:ext uri="{FF2B5EF4-FFF2-40B4-BE49-F238E27FC236}">
                          <a16:creationId xmlns:a16="http://schemas.microsoft.com/office/drawing/2014/main" id="{33E10BF5-FE9A-8246-88D9-03E60A88C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0" name="Freeform 104">
                      <a:extLst>
                        <a:ext uri="{FF2B5EF4-FFF2-40B4-BE49-F238E27FC236}">
                          <a16:creationId xmlns:a16="http://schemas.microsoft.com/office/drawing/2014/main" id="{9468CE08-56C9-6342-BB40-AD40F40C0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1" name="Freeform 105">
                      <a:extLst>
                        <a:ext uri="{FF2B5EF4-FFF2-40B4-BE49-F238E27FC236}">
                          <a16:creationId xmlns:a16="http://schemas.microsoft.com/office/drawing/2014/main" id="{77294A77-A4AE-C940-A5B4-662510613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2" name="Freeform 106">
                      <a:extLst>
                        <a:ext uri="{FF2B5EF4-FFF2-40B4-BE49-F238E27FC236}">
                          <a16:creationId xmlns:a16="http://schemas.microsoft.com/office/drawing/2014/main" id="{919A6C82-6CAD-7944-891B-CB6E5DE2B3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3" name="Freeform 107">
                      <a:extLst>
                        <a:ext uri="{FF2B5EF4-FFF2-40B4-BE49-F238E27FC236}">
                          <a16:creationId xmlns:a16="http://schemas.microsoft.com/office/drawing/2014/main" id="{346E2374-F2C7-414C-AB65-8D57E1D39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4" name="Freeform 108">
                      <a:extLst>
                        <a:ext uri="{FF2B5EF4-FFF2-40B4-BE49-F238E27FC236}">
                          <a16:creationId xmlns:a16="http://schemas.microsoft.com/office/drawing/2014/main" id="{CCFA124F-3612-9D43-AF43-289321D7B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5" name="Freeform 109">
                      <a:extLst>
                        <a:ext uri="{FF2B5EF4-FFF2-40B4-BE49-F238E27FC236}">
                          <a16:creationId xmlns:a16="http://schemas.microsoft.com/office/drawing/2014/main" id="{BBE55508-0C4C-3B41-B632-035E669EB7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56" name="Freeform 110">
                      <a:extLst>
                        <a:ext uri="{FF2B5EF4-FFF2-40B4-BE49-F238E27FC236}">
                          <a16:creationId xmlns:a16="http://schemas.microsoft.com/office/drawing/2014/main" id="{67AC8559-B50F-1D4C-AE4A-25789C90F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3" name="Group 111">
                <a:extLst>
                  <a:ext uri="{FF2B5EF4-FFF2-40B4-BE49-F238E27FC236}">
                    <a16:creationId xmlns:a16="http://schemas.microsoft.com/office/drawing/2014/main" id="{F9D62683-B86D-DB4A-8F15-BF52E6A8E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192" y="1632"/>
                <a:chExt cx="475" cy="442"/>
              </a:xfrm>
            </p:grpSpPr>
            <p:sp>
              <p:nvSpPr>
                <p:cNvPr id="15587" name="Rectangle 112">
                  <a:extLst>
                    <a:ext uri="{FF2B5EF4-FFF2-40B4-BE49-F238E27FC236}">
                      <a16:creationId xmlns:a16="http://schemas.microsoft.com/office/drawing/2014/main" id="{40361E0C-E825-3D4B-A365-7BDCE873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88" name="Rectangle 113">
                  <a:extLst>
                    <a:ext uri="{FF2B5EF4-FFF2-40B4-BE49-F238E27FC236}">
                      <a16:creationId xmlns:a16="http://schemas.microsoft.com/office/drawing/2014/main" id="{5281F055-6978-114E-9FE9-BC0C9A6B7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89" name="Group 114">
                  <a:extLst>
                    <a:ext uri="{FF2B5EF4-FFF2-40B4-BE49-F238E27FC236}">
                      <a16:creationId xmlns:a16="http://schemas.microsoft.com/office/drawing/2014/main" id="{B0812B9C-838E-8948-B467-0847D6F5C5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90" name="Rectangle 115">
                    <a:extLst>
                      <a:ext uri="{FF2B5EF4-FFF2-40B4-BE49-F238E27FC236}">
                        <a16:creationId xmlns:a16="http://schemas.microsoft.com/office/drawing/2014/main" id="{A3407CD9-610C-F742-A508-EDD61CF72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91" name="Group 116">
                    <a:extLst>
                      <a:ext uri="{FF2B5EF4-FFF2-40B4-BE49-F238E27FC236}">
                        <a16:creationId xmlns:a16="http://schemas.microsoft.com/office/drawing/2014/main" id="{25ED5698-4CCB-0049-99ED-19A0D6EDA0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92" name="Freeform 117">
                      <a:extLst>
                        <a:ext uri="{FF2B5EF4-FFF2-40B4-BE49-F238E27FC236}">
                          <a16:creationId xmlns:a16="http://schemas.microsoft.com/office/drawing/2014/main" id="{8EAD3A85-4504-5846-83B4-924C034080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3" name="Freeform 118">
                      <a:extLst>
                        <a:ext uri="{FF2B5EF4-FFF2-40B4-BE49-F238E27FC236}">
                          <a16:creationId xmlns:a16="http://schemas.microsoft.com/office/drawing/2014/main" id="{B8A29B9E-D744-CE4D-BB53-22155BB81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4" name="Freeform 119">
                      <a:extLst>
                        <a:ext uri="{FF2B5EF4-FFF2-40B4-BE49-F238E27FC236}">
                          <a16:creationId xmlns:a16="http://schemas.microsoft.com/office/drawing/2014/main" id="{5791E71B-E66D-BE41-BBA2-28BB420DC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5" name="Freeform 120">
                      <a:extLst>
                        <a:ext uri="{FF2B5EF4-FFF2-40B4-BE49-F238E27FC236}">
                          <a16:creationId xmlns:a16="http://schemas.microsoft.com/office/drawing/2014/main" id="{B0EB0C0C-7158-9144-9A24-4A83E1F6B0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6" name="Freeform 121">
                      <a:extLst>
                        <a:ext uri="{FF2B5EF4-FFF2-40B4-BE49-F238E27FC236}">
                          <a16:creationId xmlns:a16="http://schemas.microsoft.com/office/drawing/2014/main" id="{9D5344D6-0867-1F49-BF8B-DC285B86D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7" name="Freeform 122">
                      <a:extLst>
                        <a:ext uri="{FF2B5EF4-FFF2-40B4-BE49-F238E27FC236}">
                          <a16:creationId xmlns:a16="http://schemas.microsoft.com/office/drawing/2014/main" id="{221774A2-91AE-A44C-B7EA-7FF8F73AA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8" name="Freeform 123">
                      <a:extLst>
                        <a:ext uri="{FF2B5EF4-FFF2-40B4-BE49-F238E27FC236}">
                          <a16:creationId xmlns:a16="http://schemas.microsoft.com/office/drawing/2014/main" id="{3EFFA968-2A3D-2E42-9A1D-482023F7E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99" name="Freeform 124">
                      <a:extLst>
                        <a:ext uri="{FF2B5EF4-FFF2-40B4-BE49-F238E27FC236}">
                          <a16:creationId xmlns:a16="http://schemas.microsoft.com/office/drawing/2014/main" id="{FFFAF560-B856-8C4F-83E1-B0A6A4A8E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0" name="Freeform 125">
                      <a:extLst>
                        <a:ext uri="{FF2B5EF4-FFF2-40B4-BE49-F238E27FC236}">
                          <a16:creationId xmlns:a16="http://schemas.microsoft.com/office/drawing/2014/main" id="{CAB01FBE-DDD6-E04D-8553-3A4BE8500F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1" name="Freeform 126">
                      <a:extLst>
                        <a:ext uri="{FF2B5EF4-FFF2-40B4-BE49-F238E27FC236}">
                          <a16:creationId xmlns:a16="http://schemas.microsoft.com/office/drawing/2014/main" id="{50B4D2BC-3F01-5544-8236-3AB5A5EFC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2" name="Freeform 127">
                      <a:extLst>
                        <a:ext uri="{FF2B5EF4-FFF2-40B4-BE49-F238E27FC236}">
                          <a16:creationId xmlns:a16="http://schemas.microsoft.com/office/drawing/2014/main" id="{E3F9F05F-145C-6B46-ACCE-7EDC8649D1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3" name="Freeform 128">
                      <a:extLst>
                        <a:ext uri="{FF2B5EF4-FFF2-40B4-BE49-F238E27FC236}">
                          <a16:creationId xmlns:a16="http://schemas.microsoft.com/office/drawing/2014/main" id="{ABAF928B-9C58-4F4F-A59C-EC384B4B45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4" name="Freeform 129">
                      <a:extLst>
                        <a:ext uri="{FF2B5EF4-FFF2-40B4-BE49-F238E27FC236}">
                          <a16:creationId xmlns:a16="http://schemas.microsoft.com/office/drawing/2014/main" id="{E0004EE4-CD57-414B-A253-319F40E6CE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5" name="Freeform 130">
                      <a:extLst>
                        <a:ext uri="{FF2B5EF4-FFF2-40B4-BE49-F238E27FC236}">
                          <a16:creationId xmlns:a16="http://schemas.microsoft.com/office/drawing/2014/main" id="{2AA0F9DE-7B67-6C4A-B993-CE1F44DA9D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6" name="Freeform 131">
                      <a:extLst>
                        <a:ext uri="{FF2B5EF4-FFF2-40B4-BE49-F238E27FC236}">
                          <a16:creationId xmlns:a16="http://schemas.microsoft.com/office/drawing/2014/main" id="{2F97024B-3226-B049-8AC2-9C16AC239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7" name="Freeform 132">
                      <a:extLst>
                        <a:ext uri="{FF2B5EF4-FFF2-40B4-BE49-F238E27FC236}">
                          <a16:creationId xmlns:a16="http://schemas.microsoft.com/office/drawing/2014/main" id="{0026793C-BB81-8949-83D6-8303CDDC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8" name="Freeform 133">
                      <a:extLst>
                        <a:ext uri="{FF2B5EF4-FFF2-40B4-BE49-F238E27FC236}">
                          <a16:creationId xmlns:a16="http://schemas.microsoft.com/office/drawing/2014/main" id="{396A672B-1E2D-294F-B870-79EA6BA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09" name="Freeform 134">
                      <a:extLst>
                        <a:ext uri="{FF2B5EF4-FFF2-40B4-BE49-F238E27FC236}">
                          <a16:creationId xmlns:a16="http://schemas.microsoft.com/office/drawing/2014/main" id="{D0863921-438C-F440-9A00-7E3CD54790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0" name="Freeform 135">
                      <a:extLst>
                        <a:ext uri="{FF2B5EF4-FFF2-40B4-BE49-F238E27FC236}">
                          <a16:creationId xmlns:a16="http://schemas.microsoft.com/office/drawing/2014/main" id="{8D6BBD02-04E4-0941-B8D9-3ABF540D7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1" name="Freeform 136">
                      <a:extLst>
                        <a:ext uri="{FF2B5EF4-FFF2-40B4-BE49-F238E27FC236}">
                          <a16:creationId xmlns:a16="http://schemas.microsoft.com/office/drawing/2014/main" id="{5E565D11-A89F-6545-A4F8-435315B363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2" name="Freeform 137">
                      <a:extLst>
                        <a:ext uri="{FF2B5EF4-FFF2-40B4-BE49-F238E27FC236}">
                          <a16:creationId xmlns:a16="http://schemas.microsoft.com/office/drawing/2014/main" id="{FB2AA4FB-1D8E-EA47-8137-B8C4BD33CB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3" name="Freeform 138">
                      <a:extLst>
                        <a:ext uri="{FF2B5EF4-FFF2-40B4-BE49-F238E27FC236}">
                          <a16:creationId xmlns:a16="http://schemas.microsoft.com/office/drawing/2014/main" id="{8A4672D7-8169-D34A-987C-F9552F6CE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4" name="Freeform 139">
                      <a:extLst>
                        <a:ext uri="{FF2B5EF4-FFF2-40B4-BE49-F238E27FC236}">
                          <a16:creationId xmlns:a16="http://schemas.microsoft.com/office/drawing/2014/main" id="{1D1013BB-B18A-6C4C-88B0-28812632D0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5" name="Freeform 140">
                      <a:extLst>
                        <a:ext uri="{FF2B5EF4-FFF2-40B4-BE49-F238E27FC236}">
                          <a16:creationId xmlns:a16="http://schemas.microsoft.com/office/drawing/2014/main" id="{5F0FB60B-54AB-8348-B459-97137EFD8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6" name="Freeform 141">
                      <a:extLst>
                        <a:ext uri="{FF2B5EF4-FFF2-40B4-BE49-F238E27FC236}">
                          <a16:creationId xmlns:a16="http://schemas.microsoft.com/office/drawing/2014/main" id="{2E2616A0-3FC1-3F43-8FA1-6BD944ED2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7" name="Freeform 142">
                      <a:extLst>
                        <a:ext uri="{FF2B5EF4-FFF2-40B4-BE49-F238E27FC236}">
                          <a16:creationId xmlns:a16="http://schemas.microsoft.com/office/drawing/2014/main" id="{D5D79EED-3C76-9641-856A-5004B2A78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8" name="Freeform 143">
                      <a:extLst>
                        <a:ext uri="{FF2B5EF4-FFF2-40B4-BE49-F238E27FC236}">
                          <a16:creationId xmlns:a16="http://schemas.microsoft.com/office/drawing/2014/main" id="{799AB33C-91C4-A948-9F15-FE98D8BC84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19" name="Freeform 144">
                      <a:extLst>
                        <a:ext uri="{FF2B5EF4-FFF2-40B4-BE49-F238E27FC236}">
                          <a16:creationId xmlns:a16="http://schemas.microsoft.com/office/drawing/2014/main" id="{1EF9EEF3-836D-0647-8155-7E4097A28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0" name="Freeform 145">
                      <a:extLst>
                        <a:ext uri="{FF2B5EF4-FFF2-40B4-BE49-F238E27FC236}">
                          <a16:creationId xmlns:a16="http://schemas.microsoft.com/office/drawing/2014/main" id="{C70465D7-0FA6-924A-87EF-FB88BE9382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621" name="Freeform 146">
                      <a:extLst>
                        <a:ext uri="{FF2B5EF4-FFF2-40B4-BE49-F238E27FC236}">
                          <a16:creationId xmlns:a16="http://schemas.microsoft.com/office/drawing/2014/main" id="{6AE2EABB-0C50-354B-8F5F-A5CDADE6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4" name="Group 147">
                <a:extLst>
                  <a:ext uri="{FF2B5EF4-FFF2-40B4-BE49-F238E27FC236}">
                    <a16:creationId xmlns:a16="http://schemas.microsoft.com/office/drawing/2014/main" id="{492C066F-E79F-724A-AEC8-356A6F0E69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2301"/>
                <a:ext cx="475" cy="442"/>
                <a:chOff x="192" y="1632"/>
                <a:chExt cx="475" cy="442"/>
              </a:xfrm>
            </p:grpSpPr>
            <p:sp>
              <p:nvSpPr>
                <p:cNvPr id="15552" name="Rectangle 148">
                  <a:extLst>
                    <a:ext uri="{FF2B5EF4-FFF2-40B4-BE49-F238E27FC236}">
                      <a16:creationId xmlns:a16="http://schemas.microsoft.com/office/drawing/2014/main" id="{CFCCC19F-FE5D-2649-8D84-A83EB23CF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53" name="Rectangle 149">
                  <a:extLst>
                    <a:ext uri="{FF2B5EF4-FFF2-40B4-BE49-F238E27FC236}">
                      <a16:creationId xmlns:a16="http://schemas.microsoft.com/office/drawing/2014/main" id="{0EFEB496-4770-A342-BF8C-73FAD071E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54" name="Group 150">
                  <a:extLst>
                    <a:ext uri="{FF2B5EF4-FFF2-40B4-BE49-F238E27FC236}">
                      <a16:creationId xmlns:a16="http://schemas.microsoft.com/office/drawing/2014/main" id="{183A5DDC-53F6-814E-A932-5A22486021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55" name="Rectangle 151">
                    <a:extLst>
                      <a:ext uri="{FF2B5EF4-FFF2-40B4-BE49-F238E27FC236}">
                        <a16:creationId xmlns:a16="http://schemas.microsoft.com/office/drawing/2014/main" id="{321344FF-9F40-C542-96B3-7616721EA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56" name="Group 152">
                    <a:extLst>
                      <a:ext uri="{FF2B5EF4-FFF2-40B4-BE49-F238E27FC236}">
                        <a16:creationId xmlns:a16="http://schemas.microsoft.com/office/drawing/2014/main" id="{512FAF35-F65E-2A4B-92C9-A4D453777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57" name="Freeform 153">
                      <a:extLst>
                        <a:ext uri="{FF2B5EF4-FFF2-40B4-BE49-F238E27FC236}">
                          <a16:creationId xmlns:a16="http://schemas.microsoft.com/office/drawing/2014/main" id="{D086843E-1F2A-274E-AB77-13A2721E9B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8" name="Freeform 154">
                      <a:extLst>
                        <a:ext uri="{FF2B5EF4-FFF2-40B4-BE49-F238E27FC236}">
                          <a16:creationId xmlns:a16="http://schemas.microsoft.com/office/drawing/2014/main" id="{6DAE46A0-85C8-AD45-81EC-C9B94B96E4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9" name="Freeform 155">
                      <a:extLst>
                        <a:ext uri="{FF2B5EF4-FFF2-40B4-BE49-F238E27FC236}">
                          <a16:creationId xmlns:a16="http://schemas.microsoft.com/office/drawing/2014/main" id="{DB9CB39C-ACD1-D54E-BC16-D0E56CB9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0" name="Freeform 156">
                      <a:extLst>
                        <a:ext uri="{FF2B5EF4-FFF2-40B4-BE49-F238E27FC236}">
                          <a16:creationId xmlns:a16="http://schemas.microsoft.com/office/drawing/2014/main" id="{12F04FE9-6665-7B48-B0F1-79180810EF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1" name="Freeform 157">
                      <a:extLst>
                        <a:ext uri="{FF2B5EF4-FFF2-40B4-BE49-F238E27FC236}">
                          <a16:creationId xmlns:a16="http://schemas.microsoft.com/office/drawing/2014/main" id="{FD8EBAF9-EE32-8646-BCBE-94CB39C8A7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2" name="Freeform 158">
                      <a:extLst>
                        <a:ext uri="{FF2B5EF4-FFF2-40B4-BE49-F238E27FC236}">
                          <a16:creationId xmlns:a16="http://schemas.microsoft.com/office/drawing/2014/main" id="{F4080844-D009-604E-B454-0CC067292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3" name="Freeform 159">
                      <a:extLst>
                        <a:ext uri="{FF2B5EF4-FFF2-40B4-BE49-F238E27FC236}">
                          <a16:creationId xmlns:a16="http://schemas.microsoft.com/office/drawing/2014/main" id="{6B1DBA7E-756B-0C4B-84B7-96BF98376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4" name="Freeform 160">
                      <a:extLst>
                        <a:ext uri="{FF2B5EF4-FFF2-40B4-BE49-F238E27FC236}">
                          <a16:creationId xmlns:a16="http://schemas.microsoft.com/office/drawing/2014/main" id="{0531BF0A-24E6-D440-9862-29D99F9E3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5" name="Freeform 161">
                      <a:extLst>
                        <a:ext uri="{FF2B5EF4-FFF2-40B4-BE49-F238E27FC236}">
                          <a16:creationId xmlns:a16="http://schemas.microsoft.com/office/drawing/2014/main" id="{8E6B3916-4E01-214E-AF89-31519DC79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6" name="Freeform 162">
                      <a:extLst>
                        <a:ext uri="{FF2B5EF4-FFF2-40B4-BE49-F238E27FC236}">
                          <a16:creationId xmlns:a16="http://schemas.microsoft.com/office/drawing/2014/main" id="{83CCFA29-333E-B84D-A002-F4B9248C8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7" name="Freeform 163">
                      <a:extLst>
                        <a:ext uri="{FF2B5EF4-FFF2-40B4-BE49-F238E27FC236}">
                          <a16:creationId xmlns:a16="http://schemas.microsoft.com/office/drawing/2014/main" id="{398C65E3-51E7-5E45-9AF9-1DB51EC62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8" name="Freeform 164">
                      <a:extLst>
                        <a:ext uri="{FF2B5EF4-FFF2-40B4-BE49-F238E27FC236}">
                          <a16:creationId xmlns:a16="http://schemas.microsoft.com/office/drawing/2014/main" id="{19A1C7E1-9071-5A48-B820-465318F78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69" name="Freeform 165">
                      <a:extLst>
                        <a:ext uri="{FF2B5EF4-FFF2-40B4-BE49-F238E27FC236}">
                          <a16:creationId xmlns:a16="http://schemas.microsoft.com/office/drawing/2014/main" id="{3DE8F762-B9D8-0948-874F-8263E4A96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0" name="Freeform 166">
                      <a:extLst>
                        <a:ext uri="{FF2B5EF4-FFF2-40B4-BE49-F238E27FC236}">
                          <a16:creationId xmlns:a16="http://schemas.microsoft.com/office/drawing/2014/main" id="{38ABE269-5A3D-2C45-BE36-05643CB2C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1" name="Freeform 167">
                      <a:extLst>
                        <a:ext uri="{FF2B5EF4-FFF2-40B4-BE49-F238E27FC236}">
                          <a16:creationId xmlns:a16="http://schemas.microsoft.com/office/drawing/2014/main" id="{AA807E18-6B52-A047-B61F-6714CF3FE9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2" name="Freeform 168">
                      <a:extLst>
                        <a:ext uri="{FF2B5EF4-FFF2-40B4-BE49-F238E27FC236}">
                          <a16:creationId xmlns:a16="http://schemas.microsoft.com/office/drawing/2014/main" id="{2434F6EB-E195-AE4F-9E69-CE3A1E139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3" name="Freeform 169">
                      <a:extLst>
                        <a:ext uri="{FF2B5EF4-FFF2-40B4-BE49-F238E27FC236}">
                          <a16:creationId xmlns:a16="http://schemas.microsoft.com/office/drawing/2014/main" id="{58AF92F0-3215-1A4C-AE61-0890E290E3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4" name="Freeform 170">
                      <a:extLst>
                        <a:ext uri="{FF2B5EF4-FFF2-40B4-BE49-F238E27FC236}">
                          <a16:creationId xmlns:a16="http://schemas.microsoft.com/office/drawing/2014/main" id="{8F5633A8-CAE2-4C4D-8903-A3BB3D8947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5" name="Freeform 171">
                      <a:extLst>
                        <a:ext uri="{FF2B5EF4-FFF2-40B4-BE49-F238E27FC236}">
                          <a16:creationId xmlns:a16="http://schemas.microsoft.com/office/drawing/2014/main" id="{202A9EA8-C0D7-0148-B2EF-E1ECFA81D0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6" name="Freeform 172">
                      <a:extLst>
                        <a:ext uri="{FF2B5EF4-FFF2-40B4-BE49-F238E27FC236}">
                          <a16:creationId xmlns:a16="http://schemas.microsoft.com/office/drawing/2014/main" id="{5B1F17D3-6523-6043-A42B-EBE3AB32F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7" name="Freeform 173">
                      <a:extLst>
                        <a:ext uri="{FF2B5EF4-FFF2-40B4-BE49-F238E27FC236}">
                          <a16:creationId xmlns:a16="http://schemas.microsoft.com/office/drawing/2014/main" id="{72912142-2C49-6A41-B9A7-C7AF6AF1AB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8" name="Freeform 174">
                      <a:extLst>
                        <a:ext uri="{FF2B5EF4-FFF2-40B4-BE49-F238E27FC236}">
                          <a16:creationId xmlns:a16="http://schemas.microsoft.com/office/drawing/2014/main" id="{4681ECFD-BD7F-414E-9488-7F9B5C9DE8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79" name="Freeform 175">
                      <a:extLst>
                        <a:ext uri="{FF2B5EF4-FFF2-40B4-BE49-F238E27FC236}">
                          <a16:creationId xmlns:a16="http://schemas.microsoft.com/office/drawing/2014/main" id="{B3D784AB-6DEB-E749-B005-ED90C461E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0" name="Freeform 176">
                      <a:extLst>
                        <a:ext uri="{FF2B5EF4-FFF2-40B4-BE49-F238E27FC236}">
                          <a16:creationId xmlns:a16="http://schemas.microsoft.com/office/drawing/2014/main" id="{7B093051-57D2-A445-9562-0F4DFEEEE4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1" name="Freeform 177">
                      <a:extLst>
                        <a:ext uri="{FF2B5EF4-FFF2-40B4-BE49-F238E27FC236}">
                          <a16:creationId xmlns:a16="http://schemas.microsoft.com/office/drawing/2014/main" id="{2C95581A-61F8-6A42-AE54-A843248470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2" name="Freeform 178">
                      <a:extLst>
                        <a:ext uri="{FF2B5EF4-FFF2-40B4-BE49-F238E27FC236}">
                          <a16:creationId xmlns:a16="http://schemas.microsoft.com/office/drawing/2014/main" id="{CB974B60-2FAB-D74E-831C-B93DA499E5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3" name="Freeform 179">
                      <a:extLst>
                        <a:ext uri="{FF2B5EF4-FFF2-40B4-BE49-F238E27FC236}">
                          <a16:creationId xmlns:a16="http://schemas.microsoft.com/office/drawing/2014/main" id="{F13569FE-AA3E-7B4E-B26E-A1939295B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4" name="Freeform 180">
                      <a:extLst>
                        <a:ext uri="{FF2B5EF4-FFF2-40B4-BE49-F238E27FC236}">
                          <a16:creationId xmlns:a16="http://schemas.microsoft.com/office/drawing/2014/main" id="{79A5EE7A-6AF2-1341-BA1E-E22821C0A0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5" name="Freeform 181">
                      <a:extLst>
                        <a:ext uri="{FF2B5EF4-FFF2-40B4-BE49-F238E27FC236}">
                          <a16:creationId xmlns:a16="http://schemas.microsoft.com/office/drawing/2014/main" id="{0BF343E6-347E-BD45-A2F7-614B8ABB5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86" name="Freeform 182">
                      <a:extLst>
                        <a:ext uri="{FF2B5EF4-FFF2-40B4-BE49-F238E27FC236}">
                          <a16:creationId xmlns:a16="http://schemas.microsoft.com/office/drawing/2014/main" id="{51E5F672-62D9-3B40-8008-153300FA68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5" name="Group 183">
                <a:extLst>
                  <a:ext uri="{FF2B5EF4-FFF2-40B4-BE49-F238E27FC236}">
                    <a16:creationId xmlns:a16="http://schemas.microsoft.com/office/drawing/2014/main" id="{5FF37F29-8305-114D-94B6-38BE599FB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192" y="1632"/>
                <a:chExt cx="475" cy="442"/>
              </a:xfrm>
            </p:grpSpPr>
            <p:sp>
              <p:nvSpPr>
                <p:cNvPr id="15517" name="Rectangle 184">
                  <a:extLst>
                    <a:ext uri="{FF2B5EF4-FFF2-40B4-BE49-F238E27FC236}">
                      <a16:creationId xmlns:a16="http://schemas.microsoft.com/office/drawing/2014/main" id="{BE9D9F5A-739C-B642-8909-2E7AC2C8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518" name="Rectangle 185">
                  <a:extLst>
                    <a:ext uri="{FF2B5EF4-FFF2-40B4-BE49-F238E27FC236}">
                      <a16:creationId xmlns:a16="http://schemas.microsoft.com/office/drawing/2014/main" id="{664ACE46-21C8-D54F-89B2-07DE541EB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519" name="Group 186">
                  <a:extLst>
                    <a:ext uri="{FF2B5EF4-FFF2-40B4-BE49-F238E27FC236}">
                      <a16:creationId xmlns:a16="http://schemas.microsoft.com/office/drawing/2014/main" id="{B876C073-5CF0-B84F-BCEB-66D836A8A1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520" name="Rectangle 187">
                    <a:extLst>
                      <a:ext uri="{FF2B5EF4-FFF2-40B4-BE49-F238E27FC236}">
                        <a16:creationId xmlns:a16="http://schemas.microsoft.com/office/drawing/2014/main" id="{08AD9B91-F713-934E-9F29-F38AF153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521" name="Group 188">
                    <a:extLst>
                      <a:ext uri="{FF2B5EF4-FFF2-40B4-BE49-F238E27FC236}">
                        <a16:creationId xmlns:a16="http://schemas.microsoft.com/office/drawing/2014/main" id="{3B444A79-5795-B64C-96F9-4E3C94BD8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522" name="Freeform 189">
                      <a:extLst>
                        <a:ext uri="{FF2B5EF4-FFF2-40B4-BE49-F238E27FC236}">
                          <a16:creationId xmlns:a16="http://schemas.microsoft.com/office/drawing/2014/main" id="{5AF33EDE-DCA7-6344-A4EF-43133AD88A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3" name="Freeform 190">
                      <a:extLst>
                        <a:ext uri="{FF2B5EF4-FFF2-40B4-BE49-F238E27FC236}">
                          <a16:creationId xmlns:a16="http://schemas.microsoft.com/office/drawing/2014/main" id="{4C5F4570-3C34-FF44-9284-15C75970A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4" name="Freeform 191">
                      <a:extLst>
                        <a:ext uri="{FF2B5EF4-FFF2-40B4-BE49-F238E27FC236}">
                          <a16:creationId xmlns:a16="http://schemas.microsoft.com/office/drawing/2014/main" id="{D0276825-1CFC-D44D-9E36-3AF369C8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5" name="Freeform 192">
                      <a:extLst>
                        <a:ext uri="{FF2B5EF4-FFF2-40B4-BE49-F238E27FC236}">
                          <a16:creationId xmlns:a16="http://schemas.microsoft.com/office/drawing/2014/main" id="{AEEDA0D6-5286-E84A-AC15-C830EAEDB7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6" name="Freeform 193">
                      <a:extLst>
                        <a:ext uri="{FF2B5EF4-FFF2-40B4-BE49-F238E27FC236}">
                          <a16:creationId xmlns:a16="http://schemas.microsoft.com/office/drawing/2014/main" id="{AFE7C387-B3F3-E043-B452-BCCE39C8F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7" name="Freeform 194">
                      <a:extLst>
                        <a:ext uri="{FF2B5EF4-FFF2-40B4-BE49-F238E27FC236}">
                          <a16:creationId xmlns:a16="http://schemas.microsoft.com/office/drawing/2014/main" id="{DE1664F3-E61C-2143-B46E-BE934D094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8" name="Freeform 195">
                      <a:extLst>
                        <a:ext uri="{FF2B5EF4-FFF2-40B4-BE49-F238E27FC236}">
                          <a16:creationId xmlns:a16="http://schemas.microsoft.com/office/drawing/2014/main" id="{1AB3F4EB-2827-5C45-8AE2-538929A76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29" name="Freeform 196">
                      <a:extLst>
                        <a:ext uri="{FF2B5EF4-FFF2-40B4-BE49-F238E27FC236}">
                          <a16:creationId xmlns:a16="http://schemas.microsoft.com/office/drawing/2014/main" id="{908D728B-65A5-0449-8F62-437E7C4F4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0" name="Freeform 197">
                      <a:extLst>
                        <a:ext uri="{FF2B5EF4-FFF2-40B4-BE49-F238E27FC236}">
                          <a16:creationId xmlns:a16="http://schemas.microsoft.com/office/drawing/2014/main" id="{59687C6E-53B8-A64E-9656-76C40EC800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1" name="Freeform 198">
                      <a:extLst>
                        <a:ext uri="{FF2B5EF4-FFF2-40B4-BE49-F238E27FC236}">
                          <a16:creationId xmlns:a16="http://schemas.microsoft.com/office/drawing/2014/main" id="{553F42D5-27C0-6C46-A7E0-19C8D6F4D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2" name="Freeform 199">
                      <a:extLst>
                        <a:ext uri="{FF2B5EF4-FFF2-40B4-BE49-F238E27FC236}">
                          <a16:creationId xmlns:a16="http://schemas.microsoft.com/office/drawing/2014/main" id="{F05ACE3B-6ED4-F046-9908-2CFE5B837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3" name="Freeform 200">
                      <a:extLst>
                        <a:ext uri="{FF2B5EF4-FFF2-40B4-BE49-F238E27FC236}">
                          <a16:creationId xmlns:a16="http://schemas.microsoft.com/office/drawing/2014/main" id="{4A97103C-0E69-7741-877C-6E5B5D6EB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4" name="Freeform 201">
                      <a:extLst>
                        <a:ext uri="{FF2B5EF4-FFF2-40B4-BE49-F238E27FC236}">
                          <a16:creationId xmlns:a16="http://schemas.microsoft.com/office/drawing/2014/main" id="{72ACDA91-91B2-F74F-AA24-BA21A8280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5" name="Freeform 202">
                      <a:extLst>
                        <a:ext uri="{FF2B5EF4-FFF2-40B4-BE49-F238E27FC236}">
                          <a16:creationId xmlns:a16="http://schemas.microsoft.com/office/drawing/2014/main" id="{5D27CF30-91F9-9949-AB1C-15A0A473A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6" name="Freeform 203">
                      <a:extLst>
                        <a:ext uri="{FF2B5EF4-FFF2-40B4-BE49-F238E27FC236}">
                          <a16:creationId xmlns:a16="http://schemas.microsoft.com/office/drawing/2014/main" id="{991D9419-16D2-4545-8DDE-BBE26F7EF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7" name="Freeform 204">
                      <a:extLst>
                        <a:ext uri="{FF2B5EF4-FFF2-40B4-BE49-F238E27FC236}">
                          <a16:creationId xmlns:a16="http://schemas.microsoft.com/office/drawing/2014/main" id="{46E7A530-D699-504B-AFF1-535242A133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8" name="Freeform 205">
                      <a:extLst>
                        <a:ext uri="{FF2B5EF4-FFF2-40B4-BE49-F238E27FC236}">
                          <a16:creationId xmlns:a16="http://schemas.microsoft.com/office/drawing/2014/main" id="{CB59FF37-F1FB-5F44-99A0-5E3E0DAB4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39" name="Freeform 206">
                      <a:extLst>
                        <a:ext uri="{FF2B5EF4-FFF2-40B4-BE49-F238E27FC236}">
                          <a16:creationId xmlns:a16="http://schemas.microsoft.com/office/drawing/2014/main" id="{F4B51D7E-EE3D-EF4A-BAA7-CAD4FC01D7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0" name="Freeform 207">
                      <a:extLst>
                        <a:ext uri="{FF2B5EF4-FFF2-40B4-BE49-F238E27FC236}">
                          <a16:creationId xmlns:a16="http://schemas.microsoft.com/office/drawing/2014/main" id="{27172C91-C09E-0148-9585-98A947370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1" name="Freeform 208">
                      <a:extLst>
                        <a:ext uri="{FF2B5EF4-FFF2-40B4-BE49-F238E27FC236}">
                          <a16:creationId xmlns:a16="http://schemas.microsoft.com/office/drawing/2014/main" id="{F0631BEA-0AD0-4241-B26B-C0F67EF10D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2" name="Freeform 209">
                      <a:extLst>
                        <a:ext uri="{FF2B5EF4-FFF2-40B4-BE49-F238E27FC236}">
                          <a16:creationId xmlns:a16="http://schemas.microsoft.com/office/drawing/2014/main" id="{DEEE68FB-1AE2-8D40-9250-1D03079D9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3" name="Freeform 210">
                      <a:extLst>
                        <a:ext uri="{FF2B5EF4-FFF2-40B4-BE49-F238E27FC236}">
                          <a16:creationId xmlns:a16="http://schemas.microsoft.com/office/drawing/2014/main" id="{F331866C-A198-2442-A0BD-9B83710C8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4" name="Freeform 211">
                      <a:extLst>
                        <a:ext uri="{FF2B5EF4-FFF2-40B4-BE49-F238E27FC236}">
                          <a16:creationId xmlns:a16="http://schemas.microsoft.com/office/drawing/2014/main" id="{DF3A7442-5EAD-F842-9057-120ABC63E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5" name="Freeform 212">
                      <a:extLst>
                        <a:ext uri="{FF2B5EF4-FFF2-40B4-BE49-F238E27FC236}">
                          <a16:creationId xmlns:a16="http://schemas.microsoft.com/office/drawing/2014/main" id="{4EB53714-DBE7-A344-BB51-0FE17242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6" name="Freeform 213">
                      <a:extLst>
                        <a:ext uri="{FF2B5EF4-FFF2-40B4-BE49-F238E27FC236}">
                          <a16:creationId xmlns:a16="http://schemas.microsoft.com/office/drawing/2014/main" id="{C257DFED-27F2-2542-BDAD-9878328DD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7" name="Freeform 214">
                      <a:extLst>
                        <a:ext uri="{FF2B5EF4-FFF2-40B4-BE49-F238E27FC236}">
                          <a16:creationId xmlns:a16="http://schemas.microsoft.com/office/drawing/2014/main" id="{75D42E38-1CCE-D240-A95E-935EC29E4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8" name="Freeform 215">
                      <a:extLst>
                        <a:ext uri="{FF2B5EF4-FFF2-40B4-BE49-F238E27FC236}">
                          <a16:creationId xmlns:a16="http://schemas.microsoft.com/office/drawing/2014/main" id="{5ECB53C6-5782-9C4B-8358-2ADB1B8500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49" name="Freeform 216">
                      <a:extLst>
                        <a:ext uri="{FF2B5EF4-FFF2-40B4-BE49-F238E27FC236}">
                          <a16:creationId xmlns:a16="http://schemas.microsoft.com/office/drawing/2014/main" id="{CEA700AC-76DA-964A-A579-17AD14098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0" name="Freeform 217">
                      <a:extLst>
                        <a:ext uri="{FF2B5EF4-FFF2-40B4-BE49-F238E27FC236}">
                          <a16:creationId xmlns:a16="http://schemas.microsoft.com/office/drawing/2014/main" id="{CCE6E3F4-B0F3-1D4B-B11B-C09D55C86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51" name="Freeform 218">
                      <a:extLst>
                        <a:ext uri="{FF2B5EF4-FFF2-40B4-BE49-F238E27FC236}">
                          <a16:creationId xmlns:a16="http://schemas.microsoft.com/office/drawing/2014/main" id="{B3B1301B-DFDE-7544-80F5-F800FE701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6" name="Group 219">
                <a:extLst>
                  <a:ext uri="{FF2B5EF4-FFF2-40B4-BE49-F238E27FC236}">
                    <a16:creationId xmlns:a16="http://schemas.microsoft.com/office/drawing/2014/main" id="{09542C8B-FC00-3A45-A70E-545A193F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192" y="1632"/>
                <a:chExt cx="475" cy="442"/>
              </a:xfrm>
            </p:grpSpPr>
            <p:sp>
              <p:nvSpPr>
                <p:cNvPr id="15482" name="Rectangle 220">
                  <a:extLst>
                    <a:ext uri="{FF2B5EF4-FFF2-40B4-BE49-F238E27FC236}">
                      <a16:creationId xmlns:a16="http://schemas.microsoft.com/office/drawing/2014/main" id="{5DEB0459-4109-374E-B6C5-F51EA3B45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" y="1654"/>
                  <a:ext cx="288" cy="240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5483" name="Rectangle 221">
                  <a:extLst>
                    <a:ext uri="{FF2B5EF4-FFF2-40B4-BE49-F238E27FC236}">
                      <a16:creationId xmlns:a16="http://schemas.microsoft.com/office/drawing/2014/main" id="{D6B0F91D-89E1-F540-9063-047CB6021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" y="1956"/>
                  <a:ext cx="418" cy="96"/>
                </a:xfrm>
                <a:prstGeom prst="rect">
                  <a:avLst/>
                </a:prstGeom>
                <a:solidFill>
                  <a:schemeClr val="fol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84" name="Group 222">
                  <a:extLst>
                    <a:ext uri="{FF2B5EF4-FFF2-40B4-BE49-F238E27FC236}">
                      <a16:creationId xmlns:a16="http://schemas.microsoft.com/office/drawing/2014/main" id="{C3CB99A0-CC8D-5E42-A7B9-593963CDD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2" y="1632"/>
                  <a:ext cx="475" cy="442"/>
                  <a:chOff x="5285" y="1536"/>
                  <a:chExt cx="475" cy="442"/>
                </a:xfrm>
              </p:grpSpPr>
              <p:sp>
                <p:nvSpPr>
                  <p:cNvPr id="15485" name="Rectangle 223">
                    <a:extLst>
                      <a:ext uri="{FF2B5EF4-FFF2-40B4-BE49-F238E27FC236}">
                        <a16:creationId xmlns:a16="http://schemas.microsoft.com/office/drawing/2014/main" id="{85D1CA12-CA2C-3845-8151-79F4EF485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1612"/>
                    <a:ext cx="192" cy="144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grpSp>
                <p:nvGrpSpPr>
                  <p:cNvPr id="15486" name="Group 224">
                    <a:extLst>
                      <a:ext uri="{FF2B5EF4-FFF2-40B4-BE49-F238E27FC236}">
                        <a16:creationId xmlns:a16="http://schemas.microsoft.com/office/drawing/2014/main" id="{F9540A95-1745-5242-9C44-D3550697F4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85" y="1536"/>
                    <a:ext cx="475" cy="442"/>
                    <a:chOff x="5285" y="1536"/>
                    <a:chExt cx="475" cy="442"/>
                  </a:xfrm>
                </p:grpSpPr>
                <p:sp>
                  <p:nvSpPr>
                    <p:cNvPr id="15487" name="Freeform 225">
                      <a:extLst>
                        <a:ext uri="{FF2B5EF4-FFF2-40B4-BE49-F238E27FC236}">
                          <a16:creationId xmlns:a16="http://schemas.microsoft.com/office/drawing/2014/main" id="{DED136ED-EB26-BB48-A594-2C0E1E7A1F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943"/>
                      <a:ext cx="369" cy="35"/>
                    </a:xfrm>
                    <a:custGeom>
                      <a:avLst/>
                      <a:gdLst>
                        <a:gd name="T0" fmla="*/ 0 w 1105"/>
                        <a:gd name="T1" fmla="*/ 0 h 104"/>
                        <a:gd name="T2" fmla="*/ 0 w 1105"/>
                        <a:gd name="T3" fmla="*/ 0 h 104"/>
                        <a:gd name="T4" fmla="*/ 0 w 1105"/>
                        <a:gd name="T5" fmla="*/ 0 h 104"/>
                        <a:gd name="T6" fmla="*/ 0 w 1105"/>
                        <a:gd name="T7" fmla="*/ 0 h 104"/>
                        <a:gd name="T8" fmla="*/ 0 w 1105"/>
                        <a:gd name="T9" fmla="*/ 0 h 104"/>
                        <a:gd name="T10" fmla="*/ 0 w 1105"/>
                        <a:gd name="T11" fmla="*/ 0 h 104"/>
                        <a:gd name="T12" fmla="*/ 0 w 1105"/>
                        <a:gd name="T13" fmla="*/ 0 h 104"/>
                        <a:gd name="T14" fmla="*/ 0 w 1105"/>
                        <a:gd name="T15" fmla="*/ 0 h 104"/>
                        <a:gd name="T16" fmla="*/ 0 w 1105"/>
                        <a:gd name="T17" fmla="*/ 0 h 104"/>
                        <a:gd name="T18" fmla="*/ 0 w 1105"/>
                        <a:gd name="T19" fmla="*/ 0 h 104"/>
                        <a:gd name="T20" fmla="*/ 0 w 1105"/>
                        <a:gd name="T21" fmla="*/ 0 h 104"/>
                        <a:gd name="T22" fmla="*/ 0 w 1105"/>
                        <a:gd name="T23" fmla="*/ 0 h 104"/>
                        <a:gd name="T24" fmla="*/ 0 w 1105"/>
                        <a:gd name="T25" fmla="*/ 0 h 104"/>
                        <a:gd name="T26" fmla="*/ 0 w 1105"/>
                        <a:gd name="T27" fmla="*/ 0 h 104"/>
                        <a:gd name="T28" fmla="*/ 0 w 1105"/>
                        <a:gd name="T29" fmla="*/ 0 h 104"/>
                        <a:gd name="T30" fmla="*/ 0 w 1105"/>
                        <a:gd name="T31" fmla="*/ 0 h 104"/>
                        <a:gd name="T32" fmla="*/ 0 w 1105"/>
                        <a:gd name="T33" fmla="*/ 0 h 104"/>
                        <a:gd name="T34" fmla="*/ 0 w 1105"/>
                        <a:gd name="T35" fmla="*/ 0 h 104"/>
                        <a:gd name="T36" fmla="*/ 0 w 1105"/>
                        <a:gd name="T37" fmla="*/ 0 h 104"/>
                        <a:gd name="T38" fmla="*/ 0 w 1105"/>
                        <a:gd name="T39" fmla="*/ 0 h 104"/>
                        <a:gd name="T40" fmla="*/ 0 w 1105"/>
                        <a:gd name="T41" fmla="*/ 0 h 104"/>
                        <a:gd name="T42" fmla="*/ 0 w 1105"/>
                        <a:gd name="T43" fmla="*/ 0 h 104"/>
                        <a:gd name="T44" fmla="*/ 0 w 1105"/>
                        <a:gd name="T45" fmla="*/ 0 h 104"/>
                        <a:gd name="T46" fmla="*/ 0 w 1105"/>
                        <a:gd name="T47" fmla="*/ 0 h 104"/>
                        <a:gd name="T48" fmla="*/ 0 w 1105"/>
                        <a:gd name="T49" fmla="*/ 0 h 104"/>
                        <a:gd name="T50" fmla="*/ 0 w 1105"/>
                        <a:gd name="T51" fmla="*/ 0 h 104"/>
                        <a:gd name="T52" fmla="*/ 0 w 1105"/>
                        <a:gd name="T53" fmla="*/ 0 h 104"/>
                        <a:gd name="T54" fmla="*/ 0 w 1105"/>
                        <a:gd name="T55" fmla="*/ 0 h 104"/>
                        <a:gd name="T56" fmla="*/ 0 w 1105"/>
                        <a:gd name="T57" fmla="*/ 0 h 104"/>
                        <a:gd name="T58" fmla="*/ 0 w 1105"/>
                        <a:gd name="T59" fmla="*/ 0 h 104"/>
                        <a:gd name="T60" fmla="*/ 0 w 1105"/>
                        <a:gd name="T61" fmla="*/ 0 h 104"/>
                        <a:gd name="T62" fmla="*/ 0 w 1105"/>
                        <a:gd name="T63" fmla="*/ 0 h 104"/>
                        <a:gd name="T64" fmla="*/ 0 w 1105"/>
                        <a:gd name="T65" fmla="*/ 0 h 104"/>
                        <a:gd name="T66" fmla="*/ 0 w 1105"/>
                        <a:gd name="T67" fmla="*/ 0 h 104"/>
                        <a:gd name="T68" fmla="*/ 0 w 1105"/>
                        <a:gd name="T69" fmla="*/ 0 h 104"/>
                        <a:gd name="T70" fmla="*/ 0 w 1105"/>
                        <a:gd name="T71" fmla="*/ 0 h 104"/>
                        <a:gd name="T72" fmla="*/ 0 w 1105"/>
                        <a:gd name="T73" fmla="*/ 0 h 104"/>
                        <a:gd name="T74" fmla="*/ 0 w 1105"/>
                        <a:gd name="T75" fmla="*/ 0 h 104"/>
                        <a:gd name="T76" fmla="*/ 0 w 1105"/>
                        <a:gd name="T77" fmla="*/ 0 h 104"/>
                        <a:gd name="T78" fmla="*/ 0 w 1105"/>
                        <a:gd name="T79" fmla="*/ 0 h 104"/>
                        <a:gd name="T80" fmla="*/ 0 w 1105"/>
                        <a:gd name="T81" fmla="*/ 0 h 104"/>
                        <a:gd name="T82" fmla="*/ 0 w 1105"/>
                        <a:gd name="T83" fmla="*/ 0 h 104"/>
                        <a:gd name="T84" fmla="*/ 0 w 1105"/>
                        <a:gd name="T85" fmla="*/ 0 h 104"/>
                        <a:gd name="T86" fmla="*/ 0 w 1105"/>
                        <a:gd name="T87" fmla="*/ 0 h 104"/>
                        <a:gd name="T88" fmla="*/ 0 w 1105"/>
                        <a:gd name="T89" fmla="*/ 0 h 104"/>
                        <a:gd name="T90" fmla="*/ 0 w 1105"/>
                        <a:gd name="T91" fmla="*/ 0 h 104"/>
                        <a:gd name="T92" fmla="*/ 0 w 1105"/>
                        <a:gd name="T93" fmla="*/ 0 h 104"/>
                        <a:gd name="T94" fmla="*/ 0 w 1105"/>
                        <a:gd name="T95" fmla="*/ 0 h 104"/>
                        <a:gd name="T96" fmla="*/ 0 w 1105"/>
                        <a:gd name="T97" fmla="*/ 0 h 104"/>
                        <a:gd name="T98" fmla="*/ 0 w 1105"/>
                        <a:gd name="T99" fmla="*/ 0 h 104"/>
                        <a:gd name="T100" fmla="*/ 0 w 1105"/>
                        <a:gd name="T101" fmla="*/ 0 h 104"/>
                        <a:gd name="T102" fmla="*/ 0 w 1105"/>
                        <a:gd name="T103" fmla="*/ 0 h 104"/>
                        <a:gd name="T104" fmla="*/ 0 w 1105"/>
                        <a:gd name="T105" fmla="*/ 0 h 104"/>
                        <a:gd name="T106" fmla="*/ 0 w 1105"/>
                        <a:gd name="T107" fmla="*/ 0 h 104"/>
                        <a:gd name="T108" fmla="*/ 0 w 1105"/>
                        <a:gd name="T109" fmla="*/ 0 h 104"/>
                        <a:gd name="T110" fmla="*/ 0 w 1105"/>
                        <a:gd name="T111" fmla="*/ 0 h 104"/>
                        <a:gd name="T112" fmla="*/ 0 w 1105"/>
                        <a:gd name="T113" fmla="*/ 0 h 104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w 1105"/>
                        <a:gd name="T172" fmla="*/ 0 h 104"/>
                        <a:gd name="T173" fmla="*/ 1105 w 1105"/>
                        <a:gd name="T174" fmla="*/ 104 h 104"/>
                      </a:gdLst>
                      <a:ahLst/>
                      <a:cxnLst>
                        <a:cxn ang="T114">
                          <a:pos x="T0" y="T1"/>
                        </a:cxn>
                        <a:cxn ang="T115">
                          <a:pos x="T2" y="T3"/>
                        </a:cxn>
                        <a:cxn ang="T116">
                          <a:pos x="T4" y="T5"/>
                        </a:cxn>
                        <a:cxn ang="T117">
                          <a:pos x="T6" y="T7"/>
                        </a:cxn>
                        <a:cxn ang="T118">
                          <a:pos x="T8" y="T9"/>
                        </a:cxn>
                        <a:cxn ang="T119">
                          <a:pos x="T10" y="T11"/>
                        </a:cxn>
                        <a:cxn ang="T120">
                          <a:pos x="T12" y="T13"/>
                        </a:cxn>
                        <a:cxn ang="T121">
                          <a:pos x="T14" y="T15"/>
                        </a:cxn>
                        <a:cxn ang="T122">
                          <a:pos x="T16" y="T17"/>
                        </a:cxn>
                        <a:cxn ang="T123">
                          <a:pos x="T18" y="T19"/>
                        </a:cxn>
                        <a:cxn ang="T124">
                          <a:pos x="T20" y="T21"/>
                        </a:cxn>
                        <a:cxn ang="T125">
                          <a:pos x="T22" y="T23"/>
                        </a:cxn>
                        <a:cxn ang="T126">
                          <a:pos x="T24" y="T25"/>
                        </a:cxn>
                        <a:cxn ang="T127">
                          <a:pos x="T26" y="T27"/>
                        </a:cxn>
                        <a:cxn ang="T128">
                          <a:pos x="T28" y="T29"/>
                        </a:cxn>
                        <a:cxn ang="T129">
                          <a:pos x="T30" y="T31"/>
                        </a:cxn>
                        <a:cxn ang="T130">
                          <a:pos x="T32" y="T33"/>
                        </a:cxn>
                        <a:cxn ang="T131">
                          <a:pos x="T34" y="T35"/>
                        </a:cxn>
                        <a:cxn ang="T132">
                          <a:pos x="T36" y="T37"/>
                        </a:cxn>
                        <a:cxn ang="T133">
                          <a:pos x="T38" y="T39"/>
                        </a:cxn>
                        <a:cxn ang="T134">
                          <a:pos x="T40" y="T41"/>
                        </a:cxn>
                        <a:cxn ang="T135">
                          <a:pos x="T42" y="T43"/>
                        </a:cxn>
                        <a:cxn ang="T136">
                          <a:pos x="T44" y="T45"/>
                        </a:cxn>
                        <a:cxn ang="T137">
                          <a:pos x="T46" y="T47"/>
                        </a:cxn>
                        <a:cxn ang="T138">
                          <a:pos x="T48" y="T49"/>
                        </a:cxn>
                        <a:cxn ang="T139">
                          <a:pos x="T50" y="T51"/>
                        </a:cxn>
                        <a:cxn ang="T140">
                          <a:pos x="T52" y="T53"/>
                        </a:cxn>
                        <a:cxn ang="T141">
                          <a:pos x="T54" y="T55"/>
                        </a:cxn>
                        <a:cxn ang="T142">
                          <a:pos x="T56" y="T57"/>
                        </a:cxn>
                        <a:cxn ang="T143">
                          <a:pos x="T58" y="T59"/>
                        </a:cxn>
                        <a:cxn ang="T144">
                          <a:pos x="T60" y="T61"/>
                        </a:cxn>
                        <a:cxn ang="T145">
                          <a:pos x="T62" y="T63"/>
                        </a:cxn>
                        <a:cxn ang="T146">
                          <a:pos x="T64" y="T65"/>
                        </a:cxn>
                        <a:cxn ang="T147">
                          <a:pos x="T66" y="T67"/>
                        </a:cxn>
                        <a:cxn ang="T148">
                          <a:pos x="T68" y="T69"/>
                        </a:cxn>
                        <a:cxn ang="T149">
                          <a:pos x="T70" y="T71"/>
                        </a:cxn>
                        <a:cxn ang="T150">
                          <a:pos x="T72" y="T73"/>
                        </a:cxn>
                        <a:cxn ang="T151">
                          <a:pos x="T74" y="T75"/>
                        </a:cxn>
                        <a:cxn ang="T152">
                          <a:pos x="T76" y="T77"/>
                        </a:cxn>
                        <a:cxn ang="T153">
                          <a:pos x="T78" y="T79"/>
                        </a:cxn>
                        <a:cxn ang="T154">
                          <a:pos x="T80" y="T81"/>
                        </a:cxn>
                        <a:cxn ang="T155">
                          <a:pos x="T82" y="T83"/>
                        </a:cxn>
                        <a:cxn ang="T156">
                          <a:pos x="T84" y="T85"/>
                        </a:cxn>
                        <a:cxn ang="T157">
                          <a:pos x="T86" y="T87"/>
                        </a:cxn>
                        <a:cxn ang="T158">
                          <a:pos x="T88" y="T89"/>
                        </a:cxn>
                        <a:cxn ang="T159">
                          <a:pos x="T90" y="T91"/>
                        </a:cxn>
                        <a:cxn ang="T160">
                          <a:pos x="T92" y="T93"/>
                        </a:cxn>
                        <a:cxn ang="T161">
                          <a:pos x="T94" y="T95"/>
                        </a:cxn>
                        <a:cxn ang="T162">
                          <a:pos x="T96" y="T97"/>
                        </a:cxn>
                        <a:cxn ang="T163">
                          <a:pos x="T98" y="T99"/>
                        </a:cxn>
                        <a:cxn ang="T164">
                          <a:pos x="T100" y="T101"/>
                        </a:cxn>
                        <a:cxn ang="T165">
                          <a:pos x="T102" y="T103"/>
                        </a:cxn>
                        <a:cxn ang="T166">
                          <a:pos x="T104" y="T105"/>
                        </a:cxn>
                        <a:cxn ang="T167">
                          <a:pos x="T106" y="T107"/>
                        </a:cxn>
                        <a:cxn ang="T168">
                          <a:pos x="T108" y="T109"/>
                        </a:cxn>
                        <a:cxn ang="T169">
                          <a:pos x="T110" y="T111"/>
                        </a:cxn>
                        <a:cxn ang="T170">
                          <a:pos x="T112" y="T113"/>
                        </a:cxn>
                      </a:cxnLst>
                      <a:rect l="T171" t="T172" r="T173" b="T174"/>
                      <a:pathLst>
                        <a:path w="1105" h="104">
                          <a:moveTo>
                            <a:pt x="872" y="13"/>
                          </a:moveTo>
                          <a:lnTo>
                            <a:pt x="876" y="13"/>
                          </a:lnTo>
                          <a:lnTo>
                            <a:pt x="879" y="13"/>
                          </a:lnTo>
                          <a:lnTo>
                            <a:pt x="883" y="13"/>
                          </a:lnTo>
                          <a:lnTo>
                            <a:pt x="886" y="13"/>
                          </a:lnTo>
                          <a:lnTo>
                            <a:pt x="890" y="13"/>
                          </a:lnTo>
                          <a:lnTo>
                            <a:pt x="893" y="13"/>
                          </a:lnTo>
                          <a:lnTo>
                            <a:pt x="897" y="13"/>
                          </a:lnTo>
                          <a:lnTo>
                            <a:pt x="900" y="13"/>
                          </a:lnTo>
                          <a:lnTo>
                            <a:pt x="904" y="13"/>
                          </a:lnTo>
                          <a:lnTo>
                            <a:pt x="909" y="13"/>
                          </a:lnTo>
                          <a:lnTo>
                            <a:pt x="911" y="13"/>
                          </a:lnTo>
                          <a:lnTo>
                            <a:pt x="916" y="13"/>
                          </a:lnTo>
                          <a:lnTo>
                            <a:pt x="918" y="11"/>
                          </a:lnTo>
                          <a:lnTo>
                            <a:pt x="923" y="11"/>
                          </a:lnTo>
                          <a:lnTo>
                            <a:pt x="927" y="11"/>
                          </a:lnTo>
                          <a:lnTo>
                            <a:pt x="930" y="11"/>
                          </a:lnTo>
                          <a:lnTo>
                            <a:pt x="932" y="10"/>
                          </a:lnTo>
                          <a:lnTo>
                            <a:pt x="936" y="10"/>
                          </a:lnTo>
                          <a:lnTo>
                            <a:pt x="940" y="10"/>
                          </a:lnTo>
                          <a:lnTo>
                            <a:pt x="943" y="10"/>
                          </a:lnTo>
                          <a:lnTo>
                            <a:pt x="947" y="9"/>
                          </a:lnTo>
                          <a:lnTo>
                            <a:pt x="950" y="9"/>
                          </a:lnTo>
                          <a:lnTo>
                            <a:pt x="954" y="8"/>
                          </a:lnTo>
                          <a:lnTo>
                            <a:pt x="957" y="8"/>
                          </a:lnTo>
                          <a:lnTo>
                            <a:pt x="960" y="8"/>
                          </a:lnTo>
                          <a:lnTo>
                            <a:pt x="964" y="8"/>
                          </a:lnTo>
                          <a:lnTo>
                            <a:pt x="967" y="7"/>
                          </a:lnTo>
                          <a:lnTo>
                            <a:pt x="972" y="7"/>
                          </a:lnTo>
                          <a:lnTo>
                            <a:pt x="974" y="5"/>
                          </a:lnTo>
                          <a:lnTo>
                            <a:pt x="978" y="5"/>
                          </a:lnTo>
                          <a:lnTo>
                            <a:pt x="981" y="5"/>
                          </a:lnTo>
                          <a:lnTo>
                            <a:pt x="985" y="5"/>
                          </a:lnTo>
                          <a:lnTo>
                            <a:pt x="988" y="4"/>
                          </a:lnTo>
                          <a:lnTo>
                            <a:pt x="992" y="3"/>
                          </a:lnTo>
                          <a:lnTo>
                            <a:pt x="994" y="3"/>
                          </a:lnTo>
                          <a:lnTo>
                            <a:pt x="998" y="3"/>
                          </a:lnTo>
                          <a:lnTo>
                            <a:pt x="1001" y="3"/>
                          </a:lnTo>
                          <a:lnTo>
                            <a:pt x="1005" y="2"/>
                          </a:lnTo>
                          <a:lnTo>
                            <a:pt x="1007" y="2"/>
                          </a:lnTo>
                          <a:lnTo>
                            <a:pt x="1012" y="2"/>
                          </a:lnTo>
                          <a:lnTo>
                            <a:pt x="1014" y="1"/>
                          </a:lnTo>
                          <a:lnTo>
                            <a:pt x="1018" y="1"/>
                          </a:lnTo>
                          <a:lnTo>
                            <a:pt x="1021" y="1"/>
                          </a:lnTo>
                          <a:lnTo>
                            <a:pt x="1025" y="1"/>
                          </a:lnTo>
                          <a:lnTo>
                            <a:pt x="1029" y="1"/>
                          </a:lnTo>
                          <a:lnTo>
                            <a:pt x="1032" y="1"/>
                          </a:lnTo>
                          <a:lnTo>
                            <a:pt x="1034" y="1"/>
                          </a:lnTo>
                          <a:lnTo>
                            <a:pt x="1039" y="1"/>
                          </a:lnTo>
                          <a:lnTo>
                            <a:pt x="1042" y="0"/>
                          </a:lnTo>
                          <a:lnTo>
                            <a:pt x="1045" y="0"/>
                          </a:lnTo>
                          <a:lnTo>
                            <a:pt x="1048" y="0"/>
                          </a:lnTo>
                          <a:lnTo>
                            <a:pt x="1052" y="0"/>
                          </a:lnTo>
                          <a:lnTo>
                            <a:pt x="1055" y="0"/>
                          </a:lnTo>
                          <a:lnTo>
                            <a:pt x="1058" y="1"/>
                          </a:lnTo>
                          <a:lnTo>
                            <a:pt x="1062" y="1"/>
                          </a:lnTo>
                          <a:lnTo>
                            <a:pt x="1065" y="1"/>
                          </a:lnTo>
                          <a:lnTo>
                            <a:pt x="1068" y="1"/>
                          </a:lnTo>
                          <a:lnTo>
                            <a:pt x="1072" y="2"/>
                          </a:lnTo>
                          <a:lnTo>
                            <a:pt x="1075" y="2"/>
                          </a:lnTo>
                          <a:lnTo>
                            <a:pt x="1078" y="3"/>
                          </a:lnTo>
                          <a:lnTo>
                            <a:pt x="1082" y="3"/>
                          </a:lnTo>
                          <a:lnTo>
                            <a:pt x="1086" y="4"/>
                          </a:lnTo>
                          <a:lnTo>
                            <a:pt x="1089" y="5"/>
                          </a:lnTo>
                          <a:lnTo>
                            <a:pt x="1093" y="7"/>
                          </a:lnTo>
                          <a:lnTo>
                            <a:pt x="1093" y="9"/>
                          </a:lnTo>
                          <a:lnTo>
                            <a:pt x="1094" y="11"/>
                          </a:lnTo>
                          <a:lnTo>
                            <a:pt x="1095" y="14"/>
                          </a:lnTo>
                          <a:lnTo>
                            <a:pt x="1095" y="17"/>
                          </a:lnTo>
                          <a:lnTo>
                            <a:pt x="1096" y="20"/>
                          </a:lnTo>
                          <a:lnTo>
                            <a:pt x="1097" y="22"/>
                          </a:lnTo>
                          <a:lnTo>
                            <a:pt x="1097" y="24"/>
                          </a:lnTo>
                          <a:lnTo>
                            <a:pt x="1099" y="28"/>
                          </a:lnTo>
                          <a:lnTo>
                            <a:pt x="1099" y="30"/>
                          </a:lnTo>
                          <a:lnTo>
                            <a:pt x="1100" y="33"/>
                          </a:lnTo>
                          <a:lnTo>
                            <a:pt x="1101" y="35"/>
                          </a:lnTo>
                          <a:lnTo>
                            <a:pt x="1101" y="39"/>
                          </a:lnTo>
                          <a:lnTo>
                            <a:pt x="1102" y="41"/>
                          </a:lnTo>
                          <a:lnTo>
                            <a:pt x="1103" y="43"/>
                          </a:lnTo>
                          <a:lnTo>
                            <a:pt x="1103" y="46"/>
                          </a:lnTo>
                          <a:lnTo>
                            <a:pt x="1105" y="49"/>
                          </a:lnTo>
                          <a:lnTo>
                            <a:pt x="1099" y="53"/>
                          </a:lnTo>
                          <a:lnTo>
                            <a:pt x="1093" y="57"/>
                          </a:lnTo>
                          <a:lnTo>
                            <a:pt x="1086" y="60"/>
                          </a:lnTo>
                          <a:lnTo>
                            <a:pt x="1077" y="64"/>
                          </a:lnTo>
                          <a:lnTo>
                            <a:pt x="1068" y="66"/>
                          </a:lnTo>
                          <a:lnTo>
                            <a:pt x="1057" y="68"/>
                          </a:lnTo>
                          <a:lnTo>
                            <a:pt x="1048" y="72"/>
                          </a:lnTo>
                          <a:lnTo>
                            <a:pt x="1036" y="76"/>
                          </a:lnTo>
                          <a:lnTo>
                            <a:pt x="1024" y="78"/>
                          </a:lnTo>
                          <a:lnTo>
                            <a:pt x="1011" y="80"/>
                          </a:lnTo>
                          <a:lnTo>
                            <a:pt x="997" y="81"/>
                          </a:lnTo>
                          <a:lnTo>
                            <a:pt x="982" y="84"/>
                          </a:lnTo>
                          <a:lnTo>
                            <a:pt x="968" y="86"/>
                          </a:lnTo>
                          <a:lnTo>
                            <a:pt x="953" y="89"/>
                          </a:lnTo>
                          <a:lnTo>
                            <a:pt x="936" y="90"/>
                          </a:lnTo>
                          <a:lnTo>
                            <a:pt x="921" y="92"/>
                          </a:lnTo>
                          <a:lnTo>
                            <a:pt x="903" y="92"/>
                          </a:lnTo>
                          <a:lnTo>
                            <a:pt x="885" y="95"/>
                          </a:lnTo>
                          <a:lnTo>
                            <a:pt x="866" y="96"/>
                          </a:lnTo>
                          <a:lnTo>
                            <a:pt x="847" y="97"/>
                          </a:lnTo>
                          <a:lnTo>
                            <a:pt x="829" y="98"/>
                          </a:lnTo>
                          <a:lnTo>
                            <a:pt x="809" y="99"/>
                          </a:lnTo>
                          <a:lnTo>
                            <a:pt x="790" y="99"/>
                          </a:lnTo>
                          <a:lnTo>
                            <a:pt x="770" y="102"/>
                          </a:lnTo>
                          <a:lnTo>
                            <a:pt x="750" y="102"/>
                          </a:lnTo>
                          <a:lnTo>
                            <a:pt x="728" y="102"/>
                          </a:lnTo>
                          <a:lnTo>
                            <a:pt x="708" y="102"/>
                          </a:lnTo>
                          <a:lnTo>
                            <a:pt x="688" y="104"/>
                          </a:lnTo>
                          <a:lnTo>
                            <a:pt x="665" y="104"/>
                          </a:lnTo>
                          <a:lnTo>
                            <a:pt x="645" y="104"/>
                          </a:lnTo>
                          <a:lnTo>
                            <a:pt x="623" y="104"/>
                          </a:lnTo>
                          <a:lnTo>
                            <a:pt x="601" y="104"/>
                          </a:lnTo>
                          <a:lnTo>
                            <a:pt x="580" y="104"/>
                          </a:lnTo>
                          <a:lnTo>
                            <a:pt x="558" y="104"/>
                          </a:lnTo>
                          <a:lnTo>
                            <a:pt x="536" y="104"/>
                          </a:lnTo>
                          <a:lnTo>
                            <a:pt x="514" y="104"/>
                          </a:lnTo>
                          <a:lnTo>
                            <a:pt x="492" y="104"/>
                          </a:lnTo>
                          <a:lnTo>
                            <a:pt x="471" y="104"/>
                          </a:lnTo>
                          <a:lnTo>
                            <a:pt x="450" y="104"/>
                          </a:lnTo>
                          <a:lnTo>
                            <a:pt x="427" y="104"/>
                          </a:lnTo>
                          <a:lnTo>
                            <a:pt x="407" y="104"/>
                          </a:lnTo>
                          <a:lnTo>
                            <a:pt x="384" y="104"/>
                          </a:lnTo>
                          <a:lnTo>
                            <a:pt x="363" y="103"/>
                          </a:lnTo>
                          <a:lnTo>
                            <a:pt x="343" y="103"/>
                          </a:lnTo>
                          <a:lnTo>
                            <a:pt x="321" y="102"/>
                          </a:lnTo>
                          <a:lnTo>
                            <a:pt x="301" y="102"/>
                          </a:lnTo>
                          <a:lnTo>
                            <a:pt x="282" y="102"/>
                          </a:lnTo>
                          <a:lnTo>
                            <a:pt x="263" y="102"/>
                          </a:lnTo>
                          <a:lnTo>
                            <a:pt x="243" y="102"/>
                          </a:lnTo>
                          <a:lnTo>
                            <a:pt x="224" y="102"/>
                          </a:lnTo>
                          <a:lnTo>
                            <a:pt x="205" y="100"/>
                          </a:lnTo>
                          <a:lnTo>
                            <a:pt x="187" y="100"/>
                          </a:lnTo>
                          <a:lnTo>
                            <a:pt x="170" y="99"/>
                          </a:lnTo>
                          <a:lnTo>
                            <a:pt x="153" y="99"/>
                          </a:lnTo>
                          <a:lnTo>
                            <a:pt x="136" y="99"/>
                          </a:lnTo>
                          <a:lnTo>
                            <a:pt x="120" y="99"/>
                          </a:lnTo>
                          <a:lnTo>
                            <a:pt x="104" y="99"/>
                          </a:lnTo>
                          <a:lnTo>
                            <a:pt x="89" y="99"/>
                          </a:lnTo>
                          <a:lnTo>
                            <a:pt x="76" y="99"/>
                          </a:lnTo>
                          <a:lnTo>
                            <a:pt x="63" y="99"/>
                          </a:lnTo>
                          <a:lnTo>
                            <a:pt x="49" y="99"/>
                          </a:lnTo>
                          <a:lnTo>
                            <a:pt x="37" y="99"/>
                          </a:lnTo>
                          <a:lnTo>
                            <a:pt x="25" y="99"/>
                          </a:lnTo>
                          <a:lnTo>
                            <a:pt x="15" y="99"/>
                          </a:lnTo>
                          <a:lnTo>
                            <a:pt x="14" y="97"/>
                          </a:lnTo>
                          <a:lnTo>
                            <a:pt x="12" y="93"/>
                          </a:lnTo>
                          <a:lnTo>
                            <a:pt x="11" y="91"/>
                          </a:lnTo>
                          <a:lnTo>
                            <a:pt x="9" y="89"/>
                          </a:lnTo>
                          <a:lnTo>
                            <a:pt x="7" y="83"/>
                          </a:lnTo>
                          <a:lnTo>
                            <a:pt x="6" y="78"/>
                          </a:lnTo>
                          <a:lnTo>
                            <a:pt x="5" y="76"/>
                          </a:lnTo>
                          <a:lnTo>
                            <a:pt x="5" y="73"/>
                          </a:lnTo>
                          <a:lnTo>
                            <a:pt x="3" y="70"/>
                          </a:lnTo>
                          <a:lnTo>
                            <a:pt x="2" y="67"/>
                          </a:lnTo>
                          <a:lnTo>
                            <a:pt x="2" y="65"/>
                          </a:lnTo>
                          <a:lnTo>
                            <a:pt x="2" y="62"/>
                          </a:lnTo>
                          <a:lnTo>
                            <a:pt x="0" y="59"/>
                          </a:lnTo>
                          <a:lnTo>
                            <a:pt x="0" y="57"/>
                          </a:lnTo>
                          <a:lnTo>
                            <a:pt x="2" y="54"/>
                          </a:lnTo>
                          <a:lnTo>
                            <a:pt x="7" y="51"/>
                          </a:lnTo>
                          <a:lnTo>
                            <a:pt x="9" y="48"/>
                          </a:lnTo>
                          <a:lnTo>
                            <a:pt x="14" y="46"/>
                          </a:lnTo>
                          <a:lnTo>
                            <a:pt x="18" y="42"/>
                          </a:lnTo>
                          <a:lnTo>
                            <a:pt x="21" y="41"/>
                          </a:lnTo>
                          <a:lnTo>
                            <a:pt x="25" y="39"/>
                          </a:lnTo>
                          <a:lnTo>
                            <a:pt x="28" y="36"/>
                          </a:lnTo>
                          <a:lnTo>
                            <a:pt x="32" y="35"/>
                          </a:lnTo>
                          <a:lnTo>
                            <a:pt x="35" y="33"/>
                          </a:lnTo>
                          <a:lnTo>
                            <a:pt x="40" y="32"/>
                          </a:lnTo>
                          <a:lnTo>
                            <a:pt x="44" y="30"/>
                          </a:lnTo>
                          <a:lnTo>
                            <a:pt x="47" y="29"/>
                          </a:lnTo>
                          <a:lnTo>
                            <a:pt x="52" y="28"/>
                          </a:lnTo>
                          <a:lnTo>
                            <a:pt x="57" y="27"/>
                          </a:lnTo>
                          <a:lnTo>
                            <a:pt x="60" y="26"/>
                          </a:lnTo>
                          <a:lnTo>
                            <a:pt x="65" y="24"/>
                          </a:lnTo>
                          <a:lnTo>
                            <a:pt x="69" y="23"/>
                          </a:lnTo>
                          <a:lnTo>
                            <a:pt x="73" y="23"/>
                          </a:lnTo>
                          <a:lnTo>
                            <a:pt x="78" y="23"/>
                          </a:lnTo>
                          <a:lnTo>
                            <a:pt x="82" y="22"/>
                          </a:lnTo>
                          <a:lnTo>
                            <a:pt x="85" y="21"/>
                          </a:lnTo>
                          <a:lnTo>
                            <a:pt x="91" y="21"/>
                          </a:lnTo>
                          <a:lnTo>
                            <a:pt x="95" y="21"/>
                          </a:lnTo>
                          <a:lnTo>
                            <a:pt x="98" y="21"/>
                          </a:lnTo>
                          <a:lnTo>
                            <a:pt x="103" y="21"/>
                          </a:lnTo>
                          <a:lnTo>
                            <a:pt x="108" y="21"/>
                          </a:lnTo>
                          <a:lnTo>
                            <a:pt x="113" y="21"/>
                          </a:lnTo>
                          <a:lnTo>
                            <a:pt x="116" y="21"/>
                          </a:lnTo>
                          <a:lnTo>
                            <a:pt x="121" y="21"/>
                          </a:lnTo>
                          <a:lnTo>
                            <a:pt x="126" y="21"/>
                          </a:lnTo>
                          <a:lnTo>
                            <a:pt x="130" y="21"/>
                          </a:lnTo>
                          <a:lnTo>
                            <a:pt x="135" y="21"/>
                          </a:lnTo>
                          <a:lnTo>
                            <a:pt x="139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3" y="21"/>
                          </a:lnTo>
                          <a:lnTo>
                            <a:pt x="158" y="22"/>
                          </a:lnTo>
                          <a:lnTo>
                            <a:pt x="161" y="22"/>
                          </a:lnTo>
                          <a:lnTo>
                            <a:pt x="167" y="23"/>
                          </a:lnTo>
                          <a:lnTo>
                            <a:pt x="171" y="23"/>
                          </a:lnTo>
                          <a:lnTo>
                            <a:pt x="175" y="23"/>
                          </a:lnTo>
                          <a:lnTo>
                            <a:pt x="179" y="23"/>
                          </a:lnTo>
                          <a:lnTo>
                            <a:pt x="184" y="23"/>
                          </a:lnTo>
                          <a:lnTo>
                            <a:pt x="190" y="23"/>
                          </a:lnTo>
                          <a:lnTo>
                            <a:pt x="194" y="23"/>
                          </a:lnTo>
                          <a:lnTo>
                            <a:pt x="199" y="23"/>
                          </a:lnTo>
                          <a:lnTo>
                            <a:pt x="203" y="24"/>
                          </a:lnTo>
                          <a:lnTo>
                            <a:pt x="208" y="23"/>
                          </a:lnTo>
                          <a:lnTo>
                            <a:pt x="212" y="23"/>
                          </a:lnTo>
                          <a:lnTo>
                            <a:pt x="216" y="23"/>
                          </a:lnTo>
                          <a:lnTo>
                            <a:pt x="221" y="23"/>
                          </a:lnTo>
                          <a:lnTo>
                            <a:pt x="225" y="23"/>
                          </a:lnTo>
                          <a:lnTo>
                            <a:pt x="230" y="23"/>
                          </a:lnTo>
                          <a:lnTo>
                            <a:pt x="234" y="23"/>
                          </a:lnTo>
                          <a:lnTo>
                            <a:pt x="238" y="23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1" y="21"/>
                          </a:lnTo>
                          <a:lnTo>
                            <a:pt x="256" y="21"/>
                          </a:lnTo>
                          <a:lnTo>
                            <a:pt x="260" y="21"/>
                          </a:lnTo>
                          <a:lnTo>
                            <a:pt x="264" y="20"/>
                          </a:lnTo>
                          <a:lnTo>
                            <a:pt x="269" y="19"/>
                          </a:lnTo>
                          <a:lnTo>
                            <a:pt x="273" y="19"/>
                          </a:lnTo>
                          <a:lnTo>
                            <a:pt x="282" y="17"/>
                          </a:lnTo>
                          <a:lnTo>
                            <a:pt x="291" y="17"/>
                          </a:lnTo>
                          <a:lnTo>
                            <a:pt x="300" y="17"/>
                          </a:lnTo>
                          <a:lnTo>
                            <a:pt x="310" y="17"/>
                          </a:lnTo>
                          <a:lnTo>
                            <a:pt x="319" y="16"/>
                          </a:lnTo>
                          <a:lnTo>
                            <a:pt x="329" y="16"/>
                          </a:lnTo>
                          <a:lnTo>
                            <a:pt x="337" y="16"/>
                          </a:lnTo>
                          <a:lnTo>
                            <a:pt x="346" y="16"/>
                          </a:lnTo>
                          <a:lnTo>
                            <a:pt x="356" y="16"/>
                          </a:lnTo>
                          <a:lnTo>
                            <a:pt x="365" y="16"/>
                          </a:lnTo>
                          <a:lnTo>
                            <a:pt x="374" y="16"/>
                          </a:lnTo>
                          <a:lnTo>
                            <a:pt x="384" y="16"/>
                          </a:lnTo>
                          <a:lnTo>
                            <a:pt x="394" y="16"/>
                          </a:lnTo>
                          <a:lnTo>
                            <a:pt x="402" y="16"/>
                          </a:lnTo>
                          <a:lnTo>
                            <a:pt x="412" y="16"/>
                          </a:lnTo>
                          <a:lnTo>
                            <a:pt x="422" y="17"/>
                          </a:lnTo>
                          <a:lnTo>
                            <a:pt x="431" y="17"/>
                          </a:lnTo>
                          <a:lnTo>
                            <a:pt x="440" y="17"/>
                          </a:lnTo>
                          <a:lnTo>
                            <a:pt x="450" y="17"/>
                          </a:lnTo>
                          <a:lnTo>
                            <a:pt x="459" y="17"/>
                          </a:lnTo>
                          <a:lnTo>
                            <a:pt x="469" y="17"/>
                          </a:lnTo>
                          <a:lnTo>
                            <a:pt x="478" y="17"/>
                          </a:lnTo>
                          <a:lnTo>
                            <a:pt x="488" y="17"/>
                          </a:lnTo>
                          <a:lnTo>
                            <a:pt x="498" y="17"/>
                          </a:lnTo>
                          <a:lnTo>
                            <a:pt x="507" y="17"/>
                          </a:lnTo>
                          <a:lnTo>
                            <a:pt x="516" y="17"/>
                          </a:lnTo>
                          <a:lnTo>
                            <a:pt x="525" y="17"/>
                          </a:lnTo>
                          <a:lnTo>
                            <a:pt x="536" y="17"/>
                          </a:lnTo>
                          <a:lnTo>
                            <a:pt x="544" y="17"/>
                          </a:lnTo>
                          <a:lnTo>
                            <a:pt x="554" y="17"/>
                          </a:lnTo>
                          <a:lnTo>
                            <a:pt x="563" y="17"/>
                          </a:lnTo>
                          <a:lnTo>
                            <a:pt x="574" y="19"/>
                          </a:lnTo>
                          <a:lnTo>
                            <a:pt x="582" y="17"/>
                          </a:lnTo>
                          <a:lnTo>
                            <a:pt x="592" y="17"/>
                          </a:lnTo>
                          <a:lnTo>
                            <a:pt x="601" y="17"/>
                          </a:lnTo>
                          <a:lnTo>
                            <a:pt x="611" y="17"/>
                          </a:lnTo>
                          <a:lnTo>
                            <a:pt x="619" y="17"/>
                          </a:lnTo>
                          <a:lnTo>
                            <a:pt x="630" y="17"/>
                          </a:lnTo>
                          <a:lnTo>
                            <a:pt x="639" y="17"/>
                          </a:lnTo>
                          <a:lnTo>
                            <a:pt x="649" y="17"/>
                          </a:lnTo>
                          <a:lnTo>
                            <a:pt x="657" y="17"/>
                          </a:lnTo>
                          <a:lnTo>
                            <a:pt x="668" y="17"/>
                          </a:lnTo>
                          <a:lnTo>
                            <a:pt x="677" y="17"/>
                          </a:lnTo>
                          <a:lnTo>
                            <a:pt x="687" y="17"/>
                          </a:lnTo>
                          <a:lnTo>
                            <a:pt x="695" y="17"/>
                          </a:lnTo>
                          <a:lnTo>
                            <a:pt x="706" y="17"/>
                          </a:lnTo>
                          <a:lnTo>
                            <a:pt x="715" y="17"/>
                          </a:lnTo>
                          <a:lnTo>
                            <a:pt x="724" y="17"/>
                          </a:lnTo>
                          <a:lnTo>
                            <a:pt x="733" y="16"/>
                          </a:lnTo>
                          <a:lnTo>
                            <a:pt x="743" y="16"/>
                          </a:lnTo>
                          <a:lnTo>
                            <a:pt x="751" y="16"/>
                          </a:lnTo>
                          <a:lnTo>
                            <a:pt x="762" y="16"/>
                          </a:lnTo>
                          <a:lnTo>
                            <a:pt x="770" y="16"/>
                          </a:lnTo>
                          <a:lnTo>
                            <a:pt x="779" y="16"/>
                          </a:lnTo>
                          <a:lnTo>
                            <a:pt x="789" y="15"/>
                          </a:lnTo>
                          <a:lnTo>
                            <a:pt x="798" y="15"/>
                          </a:lnTo>
                          <a:lnTo>
                            <a:pt x="807" y="15"/>
                          </a:lnTo>
                          <a:lnTo>
                            <a:pt x="817" y="14"/>
                          </a:lnTo>
                          <a:lnTo>
                            <a:pt x="824" y="14"/>
                          </a:lnTo>
                          <a:lnTo>
                            <a:pt x="835" y="14"/>
                          </a:lnTo>
                          <a:lnTo>
                            <a:pt x="843" y="13"/>
                          </a:lnTo>
                          <a:lnTo>
                            <a:pt x="853" y="13"/>
                          </a:lnTo>
                          <a:lnTo>
                            <a:pt x="862" y="13"/>
                          </a:lnTo>
                          <a:lnTo>
                            <a:pt x="872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8" name="Freeform 226">
                      <a:extLst>
                        <a:ext uri="{FF2B5EF4-FFF2-40B4-BE49-F238E27FC236}">
                          <a16:creationId xmlns:a16="http://schemas.microsoft.com/office/drawing/2014/main" id="{7FA60511-2F57-674C-851B-01466047F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5" y="1536"/>
                      <a:ext cx="315" cy="39"/>
                    </a:xfrm>
                    <a:custGeom>
                      <a:avLst/>
                      <a:gdLst>
                        <a:gd name="T0" fmla="*/ 0 w 943"/>
                        <a:gd name="T1" fmla="*/ 0 h 116"/>
                        <a:gd name="T2" fmla="*/ 0 w 943"/>
                        <a:gd name="T3" fmla="*/ 0 h 116"/>
                        <a:gd name="T4" fmla="*/ 0 w 943"/>
                        <a:gd name="T5" fmla="*/ 0 h 116"/>
                        <a:gd name="T6" fmla="*/ 0 w 943"/>
                        <a:gd name="T7" fmla="*/ 0 h 116"/>
                        <a:gd name="T8" fmla="*/ 0 w 943"/>
                        <a:gd name="T9" fmla="*/ 0 h 116"/>
                        <a:gd name="T10" fmla="*/ 0 w 943"/>
                        <a:gd name="T11" fmla="*/ 0 h 116"/>
                        <a:gd name="T12" fmla="*/ 0 w 943"/>
                        <a:gd name="T13" fmla="*/ 0 h 116"/>
                        <a:gd name="T14" fmla="*/ 0 w 943"/>
                        <a:gd name="T15" fmla="*/ 0 h 116"/>
                        <a:gd name="T16" fmla="*/ 0 w 943"/>
                        <a:gd name="T17" fmla="*/ 0 h 116"/>
                        <a:gd name="T18" fmla="*/ 0 w 943"/>
                        <a:gd name="T19" fmla="*/ 0 h 116"/>
                        <a:gd name="T20" fmla="*/ 0 w 943"/>
                        <a:gd name="T21" fmla="*/ 0 h 116"/>
                        <a:gd name="T22" fmla="*/ 0 w 943"/>
                        <a:gd name="T23" fmla="*/ 0 h 116"/>
                        <a:gd name="T24" fmla="*/ 0 w 943"/>
                        <a:gd name="T25" fmla="*/ 0 h 116"/>
                        <a:gd name="T26" fmla="*/ 0 w 943"/>
                        <a:gd name="T27" fmla="*/ 0 h 116"/>
                        <a:gd name="T28" fmla="*/ 0 w 943"/>
                        <a:gd name="T29" fmla="*/ 0 h 116"/>
                        <a:gd name="T30" fmla="*/ 0 w 943"/>
                        <a:gd name="T31" fmla="*/ 0 h 116"/>
                        <a:gd name="T32" fmla="*/ 0 w 943"/>
                        <a:gd name="T33" fmla="*/ 0 h 116"/>
                        <a:gd name="T34" fmla="*/ 0 w 943"/>
                        <a:gd name="T35" fmla="*/ 0 h 116"/>
                        <a:gd name="T36" fmla="*/ 0 w 943"/>
                        <a:gd name="T37" fmla="*/ 0 h 116"/>
                        <a:gd name="T38" fmla="*/ 0 w 943"/>
                        <a:gd name="T39" fmla="*/ 0 h 116"/>
                        <a:gd name="T40" fmla="*/ 0 w 943"/>
                        <a:gd name="T41" fmla="*/ 0 h 116"/>
                        <a:gd name="T42" fmla="*/ 0 w 943"/>
                        <a:gd name="T43" fmla="*/ 0 h 116"/>
                        <a:gd name="T44" fmla="*/ 0 w 943"/>
                        <a:gd name="T45" fmla="*/ 0 h 116"/>
                        <a:gd name="T46" fmla="*/ 0 w 943"/>
                        <a:gd name="T47" fmla="*/ 0 h 116"/>
                        <a:gd name="T48" fmla="*/ 0 w 943"/>
                        <a:gd name="T49" fmla="*/ 0 h 116"/>
                        <a:gd name="T50" fmla="*/ 0 w 943"/>
                        <a:gd name="T51" fmla="*/ 0 h 116"/>
                        <a:gd name="T52" fmla="*/ 0 w 943"/>
                        <a:gd name="T53" fmla="*/ 0 h 116"/>
                        <a:gd name="T54" fmla="*/ 0 w 943"/>
                        <a:gd name="T55" fmla="*/ 0 h 116"/>
                        <a:gd name="T56" fmla="*/ 0 w 943"/>
                        <a:gd name="T57" fmla="*/ 0 h 116"/>
                        <a:gd name="T58" fmla="*/ 0 w 943"/>
                        <a:gd name="T59" fmla="*/ 0 h 116"/>
                        <a:gd name="T60" fmla="*/ 0 w 943"/>
                        <a:gd name="T61" fmla="*/ 0 h 116"/>
                        <a:gd name="T62" fmla="*/ 0 w 943"/>
                        <a:gd name="T63" fmla="*/ 0 h 116"/>
                        <a:gd name="T64" fmla="*/ 0 w 943"/>
                        <a:gd name="T65" fmla="*/ 0 h 116"/>
                        <a:gd name="T66" fmla="*/ 0 w 943"/>
                        <a:gd name="T67" fmla="*/ 0 h 116"/>
                        <a:gd name="T68" fmla="*/ 0 w 943"/>
                        <a:gd name="T69" fmla="*/ 0 h 116"/>
                        <a:gd name="T70" fmla="*/ 0 w 943"/>
                        <a:gd name="T71" fmla="*/ 0 h 116"/>
                        <a:gd name="T72" fmla="*/ 0 w 943"/>
                        <a:gd name="T73" fmla="*/ 0 h 116"/>
                        <a:gd name="T74" fmla="*/ 0 w 943"/>
                        <a:gd name="T75" fmla="*/ 0 h 116"/>
                        <a:gd name="T76" fmla="*/ 0 w 943"/>
                        <a:gd name="T77" fmla="*/ 0 h 116"/>
                        <a:gd name="T78" fmla="*/ 0 w 943"/>
                        <a:gd name="T79" fmla="*/ 0 h 116"/>
                        <a:gd name="T80" fmla="*/ 0 w 943"/>
                        <a:gd name="T81" fmla="*/ 0 h 116"/>
                        <a:gd name="T82" fmla="*/ 0 w 943"/>
                        <a:gd name="T83" fmla="*/ 0 h 116"/>
                        <a:gd name="T84" fmla="*/ 0 w 943"/>
                        <a:gd name="T85" fmla="*/ 0 h 116"/>
                        <a:gd name="T86" fmla="*/ 0 w 943"/>
                        <a:gd name="T87" fmla="*/ 0 h 116"/>
                        <a:gd name="T88" fmla="*/ 0 w 943"/>
                        <a:gd name="T89" fmla="*/ 0 h 116"/>
                        <a:gd name="T90" fmla="*/ 0 w 943"/>
                        <a:gd name="T91" fmla="*/ 0 h 116"/>
                        <a:gd name="T92" fmla="*/ 0 w 943"/>
                        <a:gd name="T93" fmla="*/ 0 h 116"/>
                        <a:gd name="T94" fmla="*/ 0 w 943"/>
                        <a:gd name="T95" fmla="*/ 0 h 116"/>
                        <a:gd name="T96" fmla="*/ 0 w 943"/>
                        <a:gd name="T97" fmla="*/ 0 h 116"/>
                        <a:gd name="T98" fmla="*/ 0 w 943"/>
                        <a:gd name="T99" fmla="*/ 0 h 116"/>
                        <a:gd name="T100" fmla="*/ 0 w 943"/>
                        <a:gd name="T101" fmla="*/ 0 h 116"/>
                        <a:gd name="T102" fmla="*/ 0 w 943"/>
                        <a:gd name="T103" fmla="*/ 0 h 116"/>
                        <a:gd name="T104" fmla="*/ 0 w 943"/>
                        <a:gd name="T105" fmla="*/ 0 h 116"/>
                        <a:gd name="T106" fmla="*/ 0 w 943"/>
                        <a:gd name="T107" fmla="*/ 0 h 116"/>
                        <a:gd name="T108" fmla="*/ 0 w 943"/>
                        <a:gd name="T109" fmla="*/ 0 h 116"/>
                        <a:gd name="T110" fmla="*/ 0 w 943"/>
                        <a:gd name="T111" fmla="*/ 0 h 11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w 943"/>
                        <a:gd name="T169" fmla="*/ 0 h 116"/>
                        <a:gd name="T170" fmla="*/ 943 w 943"/>
                        <a:gd name="T171" fmla="*/ 116 h 116"/>
                      </a:gdLst>
                      <a:ahLst/>
                      <a:cxnLst>
                        <a:cxn ang="T112">
                          <a:pos x="T0" y="T1"/>
                        </a:cxn>
                        <a:cxn ang="T113">
                          <a:pos x="T2" y="T3"/>
                        </a:cxn>
                        <a:cxn ang="T114">
                          <a:pos x="T4" y="T5"/>
                        </a:cxn>
                        <a:cxn ang="T115">
                          <a:pos x="T6" y="T7"/>
                        </a:cxn>
                        <a:cxn ang="T116">
                          <a:pos x="T8" y="T9"/>
                        </a:cxn>
                        <a:cxn ang="T117">
                          <a:pos x="T10" y="T11"/>
                        </a:cxn>
                        <a:cxn ang="T118">
                          <a:pos x="T12" y="T13"/>
                        </a:cxn>
                        <a:cxn ang="T119">
                          <a:pos x="T14" y="T15"/>
                        </a:cxn>
                        <a:cxn ang="T120">
                          <a:pos x="T16" y="T17"/>
                        </a:cxn>
                        <a:cxn ang="T121">
                          <a:pos x="T18" y="T19"/>
                        </a:cxn>
                        <a:cxn ang="T122">
                          <a:pos x="T20" y="T21"/>
                        </a:cxn>
                        <a:cxn ang="T123">
                          <a:pos x="T22" y="T23"/>
                        </a:cxn>
                        <a:cxn ang="T124">
                          <a:pos x="T24" y="T25"/>
                        </a:cxn>
                        <a:cxn ang="T125">
                          <a:pos x="T26" y="T27"/>
                        </a:cxn>
                        <a:cxn ang="T126">
                          <a:pos x="T28" y="T29"/>
                        </a:cxn>
                        <a:cxn ang="T127">
                          <a:pos x="T30" y="T31"/>
                        </a:cxn>
                        <a:cxn ang="T128">
                          <a:pos x="T32" y="T33"/>
                        </a:cxn>
                        <a:cxn ang="T129">
                          <a:pos x="T34" y="T35"/>
                        </a:cxn>
                        <a:cxn ang="T130">
                          <a:pos x="T36" y="T37"/>
                        </a:cxn>
                        <a:cxn ang="T131">
                          <a:pos x="T38" y="T39"/>
                        </a:cxn>
                        <a:cxn ang="T132">
                          <a:pos x="T40" y="T41"/>
                        </a:cxn>
                        <a:cxn ang="T133">
                          <a:pos x="T42" y="T43"/>
                        </a:cxn>
                        <a:cxn ang="T134">
                          <a:pos x="T44" y="T45"/>
                        </a:cxn>
                        <a:cxn ang="T135">
                          <a:pos x="T46" y="T47"/>
                        </a:cxn>
                        <a:cxn ang="T136">
                          <a:pos x="T48" y="T49"/>
                        </a:cxn>
                        <a:cxn ang="T137">
                          <a:pos x="T50" y="T51"/>
                        </a:cxn>
                        <a:cxn ang="T138">
                          <a:pos x="T52" y="T53"/>
                        </a:cxn>
                        <a:cxn ang="T139">
                          <a:pos x="T54" y="T55"/>
                        </a:cxn>
                        <a:cxn ang="T140">
                          <a:pos x="T56" y="T57"/>
                        </a:cxn>
                        <a:cxn ang="T141">
                          <a:pos x="T58" y="T59"/>
                        </a:cxn>
                        <a:cxn ang="T142">
                          <a:pos x="T60" y="T61"/>
                        </a:cxn>
                        <a:cxn ang="T143">
                          <a:pos x="T62" y="T63"/>
                        </a:cxn>
                        <a:cxn ang="T144">
                          <a:pos x="T64" y="T65"/>
                        </a:cxn>
                        <a:cxn ang="T145">
                          <a:pos x="T66" y="T67"/>
                        </a:cxn>
                        <a:cxn ang="T146">
                          <a:pos x="T68" y="T69"/>
                        </a:cxn>
                        <a:cxn ang="T147">
                          <a:pos x="T70" y="T71"/>
                        </a:cxn>
                        <a:cxn ang="T148">
                          <a:pos x="T72" y="T73"/>
                        </a:cxn>
                        <a:cxn ang="T149">
                          <a:pos x="T74" y="T75"/>
                        </a:cxn>
                        <a:cxn ang="T150">
                          <a:pos x="T76" y="T77"/>
                        </a:cxn>
                        <a:cxn ang="T151">
                          <a:pos x="T78" y="T79"/>
                        </a:cxn>
                        <a:cxn ang="T152">
                          <a:pos x="T80" y="T81"/>
                        </a:cxn>
                        <a:cxn ang="T153">
                          <a:pos x="T82" y="T83"/>
                        </a:cxn>
                        <a:cxn ang="T154">
                          <a:pos x="T84" y="T85"/>
                        </a:cxn>
                        <a:cxn ang="T155">
                          <a:pos x="T86" y="T87"/>
                        </a:cxn>
                        <a:cxn ang="T156">
                          <a:pos x="T88" y="T89"/>
                        </a:cxn>
                        <a:cxn ang="T157">
                          <a:pos x="T90" y="T91"/>
                        </a:cxn>
                        <a:cxn ang="T158">
                          <a:pos x="T92" y="T93"/>
                        </a:cxn>
                        <a:cxn ang="T159">
                          <a:pos x="T94" y="T95"/>
                        </a:cxn>
                        <a:cxn ang="T160">
                          <a:pos x="T96" y="T97"/>
                        </a:cxn>
                        <a:cxn ang="T161">
                          <a:pos x="T98" y="T99"/>
                        </a:cxn>
                        <a:cxn ang="T162">
                          <a:pos x="T100" y="T101"/>
                        </a:cxn>
                        <a:cxn ang="T163">
                          <a:pos x="T102" y="T103"/>
                        </a:cxn>
                        <a:cxn ang="T164">
                          <a:pos x="T104" y="T105"/>
                        </a:cxn>
                        <a:cxn ang="T165">
                          <a:pos x="T106" y="T107"/>
                        </a:cxn>
                        <a:cxn ang="T166">
                          <a:pos x="T108" y="T109"/>
                        </a:cxn>
                        <a:cxn ang="T167">
                          <a:pos x="T110" y="T111"/>
                        </a:cxn>
                      </a:cxnLst>
                      <a:rect l="T168" t="T169" r="T170" b="T171"/>
                      <a:pathLst>
                        <a:path w="943" h="116">
                          <a:moveTo>
                            <a:pt x="435" y="0"/>
                          </a:moveTo>
                          <a:lnTo>
                            <a:pt x="442" y="0"/>
                          </a:lnTo>
                          <a:lnTo>
                            <a:pt x="450" y="1"/>
                          </a:lnTo>
                          <a:lnTo>
                            <a:pt x="458" y="1"/>
                          </a:lnTo>
                          <a:lnTo>
                            <a:pt x="465" y="1"/>
                          </a:lnTo>
                          <a:lnTo>
                            <a:pt x="472" y="1"/>
                          </a:lnTo>
                          <a:lnTo>
                            <a:pt x="480" y="1"/>
                          </a:lnTo>
                          <a:lnTo>
                            <a:pt x="488" y="1"/>
                          </a:lnTo>
                          <a:lnTo>
                            <a:pt x="496" y="2"/>
                          </a:lnTo>
                          <a:lnTo>
                            <a:pt x="503" y="2"/>
                          </a:lnTo>
                          <a:lnTo>
                            <a:pt x="510" y="2"/>
                          </a:lnTo>
                          <a:lnTo>
                            <a:pt x="518" y="2"/>
                          </a:lnTo>
                          <a:lnTo>
                            <a:pt x="525" y="4"/>
                          </a:lnTo>
                          <a:lnTo>
                            <a:pt x="533" y="4"/>
                          </a:lnTo>
                          <a:lnTo>
                            <a:pt x="540" y="5"/>
                          </a:lnTo>
                          <a:lnTo>
                            <a:pt x="548" y="5"/>
                          </a:lnTo>
                          <a:lnTo>
                            <a:pt x="555" y="5"/>
                          </a:lnTo>
                          <a:lnTo>
                            <a:pt x="562" y="5"/>
                          </a:lnTo>
                          <a:lnTo>
                            <a:pt x="571" y="5"/>
                          </a:lnTo>
                          <a:lnTo>
                            <a:pt x="578" y="5"/>
                          </a:lnTo>
                          <a:lnTo>
                            <a:pt x="586" y="5"/>
                          </a:lnTo>
                          <a:lnTo>
                            <a:pt x="593" y="5"/>
                          </a:lnTo>
                          <a:lnTo>
                            <a:pt x="600" y="6"/>
                          </a:lnTo>
                          <a:lnTo>
                            <a:pt x="609" y="6"/>
                          </a:lnTo>
                          <a:lnTo>
                            <a:pt x="616" y="7"/>
                          </a:lnTo>
                          <a:lnTo>
                            <a:pt x="623" y="7"/>
                          </a:lnTo>
                          <a:lnTo>
                            <a:pt x="630" y="7"/>
                          </a:lnTo>
                          <a:lnTo>
                            <a:pt x="638" y="7"/>
                          </a:lnTo>
                          <a:lnTo>
                            <a:pt x="645" y="7"/>
                          </a:lnTo>
                          <a:lnTo>
                            <a:pt x="652" y="7"/>
                          </a:lnTo>
                          <a:lnTo>
                            <a:pt x="661" y="8"/>
                          </a:lnTo>
                          <a:lnTo>
                            <a:pt x="668" y="9"/>
                          </a:lnTo>
                          <a:lnTo>
                            <a:pt x="676" y="9"/>
                          </a:lnTo>
                          <a:lnTo>
                            <a:pt x="683" y="9"/>
                          </a:lnTo>
                          <a:lnTo>
                            <a:pt x="690" y="9"/>
                          </a:lnTo>
                          <a:lnTo>
                            <a:pt x="699" y="9"/>
                          </a:lnTo>
                          <a:lnTo>
                            <a:pt x="706" y="11"/>
                          </a:lnTo>
                          <a:lnTo>
                            <a:pt x="713" y="11"/>
                          </a:lnTo>
                          <a:lnTo>
                            <a:pt x="720" y="12"/>
                          </a:lnTo>
                          <a:lnTo>
                            <a:pt x="728" y="12"/>
                          </a:lnTo>
                          <a:lnTo>
                            <a:pt x="735" y="12"/>
                          </a:lnTo>
                          <a:lnTo>
                            <a:pt x="743" y="12"/>
                          </a:lnTo>
                          <a:lnTo>
                            <a:pt x="750" y="13"/>
                          </a:lnTo>
                          <a:lnTo>
                            <a:pt x="757" y="14"/>
                          </a:lnTo>
                          <a:lnTo>
                            <a:pt x="765" y="14"/>
                          </a:lnTo>
                          <a:lnTo>
                            <a:pt x="772" y="15"/>
                          </a:lnTo>
                          <a:lnTo>
                            <a:pt x="779" y="17"/>
                          </a:lnTo>
                          <a:lnTo>
                            <a:pt x="787" y="17"/>
                          </a:lnTo>
                          <a:lnTo>
                            <a:pt x="795" y="18"/>
                          </a:lnTo>
                          <a:lnTo>
                            <a:pt x="802" y="18"/>
                          </a:lnTo>
                          <a:lnTo>
                            <a:pt x="809" y="19"/>
                          </a:lnTo>
                          <a:lnTo>
                            <a:pt x="816" y="19"/>
                          </a:lnTo>
                          <a:lnTo>
                            <a:pt x="824" y="20"/>
                          </a:lnTo>
                          <a:lnTo>
                            <a:pt x="832" y="23"/>
                          </a:lnTo>
                          <a:lnTo>
                            <a:pt x="839" y="23"/>
                          </a:lnTo>
                          <a:lnTo>
                            <a:pt x="846" y="24"/>
                          </a:lnTo>
                          <a:lnTo>
                            <a:pt x="853" y="25"/>
                          </a:lnTo>
                          <a:lnTo>
                            <a:pt x="860" y="26"/>
                          </a:lnTo>
                          <a:lnTo>
                            <a:pt x="867" y="27"/>
                          </a:lnTo>
                          <a:lnTo>
                            <a:pt x="876" y="28"/>
                          </a:lnTo>
                          <a:lnTo>
                            <a:pt x="883" y="30"/>
                          </a:lnTo>
                          <a:lnTo>
                            <a:pt x="890" y="31"/>
                          </a:lnTo>
                          <a:lnTo>
                            <a:pt x="897" y="32"/>
                          </a:lnTo>
                          <a:lnTo>
                            <a:pt x="904" y="34"/>
                          </a:lnTo>
                          <a:lnTo>
                            <a:pt x="912" y="36"/>
                          </a:lnTo>
                          <a:lnTo>
                            <a:pt x="916" y="39"/>
                          </a:lnTo>
                          <a:lnTo>
                            <a:pt x="919" y="44"/>
                          </a:lnTo>
                          <a:lnTo>
                            <a:pt x="923" y="49"/>
                          </a:lnTo>
                          <a:lnTo>
                            <a:pt x="928" y="52"/>
                          </a:lnTo>
                          <a:lnTo>
                            <a:pt x="931" y="57"/>
                          </a:lnTo>
                          <a:lnTo>
                            <a:pt x="934" y="62"/>
                          </a:lnTo>
                          <a:lnTo>
                            <a:pt x="938" y="65"/>
                          </a:lnTo>
                          <a:lnTo>
                            <a:pt x="943" y="70"/>
                          </a:lnTo>
                          <a:lnTo>
                            <a:pt x="940" y="75"/>
                          </a:lnTo>
                          <a:lnTo>
                            <a:pt x="936" y="78"/>
                          </a:lnTo>
                          <a:lnTo>
                            <a:pt x="934" y="83"/>
                          </a:lnTo>
                          <a:lnTo>
                            <a:pt x="931" y="88"/>
                          </a:lnTo>
                          <a:lnTo>
                            <a:pt x="929" y="91"/>
                          </a:lnTo>
                          <a:lnTo>
                            <a:pt x="927" y="95"/>
                          </a:lnTo>
                          <a:lnTo>
                            <a:pt x="925" y="101"/>
                          </a:lnTo>
                          <a:lnTo>
                            <a:pt x="923" y="106"/>
                          </a:lnTo>
                          <a:lnTo>
                            <a:pt x="918" y="106"/>
                          </a:lnTo>
                          <a:lnTo>
                            <a:pt x="915" y="106"/>
                          </a:lnTo>
                          <a:lnTo>
                            <a:pt x="911" y="106"/>
                          </a:lnTo>
                          <a:lnTo>
                            <a:pt x="906" y="106"/>
                          </a:lnTo>
                          <a:lnTo>
                            <a:pt x="902" y="106"/>
                          </a:lnTo>
                          <a:lnTo>
                            <a:pt x="898" y="106"/>
                          </a:lnTo>
                          <a:lnTo>
                            <a:pt x="893" y="106"/>
                          </a:lnTo>
                          <a:lnTo>
                            <a:pt x="889" y="106"/>
                          </a:lnTo>
                          <a:lnTo>
                            <a:pt x="885" y="106"/>
                          </a:lnTo>
                          <a:lnTo>
                            <a:pt x="880" y="106"/>
                          </a:lnTo>
                          <a:lnTo>
                            <a:pt x="876" y="106"/>
                          </a:lnTo>
                          <a:lnTo>
                            <a:pt x="872" y="106"/>
                          </a:lnTo>
                          <a:lnTo>
                            <a:pt x="867" y="106"/>
                          </a:lnTo>
                          <a:lnTo>
                            <a:pt x="864" y="106"/>
                          </a:lnTo>
                          <a:lnTo>
                            <a:pt x="859" y="106"/>
                          </a:lnTo>
                          <a:lnTo>
                            <a:pt x="855" y="106"/>
                          </a:lnTo>
                          <a:lnTo>
                            <a:pt x="851" y="104"/>
                          </a:lnTo>
                          <a:lnTo>
                            <a:pt x="847" y="104"/>
                          </a:lnTo>
                          <a:lnTo>
                            <a:pt x="842" y="103"/>
                          </a:lnTo>
                          <a:lnTo>
                            <a:pt x="838" y="103"/>
                          </a:lnTo>
                          <a:lnTo>
                            <a:pt x="834" y="103"/>
                          </a:lnTo>
                          <a:lnTo>
                            <a:pt x="829" y="102"/>
                          </a:lnTo>
                          <a:lnTo>
                            <a:pt x="826" y="102"/>
                          </a:lnTo>
                          <a:lnTo>
                            <a:pt x="822" y="102"/>
                          </a:lnTo>
                          <a:lnTo>
                            <a:pt x="817" y="101"/>
                          </a:lnTo>
                          <a:lnTo>
                            <a:pt x="814" y="101"/>
                          </a:lnTo>
                          <a:lnTo>
                            <a:pt x="809" y="100"/>
                          </a:lnTo>
                          <a:lnTo>
                            <a:pt x="806" y="100"/>
                          </a:lnTo>
                          <a:lnTo>
                            <a:pt x="801" y="100"/>
                          </a:lnTo>
                          <a:lnTo>
                            <a:pt x="797" y="99"/>
                          </a:lnTo>
                          <a:lnTo>
                            <a:pt x="792" y="99"/>
                          </a:lnTo>
                          <a:lnTo>
                            <a:pt x="789" y="99"/>
                          </a:lnTo>
                          <a:lnTo>
                            <a:pt x="784" y="97"/>
                          </a:lnTo>
                          <a:lnTo>
                            <a:pt x="781" y="97"/>
                          </a:lnTo>
                          <a:lnTo>
                            <a:pt x="776" y="96"/>
                          </a:lnTo>
                          <a:lnTo>
                            <a:pt x="772" y="95"/>
                          </a:lnTo>
                          <a:lnTo>
                            <a:pt x="768" y="95"/>
                          </a:lnTo>
                          <a:lnTo>
                            <a:pt x="764" y="95"/>
                          </a:lnTo>
                          <a:lnTo>
                            <a:pt x="759" y="94"/>
                          </a:lnTo>
                          <a:lnTo>
                            <a:pt x="756" y="94"/>
                          </a:lnTo>
                          <a:lnTo>
                            <a:pt x="751" y="93"/>
                          </a:lnTo>
                          <a:lnTo>
                            <a:pt x="746" y="93"/>
                          </a:lnTo>
                          <a:lnTo>
                            <a:pt x="743" y="93"/>
                          </a:lnTo>
                          <a:lnTo>
                            <a:pt x="739" y="93"/>
                          </a:lnTo>
                          <a:lnTo>
                            <a:pt x="734" y="91"/>
                          </a:lnTo>
                          <a:lnTo>
                            <a:pt x="731" y="91"/>
                          </a:lnTo>
                          <a:lnTo>
                            <a:pt x="726" y="91"/>
                          </a:lnTo>
                          <a:lnTo>
                            <a:pt x="722" y="91"/>
                          </a:lnTo>
                          <a:lnTo>
                            <a:pt x="719" y="90"/>
                          </a:lnTo>
                          <a:lnTo>
                            <a:pt x="713" y="90"/>
                          </a:lnTo>
                          <a:lnTo>
                            <a:pt x="709" y="90"/>
                          </a:lnTo>
                          <a:lnTo>
                            <a:pt x="706" y="90"/>
                          </a:lnTo>
                          <a:lnTo>
                            <a:pt x="701" y="89"/>
                          </a:lnTo>
                          <a:lnTo>
                            <a:pt x="696" y="89"/>
                          </a:lnTo>
                          <a:lnTo>
                            <a:pt x="693" y="89"/>
                          </a:lnTo>
                          <a:lnTo>
                            <a:pt x="688" y="89"/>
                          </a:lnTo>
                          <a:lnTo>
                            <a:pt x="684" y="89"/>
                          </a:lnTo>
                          <a:lnTo>
                            <a:pt x="680" y="89"/>
                          </a:lnTo>
                          <a:lnTo>
                            <a:pt x="675" y="89"/>
                          </a:lnTo>
                          <a:lnTo>
                            <a:pt x="671" y="89"/>
                          </a:lnTo>
                          <a:lnTo>
                            <a:pt x="667" y="89"/>
                          </a:lnTo>
                          <a:lnTo>
                            <a:pt x="663" y="89"/>
                          </a:lnTo>
                          <a:lnTo>
                            <a:pt x="658" y="89"/>
                          </a:lnTo>
                          <a:lnTo>
                            <a:pt x="655" y="90"/>
                          </a:lnTo>
                          <a:lnTo>
                            <a:pt x="650" y="89"/>
                          </a:lnTo>
                          <a:lnTo>
                            <a:pt x="645" y="88"/>
                          </a:lnTo>
                          <a:lnTo>
                            <a:pt x="641" y="88"/>
                          </a:lnTo>
                          <a:lnTo>
                            <a:pt x="636" y="88"/>
                          </a:lnTo>
                          <a:lnTo>
                            <a:pt x="632" y="87"/>
                          </a:lnTo>
                          <a:lnTo>
                            <a:pt x="628" y="87"/>
                          </a:lnTo>
                          <a:lnTo>
                            <a:pt x="623" y="85"/>
                          </a:lnTo>
                          <a:lnTo>
                            <a:pt x="619" y="85"/>
                          </a:lnTo>
                          <a:lnTo>
                            <a:pt x="614" y="85"/>
                          </a:lnTo>
                          <a:lnTo>
                            <a:pt x="610" y="84"/>
                          </a:lnTo>
                          <a:lnTo>
                            <a:pt x="605" y="84"/>
                          </a:lnTo>
                          <a:lnTo>
                            <a:pt x="600" y="84"/>
                          </a:lnTo>
                          <a:lnTo>
                            <a:pt x="595" y="83"/>
                          </a:lnTo>
                          <a:lnTo>
                            <a:pt x="592" y="83"/>
                          </a:lnTo>
                          <a:lnTo>
                            <a:pt x="587" y="83"/>
                          </a:lnTo>
                          <a:lnTo>
                            <a:pt x="582" y="83"/>
                          </a:lnTo>
                          <a:lnTo>
                            <a:pt x="578" y="82"/>
                          </a:lnTo>
                          <a:lnTo>
                            <a:pt x="573" y="82"/>
                          </a:lnTo>
                          <a:lnTo>
                            <a:pt x="568" y="81"/>
                          </a:lnTo>
                          <a:lnTo>
                            <a:pt x="563" y="81"/>
                          </a:lnTo>
                          <a:lnTo>
                            <a:pt x="559" y="81"/>
                          </a:lnTo>
                          <a:lnTo>
                            <a:pt x="554" y="81"/>
                          </a:lnTo>
                          <a:lnTo>
                            <a:pt x="549" y="81"/>
                          </a:lnTo>
                          <a:lnTo>
                            <a:pt x="544" y="81"/>
                          </a:lnTo>
                          <a:lnTo>
                            <a:pt x="540" y="81"/>
                          </a:lnTo>
                          <a:lnTo>
                            <a:pt x="536" y="81"/>
                          </a:lnTo>
                          <a:lnTo>
                            <a:pt x="531" y="81"/>
                          </a:lnTo>
                          <a:lnTo>
                            <a:pt x="525" y="81"/>
                          </a:lnTo>
                          <a:lnTo>
                            <a:pt x="521" y="81"/>
                          </a:lnTo>
                          <a:lnTo>
                            <a:pt x="516" y="81"/>
                          </a:lnTo>
                          <a:lnTo>
                            <a:pt x="512" y="81"/>
                          </a:lnTo>
                          <a:lnTo>
                            <a:pt x="508" y="82"/>
                          </a:lnTo>
                          <a:lnTo>
                            <a:pt x="501" y="81"/>
                          </a:lnTo>
                          <a:lnTo>
                            <a:pt x="493" y="81"/>
                          </a:lnTo>
                          <a:lnTo>
                            <a:pt x="485" y="81"/>
                          </a:lnTo>
                          <a:lnTo>
                            <a:pt x="479" y="81"/>
                          </a:lnTo>
                          <a:lnTo>
                            <a:pt x="472" y="80"/>
                          </a:lnTo>
                          <a:lnTo>
                            <a:pt x="465" y="80"/>
                          </a:lnTo>
                          <a:lnTo>
                            <a:pt x="458" y="80"/>
                          </a:lnTo>
                          <a:lnTo>
                            <a:pt x="451" y="80"/>
                          </a:lnTo>
                          <a:lnTo>
                            <a:pt x="444" y="78"/>
                          </a:lnTo>
                          <a:lnTo>
                            <a:pt x="438" y="78"/>
                          </a:lnTo>
                          <a:lnTo>
                            <a:pt x="429" y="78"/>
                          </a:lnTo>
                          <a:lnTo>
                            <a:pt x="422" y="78"/>
                          </a:lnTo>
                          <a:lnTo>
                            <a:pt x="415" y="78"/>
                          </a:lnTo>
                          <a:lnTo>
                            <a:pt x="409" y="78"/>
                          </a:lnTo>
                          <a:lnTo>
                            <a:pt x="402" y="78"/>
                          </a:lnTo>
                          <a:lnTo>
                            <a:pt x="395" y="78"/>
                          </a:lnTo>
                          <a:lnTo>
                            <a:pt x="387" y="78"/>
                          </a:lnTo>
                          <a:lnTo>
                            <a:pt x="381" y="78"/>
                          </a:lnTo>
                          <a:lnTo>
                            <a:pt x="374" y="78"/>
                          </a:lnTo>
                          <a:lnTo>
                            <a:pt x="366" y="78"/>
                          </a:lnTo>
                          <a:lnTo>
                            <a:pt x="359" y="78"/>
                          </a:lnTo>
                          <a:lnTo>
                            <a:pt x="352" y="78"/>
                          </a:lnTo>
                          <a:lnTo>
                            <a:pt x="345" y="80"/>
                          </a:lnTo>
                          <a:lnTo>
                            <a:pt x="339" y="80"/>
                          </a:lnTo>
                          <a:lnTo>
                            <a:pt x="331" y="80"/>
                          </a:lnTo>
                          <a:lnTo>
                            <a:pt x="325" y="80"/>
                          </a:lnTo>
                          <a:lnTo>
                            <a:pt x="318" y="81"/>
                          </a:lnTo>
                          <a:lnTo>
                            <a:pt x="311" y="81"/>
                          </a:lnTo>
                          <a:lnTo>
                            <a:pt x="304" y="81"/>
                          </a:lnTo>
                          <a:lnTo>
                            <a:pt x="298" y="82"/>
                          </a:lnTo>
                          <a:lnTo>
                            <a:pt x="291" y="82"/>
                          </a:lnTo>
                          <a:lnTo>
                            <a:pt x="283" y="83"/>
                          </a:lnTo>
                          <a:lnTo>
                            <a:pt x="276" y="83"/>
                          </a:lnTo>
                          <a:lnTo>
                            <a:pt x="269" y="83"/>
                          </a:lnTo>
                          <a:lnTo>
                            <a:pt x="263" y="84"/>
                          </a:lnTo>
                          <a:lnTo>
                            <a:pt x="256" y="84"/>
                          </a:lnTo>
                          <a:lnTo>
                            <a:pt x="249" y="85"/>
                          </a:lnTo>
                          <a:lnTo>
                            <a:pt x="242" y="85"/>
                          </a:lnTo>
                          <a:lnTo>
                            <a:pt x="235" y="87"/>
                          </a:lnTo>
                          <a:lnTo>
                            <a:pt x="229" y="88"/>
                          </a:lnTo>
                          <a:lnTo>
                            <a:pt x="222" y="88"/>
                          </a:lnTo>
                          <a:lnTo>
                            <a:pt x="215" y="89"/>
                          </a:lnTo>
                          <a:lnTo>
                            <a:pt x="208" y="90"/>
                          </a:lnTo>
                          <a:lnTo>
                            <a:pt x="202" y="90"/>
                          </a:lnTo>
                          <a:lnTo>
                            <a:pt x="194" y="91"/>
                          </a:lnTo>
                          <a:lnTo>
                            <a:pt x="187" y="93"/>
                          </a:lnTo>
                          <a:lnTo>
                            <a:pt x="181" y="94"/>
                          </a:lnTo>
                          <a:lnTo>
                            <a:pt x="174" y="95"/>
                          </a:lnTo>
                          <a:lnTo>
                            <a:pt x="167" y="95"/>
                          </a:lnTo>
                          <a:lnTo>
                            <a:pt x="161" y="96"/>
                          </a:lnTo>
                          <a:lnTo>
                            <a:pt x="154" y="97"/>
                          </a:lnTo>
                          <a:lnTo>
                            <a:pt x="147" y="99"/>
                          </a:lnTo>
                          <a:lnTo>
                            <a:pt x="141" y="100"/>
                          </a:lnTo>
                          <a:lnTo>
                            <a:pt x="134" y="101"/>
                          </a:lnTo>
                          <a:lnTo>
                            <a:pt x="127" y="103"/>
                          </a:lnTo>
                          <a:lnTo>
                            <a:pt x="121" y="104"/>
                          </a:lnTo>
                          <a:lnTo>
                            <a:pt x="114" y="106"/>
                          </a:lnTo>
                          <a:lnTo>
                            <a:pt x="108" y="107"/>
                          </a:lnTo>
                          <a:lnTo>
                            <a:pt x="101" y="108"/>
                          </a:lnTo>
                          <a:lnTo>
                            <a:pt x="95" y="110"/>
                          </a:lnTo>
                          <a:lnTo>
                            <a:pt x="88" y="112"/>
                          </a:lnTo>
                          <a:lnTo>
                            <a:pt x="82" y="113"/>
                          </a:lnTo>
                          <a:lnTo>
                            <a:pt x="76" y="115"/>
                          </a:lnTo>
                          <a:lnTo>
                            <a:pt x="69" y="116"/>
                          </a:lnTo>
                          <a:lnTo>
                            <a:pt x="65" y="115"/>
                          </a:lnTo>
                          <a:lnTo>
                            <a:pt x="62" y="115"/>
                          </a:lnTo>
                          <a:lnTo>
                            <a:pt x="58" y="114"/>
                          </a:lnTo>
                          <a:lnTo>
                            <a:pt x="56" y="114"/>
                          </a:lnTo>
                          <a:lnTo>
                            <a:pt x="52" y="113"/>
                          </a:lnTo>
                          <a:lnTo>
                            <a:pt x="49" y="113"/>
                          </a:lnTo>
                          <a:lnTo>
                            <a:pt x="45" y="113"/>
                          </a:lnTo>
                          <a:lnTo>
                            <a:pt x="43" y="113"/>
                          </a:lnTo>
                          <a:lnTo>
                            <a:pt x="39" y="113"/>
                          </a:lnTo>
                          <a:lnTo>
                            <a:pt x="37" y="113"/>
                          </a:lnTo>
                          <a:lnTo>
                            <a:pt x="33" y="113"/>
                          </a:lnTo>
                          <a:lnTo>
                            <a:pt x="31" y="113"/>
                          </a:lnTo>
                          <a:lnTo>
                            <a:pt x="27" y="113"/>
                          </a:lnTo>
                          <a:lnTo>
                            <a:pt x="25" y="113"/>
                          </a:lnTo>
                          <a:lnTo>
                            <a:pt x="22" y="113"/>
                          </a:lnTo>
                          <a:lnTo>
                            <a:pt x="19" y="113"/>
                          </a:lnTo>
                          <a:lnTo>
                            <a:pt x="18" y="109"/>
                          </a:lnTo>
                          <a:lnTo>
                            <a:pt x="16" y="107"/>
                          </a:lnTo>
                          <a:lnTo>
                            <a:pt x="15" y="103"/>
                          </a:lnTo>
                          <a:lnTo>
                            <a:pt x="14" y="101"/>
                          </a:lnTo>
                          <a:lnTo>
                            <a:pt x="12" y="95"/>
                          </a:lnTo>
                          <a:lnTo>
                            <a:pt x="9" y="91"/>
                          </a:lnTo>
                          <a:lnTo>
                            <a:pt x="7" y="87"/>
                          </a:lnTo>
                          <a:lnTo>
                            <a:pt x="5" y="83"/>
                          </a:lnTo>
                          <a:lnTo>
                            <a:pt x="2" y="78"/>
                          </a:lnTo>
                          <a:lnTo>
                            <a:pt x="0" y="75"/>
                          </a:lnTo>
                          <a:lnTo>
                            <a:pt x="2" y="70"/>
                          </a:lnTo>
                          <a:lnTo>
                            <a:pt x="6" y="68"/>
                          </a:lnTo>
                          <a:lnTo>
                            <a:pt x="8" y="64"/>
                          </a:lnTo>
                          <a:lnTo>
                            <a:pt x="12" y="61"/>
                          </a:lnTo>
                          <a:lnTo>
                            <a:pt x="14" y="58"/>
                          </a:lnTo>
                          <a:lnTo>
                            <a:pt x="18" y="55"/>
                          </a:lnTo>
                          <a:lnTo>
                            <a:pt x="21" y="52"/>
                          </a:lnTo>
                          <a:lnTo>
                            <a:pt x="25" y="51"/>
                          </a:lnTo>
                          <a:lnTo>
                            <a:pt x="27" y="49"/>
                          </a:lnTo>
                          <a:lnTo>
                            <a:pt x="31" y="46"/>
                          </a:lnTo>
                          <a:lnTo>
                            <a:pt x="34" y="44"/>
                          </a:lnTo>
                          <a:lnTo>
                            <a:pt x="38" y="43"/>
                          </a:lnTo>
                          <a:lnTo>
                            <a:pt x="41" y="40"/>
                          </a:lnTo>
                          <a:lnTo>
                            <a:pt x="45" y="39"/>
                          </a:lnTo>
                          <a:lnTo>
                            <a:pt x="49" y="38"/>
                          </a:lnTo>
                          <a:lnTo>
                            <a:pt x="53" y="37"/>
                          </a:lnTo>
                          <a:lnTo>
                            <a:pt x="56" y="34"/>
                          </a:lnTo>
                          <a:lnTo>
                            <a:pt x="60" y="33"/>
                          </a:lnTo>
                          <a:lnTo>
                            <a:pt x="64" y="32"/>
                          </a:lnTo>
                          <a:lnTo>
                            <a:pt x="67" y="31"/>
                          </a:lnTo>
                          <a:lnTo>
                            <a:pt x="71" y="30"/>
                          </a:lnTo>
                          <a:lnTo>
                            <a:pt x="76" y="30"/>
                          </a:lnTo>
                          <a:lnTo>
                            <a:pt x="79" y="28"/>
                          </a:lnTo>
                          <a:lnTo>
                            <a:pt x="83" y="27"/>
                          </a:lnTo>
                          <a:lnTo>
                            <a:pt x="88" y="27"/>
                          </a:lnTo>
                          <a:lnTo>
                            <a:pt x="91" y="26"/>
                          </a:lnTo>
                          <a:lnTo>
                            <a:pt x="95" y="25"/>
                          </a:lnTo>
                          <a:lnTo>
                            <a:pt x="98" y="25"/>
                          </a:lnTo>
                          <a:lnTo>
                            <a:pt x="103" y="25"/>
                          </a:lnTo>
                          <a:lnTo>
                            <a:pt x="107" y="25"/>
                          </a:lnTo>
                          <a:lnTo>
                            <a:pt x="111" y="24"/>
                          </a:lnTo>
                          <a:lnTo>
                            <a:pt x="116" y="24"/>
                          </a:lnTo>
                          <a:lnTo>
                            <a:pt x="120" y="23"/>
                          </a:lnTo>
                          <a:lnTo>
                            <a:pt x="123" y="23"/>
                          </a:lnTo>
                          <a:lnTo>
                            <a:pt x="127" y="23"/>
                          </a:lnTo>
                          <a:lnTo>
                            <a:pt x="132" y="23"/>
                          </a:lnTo>
                          <a:lnTo>
                            <a:pt x="135" y="23"/>
                          </a:lnTo>
                          <a:lnTo>
                            <a:pt x="140" y="21"/>
                          </a:lnTo>
                          <a:lnTo>
                            <a:pt x="143" y="21"/>
                          </a:lnTo>
                          <a:lnTo>
                            <a:pt x="148" y="21"/>
                          </a:lnTo>
                          <a:lnTo>
                            <a:pt x="152" y="20"/>
                          </a:lnTo>
                          <a:lnTo>
                            <a:pt x="156" y="20"/>
                          </a:lnTo>
                          <a:lnTo>
                            <a:pt x="161" y="20"/>
                          </a:lnTo>
                          <a:lnTo>
                            <a:pt x="165" y="20"/>
                          </a:lnTo>
                          <a:lnTo>
                            <a:pt x="170" y="19"/>
                          </a:lnTo>
                          <a:lnTo>
                            <a:pt x="173" y="19"/>
                          </a:lnTo>
                          <a:lnTo>
                            <a:pt x="177" y="19"/>
                          </a:lnTo>
                          <a:lnTo>
                            <a:pt x="181" y="19"/>
                          </a:lnTo>
                          <a:lnTo>
                            <a:pt x="186" y="19"/>
                          </a:lnTo>
                          <a:lnTo>
                            <a:pt x="190" y="19"/>
                          </a:lnTo>
                          <a:lnTo>
                            <a:pt x="194" y="18"/>
                          </a:lnTo>
                          <a:lnTo>
                            <a:pt x="198" y="18"/>
                          </a:lnTo>
                          <a:lnTo>
                            <a:pt x="202" y="17"/>
                          </a:lnTo>
                          <a:lnTo>
                            <a:pt x="206" y="17"/>
                          </a:lnTo>
                          <a:lnTo>
                            <a:pt x="210" y="15"/>
                          </a:lnTo>
                          <a:lnTo>
                            <a:pt x="215" y="15"/>
                          </a:lnTo>
                          <a:lnTo>
                            <a:pt x="218" y="14"/>
                          </a:lnTo>
                          <a:lnTo>
                            <a:pt x="222" y="14"/>
                          </a:lnTo>
                          <a:lnTo>
                            <a:pt x="225" y="13"/>
                          </a:lnTo>
                          <a:lnTo>
                            <a:pt x="230" y="12"/>
                          </a:lnTo>
                          <a:lnTo>
                            <a:pt x="234" y="12"/>
                          </a:lnTo>
                          <a:lnTo>
                            <a:pt x="237" y="11"/>
                          </a:lnTo>
                          <a:lnTo>
                            <a:pt x="242" y="9"/>
                          </a:lnTo>
                          <a:lnTo>
                            <a:pt x="245" y="9"/>
                          </a:lnTo>
                          <a:lnTo>
                            <a:pt x="249" y="7"/>
                          </a:lnTo>
                          <a:lnTo>
                            <a:pt x="251" y="7"/>
                          </a:lnTo>
                          <a:lnTo>
                            <a:pt x="255" y="7"/>
                          </a:lnTo>
                          <a:lnTo>
                            <a:pt x="257" y="7"/>
                          </a:lnTo>
                          <a:lnTo>
                            <a:pt x="260" y="7"/>
                          </a:lnTo>
                          <a:lnTo>
                            <a:pt x="263" y="6"/>
                          </a:lnTo>
                          <a:lnTo>
                            <a:pt x="266" y="6"/>
                          </a:lnTo>
                          <a:lnTo>
                            <a:pt x="269" y="6"/>
                          </a:lnTo>
                          <a:lnTo>
                            <a:pt x="272" y="5"/>
                          </a:lnTo>
                          <a:lnTo>
                            <a:pt x="275" y="5"/>
                          </a:lnTo>
                          <a:lnTo>
                            <a:pt x="278" y="5"/>
                          </a:lnTo>
                          <a:lnTo>
                            <a:pt x="281" y="5"/>
                          </a:lnTo>
                          <a:lnTo>
                            <a:pt x="283" y="5"/>
                          </a:lnTo>
                          <a:lnTo>
                            <a:pt x="287" y="5"/>
                          </a:lnTo>
                          <a:lnTo>
                            <a:pt x="289" y="5"/>
                          </a:lnTo>
                          <a:lnTo>
                            <a:pt x="293" y="5"/>
                          </a:lnTo>
                          <a:lnTo>
                            <a:pt x="295" y="5"/>
                          </a:lnTo>
                          <a:lnTo>
                            <a:pt x="298" y="5"/>
                          </a:lnTo>
                          <a:lnTo>
                            <a:pt x="301" y="5"/>
                          </a:lnTo>
                          <a:lnTo>
                            <a:pt x="304" y="5"/>
                          </a:lnTo>
                          <a:lnTo>
                            <a:pt x="307" y="5"/>
                          </a:lnTo>
                          <a:lnTo>
                            <a:pt x="311" y="5"/>
                          </a:lnTo>
                          <a:lnTo>
                            <a:pt x="313" y="5"/>
                          </a:lnTo>
                          <a:lnTo>
                            <a:pt x="315" y="5"/>
                          </a:lnTo>
                          <a:lnTo>
                            <a:pt x="319" y="5"/>
                          </a:lnTo>
                          <a:lnTo>
                            <a:pt x="321" y="5"/>
                          </a:lnTo>
                          <a:lnTo>
                            <a:pt x="325" y="5"/>
                          </a:lnTo>
                          <a:lnTo>
                            <a:pt x="329" y="5"/>
                          </a:lnTo>
                          <a:lnTo>
                            <a:pt x="331" y="5"/>
                          </a:lnTo>
                          <a:lnTo>
                            <a:pt x="333" y="5"/>
                          </a:lnTo>
                          <a:lnTo>
                            <a:pt x="337" y="5"/>
                          </a:lnTo>
                          <a:lnTo>
                            <a:pt x="340" y="6"/>
                          </a:lnTo>
                          <a:lnTo>
                            <a:pt x="343" y="5"/>
                          </a:lnTo>
                          <a:lnTo>
                            <a:pt x="346" y="5"/>
                          </a:lnTo>
                          <a:lnTo>
                            <a:pt x="349" y="5"/>
                          </a:lnTo>
                          <a:lnTo>
                            <a:pt x="351" y="5"/>
                          </a:lnTo>
                          <a:lnTo>
                            <a:pt x="355" y="5"/>
                          </a:lnTo>
                          <a:lnTo>
                            <a:pt x="357" y="5"/>
                          </a:lnTo>
                          <a:lnTo>
                            <a:pt x="361" y="5"/>
                          </a:lnTo>
                          <a:lnTo>
                            <a:pt x="364" y="5"/>
                          </a:lnTo>
                          <a:lnTo>
                            <a:pt x="366" y="5"/>
                          </a:lnTo>
                          <a:lnTo>
                            <a:pt x="369" y="5"/>
                          </a:lnTo>
                          <a:lnTo>
                            <a:pt x="371" y="5"/>
                          </a:lnTo>
                          <a:lnTo>
                            <a:pt x="376" y="5"/>
                          </a:lnTo>
                          <a:lnTo>
                            <a:pt x="378" y="5"/>
                          </a:lnTo>
                          <a:lnTo>
                            <a:pt x="382" y="5"/>
                          </a:lnTo>
                          <a:lnTo>
                            <a:pt x="384" y="5"/>
                          </a:lnTo>
                          <a:lnTo>
                            <a:pt x="387" y="5"/>
                          </a:lnTo>
                          <a:lnTo>
                            <a:pt x="390" y="5"/>
                          </a:lnTo>
                          <a:lnTo>
                            <a:pt x="394" y="5"/>
                          </a:lnTo>
                          <a:lnTo>
                            <a:pt x="396" y="5"/>
                          </a:lnTo>
                          <a:lnTo>
                            <a:pt x="400" y="5"/>
                          </a:lnTo>
                          <a:lnTo>
                            <a:pt x="402" y="5"/>
                          </a:lnTo>
                          <a:lnTo>
                            <a:pt x="404" y="5"/>
                          </a:lnTo>
                          <a:lnTo>
                            <a:pt x="407" y="4"/>
                          </a:lnTo>
                          <a:lnTo>
                            <a:pt x="410" y="4"/>
                          </a:lnTo>
                          <a:lnTo>
                            <a:pt x="414" y="2"/>
                          </a:lnTo>
                          <a:lnTo>
                            <a:pt x="418" y="2"/>
                          </a:lnTo>
                          <a:lnTo>
                            <a:pt x="420" y="1"/>
                          </a:lnTo>
                          <a:lnTo>
                            <a:pt x="422" y="1"/>
                          </a:lnTo>
                          <a:lnTo>
                            <a:pt x="426" y="1"/>
                          </a:lnTo>
                          <a:lnTo>
                            <a:pt x="428" y="1"/>
                          </a:lnTo>
                          <a:lnTo>
                            <a:pt x="432" y="0"/>
                          </a:lnTo>
                          <a:lnTo>
                            <a:pt x="43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89" name="Freeform 227">
                      <a:extLst>
                        <a:ext uri="{FF2B5EF4-FFF2-40B4-BE49-F238E27FC236}">
                          <a16:creationId xmlns:a16="http://schemas.microsoft.com/office/drawing/2014/main" id="{58A80DDC-894E-4D45-9FA2-87C126275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6" y="1602"/>
                      <a:ext cx="36" cy="166"/>
                    </a:xfrm>
                    <a:custGeom>
                      <a:avLst/>
                      <a:gdLst>
                        <a:gd name="T0" fmla="*/ 0 w 107"/>
                        <a:gd name="T1" fmla="*/ 0 h 499"/>
                        <a:gd name="T2" fmla="*/ 0 w 107"/>
                        <a:gd name="T3" fmla="*/ 0 h 499"/>
                        <a:gd name="T4" fmla="*/ 0 w 107"/>
                        <a:gd name="T5" fmla="*/ 0 h 499"/>
                        <a:gd name="T6" fmla="*/ 0 w 107"/>
                        <a:gd name="T7" fmla="*/ 0 h 499"/>
                        <a:gd name="T8" fmla="*/ 0 w 107"/>
                        <a:gd name="T9" fmla="*/ 0 h 499"/>
                        <a:gd name="T10" fmla="*/ 0 w 107"/>
                        <a:gd name="T11" fmla="*/ 0 h 499"/>
                        <a:gd name="T12" fmla="*/ 0 w 107"/>
                        <a:gd name="T13" fmla="*/ 0 h 499"/>
                        <a:gd name="T14" fmla="*/ 0 w 107"/>
                        <a:gd name="T15" fmla="*/ 0 h 499"/>
                        <a:gd name="T16" fmla="*/ 0 w 107"/>
                        <a:gd name="T17" fmla="*/ 0 h 499"/>
                        <a:gd name="T18" fmla="*/ 0 w 107"/>
                        <a:gd name="T19" fmla="*/ 0 h 499"/>
                        <a:gd name="T20" fmla="*/ 0 w 107"/>
                        <a:gd name="T21" fmla="*/ 0 h 499"/>
                        <a:gd name="T22" fmla="*/ 0 w 107"/>
                        <a:gd name="T23" fmla="*/ 0 h 499"/>
                        <a:gd name="T24" fmla="*/ 0 w 107"/>
                        <a:gd name="T25" fmla="*/ 0 h 499"/>
                        <a:gd name="T26" fmla="*/ 0 w 107"/>
                        <a:gd name="T27" fmla="*/ 0 h 499"/>
                        <a:gd name="T28" fmla="*/ 0 w 107"/>
                        <a:gd name="T29" fmla="*/ 0 h 499"/>
                        <a:gd name="T30" fmla="*/ 0 w 107"/>
                        <a:gd name="T31" fmla="*/ 0 h 499"/>
                        <a:gd name="T32" fmla="*/ 0 w 107"/>
                        <a:gd name="T33" fmla="*/ 0 h 499"/>
                        <a:gd name="T34" fmla="*/ 0 w 107"/>
                        <a:gd name="T35" fmla="*/ 0 h 499"/>
                        <a:gd name="T36" fmla="*/ 0 w 107"/>
                        <a:gd name="T37" fmla="*/ 0 h 499"/>
                        <a:gd name="T38" fmla="*/ 0 w 107"/>
                        <a:gd name="T39" fmla="*/ 0 h 499"/>
                        <a:gd name="T40" fmla="*/ 0 w 107"/>
                        <a:gd name="T41" fmla="*/ 0 h 499"/>
                        <a:gd name="T42" fmla="*/ 0 w 107"/>
                        <a:gd name="T43" fmla="*/ 0 h 499"/>
                        <a:gd name="T44" fmla="*/ 0 w 107"/>
                        <a:gd name="T45" fmla="*/ 0 h 499"/>
                        <a:gd name="T46" fmla="*/ 0 w 107"/>
                        <a:gd name="T47" fmla="*/ 0 h 499"/>
                        <a:gd name="T48" fmla="*/ 0 w 107"/>
                        <a:gd name="T49" fmla="*/ 0 h 499"/>
                        <a:gd name="T50" fmla="*/ 0 w 107"/>
                        <a:gd name="T51" fmla="*/ 0 h 499"/>
                        <a:gd name="T52" fmla="*/ 0 w 107"/>
                        <a:gd name="T53" fmla="*/ 0 h 499"/>
                        <a:gd name="T54" fmla="*/ 0 w 107"/>
                        <a:gd name="T55" fmla="*/ 0 h 499"/>
                        <a:gd name="T56" fmla="*/ 0 w 107"/>
                        <a:gd name="T57" fmla="*/ 0 h 499"/>
                        <a:gd name="T58" fmla="*/ 0 w 107"/>
                        <a:gd name="T59" fmla="*/ 0 h 499"/>
                        <a:gd name="T60" fmla="*/ 0 w 107"/>
                        <a:gd name="T61" fmla="*/ 0 h 499"/>
                        <a:gd name="T62" fmla="*/ 0 w 107"/>
                        <a:gd name="T63" fmla="*/ 0 h 499"/>
                        <a:gd name="T64" fmla="*/ 0 w 107"/>
                        <a:gd name="T65" fmla="*/ 0 h 499"/>
                        <a:gd name="T66" fmla="*/ 0 w 107"/>
                        <a:gd name="T67" fmla="*/ 0 h 499"/>
                        <a:gd name="T68" fmla="*/ 0 w 107"/>
                        <a:gd name="T69" fmla="*/ 0 h 499"/>
                        <a:gd name="T70" fmla="*/ 0 w 107"/>
                        <a:gd name="T71" fmla="*/ 0 h 499"/>
                        <a:gd name="T72" fmla="*/ 0 w 107"/>
                        <a:gd name="T73" fmla="*/ 0 h 499"/>
                        <a:gd name="T74" fmla="*/ 0 w 107"/>
                        <a:gd name="T75" fmla="*/ 0 h 499"/>
                        <a:gd name="T76" fmla="*/ 0 w 107"/>
                        <a:gd name="T77" fmla="*/ 0 h 499"/>
                        <a:gd name="T78" fmla="*/ 0 w 107"/>
                        <a:gd name="T79" fmla="*/ 0 h 499"/>
                        <a:gd name="T80" fmla="*/ 0 w 107"/>
                        <a:gd name="T81" fmla="*/ 0 h 499"/>
                        <a:gd name="T82" fmla="*/ 0 w 107"/>
                        <a:gd name="T83" fmla="*/ 0 h 499"/>
                        <a:gd name="T84" fmla="*/ 0 w 107"/>
                        <a:gd name="T85" fmla="*/ 0 h 499"/>
                        <a:gd name="T86" fmla="*/ 0 w 107"/>
                        <a:gd name="T87" fmla="*/ 0 h 499"/>
                        <a:gd name="T88" fmla="*/ 0 w 107"/>
                        <a:gd name="T89" fmla="*/ 0 h 499"/>
                        <a:gd name="T90" fmla="*/ 0 w 107"/>
                        <a:gd name="T91" fmla="*/ 0 h 499"/>
                        <a:gd name="T92" fmla="*/ 0 w 107"/>
                        <a:gd name="T93" fmla="*/ 0 h 499"/>
                        <a:gd name="T94" fmla="*/ 0 w 107"/>
                        <a:gd name="T95" fmla="*/ 0 h 499"/>
                        <a:gd name="T96" fmla="*/ 0 w 107"/>
                        <a:gd name="T97" fmla="*/ 0 h 499"/>
                        <a:gd name="T98" fmla="*/ 0 w 107"/>
                        <a:gd name="T99" fmla="*/ 0 h 499"/>
                        <a:gd name="T100" fmla="*/ 0 w 107"/>
                        <a:gd name="T101" fmla="*/ 0 h 499"/>
                        <a:gd name="T102" fmla="*/ 0 w 107"/>
                        <a:gd name="T103" fmla="*/ 0 h 499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w 107"/>
                        <a:gd name="T157" fmla="*/ 0 h 499"/>
                        <a:gd name="T158" fmla="*/ 107 w 107"/>
                        <a:gd name="T159" fmla="*/ 499 h 499"/>
                      </a:gdLst>
                      <a:ahLst/>
                      <a:cxnLst>
                        <a:cxn ang="T104">
                          <a:pos x="T0" y="T1"/>
                        </a:cxn>
                        <a:cxn ang="T105">
                          <a:pos x="T2" y="T3"/>
                        </a:cxn>
                        <a:cxn ang="T106">
                          <a:pos x="T4" y="T5"/>
                        </a:cxn>
                        <a:cxn ang="T107">
                          <a:pos x="T6" y="T7"/>
                        </a:cxn>
                        <a:cxn ang="T108">
                          <a:pos x="T8" y="T9"/>
                        </a:cxn>
                        <a:cxn ang="T109">
                          <a:pos x="T10" y="T11"/>
                        </a:cxn>
                        <a:cxn ang="T110">
                          <a:pos x="T12" y="T13"/>
                        </a:cxn>
                        <a:cxn ang="T111">
                          <a:pos x="T14" y="T15"/>
                        </a:cxn>
                        <a:cxn ang="T112">
                          <a:pos x="T16" y="T17"/>
                        </a:cxn>
                        <a:cxn ang="T113">
                          <a:pos x="T18" y="T19"/>
                        </a:cxn>
                        <a:cxn ang="T114">
                          <a:pos x="T20" y="T21"/>
                        </a:cxn>
                        <a:cxn ang="T115">
                          <a:pos x="T22" y="T23"/>
                        </a:cxn>
                        <a:cxn ang="T116">
                          <a:pos x="T24" y="T25"/>
                        </a:cxn>
                        <a:cxn ang="T117">
                          <a:pos x="T26" y="T27"/>
                        </a:cxn>
                        <a:cxn ang="T118">
                          <a:pos x="T28" y="T29"/>
                        </a:cxn>
                        <a:cxn ang="T119">
                          <a:pos x="T30" y="T31"/>
                        </a:cxn>
                        <a:cxn ang="T120">
                          <a:pos x="T32" y="T33"/>
                        </a:cxn>
                        <a:cxn ang="T121">
                          <a:pos x="T34" y="T35"/>
                        </a:cxn>
                        <a:cxn ang="T122">
                          <a:pos x="T36" y="T37"/>
                        </a:cxn>
                        <a:cxn ang="T123">
                          <a:pos x="T38" y="T39"/>
                        </a:cxn>
                        <a:cxn ang="T124">
                          <a:pos x="T40" y="T41"/>
                        </a:cxn>
                        <a:cxn ang="T125">
                          <a:pos x="T42" y="T43"/>
                        </a:cxn>
                        <a:cxn ang="T126">
                          <a:pos x="T44" y="T45"/>
                        </a:cxn>
                        <a:cxn ang="T127">
                          <a:pos x="T46" y="T47"/>
                        </a:cxn>
                        <a:cxn ang="T128">
                          <a:pos x="T48" y="T49"/>
                        </a:cxn>
                        <a:cxn ang="T129">
                          <a:pos x="T50" y="T51"/>
                        </a:cxn>
                        <a:cxn ang="T130">
                          <a:pos x="T52" y="T53"/>
                        </a:cxn>
                        <a:cxn ang="T131">
                          <a:pos x="T54" y="T55"/>
                        </a:cxn>
                        <a:cxn ang="T132">
                          <a:pos x="T56" y="T57"/>
                        </a:cxn>
                        <a:cxn ang="T133">
                          <a:pos x="T58" y="T59"/>
                        </a:cxn>
                        <a:cxn ang="T134">
                          <a:pos x="T60" y="T61"/>
                        </a:cxn>
                        <a:cxn ang="T135">
                          <a:pos x="T62" y="T63"/>
                        </a:cxn>
                        <a:cxn ang="T136">
                          <a:pos x="T64" y="T65"/>
                        </a:cxn>
                        <a:cxn ang="T137">
                          <a:pos x="T66" y="T67"/>
                        </a:cxn>
                        <a:cxn ang="T138">
                          <a:pos x="T68" y="T69"/>
                        </a:cxn>
                        <a:cxn ang="T139">
                          <a:pos x="T70" y="T71"/>
                        </a:cxn>
                        <a:cxn ang="T140">
                          <a:pos x="T72" y="T73"/>
                        </a:cxn>
                        <a:cxn ang="T141">
                          <a:pos x="T74" y="T75"/>
                        </a:cxn>
                        <a:cxn ang="T142">
                          <a:pos x="T76" y="T77"/>
                        </a:cxn>
                        <a:cxn ang="T143">
                          <a:pos x="T78" y="T79"/>
                        </a:cxn>
                        <a:cxn ang="T144">
                          <a:pos x="T80" y="T81"/>
                        </a:cxn>
                        <a:cxn ang="T145">
                          <a:pos x="T82" y="T83"/>
                        </a:cxn>
                        <a:cxn ang="T146">
                          <a:pos x="T84" y="T85"/>
                        </a:cxn>
                        <a:cxn ang="T147">
                          <a:pos x="T86" y="T87"/>
                        </a:cxn>
                        <a:cxn ang="T148">
                          <a:pos x="T88" y="T89"/>
                        </a:cxn>
                        <a:cxn ang="T149">
                          <a:pos x="T90" y="T91"/>
                        </a:cxn>
                        <a:cxn ang="T150">
                          <a:pos x="T92" y="T93"/>
                        </a:cxn>
                        <a:cxn ang="T151">
                          <a:pos x="T94" y="T95"/>
                        </a:cxn>
                        <a:cxn ang="T152">
                          <a:pos x="T96" y="T97"/>
                        </a:cxn>
                        <a:cxn ang="T153">
                          <a:pos x="T98" y="T99"/>
                        </a:cxn>
                        <a:cxn ang="T154">
                          <a:pos x="T100" y="T101"/>
                        </a:cxn>
                        <a:cxn ang="T155">
                          <a:pos x="T102" y="T103"/>
                        </a:cxn>
                      </a:cxnLst>
                      <a:rect l="T156" t="T157" r="T158" b="T159"/>
                      <a:pathLst>
                        <a:path w="107" h="499">
                          <a:moveTo>
                            <a:pt x="54" y="0"/>
                          </a:moveTo>
                          <a:lnTo>
                            <a:pt x="57" y="2"/>
                          </a:lnTo>
                          <a:lnTo>
                            <a:pt x="61" y="4"/>
                          </a:lnTo>
                          <a:lnTo>
                            <a:pt x="64" y="5"/>
                          </a:lnTo>
                          <a:lnTo>
                            <a:pt x="69" y="7"/>
                          </a:lnTo>
                          <a:lnTo>
                            <a:pt x="71" y="8"/>
                          </a:lnTo>
                          <a:lnTo>
                            <a:pt x="74" y="11"/>
                          </a:lnTo>
                          <a:lnTo>
                            <a:pt x="76" y="12"/>
                          </a:lnTo>
                          <a:lnTo>
                            <a:pt x="80" y="15"/>
                          </a:lnTo>
                          <a:lnTo>
                            <a:pt x="85" y="19"/>
                          </a:lnTo>
                          <a:lnTo>
                            <a:pt x="88" y="24"/>
                          </a:lnTo>
                          <a:lnTo>
                            <a:pt x="89" y="26"/>
                          </a:lnTo>
                          <a:lnTo>
                            <a:pt x="92" y="30"/>
                          </a:lnTo>
                          <a:lnTo>
                            <a:pt x="92" y="32"/>
                          </a:lnTo>
                          <a:lnTo>
                            <a:pt x="94" y="36"/>
                          </a:lnTo>
                          <a:lnTo>
                            <a:pt x="94" y="38"/>
                          </a:lnTo>
                          <a:lnTo>
                            <a:pt x="95" y="40"/>
                          </a:lnTo>
                          <a:lnTo>
                            <a:pt x="95" y="44"/>
                          </a:lnTo>
                          <a:lnTo>
                            <a:pt x="96" y="46"/>
                          </a:lnTo>
                          <a:lnTo>
                            <a:pt x="96" y="50"/>
                          </a:lnTo>
                          <a:lnTo>
                            <a:pt x="96" y="53"/>
                          </a:lnTo>
                          <a:lnTo>
                            <a:pt x="96" y="56"/>
                          </a:lnTo>
                          <a:lnTo>
                            <a:pt x="98" y="59"/>
                          </a:lnTo>
                          <a:lnTo>
                            <a:pt x="96" y="63"/>
                          </a:lnTo>
                          <a:lnTo>
                            <a:pt x="96" y="65"/>
                          </a:lnTo>
                          <a:lnTo>
                            <a:pt x="96" y="69"/>
                          </a:lnTo>
                          <a:lnTo>
                            <a:pt x="96" y="74"/>
                          </a:lnTo>
                          <a:lnTo>
                            <a:pt x="95" y="76"/>
                          </a:lnTo>
                          <a:lnTo>
                            <a:pt x="95" y="81"/>
                          </a:lnTo>
                          <a:lnTo>
                            <a:pt x="94" y="83"/>
                          </a:lnTo>
                          <a:lnTo>
                            <a:pt x="94" y="88"/>
                          </a:lnTo>
                          <a:lnTo>
                            <a:pt x="93" y="90"/>
                          </a:lnTo>
                          <a:lnTo>
                            <a:pt x="92" y="94"/>
                          </a:lnTo>
                          <a:lnTo>
                            <a:pt x="92" y="97"/>
                          </a:lnTo>
                          <a:lnTo>
                            <a:pt x="90" y="101"/>
                          </a:lnTo>
                          <a:lnTo>
                            <a:pt x="89" y="105"/>
                          </a:lnTo>
                          <a:lnTo>
                            <a:pt x="89" y="108"/>
                          </a:lnTo>
                          <a:lnTo>
                            <a:pt x="87" y="112"/>
                          </a:lnTo>
                          <a:lnTo>
                            <a:pt x="87" y="116"/>
                          </a:lnTo>
                          <a:lnTo>
                            <a:pt x="86" y="119"/>
                          </a:lnTo>
                          <a:lnTo>
                            <a:pt x="85" y="122"/>
                          </a:lnTo>
                          <a:lnTo>
                            <a:pt x="85" y="126"/>
                          </a:lnTo>
                          <a:lnTo>
                            <a:pt x="83" y="129"/>
                          </a:lnTo>
                          <a:lnTo>
                            <a:pt x="82" y="133"/>
                          </a:lnTo>
                          <a:lnTo>
                            <a:pt x="82" y="137"/>
                          </a:lnTo>
                          <a:lnTo>
                            <a:pt x="80" y="140"/>
                          </a:lnTo>
                          <a:lnTo>
                            <a:pt x="80" y="144"/>
                          </a:lnTo>
                          <a:lnTo>
                            <a:pt x="79" y="147"/>
                          </a:lnTo>
                          <a:lnTo>
                            <a:pt x="77" y="151"/>
                          </a:lnTo>
                          <a:lnTo>
                            <a:pt x="76" y="154"/>
                          </a:lnTo>
                          <a:lnTo>
                            <a:pt x="76" y="158"/>
                          </a:lnTo>
                          <a:lnTo>
                            <a:pt x="76" y="162"/>
                          </a:lnTo>
                          <a:lnTo>
                            <a:pt x="76" y="165"/>
                          </a:lnTo>
                          <a:lnTo>
                            <a:pt x="75" y="169"/>
                          </a:lnTo>
                          <a:lnTo>
                            <a:pt x="75" y="172"/>
                          </a:lnTo>
                          <a:lnTo>
                            <a:pt x="74" y="175"/>
                          </a:lnTo>
                          <a:lnTo>
                            <a:pt x="74" y="178"/>
                          </a:lnTo>
                          <a:lnTo>
                            <a:pt x="74" y="182"/>
                          </a:lnTo>
                          <a:lnTo>
                            <a:pt x="75" y="184"/>
                          </a:lnTo>
                          <a:lnTo>
                            <a:pt x="75" y="188"/>
                          </a:lnTo>
                          <a:lnTo>
                            <a:pt x="76" y="191"/>
                          </a:lnTo>
                          <a:lnTo>
                            <a:pt x="76" y="195"/>
                          </a:lnTo>
                          <a:lnTo>
                            <a:pt x="77" y="197"/>
                          </a:lnTo>
                          <a:lnTo>
                            <a:pt x="76" y="202"/>
                          </a:lnTo>
                          <a:lnTo>
                            <a:pt x="76" y="207"/>
                          </a:lnTo>
                          <a:lnTo>
                            <a:pt x="76" y="210"/>
                          </a:lnTo>
                          <a:lnTo>
                            <a:pt x="76" y="215"/>
                          </a:lnTo>
                          <a:lnTo>
                            <a:pt x="75" y="220"/>
                          </a:lnTo>
                          <a:lnTo>
                            <a:pt x="74" y="224"/>
                          </a:lnTo>
                          <a:lnTo>
                            <a:pt x="74" y="228"/>
                          </a:lnTo>
                          <a:lnTo>
                            <a:pt x="74" y="233"/>
                          </a:lnTo>
                          <a:lnTo>
                            <a:pt x="74" y="237"/>
                          </a:lnTo>
                          <a:lnTo>
                            <a:pt x="74" y="241"/>
                          </a:lnTo>
                          <a:lnTo>
                            <a:pt x="74" y="246"/>
                          </a:lnTo>
                          <a:lnTo>
                            <a:pt x="74" y="251"/>
                          </a:lnTo>
                          <a:lnTo>
                            <a:pt x="74" y="255"/>
                          </a:lnTo>
                          <a:lnTo>
                            <a:pt x="74" y="259"/>
                          </a:lnTo>
                          <a:lnTo>
                            <a:pt x="74" y="264"/>
                          </a:lnTo>
                          <a:lnTo>
                            <a:pt x="74" y="268"/>
                          </a:lnTo>
                          <a:lnTo>
                            <a:pt x="74" y="272"/>
                          </a:lnTo>
                          <a:lnTo>
                            <a:pt x="74" y="277"/>
                          </a:lnTo>
                          <a:lnTo>
                            <a:pt x="74" y="281"/>
                          </a:lnTo>
                          <a:lnTo>
                            <a:pt x="74" y="285"/>
                          </a:lnTo>
                          <a:lnTo>
                            <a:pt x="74" y="290"/>
                          </a:lnTo>
                          <a:lnTo>
                            <a:pt x="75" y="293"/>
                          </a:lnTo>
                          <a:lnTo>
                            <a:pt x="76" y="298"/>
                          </a:lnTo>
                          <a:lnTo>
                            <a:pt x="76" y="303"/>
                          </a:lnTo>
                          <a:lnTo>
                            <a:pt x="76" y="306"/>
                          </a:lnTo>
                          <a:lnTo>
                            <a:pt x="76" y="311"/>
                          </a:lnTo>
                          <a:lnTo>
                            <a:pt x="76" y="316"/>
                          </a:lnTo>
                          <a:lnTo>
                            <a:pt x="76" y="319"/>
                          </a:lnTo>
                          <a:lnTo>
                            <a:pt x="77" y="324"/>
                          </a:lnTo>
                          <a:lnTo>
                            <a:pt x="77" y="329"/>
                          </a:lnTo>
                          <a:lnTo>
                            <a:pt x="79" y="332"/>
                          </a:lnTo>
                          <a:lnTo>
                            <a:pt x="79" y="336"/>
                          </a:lnTo>
                          <a:lnTo>
                            <a:pt x="79" y="341"/>
                          </a:lnTo>
                          <a:lnTo>
                            <a:pt x="80" y="346"/>
                          </a:lnTo>
                          <a:lnTo>
                            <a:pt x="80" y="349"/>
                          </a:lnTo>
                          <a:lnTo>
                            <a:pt x="81" y="354"/>
                          </a:lnTo>
                          <a:lnTo>
                            <a:pt x="82" y="357"/>
                          </a:lnTo>
                          <a:lnTo>
                            <a:pt x="82" y="362"/>
                          </a:lnTo>
                          <a:lnTo>
                            <a:pt x="82" y="366"/>
                          </a:lnTo>
                          <a:lnTo>
                            <a:pt x="85" y="369"/>
                          </a:lnTo>
                          <a:lnTo>
                            <a:pt x="85" y="374"/>
                          </a:lnTo>
                          <a:lnTo>
                            <a:pt x="85" y="378"/>
                          </a:lnTo>
                          <a:lnTo>
                            <a:pt x="86" y="382"/>
                          </a:lnTo>
                          <a:lnTo>
                            <a:pt x="87" y="387"/>
                          </a:lnTo>
                          <a:lnTo>
                            <a:pt x="87" y="391"/>
                          </a:lnTo>
                          <a:lnTo>
                            <a:pt x="89" y="395"/>
                          </a:lnTo>
                          <a:lnTo>
                            <a:pt x="89" y="400"/>
                          </a:lnTo>
                          <a:lnTo>
                            <a:pt x="90" y="404"/>
                          </a:lnTo>
                          <a:lnTo>
                            <a:pt x="92" y="407"/>
                          </a:lnTo>
                          <a:lnTo>
                            <a:pt x="92" y="412"/>
                          </a:lnTo>
                          <a:lnTo>
                            <a:pt x="93" y="416"/>
                          </a:lnTo>
                          <a:lnTo>
                            <a:pt x="94" y="420"/>
                          </a:lnTo>
                          <a:lnTo>
                            <a:pt x="94" y="424"/>
                          </a:lnTo>
                          <a:lnTo>
                            <a:pt x="95" y="429"/>
                          </a:lnTo>
                          <a:lnTo>
                            <a:pt x="96" y="433"/>
                          </a:lnTo>
                          <a:lnTo>
                            <a:pt x="98" y="437"/>
                          </a:lnTo>
                          <a:lnTo>
                            <a:pt x="99" y="440"/>
                          </a:lnTo>
                          <a:lnTo>
                            <a:pt x="100" y="445"/>
                          </a:lnTo>
                          <a:lnTo>
                            <a:pt x="101" y="449"/>
                          </a:lnTo>
                          <a:lnTo>
                            <a:pt x="102" y="454"/>
                          </a:lnTo>
                          <a:lnTo>
                            <a:pt x="103" y="458"/>
                          </a:lnTo>
                          <a:lnTo>
                            <a:pt x="105" y="462"/>
                          </a:lnTo>
                          <a:lnTo>
                            <a:pt x="106" y="467"/>
                          </a:lnTo>
                          <a:lnTo>
                            <a:pt x="107" y="471"/>
                          </a:lnTo>
                          <a:lnTo>
                            <a:pt x="103" y="474"/>
                          </a:lnTo>
                          <a:lnTo>
                            <a:pt x="99" y="477"/>
                          </a:lnTo>
                          <a:lnTo>
                            <a:pt x="94" y="481"/>
                          </a:lnTo>
                          <a:lnTo>
                            <a:pt x="90" y="484"/>
                          </a:lnTo>
                          <a:lnTo>
                            <a:pt x="87" y="488"/>
                          </a:lnTo>
                          <a:lnTo>
                            <a:pt x="82" y="492"/>
                          </a:lnTo>
                          <a:lnTo>
                            <a:pt x="77" y="494"/>
                          </a:lnTo>
                          <a:lnTo>
                            <a:pt x="74" y="499"/>
                          </a:lnTo>
                          <a:lnTo>
                            <a:pt x="68" y="495"/>
                          </a:lnTo>
                          <a:lnTo>
                            <a:pt x="64" y="493"/>
                          </a:lnTo>
                          <a:lnTo>
                            <a:pt x="58" y="489"/>
                          </a:lnTo>
                          <a:lnTo>
                            <a:pt x="55" y="487"/>
                          </a:lnTo>
                          <a:lnTo>
                            <a:pt x="51" y="483"/>
                          </a:lnTo>
                          <a:lnTo>
                            <a:pt x="48" y="481"/>
                          </a:lnTo>
                          <a:lnTo>
                            <a:pt x="44" y="477"/>
                          </a:lnTo>
                          <a:lnTo>
                            <a:pt x="41" y="475"/>
                          </a:lnTo>
                          <a:lnTo>
                            <a:pt x="37" y="471"/>
                          </a:lnTo>
                          <a:lnTo>
                            <a:pt x="33" y="467"/>
                          </a:lnTo>
                          <a:lnTo>
                            <a:pt x="31" y="463"/>
                          </a:lnTo>
                          <a:lnTo>
                            <a:pt x="29" y="459"/>
                          </a:lnTo>
                          <a:lnTo>
                            <a:pt x="26" y="456"/>
                          </a:lnTo>
                          <a:lnTo>
                            <a:pt x="23" y="451"/>
                          </a:lnTo>
                          <a:lnTo>
                            <a:pt x="20" y="448"/>
                          </a:lnTo>
                          <a:lnTo>
                            <a:pt x="19" y="444"/>
                          </a:lnTo>
                          <a:lnTo>
                            <a:pt x="17" y="439"/>
                          </a:lnTo>
                          <a:lnTo>
                            <a:pt x="16" y="435"/>
                          </a:lnTo>
                          <a:lnTo>
                            <a:pt x="13" y="430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9" y="417"/>
                          </a:lnTo>
                          <a:lnTo>
                            <a:pt x="9" y="412"/>
                          </a:lnTo>
                          <a:lnTo>
                            <a:pt x="7" y="407"/>
                          </a:lnTo>
                          <a:lnTo>
                            <a:pt x="6" y="402"/>
                          </a:lnTo>
                          <a:lnTo>
                            <a:pt x="5" y="398"/>
                          </a:lnTo>
                          <a:lnTo>
                            <a:pt x="4" y="392"/>
                          </a:lnTo>
                          <a:lnTo>
                            <a:pt x="4" y="387"/>
                          </a:lnTo>
                          <a:lnTo>
                            <a:pt x="3" y="382"/>
                          </a:lnTo>
                          <a:lnTo>
                            <a:pt x="3" y="378"/>
                          </a:lnTo>
                          <a:lnTo>
                            <a:pt x="1" y="372"/>
                          </a:lnTo>
                          <a:lnTo>
                            <a:pt x="1" y="367"/>
                          </a:lnTo>
                          <a:lnTo>
                            <a:pt x="1" y="362"/>
                          </a:lnTo>
                          <a:lnTo>
                            <a:pt x="0" y="357"/>
                          </a:lnTo>
                          <a:lnTo>
                            <a:pt x="0" y="351"/>
                          </a:lnTo>
                          <a:lnTo>
                            <a:pt x="0" y="347"/>
                          </a:lnTo>
                          <a:lnTo>
                            <a:pt x="0" y="341"/>
                          </a:lnTo>
                          <a:lnTo>
                            <a:pt x="0" y="336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19"/>
                          </a:lnTo>
                          <a:lnTo>
                            <a:pt x="0" y="313"/>
                          </a:lnTo>
                          <a:lnTo>
                            <a:pt x="0" y="309"/>
                          </a:lnTo>
                          <a:lnTo>
                            <a:pt x="0" y="304"/>
                          </a:lnTo>
                          <a:lnTo>
                            <a:pt x="0" y="298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1" y="281"/>
                          </a:lnTo>
                          <a:lnTo>
                            <a:pt x="1" y="275"/>
                          </a:lnTo>
                          <a:lnTo>
                            <a:pt x="1" y="271"/>
                          </a:lnTo>
                          <a:lnTo>
                            <a:pt x="1" y="266"/>
                          </a:lnTo>
                          <a:lnTo>
                            <a:pt x="1" y="260"/>
                          </a:lnTo>
                          <a:lnTo>
                            <a:pt x="1" y="255"/>
                          </a:lnTo>
                          <a:lnTo>
                            <a:pt x="1" y="251"/>
                          </a:lnTo>
                          <a:lnTo>
                            <a:pt x="1" y="245"/>
                          </a:lnTo>
                          <a:lnTo>
                            <a:pt x="1" y="240"/>
                          </a:lnTo>
                          <a:lnTo>
                            <a:pt x="1" y="235"/>
                          </a:lnTo>
                          <a:lnTo>
                            <a:pt x="1" y="230"/>
                          </a:lnTo>
                          <a:lnTo>
                            <a:pt x="1" y="224"/>
                          </a:lnTo>
                          <a:lnTo>
                            <a:pt x="1" y="220"/>
                          </a:lnTo>
                          <a:lnTo>
                            <a:pt x="0" y="215"/>
                          </a:lnTo>
                          <a:lnTo>
                            <a:pt x="0" y="210"/>
                          </a:lnTo>
                          <a:lnTo>
                            <a:pt x="0" y="205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90"/>
                          </a:lnTo>
                          <a:lnTo>
                            <a:pt x="0" y="188"/>
                          </a:lnTo>
                          <a:lnTo>
                            <a:pt x="0" y="183"/>
                          </a:lnTo>
                          <a:lnTo>
                            <a:pt x="1" y="181"/>
                          </a:lnTo>
                          <a:lnTo>
                            <a:pt x="1" y="177"/>
                          </a:lnTo>
                          <a:lnTo>
                            <a:pt x="1" y="173"/>
                          </a:lnTo>
                          <a:lnTo>
                            <a:pt x="1" y="170"/>
                          </a:lnTo>
                          <a:lnTo>
                            <a:pt x="1" y="166"/>
                          </a:lnTo>
                          <a:lnTo>
                            <a:pt x="1" y="163"/>
                          </a:lnTo>
                          <a:lnTo>
                            <a:pt x="3" y="159"/>
                          </a:lnTo>
                          <a:lnTo>
                            <a:pt x="3" y="156"/>
                          </a:lnTo>
                          <a:lnTo>
                            <a:pt x="3" y="153"/>
                          </a:lnTo>
                          <a:lnTo>
                            <a:pt x="3" y="150"/>
                          </a:lnTo>
                          <a:lnTo>
                            <a:pt x="3" y="146"/>
                          </a:lnTo>
                          <a:lnTo>
                            <a:pt x="3" y="143"/>
                          </a:lnTo>
                          <a:lnTo>
                            <a:pt x="3" y="139"/>
                          </a:lnTo>
                          <a:lnTo>
                            <a:pt x="3" y="135"/>
                          </a:lnTo>
                          <a:lnTo>
                            <a:pt x="4" y="132"/>
                          </a:lnTo>
                          <a:lnTo>
                            <a:pt x="4" y="129"/>
                          </a:lnTo>
                          <a:lnTo>
                            <a:pt x="4" y="126"/>
                          </a:lnTo>
                          <a:lnTo>
                            <a:pt x="4" y="121"/>
                          </a:lnTo>
                          <a:lnTo>
                            <a:pt x="5" y="119"/>
                          </a:lnTo>
                          <a:lnTo>
                            <a:pt x="5" y="115"/>
                          </a:lnTo>
                          <a:lnTo>
                            <a:pt x="5" y="112"/>
                          </a:lnTo>
                          <a:lnTo>
                            <a:pt x="6" y="108"/>
                          </a:lnTo>
                          <a:lnTo>
                            <a:pt x="6" y="106"/>
                          </a:lnTo>
                          <a:lnTo>
                            <a:pt x="6" y="101"/>
                          </a:lnTo>
                          <a:lnTo>
                            <a:pt x="6" y="99"/>
                          </a:lnTo>
                          <a:lnTo>
                            <a:pt x="7" y="95"/>
                          </a:lnTo>
                          <a:lnTo>
                            <a:pt x="9" y="91"/>
                          </a:lnTo>
                          <a:lnTo>
                            <a:pt x="9" y="88"/>
                          </a:lnTo>
                          <a:lnTo>
                            <a:pt x="9" y="86"/>
                          </a:lnTo>
                          <a:lnTo>
                            <a:pt x="9" y="81"/>
                          </a:lnTo>
                          <a:lnTo>
                            <a:pt x="10" y="78"/>
                          </a:lnTo>
                          <a:lnTo>
                            <a:pt x="11" y="75"/>
                          </a:lnTo>
                          <a:lnTo>
                            <a:pt x="11" y="71"/>
                          </a:lnTo>
                          <a:lnTo>
                            <a:pt x="12" y="68"/>
                          </a:lnTo>
                          <a:lnTo>
                            <a:pt x="13" y="65"/>
                          </a:lnTo>
                          <a:lnTo>
                            <a:pt x="13" y="62"/>
                          </a:lnTo>
                          <a:lnTo>
                            <a:pt x="14" y="59"/>
                          </a:lnTo>
                          <a:lnTo>
                            <a:pt x="16" y="56"/>
                          </a:lnTo>
                          <a:lnTo>
                            <a:pt x="17" y="53"/>
                          </a:lnTo>
                          <a:lnTo>
                            <a:pt x="18" y="50"/>
                          </a:lnTo>
                          <a:lnTo>
                            <a:pt x="19" y="48"/>
                          </a:lnTo>
                          <a:lnTo>
                            <a:pt x="20" y="44"/>
                          </a:lnTo>
                          <a:lnTo>
                            <a:pt x="22" y="42"/>
                          </a:lnTo>
                          <a:lnTo>
                            <a:pt x="23" y="38"/>
                          </a:lnTo>
                          <a:lnTo>
                            <a:pt x="24" y="36"/>
                          </a:lnTo>
                          <a:lnTo>
                            <a:pt x="26" y="32"/>
                          </a:lnTo>
                          <a:lnTo>
                            <a:pt x="28" y="30"/>
                          </a:lnTo>
                          <a:lnTo>
                            <a:pt x="29" y="27"/>
                          </a:lnTo>
                          <a:lnTo>
                            <a:pt x="31" y="24"/>
                          </a:lnTo>
                          <a:lnTo>
                            <a:pt x="32" y="21"/>
                          </a:lnTo>
                          <a:lnTo>
                            <a:pt x="35" y="19"/>
                          </a:lnTo>
                          <a:lnTo>
                            <a:pt x="38" y="14"/>
                          </a:lnTo>
                          <a:lnTo>
                            <a:pt x="44" y="10"/>
                          </a:lnTo>
                          <a:lnTo>
                            <a:pt x="45" y="7"/>
                          </a:lnTo>
                          <a:lnTo>
                            <a:pt x="48" y="5"/>
                          </a:lnTo>
                          <a:lnTo>
                            <a:pt x="51" y="2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0" name="Freeform 228">
                      <a:extLst>
                        <a:ext uri="{FF2B5EF4-FFF2-40B4-BE49-F238E27FC236}">
                          <a16:creationId xmlns:a16="http://schemas.microsoft.com/office/drawing/2014/main" id="{F0B4B2CB-92FD-6647-895C-B6D4041ABC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6" y="1551"/>
                      <a:ext cx="53" cy="264"/>
                    </a:xfrm>
                    <a:custGeom>
                      <a:avLst/>
                      <a:gdLst>
                        <a:gd name="T0" fmla="*/ 0 w 159"/>
                        <a:gd name="T1" fmla="*/ 0 h 792"/>
                        <a:gd name="T2" fmla="*/ 0 w 159"/>
                        <a:gd name="T3" fmla="*/ 0 h 792"/>
                        <a:gd name="T4" fmla="*/ 0 w 159"/>
                        <a:gd name="T5" fmla="*/ 0 h 792"/>
                        <a:gd name="T6" fmla="*/ 0 w 159"/>
                        <a:gd name="T7" fmla="*/ 0 h 792"/>
                        <a:gd name="T8" fmla="*/ 0 w 159"/>
                        <a:gd name="T9" fmla="*/ 0 h 792"/>
                        <a:gd name="T10" fmla="*/ 0 w 159"/>
                        <a:gd name="T11" fmla="*/ 0 h 792"/>
                        <a:gd name="T12" fmla="*/ 0 w 159"/>
                        <a:gd name="T13" fmla="*/ 0 h 792"/>
                        <a:gd name="T14" fmla="*/ 0 w 159"/>
                        <a:gd name="T15" fmla="*/ 0 h 792"/>
                        <a:gd name="T16" fmla="*/ 0 w 159"/>
                        <a:gd name="T17" fmla="*/ 0 h 792"/>
                        <a:gd name="T18" fmla="*/ 0 w 159"/>
                        <a:gd name="T19" fmla="*/ 0 h 792"/>
                        <a:gd name="T20" fmla="*/ 0 w 159"/>
                        <a:gd name="T21" fmla="*/ 0 h 792"/>
                        <a:gd name="T22" fmla="*/ 0 w 159"/>
                        <a:gd name="T23" fmla="*/ 0 h 792"/>
                        <a:gd name="T24" fmla="*/ 0 w 159"/>
                        <a:gd name="T25" fmla="*/ 0 h 792"/>
                        <a:gd name="T26" fmla="*/ 0 w 159"/>
                        <a:gd name="T27" fmla="*/ 0 h 792"/>
                        <a:gd name="T28" fmla="*/ 0 w 159"/>
                        <a:gd name="T29" fmla="*/ 0 h 792"/>
                        <a:gd name="T30" fmla="*/ 0 w 159"/>
                        <a:gd name="T31" fmla="*/ 0 h 792"/>
                        <a:gd name="T32" fmla="*/ 0 w 159"/>
                        <a:gd name="T33" fmla="*/ 0 h 792"/>
                        <a:gd name="T34" fmla="*/ 0 w 159"/>
                        <a:gd name="T35" fmla="*/ 0 h 792"/>
                        <a:gd name="T36" fmla="*/ 0 w 159"/>
                        <a:gd name="T37" fmla="*/ 0 h 792"/>
                        <a:gd name="T38" fmla="*/ 0 w 159"/>
                        <a:gd name="T39" fmla="*/ 0 h 792"/>
                        <a:gd name="T40" fmla="*/ 0 w 159"/>
                        <a:gd name="T41" fmla="*/ 0 h 792"/>
                        <a:gd name="T42" fmla="*/ 0 w 159"/>
                        <a:gd name="T43" fmla="*/ 0 h 792"/>
                        <a:gd name="T44" fmla="*/ 0 w 159"/>
                        <a:gd name="T45" fmla="*/ 0 h 792"/>
                        <a:gd name="T46" fmla="*/ 0 w 159"/>
                        <a:gd name="T47" fmla="*/ 0 h 792"/>
                        <a:gd name="T48" fmla="*/ 0 w 159"/>
                        <a:gd name="T49" fmla="*/ 0 h 792"/>
                        <a:gd name="T50" fmla="*/ 0 w 159"/>
                        <a:gd name="T51" fmla="*/ 0 h 792"/>
                        <a:gd name="T52" fmla="*/ 0 w 159"/>
                        <a:gd name="T53" fmla="*/ 0 h 792"/>
                        <a:gd name="T54" fmla="*/ 0 w 159"/>
                        <a:gd name="T55" fmla="*/ 0 h 792"/>
                        <a:gd name="T56" fmla="*/ 0 w 159"/>
                        <a:gd name="T57" fmla="*/ 0 h 792"/>
                        <a:gd name="T58" fmla="*/ 0 w 159"/>
                        <a:gd name="T59" fmla="*/ 0 h 792"/>
                        <a:gd name="T60" fmla="*/ 0 w 159"/>
                        <a:gd name="T61" fmla="*/ 0 h 792"/>
                        <a:gd name="T62" fmla="*/ 0 w 159"/>
                        <a:gd name="T63" fmla="*/ 0 h 792"/>
                        <a:gd name="T64" fmla="*/ 0 w 159"/>
                        <a:gd name="T65" fmla="*/ 0 h 792"/>
                        <a:gd name="T66" fmla="*/ 0 w 159"/>
                        <a:gd name="T67" fmla="*/ 0 h 792"/>
                        <a:gd name="T68" fmla="*/ 0 w 159"/>
                        <a:gd name="T69" fmla="*/ 0 h 792"/>
                        <a:gd name="T70" fmla="*/ 0 w 159"/>
                        <a:gd name="T71" fmla="*/ 0 h 792"/>
                        <a:gd name="T72" fmla="*/ 0 w 159"/>
                        <a:gd name="T73" fmla="*/ 0 h 792"/>
                        <a:gd name="T74" fmla="*/ 0 w 159"/>
                        <a:gd name="T75" fmla="*/ 0 h 792"/>
                        <a:gd name="T76" fmla="*/ 0 w 159"/>
                        <a:gd name="T77" fmla="*/ 0 h 792"/>
                        <a:gd name="T78" fmla="*/ 0 w 159"/>
                        <a:gd name="T79" fmla="*/ 0 h 792"/>
                        <a:gd name="T80" fmla="*/ 0 w 159"/>
                        <a:gd name="T81" fmla="*/ 0 h 792"/>
                        <a:gd name="T82" fmla="*/ 0 w 159"/>
                        <a:gd name="T83" fmla="*/ 0 h 792"/>
                        <a:gd name="T84" fmla="*/ 0 w 159"/>
                        <a:gd name="T85" fmla="*/ 0 h 792"/>
                        <a:gd name="T86" fmla="*/ 0 w 159"/>
                        <a:gd name="T87" fmla="*/ 0 h 79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59"/>
                        <a:gd name="T133" fmla="*/ 0 h 792"/>
                        <a:gd name="T134" fmla="*/ 159 w 159"/>
                        <a:gd name="T135" fmla="*/ 792 h 79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59" h="792">
                          <a:moveTo>
                            <a:pt x="144" y="0"/>
                          </a:moveTo>
                          <a:lnTo>
                            <a:pt x="58" y="8"/>
                          </a:lnTo>
                          <a:lnTo>
                            <a:pt x="60" y="23"/>
                          </a:lnTo>
                          <a:lnTo>
                            <a:pt x="60" y="38"/>
                          </a:lnTo>
                          <a:lnTo>
                            <a:pt x="63" y="52"/>
                          </a:lnTo>
                          <a:lnTo>
                            <a:pt x="64" y="67"/>
                          </a:lnTo>
                          <a:lnTo>
                            <a:pt x="65" y="81"/>
                          </a:lnTo>
                          <a:lnTo>
                            <a:pt x="65" y="95"/>
                          </a:lnTo>
                          <a:lnTo>
                            <a:pt x="66" y="109"/>
                          </a:lnTo>
                          <a:lnTo>
                            <a:pt x="67" y="124"/>
                          </a:lnTo>
                          <a:lnTo>
                            <a:pt x="68" y="137"/>
                          </a:lnTo>
                          <a:lnTo>
                            <a:pt x="70" y="151"/>
                          </a:lnTo>
                          <a:lnTo>
                            <a:pt x="70" y="165"/>
                          </a:lnTo>
                          <a:lnTo>
                            <a:pt x="71" y="179"/>
                          </a:lnTo>
                          <a:lnTo>
                            <a:pt x="71" y="192"/>
                          </a:lnTo>
                          <a:lnTo>
                            <a:pt x="72" y="205"/>
                          </a:lnTo>
                          <a:lnTo>
                            <a:pt x="72" y="219"/>
                          </a:lnTo>
                          <a:lnTo>
                            <a:pt x="73" y="233"/>
                          </a:lnTo>
                          <a:lnTo>
                            <a:pt x="73" y="246"/>
                          </a:lnTo>
                          <a:lnTo>
                            <a:pt x="73" y="258"/>
                          </a:lnTo>
                          <a:lnTo>
                            <a:pt x="73" y="271"/>
                          </a:lnTo>
                          <a:lnTo>
                            <a:pt x="73" y="284"/>
                          </a:lnTo>
                          <a:lnTo>
                            <a:pt x="73" y="297"/>
                          </a:lnTo>
                          <a:lnTo>
                            <a:pt x="73" y="310"/>
                          </a:lnTo>
                          <a:lnTo>
                            <a:pt x="73" y="322"/>
                          </a:lnTo>
                          <a:lnTo>
                            <a:pt x="73" y="335"/>
                          </a:lnTo>
                          <a:lnTo>
                            <a:pt x="72" y="347"/>
                          </a:lnTo>
                          <a:lnTo>
                            <a:pt x="72" y="360"/>
                          </a:lnTo>
                          <a:lnTo>
                            <a:pt x="71" y="372"/>
                          </a:lnTo>
                          <a:lnTo>
                            <a:pt x="71" y="385"/>
                          </a:lnTo>
                          <a:lnTo>
                            <a:pt x="70" y="395"/>
                          </a:lnTo>
                          <a:lnTo>
                            <a:pt x="70" y="407"/>
                          </a:lnTo>
                          <a:lnTo>
                            <a:pt x="68" y="420"/>
                          </a:lnTo>
                          <a:lnTo>
                            <a:pt x="68" y="432"/>
                          </a:lnTo>
                          <a:lnTo>
                            <a:pt x="67" y="443"/>
                          </a:lnTo>
                          <a:lnTo>
                            <a:pt x="66" y="455"/>
                          </a:lnTo>
                          <a:lnTo>
                            <a:pt x="65" y="467"/>
                          </a:lnTo>
                          <a:lnTo>
                            <a:pt x="64" y="479"/>
                          </a:lnTo>
                          <a:lnTo>
                            <a:pt x="63" y="488"/>
                          </a:lnTo>
                          <a:lnTo>
                            <a:pt x="61" y="500"/>
                          </a:lnTo>
                          <a:lnTo>
                            <a:pt x="60" y="512"/>
                          </a:lnTo>
                          <a:lnTo>
                            <a:pt x="58" y="522"/>
                          </a:lnTo>
                          <a:lnTo>
                            <a:pt x="57" y="533"/>
                          </a:lnTo>
                          <a:lnTo>
                            <a:pt x="54" y="544"/>
                          </a:lnTo>
                          <a:lnTo>
                            <a:pt x="53" y="554"/>
                          </a:lnTo>
                          <a:lnTo>
                            <a:pt x="52" y="565"/>
                          </a:lnTo>
                          <a:lnTo>
                            <a:pt x="49" y="576"/>
                          </a:lnTo>
                          <a:lnTo>
                            <a:pt x="47" y="587"/>
                          </a:lnTo>
                          <a:lnTo>
                            <a:pt x="46" y="597"/>
                          </a:lnTo>
                          <a:lnTo>
                            <a:pt x="45" y="608"/>
                          </a:lnTo>
                          <a:lnTo>
                            <a:pt x="42" y="617"/>
                          </a:lnTo>
                          <a:lnTo>
                            <a:pt x="40" y="628"/>
                          </a:lnTo>
                          <a:lnTo>
                            <a:pt x="38" y="638"/>
                          </a:lnTo>
                          <a:lnTo>
                            <a:pt x="34" y="648"/>
                          </a:lnTo>
                          <a:lnTo>
                            <a:pt x="32" y="658"/>
                          </a:lnTo>
                          <a:lnTo>
                            <a:pt x="29" y="667"/>
                          </a:lnTo>
                          <a:lnTo>
                            <a:pt x="27" y="677"/>
                          </a:lnTo>
                          <a:lnTo>
                            <a:pt x="25" y="686"/>
                          </a:lnTo>
                          <a:lnTo>
                            <a:pt x="21" y="696"/>
                          </a:lnTo>
                          <a:lnTo>
                            <a:pt x="19" y="706"/>
                          </a:lnTo>
                          <a:lnTo>
                            <a:pt x="15" y="715"/>
                          </a:lnTo>
                          <a:lnTo>
                            <a:pt x="11" y="724"/>
                          </a:lnTo>
                          <a:lnTo>
                            <a:pt x="9" y="734"/>
                          </a:lnTo>
                          <a:lnTo>
                            <a:pt x="6" y="743"/>
                          </a:lnTo>
                          <a:lnTo>
                            <a:pt x="2" y="752"/>
                          </a:lnTo>
                          <a:lnTo>
                            <a:pt x="0" y="762"/>
                          </a:lnTo>
                          <a:lnTo>
                            <a:pt x="80" y="792"/>
                          </a:lnTo>
                          <a:lnTo>
                            <a:pt x="83" y="782"/>
                          </a:lnTo>
                          <a:lnTo>
                            <a:pt x="86" y="773"/>
                          </a:lnTo>
                          <a:lnTo>
                            <a:pt x="90" y="763"/>
                          </a:lnTo>
                          <a:lnTo>
                            <a:pt x="93" y="754"/>
                          </a:lnTo>
                          <a:lnTo>
                            <a:pt x="96" y="743"/>
                          </a:lnTo>
                          <a:lnTo>
                            <a:pt x="99" y="734"/>
                          </a:lnTo>
                          <a:lnTo>
                            <a:pt x="103" y="723"/>
                          </a:lnTo>
                          <a:lnTo>
                            <a:pt x="105" y="714"/>
                          </a:lnTo>
                          <a:lnTo>
                            <a:pt x="108" y="703"/>
                          </a:lnTo>
                          <a:lnTo>
                            <a:pt x="111" y="692"/>
                          </a:lnTo>
                          <a:lnTo>
                            <a:pt x="115" y="682"/>
                          </a:lnTo>
                          <a:lnTo>
                            <a:pt x="117" y="671"/>
                          </a:lnTo>
                          <a:lnTo>
                            <a:pt x="119" y="661"/>
                          </a:lnTo>
                          <a:lnTo>
                            <a:pt x="122" y="651"/>
                          </a:lnTo>
                          <a:lnTo>
                            <a:pt x="124" y="640"/>
                          </a:lnTo>
                          <a:lnTo>
                            <a:pt x="128" y="629"/>
                          </a:lnTo>
                          <a:lnTo>
                            <a:pt x="129" y="617"/>
                          </a:lnTo>
                          <a:lnTo>
                            <a:pt x="131" y="607"/>
                          </a:lnTo>
                          <a:lnTo>
                            <a:pt x="134" y="595"/>
                          </a:lnTo>
                          <a:lnTo>
                            <a:pt x="136" y="584"/>
                          </a:lnTo>
                          <a:lnTo>
                            <a:pt x="137" y="572"/>
                          </a:lnTo>
                          <a:lnTo>
                            <a:pt x="138" y="562"/>
                          </a:lnTo>
                          <a:lnTo>
                            <a:pt x="141" y="550"/>
                          </a:lnTo>
                          <a:lnTo>
                            <a:pt x="143" y="539"/>
                          </a:lnTo>
                          <a:lnTo>
                            <a:pt x="144" y="526"/>
                          </a:lnTo>
                          <a:lnTo>
                            <a:pt x="146" y="515"/>
                          </a:lnTo>
                          <a:lnTo>
                            <a:pt x="147" y="503"/>
                          </a:lnTo>
                          <a:lnTo>
                            <a:pt x="149" y="492"/>
                          </a:lnTo>
                          <a:lnTo>
                            <a:pt x="150" y="480"/>
                          </a:lnTo>
                          <a:lnTo>
                            <a:pt x="151" y="468"/>
                          </a:lnTo>
                          <a:lnTo>
                            <a:pt x="153" y="456"/>
                          </a:lnTo>
                          <a:lnTo>
                            <a:pt x="154" y="443"/>
                          </a:lnTo>
                          <a:lnTo>
                            <a:pt x="154" y="430"/>
                          </a:lnTo>
                          <a:lnTo>
                            <a:pt x="156" y="418"/>
                          </a:lnTo>
                          <a:lnTo>
                            <a:pt x="156" y="405"/>
                          </a:lnTo>
                          <a:lnTo>
                            <a:pt x="156" y="393"/>
                          </a:lnTo>
                          <a:lnTo>
                            <a:pt x="157" y="380"/>
                          </a:lnTo>
                          <a:lnTo>
                            <a:pt x="157" y="367"/>
                          </a:lnTo>
                          <a:lnTo>
                            <a:pt x="159" y="354"/>
                          </a:lnTo>
                          <a:lnTo>
                            <a:pt x="159" y="342"/>
                          </a:lnTo>
                          <a:lnTo>
                            <a:pt x="159" y="328"/>
                          </a:lnTo>
                          <a:lnTo>
                            <a:pt x="159" y="315"/>
                          </a:lnTo>
                          <a:lnTo>
                            <a:pt x="159" y="302"/>
                          </a:lnTo>
                          <a:lnTo>
                            <a:pt x="159" y="289"/>
                          </a:lnTo>
                          <a:lnTo>
                            <a:pt x="159" y="274"/>
                          </a:lnTo>
                          <a:lnTo>
                            <a:pt x="159" y="260"/>
                          </a:lnTo>
                          <a:lnTo>
                            <a:pt x="159" y="248"/>
                          </a:lnTo>
                          <a:lnTo>
                            <a:pt x="159" y="234"/>
                          </a:lnTo>
                          <a:lnTo>
                            <a:pt x="159" y="220"/>
                          </a:lnTo>
                          <a:lnTo>
                            <a:pt x="159" y="205"/>
                          </a:lnTo>
                          <a:lnTo>
                            <a:pt x="157" y="191"/>
                          </a:lnTo>
                          <a:lnTo>
                            <a:pt x="157" y="177"/>
                          </a:lnTo>
                          <a:lnTo>
                            <a:pt x="156" y="163"/>
                          </a:lnTo>
                          <a:lnTo>
                            <a:pt x="156" y="148"/>
                          </a:lnTo>
                          <a:lnTo>
                            <a:pt x="154" y="134"/>
                          </a:lnTo>
                          <a:lnTo>
                            <a:pt x="154" y="120"/>
                          </a:lnTo>
                          <a:lnTo>
                            <a:pt x="153" y="105"/>
                          </a:lnTo>
                          <a:lnTo>
                            <a:pt x="151" y="90"/>
                          </a:lnTo>
                          <a:lnTo>
                            <a:pt x="151" y="76"/>
                          </a:lnTo>
                          <a:lnTo>
                            <a:pt x="149" y="61"/>
                          </a:lnTo>
                          <a:lnTo>
                            <a:pt x="148" y="45"/>
                          </a:lnTo>
                          <a:lnTo>
                            <a:pt x="147" y="30"/>
                          </a:lnTo>
                          <a:lnTo>
                            <a:pt x="146" y="16"/>
                          </a:lnTo>
                          <a:lnTo>
                            <a:pt x="14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1" name="Freeform 229">
                      <a:extLst>
                        <a:ext uri="{FF2B5EF4-FFF2-40B4-BE49-F238E27FC236}">
                          <a16:creationId xmlns:a16="http://schemas.microsoft.com/office/drawing/2014/main" id="{5857E8E4-642D-854D-95B2-BDBB9A0C38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45" y="1557"/>
                      <a:ext cx="318" cy="269"/>
                    </a:xfrm>
                    <a:custGeom>
                      <a:avLst/>
                      <a:gdLst>
                        <a:gd name="T0" fmla="*/ 0 w 954"/>
                        <a:gd name="T1" fmla="*/ 0 h 808"/>
                        <a:gd name="T2" fmla="*/ 0 w 954"/>
                        <a:gd name="T3" fmla="*/ 0 h 808"/>
                        <a:gd name="T4" fmla="*/ 0 w 954"/>
                        <a:gd name="T5" fmla="*/ 0 h 808"/>
                        <a:gd name="T6" fmla="*/ 0 w 954"/>
                        <a:gd name="T7" fmla="*/ 0 h 808"/>
                        <a:gd name="T8" fmla="*/ 0 w 954"/>
                        <a:gd name="T9" fmla="*/ 0 h 808"/>
                        <a:gd name="T10" fmla="*/ 0 w 954"/>
                        <a:gd name="T11" fmla="*/ 0 h 808"/>
                        <a:gd name="T12" fmla="*/ 0 w 954"/>
                        <a:gd name="T13" fmla="*/ 0 h 808"/>
                        <a:gd name="T14" fmla="*/ 0 w 954"/>
                        <a:gd name="T15" fmla="*/ 0 h 808"/>
                        <a:gd name="T16" fmla="*/ 0 w 954"/>
                        <a:gd name="T17" fmla="*/ 0 h 808"/>
                        <a:gd name="T18" fmla="*/ 0 w 954"/>
                        <a:gd name="T19" fmla="*/ 0 h 808"/>
                        <a:gd name="T20" fmla="*/ 0 w 954"/>
                        <a:gd name="T21" fmla="*/ 0 h 808"/>
                        <a:gd name="T22" fmla="*/ 0 w 954"/>
                        <a:gd name="T23" fmla="*/ 0 h 808"/>
                        <a:gd name="T24" fmla="*/ 0 w 954"/>
                        <a:gd name="T25" fmla="*/ 0 h 808"/>
                        <a:gd name="T26" fmla="*/ 0 w 954"/>
                        <a:gd name="T27" fmla="*/ 0 h 808"/>
                        <a:gd name="T28" fmla="*/ 0 w 954"/>
                        <a:gd name="T29" fmla="*/ 0 h 808"/>
                        <a:gd name="T30" fmla="*/ 0 w 954"/>
                        <a:gd name="T31" fmla="*/ 0 h 808"/>
                        <a:gd name="T32" fmla="*/ 0 w 954"/>
                        <a:gd name="T33" fmla="*/ 0 h 808"/>
                        <a:gd name="T34" fmla="*/ 0 w 954"/>
                        <a:gd name="T35" fmla="*/ 0 h 808"/>
                        <a:gd name="T36" fmla="*/ 0 w 954"/>
                        <a:gd name="T37" fmla="*/ 0 h 808"/>
                        <a:gd name="T38" fmla="*/ 0 w 954"/>
                        <a:gd name="T39" fmla="*/ 0 h 808"/>
                        <a:gd name="T40" fmla="*/ 0 w 954"/>
                        <a:gd name="T41" fmla="*/ 0 h 808"/>
                        <a:gd name="T42" fmla="*/ 0 w 954"/>
                        <a:gd name="T43" fmla="*/ 0 h 808"/>
                        <a:gd name="T44" fmla="*/ 0 w 954"/>
                        <a:gd name="T45" fmla="*/ 0 h 808"/>
                        <a:gd name="T46" fmla="*/ 0 w 954"/>
                        <a:gd name="T47" fmla="*/ 0 h 808"/>
                        <a:gd name="T48" fmla="*/ 0 w 954"/>
                        <a:gd name="T49" fmla="*/ 0 h 808"/>
                        <a:gd name="T50" fmla="*/ 0 w 954"/>
                        <a:gd name="T51" fmla="*/ 0 h 808"/>
                        <a:gd name="T52" fmla="*/ 0 w 954"/>
                        <a:gd name="T53" fmla="*/ 0 h 808"/>
                        <a:gd name="T54" fmla="*/ 0 w 954"/>
                        <a:gd name="T55" fmla="*/ 0 h 808"/>
                        <a:gd name="T56" fmla="*/ 0 w 954"/>
                        <a:gd name="T57" fmla="*/ 0 h 808"/>
                        <a:gd name="T58" fmla="*/ 0 w 954"/>
                        <a:gd name="T59" fmla="*/ 0 h 808"/>
                        <a:gd name="T60" fmla="*/ 0 w 954"/>
                        <a:gd name="T61" fmla="*/ 0 h 808"/>
                        <a:gd name="T62" fmla="*/ 0 w 954"/>
                        <a:gd name="T63" fmla="*/ 0 h 808"/>
                        <a:gd name="T64" fmla="*/ 0 w 954"/>
                        <a:gd name="T65" fmla="*/ 0 h 808"/>
                        <a:gd name="T66" fmla="*/ 0 w 954"/>
                        <a:gd name="T67" fmla="*/ 0 h 808"/>
                        <a:gd name="T68" fmla="*/ 0 w 954"/>
                        <a:gd name="T69" fmla="*/ 0 h 808"/>
                        <a:gd name="T70" fmla="*/ 0 w 954"/>
                        <a:gd name="T71" fmla="*/ 0 h 808"/>
                        <a:gd name="T72" fmla="*/ 0 w 954"/>
                        <a:gd name="T73" fmla="*/ 0 h 808"/>
                        <a:gd name="T74" fmla="*/ 0 w 954"/>
                        <a:gd name="T75" fmla="*/ 0 h 808"/>
                        <a:gd name="T76" fmla="*/ 0 w 954"/>
                        <a:gd name="T77" fmla="*/ 0 h 808"/>
                        <a:gd name="T78" fmla="*/ 0 w 954"/>
                        <a:gd name="T79" fmla="*/ 0 h 808"/>
                        <a:gd name="T80" fmla="*/ 0 w 954"/>
                        <a:gd name="T81" fmla="*/ 0 h 808"/>
                        <a:gd name="T82" fmla="*/ 0 w 954"/>
                        <a:gd name="T83" fmla="*/ 0 h 808"/>
                        <a:gd name="T84" fmla="*/ 0 w 954"/>
                        <a:gd name="T85" fmla="*/ 0 h 808"/>
                        <a:gd name="T86" fmla="*/ 0 w 954"/>
                        <a:gd name="T87" fmla="*/ 0 h 808"/>
                        <a:gd name="T88" fmla="*/ 0 w 954"/>
                        <a:gd name="T89" fmla="*/ 0 h 808"/>
                        <a:gd name="T90" fmla="*/ 0 w 954"/>
                        <a:gd name="T91" fmla="*/ 0 h 808"/>
                        <a:gd name="T92" fmla="*/ 0 w 954"/>
                        <a:gd name="T93" fmla="*/ 0 h 808"/>
                        <a:gd name="T94" fmla="*/ 0 w 954"/>
                        <a:gd name="T95" fmla="*/ 0 h 808"/>
                        <a:gd name="T96" fmla="*/ 0 w 954"/>
                        <a:gd name="T97" fmla="*/ 0 h 808"/>
                        <a:gd name="T98" fmla="*/ 0 w 954"/>
                        <a:gd name="T99" fmla="*/ 0 h 808"/>
                        <a:gd name="T100" fmla="*/ 0 w 954"/>
                        <a:gd name="T101" fmla="*/ 0 h 808"/>
                        <a:gd name="T102" fmla="*/ 0 w 954"/>
                        <a:gd name="T103" fmla="*/ 0 h 808"/>
                        <a:gd name="T104" fmla="*/ 0 w 954"/>
                        <a:gd name="T105" fmla="*/ 0 h 808"/>
                        <a:gd name="T106" fmla="*/ 0 w 954"/>
                        <a:gd name="T107" fmla="*/ 0 h 808"/>
                        <a:gd name="T108" fmla="*/ 0 w 954"/>
                        <a:gd name="T109" fmla="*/ 0 h 808"/>
                        <a:gd name="T110" fmla="*/ 0 w 954"/>
                        <a:gd name="T111" fmla="*/ 0 h 808"/>
                        <a:gd name="T112" fmla="*/ 0 w 954"/>
                        <a:gd name="T113" fmla="*/ 0 h 808"/>
                        <a:gd name="T114" fmla="*/ 0 w 954"/>
                        <a:gd name="T115" fmla="*/ 0 h 80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954"/>
                        <a:gd name="T175" fmla="*/ 0 h 808"/>
                        <a:gd name="T176" fmla="*/ 954 w 954"/>
                        <a:gd name="T177" fmla="*/ 808 h 80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954" h="808">
                          <a:moveTo>
                            <a:pt x="932" y="710"/>
                          </a:moveTo>
                          <a:lnTo>
                            <a:pt x="916" y="711"/>
                          </a:lnTo>
                          <a:lnTo>
                            <a:pt x="899" y="711"/>
                          </a:lnTo>
                          <a:lnTo>
                            <a:pt x="882" y="712"/>
                          </a:lnTo>
                          <a:lnTo>
                            <a:pt x="865" y="712"/>
                          </a:lnTo>
                          <a:lnTo>
                            <a:pt x="849" y="713"/>
                          </a:lnTo>
                          <a:lnTo>
                            <a:pt x="832" y="714"/>
                          </a:lnTo>
                          <a:lnTo>
                            <a:pt x="814" y="714"/>
                          </a:lnTo>
                          <a:lnTo>
                            <a:pt x="799" y="716"/>
                          </a:lnTo>
                          <a:lnTo>
                            <a:pt x="782" y="716"/>
                          </a:lnTo>
                          <a:lnTo>
                            <a:pt x="764" y="717"/>
                          </a:lnTo>
                          <a:lnTo>
                            <a:pt x="748" y="717"/>
                          </a:lnTo>
                          <a:lnTo>
                            <a:pt x="731" y="717"/>
                          </a:lnTo>
                          <a:lnTo>
                            <a:pt x="715" y="717"/>
                          </a:lnTo>
                          <a:lnTo>
                            <a:pt x="698" y="718"/>
                          </a:lnTo>
                          <a:lnTo>
                            <a:pt x="681" y="718"/>
                          </a:lnTo>
                          <a:lnTo>
                            <a:pt x="666" y="719"/>
                          </a:lnTo>
                          <a:lnTo>
                            <a:pt x="648" y="719"/>
                          </a:lnTo>
                          <a:lnTo>
                            <a:pt x="633" y="720"/>
                          </a:lnTo>
                          <a:lnTo>
                            <a:pt x="615" y="720"/>
                          </a:lnTo>
                          <a:lnTo>
                            <a:pt x="600" y="720"/>
                          </a:lnTo>
                          <a:lnTo>
                            <a:pt x="583" y="720"/>
                          </a:lnTo>
                          <a:lnTo>
                            <a:pt x="566" y="720"/>
                          </a:lnTo>
                          <a:lnTo>
                            <a:pt x="552" y="720"/>
                          </a:lnTo>
                          <a:lnTo>
                            <a:pt x="535" y="721"/>
                          </a:lnTo>
                          <a:lnTo>
                            <a:pt x="520" y="721"/>
                          </a:lnTo>
                          <a:lnTo>
                            <a:pt x="503" y="721"/>
                          </a:lnTo>
                          <a:lnTo>
                            <a:pt x="488" y="721"/>
                          </a:lnTo>
                          <a:lnTo>
                            <a:pt x="474" y="721"/>
                          </a:lnTo>
                          <a:lnTo>
                            <a:pt x="458" y="721"/>
                          </a:lnTo>
                          <a:lnTo>
                            <a:pt x="444" y="721"/>
                          </a:lnTo>
                          <a:lnTo>
                            <a:pt x="430" y="721"/>
                          </a:lnTo>
                          <a:lnTo>
                            <a:pt x="414" y="721"/>
                          </a:lnTo>
                          <a:lnTo>
                            <a:pt x="400" y="721"/>
                          </a:lnTo>
                          <a:lnTo>
                            <a:pt x="387" y="720"/>
                          </a:lnTo>
                          <a:lnTo>
                            <a:pt x="372" y="720"/>
                          </a:lnTo>
                          <a:lnTo>
                            <a:pt x="359" y="720"/>
                          </a:lnTo>
                          <a:lnTo>
                            <a:pt x="346" y="720"/>
                          </a:lnTo>
                          <a:lnTo>
                            <a:pt x="333" y="719"/>
                          </a:lnTo>
                          <a:lnTo>
                            <a:pt x="320" y="719"/>
                          </a:lnTo>
                          <a:lnTo>
                            <a:pt x="308" y="719"/>
                          </a:lnTo>
                          <a:lnTo>
                            <a:pt x="295" y="718"/>
                          </a:lnTo>
                          <a:lnTo>
                            <a:pt x="283" y="717"/>
                          </a:lnTo>
                          <a:lnTo>
                            <a:pt x="271" y="717"/>
                          </a:lnTo>
                          <a:lnTo>
                            <a:pt x="260" y="717"/>
                          </a:lnTo>
                          <a:lnTo>
                            <a:pt x="248" y="716"/>
                          </a:lnTo>
                          <a:lnTo>
                            <a:pt x="238" y="714"/>
                          </a:lnTo>
                          <a:lnTo>
                            <a:pt x="228" y="714"/>
                          </a:lnTo>
                          <a:lnTo>
                            <a:pt x="219" y="714"/>
                          </a:lnTo>
                          <a:lnTo>
                            <a:pt x="208" y="713"/>
                          </a:lnTo>
                          <a:lnTo>
                            <a:pt x="200" y="712"/>
                          </a:lnTo>
                          <a:lnTo>
                            <a:pt x="190" y="711"/>
                          </a:lnTo>
                          <a:lnTo>
                            <a:pt x="182" y="711"/>
                          </a:lnTo>
                          <a:lnTo>
                            <a:pt x="174" y="710"/>
                          </a:lnTo>
                          <a:lnTo>
                            <a:pt x="166" y="708"/>
                          </a:lnTo>
                          <a:lnTo>
                            <a:pt x="159" y="707"/>
                          </a:lnTo>
                          <a:lnTo>
                            <a:pt x="152" y="707"/>
                          </a:lnTo>
                          <a:lnTo>
                            <a:pt x="145" y="705"/>
                          </a:lnTo>
                          <a:lnTo>
                            <a:pt x="139" y="705"/>
                          </a:lnTo>
                          <a:lnTo>
                            <a:pt x="134" y="702"/>
                          </a:lnTo>
                          <a:lnTo>
                            <a:pt x="128" y="702"/>
                          </a:lnTo>
                          <a:lnTo>
                            <a:pt x="125" y="700"/>
                          </a:lnTo>
                          <a:lnTo>
                            <a:pt x="120" y="699"/>
                          </a:lnTo>
                          <a:lnTo>
                            <a:pt x="117" y="698"/>
                          </a:lnTo>
                          <a:lnTo>
                            <a:pt x="114" y="697"/>
                          </a:lnTo>
                          <a:lnTo>
                            <a:pt x="113" y="693"/>
                          </a:lnTo>
                          <a:lnTo>
                            <a:pt x="111" y="689"/>
                          </a:lnTo>
                          <a:lnTo>
                            <a:pt x="110" y="687"/>
                          </a:lnTo>
                          <a:lnTo>
                            <a:pt x="108" y="682"/>
                          </a:lnTo>
                          <a:lnTo>
                            <a:pt x="107" y="678"/>
                          </a:lnTo>
                          <a:lnTo>
                            <a:pt x="106" y="674"/>
                          </a:lnTo>
                          <a:lnTo>
                            <a:pt x="105" y="668"/>
                          </a:lnTo>
                          <a:lnTo>
                            <a:pt x="104" y="663"/>
                          </a:lnTo>
                          <a:lnTo>
                            <a:pt x="102" y="656"/>
                          </a:lnTo>
                          <a:lnTo>
                            <a:pt x="101" y="650"/>
                          </a:lnTo>
                          <a:lnTo>
                            <a:pt x="101" y="644"/>
                          </a:lnTo>
                          <a:lnTo>
                            <a:pt x="100" y="636"/>
                          </a:lnTo>
                          <a:lnTo>
                            <a:pt x="99" y="629"/>
                          </a:lnTo>
                          <a:lnTo>
                            <a:pt x="99" y="622"/>
                          </a:lnTo>
                          <a:lnTo>
                            <a:pt x="98" y="613"/>
                          </a:lnTo>
                          <a:lnTo>
                            <a:pt x="96" y="606"/>
                          </a:lnTo>
                          <a:lnTo>
                            <a:pt x="95" y="597"/>
                          </a:lnTo>
                          <a:lnTo>
                            <a:pt x="95" y="589"/>
                          </a:lnTo>
                          <a:lnTo>
                            <a:pt x="94" y="578"/>
                          </a:lnTo>
                          <a:lnTo>
                            <a:pt x="93" y="570"/>
                          </a:lnTo>
                          <a:lnTo>
                            <a:pt x="93" y="559"/>
                          </a:lnTo>
                          <a:lnTo>
                            <a:pt x="92" y="549"/>
                          </a:lnTo>
                          <a:lnTo>
                            <a:pt x="91" y="540"/>
                          </a:lnTo>
                          <a:lnTo>
                            <a:pt x="91" y="529"/>
                          </a:lnTo>
                          <a:lnTo>
                            <a:pt x="91" y="517"/>
                          </a:lnTo>
                          <a:lnTo>
                            <a:pt x="89" y="507"/>
                          </a:lnTo>
                          <a:lnTo>
                            <a:pt x="89" y="496"/>
                          </a:lnTo>
                          <a:lnTo>
                            <a:pt x="89" y="484"/>
                          </a:lnTo>
                          <a:lnTo>
                            <a:pt x="88" y="473"/>
                          </a:lnTo>
                          <a:lnTo>
                            <a:pt x="88" y="462"/>
                          </a:lnTo>
                          <a:lnTo>
                            <a:pt x="88" y="450"/>
                          </a:lnTo>
                          <a:lnTo>
                            <a:pt x="88" y="438"/>
                          </a:lnTo>
                          <a:lnTo>
                            <a:pt x="87" y="425"/>
                          </a:lnTo>
                          <a:lnTo>
                            <a:pt x="87" y="413"/>
                          </a:lnTo>
                          <a:lnTo>
                            <a:pt x="86" y="400"/>
                          </a:lnTo>
                          <a:lnTo>
                            <a:pt x="86" y="388"/>
                          </a:lnTo>
                          <a:lnTo>
                            <a:pt x="86" y="374"/>
                          </a:lnTo>
                          <a:lnTo>
                            <a:pt x="86" y="361"/>
                          </a:lnTo>
                          <a:lnTo>
                            <a:pt x="86" y="348"/>
                          </a:lnTo>
                          <a:lnTo>
                            <a:pt x="86" y="334"/>
                          </a:lnTo>
                          <a:lnTo>
                            <a:pt x="85" y="320"/>
                          </a:lnTo>
                          <a:lnTo>
                            <a:pt x="85" y="307"/>
                          </a:lnTo>
                          <a:lnTo>
                            <a:pt x="85" y="294"/>
                          </a:lnTo>
                          <a:lnTo>
                            <a:pt x="85" y="280"/>
                          </a:lnTo>
                          <a:lnTo>
                            <a:pt x="85" y="267"/>
                          </a:lnTo>
                          <a:lnTo>
                            <a:pt x="85" y="253"/>
                          </a:lnTo>
                          <a:lnTo>
                            <a:pt x="85" y="238"/>
                          </a:lnTo>
                          <a:lnTo>
                            <a:pt x="86" y="226"/>
                          </a:lnTo>
                          <a:lnTo>
                            <a:pt x="86" y="211"/>
                          </a:lnTo>
                          <a:lnTo>
                            <a:pt x="86" y="198"/>
                          </a:lnTo>
                          <a:lnTo>
                            <a:pt x="86" y="184"/>
                          </a:lnTo>
                          <a:lnTo>
                            <a:pt x="86" y="169"/>
                          </a:lnTo>
                          <a:lnTo>
                            <a:pt x="86" y="155"/>
                          </a:lnTo>
                          <a:lnTo>
                            <a:pt x="86" y="141"/>
                          </a:lnTo>
                          <a:lnTo>
                            <a:pt x="86" y="127"/>
                          </a:lnTo>
                          <a:lnTo>
                            <a:pt x="87" y="114"/>
                          </a:lnTo>
                          <a:lnTo>
                            <a:pt x="87" y="99"/>
                          </a:lnTo>
                          <a:lnTo>
                            <a:pt x="87" y="85"/>
                          </a:lnTo>
                          <a:lnTo>
                            <a:pt x="87" y="71"/>
                          </a:lnTo>
                          <a:lnTo>
                            <a:pt x="88" y="58"/>
                          </a:lnTo>
                          <a:lnTo>
                            <a:pt x="88" y="44"/>
                          </a:lnTo>
                          <a:lnTo>
                            <a:pt x="88" y="31"/>
                          </a:lnTo>
                          <a:lnTo>
                            <a:pt x="89" y="18"/>
                          </a:lnTo>
                          <a:lnTo>
                            <a:pt x="91" y="4"/>
                          </a:lnTo>
                          <a:lnTo>
                            <a:pt x="88" y="2"/>
                          </a:lnTo>
                          <a:lnTo>
                            <a:pt x="86" y="1"/>
                          </a:lnTo>
                          <a:lnTo>
                            <a:pt x="83" y="1"/>
                          </a:lnTo>
                          <a:lnTo>
                            <a:pt x="81" y="1"/>
                          </a:lnTo>
                          <a:lnTo>
                            <a:pt x="79" y="1"/>
                          </a:lnTo>
                          <a:lnTo>
                            <a:pt x="76" y="1"/>
                          </a:lnTo>
                          <a:lnTo>
                            <a:pt x="73" y="0"/>
                          </a:lnTo>
                          <a:lnTo>
                            <a:pt x="69" y="0"/>
                          </a:lnTo>
                          <a:lnTo>
                            <a:pt x="66" y="0"/>
                          </a:lnTo>
                          <a:lnTo>
                            <a:pt x="63" y="0"/>
                          </a:lnTo>
                          <a:lnTo>
                            <a:pt x="58" y="0"/>
                          </a:lnTo>
                          <a:lnTo>
                            <a:pt x="55" y="1"/>
                          </a:lnTo>
                          <a:lnTo>
                            <a:pt x="50" y="1"/>
                          </a:lnTo>
                          <a:lnTo>
                            <a:pt x="48" y="1"/>
                          </a:lnTo>
                          <a:lnTo>
                            <a:pt x="43" y="1"/>
                          </a:lnTo>
                          <a:lnTo>
                            <a:pt x="38" y="1"/>
                          </a:lnTo>
                          <a:lnTo>
                            <a:pt x="35" y="2"/>
                          </a:lnTo>
                          <a:lnTo>
                            <a:pt x="30" y="2"/>
                          </a:lnTo>
                          <a:lnTo>
                            <a:pt x="28" y="2"/>
                          </a:lnTo>
                          <a:lnTo>
                            <a:pt x="24" y="3"/>
                          </a:lnTo>
                          <a:lnTo>
                            <a:pt x="21" y="3"/>
                          </a:lnTo>
                          <a:lnTo>
                            <a:pt x="17" y="4"/>
                          </a:lnTo>
                          <a:lnTo>
                            <a:pt x="15" y="4"/>
                          </a:lnTo>
                          <a:lnTo>
                            <a:pt x="12" y="6"/>
                          </a:lnTo>
                          <a:lnTo>
                            <a:pt x="9" y="6"/>
                          </a:lnTo>
                          <a:lnTo>
                            <a:pt x="7" y="6"/>
                          </a:lnTo>
                          <a:lnTo>
                            <a:pt x="5" y="7"/>
                          </a:lnTo>
                          <a:lnTo>
                            <a:pt x="4" y="8"/>
                          </a:lnTo>
                          <a:lnTo>
                            <a:pt x="4" y="10"/>
                          </a:lnTo>
                          <a:lnTo>
                            <a:pt x="4" y="13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3" y="26"/>
                          </a:lnTo>
                          <a:lnTo>
                            <a:pt x="3" y="28"/>
                          </a:lnTo>
                          <a:lnTo>
                            <a:pt x="3" y="31"/>
                          </a:lnTo>
                          <a:lnTo>
                            <a:pt x="3" y="34"/>
                          </a:lnTo>
                          <a:lnTo>
                            <a:pt x="3" y="39"/>
                          </a:lnTo>
                          <a:lnTo>
                            <a:pt x="3" y="41"/>
                          </a:lnTo>
                          <a:lnTo>
                            <a:pt x="3" y="46"/>
                          </a:lnTo>
                          <a:lnTo>
                            <a:pt x="3" y="50"/>
                          </a:lnTo>
                          <a:lnTo>
                            <a:pt x="3" y="53"/>
                          </a:lnTo>
                          <a:lnTo>
                            <a:pt x="3" y="58"/>
                          </a:lnTo>
                          <a:lnTo>
                            <a:pt x="3" y="61"/>
                          </a:lnTo>
                          <a:lnTo>
                            <a:pt x="3" y="66"/>
                          </a:lnTo>
                          <a:lnTo>
                            <a:pt x="3" y="72"/>
                          </a:lnTo>
                          <a:lnTo>
                            <a:pt x="2" y="77"/>
                          </a:lnTo>
                          <a:lnTo>
                            <a:pt x="2" y="82"/>
                          </a:lnTo>
                          <a:lnTo>
                            <a:pt x="2" y="86"/>
                          </a:lnTo>
                          <a:lnTo>
                            <a:pt x="2" y="92"/>
                          </a:lnTo>
                          <a:lnTo>
                            <a:pt x="2" y="98"/>
                          </a:lnTo>
                          <a:lnTo>
                            <a:pt x="2" y="104"/>
                          </a:lnTo>
                          <a:lnTo>
                            <a:pt x="2" y="110"/>
                          </a:lnTo>
                          <a:lnTo>
                            <a:pt x="2" y="117"/>
                          </a:lnTo>
                          <a:lnTo>
                            <a:pt x="0" y="122"/>
                          </a:lnTo>
                          <a:lnTo>
                            <a:pt x="0" y="128"/>
                          </a:lnTo>
                          <a:lnTo>
                            <a:pt x="0" y="134"/>
                          </a:lnTo>
                          <a:lnTo>
                            <a:pt x="0" y="141"/>
                          </a:lnTo>
                          <a:lnTo>
                            <a:pt x="0" y="147"/>
                          </a:lnTo>
                          <a:lnTo>
                            <a:pt x="0" y="154"/>
                          </a:lnTo>
                          <a:lnTo>
                            <a:pt x="0" y="160"/>
                          </a:lnTo>
                          <a:lnTo>
                            <a:pt x="0" y="167"/>
                          </a:lnTo>
                          <a:lnTo>
                            <a:pt x="0" y="174"/>
                          </a:lnTo>
                          <a:lnTo>
                            <a:pt x="0" y="181"/>
                          </a:lnTo>
                          <a:lnTo>
                            <a:pt x="0" y="188"/>
                          </a:lnTo>
                          <a:lnTo>
                            <a:pt x="0" y="196"/>
                          </a:lnTo>
                          <a:lnTo>
                            <a:pt x="0" y="203"/>
                          </a:lnTo>
                          <a:lnTo>
                            <a:pt x="0" y="210"/>
                          </a:lnTo>
                          <a:lnTo>
                            <a:pt x="0" y="218"/>
                          </a:lnTo>
                          <a:lnTo>
                            <a:pt x="0" y="225"/>
                          </a:lnTo>
                          <a:lnTo>
                            <a:pt x="0" y="232"/>
                          </a:lnTo>
                          <a:lnTo>
                            <a:pt x="0" y="240"/>
                          </a:lnTo>
                          <a:lnTo>
                            <a:pt x="0" y="247"/>
                          </a:lnTo>
                          <a:lnTo>
                            <a:pt x="0" y="255"/>
                          </a:lnTo>
                          <a:lnTo>
                            <a:pt x="0" y="262"/>
                          </a:lnTo>
                          <a:lnTo>
                            <a:pt x="0" y="269"/>
                          </a:lnTo>
                          <a:lnTo>
                            <a:pt x="0" y="278"/>
                          </a:lnTo>
                          <a:lnTo>
                            <a:pt x="0" y="286"/>
                          </a:lnTo>
                          <a:lnTo>
                            <a:pt x="0" y="293"/>
                          </a:lnTo>
                          <a:lnTo>
                            <a:pt x="0" y="301"/>
                          </a:lnTo>
                          <a:lnTo>
                            <a:pt x="0" y="308"/>
                          </a:lnTo>
                          <a:lnTo>
                            <a:pt x="0" y="317"/>
                          </a:lnTo>
                          <a:lnTo>
                            <a:pt x="0" y="325"/>
                          </a:lnTo>
                          <a:lnTo>
                            <a:pt x="0" y="332"/>
                          </a:lnTo>
                          <a:lnTo>
                            <a:pt x="0" y="340"/>
                          </a:lnTo>
                          <a:lnTo>
                            <a:pt x="0" y="349"/>
                          </a:lnTo>
                          <a:lnTo>
                            <a:pt x="0" y="364"/>
                          </a:lnTo>
                          <a:lnTo>
                            <a:pt x="0" y="381"/>
                          </a:lnTo>
                          <a:lnTo>
                            <a:pt x="0" y="395"/>
                          </a:lnTo>
                          <a:lnTo>
                            <a:pt x="0" y="410"/>
                          </a:lnTo>
                          <a:lnTo>
                            <a:pt x="0" y="424"/>
                          </a:lnTo>
                          <a:lnTo>
                            <a:pt x="2" y="439"/>
                          </a:lnTo>
                          <a:lnTo>
                            <a:pt x="2" y="452"/>
                          </a:lnTo>
                          <a:lnTo>
                            <a:pt x="3" y="465"/>
                          </a:lnTo>
                          <a:lnTo>
                            <a:pt x="3" y="478"/>
                          </a:lnTo>
                          <a:lnTo>
                            <a:pt x="3" y="490"/>
                          </a:lnTo>
                          <a:lnTo>
                            <a:pt x="3" y="502"/>
                          </a:lnTo>
                          <a:lnTo>
                            <a:pt x="4" y="514"/>
                          </a:lnTo>
                          <a:lnTo>
                            <a:pt x="4" y="524"/>
                          </a:lnTo>
                          <a:lnTo>
                            <a:pt x="5" y="535"/>
                          </a:lnTo>
                          <a:lnTo>
                            <a:pt x="5" y="546"/>
                          </a:lnTo>
                          <a:lnTo>
                            <a:pt x="6" y="556"/>
                          </a:lnTo>
                          <a:lnTo>
                            <a:pt x="6" y="565"/>
                          </a:lnTo>
                          <a:lnTo>
                            <a:pt x="7" y="575"/>
                          </a:lnTo>
                          <a:lnTo>
                            <a:pt x="7" y="584"/>
                          </a:lnTo>
                          <a:lnTo>
                            <a:pt x="9" y="593"/>
                          </a:lnTo>
                          <a:lnTo>
                            <a:pt x="10" y="600"/>
                          </a:lnTo>
                          <a:lnTo>
                            <a:pt x="10" y="609"/>
                          </a:lnTo>
                          <a:lnTo>
                            <a:pt x="11" y="617"/>
                          </a:lnTo>
                          <a:lnTo>
                            <a:pt x="12" y="625"/>
                          </a:lnTo>
                          <a:lnTo>
                            <a:pt x="12" y="631"/>
                          </a:lnTo>
                          <a:lnTo>
                            <a:pt x="13" y="638"/>
                          </a:lnTo>
                          <a:lnTo>
                            <a:pt x="15" y="646"/>
                          </a:lnTo>
                          <a:lnTo>
                            <a:pt x="15" y="651"/>
                          </a:lnTo>
                          <a:lnTo>
                            <a:pt x="16" y="657"/>
                          </a:lnTo>
                          <a:lnTo>
                            <a:pt x="17" y="663"/>
                          </a:lnTo>
                          <a:lnTo>
                            <a:pt x="17" y="669"/>
                          </a:lnTo>
                          <a:lnTo>
                            <a:pt x="19" y="674"/>
                          </a:lnTo>
                          <a:lnTo>
                            <a:pt x="21" y="679"/>
                          </a:lnTo>
                          <a:lnTo>
                            <a:pt x="21" y="685"/>
                          </a:lnTo>
                          <a:lnTo>
                            <a:pt x="22" y="689"/>
                          </a:lnTo>
                          <a:lnTo>
                            <a:pt x="23" y="693"/>
                          </a:lnTo>
                          <a:lnTo>
                            <a:pt x="23" y="697"/>
                          </a:lnTo>
                          <a:lnTo>
                            <a:pt x="25" y="701"/>
                          </a:lnTo>
                          <a:lnTo>
                            <a:pt x="25" y="705"/>
                          </a:lnTo>
                          <a:lnTo>
                            <a:pt x="26" y="708"/>
                          </a:lnTo>
                          <a:lnTo>
                            <a:pt x="28" y="712"/>
                          </a:lnTo>
                          <a:lnTo>
                            <a:pt x="28" y="714"/>
                          </a:lnTo>
                          <a:lnTo>
                            <a:pt x="29" y="718"/>
                          </a:lnTo>
                          <a:lnTo>
                            <a:pt x="30" y="720"/>
                          </a:lnTo>
                          <a:lnTo>
                            <a:pt x="30" y="723"/>
                          </a:lnTo>
                          <a:lnTo>
                            <a:pt x="32" y="726"/>
                          </a:lnTo>
                          <a:lnTo>
                            <a:pt x="32" y="729"/>
                          </a:lnTo>
                          <a:lnTo>
                            <a:pt x="34" y="731"/>
                          </a:lnTo>
                          <a:lnTo>
                            <a:pt x="35" y="735"/>
                          </a:lnTo>
                          <a:lnTo>
                            <a:pt x="37" y="738"/>
                          </a:lnTo>
                          <a:lnTo>
                            <a:pt x="38" y="740"/>
                          </a:lnTo>
                          <a:lnTo>
                            <a:pt x="41" y="744"/>
                          </a:lnTo>
                          <a:lnTo>
                            <a:pt x="43" y="749"/>
                          </a:lnTo>
                          <a:lnTo>
                            <a:pt x="48" y="752"/>
                          </a:lnTo>
                          <a:lnTo>
                            <a:pt x="50" y="757"/>
                          </a:lnTo>
                          <a:lnTo>
                            <a:pt x="55" y="762"/>
                          </a:lnTo>
                          <a:lnTo>
                            <a:pt x="56" y="763"/>
                          </a:lnTo>
                          <a:lnTo>
                            <a:pt x="61" y="765"/>
                          </a:lnTo>
                          <a:lnTo>
                            <a:pt x="63" y="768"/>
                          </a:lnTo>
                          <a:lnTo>
                            <a:pt x="68" y="771"/>
                          </a:lnTo>
                          <a:lnTo>
                            <a:pt x="70" y="773"/>
                          </a:lnTo>
                          <a:lnTo>
                            <a:pt x="73" y="774"/>
                          </a:lnTo>
                          <a:lnTo>
                            <a:pt x="75" y="775"/>
                          </a:lnTo>
                          <a:lnTo>
                            <a:pt x="79" y="775"/>
                          </a:lnTo>
                          <a:lnTo>
                            <a:pt x="81" y="777"/>
                          </a:lnTo>
                          <a:lnTo>
                            <a:pt x="85" y="778"/>
                          </a:lnTo>
                          <a:lnTo>
                            <a:pt x="88" y="780"/>
                          </a:lnTo>
                          <a:lnTo>
                            <a:pt x="92" y="781"/>
                          </a:lnTo>
                          <a:lnTo>
                            <a:pt x="96" y="782"/>
                          </a:lnTo>
                          <a:lnTo>
                            <a:pt x="100" y="783"/>
                          </a:lnTo>
                          <a:lnTo>
                            <a:pt x="105" y="784"/>
                          </a:lnTo>
                          <a:lnTo>
                            <a:pt x="110" y="786"/>
                          </a:lnTo>
                          <a:lnTo>
                            <a:pt x="114" y="786"/>
                          </a:lnTo>
                          <a:lnTo>
                            <a:pt x="119" y="788"/>
                          </a:lnTo>
                          <a:lnTo>
                            <a:pt x="125" y="788"/>
                          </a:lnTo>
                          <a:lnTo>
                            <a:pt x="131" y="790"/>
                          </a:lnTo>
                          <a:lnTo>
                            <a:pt x="137" y="790"/>
                          </a:lnTo>
                          <a:lnTo>
                            <a:pt x="144" y="793"/>
                          </a:lnTo>
                          <a:lnTo>
                            <a:pt x="150" y="793"/>
                          </a:lnTo>
                          <a:lnTo>
                            <a:pt x="157" y="794"/>
                          </a:lnTo>
                          <a:lnTo>
                            <a:pt x="164" y="795"/>
                          </a:lnTo>
                          <a:lnTo>
                            <a:pt x="172" y="796"/>
                          </a:lnTo>
                          <a:lnTo>
                            <a:pt x="181" y="796"/>
                          </a:lnTo>
                          <a:lnTo>
                            <a:pt x="190" y="799"/>
                          </a:lnTo>
                          <a:lnTo>
                            <a:pt x="198" y="799"/>
                          </a:lnTo>
                          <a:lnTo>
                            <a:pt x="208" y="800"/>
                          </a:lnTo>
                          <a:lnTo>
                            <a:pt x="217" y="800"/>
                          </a:lnTo>
                          <a:lnTo>
                            <a:pt x="228" y="801"/>
                          </a:lnTo>
                          <a:lnTo>
                            <a:pt x="238" y="801"/>
                          </a:lnTo>
                          <a:lnTo>
                            <a:pt x="250" y="802"/>
                          </a:lnTo>
                          <a:lnTo>
                            <a:pt x="260" y="803"/>
                          </a:lnTo>
                          <a:lnTo>
                            <a:pt x="273" y="803"/>
                          </a:lnTo>
                          <a:lnTo>
                            <a:pt x="284" y="803"/>
                          </a:lnTo>
                          <a:lnTo>
                            <a:pt x="297" y="805"/>
                          </a:lnTo>
                          <a:lnTo>
                            <a:pt x="310" y="806"/>
                          </a:lnTo>
                          <a:lnTo>
                            <a:pt x="324" y="806"/>
                          </a:lnTo>
                          <a:lnTo>
                            <a:pt x="339" y="806"/>
                          </a:lnTo>
                          <a:lnTo>
                            <a:pt x="352" y="806"/>
                          </a:lnTo>
                          <a:lnTo>
                            <a:pt x="367" y="807"/>
                          </a:lnTo>
                          <a:lnTo>
                            <a:pt x="384" y="808"/>
                          </a:lnTo>
                          <a:lnTo>
                            <a:pt x="399" y="808"/>
                          </a:lnTo>
                          <a:lnTo>
                            <a:pt x="416" y="808"/>
                          </a:lnTo>
                          <a:lnTo>
                            <a:pt x="432" y="808"/>
                          </a:lnTo>
                          <a:lnTo>
                            <a:pt x="451" y="808"/>
                          </a:lnTo>
                          <a:lnTo>
                            <a:pt x="470" y="808"/>
                          </a:lnTo>
                          <a:lnTo>
                            <a:pt x="488" y="808"/>
                          </a:lnTo>
                          <a:lnTo>
                            <a:pt x="508" y="808"/>
                          </a:lnTo>
                          <a:lnTo>
                            <a:pt x="528" y="808"/>
                          </a:lnTo>
                          <a:lnTo>
                            <a:pt x="538" y="808"/>
                          </a:lnTo>
                          <a:lnTo>
                            <a:pt x="546" y="808"/>
                          </a:lnTo>
                          <a:lnTo>
                            <a:pt x="557" y="807"/>
                          </a:lnTo>
                          <a:lnTo>
                            <a:pt x="566" y="807"/>
                          </a:lnTo>
                          <a:lnTo>
                            <a:pt x="575" y="806"/>
                          </a:lnTo>
                          <a:lnTo>
                            <a:pt x="585" y="806"/>
                          </a:lnTo>
                          <a:lnTo>
                            <a:pt x="595" y="806"/>
                          </a:lnTo>
                          <a:lnTo>
                            <a:pt x="604" y="806"/>
                          </a:lnTo>
                          <a:lnTo>
                            <a:pt x="614" y="806"/>
                          </a:lnTo>
                          <a:lnTo>
                            <a:pt x="622" y="806"/>
                          </a:lnTo>
                          <a:lnTo>
                            <a:pt x="632" y="806"/>
                          </a:lnTo>
                          <a:lnTo>
                            <a:pt x="641" y="806"/>
                          </a:lnTo>
                          <a:lnTo>
                            <a:pt x="651" y="806"/>
                          </a:lnTo>
                          <a:lnTo>
                            <a:pt x="660" y="806"/>
                          </a:lnTo>
                          <a:lnTo>
                            <a:pt x="668" y="806"/>
                          </a:lnTo>
                          <a:lnTo>
                            <a:pt x="678" y="806"/>
                          </a:lnTo>
                          <a:lnTo>
                            <a:pt x="686" y="805"/>
                          </a:lnTo>
                          <a:lnTo>
                            <a:pt x="696" y="803"/>
                          </a:lnTo>
                          <a:lnTo>
                            <a:pt x="704" y="803"/>
                          </a:lnTo>
                          <a:lnTo>
                            <a:pt x="713" y="803"/>
                          </a:lnTo>
                          <a:lnTo>
                            <a:pt x="722" y="803"/>
                          </a:lnTo>
                          <a:lnTo>
                            <a:pt x="730" y="803"/>
                          </a:lnTo>
                          <a:lnTo>
                            <a:pt x="738" y="803"/>
                          </a:lnTo>
                          <a:lnTo>
                            <a:pt x="747" y="803"/>
                          </a:lnTo>
                          <a:lnTo>
                            <a:pt x="755" y="802"/>
                          </a:lnTo>
                          <a:lnTo>
                            <a:pt x="763" y="801"/>
                          </a:lnTo>
                          <a:lnTo>
                            <a:pt x="772" y="801"/>
                          </a:lnTo>
                          <a:lnTo>
                            <a:pt x="780" y="801"/>
                          </a:lnTo>
                          <a:lnTo>
                            <a:pt x="787" y="801"/>
                          </a:lnTo>
                          <a:lnTo>
                            <a:pt x="794" y="801"/>
                          </a:lnTo>
                          <a:lnTo>
                            <a:pt x="802" y="801"/>
                          </a:lnTo>
                          <a:lnTo>
                            <a:pt x="810" y="801"/>
                          </a:lnTo>
                          <a:lnTo>
                            <a:pt x="817" y="801"/>
                          </a:lnTo>
                          <a:lnTo>
                            <a:pt x="824" y="800"/>
                          </a:lnTo>
                          <a:lnTo>
                            <a:pt x="830" y="800"/>
                          </a:lnTo>
                          <a:lnTo>
                            <a:pt x="838" y="800"/>
                          </a:lnTo>
                          <a:lnTo>
                            <a:pt x="844" y="799"/>
                          </a:lnTo>
                          <a:lnTo>
                            <a:pt x="850" y="799"/>
                          </a:lnTo>
                          <a:lnTo>
                            <a:pt x="856" y="799"/>
                          </a:lnTo>
                          <a:lnTo>
                            <a:pt x="863" y="799"/>
                          </a:lnTo>
                          <a:lnTo>
                            <a:pt x="868" y="797"/>
                          </a:lnTo>
                          <a:lnTo>
                            <a:pt x="875" y="797"/>
                          </a:lnTo>
                          <a:lnTo>
                            <a:pt x="881" y="797"/>
                          </a:lnTo>
                          <a:lnTo>
                            <a:pt x="885" y="797"/>
                          </a:lnTo>
                          <a:lnTo>
                            <a:pt x="890" y="796"/>
                          </a:lnTo>
                          <a:lnTo>
                            <a:pt x="896" y="796"/>
                          </a:lnTo>
                          <a:lnTo>
                            <a:pt x="901" y="796"/>
                          </a:lnTo>
                          <a:lnTo>
                            <a:pt x="906" y="796"/>
                          </a:lnTo>
                          <a:lnTo>
                            <a:pt x="909" y="796"/>
                          </a:lnTo>
                          <a:lnTo>
                            <a:pt x="914" y="795"/>
                          </a:lnTo>
                          <a:lnTo>
                            <a:pt x="919" y="795"/>
                          </a:lnTo>
                          <a:lnTo>
                            <a:pt x="921" y="795"/>
                          </a:lnTo>
                          <a:lnTo>
                            <a:pt x="925" y="794"/>
                          </a:lnTo>
                          <a:lnTo>
                            <a:pt x="928" y="794"/>
                          </a:lnTo>
                          <a:lnTo>
                            <a:pt x="932" y="794"/>
                          </a:lnTo>
                          <a:lnTo>
                            <a:pt x="935" y="794"/>
                          </a:lnTo>
                          <a:lnTo>
                            <a:pt x="940" y="794"/>
                          </a:lnTo>
                          <a:lnTo>
                            <a:pt x="944" y="794"/>
                          </a:lnTo>
                          <a:lnTo>
                            <a:pt x="947" y="794"/>
                          </a:lnTo>
                          <a:lnTo>
                            <a:pt x="950" y="794"/>
                          </a:lnTo>
                          <a:lnTo>
                            <a:pt x="952" y="793"/>
                          </a:lnTo>
                          <a:lnTo>
                            <a:pt x="954" y="790"/>
                          </a:lnTo>
                          <a:lnTo>
                            <a:pt x="954" y="788"/>
                          </a:lnTo>
                          <a:lnTo>
                            <a:pt x="954" y="786"/>
                          </a:lnTo>
                          <a:lnTo>
                            <a:pt x="954" y="783"/>
                          </a:lnTo>
                          <a:lnTo>
                            <a:pt x="954" y="781"/>
                          </a:lnTo>
                          <a:lnTo>
                            <a:pt x="954" y="777"/>
                          </a:lnTo>
                          <a:lnTo>
                            <a:pt x="953" y="774"/>
                          </a:lnTo>
                          <a:lnTo>
                            <a:pt x="952" y="770"/>
                          </a:lnTo>
                          <a:lnTo>
                            <a:pt x="952" y="767"/>
                          </a:lnTo>
                          <a:lnTo>
                            <a:pt x="951" y="763"/>
                          </a:lnTo>
                          <a:lnTo>
                            <a:pt x="950" y="759"/>
                          </a:lnTo>
                          <a:lnTo>
                            <a:pt x="950" y="755"/>
                          </a:lnTo>
                          <a:lnTo>
                            <a:pt x="948" y="751"/>
                          </a:lnTo>
                          <a:lnTo>
                            <a:pt x="946" y="748"/>
                          </a:lnTo>
                          <a:lnTo>
                            <a:pt x="945" y="743"/>
                          </a:lnTo>
                          <a:lnTo>
                            <a:pt x="944" y="739"/>
                          </a:lnTo>
                          <a:lnTo>
                            <a:pt x="942" y="736"/>
                          </a:lnTo>
                          <a:lnTo>
                            <a:pt x="941" y="732"/>
                          </a:lnTo>
                          <a:lnTo>
                            <a:pt x="939" y="729"/>
                          </a:lnTo>
                          <a:lnTo>
                            <a:pt x="939" y="725"/>
                          </a:lnTo>
                          <a:lnTo>
                            <a:pt x="938" y="723"/>
                          </a:lnTo>
                          <a:lnTo>
                            <a:pt x="937" y="720"/>
                          </a:lnTo>
                          <a:lnTo>
                            <a:pt x="934" y="717"/>
                          </a:lnTo>
                          <a:lnTo>
                            <a:pt x="934" y="714"/>
                          </a:lnTo>
                          <a:lnTo>
                            <a:pt x="934" y="713"/>
                          </a:lnTo>
                          <a:lnTo>
                            <a:pt x="932" y="711"/>
                          </a:lnTo>
                          <a:lnTo>
                            <a:pt x="932" y="71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2" name="Freeform 230">
                      <a:extLst>
                        <a:ext uri="{FF2B5EF4-FFF2-40B4-BE49-F238E27FC236}">
                          <a16:creationId xmlns:a16="http://schemas.microsoft.com/office/drawing/2014/main" id="{D7184520-384B-3040-8E17-03E7A4B0DF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9" y="1590"/>
                      <a:ext cx="202" cy="39"/>
                    </a:xfrm>
                    <a:custGeom>
                      <a:avLst/>
                      <a:gdLst>
                        <a:gd name="T0" fmla="*/ 0 w 605"/>
                        <a:gd name="T1" fmla="*/ 0 h 119"/>
                        <a:gd name="T2" fmla="*/ 0 w 605"/>
                        <a:gd name="T3" fmla="*/ 0 h 119"/>
                        <a:gd name="T4" fmla="*/ 0 w 605"/>
                        <a:gd name="T5" fmla="*/ 0 h 119"/>
                        <a:gd name="T6" fmla="*/ 0 w 605"/>
                        <a:gd name="T7" fmla="*/ 0 h 119"/>
                        <a:gd name="T8" fmla="*/ 0 w 605"/>
                        <a:gd name="T9" fmla="*/ 0 h 119"/>
                        <a:gd name="T10" fmla="*/ 0 w 605"/>
                        <a:gd name="T11" fmla="*/ 0 h 119"/>
                        <a:gd name="T12" fmla="*/ 0 w 605"/>
                        <a:gd name="T13" fmla="*/ 0 h 119"/>
                        <a:gd name="T14" fmla="*/ 0 w 605"/>
                        <a:gd name="T15" fmla="*/ 0 h 119"/>
                        <a:gd name="T16" fmla="*/ 0 w 605"/>
                        <a:gd name="T17" fmla="*/ 0 h 119"/>
                        <a:gd name="T18" fmla="*/ 0 w 605"/>
                        <a:gd name="T19" fmla="*/ 0 h 119"/>
                        <a:gd name="T20" fmla="*/ 0 w 605"/>
                        <a:gd name="T21" fmla="*/ 0 h 119"/>
                        <a:gd name="T22" fmla="*/ 0 w 605"/>
                        <a:gd name="T23" fmla="*/ 0 h 119"/>
                        <a:gd name="T24" fmla="*/ 0 w 605"/>
                        <a:gd name="T25" fmla="*/ 0 h 119"/>
                        <a:gd name="T26" fmla="*/ 0 w 605"/>
                        <a:gd name="T27" fmla="*/ 0 h 119"/>
                        <a:gd name="T28" fmla="*/ 0 w 605"/>
                        <a:gd name="T29" fmla="*/ 0 h 119"/>
                        <a:gd name="T30" fmla="*/ 0 w 605"/>
                        <a:gd name="T31" fmla="*/ 0 h 119"/>
                        <a:gd name="T32" fmla="*/ 0 w 605"/>
                        <a:gd name="T33" fmla="*/ 0 h 119"/>
                        <a:gd name="T34" fmla="*/ 0 w 605"/>
                        <a:gd name="T35" fmla="*/ 0 h 119"/>
                        <a:gd name="T36" fmla="*/ 0 w 605"/>
                        <a:gd name="T37" fmla="*/ 0 h 119"/>
                        <a:gd name="T38" fmla="*/ 0 w 605"/>
                        <a:gd name="T39" fmla="*/ 0 h 119"/>
                        <a:gd name="T40" fmla="*/ 0 w 605"/>
                        <a:gd name="T41" fmla="*/ 0 h 119"/>
                        <a:gd name="T42" fmla="*/ 0 w 605"/>
                        <a:gd name="T43" fmla="*/ 0 h 119"/>
                        <a:gd name="T44" fmla="*/ 0 w 605"/>
                        <a:gd name="T45" fmla="*/ 0 h 119"/>
                        <a:gd name="T46" fmla="*/ 0 w 605"/>
                        <a:gd name="T47" fmla="*/ 0 h 119"/>
                        <a:gd name="T48" fmla="*/ 0 w 605"/>
                        <a:gd name="T49" fmla="*/ 0 h 119"/>
                        <a:gd name="T50" fmla="*/ 0 w 605"/>
                        <a:gd name="T51" fmla="*/ 0 h 119"/>
                        <a:gd name="T52" fmla="*/ 0 w 605"/>
                        <a:gd name="T53" fmla="*/ 0 h 119"/>
                        <a:gd name="T54" fmla="*/ 0 w 605"/>
                        <a:gd name="T55" fmla="*/ 0 h 119"/>
                        <a:gd name="T56" fmla="*/ 0 w 605"/>
                        <a:gd name="T57" fmla="*/ 0 h 119"/>
                        <a:gd name="T58" fmla="*/ 0 w 605"/>
                        <a:gd name="T59" fmla="*/ 0 h 119"/>
                        <a:gd name="T60" fmla="*/ 0 w 605"/>
                        <a:gd name="T61" fmla="*/ 0 h 119"/>
                        <a:gd name="T62" fmla="*/ 0 w 605"/>
                        <a:gd name="T63" fmla="*/ 0 h 119"/>
                        <a:gd name="T64" fmla="*/ 0 w 605"/>
                        <a:gd name="T65" fmla="*/ 0 h 119"/>
                        <a:gd name="T66" fmla="*/ 0 w 605"/>
                        <a:gd name="T67" fmla="*/ 0 h 119"/>
                        <a:gd name="T68" fmla="*/ 0 w 605"/>
                        <a:gd name="T69" fmla="*/ 0 h 119"/>
                        <a:gd name="T70" fmla="*/ 0 w 605"/>
                        <a:gd name="T71" fmla="*/ 0 h 119"/>
                        <a:gd name="T72" fmla="*/ 0 w 605"/>
                        <a:gd name="T73" fmla="*/ 0 h 119"/>
                        <a:gd name="T74" fmla="*/ 0 w 605"/>
                        <a:gd name="T75" fmla="*/ 0 h 119"/>
                        <a:gd name="T76" fmla="*/ 0 w 605"/>
                        <a:gd name="T77" fmla="*/ 0 h 119"/>
                        <a:gd name="T78" fmla="*/ 0 w 605"/>
                        <a:gd name="T79" fmla="*/ 0 h 119"/>
                        <a:gd name="T80" fmla="*/ 0 w 605"/>
                        <a:gd name="T81" fmla="*/ 0 h 119"/>
                        <a:gd name="T82" fmla="*/ 0 w 605"/>
                        <a:gd name="T83" fmla="*/ 0 h 119"/>
                        <a:gd name="T84" fmla="*/ 0 w 605"/>
                        <a:gd name="T85" fmla="*/ 0 h 119"/>
                        <a:gd name="T86" fmla="*/ 0 w 605"/>
                        <a:gd name="T87" fmla="*/ 0 h 11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605"/>
                        <a:gd name="T133" fmla="*/ 0 h 119"/>
                        <a:gd name="T134" fmla="*/ 605 w 605"/>
                        <a:gd name="T135" fmla="*/ 119 h 11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605" h="119">
                          <a:moveTo>
                            <a:pt x="0" y="34"/>
                          </a:moveTo>
                          <a:lnTo>
                            <a:pt x="14" y="119"/>
                          </a:lnTo>
                          <a:lnTo>
                            <a:pt x="23" y="117"/>
                          </a:lnTo>
                          <a:lnTo>
                            <a:pt x="34" y="114"/>
                          </a:lnTo>
                          <a:lnTo>
                            <a:pt x="42" y="112"/>
                          </a:lnTo>
                          <a:lnTo>
                            <a:pt x="52" y="111"/>
                          </a:lnTo>
                          <a:lnTo>
                            <a:pt x="62" y="110"/>
                          </a:lnTo>
                          <a:lnTo>
                            <a:pt x="72" y="108"/>
                          </a:lnTo>
                          <a:lnTo>
                            <a:pt x="80" y="106"/>
                          </a:lnTo>
                          <a:lnTo>
                            <a:pt x="91" y="105"/>
                          </a:lnTo>
                          <a:lnTo>
                            <a:pt x="100" y="104"/>
                          </a:lnTo>
                          <a:lnTo>
                            <a:pt x="110" y="101"/>
                          </a:lnTo>
                          <a:lnTo>
                            <a:pt x="119" y="101"/>
                          </a:lnTo>
                          <a:lnTo>
                            <a:pt x="129" y="99"/>
                          </a:lnTo>
                          <a:lnTo>
                            <a:pt x="138" y="98"/>
                          </a:lnTo>
                          <a:lnTo>
                            <a:pt x="148" y="97"/>
                          </a:lnTo>
                          <a:lnTo>
                            <a:pt x="156" y="97"/>
                          </a:lnTo>
                          <a:lnTo>
                            <a:pt x="166" y="95"/>
                          </a:lnTo>
                          <a:lnTo>
                            <a:pt x="176" y="94"/>
                          </a:lnTo>
                          <a:lnTo>
                            <a:pt x="185" y="94"/>
                          </a:lnTo>
                          <a:lnTo>
                            <a:pt x="194" y="93"/>
                          </a:lnTo>
                          <a:lnTo>
                            <a:pt x="204" y="92"/>
                          </a:lnTo>
                          <a:lnTo>
                            <a:pt x="212" y="92"/>
                          </a:lnTo>
                          <a:lnTo>
                            <a:pt x="221" y="91"/>
                          </a:lnTo>
                          <a:lnTo>
                            <a:pt x="231" y="89"/>
                          </a:lnTo>
                          <a:lnTo>
                            <a:pt x="239" y="89"/>
                          </a:lnTo>
                          <a:lnTo>
                            <a:pt x="249" y="89"/>
                          </a:lnTo>
                          <a:lnTo>
                            <a:pt x="257" y="88"/>
                          </a:lnTo>
                          <a:lnTo>
                            <a:pt x="268" y="88"/>
                          </a:lnTo>
                          <a:lnTo>
                            <a:pt x="276" y="88"/>
                          </a:lnTo>
                          <a:lnTo>
                            <a:pt x="286" y="87"/>
                          </a:lnTo>
                          <a:lnTo>
                            <a:pt x="294" y="87"/>
                          </a:lnTo>
                          <a:lnTo>
                            <a:pt x="303" y="87"/>
                          </a:lnTo>
                          <a:lnTo>
                            <a:pt x="313" y="87"/>
                          </a:lnTo>
                          <a:lnTo>
                            <a:pt x="321" y="86"/>
                          </a:lnTo>
                          <a:lnTo>
                            <a:pt x="329" y="86"/>
                          </a:lnTo>
                          <a:lnTo>
                            <a:pt x="339" y="86"/>
                          </a:lnTo>
                          <a:lnTo>
                            <a:pt x="347" y="86"/>
                          </a:lnTo>
                          <a:lnTo>
                            <a:pt x="356" y="86"/>
                          </a:lnTo>
                          <a:lnTo>
                            <a:pt x="365" y="86"/>
                          </a:lnTo>
                          <a:lnTo>
                            <a:pt x="373" y="86"/>
                          </a:lnTo>
                          <a:lnTo>
                            <a:pt x="383" y="87"/>
                          </a:lnTo>
                          <a:lnTo>
                            <a:pt x="391" y="87"/>
                          </a:lnTo>
                          <a:lnTo>
                            <a:pt x="399" y="88"/>
                          </a:lnTo>
                          <a:lnTo>
                            <a:pt x="409" y="88"/>
                          </a:lnTo>
                          <a:lnTo>
                            <a:pt x="417" y="89"/>
                          </a:lnTo>
                          <a:lnTo>
                            <a:pt x="427" y="89"/>
                          </a:lnTo>
                          <a:lnTo>
                            <a:pt x="435" y="91"/>
                          </a:lnTo>
                          <a:lnTo>
                            <a:pt x="443" y="91"/>
                          </a:lnTo>
                          <a:lnTo>
                            <a:pt x="453" y="92"/>
                          </a:lnTo>
                          <a:lnTo>
                            <a:pt x="461" y="92"/>
                          </a:lnTo>
                          <a:lnTo>
                            <a:pt x="469" y="93"/>
                          </a:lnTo>
                          <a:lnTo>
                            <a:pt x="478" y="94"/>
                          </a:lnTo>
                          <a:lnTo>
                            <a:pt x="487" y="95"/>
                          </a:lnTo>
                          <a:lnTo>
                            <a:pt x="496" y="97"/>
                          </a:lnTo>
                          <a:lnTo>
                            <a:pt x="503" y="97"/>
                          </a:lnTo>
                          <a:lnTo>
                            <a:pt x="512" y="98"/>
                          </a:lnTo>
                          <a:lnTo>
                            <a:pt x="520" y="99"/>
                          </a:lnTo>
                          <a:lnTo>
                            <a:pt x="529" y="100"/>
                          </a:lnTo>
                          <a:lnTo>
                            <a:pt x="537" y="101"/>
                          </a:lnTo>
                          <a:lnTo>
                            <a:pt x="545" y="104"/>
                          </a:lnTo>
                          <a:lnTo>
                            <a:pt x="555" y="104"/>
                          </a:lnTo>
                          <a:lnTo>
                            <a:pt x="563" y="106"/>
                          </a:lnTo>
                          <a:lnTo>
                            <a:pt x="571" y="107"/>
                          </a:lnTo>
                          <a:lnTo>
                            <a:pt x="580" y="110"/>
                          </a:lnTo>
                          <a:lnTo>
                            <a:pt x="589" y="111"/>
                          </a:lnTo>
                          <a:lnTo>
                            <a:pt x="605" y="25"/>
                          </a:lnTo>
                          <a:lnTo>
                            <a:pt x="594" y="23"/>
                          </a:lnTo>
                          <a:lnTo>
                            <a:pt x="586" y="22"/>
                          </a:lnTo>
                          <a:lnTo>
                            <a:pt x="576" y="21"/>
                          </a:lnTo>
                          <a:lnTo>
                            <a:pt x="568" y="18"/>
                          </a:lnTo>
                          <a:lnTo>
                            <a:pt x="558" y="18"/>
                          </a:lnTo>
                          <a:lnTo>
                            <a:pt x="550" y="16"/>
                          </a:lnTo>
                          <a:lnTo>
                            <a:pt x="541" y="15"/>
                          </a:lnTo>
                          <a:lnTo>
                            <a:pt x="532" y="14"/>
                          </a:lnTo>
                          <a:lnTo>
                            <a:pt x="523" y="12"/>
                          </a:lnTo>
                          <a:lnTo>
                            <a:pt x="513" y="11"/>
                          </a:lnTo>
                          <a:lnTo>
                            <a:pt x="505" y="10"/>
                          </a:lnTo>
                          <a:lnTo>
                            <a:pt x="496" y="9"/>
                          </a:lnTo>
                          <a:lnTo>
                            <a:pt x="487" y="8"/>
                          </a:lnTo>
                          <a:lnTo>
                            <a:pt x="478" y="8"/>
                          </a:lnTo>
                          <a:lnTo>
                            <a:pt x="468" y="6"/>
                          </a:lnTo>
                          <a:lnTo>
                            <a:pt x="460" y="5"/>
                          </a:lnTo>
                          <a:lnTo>
                            <a:pt x="450" y="4"/>
                          </a:lnTo>
                          <a:lnTo>
                            <a:pt x="441" y="4"/>
                          </a:lnTo>
                          <a:lnTo>
                            <a:pt x="431" y="3"/>
                          </a:lnTo>
                          <a:lnTo>
                            <a:pt x="423" y="3"/>
                          </a:lnTo>
                          <a:lnTo>
                            <a:pt x="414" y="2"/>
                          </a:lnTo>
                          <a:lnTo>
                            <a:pt x="404" y="2"/>
                          </a:lnTo>
                          <a:lnTo>
                            <a:pt x="395" y="0"/>
                          </a:lnTo>
                          <a:lnTo>
                            <a:pt x="386" y="0"/>
                          </a:lnTo>
                          <a:lnTo>
                            <a:pt x="377" y="0"/>
                          </a:lnTo>
                          <a:lnTo>
                            <a:pt x="369" y="0"/>
                          </a:lnTo>
                          <a:lnTo>
                            <a:pt x="359" y="0"/>
                          </a:lnTo>
                          <a:lnTo>
                            <a:pt x="350" y="0"/>
                          </a:lnTo>
                          <a:lnTo>
                            <a:pt x="340" y="0"/>
                          </a:lnTo>
                          <a:lnTo>
                            <a:pt x="331" y="0"/>
                          </a:lnTo>
                          <a:lnTo>
                            <a:pt x="321" y="0"/>
                          </a:lnTo>
                          <a:lnTo>
                            <a:pt x="312" y="0"/>
                          </a:lnTo>
                          <a:lnTo>
                            <a:pt x="302" y="0"/>
                          </a:lnTo>
                          <a:lnTo>
                            <a:pt x="293" y="0"/>
                          </a:lnTo>
                          <a:lnTo>
                            <a:pt x="283" y="0"/>
                          </a:lnTo>
                          <a:lnTo>
                            <a:pt x="274" y="0"/>
                          </a:lnTo>
                          <a:lnTo>
                            <a:pt x="264" y="0"/>
                          </a:lnTo>
                          <a:lnTo>
                            <a:pt x="255" y="2"/>
                          </a:lnTo>
                          <a:lnTo>
                            <a:pt x="245" y="2"/>
                          </a:lnTo>
                          <a:lnTo>
                            <a:pt x="236" y="3"/>
                          </a:lnTo>
                          <a:lnTo>
                            <a:pt x="226" y="3"/>
                          </a:lnTo>
                          <a:lnTo>
                            <a:pt x="217" y="4"/>
                          </a:lnTo>
                          <a:lnTo>
                            <a:pt x="207" y="5"/>
                          </a:lnTo>
                          <a:lnTo>
                            <a:pt x="197" y="5"/>
                          </a:lnTo>
                          <a:lnTo>
                            <a:pt x="187" y="6"/>
                          </a:lnTo>
                          <a:lnTo>
                            <a:pt x="178" y="8"/>
                          </a:lnTo>
                          <a:lnTo>
                            <a:pt x="168" y="8"/>
                          </a:lnTo>
                          <a:lnTo>
                            <a:pt x="159" y="10"/>
                          </a:lnTo>
                          <a:lnTo>
                            <a:pt x="149" y="10"/>
                          </a:lnTo>
                          <a:lnTo>
                            <a:pt x="138" y="11"/>
                          </a:lnTo>
                          <a:lnTo>
                            <a:pt x="128" y="14"/>
                          </a:lnTo>
                          <a:lnTo>
                            <a:pt x="118" y="14"/>
                          </a:lnTo>
                          <a:lnTo>
                            <a:pt x="109" y="16"/>
                          </a:lnTo>
                          <a:lnTo>
                            <a:pt x="99" y="17"/>
                          </a:lnTo>
                          <a:lnTo>
                            <a:pt x="89" y="18"/>
                          </a:lnTo>
                          <a:lnTo>
                            <a:pt x="80" y="19"/>
                          </a:lnTo>
                          <a:lnTo>
                            <a:pt x="70" y="21"/>
                          </a:lnTo>
                          <a:lnTo>
                            <a:pt x="60" y="23"/>
                          </a:lnTo>
                          <a:lnTo>
                            <a:pt x="49" y="24"/>
                          </a:lnTo>
                          <a:lnTo>
                            <a:pt x="40" y="25"/>
                          </a:lnTo>
                          <a:lnTo>
                            <a:pt x="29" y="28"/>
                          </a:lnTo>
                          <a:lnTo>
                            <a:pt x="20" y="29"/>
                          </a:lnTo>
                          <a:lnTo>
                            <a:pt x="9" y="31"/>
                          </a:lnTo>
                          <a:lnTo>
                            <a:pt x="0" y="3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3" name="Freeform 231">
                      <a:extLst>
                        <a:ext uri="{FF2B5EF4-FFF2-40B4-BE49-F238E27FC236}">
                          <a16:creationId xmlns:a16="http://schemas.microsoft.com/office/drawing/2014/main" id="{CFC3A618-6F1C-BC4E-B312-21F37D7F82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38" y="1833"/>
                      <a:ext cx="380" cy="33"/>
                    </a:xfrm>
                    <a:custGeom>
                      <a:avLst/>
                      <a:gdLst>
                        <a:gd name="T0" fmla="*/ 0 w 1140"/>
                        <a:gd name="T1" fmla="*/ 0 h 99"/>
                        <a:gd name="T2" fmla="*/ 0 w 1140"/>
                        <a:gd name="T3" fmla="*/ 0 h 99"/>
                        <a:gd name="T4" fmla="*/ 0 w 1140"/>
                        <a:gd name="T5" fmla="*/ 0 h 99"/>
                        <a:gd name="T6" fmla="*/ 0 w 1140"/>
                        <a:gd name="T7" fmla="*/ 0 h 99"/>
                        <a:gd name="T8" fmla="*/ 0 w 1140"/>
                        <a:gd name="T9" fmla="*/ 0 h 99"/>
                        <a:gd name="T10" fmla="*/ 0 w 1140"/>
                        <a:gd name="T11" fmla="*/ 0 h 99"/>
                        <a:gd name="T12" fmla="*/ 0 w 1140"/>
                        <a:gd name="T13" fmla="*/ 0 h 99"/>
                        <a:gd name="T14" fmla="*/ 0 w 1140"/>
                        <a:gd name="T15" fmla="*/ 0 h 99"/>
                        <a:gd name="T16" fmla="*/ 0 w 1140"/>
                        <a:gd name="T17" fmla="*/ 0 h 99"/>
                        <a:gd name="T18" fmla="*/ 0 w 1140"/>
                        <a:gd name="T19" fmla="*/ 0 h 99"/>
                        <a:gd name="T20" fmla="*/ 0 w 1140"/>
                        <a:gd name="T21" fmla="*/ 0 h 99"/>
                        <a:gd name="T22" fmla="*/ 0 w 1140"/>
                        <a:gd name="T23" fmla="*/ 0 h 99"/>
                        <a:gd name="T24" fmla="*/ 0 w 1140"/>
                        <a:gd name="T25" fmla="*/ 0 h 99"/>
                        <a:gd name="T26" fmla="*/ 0 w 1140"/>
                        <a:gd name="T27" fmla="*/ 0 h 99"/>
                        <a:gd name="T28" fmla="*/ 0 w 1140"/>
                        <a:gd name="T29" fmla="*/ 0 h 99"/>
                        <a:gd name="T30" fmla="*/ 0 w 1140"/>
                        <a:gd name="T31" fmla="*/ 0 h 99"/>
                        <a:gd name="T32" fmla="*/ 0 w 1140"/>
                        <a:gd name="T33" fmla="*/ 0 h 99"/>
                        <a:gd name="T34" fmla="*/ 0 w 1140"/>
                        <a:gd name="T35" fmla="*/ 0 h 99"/>
                        <a:gd name="T36" fmla="*/ 0 w 1140"/>
                        <a:gd name="T37" fmla="*/ 0 h 99"/>
                        <a:gd name="T38" fmla="*/ 0 w 1140"/>
                        <a:gd name="T39" fmla="*/ 0 h 99"/>
                        <a:gd name="T40" fmla="*/ 0 w 1140"/>
                        <a:gd name="T41" fmla="*/ 0 h 99"/>
                        <a:gd name="T42" fmla="*/ 0 w 1140"/>
                        <a:gd name="T43" fmla="*/ 0 h 99"/>
                        <a:gd name="T44" fmla="*/ 0 w 1140"/>
                        <a:gd name="T45" fmla="*/ 0 h 99"/>
                        <a:gd name="T46" fmla="*/ 0 w 1140"/>
                        <a:gd name="T47" fmla="*/ 0 h 99"/>
                        <a:gd name="T48" fmla="*/ 0 w 1140"/>
                        <a:gd name="T49" fmla="*/ 0 h 99"/>
                        <a:gd name="T50" fmla="*/ 0 w 1140"/>
                        <a:gd name="T51" fmla="*/ 0 h 99"/>
                        <a:gd name="T52" fmla="*/ 0 w 1140"/>
                        <a:gd name="T53" fmla="*/ 0 h 99"/>
                        <a:gd name="T54" fmla="*/ 0 w 1140"/>
                        <a:gd name="T55" fmla="*/ 0 h 99"/>
                        <a:gd name="T56" fmla="*/ 0 w 1140"/>
                        <a:gd name="T57" fmla="*/ 0 h 99"/>
                        <a:gd name="T58" fmla="*/ 0 w 1140"/>
                        <a:gd name="T59" fmla="*/ 0 h 99"/>
                        <a:gd name="T60" fmla="*/ 0 w 1140"/>
                        <a:gd name="T61" fmla="*/ 0 h 99"/>
                        <a:gd name="T62" fmla="*/ 0 w 1140"/>
                        <a:gd name="T63" fmla="*/ 0 h 99"/>
                        <a:gd name="T64" fmla="*/ 0 w 1140"/>
                        <a:gd name="T65" fmla="*/ 0 h 99"/>
                        <a:gd name="T66" fmla="*/ 0 w 1140"/>
                        <a:gd name="T67" fmla="*/ 0 h 99"/>
                        <a:gd name="T68" fmla="*/ 0 w 1140"/>
                        <a:gd name="T69" fmla="*/ 0 h 99"/>
                        <a:gd name="T70" fmla="*/ 0 w 1140"/>
                        <a:gd name="T71" fmla="*/ 0 h 99"/>
                        <a:gd name="T72" fmla="*/ 0 w 1140"/>
                        <a:gd name="T73" fmla="*/ 0 h 99"/>
                        <a:gd name="T74" fmla="*/ 0 w 1140"/>
                        <a:gd name="T75" fmla="*/ 0 h 99"/>
                        <a:gd name="T76" fmla="*/ 0 w 1140"/>
                        <a:gd name="T77" fmla="*/ 0 h 99"/>
                        <a:gd name="T78" fmla="*/ 0 w 1140"/>
                        <a:gd name="T79" fmla="*/ 0 h 99"/>
                        <a:gd name="T80" fmla="*/ 0 w 1140"/>
                        <a:gd name="T81" fmla="*/ 0 h 99"/>
                        <a:gd name="T82" fmla="*/ 0 w 1140"/>
                        <a:gd name="T83" fmla="*/ 0 h 99"/>
                        <a:gd name="T84" fmla="*/ 0 w 1140"/>
                        <a:gd name="T85" fmla="*/ 0 h 99"/>
                        <a:gd name="T86" fmla="*/ 0 w 1140"/>
                        <a:gd name="T87" fmla="*/ 0 h 9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140"/>
                        <a:gd name="T133" fmla="*/ 0 h 99"/>
                        <a:gd name="T134" fmla="*/ 1140 w 1140"/>
                        <a:gd name="T135" fmla="*/ 99 h 9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140" h="99">
                          <a:moveTo>
                            <a:pt x="0" y="13"/>
                          </a:moveTo>
                          <a:lnTo>
                            <a:pt x="3" y="99"/>
                          </a:lnTo>
                          <a:lnTo>
                            <a:pt x="19" y="97"/>
                          </a:lnTo>
                          <a:lnTo>
                            <a:pt x="35" y="97"/>
                          </a:lnTo>
                          <a:lnTo>
                            <a:pt x="52" y="97"/>
                          </a:lnTo>
                          <a:lnTo>
                            <a:pt x="69" y="96"/>
                          </a:lnTo>
                          <a:lnTo>
                            <a:pt x="86" y="94"/>
                          </a:lnTo>
                          <a:lnTo>
                            <a:pt x="102" y="94"/>
                          </a:lnTo>
                          <a:lnTo>
                            <a:pt x="120" y="94"/>
                          </a:lnTo>
                          <a:lnTo>
                            <a:pt x="137" y="94"/>
                          </a:lnTo>
                          <a:lnTo>
                            <a:pt x="154" y="93"/>
                          </a:lnTo>
                          <a:lnTo>
                            <a:pt x="171" y="92"/>
                          </a:lnTo>
                          <a:lnTo>
                            <a:pt x="188" y="92"/>
                          </a:lnTo>
                          <a:lnTo>
                            <a:pt x="204" y="92"/>
                          </a:lnTo>
                          <a:lnTo>
                            <a:pt x="222" y="92"/>
                          </a:lnTo>
                          <a:lnTo>
                            <a:pt x="240" y="91"/>
                          </a:lnTo>
                          <a:lnTo>
                            <a:pt x="256" y="91"/>
                          </a:lnTo>
                          <a:lnTo>
                            <a:pt x="274" y="91"/>
                          </a:lnTo>
                          <a:lnTo>
                            <a:pt x="291" y="90"/>
                          </a:lnTo>
                          <a:lnTo>
                            <a:pt x="309" y="90"/>
                          </a:lnTo>
                          <a:lnTo>
                            <a:pt x="326" y="90"/>
                          </a:lnTo>
                          <a:lnTo>
                            <a:pt x="343" y="90"/>
                          </a:lnTo>
                          <a:lnTo>
                            <a:pt x="361" y="89"/>
                          </a:lnTo>
                          <a:lnTo>
                            <a:pt x="379" y="89"/>
                          </a:lnTo>
                          <a:lnTo>
                            <a:pt x="395" y="87"/>
                          </a:lnTo>
                          <a:lnTo>
                            <a:pt x="413" y="87"/>
                          </a:lnTo>
                          <a:lnTo>
                            <a:pt x="430" y="87"/>
                          </a:lnTo>
                          <a:lnTo>
                            <a:pt x="447" y="87"/>
                          </a:lnTo>
                          <a:lnTo>
                            <a:pt x="465" y="87"/>
                          </a:lnTo>
                          <a:lnTo>
                            <a:pt x="483" y="87"/>
                          </a:lnTo>
                          <a:lnTo>
                            <a:pt x="501" y="87"/>
                          </a:lnTo>
                          <a:lnTo>
                            <a:pt x="519" y="87"/>
                          </a:lnTo>
                          <a:lnTo>
                            <a:pt x="536" y="87"/>
                          </a:lnTo>
                          <a:lnTo>
                            <a:pt x="554" y="87"/>
                          </a:lnTo>
                          <a:lnTo>
                            <a:pt x="572" y="86"/>
                          </a:lnTo>
                          <a:lnTo>
                            <a:pt x="590" y="86"/>
                          </a:lnTo>
                          <a:lnTo>
                            <a:pt x="606" y="86"/>
                          </a:lnTo>
                          <a:lnTo>
                            <a:pt x="625" y="86"/>
                          </a:lnTo>
                          <a:lnTo>
                            <a:pt x="643" y="86"/>
                          </a:lnTo>
                          <a:lnTo>
                            <a:pt x="661" y="86"/>
                          </a:lnTo>
                          <a:lnTo>
                            <a:pt x="679" y="86"/>
                          </a:lnTo>
                          <a:lnTo>
                            <a:pt x="698" y="87"/>
                          </a:lnTo>
                          <a:lnTo>
                            <a:pt x="714" y="87"/>
                          </a:lnTo>
                          <a:lnTo>
                            <a:pt x="733" y="87"/>
                          </a:lnTo>
                          <a:lnTo>
                            <a:pt x="751" y="87"/>
                          </a:lnTo>
                          <a:lnTo>
                            <a:pt x="769" y="87"/>
                          </a:lnTo>
                          <a:lnTo>
                            <a:pt x="787" y="87"/>
                          </a:lnTo>
                          <a:lnTo>
                            <a:pt x="805" y="87"/>
                          </a:lnTo>
                          <a:lnTo>
                            <a:pt x="824" y="87"/>
                          </a:lnTo>
                          <a:lnTo>
                            <a:pt x="843" y="89"/>
                          </a:lnTo>
                          <a:lnTo>
                            <a:pt x="860" y="89"/>
                          </a:lnTo>
                          <a:lnTo>
                            <a:pt x="878" y="89"/>
                          </a:lnTo>
                          <a:lnTo>
                            <a:pt x="896" y="90"/>
                          </a:lnTo>
                          <a:lnTo>
                            <a:pt x="915" y="90"/>
                          </a:lnTo>
                          <a:lnTo>
                            <a:pt x="934" y="90"/>
                          </a:lnTo>
                          <a:lnTo>
                            <a:pt x="952" y="91"/>
                          </a:lnTo>
                          <a:lnTo>
                            <a:pt x="970" y="91"/>
                          </a:lnTo>
                          <a:lnTo>
                            <a:pt x="989" y="92"/>
                          </a:lnTo>
                          <a:lnTo>
                            <a:pt x="1006" y="92"/>
                          </a:lnTo>
                          <a:lnTo>
                            <a:pt x="1024" y="93"/>
                          </a:lnTo>
                          <a:lnTo>
                            <a:pt x="1043" y="94"/>
                          </a:lnTo>
                          <a:lnTo>
                            <a:pt x="1062" y="94"/>
                          </a:lnTo>
                          <a:lnTo>
                            <a:pt x="1080" y="96"/>
                          </a:lnTo>
                          <a:lnTo>
                            <a:pt x="1099" y="97"/>
                          </a:lnTo>
                          <a:lnTo>
                            <a:pt x="1118" y="97"/>
                          </a:lnTo>
                          <a:lnTo>
                            <a:pt x="1136" y="99"/>
                          </a:lnTo>
                          <a:lnTo>
                            <a:pt x="1140" y="13"/>
                          </a:lnTo>
                          <a:lnTo>
                            <a:pt x="1121" y="11"/>
                          </a:lnTo>
                          <a:lnTo>
                            <a:pt x="1102" y="10"/>
                          </a:lnTo>
                          <a:lnTo>
                            <a:pt x="1083" y="9"/>
                          </a:lnTo>
                          <a:lnTo>
                            <a:pt x="1066" y="9"/>
                          </a:lnTo>
                          <a:lnTo>
                            <a:pt x="1047" y="8"/>
                          </a:lnTo>
                          <a:lnTo>
                            <a:pt x="1028" y="7"/>
                          </a:lnTo>
                          <a:lnTo>
                            <a:pt x="1010" y="7"/>
                          </a:lnTo>
                          <a:lnTo>
                            <a:pt x="991" y="7"/>
                          </a:lnTo>
                          <a:lnTo>
                            <a:pt x="972" y="4"/>
                          </a:lnTo>
                          <a:lnTo>
                            <a:pt x="954" y="4"/>
                          </a:lnTo>
                          <a:lnTo>
                            <a:pt x="936" y="4"/>
                          </a:lnTo>
                          <a:lnTo>
                            <a:pt x="917" y="4"/>
                          </a:lnTo>
                          <a:lnTo>
                            <a:pt x="898" y="3"/>
                          </a:lnTo>
                          <a:lnTo>
                            <a:pt x="881" y="2"/>
                          </a:lnTo>
                          <a:lnTo>
                            <a:pt x="863" y="2"/>
                          </a:lnTo>
                          <a:lnTo>
                            <a:pt x="844" y="2"/>
                          </a:lnTo>
                          <a:lnTo>
                            <a:pt x="825" y="1"/>
                          </a:lnTo>
                          <a:lnTo>
                            <a:pt x="807" y="1"/>
                          </a:lnTo>
                          <a:lnTo>
                            <a:pt x="789" y="1"/>
                          </a:lnTo>
                          <a:lnTo>
                            <a:pt x="771" y="1"/>
                          </a:lnTo>
                          <a:lnTo>
                            <a:pt x="752" y="1"/>
                          </a:lnTo>
                          <a:lnTo>
                            <a:pt x="733" y="1"/>
                          </a:lnTo>
                          <a:lnTo>
                            <a:pt x="716" y="1"/>
                          </a:lnTo>
                          <a:lnTo>
                            <a:pt x="698" y="1"/>
                          </a:lnTo>
                          <a:lnTo>
                            <a:pt x="680" y="0"/>
                          </a:lnTo>
                          <a:lnTo>
                            <a:pt x="662" y="0"/>
                          </a:lnTo>
                          <a:lnTo>
                            <a:pt x="643" y="0"/>
                          </a:lnTo>
                          <a:lnTo>
                            <a:pt x="625" y="0"/>
                          </a:lnTo>
                          <a:lnTo>
                            <a:pt x="608" y="0"/>
                          </a:lnTo>
                          <a:lnTo>
                            <a:pt x="590" y="0"/>
                          </a:lnTo>
                          <a:lnTo>
                            <a:pt x="572" y="0"/>
                          </a:lnTo>
                          <a:lnTo>
                            <a:pt x="554" y="1"/>
                          </a:lnTo>
                          <a:lnTo>
                            <a:pt x="536" y="1"/>
                          </a:lnTo>
                          <a:lnTo>
                            <a:pt x="519" y="1"/>
                          </a:lnTo>
                          <a:lnTo>
                            <a:pt x="501" y="1"/>
                          </a:lnTo>
                          <a:lnTo>
                            <a:pt x="483" y="1"/>
                          </a:lnTo>
                          <a:lnTo>
                            <a:pt x="465" y="1"/>
                          </a:lnTo>
                          <a:lnTo>
                            <a:pt x="447" y="1"/>
                          </a:lnTo>
                          <a:lnTo>
                            <a:pt x="430" y="1"/>
                          </a:lnTo>
                          <a:lnTo>
                            <a:pt x="412" y="1"/>
                          </a:lnTo>
                          <a:lnTo>
                            <a:pt x="394" y="1"/>
                          </a:lnTo>
                          <a:lnTo>
                            <a:pt x="376" y="2"/>
                          </a:lnTo>
                          <a:lnTo>
                            <a:pt x="359" y="2"/>
                          </a:lnTo>
                          <a:lnTo>
                            <a:pt x="342" y="3"/>
                          </a:lnTo>
                          <a:lnTo>
                            <a:pt x="324" y="3"/>
                          </a:lnTo>
                          <a:lnTo>
                            <a:pt x="307" y="4"/>
                          </a:lnTo>
                          <a:lnTo>
                            <a:pt x="291" y="4"/>
                          </a:lnTo>
                          <a:lnTo>
                            <a:pt x="273" y="4"/>
                          </a:lnTo>
                          <a:lnTo>
                            <a:pt x="255" y="4"/>
                          </a:lnTo>
                          <a:lnTo>
                            <a:pt x="237" y="4"/>
                          </a:lnTo>
                          <a:lnTo>
                            <a:pt x="221" y="5"/>
                          </a:lnTo>
                          <a:lnTo>
                            <a:pt x="203" y="7"/>
                          </a:lnTo>
                          <a:lnTo>
                            <a:pt x="186" y="7"/>
                          </a:lnTo>
                          <a:lnTo>
                            <a:pt x="169" y="7"/>
                          </a:lnTo>
                          <a:lnTo>
                            <a:pt x="151" y="7"/>
                          </a:lnTo>
                          <a:lnTo>
                            <a:pt x="135" y="8"/>
                          </a:lnTo>
                          <a:lnTo>
                            <a:pt x="118" y="8"/>
                          </a:lnTo>
                          <a:lnTo>
                            <a:pt x="101" y="9"/>
                          </a:lnTo>
                          <a:lnTo>
                            <a:pt x="83" y="9"/>
                          </a:lnTo>
                          <a:lnTo>
                            <a:pt x="68" y="9"/>
                          </a:lnTo>
                          <a:lnTo>
                            <a:pt x="50" y="10"/>
                          </a:lnTo>
                          <a:lnTo>
                            <a:pt x="33" y="11"/>
                          </a:lnTo>
                          <a:lnTo>
                            <a:pt x="17" y="11"/>
                          </a:lnTo>
                          <a:lnTo>
                            <a:pt x="0" y="13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4" name="Freeform 232">
                      <a:extLst>
                        <a:ext uri="{FF2B5EF4-FFF2-40B4-BE49-F238E27FC236}">
                          <a16:creationId xmlns:a16="http://schemas.microsoft.com/office/drawing/2014/main" id="{86634BBF-446D-104D-BFEB-693E6EAB8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836"/>
                      <a:ext cx="67" cy="128"/>
                    </a:xfrm>
                    <a:custGeom>
                      <a:avLst/>
                      <a:gdLst>
                        <a:gd name="T0" fmla="*/ 0 w 202"/>
                        <a:gd name="T1" fmla="*/ 0 h 383"/>
                        <a:gd name="T2" fmla="*/ 0 w 202"/>
                        <a:gd name="T3" fmla="*/ 0 h 383"/>
                        <a:gd name="T4" fmla="*/ 0 w 202"/>
                        <a:gd name="T5" fmla="*/ 0 h 383"/>
                        <a:gd name="T6" fmla="*/ 0 w 202"/>
                        <a:gd name="T7" fmla="*/ 0 h 383"/>
                        <a:gd name="T8" fmla="*/ 0 w 202"/>
                        <a:gd name="T9" fmla="*/ 0 h 383"/>
                        <a:gd name="T10" fmla="*/ 0 w 202"/>
                        <a:gd name="T11" fmla="*/ 0 h 383"/>
                        <a:gd name="T12" fmla="*/ 0 w 202"/>
                        <a:gd name="T13" fmla="*/ 0 h 383"/>
                        <a:gd name="T14" fmla="*/ 0 w 202"/>
                        <a:gd name="T15" fmla="*/ 0 h 383"/>
                        <a:gd name="T16" fmla="*/ 0 w 202"/>
                        <a:gd name="T17" fmla="*/ 0 h 383"/>
                        <a:gd name="T18" fmla="*/ 0 w 202"/>
                        <a:gd name="T19" fmla="*/ 0 h 383"/>
                        <a:gd name="T20" fmla="*/ 0 w 202"/>
                        <a:gd name="T21" fmla="*/ 0 h 383"/>
                        <a:gd name="T22" fmla="*/ 0 w 202"/>
                        <a:gd name="T23" fmla="*/ 0 h 383"/>
                        <a:gd name="T24" fmla="*/ 0 w 202"/>
                        <a:gd name="T25" fmla="*/ 0 h 383"/>
                        <a:gd name="T26" fmla="*/ 0 w 202"/>
                        <a:gd name="T27" fmla="*/ 0 h 383"/>
                        <a:gd name="T28" fmla="*/ 0 w 202"/>
                        <a:gd name="T29" fmla="*/ 0 h 383"/>
                        <a:gd name="T30" fmla="*/ 0 w 202"/>
                        <a:gd name="T31" fmla="*/ 0 h 383"/>
                        <a:gd name="T32" fmla="*/ 0 w 202"/>
                        <a:gd name="T33" fmla="*/ 0 h 383"/>
                        <a:gd name="T34" fmla="*/ 0 w 202"/>
                        <a:gd name="T35" fmla="*/ 0 h 383"/>
                        <a:gd name="T36" fmla="*/ 0 w 202"/>
                        <a:gd name="T37" fmla="*/ 0 h 383"/>
                        <a:gd name="T38" fmla="*/ 0 w 202"/>
                        <a:gd name="T39" fmla="*/ 0 h 383"/>
                        <a:gd name="T40" fmla="*/ 0 w 202"/>
                        <a:gd name="T41" fmla="*/ 0 h 383"/>
                        <a:gd name="T42" fmla="*/ 0 w 202"/>
                        <a:gd name="T43" fmla="*/ 0 h 383"/>
                        <a:gd name="T44" fmla="*/ 0 w 202"/>
                        <a:gd name="T45" fmla="*/ 0 h 383"/>
                        <a:gd name="T46" fmla="*/ 0 w 202"/>
                        <a:gd name="T47" fmla="*/ 0 h 383"/>
                        <a:gd name="T48" fmla="*/ 0 w 202"/>
                        <a:gd name="T49" fmla="*/ 0 h 383"/>
                        <a:gd name="T50" fmla="*/ 0 w 202"/>
                        <a:gd name="T51" fmla="*/ 0 h 383"/>
                        <a:gd name="T52" fmla="*/ 0 w 202"/>
                        <a:gd name="T53" fmla="*/ 0 h 383"/>
                        <a:gd name="T54" fmla="*/ 0 w 202"/>
                        <a:gd name="T55" fmla="*/ 0 h 383"/>
                        <a:gd name="T56" fmla="*/ 0 w 202"/>
                        <a:gd name="T57" fmla="*/ 0 h 383"/>
                        <a:gd name="T58" fmla="*/ 0 w 202"/>
                        <a:gd name="T59" fmla="*/ 0 h 383"/>
                        <a:gd name="T60" fmla="*/ 0 w 202"/>
                        <a:gd name="T61" fmla="*/ 0 h 383"/>
                        <a:gd name="T62" fmla="*/ 0 w 202"/>
                        <a:gd name="T63" fmla="*/ 0 h 383"/>
                        <a:gd name="T64" fmla="*/ 0 w 202"/>
                        <a:gd name="T65" fmla="*/ 0 h 383"/>
                        <a:gd name="T66" fmla="*/ 0 w 202"/>
                        <a:gd name="T67" fmla="*/ 0 h 383"/>
                        <a:gd name="T68" fmla="*/ 0 w 202"/>
                        <a:gd name="T69" fmla="*/ 0 h 383"/>
                        <a:gd name="T70" fmla="*/ 0 w 202"/>
                        <a:gd name="T71" fmla="*/ 0 h 383"/>
                        <a:gd name="T72" fmla="*/ 0 w 202"/>
                        <a:gd name="T73" fmla="*/ 0 h 383"/>
                        <a:gd name="T74" fmla="*/ 0 w 202"/>
                        <a:gd name="T75" fmla="*/ 0 h 383"/>
                        <a:gd name="T76" fmla="*/ 0 w 202"/>
                        <a:gd name="T77" fmla="*/ 0 h 383"/>
                        <a:gd name="T78" fmla="*/ 0 w 202"/>
                        <a:gd name="T79" fmla="*/ 0 h 383"/>
                        <a:gd name="T80" fmla="*/ 0 w 202"/>
                        <a:gd name="T81" fmla="*/ 0 h 383"/>
                        <a:gd name="T82" fmla="*/ 0 w 202"/>
                        <a:gd name="T83" fmla="*/ 0 h 383"/>
                        <a:gd name="T84" fmla="*/ 0 w 202"/>
                        <a:gd name="T85" fmla="*/ 0 h 383"/>
                        <a:gd name="T86" fmla="*/ 0 w 202"/>
                        <a:gd name="T87" fmla="*/ 0 h 383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202"/>
                        <a:gd name="T133" fmla="*/ 0 h 383"/>
                        <a:gd name="T134" fmla="*/ 202 w 202"/>
                        <a:gd name="T135" fmla="*/ 383 h 383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202" h="383">
                          <a:moveTo>
                            <a:pt x="109" y="6"/>
                          </a:moveTo>
                          <a:lnTo>
                            <a:pt x="104" y="13"/>
                          </a:lnTo>
                          <a:lnTo>
                            <a:pt x="101" y="20"/>
                          </a:lnTo>
                          <a:lnTo>
                            <a:pt x="98" y="27"/>
                          </a:lnTo>
                          <a:lnTo>
                            <a:pt x="96" y="34"/>
                          </a:lnTo>
                          <a:lnTo>
                            <a:pt x="94" y="42"/>
                          </a:lnTo>
                          <a:lnTo>
                            <a:pt x="90" y="49"/>
                          </a:lnTo>
                          <a:lnTo>
                            <a:pt x="88" y="56"/>
                          </a:lnTo>
                          <a:lnTo>
                            <a:pt x="85" y="63"/>
                          </a:lnTo>
                          <a:lnTo>
                            <a:pt x="82" y="69"/>
                          </a:lnTo>
                          <a:lnTo>
                            <a:pt x="79" y="76"/>
                          </a:lnTo>
                          <a:lnTo>
                            <a:pt x="77" y="82"/>
                          </a:lnTo>
                          <a:lnTo>
                            <a:pt x="75" y="88"/>
                          </a:lnTo>
                          <a:lnTo>
                            <a:pt x="72" y="95"/>
                          </a:lnTo>
                          <a:lnTo>
                            <a:pt x="70" y="101"/>
                          </a:lnTo>
                          <a:lnTo>
                            <a:pt x="68" y="108"/>
                          </a:lnTo>
                          <a:lnTo>
                            <a:pt x="65" y="114"/>
                          </a:lnTo>
                          <a:lnTo>
                            <a:pt x="63" y="121"/>
                          </a:lnTo>
                          <a:lnTo>
                            <a:pt x="61" y="126"/>
                          </a:lnTo>
                          <a:lnTo>
                            <a:pt x="58" y="133"/>
                          </a:lnTo>
                          <a:lnTo>
                            <a:pt x="56" y="139"/>
                          </a:lnTo>
                          <a:lnTo>
                            <a:pt x="53" y="145"/>
                          </a:lnTo>
                          <a:lnTo>
                            <a:pt x="52" y="152"/>
                          </a:lnTo>
                          <a:lnTo>
                            <a:pt x="50" y="157"/>
                          </a:lnTo>
                          <a:lnTo>
                            <a:pt x="49" y="164"/>
                          </a:lnTo>
                          <a:lnTo>
                            <a:pt x="46" y="170"/>
                          </a:lnTo>
                          <a:lnTo>
                            <a:pt x="45" y="175"/>
                          </a:lnTo>
                          <a:lnTo>
                            <a:pt x="43" y="180"/>
                          </a:lnTo>
                          <a:lnTo>
                            <a:pt x="42" y="186"/>
                          </a:lnTo>
                          <a:lnTo>
                            <a:pt x="39" y="192"/>
                          </a:lnTo>
                          <a:lnTo>
                            <a:pt x="38" y="198"/>
                          </a:lnTo>
                          <a:lnTo>
                            <a:pt x="37" y="204"/>
                          </a:lnTo>
                          <a:lnTo>
                            <a:pt x="36" y="210"/>
                          </a:lnTo>
                          <a:lnTo>
                            <a:pt x="33" y="215"/>
                          </a:lnTo>
                          <a:lnTo>
                            <a:pt x="32" y="221"/>
                          </a:lnTo>
                          <a:lnTo>
                            <a:pt x="31" y="226"/>
                          </a:lnTo>
                          <a:lnTo>
                            <a:pt x="28" y="232"/>
                          </a:lnTo>
                          <a:lnTo>
                            <a:pt x="28" y="237"/>
                          </a:lnTo>
                          <a:lnTo>
                            <a:pt x="26" y="243"/>
                          </a:lnTo>
                          <a:lnTo>
                            <a:pt x="25" y="248"/>
                          </a:lnTo>
                          <a:lnTo>
                            <a:pt x="23" y="253"/>
                          </a:lnTo>
                          <a:lnTo>
                            <a:pt x="21" y="259"/>
                          </a:lnTo>
                          <a:lnTo>
                            <a:pt x="20" y="264"/>
                          </a:lnTo>
                          <a:lnTo>
                            <a:pt x="20" y="269"/>
                          </a:lnTo>
                          <a:lnTo>
                            <a:pt x="18" y="275"/>
                          </a:lnTo>
                          <a:lnTo>
                            <a:pt x="18" y="281"/>
                          </a:lnTo>
                          <a:lnTo>
                            <a:pt x="15" y="286"/>
                          </a:lnTo>
                          <a:lnTo>
                            <a:pt x="15" y="291"/>
                          </a:lnTo>
                          <a:lnTo>
                            <a:pt x="14" y="297"/>
                          </a:lnTo>
                          <a:lnTo>
                            <a:pt x="13" y="302"/>
                          </a:lnTo>
                          <a:lnTo>
                            <a:pt x="12" y="307"/>
                          </a:lnTo>
                          <a:lnTo>
                            <a:pt x="11" y="312"/>
                          </a:lnTo>
                          <a:lnTo>
                            <a:pt x="11" y="319"/>
                          </a:lnTo>
                          <a:lnTo>
                            <a:pt x="8" y="324"/>
                          </a:lnTo>
                          <a:lnTo>
                            <a:pt x="7" y="329"/>
                          </a:lnTo>
                          <a:lnTo>
                            <a:pt x="7" y="334"/>
                          </a:lnTo>
                          <a:lnTo>
                            <a:pt x="7" y="340"/>
                          </a:lnTo>
                          <a:lnTo>
                            <a:pt x="5" y="345"/>
                          </a:lnTo>
                          <a:lnTo>
                            <a:pt x="5" y="350"/>
                          </a:lnTo>
                          <a:lnTo>
                            <a:pt x="5" y="356"/>
                          </a:lnTo>
                          <a:lnTo>
                            <a:pt x="4" y="362"/>
                          </a:lnTo>
                          <a:lnTo>
                            <a:pt x="2" y="367"/>
                          </a:lnTo>
                          <a:lnTo>
                            <a:pt x="2" y="372"/>
                          </a:lnTo>
                          <a:lnTo>
                            <a:pt x="1" y="378"/>
                          </a:lnTo>
                          <a:lnTo>
                            <a:pt x="0" y="383"/>
                          </a:lnTo>
                          <a:lnTo>
                            <a:pt x="93" y="383"/>
                          </a:lnTo>
                          <a:lnTo>
                            <a:pt x="93" y="378"/>
                          </a:lnTo>
                          <a:lnTo>
                            <a:pt x="94" y="372"/>
                          </a:lnTo>
                          <a:lnTo>
                            <a:pt x="94" y="367"/>
                          </a:lnTo>
                          <a:lnTo>
                            <a:pt x="95" y="362"/>
                          </a:lnTo>
                          <a:lnTo>
                            <a:pt x="96" y="357"/>
                          </a:lnTo>
                          <a:lnTo>
                            <a:pt x="96" y="351"/>
                          </a:lnTo>
                          <a:lnTo>
                            <a:pt x="98" y="347"/>
                          </a:lnTo>
                          <a:lnTo>
                            <a:pt x="98" y="342"/>
                          </a:lnTo>
                          <a:lnTo>
                            <a:pt x="100" y="336"/>
                          </a:lnTo>
                          <a:lnTo>
                            <a:pt x="101" y="331"/>
                          </a:lnTo>
                          <a:lnTo>
                            <a:pt x="101" y="325"/>
                          </a:lnTo>
                          <a:lnTo>
                            <a:pt x="103" y="321"/>
                          </a:lnTo>
                          <a:lnTo>
                            <a:pt x="104" y="315"/>
                          </a:lnTo>
                          <a:lnTo>
                            <a:pt x="107" y="310"/>
                          </a:lnTo>
                          <a:lnTo>
                            <a:pt x="107" y="304"/>
                          </a:lnTo>
                          <a:lnTo>
                            <a:pt x="109" y="299"/>
                          </a:lnTo>
                          <a:lnTo>
                            <a:pt x="109" y="293"/>
                          </a:lnTo>
                          <a:lnTo>
                            <a:pt x="112" y="288"/>
                          </a:lnTo>
                          <a:lnTo>
                            <a:pt x="113" y="284"/>
                          </a:lnTo>
                          <a:lnTo>
                            <a:pt x="114" y="278"/>
                          </a:lnTo>
                          <a:lnTo>
                            <a:pt x="116" y="272"/>
                          </a:lnTo>
                          <a:lnTo>
                            <a:pt x="117" y="266"/>
                          </a:lnTo>
                          <a:lnTo>
                            <a:pt x="119" y="261"/>
                          </a:lnTo>
                          <a:lnTo>
                            <a:pt x="121" y="255"/>
                          </a:lnTo>
                          <a:lnTo>
                            <a:pt x="122" y="249"/>
                          </a:lnTo>
                          <a:lnTo>
                            <a:pt x="125" y="243"/>
                          </a:lnTo>
                          <a:lnTo>
                            <a:pt x="126" y="237"/>
                          </a:lnTo>
                          <a:lnTo>
                            <a:pt x="127" y="233"/>
                          </a:lnTo>
                          <a:lnTo>
                            <a:pt x="129" y="227"/>
                          </a:lnTo>
                          <a:lnTo>
                            <a:pt x="132" y="221"/>
                          </a:lnTo>
                          <a:lnTo>
                            <a:pt x="133" y="215"/>
                          </a:lnTo>
                          <a:lnTo>
                            <a:pt x="134" y="209"/>
                          </a:lnTo>
                          <a:lnTo>
                            <a:pt x="136" y="203"/>
                          </a:lnTo>
                          <a:lnTo>
                            <a:pt x="138" y="197"/>
                          </a:lnTo>
                          <a:lnTo>
                            <a:pt x="140" y="190"/>
                          </a:lnTo>
                          <a:lnTo>
                            <a:pt x="142" y="185"/>
                          </a:lnTo>
                          <a:lnTo>
                            <a:pt x="144" y="178"/>
                          </a:lnTo>
                          <a:lnTo>
                            <a:pt x="145" y="172"/>
                          </a:lnTo>
                          <a:lnTo>
                            <a:pt x="147" y="166"/>
                          </a:lnTo>
                          <a:lnTo>
                            <a:pt x="150" y="160"/>
                          </a:lnTo>
                          <a:lnTo>
                            <a:pt x="152" y="154"/>
                          </a:lnTo>
                          <a:lnTo>
                            <a:pt x="153" y="147"/>
                          </a:lnTo>
                          <a:lnTo>
                            <a:pt x="155" y="141"/>
                          </a:lnTo>
                          <a:lnTo>
                            <a:pt x="158" y="134"/>
                          </a:lnTo>
                          <a:lnTo>
                            <a:pt x="159" y="128"/>
                          </a:lnTo>
                          <a:lnTo>
                            <a:pt x="163" y="121"/>
                          </a:lnTo>
                          <a:lnTo>
                            <a:pt x="164" y="116"/>
                          </a:lnTo>
                          <a:lnTo>
                            <a:pt x="166" y="109"/>
                          </a:lnTo>
                          <a:lnTo>
                            <a:pt x="168" y="103"/>
                          </a:lnTo>
                          <a:lnTo>
                            <a:pt x="171" y="96"/>
                          </a:lnTo>
                          <a:lnTo>
                            <a:pt x="172" y="89"/>
                          </a:lnTo>
                          <a:lnTo>
                            <a:pt x="174" y="83"/>
                          </a:lnTo>
                          <a:lnTo>
                            <a:pt x="177" y="76"/>
                          </a:lnTo>
                          <a:lnTo>
                            <a:pt x="179" y="70"/>
                          </a:lnTo>
                          <a:lnTo>
                            <a:pt x="182" y="63"/>
                          </a:lnTo>
                          <a:lnTo>
                            <a:pt x="184" y="56"/>
                          </a:lnTo>
                          <a:lnTo>
                            <a:pt x="185" y="49"/>
                          </a:lnTo>
                          <a:lnTo>
                            <a:pt x="187" y="43"/>
                          </a:lnTo>
                          <a:lnTo>
                            <a:pt x="190" y="36"/>
                          </a:lnTo>
                          <a:lnTo>
                            <a:pt x="192" y="29"/>
                          </a:lnTo>
                          <a:lnTo>
                            <a:pt x="195" y="21"/>
                          </a:lnTo>
                          <a:lnTo>
                            <a:pt x="197" y="15"/>
                          </a:lnTo>
                          <a:lnTo>
                            <a:pt x="198" y="7"/>
                          </a:lnTo>
                          <a:lnTo>
                            <a:pt x="202" y="0"/>
                          </a:lnTo>
                          <a:lnTo>
                            <a:pt x="109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5" name="Freeform 233">
                      <a:extLst>
                        <a:ext uri="{FF2B5EF4-FFF2-40B4-BE49-F238E27FC236}">
                          <a16:creationId xmlns:a16="http://schemas.microsoft.com/office/drawing/2014/main" id="{C2A7AA8F-0271-CA4B-B352-9C1CAFA7D8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95" y="1837"/>
                      <a:ext cx="64" cy="124"/>
                    </a:xfrm>
                    <a:custGeom>
                      <a:avLst/>
                      <a:gdLst>
                        <a:gd name="T0" fmla="*/ 0 w 193"/>
                        <a:gd name="T1" fmla="*/ 0 h 372"/>
                        <a:gd name="T2" fmla="*/ 0 w 193"/>
                        <a:gd name="T3" fmla="*/ 0 h 372"/>
                        <a:gd name="T4" fmla="*/ 0 w 193"/>
                        <a:gd name="T5" fmla="*/ 0 h 372"/>
                        <a:gd name="T6" fmla="*/ 0 w 193"/>
                        <a:gd name="T7" fmla="*/ 0 h 372"/>
                        <a:gd name="T8" fmla="*/ 0 w 193"/>
                        <a:gd name="T9" fmla="*/ 0 h 372"/>
                        <a:gd name="T10" fmla="*/ 0 w 193"/>
                        <a:gd name="T11" fmla="*/ 0 h 372"/>
                        <a:gd name="T12" fmla="*/ 0 w 193"/>
                        <a:gd name="T13" fmla="*/ 0 h 372"/>
                        <a:gd name="T14" fmla="*/ 0 w 193"/>
                        <a:gd name="T15" fmla="*/ 0 h 372"/>
                        <a:gd name="T16" fmla="*/ 0 w 193"/>
                        <a:gd name="T17" fmla="*/ 0 h 372"/>
                        <a:gd name="T18" fmla="*/ 0 w 193"/>
                        <a:gd name="T19" fmla="*/ 0 h 372"/>
                        <a:gd name="T20" fmla="*/ 0 w 193"/>
                        <a:gd name="T21" fmla="*/ 0 h 372"/>
                        <a:gd name="T22" fmla="*/ 0 w 193"/>
                        <a:gd name="T23" fmla="*/ 0 h 372"/>
                        <a:gd name="T24" fmla="*/ 0 w 193"/>
                        <a:gd name="T25" fmla="*/ 0 h 372"/>
                        <a:gd name="T26" fmla="*/ 0 w 193"/>
                        <a:gd name="T27" fmla="*/ 0 h 372"/>
                        <a:gd name="T28" fmla="*/ 0 w 193"/>
                        <a:gd name="T29" fmla="*/ 0 h 372"/>
                        <a:gd name="T30" fmla="*/ 0 w 193"/>
                        <a:gd name="T31" fmla="*/ 0 h 372"/>
                        <a:gd name="T32" fmla="*/ 0 w 193"/>
                        <a:gd name="T33" fmla="*/ 0 h 372"/>
                        <a:gd name="T34" fmla="*/ 0 w 193"/>
                        <a:gd name="T35" fmla="*/ 0 h 372"/>
                        <a:gd name="T36" fmla="*/ 0 w 193"/>
                        <a:gd name="T37" fmla="*/ 0 h 372"/>
                        <a:gd name="T38" fmla="*/ 0 w 193"/>
                        <a:gd name="T39" fmla="*/ 0 h 372"/>
                        <a:gd name="T40" fmla="*/ 0 w 193"/>
                        <a:gd name="T41" fmla="*/ 0 h 372"/>
                        <a:gd name="T42" fmla="*/ 0 w 193"/>
                        <a:gd name="T43" fmla="*/ 0 h 372"/>
                        <a:gd name="T44" fmla="*/ 0 w 193"/>
                        <a:gd name="T45" fmla="*/ 0 h 372"/>
                        <a:gd name="T46" fmla="*/ 0 w 193"/>
                        <a:gd name="T47" fmla="*/ 0 h 372"/>
                        <a:gd name="T48" fmla="*/ 0 w 193"/>
                        <a:gd name="T49" fmla="*/ 0 h 372"/>
                        <a:gd name="T50" fmla="*/ 0 w 193"/>
                        <a:gd name="T51" fmla="*/ 0 h 372"/>
                        <a:gd name="T52" fmla="*/ 0 w 193"/>
                        <a:gd name="T53" fmla="*/ 0 h 372"/>
                        <a:gd name="T54" fmla="*/ 0 w 193"/>
                        <a:gd name="T55" fmla="*/ 0 h 372"/>
                        <a:gd name="T56" fmla="*/ 0 w 193"/>
                        <a:gd name="T57" fmla="*/ 0 h 372"/>
                        <a:gd name="T58" fmla="*/ 0 w 193"/>
                        <a:gd name="T59" fmla="*/ 0 h 372"/>
                        <a:gd name="T60" fmla="*/ 0 w 193"/>
                        <a:gd name="T61" fmla="*/ 0 h 372"/>
                        <a:gd name="T62" fmla="*/ 0 w 193"/>
                        <a:gd name="T63" fmla="*/ 0 h 372"/>
                        <a:gd name="T64" fmla="*/ 0 w 193"/>
                        <a:gd name="T65" fmla="*/ 0 h 372"/>
                        <a:gd name="T66" fmla="*/ 0 w 193"/>
                        <a:gd name="T67" fmla="*/ 0 h 372"/>
                        <a:gd name="T68" fmla="*/ 0 w 193"/>
                        <a:gd name="T69" fmla="*/ 0 h 372"/>
                        <a:gd name="T70" fmla="*/ 0 w 193"/>
                        <a:gd name="T71" fmla="*/ 0 h 372"/>
                        <a:gd name="T72" fmla="*/ 0 w 193"/>
                        <a:gd name="T73" fmla="*/ 0 h 372"/>
                        <a:gd name="T74" fmla="*/ 0 w 193"/>
                        <a:gd name="T75" fmla="*/ 0 h 372"/>
                        <a:gd name="T76" fmla="*/ 0 w 193"/>
                        <a:gd name="T77" fmla="*/ 0 h 372"/>
                        <a:gd name="T78" fmla="*/ 0 w 193"/>
                        <a:gd name="T79" fmla="*/ 0 h 372"/>
                        <a:gd name="T80" fmla="*/ 0 w 193"/>
                        <a:gd name="T81" fmla="*/ 0 h 372"/>
                        <a:gd name="T82" fmla="*/ 0 w 193"/>
                        <a:gd name="T83" fmla="*/ 0 h 372"/>
                        <a:gd name="T84" fmla="*/ 0 w 193"/>
                        <a:gd name="T85" fmla="*/ 0 h 372"/>
                        <a:gd name="T86" fmla="*/ 0 w 193"/>
                        <a:gd name="T87" fmla="*/ 0 h 37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93"/>
                        <a:gd name="T133" fmla="*/ 0 h 372"/>
                        <a:gd name="T134" fmla="*/ 193 w 193"/>
                        <a:gd name="T135" fmla="*/ 372 h 37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93" h="372">
                          <a:moveTo>
                            <a:pt x="74" y="0"/>
                          </a:moveTo>
                          <a:lnTo>
                            <a:pt x="0" y="49"/>
                          </a:lnTo>
                          <a:lnTo>
                            <a:pt x="3" y="54"/>
                          </a:lnTo>
                          <a:lnTo>
                            <a:pt x="5" y="60"/>
                          </a:lnTo>
                          <a:lnTo>
                            <a:pt x="9" y="66"/>
                          </a:lnTo>
                          <a:lnTo>
                            <a:pt x="11" y="72"/>
                          </a:lnTo>
                          <a:lnTo>
                            <a:pt x="15" y="76"/>
                          </a:lnTo>
                          <a:lnTo>
                            <a:pt x="17" y="82"/>
                          </a:lnTo>
                          <a:lnTo>
                            <a:pt x="21" y="88"/>
                          </a:lnTo>
                          <a:lnTo>
                            <a:pt x="23" y="94"/>
                          </a:lnTo>
                          <a:lnTo>
                            <a:pt x="25" y="99"/>
                          </a:lnTo>
                          <a:lnTo>
                            <a:pt x="28" y="104"/>
                          </a:lnTo>
                          <a:lnTo>
                            <a:pt x="30" y="110"/>
                          </a:lnTo>
                          <a:lnTo>
                            <a:pt x="34" y="114"/>
                          </a:lnTo>
                          <a:lnTo>
                            <a:pt x="36" y="120"/>
                          </a:lnTo>
                          <a:lnTo>
                            <a:pt x="38" y="126"/>
                          </a:lnTo>
                          <a:lnTo>
                            <a:pt x="41" y="131"/>
                          </a:lnTo>
                          <a:lnTo>
                            <a:pt x="43" y="137"/>
                          </a:lnTo>
                          <a:lnTo>
                            <a:pt x="45" y="142"/>
                          </a:lnTo>
                          <a:lnTo>
                            <a:pt x="48" y="148"/>
                          </a:lnTo>
                          <a:lnTo>
                            <a:pt x="50" y="152"/>
                          </a:lnTo>
                          <a:lnTo>
                            <a:pt x="53" y="157"/>
                          </a:lnTo>
                          <a:lnTo>
                            <a:pt x="54" y="162"/>
                          </a:lnTo>
                          <a:lnTo>
                            <a:pt x="56" y="168"/>
                          </a:lnTo>
                          <a:lnTo>
                            <a:pt x="59" y="173"/>
                          </a:lnTo>
                          <a:lnTo>
                            <a:pt x="61" y="178"/>
                          </a:lnTo>
                          <a:lnTo>
                            <a:pt x="63" y="183"/>
                          </a:lnTo>
                          <a:lnTo>
                            <a:pt x="64" y="188"/>
                          </a:lnTo>
                          <a:lnTo>
                            <a:pt x="66" y="194"/>
                          </a:lnTo>
                          <a:lnTo>
                            <a:pt x="68" y="199"/>
                          </a:lnTo>
                          <a:lnTo>
                            <a:pt x="70" y="203"/>
                          </a:lnTo>
                          <a:lnTo>
                            <a:pt x="72" y="209"/>
                          </a:lnTo>
                          <a:lnTo>
                            <a:pt x="74" y="214"/>
                          </a:lnTo>
                          <a:lnTo>
                            <a:pt x="76" y="220"/>
                          </a:lnTo>
                          <a:lnTo>
                            <a:pt x="78" y="225"/>
                          </a:lnTo>
                          <a:lnTo>
                            <a:pt x="79" y="230"/>
                          </a:lnTo>
                          <a:lnTo>
                            <a:pt x="80" y="234"/>
                          </a:lnTo>
                          <a:lnTo>
                            <a:pt x="81" y="239"/>
                          </a:lnTo>
                          <a:lnTo>
                            <a:pt x="83" y="244"/>
                          </a:lnTo>
                          <a:lnTo>
                            <a:pt x="85" y="248"/>
                          </a:lnTo>
                          <a:lnTo>
                            <a:pt x="86" y="253"/>
                          </a:lnTo>
                          <a:lnTo>
                            <a:pt x="87" y="259"/>
                          </a:lnTo>
                          <a:lnTo>
                            <a:pt x="89" y="264"/>
                          </a:lnTo>
                          <a:lnTo>
                            <a:pt x="89" y="269"/>
                          </a:lnTo>
                          <a:lnTo>
                            <a:pt x="92" y="273"/>
                          </a:lnTo>
                          <a:lnTo>
                            <a:pt x="92" y="278"/>
                          </a:lnTo>
                          <a:lnTo>
                            <a:pt x="93" y="283"/>
                          </a:lnTo>
                          <a:lnTo>
                            <a:pt x="94" y="288"/>
                          </a:lnTo>
                          <a:lnTo>
                            <a:pt x="95" y="292"/>
                          </a:lnTo>
                          <a:lnTo>
                            <a:pt x="97" y="297"/>
                          </a:lnTo>
                          <a:lnTo>
                            <a:pt x="97" y="302"/>
                          </a:lnTo>
                          <a:lnTo>
                            <a:pt x="98" y="307"/>
                          </a:lnTo>
                          <a:lnTo>
                            <a:pt x="99" y="311"/>
                          </a:lnTo>
                          <a:lnTo>
                            <a:pt x="99" y="316"/>
                          </a:lnTo>
                          <a:lnTo>
                            <a:pt x="100" y="320"/>
                          </a:lnTo>
                          <a:lnTo>
                            <a:pt x="101" y="324"/>
                          </a:lnTo>
                          <a:lnTo>
                            <a:pt x="101" y="329"/>
                          </a:lnTo>
                          <a:lnTo>
                            <a:pt x="102" y="335"/>
                          </a:lnTo>
                          <a:lnTo>
                            <a:pt x="102" y="339"/>
                          </a:lnTo>
                          <a:lnTo>
                            <a:pt x="104" y="343"/>
                          </a:lnTo>
                          <a:lnTo>
                            <a:pt x="104" y="348"/>
                          </a:lnTo>
                          <a:lnTo>
                            <a:pt x="104" y="353"/>
                          </a:lnTo>
                          <a:lnTo>
                            <a:pt x="105" y="358"/>
                          </a:lnTo>
                          <a:lnTo>
                            <a:pt x="105" y="362"/>
                          </a:lnTo>
                          <a:lnTo>
                            <a:pt x="106" y="367"/>
                          </a:lnTo>
                          <a:lnTo>
                            <a:pt x="106" y="372"/>
                          </a:lnTo>
                          <a:lnTo>
                            <a:pt x="193" y="366"/>
                          </a:lnTo>
                          <a:lnTo>
                            <a:pt x="191" y="360"/>
                          </a:lnTo>
                          <a:lnTo>
                            <a:pt x="191" y="355"/>
                          </a:lnTo>
                          <a:lnTo>
                            <a:pt x="190" y="349"/>
                          </a:lnTo>
                          <a:lnTo>
                            <a:pt x="190" y="345"/>
                          </a:lnTo>
                          <a:lnTo>
                            <a:pt x="190" y="340"/>
                          </a:lnTo>
                          <a:lnTo>
                            <a:pt x="189" y="334"/>
                          </a:lnTo>
                          <a:lnTo>
                            <a:pt x="188" y="329"/>
                          </a:lnTo>
                          <a:lnTo>
                            <a:pt x="188" y="323"/>
                          </a:lnTo>
                          <a:lnTo>
                            <a:pt x="188" y="317"/>
                          </a:lnTo>
                          <a:lnTo>
                            <a:pt x="186" y="313"/>
                          </a:lnTo>
                          <a:lnTo>
                            <a:pt x="186" y="307"/>
                          </a:lnTo>
                          <a:lnTo>
                            <a:pt x="186" y="302"/>
                          </a:lnTo>
                          <a:lnTo>
                            <a:pt x="183" y="297"/>
                          </a:lnTo>
                          <a:lnTo>
                            <a:pt x="182" y="291"/>
                          </a:lnTo>
                          <a:lnTo>
                            <a:pt x="182" y="286"/>
                          </a:lnTo>
                          <a:lnTo>
                            <a:pt x="182" y="282"/>
                          </a:lnTo>
                          <a:lnTo>
                            <a:pt x="180" y="276"/>
                          </a:lnTo>
                          <a:lnTo>
                            <a:pt x="180" y="269"/>
                          </a:lnTo>
                          <a:lnTo>
                            <a:pt x="177" y="264"/>
                          </a:lnTo>
                          <a:lnTo>
                            <a:pt x="177" y="259"/>
                          </a:lnTo>
                          <a:lnTo>
                            <a:pt x="175" y="253"/>
                          </a:lnTo>
                          <a:lnTo>
                            <a:pt x="174" y="247"/>
                          </a:lnTo>
                          <a:lnTo>
                            <a:pt x="172" y="241"/>
                          </a:lnTo>
                          <a:lnTo>
                            <a:pt x="171" y="235"/>
                          </a:lnTo>
                          <a:lnTo>
                            <a:pt x="170" y="231"/>
                          </a:lnTo>
                          <a:lnTo>
                            <a:pt x="168" y="225"/>
                          </a:lnTo>
                          <a:lnTo>
                            <a:pt x="167" y="219"/>
                          </a:lnTo>
                          <a:lnTo>
                            <a:pt x="165" y="214"/>
                          </a:lnTo>
                          <a:lnTo>
                            <a:pt x="163" y="208"/>
                          </a:lnTo>
                          <a:lnTo>
                            <a:pt x="162" y="203"/>
                          </a:lnTo>
                          <a:lnTo>
                            <a:pt x="159" y="197"/>
                          </a:lnTo>
                          <a:lnTo>
                            <a:pt x="158" y="192"/>
                          </a:lnTo>
                          <a:lnTo>
                            <a:pt x="156" y="186"/>
                          </a:lnTo>
                          <a:lnTo>
                            <a:pt x="155" y="180"/>
                          </a:lnTo>
                          <a:lnTo>
                            <a:pt x="152" y="175"/>
                          </a:lnTo>
                          <a:lnTo>
                            <a:pt x="150" y="169"/>
                          </a:lnTo>
                          <a:lnTo>
                            <a:pt x="148" y="163"/>
                          </a:lnTo>
                          <a:lnTo>
                            <a:pt x="146" y="157"/>
                          </a:lnTo>
                          <a:lnTo>
                            <a:pt x="144" y="152"/>
                          </a:lnTo>
                          <a:lnTo>
                            <a:pt x="142" y="145"/>
                          </a:lnTo>
                          <a:lnTo>
                            <a:pt x="139" y="139"/>
                          </a:lnTo>
                          <a:lnTo>
                            <a:pt x="137" y="135"/>
                          </a:lnTo>
                          <a:lnTo>
                            <a:pt x="134" y="127"/>
                          </a:lnTo>
                          <a:lnTo>
                            <a:pt x="132" y="121"/>
                          </a:lnTo>
                          <a:lnTo>
                            <a:pt x="130" y="116"/>
                          </a:lnTo>
                          <a:lnTo>
                            <a:pt x="127" y="110"/>
                          </a:lnTo>
                          <a:lnTo>
                            <a:pt x="125" y="104"/>
                          </a:lnTo>
                          <a:lnTo>
                            <a:pt x="123" y="99"/>
                          </a:lnTo>
                          <a:lnTo>
                            <a:pt x="119" y="92"/>
                          </a:lnTo>
                          <a:lnTo>
                            <a:pt x="117" y="86"/>
                          </a:lnTo>
                          <a:lnTo>
                            <a:pt x="114" y="80"/>
                          </a:lnTo>
                          <a:lnTo>
                            <a:pt x="111" y="74"/>
                          </a:lnTo>
                          <a:lnTo>
                            <a:pt x="108" y="68"/>
                          </a:lnTo>
                          <a:lnTo>
                            <a:pt x="105" y="62"/>
                          </a:lnTo>
                          <a:lnTo>
                            <a:pt x="102" y="56"/>
                          </a:lnTo>
                          <a:lnTo>
                            <a:pt x="99" y="50"/>
                          </a:lnTo>
                          <a:lnTo>
                            <a:pt x="97" y="43"/>
                          </a:lnTo>
                          <a:lnTo>
                            <a:pt x="93" y="37"/>
                          </a:lnTo>
                          <a:lnTo>
                            <a:pt x="89" y="31"/>
                          </a:lnTo>
                          <a:lnTo>
                            <a:pt x="86" y="25"/>
                          </a:lnTo>
                          <a:lnTo>
                            <a:pt x="83" y="18"/>
                          </a:lnTo>
                          <a:lnTo>
                            <a:pt x="80" y="12"/>
                          </a:lnTo>
                          <a:lnTo>
                            <a:pt x="76" y="5"/>
                          </a:lnTo>
                          <a:lnTo>
                            <a:pt x="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6" name="Freeform 234">
                      <a:extLst>
                        <a:ext uri="{FF2B5EF4-FFF2-40B4-BE49-F238E27FC236}">
                          <a16:creationId xmlns:a16="http://schemas.microsoft.com/office/drawing/2014/main" id="{E2756224-C32E-0740-A014-F0B98F105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61" y="1875"/>
                      <a:ext cx="25" cy="26"/>
                    </a:xfrm>
                    <a:custGeom>
                      <a:avLst/>
                      <a:gdLst>
                        <a:gd name="T0" fmla="*/ 0 w 77"/>
                        <a:gd name="T1" fmla="*/ 0 h 79"/>
                        <a:gd name="T2" fmla="*/ 0 w 77"/>
                        <a:gd name="T3" fmla="*/ 0 h 79"/>
                        <a:gd name="T4" fmla="*/ 0 w 77"/>
                        <a:gd name="T5" fmla="*/ 0 h 79"/>
                        <a:gd name="T6" fmla="*/ 0 w 77"/>
                        <a:gd name="T7" fmla="*/ 0 h 79"/>
                        <a:gd name="T8" fmla="*/ 0 w 77"/>
                        <a:gd name="T9" fmla="*/ 0 h 79"/>
                        <a:gd name="T10" fmla="*/ 0 w 77"/>
                        <a:gd name="T11" fmla="*/ 0 h 79"/>
                        <a:gd name="T12" fmla="*/ 0 w 77"/>
                        <a:gd name="T13" fmla="*/ 0 h 79"/>
                        <a:gd name="T14" fmla="*/ 0 w 77"/>
                        <a:gd name="T15" fmla="*/ 0 h 79"/>
                        <a:gd name="T16" fmla="*/ 0 w 77"/>
                        <a:gd name="T17" fmla="*/ 0 h 79"/>
                        <a:gd name="T18" fmla="*/ 0 w 77"/>
                        <a:gd name="T19" fmla="*/ 0 h 79"/>
                        <a:gd name="T20" fmla="*/ 0 w 77"/>
                        <a:gd name="T21" fmla="*/ 0 h 79"/>
                        <a:gd name="T22" fmla="*/ 0 w 77"/>
                        <a:gd name="T23" fmla="*/ 0 h 79"/>
                        <a:gd name="T24" fmla="*/ 0 w 77"/>
                        <a:gd name="T25" fmla="*/ 0 h 79"/>
                        <a:gd name="T26" fmla="*/ 0 w 77"/>
                        <a:gd name="T27" fmla="*/ 0 h 79"/>
                        <a:gd name="T28" fmla="*/ 0 w 77"/>
                        <a:gd name="T29" fmla="*/ 0 h 79"/>
                        <a:gd name="T30" fmla="*/ 0 w 77"/>
                        <a:gd name="T31" fmla="*/ 0 h 79"/>
                        <a:gd name="T32" fmla="*/ 0 w 77"/>
                        <a:gd name="T33" fmla="*/ 0 h 79"/>
                        <a:gd name="T34" fmla="*/ 0 w 77"/>
                        <a:gd name="T35" fmla="*/ 0 h 79"/>
                        <a:gd name="T36" fmla="*/ 0 w 77"/>
                        <a:gd name="T37" fmla="*/ 0 h 79"/>
                        <a:gd name="T38" fmla="*/ 0 w 77"/>
                        <a:gd name="T39" fmla="*/ 0 h 79"/>
                        <a:gd name="T40" fmla="*/ 0 w 77"/>
                        <a:gd name="T41" fmla="*/ 0 h 79"/>
                        <a:gd name="T42" fmla="*/ 0 w 77"/>
                        <a:gd name="T43" fmla="*/ 0 h 79"/>
                        <a:gd name="T44" fmla="*/ 0 w 77"/>
                        <a:gd name="T45" fmla="*/ 0 h 79"/>
                        <a:gd name="T46" fmla="*/ 0 w 77"/>
                        <a:gd name="T47" fmla="*/ 0 h 79"/>
                        <a:gd name="T48" fmla="*/ 0 w 77"/>
                        <a:gd name="T49" fmla="*/ 0 h 79"/>
                        <a:gd name="T50" fmla="*/ 0 w 77"/>
                        <a:gd name="T51" fmla="*/ 0 h 79"/>
                        <a:gd name="T52" fmla="*/ 0 w 77"/>
                        <a:gd name="T53" fmla="*/ 0 h 79"/>
                        <a:gd name="T54" fmla="*/ 0 w 77"/>
                        <a:gd name="T55" fmla="*/ 0 h 79"/>
                        <a:gd name="T56" fmla="*/ 0 w 77"/>
                        <a:gd name="T57" fmla="*/ 0 h 79"/>
                        <a:gd name="T58" fmla="*/ 0 w 77"/>
                        <a:gd name="T59" fmla="*/ 0 h 79"/>
                        <a:gd name="T60" fmla="*/ 0 w 77"/>
                        <a:gd name="T61" fmla="*/ 0 h 79"/>
                        <a:gd name="T62" fmla="*/ 0 w 77"/>
                        <a:gd name="T63" fmla="*/ 0 h 79"/>
                        <a:gd name="T64" fmla="*/ 0 w 77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9"/>
                        <a:gd name="T101" fmla="*/ 77 w 77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9">
                          <a:moveTo>
                            <a:pt x="38" y="79"/>
                          </a:moveTo>
                          <a:lnTo>
                            <a:pt x="41" y="78"/>
                          </a:lnTo>
                          <a:lnTo>
                            <a:pt x="45" y="78"/>
                          </a:lnTo>
                          <a:lnTo>
                            <a:pt x="49" y="76"/>
                          </a:lnTo>
                          <a:lnTo>
                            <a:pt x="53" y="75"/>
                          </a:lnTo>
                          <a:lnTo>
                            <a:pt x="57" y="73"/>
                          </a:lnTo>
                          <a:lnTo>
                            <a:pt x="59" y="72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3"/>
                          </a:lnTo>
                          <a:lnTo>
                            <a:pt x="70" y="61"/>
                          </a:lnTo>
                          <a:lnTo>
                            <a:pt x="72" y="57"/>
                          </a:lnTo>
                          <a:lnTo>
                            <a:pt x="74" y="55"/>
                          </a:lnTo>
                          <a:lnTo>
                            <a:pt x="74" y="51"/>
                          </a:lnTo>
                          <a:lnTo>
                            <a:pt x="77" y="47"/>
                          </a:lnTo>
                          <a:lnTo>
                            <a:pt x="77" y="43"/>
                          </a:lnTo>
                          <a:lnTo>
                            <a:pt x="77" y="40"/>
                          </a:lnTo>
                          <a:lnTo>
                            <a:pt x="77" y="36"/>
                          </a:lnTo>
                          <a:lnTo>
                            <a:pt x="77" y="31"/>
                          </a:lnTo>
                          <a:lnTo>
                            <a:pt x="74" y="28"/>
                          </a:lnTo>
                          <a:lnTo>
                            <a:pt x="74" y="24"/>
                          </a:lnTo>
                          <a:lnTo>
                            <a:pt x="72" y="21"/>
                          </a:lnTo>
                          <a:lnTo>
                            <a:pt x="70" y="18"/>
                          </a:lnTo>
                          <a:lnTo>
                            <a:pt x="67" y="15"/>
                          </a:lnTo>
                          <a:lnTo>
                            <a:pt x="65" y="12"/>
                          </a:lnTo>
                          <a:lnTo>
                            <a:pt x="63" y="10"/>
                          </a:lnTo>
                          <a:lnTo>
                            <a:pt x="59" y="7"/>
                          </a:lnTo>
                          <a:lnTo>
                            <a:pt x="57" y="5"/>
                          </a:lnTo>
                          <a:lnTo>
                            <a:pt x="53" y="3"/>
                          </a:lnTo>
                          <a:lnTo>
                            <a:pt x="49" y="3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3"/>
                          </a:lnTo>
                          <a:lnTo>
                            <a:pt x="22" y="3"/>
                          </a:lnTo>
                          <a:lnTo>
                            <a:pt x="19" y="5"/>
                          </a:lnTo>
                          <a:lnTo>
                            <a:pt x="16" y="7"/>
                          </a:lnTo>
                          <a:lnTo>
                            <a:pt x="14" y="10"/>
                          </a:lnTo>
                          <a:lnTo>
                            <a:pt x="11" y="12"/>
                          </a:lnTo>
                          <a:lnTo>
                            <a:pt x="8" y="15"/>
                          </a:lnTo>
                          <a:lnTo>
                            <a:pt x="6" y="18"/>
                          </a:lnTo>
                          <a:lnTo>
                            <a:pt x="3" y="21"/>
                          </a:lnTo>
                          <a:lnTo>
                            <a:pt x="3" y="24"/>
                          </a:lnTo>
                          <a:lnTo>
                            <a:pt x="1" y="28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40"/>
                          </a:lnTo>
                          <a:lnTo>
                            <a:pt x="0" y="43"/>
                          </a:lnTo>
                          <a:lnTo>
                            <a:pt x="1" y="47"/>
                          </a:lnTo>
                          <a:lnTo>
                            <a:pt x="1" y="51"/>
                          </a:lnTo>
                          <a:lnTo>
                            <a:pt x="3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8" y="63"/>
                          </a:lnTo>
                          <a:lnTo>
                            <a:pt x="11" y="67"/>
                          </a:lnTo>
                          <a:lnTo>
                            <a:pt x="14" y="69"/>
                          </a:lnTo>
                          <a:lnTo>
                            <a:pt x="16" y="72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8"/>
                          </a:lnTo>
                          <a:lnTo>
                            <a:pt x="34" y="78"/>
                          </a:lnTo>
                          <a:lnTo>
                            <a:pt x="38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7" name="Freeform 235">
                      <a:extLst>
                        <a:ext uri="{FF2B5EF4-FFF2-40B4-BE49-F238E27FC236}">
                          <a16:creationId xmlns:a16="http://schemas.microsoft.com/office/drawing/2014/main" id="{C9998AB5-3B1F-CA4C-A607-B780F8163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2" y="1877"/>
                      <a:ext cx="26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3" y="76"/>
                          </a:lnTo>
                          <a:lnTo>
                            <a:pt x="46" y="76"/>
                          </a:lnTo>
                          <a:lnTo>
                            <a:pt x="50" y="75"/>
                          </a:lnTo>
                          <a:lnTo>
                            <a:pt x="53" y="74"/>
                          </a:lnTo>
                          <a:lnTo>
                            <a:pt x="56" y="71"/>
                          </a:lnTo>
                          <a:lnTo>
                            <a:pt x="59" y="70"/>
                          </a:lnTo>
                          <a:lnTo>
                            <a:pt x="63" y="68"/>
                          </a:lnTo>
                          <a:lnTo>
                            <a:pt x="67" y="65"/>
                          </a:lnTo>
                          <a:lnTo>
                            <a:pt x="69" y="62"/>
                          </a:lnTo>
                          <a:lnTo>
                            <a:pt x="71" y="59"/>
                          </a:lnTo>
                          <a:lnTo>
                            <a:pt x="72" y="56"/>
                          </a:lnTo>
                          <a:lnTo>
                            <a:pt x="74" y="54"/>
                          </a:lnTo>
                          <a:lnTo>
                            <a:pt x="75" y="49"/>
                          </a:lnTo>
                          <a:lnTo>
                            <a:pt x="76" y="46"/>
                          </a:lnTo>
                          <a:lnTo>
                            <a:pt x="77" y="42"/>
                          </a:lnTo>
                          <a:lnTo>
                            <a:pt x="77" y="38"/>
                          </a:lnTo>
                          <a:lnTo>
                            <a:pt x="77" y="33"/>
                          </a:lnTo>
                          <a:lnTo>
                            <a:pt x="76" y="31"/>
                          </a:lnTo>
                          <a:lnTo>
                            <a:pt x="75" y="26"/>
                          </a:lnTo>
                          <a:lnTo>
                            <a:pt x="74" y="23"/>
                          </a:lnTo>
                          <a:lnTo>
                            <a:pt x="72" y="19"/>
                          </a:lnTo>
                          <a:lnTo>
                            <a:pt x="71" y="16"/>
                          </a:lnTo>
                          <a:lnTo>
                            <a:pt x="69" y="13"/>
                          </a:lnTo>
                          <a:lnTo>
                            <a:pt x="67" y="11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3" y="2"/>
                          </a:lnTo>
                          <a:lnTo>
                            <a:pt x="20" y="5"/>
                          </a:lnTo>
                          <a:lnTo>
                            <a:pt x="17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6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31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49"/>
                          </a:lnTo>
                          <a:lnTo>
                            <a:pt x="2" y="54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5"/>
                          </a:lnTo>
                          <a:lnTo>
                            <a:pt x="13" y="68"/>
                          </a:lnTo>
                          <a:lnTo>
                            <a:pt x="17" y="70"/>
                          </a:lnTo>
                          <a:lnTo>
                            <a:pt x="20" y="71"/>
                          </a:lnTo>
                          <a:lnTo>
                            <a:pt x="23" y="74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8" name="Freeform 236">
                      <a:extLst>
                        <a:ext uri="{FF2B5EF4-FFF2-40B4-BE49-F238E27FC236}">
                          <a16:creationId xmlns:a16="http://schemas.microsoft.com/office/drawing/2014/main" id="{840F2470-E00B-ED4F-A5F9-CF767140D6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61" y="187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41" y="77"/>
                          </a:moveTo>
                          <a:lnTo>
                            <a:pt x="43" y="76"/>
                          </a:lnTo>
                          <a:lnTo>
                            <a:pt x="48" y="76"/>
                          </a:lnTo>
                          <a:lnTo>
                            <a:pt x="51" y="75"/>
                          </a:lnTo>
                          <a:lnTo>
                            <a:pt x="55" y="73"/>
                          </a:lnTo>
                          <a:lnTo>
                            <a:pt x="57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1" y="59"/>
                          </a:lnTo>
                          <a:lnTo>
                            <a:pt x="74" y="56"/>
                          </a:lnTo>
                          <a:lnTo>
                            <a:pt x="75" y="53"/>
                          </a:lnTo>
                          <a:lnTo>
                            <a:pt x="76" y="48"/>
                          </a:lnTo>
                          <a:lnTo>
                            <a:pt x="77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7" y="31"/>
                          </a:lnTo>
                          <a:lnTo>
                            <a:pt x="76" y="26"/>
                          </a:lnTo>
                          <a:lnTo>
                            <a:pt x="75" y="22"/>
                          </a:lnTo>
                          <a:lnTo>
                            <a:pt x="74" y="19"/>
                          </a:lnTo>
                          <a:lnTo>
                            <a:pt x="71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4"/>
                          </a:lnTo>
                          <a:lnTo>
                            <a:pt x="57" y="3"/>
                          </a:lnTo>
                          <a:lnTo>
                            <a:pt x="55" y="2"/>
                          </a:lnTo>
                          <a:lnTo>
                            <a:pt x="51" y="0"/>
                          </a:lnTo>
                          <a:lnTo>
                            <a:pt x="48" y="0"/>
                          </a:lnTo>
                          <a:lnTo>
                            <a:pt x="43" y="0"/>
                          </a:lnTo>
                          <a:lnTo>
                            <a:pt x="41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0"/>
                          </a:lnTo>
                          <a:lnTo>
                            <a:pt x="25" y="2"/>
                          </a:lnTo>
                          <a:lnTo>
                            <a:pt x="20" y="3"/>
                          </a:lnTo>
                          <a:lnTo>
                            <a:pt x="18" y="4"/>
                          </a:lnTo>
                          <a:lnTo>
                            <a:pt x="16" y="7"/>
                          </a:lnTo>
                          <a:lnTo>
                            <a:pt x="13" y="10"/>
                          </a:lnTo>
                          <a:lnTo>
                            <a:pt x="10" y="13"/>
                          </a:lnTo>
                          <a:lnTo>
                            <a:pt x="7" y="15"/>
                          </a:lnTo>
                          <a:lnTo>
                            <a:pt x="5" y="19"/>
                          </a:lnTo>
                          <a:lnTo>
                            <a:pt x="4" y="22"/>
                          </a:lnTo>
                          <a:lnTo>
                            <a:pt x="3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3" y="48"/>
                          </a:lnTo>
                          <a:lnTo>
                            <a:pt x="4" y="53"/>
                          </a:lnTo>
                          <a:lnTo>
                            <a:pt x="5" y="56"/>
                          </a:lnTo>
                          <a:lnTo>
                            <a:pt x="7" y="59"/>
                          </a:lnTo>
                          <a:lnTo>
                            <a:pt x="10" y="61"/>
                          </a:lnTo>
                          <a:lnTo>
                            <a:pt x="13" y="65"/>
                          </a:lnTo>
                          <a:lnTo>
                            <a:pt x="16" y="67"/>
                          </a:lnTo>
                          <a:lnTo>
                            <a:pt x="18" y="70"/>
                          </a:lnTo>
                          <a:lnTo>
                            <a:pt x="20" y="71"/>
                          </a:lnTo>
                          <a:lnTo>
                            <a:pt x="25" y="73"/>
                          </a:lnTo>
                          <a:lnTo>
                            <a:pt x="27" y="75"/>
                          </a:lnTo>
                          <a:lnTo>
                            <a:pt x="31" y="76"/>
                          </a:lnTo>
                          <a:lnTo>
                            <a:pt x="36" y="76"/>
                          </a:lnTo>
                          <a:lnTo>
                            <a:pt x="41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499" name="Freeform 237">
                      <a:extLst>
                        <a:ext uri="{FF2B5EF4-FFF2-40B4-BE49-F238E27FC236}">
                          <a16:creationId xmlns:a16="http://schemas.microsoft.com/office/drawing/2014/main" id="{E9A8BF60-E5C6-A845-A9B3-91C20F147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11" y="1877"/>
                      <a:ext cx="26" cy="26"/>
                    </a:xfrm>
                    <a:custGeom>
                      <a:avLst/>
                      <a:gdLst>
                        <a:gd name="T0" fmla="*/ 0 w 76"/>
                        <a:gd name="T1" fmla="*/ 0 h 78"/>
                        <a:gd name="T2" fmla="*/ 0 w 76"/>
                        <a:gd name="T3" fmla="*/ 0 h 78"/>
                        <a:gd name="T4" fmla="*/ 0 w 76"/>
                        <a:gd name="T5" fmla="*/ 0 h 78"/>
                        <a:gd name="T6" fmla="*/ 0 w 76"/>
                        <a:gd name="T7" fmla="*/ 0 h 78"/>
                        <a:gd name="T8" fmla="*/ 0 w 76"/>
                        <a:gd name="T9" fmla="*/ 0 h 78"/>
                        <a:gd name="T10" fmla="*/ 0 w 76"/>
                        <a:gd name="T11" fmla="*/ 0 h 78"/>
                        <a:gd name="T12" fmla="*/ 0 w 76"/>
                        <a:gd name="T13" fmla="*/ 0 h 78"/>
                        <a:gd name="T14" fmla="*/ 0 w 76"/>
                        <a:gd name="T15" fmla="*/ 0 h 78"/>
                        <a:gd name="T16" fmla="*/ 0 w 76"/>
                        <a:gd name="T17" fmla="*/ 0 h 78"/>
                        <a:gd name="T18" fmla="*/ 0 w 76"/>
                        <a:gd name="T19" fmla="*/ 0 h 78"/>
                        <a:gd name="T20" fmla="*/ 0 w 76"/>
                        <a:gd name="T21" fmla="*/ 0 h 78"/>
                        <a:gd name="T22" fmla="*/ 0 w 76"/>
                        <a:gd name="T23" fmla="*/ 0 h 78"/>
                        <a:gd name="T24" fmla="*/ 0 w 76"/>
                        <a:gd name="T25" fmla="*/ 0 h 78"/>
                        <a:gd name="T26" fmla="*/ 0 w 76"/>
                        <a:gd name="T27" fmla="*/ 0 h 78"/>
                        <a:gd name="T28" fmla="*/ 0 w 76"/>
                        <a:gd name="T29" fmla="*/ 0 h 78"/>
                        <a:gd name="T30" fmla="*/ 0 w 76"/>
                        <a:gd name="T31" fmla="*/ 0 h 78"/>
                        <a:gd name="T32" fmla="*/ 0 w 76"/>
                        <a:gd name="T33" fmla="*/ 0 h 78"/>
                        <a:gd name="T34" fmla="*/ 0 w 76"/>
                        <a:gd name="T35" fmla="*/ 0 h 78"/>
                        <a:gd name="T36" fmla="*/ 0 w 76"/>
                        <a:gd name="T37" fmla="*/ 0 h 78"/>
                        <a:gd name="T38" fmla="*/ 0 w 76"/>
                        <a:gd name="T39" fmla="*/ 0 h 78"/>
                        <a:gd name="T40" fmla="*/ 0 w 76"/>
                        <a:gd name="T41" fmla="*/ 0 h 78"/>
                        <a:gd name="T42" fmla="*/ 0 w 76"/>
                        <a:gd name="T43" fmla="*/ 0 h 78"/>
                        <a:gd name="T44" fmla="*/ 0 w 76"/>
                        <a:gd name="T45" fmla="*/ 0 h 78"/>
                        <a:gd name="T46" fmla="*/ 0 w 76"/>
                        <a:gd name="T47" fmla="*/ 0 h 78"/>
                        <a:gd name="T48" fmla="*/ 0 w 76"/>
                        <a:gd name="T49" fmla="*/ 0 h 78"/>
                        <a:gd name="T50" fmla="*/ 0 w 76"/>
                        <a:gd name="T51" fmla="*/ 0 h 78"/>
                        <a:gd name="T52" fmla="*/ 0 w 76"/>
                        <a:gd name="T53" fmla="*/ 0 h 78"/>
                        <a:gd name="T54" fmla="*/ 0 w 76"/>
                        <a:gd name="T55" fmla="*/ 0 h 78"/>
                        <a:gd name="T56" fmla="*/ 0 w 76"/>
                        <a:gd name="T57" fmla="*/ 0 h 78"/>
                        <a:gd name="T58" fmla="*/ 0 w 76"/>
                        <a:gd name="T59" fmla="*/ 0 h 78"/>
                        <a:gd name="T60" fmla="*/ 0 w 76"/>
                        <a:gd name="T61" fmla="*/ 0 h 78"/>
                        <a:gd name="T62" fmla="*/ 0 w 76"/>
                        <a:gd name="T63" fmla="*/ 0 h 78"/>
                        <a:gd name="T64" fmla="*/ 0 w 76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6"/>
                        <a:gd name="T100" fmla="*/ 0 h 78"/>
                        <a:gd name="T101" fmla="*/ 76 w 76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6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7"/>
                          </a:lnTo>
                          <a:lnTo>
                            <a:pt x="50" y="76"/>
                          </a:lnTo>
                          <a:lnTo>
                            <a:pt x="53" y="75"/>
                          </a:lnTo>
                          <a:lnTo>
                            <a:pt x="55" y="73"/>
                          </a:lnTo>
                          <a:lnTo>
                            <a:pt x="59" y="71"/>
                          </a:lnTo>
                          <a:lnTo>
                            <a:pt x="63" y="69"/>
                          </a:lnTo>
                          <a:lnTo>
                            <a:pt x="65" y="67"/>
                          </a:lnTo>
                          <a:lnTo>
                            <a:pt x="67" y="64"/>
                          </a:lnTo>
                          <a:lnTo>
                            <a:pt x="70" y="61"/>
                          </a:lnTo>
                          <a:lnTo>
                            <a:pt x="71" y="57"/>
                          </a:lnTo>
                          <a:lnTo>
                            <a:pt x="73" y="55"/>
                          </a:lnTo>
                          <a:lnTo>
                            <a:pt x="74" y="51"/>
                          </a:lnTo>
                          <a:lnTo>
                            <a:pt x="76" y="46"/>
                          </a:lnTo>
                          <a:lnTo>
                            <a:pt x="76" y="43"/>
                          </a:lnTo>
                          <a:lnTo>
                            <a:pt x="76" y="39"/>
                          </a:lnTo>
                          <a:lnTo>
                            <a:pt x="76" y="36"/>
                          </a:lnTo>
                          <a:lnTo>
                            <a:pt x="76" y="31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7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7"/>
                          </a:lnTo>
                          <a:lnTo>
                            <a:pt x="55" y="5"/>
                          </a:lnTo>
                          <a:lnTo>
                            <a:pt x="53" y="2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29" y="0"/>
                          </a:lnTo>
                          <a:lnTo>
                            <a:pt x="26" y="2"/>
                          </a:lnTo>
                          <a:lnTo>
                            <a:pt x="22" y="2"/>
                          </a:lnTo>
                          <a:lnTo>
                            <a:pt x="19" y="5"/>
                          </a:lnTo>
                          <a:lnTo>
                            <a:pt x="15" y="7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6" y="17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0" y="46"/>
                          </a:lnTo>
                          <a:lnTo>
                            <a:pt x="1" y="51"/>
                          </a:lnTo>
                          <a:lnTo>
                            <a:pt x="2" y="55"/>
                          </a:lnTo>
                          <a:lnTo>
                            <a:pt x="3" y="57"/>
                          </a:lnTo>
                          <a:lnTo>
                            <a:pt x="6" y="61"/>
                          </a:lnTo>
                          <a:lnTo>
                            <a:pt x="7" y="64"/>
                          </a:lnTo>
                          <a:lnTo>
                            <a:pt x="10" y="67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6"/>
                          </a:lnTo>
                          <a:lnTo>
                            <a:pt x="29" y="77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0" name="Freeform 238">
                      <a:extLst>
                        <a:ext uri="{FF2B5EF4-FFF2-40B4-BE49-F238E27FC236}">
                          <a16:creationId xmlns:a16="http://schemas.microsoft.com/office/drawing/2014/main" id="{23ABF200-D6A1-9D48-A882-039CD31FE4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60" y="187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9" y="77"/>
                          </a:moveTo>
                          <a:lnTo>
                            <a:pt x="42" y="76"/>
                          </a:lnTo>
                          <a:lnTo>
                            <a:pt x="46" y="76"/>
                          </a:lnTo>
                          <a:lnTo>
                            <a:pt x="49" y="75"/>
                          </a:lnTo>
                          <a:lnTo>
                            <a:pt x="53" y="73"/>
                          </a:lnTo>
                          <a:lnTo>
                            <a:pt x="55" y="71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6" y="65"/>
                          </a:lnTo>
                          <a:lnTo>
                            <a:pt x="67" y="61"/>
                          </a:lnTo>
                          <a:lnTo>
                            <a:pt x="70" y="59"/>
                          </a:lnTo>
                          <a:lnTo>
                            <a:pt x="72" y="56"/>
                          </a:lnTo>
                          <a:lnTo>
                            <a:pt x="73" y="53"/>
                          </a:lnTo>
                          <a:lnTo>
                            <a:pt x="74" y="48"/>
                          </a:lnTo>
                          <a:lnTo>
                            <a:pt x="77" y="45"/>
                          </a:lnTo>
                          <a:lnTo>
                            <a:pt x="77" y="41"/>
                          </a:lnTo>
                          <a:lnTo>
                            <a:pt x="77" y="38"/>
                          </a:lnTo>
                          <a:lnTo>
                            <a:pt x="77" y="34"/>
                          </a:lnTo>
                          <a:lnTo>
                            <a:pt x="77" y="31"/>
                          </a:lnTo>
                          <a:lnTo>
                            <a:pt x="74" y="26"/>
                          </a:lnTo>
                          <a:lnTo>
                            <a:pt x="73" y="22"/>
                          </a:lnTo>
                          <a:lnTo>
                            <a:pt x="72" y="19"/>
                          </a:lnTo>
                          <a:lnTo>
                            <a:pt x="70" y="15"/>
                          </a:lnTo>
                          <a:lnTo>
                            <a:pt x="67" y="13"/>
                          </a:lnTo>
                          <a:lnTo>
                            <a:pt x="66" y="10"/>
                          </a:lnTo>
                          <a:lnTo>
                            <a:pt x="63" y="7"/>
                          </a:lnTo>
                          <a:lnTo>
                            <a:pt x="59" y="4"/>
                          </a:lnTo>
                          <a:lnTo>
                            <a:pt x="55" y="3"/>
                          </a:lnTo>
                          <a:lnTo>
                            <a:pt x="53" y="2"/>
                          </a:lnTo>
                          <a:lnTo>
                            <a:pt x="49" y="0"/>
                          </a:lnTo>
                          <a:lnTo>
                            <a:pt x="46" y="0"/>
                          </a:lnTo>
                          <a:lnTo>
                            <a:pt x="42" y="0"/>
                          </a:lnTo>
                          <a:lnTo>
                            <a:pt x="39" y="0"/>
                          </a:lnTo>
                          <a:lnTo>
                            <a:pt x="35" y="0"/>
                          </a:lnTo>
                          <a:lnTo>
                            <a:pt x="30" y="0"/>
                          </a:lnTo>
                          <a:lnTo>
                            <a:pt x="27" y="0"/>
                          </a:lnTo>
                          <a:lnTo>
                            <a:pt x="23" y="2"/>
                          </a:lnTo>
                          <a:lnTo>
                            <a:pt x="20" y="3"/>
                          </a:lnTo>
                          <a:lnTo>
                            <a:pt x="16" y="4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8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3" y="22"/>
                          </a:lnTo>
                          <a:lnTo>
                            <a:pt x="1" y="26"/>
                          </a:lnTo>
                          <a:lnTo>
                            <a:pt x="1" y="31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1" y="45"/>
                          </a:lnTo>
                          <a:lnTo>
                            <a:pt x="1" y="48"/>
                          </a:lnTo>
                          <a:lnTo>
                            <a:pt x="3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8" y="61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1"/>
                          </a:lnTo>
                          <a:lnTo>
                            <a:pt x="23" y="73"/>
                          </a:lnTo>
                          <a:lnTo>
                            <a:pt x="27" y="75"/>
                          </a:lnTo>
                          <a:lnTo>
                            <a:pt x="30" y="76"/>
                          </a:lnTo>
                          <a:lnTo>
                            <a:pt x="35" y="76"/>
                          </a:lnTo>
                          <a:lnTo>
                            <a:pt x="39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1" name="Freeform 239">
                      <a:extLst>
                        <a:ext uri="{FF2B5EF4-FFF2-40B4-BE49-F238E27FC236}">
                          <a16:creationId xmlns:a16="http://schemas.microsoft.com/office/drawing/2014/main" id="{555A9796-7915-D047-8C2C-6FDD09F76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2" y="1877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8"/>
                        <a:gd name="T2" fmla="*/ 0 w 78"/>
                        <a:gd name="T3" fmla="*/ 0 h 78"/>
                        <a:gd name="T4" fmla="*/ 0 w 78"/>
                        <a:gd name="T5" fmla="*/ 0 h 78"/>
                        <a:gd name="T6" fmla="*/ 0 w 78"/>
                        <a:gd name="T7" fmla="*/ 0 h 78"/>
                        <a:gd name="T8" fmla="*/ 0 w 78"/>
                        <a:gd name="T9" fmla="*/ 0 h 78"/>
                        <a:gd name="T10" fmla="*/ 0 w 78"/>
                        <a:gd name="T11" fmla="*/ 0 h 78"/>
                        <a:gd name="T12" fmla="*/ 0 w 78"/>
                        <a:gd name="T13" fmla="*/ 0 h 78"/>
                        <a:gd name="T14" fmla="*/ 0 w 78"/>
                        <a:gd name="T15" fmla="*/ 0 h 78"/>
                        <a:gd name="T16" fmla="*/ 0 w 78"/>
                        <a:gd name="T17" fmla="*/ 0 h 78"/>
                        <a:gd name="T18" fmla="*/ 0 w 78"/>
                        <a:gd name="T19" fmla="*/ 0 h 78"/>
                        <a:gd name="T20" fmla="*/ 0 w 78"/>
                        <a:gd name="T21" fmla="*/ 0 h 78"/>
                        <a:gd name="T22" fmla="*/ 0 w 78"/>
                        <a:gd name="T23" fmla="*/ 0 h 78"/>
                        <a:gd name="T24" fmla="*/ 0 w 78"/>
                        <a:gd name="T25" fmla="*/ 0 h 78"/>
                        <a:gd name="T26" fmla="*/ 0 w 78"/>
                        <a:gd name="T27" fmla="*/ 0 h 78"/>
                        <a:gd name="T28" fmla="*/ 0 w 78"/>
                        <a:gd name="T29" fmla="*/ 0 h 78"/>
                        <a:gd name="T30" fmla="*/ 0 w 78"/>
                        <a:gd name="T31" fmla="*/ 0 h 78"/>
                        <a:gd name="T32" fmla="*/ 0 w 78"/>
                        <a:gd name="T33" fmla="*/ 0 h 78"/>
                        <a:gd name="T34" fmla="*/ 0 w 78"/>
                        <a:gd name="T35" fmla="*/ 0 h 78"/>
                        <a:gd name="T36" fmla="*/ 0 w 78"/>
                        <a:gd name="T37" fmla="*/ 0 h 78"/>
                        <a:gd name="T38" fmla="*/ 0 w 78"/>
                        <a:gd name="T39" fmla="*/ 0 h 78"/>
                        <a:gd name="T40" fmla="*/ 0 w 78"/>
                        <a:gd name="T41" fmla="*/ 0 h 78"/>
                        <a:gd name="T42" fmla="*/ 0 w 78"/>
                        <a:gd name="T43" fmla="*/ 0 h 78"/>
                        <a:gd name="T44" fmla="*/ 0 w 78"/>
                        <a:gd name="T45" fmla="*/ 0 h 78"/>
                        <a:gd name="T46" fmla="*/ 0 w 78"/>
                        <a:gd name="T47" fmla="*/ 0 h 78"/>
                        <a:gd name="T48" fmla="*/ 0 w 78"/>
                        <a:gd name="T49" fmla="*/ 0 h 78"/>
                        <a:gd name="T50" fmla="*/ 0 w 78"/>
                        <a:gd name="T51" fmla="*/ 0 h 78"/>
                        <a:gd name="T52" fmla="*/ 0 w 78"/>
                        <a:gd name="T53" fmla="*/ 0 h 78"/>
                        <a:gd name="T54" fmla="*/ 0 w 78"/>
                        <a:gd name="T55" fmla="*/ 0 h 78"/>
                        <a:gd name="T56" fmla="*/ 0 w 78"/>
                        <a:gd name="T57" fmla="*/ 0 h 78"/>
                        <a:gd name="T58" fmla="*/ 0 w 78"/>
                        <a:gd name="T59" fmla="*/ 0 h 78"/>
                        <a:gd name="T60" fmla="*/ 0 w 78"/>
                        <a:gd name="T61" fmla="*/ 0 h 78"/>
                        <a:gd name="T62" fmla="*/ 0 w 78"/>
                        <a:gd name="T63" fmla="*/ 0 h 78"/>
                        <a:gd name="T64" fmla="*/ 0 w 78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8"/>
                        <a:gd name="T101" fmla="*/ 78 w 78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8">
                          <a:moveTo>
                            <a:pt x="39" y="78"/>
                          </a:moveTo>
                          <a:lnTo>
                            <a:pt x="43" y="77"/>
                          </a:lnTo>
                          <a:lnTo>
                            <a:pt x="46" y="77"/>
                          </a:lnTo>
                          <a:lnTo>
                            <a:pt x="50" y="76"/>
                          </a:lnTo>
                          <a:lnTo>
                            <a:pt x="55" y="75"/>
                          </a:lnTo>
                          <a:lnTo>
                            <a:pt x="57" y="73"/>
                          </a:lnTo>
                          <a:lnTo>
                            <a:pt x="61" y="71"/>
                          </a:lnTo>
                          <a:lnTo>
                            <a:pt x="63" y="69"/>
                          </a:lnTo>
                          <a:lnTo>
                            <a:pt x="67" y="67"/>
                          </a:lnTo>
                          <a:lnTo>
                            <a:pt x="68" y="64"/>
                          </a:lnTo>
                          <a:lnTo>
                            <a:pt x="70" y="61"/>
                          </a:lnTo>
                          <a:lnTo>
                            <a:pt x="74" y="57"/>
                          </a:lnTo>
                          <a:lnTo>
                            <a:pt x="75" y="55"/>
                          </a:lnTo>
                          <a:lnTo>
                            <a:pt x="76" y="51"/>
                          </a:lnTo>
                          <a:lnTo>
                            <a:pt x="77" y="46"/>
                          </a:lnTo>
                          <a:lnTo>
                            <a:pt x="78" y="43"/>
                          </a:lnTo>
                          <a:lnTo>
                            <a:pt x="78" y="39"/>
                          </a:lnTo>
                          <a:lnTo>
                            <a:pt x="78" y="36"/>
                          </a:lnTo>
                          <a:lnTo>
                            <a:pt x="77" y="31"/>
                          </a:lnTo>
                          <a:lnTo>
                            <a:pt x="76" y="27"/>
                          </a:lnTo>
                          <a:lnTo>
                            <a:pt x="75" y="24"/>
                          </a:lnTo>
                          <a:lnTo>
                            <a:pt x="74" y="20"/>
                          </a:lnTo>
                          <a:lnTo>
                            <a:pt x="70" y="17"/>
                          </a:lnTo>
                          <a:lnTo>
                            <a:pt x="68" y="14"/>
                          </a:lnTo>
                          <a:lnTo>
                            <a:pt x="67" y="12"/>
                          </a:lnTo>
                          <a:lnTo>
                            <a:pt x="63" y="8"/>
                          </a:lnTo>
                          <a:lnTo>
                            <a:pt x="61" y="7"/>
                          </a:lnTo>
                          <a:lnTo>
                            <a:pt x="57" y="5"/>
                          </a:lnTo>
                          <a:lnTo>
                            <a:pt x="55" y="2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lnTo>
                            <a:pt x="43" y="0"/>
                          </a:lnTo>
                          <a:lnTo>
                            <a:pt x="39" y="0"/>
                          </a:lnTo>
                          <a:lnTo>
                            <a:pt x="36" y="0"/>
                          </a:lnTo>
                          <a:lnTo>
                            <a:pt x="31" y="0"/>
                          </a:lnTo>
                          <a:lnTo>
                            <a:pt x="27" y="2"/>
                          </a:lnTo>
                          <a:lnTo>
                            <a:pt x="24" y="2"/>
                          </a:lnTo>
                          <a:lnTo>
                            <a:pt x="20" y="5"/>
                          </a:lnTo>
                          <a:lnTo>
                            <a:pt x="18" y="7"/>
                          </a:lnTo>
                          <a:lnTo>
                            <a:pt x="14" y="8"/>
                          </a:lnTo>
                          <a:lnTo>
                            <a:pt x="12" y="12"/>
                          </a:lnTo>
                          <a:lnTo>
                            <a:pt x="8" y="14"/>
                          </a:lnTo>
                          <a:lnTo>
                            <a:pt x="7" y="17"/>
                          </a:lnTo>
                          <a:lnTo>
                            <a:pt x="5" y="20"/>
                          </a:lnTo>
                          <a:lnTo>
                            <a:pt x="4" y="24"/>
                          </a:lnTo>
                          <a:lnTo>
                            <a:pt x="2" y="27"/>
                          </a:lnTo>
                          <a:lnTo>
                            <a:pt x="1" y="31"/>
                          </a:lnTo>
                          <a:lnTo>
                            <a:pt x="0" y="36"/>
                          </a:lnTo>
                          <a:lnTo>
                            <a:pt x="0" y="39"/>
                          </a:lnTo>
                          <a:lnTo>
                            <a:pt x="0" y="43"/>
                          </a:lnTo>
                          <a:lnTo>
                            <a:pt x="1" y="46"/>
                          </a:lnTo>
                          <a:lnTo>
                            <a:pt x="2" y="51"/>
                          </a:lnTo>
                          <a:lnTo>
                            <a:pt x="4" y="55"/>
                          </a:lnTo>
                          <a:lnTo>
                            <a:pt x="5" y="57"/>
                          </a:lnTo>
                          <a:lnTo>
                            <a:pt x="7" y="61"/>
                          </a:lnTo>
                          <a:lnTo>
                            <a:pt x="8" y="64"/>
                          </a:lnTo>
                          <a:lnTo>
                            <a:pt x="12" y="67"/>
                          </a:lnTo>
                          <a:lnTo>
                            <a:pt x="14" y="69"/>
                          </a:lnTo>
                          <a:lnTo>
                            <a:pt x="18" y="71"/>
                          </a:lnTo>
                          <a:lnTo>
                            <a:pt x="20" y="73"/>
                          </a:lnTo>
                          <a:lnTo>
                            <a:pt x="24" y="75"/>
                          </a:lnTo>
                          <a:lnTo>
                            <a:pt x="27" y="76"/>
                          </a:lnTo>
                          <a:lnTo>
                            <a:pt x="31" y="77"/>
                          </a:lnTo>
                          <a:lnTo>
                            <a:pt x="36" y="77"/>
                          </a:lnTo>
                          <a:lnTo>
                            <a:pt x="39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2" name="Freeform 240">
                      <a:extLst>
                        <a:ext uri="{FF2B5EF4-FFF2-40B4-BE49-F238E27FC236}">
                          <a16:creationId xmlns:a16="http://schemas.microsoft.com/office/drawing/2014/main" id="{2AB83A5F-AD3E-CF46-9ACF-0E15D4D7C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62" y="1876"/>
                      <a:ext cx="25" cy="26"/>
                    </a:xfrm>
                    <a:custGeom>
                      <a:avLst/>
                      <a:gdLst>
                        <a:gd name="T0" fmla="*/ 0 w 75"/>
                        <a:gd name="T1" fmla="*/ 0 h 78"/>
                        <a:gd name="T2" fmla="*/ 0 w 75"/>
                        <a:gd name="T3" fmla="*/ 0 h 78"/>
                        <a:gd name="T4" fmla="*/ 0 w 75"/>
                        <a:gd name="T5" fmla="*/ 0 h 78"/>
                        <a:gd name="T6" fmla="*/ 0 w 75"/>
                        <a:gd name="T7" fmla="*/ 0 h 78"/>
                        <a:gd name="T8" fmla="*/ 0 w 75"/>
                        <a:gd name="T9" fmla="*/ 0 h 78"/>
                        <a:gd name="T10" fmla="*/ 0 w 75"/>
                        <a:gd name="T11" fmla="*/ 0 h 78"/>
                        <a:gd name="T12" fmla="*/ 0 w 75"/>
                        <a:gd name="T13" fmla="*/ 0 h 78"/>
                        <a:gd name="T14" fmla="*/ 0 w 75"/>
                        <a:gd name="T15" fmla="*/ 0 h 78"/>
                        <a:gd name="T16" fmla="*/ 0 w 75"/>
                        <a:gd name="T17" fmla="*/ 0 h 78"/>
                        <a:gd name="T18" fmla="*/ 0 w 75"/>
                        <a:gd name="T19" fmla="*/ 0 h 78"/>
                        <a:gd name="T20" fmla="*/ 0 w 75"/>
                        <a:gd name="T21" fmla="*/ 0 h 78"/>
                        <a:gd name="T22" fmla="*/ 0 w 75"/>
                        <a:gd name="T23" fmla="*/ 0 h 78"/>
                        <a:gd name="T24" fmla="*/ 0 w 75"/>
                        <a:gd name="T25" fmla="*/ 0 h 78"/>
                        <a:gd name="T26" fmla="*/ 0 w 75"/>
                        <a:gd name="T27" fmla="*/ 0 h 78"/>
                        <a:gd name="T28" fmla="*/ 0 w 75"/>
                        <a:gd name="T29" fmla="*/ 0 h 78"/>
                        <a:gd name="T30" fmla="*/ 0 w 75"/>
                        <a:gd name="T31" fmla="*/ 0 h 78"/>
                        <a:gd name="T32" fmla="*/ 0 w 75"/>
                        <a:gd name="T33" fmla="*/ 0 h 78"/>
                        <a:gd name="T34" fmla="*/ 0 w 75"/>
                        <a:gd name="T35" fmla="*/ 0 h 78"/>
                        <a:gd name="T36" fmla="*/ 0 w 75"/>
                        <a:gd name="T37" fmla="*/ 0 h 78"/>
                        <a:gd name="T38" fmla="*/ 0 w 75"/>
                        <a:gd name="T39" fmla="*/ 0 h 78"/>
                        <a:gd name="T40" fmla="*/ 0 w 75"/>
                        <a:gd name="T41" fmla="*/ 0 h 78"/>
                        <a:gd name="T42" fmla="*/ 0 w 75"/>
                        <a:gd name="T43" fmla="*/ 0 h 78"/>
                        <a:gd name="T44" fmla="*/ 0 w 75"/>
                        <a:gd name="T45" fmla="*/ 0 h 78"/>
                        <a:gd name="T46" fmla="*/ 0 w 75"/>
                        <a:gd name="T47" fmla="*/ 0 h 78"/>
                        <a:gd name="T48" fmla="*/ 0 w 75"/>
                        <a:gd name="T49" fmla="*/ 0 h 78"/>
                        <a:gd name="T50" fmla="*/ 0 w 75"/>
                        <a:gd name="T51" fmla="*/ 0 h 78"/>
                        <a:gd name="T52" fmla="*/ 0 w 75"/>
                        <a:gd name="T53" fmla="*/ 0 h 78"/>
                        <a:gd name="T54" fmla="*/ 0 w 75"/>
                        <a:gd name="T55" fmla="*/ 0 h 78"/>
                        <a:gd name="T56" fmla="*/ 0 w 75"/>
                        <a:gd name="T57" fmla="*/ 0 h 78"/>
                        <a:gd name="T58" fmla="*/ 0 w 75"/>
                        <a:gd name="T59" fmla="*/ 0 h 78"/>
                        <a:gd name="T60" fmla="*/ 0 w 75"/>
                        <a:gd name="T61" fmla="*/ 0 h 78"/>
                        <a:gd name="T62" fmla="*/ 0 w 75"/>
                        <a:gd name="T63" fmla="*/ 0 h 78"/>
                        <a:gd name="T64" fmla="*/ 0 w 75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5"/>
                        <a:gd name="T100" fmla="*/ 0 h 78"/>
                        <a:gd name="T101" fmla="*/ 75 w 75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5" h="78">
                          <a:moveTo>
                            <a:pt x="38" y="78"/>
                          </a:moveTo>
                          <a:lnTo>
                            <a:pt x="41" y="78"/>
                          </a:lnTo>
                          <a:lnTo>
                            <a:pt x="45" y="77"/>
                          </a:lnTo>
                          <a:lnTo>
                            <a:pt x="48" y="76"/>
                          </a:lnTo>
                          <a:lnTo>
                            <a:pt x="52" y="75"/>
                          </a:lnTo>
                          <a:lnTo>
                            <a:pt x="54" y="72"/>
                          </a:lnTo>
                          <a:lnTo>
                            <a:pt x="58" y="71"/>
                          </a:lnTo>
                          <a:lnTo>
                            <a:pt x="61" y="69"/>
                          </a:lnTo>
                          <a:lnTo>
                            <a:pt x="65" y="66"/>
                          </a:lnTo>
                          <a:lnTo>
                            <a:pt x="66" y="63"/>
                          </a:lnTo>
                          <a:lnTo>
                            <a:pt x="68" y="60"/>
                          </a:lnTo>
                          <a:lnTo>
                            <a:pt x="70" y="57"/>
                          </a:lnTo>
                          <a:lnTo>
                            <a:pt x="72" y="53"/>
                          </a:lnTo>
                          <a:lnTo>
                            <a:pt x="73" y="51"/>
                          </a:lnTo>
                          <a:lnTo>
                            <a:pt x="75" y="46"/>
                          </a:lnTo>
                          <a:lnTo>
                            <a:pt x="75" y="42"/>
                          </a:lnTo>
                          <a:lnTo>
                            <a:pt x="75" y="39"/>
                          </a:lnTo>
                          <a:lnTo>
                            <a:pt x="75" y="35"/>
                          </a:lnTo>
                          <a:lnTo>
                            <a:pt x="75" y="31"/>
                          </a:lnTo>
                          <a:lnTo>
                            <a:pt x="73" y="26"/>
                          </a:lnTo>
                          <a:lnTo>
                            <a:pt x="72" y="23"/>
                          </a:lnTo>
                          <a:lnTo>
                            <a:pt x="70" y="20"/>
                          </a:lnTo>
                          <a:lnTo>
                            <a:pt x="68" y="18"/>
                          </a:lnTo>
                          <a:lnTo>
                            <a:pt x="66" y="14"/>
                          </a:lnTo>
                          <a:lnTo>
                            <a:pt x="65" y="12"/>
                          </a:lnTo>
                          <a:lnTo>
                            <a:pt x="61" y="9"/>
                          </a:lnTo>
                          <a:lnTo>
                            <a:pt x="58" y="7"/>
                          </a:lnTo>
                          <a:lnTo>
                            <a:pt x="54" y="4"/>
                          </a:lnTo>
                          <a:lnTo>
                            <a:pt x="52" y="2"/>
                          </a:lnTo>
                          <a:lnTo>
                            <a:pt x="48" y="2"/>
                          </a:lnTo>
                          <a:lnTo>
                            <a:pt x="45" y="1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29" y="1"/>
                          </a:lnTo>
                          <a:lnTo>
                            <a:pt x="24" y="2"/>
                          </a:lnTo>
                          <a:lnTo>
                            <a:pt x="22" y="2"/>
                          </a:lnTo>
                          <a:lnTo>
                            <a:pt x="19" y="4"/>
                          </a:lnTo>
                          <a:lnTo>
                            <a:pt x="15" y="7"/>
                          </a:lnTo>
                          <a:lnTo>
                            <a:pt x="13" y="9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8"/>
                          </a:lnTo>
                          <a:lnTo>
                            <a:pt x="3" y="20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1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6"/>
                          </a:lnTo>
                          <a:lnTo>
                            <a:pt x="13" y="69"/>
                          </a:lnTo>
                          <a:lnTo>
                            <a:pt x="15" y="71"/>
                          </a:lnTo>
                          <a:lnTo>
                            <a:pt x="19" y="72"/>
                          </a:lnTo>
                          <a:lnTo>
                            <a:pt x="22" y="75"/>
                          </a:lnTo>
                          <a:lnTo>
                            <a:pt x="24" y="76"/>
                          </a:lnTo>
                          <a:lnTo>
                            <a:pt x="29" y="77"/>
                          </a:lnTo>
                          <a:lnTo>
                            <a:pt x="33" y="78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3" name="Freeform 241">
                      <a:extLst>
                        <a:ext uri="{FF2B5EF4-FFF2-40B4-BE49-F238E27FC236}">
                          <a16:creationId xmlns:a16="http://schemas.microsoft.com/office/drawing/2014/main" id="{DFD3B710-C207-3E40-A271-F7D919FE4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6" y="1906"/>
                      <a:ext cx="26" cy="26"/>
                    </a:xfrm>
                    <a:custGeom>
                      <a:avLst/>
                      <a:gdLst>
                        <a:gd name="T0" fmla="*/ 0 w 77"/>
                        <a:gd name="T1" fmla="*/ 0 h 78"/>
                        <a:gd name="T2" fmla="*/ 0 w 77"/>
                        <a:gd name="T3" fmla="*/ 0 h 78"/>
                        <a:gd name="T4" fmla="*/ 0 w 77"/>
                        <a:gd name="T5" fmla="*/ 0 h 78"/>
                        <a:gd name="T6" fmla="*/ 0 w 77"/>
                        <a:gd name="T7" fmla="*/ 0 h 78"/>
                        <a:gd name="T8" fmla="*/ 0 w 77"/>
                        <a:gd name="T9" fmla="*/ 0 h 78"/>
                        <a:gd name="T10" fmla="*/ 0 w 77"/>
                        <a:gd name="T11" fmla="*/ 0 h 78"/>
                        <a:gd name="T12" fmla="*/ 0 w 77"/>
                        <a:gd name="T13" fmla="*/ 0 h 78"/>
                        <a:gd name="T14" fmla="*/ 0 w 77"/>
                        <a:gd name="T15" fmla="*/ 0 h 78"/>
                        <a:gd name="T16" fmla="*/ 0 w 77"/>
                        <a:gd name="T17" fmla="*/ 0 h 78"/>
                        <a:gd name="T18" fmla="*/ 0 w 77"/>
                        <a:gd name="T19" fmla="*/ 0 h 78"/>
                        <a:gd name="T20" fmla="*/ 0 w 77"/>
                        <a:gd name="T21" fmla="*/ 0 h 78"/>
                        <a:gd name="T22" fmla="*/ 0 w 77"/>
                        <a:gd name="T23" fmla="*/ 0 h 78"/>
                        <a:gd name="T24" fmla="*/ 0 w 77"/>
                        <a:gd name="T25" fmla="*/ 0 h 78"/>
                        <a:gd name="T26" fmla="*/ 0 w 77"/>
                        <a:gd name="T27" fmla="*/ 0 h 78"/>
                        <a:gd name="T28" fmla="*/ 0 w 77"/>
                        <a:gd name="T29" fmla="*/ 0 h 78"/>
                        <a:gd name="T30" fmla="*/ 0 w 77"/>
                        <a:gd name="T31" fmla="*/ 0 h 78"/>
                        <a:gd name="T32" fmla="*/ 0 w 77"/>
                        <a:gd name="T33" fmla="*/ 0 h 78"/>
                        <a:gd name="T34" fmla="*/ 0 w 77"/>
                        <a:gd name="T35" fmla="*/ 0 h 78"/>
                        <a:gd name="T36" fmla="*/ 0 w 77"/>
                        <a:gd name="T37" fmla="*/ 0 h 78"/>
                        <a:gd name="T38" fmla="*/ 0 w 77"/>
                        <a:gd name="T39" fmla="*/ 0 h 78"/>
                        <a:gd name="T40" fmla="*/ 0 w 77"/>
                        <a:gd name="T41" fmla="*/ 0 h 78"/>
                        <a:gd name="T42" fmla="*/ 0 w 77"/>
                        <a:gd name="T43" fmla="*/ 0 h 78"/>
                        <a:gd name="T44" fmla="*/ 0 w 77"/>
                        <a:gd name="T45" fmla="*/ 0 h 78"/>
                        <a:gd name="T46" fmla="*/ 0 w 77"/>
                        <a:gd name="T47" fmla="*/ 0 h 78"/>
                        <a:gd name="T48" fmla="*/ 0 w 77"/>
                        <a:gd name="T49" fmla="*/ 0 h 78"/>
                        <a:gd name="T50" fmla="*/ 0 w 77"/>
                        <a:gd name="T51" fmla="*/ 0 h 78"/>
                        <a:gd name="T52" fmla="*/ 0 w 77"/>
                        <a:gd name="T53" fmla="*/ 0 h 78"/>
                        <a:gd name="T54" fmla="*/ 0 w 77"/>
                        <a:gd name="T55" fmla="*/ 0 h 78"/>
                        <a:gd name="T56" fmla="*/ 0 w 77"/>
                        <a:gd name="T57" fmla="*/ 0 h 78"/>
                        <a:gd name="T58" fmla="*/ 0 w 77"/>
                        <a:gd name="T59" fmla="*/ 0 h 78"/>
                        <a:gd name="T60" fmla="*/ 0 w 77"/>
                        <a:gd name="T61" fmla="*/ 0 h 78"/>
                        <a:gd name="T62" fmla="*/ 0 w 77"/>
                        <a:gd name="T63" fmla="*/ 0 h 78"/>
                        <a:gd name="T64" fmla="*/ 0 w 77"/>
                        <a:gd name="T65" fmla="*/ 0 h 78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8"/>
                        <a:gd name="T101" fmla="*/ 77 w 77"/>
                        <a:gd name="T102" fmla="*/ 78 h 78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8">
                          <a:moveTo>
                            <a:pt x="38" y="78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50" y="76"/>
                          </a:lnTo>
                          <a:lnTo>
                            <a:pt x="53" y="73"/>
                          </a:lnTo>
                          <a:lnTo>
                            <a:pt x="56" y="72"/>
                          </a:lnTo>
                          <a:lnTo>
                            <a:pt x="59" y="70"/>
                          </a:lnTo>
                          <a:lnTo>
                            <a:pt x="63" y="67"/>
                          </a:lnTo>
                          <a:lnTo>
                            <a:pt x="65" y="65"/>
                          </a:lnTo>
                          <a:lnTo>
                            <a:pt x="67" y="63"/>
                          </a:lnTo>
                          <a:lnTo>
                            <a:pt x="70" y="60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6"/>
                          </a:lnTo>
                          <a:lnTo>
                            <a:pt x="76" y="42"/>
                          </a:lnTo>
                          <a:lnTo>
                            <a:pt x="77" y="39"/>
                          </a:lnTo>
                          <a:lnTo>
                            <a:pt x="76" y="35"/>
                          </a:lnTo>
                          <a:lnTo>
                            <a:pt x="76" y="29"/>
                          </a:lnTo>
                          <a:lnTo>
                            <a:pt x="74" y="27"/>
                          </a:lnTo>
                          <a:lnTo>
                            <a:pt x="73" y="24"/>
                          </a:lnTo>
                          <a:lnTo>
                            <a:pt x="71" y="20"/>
                          </a:lnTo>
                          <a:lnTo>
                            <a:pt x="70" y="16"/>
                          </a:lnTo>
                          <a:lnTo>
                            <a:pt x="67" y="14"/>
                          </a:lnTo>
                          <a:lnTo>
                            <a:pt x="65" y="12"/>
                          </a:lnTo>
                          <a:lnTo>
                            <a:pt x="63" y="8"/>
                          </a:lnTo>
                          <a:lnTo>
                            <a:pt x="59" y="6"/>
                          </a:lnTo>
                          <a:lnTo>
                            <a:pt x="56" y="5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5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0" y="12"/>
                          </a:lnTo>
                          <a:lnTo>
                            <a:pt x="7" y="14"/>
                          </a:lnTo>
                          <a:lnTo>
                            <a:pt x="4" y="16"/>
                          </a:lnTo>
                          <a:lnTo>
                            <a:pt x="3" y="20"/>
                          </a:lnTo>
                          <a:lnTo>
                            <a:pt x="2" y="24"/>
                          </a:lnTo>
                          <a:lnTo>
                            <a:pt x="1" y="27"/>
                          </a:lnTo>
                          <a:lnTo>
                            <a:pt x="0" y="29"/>
                          </a:lnTo>
                          <a:lnTo>
                            <a:pt x="0" y="35"/>
                          </a:lnTo>
                          <a:lnTo>
                            <a:pt x="0" y="39"/>
                          </a:lnTo>
                          <a:lnTo>
                            <a:pt x="0" y="42"/>
                          </a:lnTo>
                          <a:lnTo>
                            <a:pt x="0" y="46"/>
                          </a:lnTo>
                          <a:lnTo>
                            <a:pt x="1" y="50"/>
                          </a:lnTo>
                          <a:lnTo>
                            <a:pt x="2" y="53"/>
                          </a:lnTo>
                          <a:lnTo>
                            <a:pt x="3" y="56"/>
                          </a:lnTo>
                          <a:lnTo>
                            <a:pt x="4" y="60"/>
                          </a:lnTo>
                          <a:lnTo>
                            <a:pt x="7" y="63"/>
                          </a:lnTo>
                          <a:lnTo>
                            <a:pt x="10" y="65"/>
                          </a:lnTo>
                          <a:lnTo>
                            <a:pt x="13" y="67"/>
                          </a:lnTo>
                          <a:lnTo>
                            <a:pt x="16" y="70"/>
                          </a:lnTo>
                          <a:lnTo>
                            <a:pt x="20" y="72"/>
                          </a:lnTo>
                          <a:lnTo>
                            <a:pt x="22" y="73"/>
                          </a:lnTo>
                          <a:lnTo>
                            <a:pt x="26" y="76"/>
                          </a:lnTo>
                          <a:lnTo>
                            <a:pt x="31" y="76"/>
                          </a:lnTo>
                          <a:lnTo>
                            <a:pt x="34" y="77"/>
                          </a:lnTo>
                          <a:lnTo>
                            <a:pt x="38" y="7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4" name="Freeform 242">
                      <a:extLst>
                        <a:ext uri="{FF2B5EF4-FFF2-40B4-BE49-F238E27FC236}">
                          <a16:creationId xmlns:a16="http://schemas.microsoft.com/office/drawing/2014/main" id="{014D92AA-0ED9-8A47-B6B7-13610954E8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8" y="1906"/>
                      <a:ext cx="27" cy="25"/>
                    </a:xfrm>
                    <a:custGeom>
                      <a:avLst/>
                      <a:gdLst>
                        <a:gd name="T0" fmla="*/ 0 w 79"/>
                        <a:gd name="T1" fmla="*/ 0 h 76"/>
                        <a:gd name="T2" fmla="*/ 0 w 79"/>
                        <a:gd name="T3" fmla="*/ 0 h 76"/>
                        <a:gd name="T4" fmla="*/ 0 w 79"/>
                        <a:gd name="T5" fmla="*/ 0 h 76"/>
                        <a:gd name="T6" fmla="*/ 0 w 79"/>
                        <a:gd name="T7" fmla="*/ 0 h 76"/>
                        <a:gd name="T8" fmla="*/ 0 w 79"/>
                        <a:gd name="T9" fmla="*/ 0 h 76"/>
                        <a:gd name="T10" fmla="*/ 0 w 79"/>
                        <a:gd name="T11" fmla="*/ 0 h 76"/>
                        <a:gd name="T12" fmla="*/ 0 w 79"/>
                        <a:gd name="T13" fmla="*/ 0 h 76"/>
                        <a:gd name="T14" fmla="*/ 0 w 79"/>
                        <a:gd name="T15" fmla="*/ 0 h 76"/>
                        <a:gd name="T16" fmla="*/ 0 w 79"/>
                        <a:gd name="T17" fmla="*/ 0 h 76"/>
                        <a:gd name="T18" fmla="*/ 0 w 79"/>
                        <a:gd name="T19" fmla="*/ 0 h 76"/>
                        <a:gd name="T20" fmla="*/ 0 w 79"/>
                        <a:gd name="T21" fmla="*/ 0 h 76"/>
                        <a:gd name="T22" fmla="*/ 0 w 79"/>
                        <a:gd name="T23" fmla="*/ 0 h 76"/>
                        <a:gd name="T24" fmla="*/ 0 w 79"/>
                        <a:gd name="T25" fmla="*/ 0 h 76"/>
                        <a:gd name="T26" fmla="*/ 0 w 79"/>
                        <a:gd name="T27" fmla="*/ 0 h 76"/>
                        <a:gd name="T28" fmla="*/ 0 w 79"/>
                        <a:gd name="T29" fmla="*/ 0 h 76"/>
                        <a:gd name="T30" fmla="*/ 0 w 79"/>
                        <a:gd name="T31" fmla="*/ 0 h 76"/>
                        <a:gd name="T32" fmla="*/ 0 w 79"/>
                        <a:gd name="T33" fmla="*/ 0 h 76"/>
                        <a:gd name="T34" fmla="*/ 0 w 79"/>
                        <a:gd name="T35" fmla="*/ 0 h 76"/>
                        <a:gd name="T36" fmla="*/ 0 w 79"/>
                        <a:gd name="T37" fmla="*/ 0 h 76"/>
                        <a:gd name="T38" fmla="*/ 0 w 79"/>
                        <a:gd name="T39" fmla="*/ 0 h 76"/>
                        <a:gd name="T40" fmla="*/ 0 w 79"/>
                        <a:gd name="T41" fmla="*/ 0 h 76"/>
                        <a:gd name="T42" fmla="*/ 0 w 79"/>
                        <a:gd name="T43" fmla="*/ 0 h 76"/>
                        <a:gd name="T44" fmla="*/ 0 w 79"/>
                        <a:gd name="T45" fmla="*/ 0 h 76"/>
                        <a:gd name="T46" fmla="*/ 0 w 79"/>
                        <a:gd name="T47" fmla="*/ 0 h 76"/>
                        <a:gd name="T48" fmla="*/ 0 w 79"/>
                        <a:gd name="T49" fmla="*/ 0 h 76"/>
                        <a:gd name="T50" fmla="*/ 0 w 79"/>
                        <a:gd name="T51" fmla="*/ 0 h 76"/>
                        <a:gd name="T52" fmla="*/ 0 w 79"/>
                        <a:gd name="T53" fmla="*/ 0 h 76"/>
                        <a:gd name="T54" fmla="*/ 0 w 79"/>
                        <a:gd name="T55" fmla="*/ 0 h 76"/>
                        <a:gd name="T56" fmla="*/ 0 w 79"/>
                        <a:gd name="T57" fmla="*/ 0 h 76"/>
                        <a:gd name="T58" fmla="*/ 0 w 79"/>
                        <a:gd name="T59" fmla="*/ 0 h 76"/>
                        <a:gd name="T60" fmla="*/ 0 w 79"/>
                        <a:gd name="T61" fmla="*/ 0 h 76"/>
                        <a:gd name="T62" fmla="*/ 0 w 79"/>
                        <a:gd name="T63" fmla="*/ 0 h 76"/>
                        <a:gd name="T64" fmla="*/ 0 w 79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6"/>
                        <a:gd name="T101" fmla="*/ 79 w 79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6" y="71"/>
                          </a:lnTo>
                          <a:lnTo>
                            <a:pt x="61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9" y="61"/>
                          </a:lnTo>
                          <a:lnTo>
                            <a:pt x="72" y="58"/>
                          </a:lnTo>
                          <a:lnTo>
                            <a:pt x="73" y="56"/>
                          </a:lnTo>
                          <a:lnTo>
                            <a:pt x="74" y="53"/>
                          </a:lnTo>
                          <a:lnTo>
                            <a:pt x="76" y="48"/>
                          </a:lnTo>
                          <a:lnTo>
                            <a:pt x="76" y="45"/>
                          </a:lnTo>
                          <a:lnTo>
                            <a:pt x="77" y="40"/>
                          </a:lnTo>
                          <a:lnTo>
                            <a:pt x="79" y="38"/>
                          </a:lnTo>
                          <a:lnTo>
                            <a:pt x="77" y="33"/>
                          </a:lnTo>
                          <a:lnTo>
                            <a:pt x="76" y="29"/>
                          </a:lnTo>
                          <a:lnTo>
                            <a:pt x="76" y="25"/>
                          </a:lnTo>
                          <a:lnTo>
                            <a:pt x="74" y="22"/>
                          </a:lnTo>
                          <a:lnTo>
                            <a:pt x="73" y="19"/>
                          </a:lnTo>
                          <a:lnTo>
                            <a:pt x="72" y="15"/>
                          </a:lnTo>
                          <a:lnTo>
                            <a:pt x="69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1" y="5"/>
                          </a:lnTo>
                          <a:lnTo>
                            <a:pt x="56" y="3"/>
                          </a:lnTo>
                          <a:lnTo>
                            <a:pt x="54" y="2"/>
                          </a:lnTo>
                          <a:lnTo>
                            <a:pt x="50" y="0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8" y="0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5"/>
                          </a:lnTo>
                          <a:lnTo>
                            <a:pt x="15" y="7"/>
                          </a:lnTo>
                          <a:lnTo>
                            <a:pt x="12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5" y="19"/>
                          </a:lnTo>
                          <a:lnTo>
                            <a:pt x="3" y="22"/>
                          </a:lnTo>
                          <a:lnTo>
                            <a:pt x="2" y="25"/>
                          </a:lnTo>
                          <a:lnTo>
                            <a:pt x="0" y="29"/>
                          </a:lnTo>
                          <a:lnTo>
                            <a:pt x="0" y="33"/>
                          </a:lnTo>
                          <a:lnTo>
                            <a:pt x="0" y="38"/>
                          </a:lnTo>
                          <a:lnTo>
                            <a:pt x="0" y="40"/>
                          </a:lnTo>
                          <a:lnTo>
                            <a:pt x="0" y="45"/>
                          </a:lnTo>
                          <a:lnTo>
                            <a:pt x="2" y="48"/>
                          </a:lnTo>
                          <a:lnTo>
                            <a:pt x="3" y="53"/>
                          </a:lnTo>
                          <a:lnTo>
                            <a:pt x="5" y="56"/>
                          </a:lnTo>
                          <a:lnTo>
                            <a:pt x="6" y="58"/>
                          </a:lnTo>
                          <a:lnTo>
                            <a:pt x="9" y="61"/>
                          </a:lnTo>
                          <a:lnTo>
                            <a:pt x="12" y="65"/>
                          </a:lnTo>
                          <a:lnTo>
                            <a:pt x="15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8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5" name="Freeform 243">
                      <a:extLst>
                        <a:ext uri="{FF2B5EF4-FFF2-40B4-BE49-F238E27FC236}">
                          <a16:creationId xmlns:a16="http://schemas.microsoft.com/office/drawing/2014/main" id="{0A5AB185-C44F-F544-9C72-5068EC7265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05"/>
                      <a:ext cx="27" cy="26"/>
                    </a:xfrm>
                    <a:custGeom>
                      <a:avLst/>
                      <a:gdLst>
                        <a:gd name="T0" fmla="*/ 0 w 79"/>
                        <a:gd name="T1" fmla="*/ 0 h 79"/>
                        <a:gd name="T2" fmla="*/ 0 w 79"/>
                        <a:gd name="T3" fmla="*/ 0 h 79"/>
                        <a:gd name="T4" fmla="*/ 0 w 79"/>
                        <a:gd name="T5" fmla="*/ 0 h 79"/>
                        <a:gd name="T6" fmla="*/ 0 w 79"/>
                        <a:gd name="T7" fmla="*/ 0 h 79"/>
                        <a:gd name="T8" fmla="*/ 0 w 79"/>
                        <a:gd name="T9" fmla="*/ 0 h 79"/>
                        <a:gd name="T10" fmla="*/ 0 w 79"/>
                        <a:gd name="T11" fmla="*/ 0 h 79"/>
                        <a:gd name="T12" fmla="*/ 0 w 79"/>
                        <a:gd name="T13" fmla="*/ 0 h 79"/>
                        <a:gd name="T14" fmla="*/ 0 w 79"/>
                        <a:gd name="T15" fmla="*/ 0 h 79"/>
                        <a:gd name="T16" fmla="*/ 0 w 79"/>
                        <a:gd name="T17" fmla="*/ 0 h 79"/>
                        <a:gd name="T18" fmla="*/ 0 w 79"/>
                        <a:gd name="T19" fmla="*/ 0 h 79"/>
                        <a:gd name="T20" fmla="*/ 0 w 79"/>
                        <a:gd name="T21" fmla="*/ 0 h 79"/>
                        <a:gd name="T22" fmla="*/ 0 w 79"/>
                        <a:gd name="T23" fmla="*/ 0 h 79"/>
                        <a:gd name="T24" fmla="*/ 0 w 79"/>
                        <a:gd name="T25" fmla="*/ 0 h 79"/>
                        <a:gd name="T26" fmla="*/ 0 w 79"/>
                        <a:gd name="T27" fmla="*/ 0 h 79"/>
                        <a:gd name="T28" fmla="*/ 0 w 79"/>
                        <a:gd name="T29" fmla="*/ 0 h 79"/>
                        <a:gd name="T30" fmla="*/ 0 w 79"/>
                        <a:gd name="T31" fmla="*/ 0 h 79"/>
                        <a:gd name="T32" fmla="*/ 0 w 79"/>
                        <a:gd name="T33" fmla="*/ 0 h 79"/>
                        <a:gd name="T34" fmla="*/ 0 w 79"/>
                        <a:gd name="T35" fmla="*/ 0 h 79"/>
                        <a:gd name="T36" fmla="*/ 0 w 79"/>
                        <a:gd name="T37" fmla="*/ 0 h 79"/>
                        <a:gd name="T38" fmla="*/ 0 w 79"/>
                        <a:gd name="T39" fmla="*/ 0 h 79"/>
                        <a:gd name="T40" fmla="*/ 0 w 79"/>
                        <a:gd name="T41" fmla="*/ 0 h 79"/>
                        <a:gd name="T42" fmla="*/ 0 w 79"/>
                        <a:gd name="T43" fmla="*/ 0 h 79"/>
                        <a:gd name="T44" fmla="*/ 0 w 79"/>
                        <a:gd name="T45" fmla="*/ 0 h 79"/>
                        <a:gd name="T46" fmla="*/ 0 w 79"/>
                        <a:gd name="T47" fmla="*/ 0 h 79"/>
                        <a:gd name="T48" fmla="*/ 0 w 79"/>
                        <a:gd name="T49" fmla="*/ 0 h 79"/>
                        <a:gd name="T50" fmla="*/ 0 w 79"/>
                        <a:gd name="T51" fmla="*/ 0 h 79"/>
                        <a:gd name="T52" fmla="*/ 0 w 79"/>
                        <a:gd name="T53" fmla="*/ 0 h 79"/>
                        <a:gd name="T54" fmla="*/ 0 w 79"/>
                        <a:gd name="T55" fmla="*/ 0 h 79"/>
                        <a:gd name="T56" fmla="*/ 0 w 79"/>
                        <a:gd name="T57" fmla="*/ 0 h 79"/>
                        <a:gd name="T58" fmla="*/ 0 w 79"/>
                        <a:gd name="T59" fmla="*/ 0 h 79"/>
                        <a:gd name="T60" fmla="*/ 0 w 79"/>
                        <a:gd name="T61" fmla="*/ 0 h 79"/>
                        <a:gd name="T62" fmla="*/ 0 w 79"/>
                        <a:gd name="T63" fmla="*/ 0 h 79"/>
                        <a:gd name="T64" fmla="*/ 0 w 79"/>
                        <a:gd name="T65" fmla="*/ 0 h 79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9"/>
                        <a:gd name="T100" fmla="*/ 0 h 79"/>
                        <a:gd name="T101" fmla="*/ 79 w 79"/>
                        <a:gd name="T102" fmla="*/ 79 h 79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9" h="79">
                          <a:moveTo>
                            <a:pt x="40" y="79"/>
                          </a:moveTo>
                          <a:lnTo>
                            <a:pt x="43" y="79"/>
                          </a:lnTo>
                          <a:lnTo>
                            <a:pt x="47" y="78"/>
                          </a:lnTo>
                          <a:lnTo>
                            <a:pt x="52" y="76"/>
                          </a:lnTo>
                          <a:lnTo>
                            <a:pt x="54" y="75"/>
                          </a:lnTo>
                          <a:lnTo>
                            <a:pt x="57" y="73"/>
                          </a:lnTo>
                          <a:lnTo>
                            <a:pt x="61" y="70"/>
                          </a:lnTo>
                          <a:lnTo>
                            <a:pt x="63" y="68"/>
                          </a:lnTo>
                          <a:lnTo>
                            <a:pt x="67" y="67"/>
                          </a:lnTo>
                          <a:lnTo>
                            <a:pt x="69" y="63"/>
                          </a:lnTo>
                          <a:lnTo>
                            <a:pt x="72" y="61"/>
                          </a:lnTo>
                          <a:lnTo>
                            <a:pt x="73" y="59"/>
                          </a:lnTo>
                          <a:lnTo>
                            <a:pt x="75" y="55"/>
                          </a:lnTo>
                          <a:lnTo>
                            <a:pt x="76" y="50"/>
                          </a:lnTo>
                          <a:lnTo>
                            <a:pt x="78" y="48"/>
                          </a:lnTo>
                          <a:lnTo>
                            <a:pt x="78" y="43"/>
                          </a:lnTo>
                          <a:lnTo>
                            <a:pt x="79" y="41"/>
                          </a:lnTo>
                          <a:lnTo>
                            <a:pt x="78" y="35"/>
                          </a:lnTo>
                          <a:lnTo>
                            <a:pt x="78" y="31"/>
                          </a:lnTo>
                          <a:lnTo>
                            <a:pt x="76" y="28"/>
                          </a:lnTo>
                          <a:lnTo>
                            <a:pt x="75" y="25"/>
                          </a:lnTo>
                          <a:lnTo>
                            <a:pt x="73" y="21"/>
                          </a:lnTo>
                          <a:lnTo>
                            <a:pt x="72" y="18"/>
                          </a:lnTo>
                          <a:lnTo>
                            <a:pt x="69" y="15"/>
                          </a:lnTo>
                          <a:lnTo>
                            <a:pt x="67" y="12"/>
                          </a:lnTo>
                          <a:lnTo>
                            <a:pt x="63" y="10"/>
                          </a:lnTo>
                          <a:lnTo>
                            <a:pt x="61" y="8"/>
                          </a:lnTo>
                          <a:lnTo>
                            <a:pt x="57" y="5"/>
                          </a:lnTo>
                          <a:lnTo>
                            <a:pt x="54" y="4"/>
                          </a:lnTo>
                          <a:lnTo>
                            <a:pt x="52" y="3"/>
                          </a:lnTo>
                          <a:lnTo>
                            <a:pt x="47" y="2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6" y="0"/>
                          </a:lnTo>
                          <a:lnTo>
                            <a:pt x="31" y="2"/>
                          </a:lnTo>
                          <a:lnTo>
                            <a:pt x="28" y="3"/>
                          </a:lnTo>
                          <a:lnTo>
                            <a:pt x="24" y="4"/>
                          </a:lnTo>
                          <a:lnTo>
                            <a:pt x="21" y="5"/>
                          </a:lnTo>
                          <a:lnTo>
                            <a:pt x="18" y="8"/>
                          </a:lnTo>
                          <a:lnTo>
                            <a:pt x="15" y="10"/>
                          </a:lnTo>
                          <a:lnTo>
                            <a:pt x="12" y="12"/>
                          </a:lnTo>
                          <a:lnTo>
                            <a:pt x="10" y="15"/>
                          </a:lnTo>
                          <a:lnTo>
                            <a:pt x="8" y="18"/>
                          </a:lnTo>
                          <a:lnTo>
                            <a:pt x="5" y="21"/>
                          </a:lnTo>
                          <a:lnTo>
                            <a:pt x="4" y="25"/>
                          </a:lnTo>
                          <a:lnTo>
                            <a:pt x="3" y="28"/>
                          </a:lnTo>
                          <a:lnTo>
                            <a:pt x="2" y="31"/>
                          </a:lnTo>
                          <a:lnTo>
                            <a:pt x="0" y="35"/>
                          </a:lnTo>
                          <a:lnTo>
                            <a:pt x="0" y="41"/>
                          </a:lnTo>
                          <a:lnTo>
                            <a:pt x="0" y="43"/>
                          </a:lnTo>
                          <a:lnTo>
                            <a:pt x="2" y="48"/>
                          </a:lnTo>
                          <a:lnTo>
                            <a:pt x="3" y="50"/>
                          </a:lnTo>
                          <a:lnTo>
                            <a:pt x="4" y="55"/>
                          </a:lnTo>
                          <a:lnTo>
                            <a:pt x="5" y="59"/>
                          </a:lnTo>
                          <a:lnTo>
                            <a:pt x="8" y="61"/>
                          </a:lnTo>
                          <a:lnTo>
                            <a:pt x="10" y="63"/>
                          </a:lnTo>
                          <a:lnTo>
                            <a:pt x="12" y="67"/>
                          </a:lnTo>
                          <a:lnTo>
                            <a:pt x="15" y="68"/>
                          </a:lnTo>
                          <a:lnTo>
                            <a:pt x="18" y="70"/>
                          </a:lnTo>
                          <a:lnTo>
                            <a:pt x="21" y="73"/>
                          </a:lnTo>
                          <a:lnTo>
                            <a:pt x="24" y="75"/>
                          </a:lnTo>
                          <a:lnTo>
                            <a:pt x="28" y="76"/>
                          </a:lnTo>
                          <a:lnTo>
                            <a:pt x="31" y="78"/>
                          </a:lnTo>
                          <a:lnTo>
                            <a:pt x="36" y="79"/>
                          </a:lnTo>
                          <a:lnTo>
                            <a:pt x="40" y="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6" name="Freeform 244">
                      <a:extLst>
                        <a:ext uri="{FF2B5EF4-FFF2-40B4-BE49-F238E27FC236}">
                          <a16:creationId xmlns:a16="http://schemas.microsoft.com/office/drawing/2014/main" id="{AEB343B7-B0A2-7148-BD10-010BF6602D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6" y="1906"/>
                      <a:ext cx="26" cy="25"/>
                    </a:xfrm>
                    <a:custGeom>
                      <a:avLst/>
                      <a:gdLst>
                        <a:gd name="T0" fmla="*/ 0 w 78"/>
                        <a:gd name="T1" fmla="*/ 0 h 76"/>
                        <a:gd name="T2" fmla="*/ 0 w 78"/>
                        <a:gd name="T3" fmla="*/ 0 h 76"/>
                        <a:gd name="T4" fmla="*/ 0 w 78"/>
                        <a:gd name="T5" fmla="*/ 0 h 76"/>
                        <a:gd name="T6" fmla="*/ 0 w 78"/>
                        <a:gd name="T7" fmla="*/ 0 h 76"/>
                        <a:gd name="T8" fmla="*/ 0 w 78"/>
                        <a:gd name="T9" fmla="*/ 0 h 76"/>
                        <a:gd name="T10" fmla="*/ 0 w 78"/>
                        <a:gd name="T11" fmla="*/ 0 h 76"/>
                        <a:gd name="T12" fmla="*/ 0 w 78"/>
                        <a:gd name="T13" fmla="*/ 0 h 76"/>
                        <a:gd name="T14" fmla="*/ 0 w 78"/>
                        <a:gd name="T15" fmla="*/ 0 h 76"/>
                        <a:gd name="T16" fmla="*/ 0 w 78"/>
                        <a:gd name="T17" fmla="*/ 0 h 76"/>
                        <a:gd name="T18" fmla="*/ 0 w 78"/>
                        <a:gd name="T19" fmla="*/ 0 h 76"/>
                        <a:gd name="T20" fmla="*/ 0 w 78"/>
                        <a:gd name="T21" fmla="*/ 0 h 76"/>
                        <a:gd name="T22" fmla="*/ 0 w 78"/>
                        <a:gd name="T23" fmla="*/ 0 h 76"/>
                        <a:gd name="T24" fmla="*/ 0 w 78"/>
                        <a:gd name="T25" fmla="*/ 0 h 76"/>
                        <a:gd name="T26" fmla="*/ 0 w 78"/>
                        <a:gd name="T27" fmla="*/ 0 h 76"/>
                        <a:gd name="T28" fmla="*/ 0 w 78"/>
                        <a:gd name="T29" fmla="*/ 0 h 76"/>
                        <a:gd name="T30" fmla="*/ 0 w 78"/>
                        <a:gd name="T31" fmla="*/ 0 h 76"/>
                        <a:gd name="T32" fmla="*/ 0 w 78"/>
                        <a:gd name="T33" fmla="*/ 0 h 76"/>
                        <a:gd name="T34" fmla="*/ 0 w 78"/>
                        <a:gd name="T35" fmla="*/ 0 h 76"/>
                        <a:gd name="T36" fmla="*/ 0 w 78"/>
                        <a:gd name="T37" fmla="*/ 0 h 76"/>
                        <a:gd name="T38" fmla="*/ 0 w 78"/>
                        <a:gd name="T39" fmla="*/ 0 h 76"/>
                        <a:gd name="T40" fmla="*/ 0 w 78"/>
                        <a:gd name="T41" fmla="*/ 0 h 76"/>
                        <a:gd name="T42" fmla="*/ 0 w 78"/>
                        <a:gd name="T43" fmla="*/ 0 h 76"/>
                        <a:gd name="T44" fmla="*/ 0 w 78"/>
                        <a:gd name="T45" fmla="*/ 0 h 76"/>
                        <a:gd name="T46" fmla="*/ 0 w 78"/>
                        <a:gd name="T47" fmla="*/ 0 h 76"/>
                        <a:gd name="T48" fmla="*/ 0 w 78"/>
                        <a:gd name="T49" fmla="*/ 0 h 76"/>
                        <a:gd name="T50" fmla="*/ 0 w 78"/>
                        <a:gd name="T51" fmla="*/ 0 h 76"/>
                        <a:gd name="T52" fmla="*/ 0 w 78"/>
                        <a:gd name="T53" fmla="*/ 0 h 76"/>
                        <a:gd name="T54" fmla="*/ 0 w 78"/>
                        <a:gd name="T55" fmla="*/ 0 h 76"/>
                        <a:gd name="T56" fmla="*/ 0 w 78"/>
                        <a:gd name="T57" fmla="*/ 0 h 76"/>
                        <a:gd name="T58" fmla="*/ 0 w 78"/>
                        <a:gd name="T59" fmla="*/ 0 h 76"/>
                        <a:gd name="T60" fmla="*/ 0 w 78"/>
                        <a:gd name="T61" fmla="*/ 0 h 76"/>
                        <a:gd name="T62" fmla="*/ 0 w 78"/>
                        <a:gd name="T63" fmla="*/ 0 h 76"/>
                        <a:gd name="T64" fmla="*/ 0 w 78"/>
                        <a:gd name="T65" fmla="*/ 0 h 7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6"/>
                        <a:gd name="T101" fmla="*/ 78 w 78"/>
                        <a:gd name="T102" fmla="*/ 76 h 7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6">
                          <a:moveTo>
                            <a:pt x="40" y="76"/>
                          </a:moveTo>
                          <a:lnTo>
                            <a:pt x="43" y="76"/>
                          </a:lnTo>
                          <a:lnTo>
                            <a:pt x="47" y="76"/>
                          </a:lnTo>
                          <a:lnTo>
                            <a:pt x="50" y="73"/>
                          </a:lnTo>
                          <a:lnTo>
                            <a:pt x="54" y="73"/>
                          </a:lnTo>
                          <a:lnTo>
                            <a:pt x="57" y="71"/>
                          </a:lnTo>
                          <a:lnTo>
                            <a:pt x="60" y="70"/>
                          </a:lnTo>
                          <a:lnTo>
                            <a:pt x="63" y="67"/>
                          </a:lnTo>
                          <a:lnTo>
                            <a:pt x="67" y="65"/>
                          </a:lnTo>
                          <a:lnTo>
                            <a:pt x="68" y="63"/>
                          </a:lnTo>
                          <a:lnTo>
                            <a:pt x="70" y="59"/>
                          </a:lnTo>
                          <a:lnTo>
                            <a:pt x="73" y="56"/>
                          </a:lnTo>
                          <a:lnTo>
                            <a:pt x="75" y="53"/>
                          </a:lnTo>
                          <a:lnTo>
                            <a:pt x="75" y="50"/>
                          </a:lnTo>
                          <a:lnTo>
                            <a:pt x="78" y="45"/>
                          </a:lnTo>
                          <a:lnTo>
                            <a:pt x="78" y="41"/>
                          </a:lnTo>
                          <a:lnTo>
                            <a:pt x="78" y="38"/>
                          </a:lnTo>
                          <a:lnTo>
                            <a:pt x="78" y="34"/>
                          </a:lnTo>
                          <a:lnTo>
                            <a:pt x="78" y="29"/>
                          </a:lnTo>
                          <a:lnTo>
                            <a:pt x="75" y="26"/>
                          </a:lnTo>
                          <a:lnTo>
                            <a:pt x="75" y="22"/>
                          </a:lnTo>
                          <a:lnTo>
                            <a:pt x="73" y="19"/>
                          </a:lnTo>
                          <a:lnTo>
                            <a:pt x="70" y="15"/>
                          </a:lnTo>
                          <a:lnTo>
                            <a:pt x="68" y="13"/>
                          </a:lnTo>
                          <a:lnTo>
                            <a:pt x="67" y="10"/>
                          </a:lnTo>
                          <a:lnTo>
                            <a:pt x="63" y="7"/>
                          </a:lnTo>
                          <a:lnTo>
                            <a:pt x="60" y="6"/>
                          </a:lnTo>
                          <a:lnTo>
                            <a:pt x="57" y="3"/>
                          </a:lnTo>
                          <a:lnTo>
                            <a:pt x="54" y="2"/>
                          </a:lnTo>
                          <a:lnTo>
                            <a:pt x="50" y="1"/>
                          </a:lnTo>
                          <a:lnTo>
                            <a:pt x="47" y="0"/>
                          </a:lnTo>
                          <a:lnTo>
                            <a:pt x="43" y="0"/>
                          </a:lnTo>
                          <a:lnTo>
                            <a:pt x="40" y="0"/>
                          </a:lnTo>
                          <a:lnTo>
                            <a:pt x="35" y="0"/>
                          </a:lnTo>
                          <a:lnTo>
                            <a:pt x="31" y="0"/>
                          </a:lnTo>
                          <a:lnTo>
                            <a:pt x="27" y="1"/>
                          </a:lnTo>
                          <a:lnTo>
                            <a:pt x="24" y="2"/>
                          </a:lnTo>
                          <a:lnTo>
                            <a:pt x="21" y="3"/>
                          </a:lnTo>
                          <a:lnTo>
                            <a:pt x="17" y="6"/>
                          </a:lnTo>
                          <a:lnTo>
                            <a:pt x="13" y="7"/>
                          </a:lnTo>
                          <a:lnTo>
                            <a:pt x="11" y="10"/>
                          </a:lnTo>
                          <a:lnTo>
                            <a:pt x="9" y="13"/>
                          </a:lnTo>
                          <a:lnTo>
                            <a:pt x="6" y="15"/>
                          </a:lnTo>
                          <a:lnTo>
                            <a:pt x="4" y="19"/>
                          </a:lnTo>
                          <a:lnTo>
                            <a:pt x="4" y="22"/>
                          </a:lnTo>
                          <a:lnTo>
                            <a:pt x="2" y="26"/>
                          </a:lnTo>
                          <a:lnTo>
                            <a:pt x="2" y="29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2" y="45"/>
                          </a:lnTo>
                          <a:lnTo>
                            <a:pt x="2" y="50"/>
                          </a:lnTo>
                          <a:lnTo>
                            <a:pt x="4" y="53"/>
                          </a:lnTo>
                          <a:lnTo>
                            <a:pt x="4" y="56"/>
                          </a:lnTo>
                          <a:lnTo>
                            <a:pt x="6" y="59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3" y="67"/>
                          </a:lnTo>
                          <a:lnTo>
                            <a:pt x="17" y="70"/>
                          </a:lnTo>
                          <a:lnTo>
                            <a:pt x="21" y="71"/>
                          </a:lnTo>
                          <a:lnTo>
                            <a:pt x="24" y="73"/>
                          </a:lnTo>
                          <a:lnTo>
                            <a:pt x="27" y="73"/>
                          </a:lnTo>
                          <a:lnTo>
                            <a:pt x="31" y="76"/>
                          </a:lnTo>
                          <a:lnTo>
                            <a:pt x="35" y="76"/>
                          </a:lnTo>
                          <a:lnTo>
                            <a:pt x="40" y="7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7" name="Freeform 245">
                      <a:extLst>
                        <a:ext uri="{FF2B5EF4-FFF2-40B4-BE49-F238E27FC236}">
                          <a16:creationId xmlns:a16="http://schemas.microsoft.com/office/drawing/2014/main" id="{CA68849D-4E1D-0F4E-947C-9363F5A7D8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88" y="1906"/>
                      <a:ext cx="26" cy="26"/>
                    </a:xfrm>
                    <a:custGeom>
                      <a:avLst/>
                      <a:gdLst>
                        <a:gd name="T0" fmla="*/ 0 w 78"/>
                        <a:gd name="T1" fmla="*/ 0 h 77"/>
                        <a:gd name="T2" fmla="*/ 0 w 78"/>
                        <a:gd name="T3" fmla="*/ 0 h 77"/>
                        <a:gd name="T4" fmla="*/ 0 w 78"/>
                        <a:gd name="T5" fmla="*/ 0 h 77"/>
                        <a:gd name="T6" fmla="*/ 0 w 78"/>
                        <a:gd name="T7" fmla="*/ 0 h 77"/>
                        <a:gd name="T8" fmla="*/ 0 w 78"/>
                        <a:gd name="T9" fmla="*/ 0 h 77"/>
                        <a:gd name="T10" fmla="*/ 0 w 78"/>
                        <a:gd name="T11" fmla="*/ 0 h 77"/>
                        <a:gd name="T12" fmla="*/ 0 w 78"/>
                        <a:gd name="T13" fmla="*/ 0 h 77"/>
                        <a:gd name="T14" fmla="*/ 0 w 78"/>
                        <a:gd name="T15" fmla="*/ 0 h 77"/>
                        <a:gd name="T16" fmla="*/ 0 w 78"/>
                        <a:gd name="T17" fmla="*/ 0 h 77"/>
                        <a:gd name="T18" fmla="*/ 0 w 78"/>
                        <a:gd name="T19" fmla="*/ 0 h 77"/>
                        <a:gd name="T20" fmla="*/ 0 w 78"/>
                        <a:gd name="T21" fmla="*/ 0 h 77"/>
                        <a:gd name="T22" fmla="*/ 0 w 78"/>
                        <a:gd name="T23" fmla="*/ 0 h 77"/>
                        <a:gd name="T24" fmla="*/ 0 w 78"/>
                        <a:gd name="T25" fmla="*/ 0 h 77"/>
                        <a:gd name="T26" fmla="*/ 0 w 78"/>
                        <a:gd name="T27" fmla="*/ 0 h 77"/>
                        <a:gd name="T28" fmla="*/ 0 w 78"/>
                        <a:gd name="T29" fmla="*/ 0 h 77"/>
                        <a:gd name="T30" fmla="*/ 0 w 78"/>
                        <a:gd name="T31" fmla="*/ 0 h 77"/>
                        <a:gd name="T32" fmla="*/ 0 w 78"/>
                        <a:gd name="T33" fmla="*/ 0 h 77"/>
                        <a:gd name="T34" fmla="*/ 0 w 78"/>
                        <a:gd name="T35" fmla="*/ 0 h 77"/>
                        <a:gd name="T36" fmla="*/ 0 w 78"/>
                        <a:gd name="T37" fmla="*/ 0 h 77"/>
                        <a:gd name="T38" fmla="*/ 0 w 78"/>
                        <a:gd name="T39" fmla="*/ 0 h 77"/>
                        <a:gd name="T40" fmla="*/ 0 w 78"/>
                        <a:gd name="T41" fmla="*/ 0 h 77"/>
                        <a:gd name="T42" fmla="*/ 0 w 78"/>
                        <a:gd name="T43" fmla="*/ 0 h 77"/>
                        <a:gd name="T44" fmla="*/ 0 w 78"/>
                        <a:gd name="T45" fmla="*/ 0 h 77"/>
                        <a:gd name="T46" fmla="*/ 0 w 78"/>
                        <a:gd name="T47" fmla="*/ 0 h 77"/>
                        <a:gd name="T48" fmla="*/ 0 w 78"/>
                        <a:gd name="T49" fmla="*/ 0 h 77"/>
                        <a:gd name="T50" fmla="*/ 0 w 78"/>
                        <a:gd name="T51" fmla="*/ 0 h 77"/>
                        <a:gd name="T52" fmla="*/ 0 w 78"/>
                        <a:gd name="T53" fmla="*/ 0 h 77"/>
                        <a:gd name="T54" fmla="*/ 0 w 78"/>
                        <a:gd name="T55" fmla="*/ 0 h 77"/>
                        <a:gd name="T56" fmla="*/ 0 w 78"/>
                        <a:gd name="T57" fmla="*/ 0 h 77"/>
                        <a:gd name="T58" fmla="*/ 0 w 78"/>
                        <a:gd name="T59" fmla="*/ 0 h 77"/>
                        <a:gd name="T60" fmla="*/ 0 w 78"/>
                        <a:gd name="T61" fmla="*/ 0 h 77"/>
                        <a:gd name="T62" fmla="*/ 0 w 78"/>
                        <a:gd name="T63" fmla="*/ 0 h 77"/>
                        <a:gd name="T64" fmla="*/ 0 w 78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8"/>
                        <a:gd name="T100" fmla="*/ 0 h 77"/>
                        <a:gd name="T101" fmla="*/ 78 w 78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8" h="77">
                          <a:moveTo>
                            <a:pt x="38" y="77"/>
                          </a:moveTo>
                          <a:lnTo>
                            <a:pt x="41" y="76"/>
                          </a:lnTo>
                          <a:lnTo>
                            <a:pt x="45" y="75"/>
                          </a:lnTo>
                          <a:lnTo>
                            <a:pt x="50" y="75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60" y="69"/>
                          </a:lnTo>
                          <a:lnTo>
                            <a:pt x="63" y="66"/>
                          </a:lnTo>
                          <a:lnTo>
                            <a:pt x="65" y="64"/>
                          </a:lnTo>
                          <a:lnTo>
                            <a:pt x="67" y="62"/>
                          </a:lnTo>
                          <a:lnTo>
                            <a:pt x="70" y="59"/>
                          </a:lnTo>
                          <a:lnTo>
                            <a:pt x="71" y="56"/>
                          </a:lnTo>
                          <a:lnTo>
                            <a:pt x="73" y="53"/>
                          </a:lnTo>
                          <a:lnTo>
                            <a:pt x="76" y="49"/>
                          </a:lnTo>
                          <a:lnTo>
                            <a:pt x="76" y="45"/>
                          </a:lnTo>
                          <a:lnTo>
                            <a:pt x="77" y="41"/>
                          </a:lnTo>
                          <a:lnTo>
                            <a:pt x="78" y="38"/>
                          </a:lnTo>
                          <a:lnTo>
                            <a:pt x="77" y="34"/>
                          </a:lnTo>
                          <a:lnTo>
                            <a:pt x="76" y="28"/>
                          </a:lnTo>
                          <a:lnTo>
                            <a:pt x="76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3" y="8"/>
                          </a:lnTo>
                          <a:lnTo>
                            <a:pt x="60" y="6"/>
                          </a:lnTo>
                          <a:lnTo>
                            <a:pt x="56" y="4"/>
                          </a:lnTo>
                          <a:lnTo>
                            <a:pt x="53" y="2"/>
                          </a:lnTo>
                          <a:lnTo>
                            <a:pt x="50" y="1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4" y="0"/>
                          </a:lnTo>
                          <a:lnTo>
                            <a:pt x="31" y="0"/>
                          </a:lnTo>
                          <a:lnTo>
                            <a:pt x="26" y="1"/>
                          </a:lnTo>
                          <a:lnTo>
                            <a:pt x="22" y="2"/>
                          </a:lnTo>
                          <a:lnTo>
                            <a:pt x="20" y="4"/>
                          </a:lnTo>
                          <a:lnTo>
                            <a:pt x="16" y="6"/>
                          </a:lnTo>
                          <a:lnTo>
                            <a:pt x="13" y="8"/>
                          </a:lnTo>
                          <a:lnTo>
                            <a:pt x="11" y="11"/>
                          </a:lnTo>
                          <a:lnTo>
                            <a:pt x="8" y="13"/>
                          </a:lnTo>
                          <a:lnTo>
                            <a:pt x="6" y="17"/>
                          </a:lnTo>
                          <a:lnTo>
                            <a:pt x="5" y="19"/>
                          </a:lnTo>
                          <a:lnTo>
                            <a:pt x="2" y="23"/>
                          </a:lnTo>
                          <a:lnTo>
                            <a:pt x="1" y="26"/>
                          </a:lnTo>
                          <a:lnTo>
                            <a:pt x="0" y="28"/>
                          </a:lnTo>
                          <a:lnTo>
                            <a:pt x="0" y="34"/>
                          </a:lnTo>
                          <a:lnTo>
                            <a:pt x="0" y="38"/>
                          </a:lnTo>
                          <a:lnTo>
                            <a:pt x="0" y="41"/>
                          </a:lnTo>
                          <a:lnTo>
                            <a:pt x="0" y="45"/>
                          </a:lnTo>
                          <a:lnTo>
                            <a:pt x="1" y="49"/>
                          </a:lnTo>
                          <a:lnTo>
                            <a:pt x="2" y="53"/>
                          </a:lnTo>
                          <a:lnTo>
                            <a:pt x="5" y="56"/>
                          </a:lnTo>
                          <a:lnTo>
                            <a:pt x="6" y="59"/>
                          </a:lnTo>
                          <a:lnTo>
                            <a:pt x="8" y="62"/>
                          </a:lnTo>
                          <a:lnTo>
                            <a:pt x="11" y="64"/>
                          </a:lnTo>
                          <a:lnTo>
                            <a:pt x="13" y="66"/>
                          </a:lnTo>
                          <a:lnTo>
                            <a:pt x="16" y="69"/>
                          </a:lnTo>
                          <a:lnTo>
                            <a:pt x="20" y="71"/>
                          </a:lnTo>
                          <a:lnTo>
                            <a:pt x="22" y="72"/>
                          </a:lnTo>
                          <a:lnTo>
                            <a:pt x="26" y="75"/>
                          </a:lnTo>
                          <a:lnTo>
                            <a:pt x="31" y="75"/>
                          </a:lnTo>
                          <a:lnTo>
                            <a:pt x="34" y="76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8" name="Freeform 246">
                      <a:extLst>
                        <a:ext uri="{FF2B5EF4-FFF2-40B4-BE49-F238E27FC236}">
                          <a16:creationId xmlns:a16="http://schemas.microsoft.com/office/drawing/2014/main" id="{EDF9E05A-40A6-D84D-98C8-C99954E5F6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39" y="1907"/>
                      <a:ext cx="25" cy="25"/>
                    </a:xfrm>
                    <a:custGeom>
                      <a:avLst/>
                      <a:gdLst>
                        <a:gd name="T0" fmla="*/ 0 w 77"/>
                        <a:gd name="T1" fmla="*/ 0 h 77"/>
                        <a:gd name="T2" fmla="*/ 0 w 77"/>
                        <a:gd name="T3" fmla="*/ 0 h 77"/>
                        <a:gd name="T4" fmla="*/ 0 w 77"/>
                        <a:gd name="T5" fmla="*/ 0 h 77"/>
                        <a:gd name="T6" fmla="*/ 0 w 77"/>
                        <a:gd name="T7" fmla="*/ 0 h 77"/>
                        <a:gd name="T8" fmla="*/ 0 w 77"/>
                        <a:gd name="T9" fmla="*/ 0 h 77"/>
                        <a:gd name="T10" fmla="*/ 0 w 77"/>
                        <a:gd name="T11" fmla="*/ 0 h 77"/>
                        <a:gd name="T12" fmla="*/ 0 w 77"/>
                        <a:gd name="T13" fmla="*/ 0 h 77"/>
                        <a:gd name="T14" fmla="*/ 0 w 77"/>
                        <a:gd name="T15" fmla="*/ 0 h 77"/>
                        <a:gd name="T16" fmla="*/ 0 w 77"/>
                        <a:gd name="T17" fmla="*/ 0 h 77"/>
                        <a:gd name="T18" fmla="*/ 0 w 77"/>
                        <a:gd name="T19" fmla="*/ 0 h 77"/>
                        <a:gd name="T20" fmla="*/ 0 w 77"/>
                        <a:gd name="T21" fmla="*/ 0 h 77"/>
                        <a:gd name="T22" fmla="*/ 0 w 77"/>
                        <a:gd name="T23" fmla="*/ 0 h 77"/>
                        <a:gd name="T24" fmla="*/ 0 w 77"/>
                        <a:gd name="T25" fmla="*/ 0 h 77"/>
                        <a:gd name="T26" fmla="*/ 0 w 77"/>
                        <a:gd name="T27" fmla="*/ 0 h 77"/>
                        <a:gd name="T28" fmla="*/ 0 w 77"/>
                        <a:gd name="T29" fmla="*/ 0 h 77"/>
                        <a:gd name="T30" fmla="*/ 0 w 77"/>
                        <a:gd name="T31" fmla="*/ 0 h 77"/>
                        <a:gd name="T32" fmla="*/ 0 w 77"/>
                        <a:gd name="T33" fmla="*/ 0 h 77"/>
                        <a:gd name="T34" fmla="*/ 0 w 77"/>
                        <a:gd name="T35" fmla="*/ 0 h 77"/>
                        <a:gd name="T36" fmla="*/ 0 w 77"/>
                        <a:gd name="T37" fmla="*/ 0 h 77"/>
                        <a:gd name="T38" fmla="*/ 0 w 77"/>
                        <a:gd name="T39" fmla="*/ 0 h 77"/>
                        <a:gd name="T40" fmla="*/ 0 w 77"/>
                        <a:gd name="T41" fmla="*/ 0 h 77"/>
                        <a:gd name="T42" fmla="*/ 0 w 77"/>
                        <a:gd name="T43" fmla="*/ 0 h 77"/>
                        <a:gd name="T44" fmla="*/ 0 w 77"/>
                        <a:gd name="T45" fmla="*/ 0 h 77"/>
                        <a:gd name="T46" fmla="*/ 0 w 77"/>
                        <a:gd name="T47" fmla="*/ 0 h 77"/>
                        <a:gd name="T48" fmla="*/ 0 w 77"/>
                        <a:gd name="T49" fmla="*/ 0 h 77"/>
                        <a:gd name="T50" fmla="*/ 0 w 77"/>
                        <a:gd name="T51" fmla="*/ 0 h 77"/>
                        <a:gd name="T52" fmla="*/ 0 w 77"/>
                        <a:gd name="T53" fmla="*/ 0 h 77"/>
                        <a:gd name="T54" fmla="*/ 0 w 77"/>
                        <a:gd name="T55" fmla="*/ 0 h 77"/>
                        <a:gd name="T56" fmla="*/ 0 w 77"/>
                        <a:gd name="T57" fmla="*/ 0 h 77"/>
                        <a:gd name="T58" fmla="*/ 0 w 77"/>
                        <a:gd name="T59" fmla="*/ 0 h 77"/>
                        <a:gd name="T60" fmla="*/ 0 w 77"/>
                        <a:gd name="T61" fmla="*/ 0 h 77"/>
                        <a:gd name="T62" fmla="*/ 0 w 77"/>
                        <a:gd name="T63" fmla="*/ 0 h 77"/>
                        <a:gd name="T64" fmla="*/ 0 w 77"/>
                        <a:gd name="T65" fmla="*/ 0 h 77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77"/>
                        <a:gd name="T100" fmla="*/ 0 h 77"/>
                        <a:gd name="T101" fmla="*/ 77 w 77"/>
                        <a:gd name="T102" fmla="*/ 77 h 77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77" h="77">
                          <a:moveTo>
                            <a:pt x="38" y="77"/>
                          </a:moveTo>
                          <a:lnTo>
                            <a:pt x="41" y="77"/>
                          </a:lnTo>
                          <a:lnTo>
                            <a:pt x="45" y="76"/>
                          </a:lnTo>
                          <a:lnTo>
                            <a:pt x="48" y="75"/>
                          </a:lnTo>
                          <a:lnTo>
                            <a:pt x="53" y="75"/>
                          </a:lnTo>
                          <a:lnTo>
                            <a:pt x="56" y="73"/>
                          </a:lnTo>
                          <a:lnTo>
                            <a:pt x="59" y="70"/>
                          </a:lnTo>
                          <a:lnTo>
                            <a:pt x="61" y="67"/>
                          </a:lnTo>
                          <a:lnTo>
                            <a:pt x="65" y="66"/>
                          </a:lnTo>
                          <a:lnTo>
                            <a:pt x="67" y="62"/>
                          </a:lnTo>
                          <a:lnTo>
                            <a:pt x="70" y="60"/>
                          </a:lnTo>
                          <a:lnTo>
                            <a:pt x="71" y="57"/>
                          </a:lnTo>
                          <a:lnTo>
                            <a:pt x="73" y="53"/>
                          </a:lnTo>
                          <a:lnTo>
                            <a:pt x="74" y="50"/>
                          </a:lnTo>
                          <a:lnTo>
                            <a:pt x="76" y="45"/>
                          </a:lnTo>
                          <a:lnTo>
                            <a:pt x="76" y="42"/>
                          </a:lnTo>
                          <a:lnTo>
                            <a:pt x="77" y="38"/>
                          </a:lnTo>
                          <a:lnTo>
                            <a:pt x="76" y="35"/>
                          </a:lnTo>
                          <a:lnTo>
                            <a:pt x="76" y="30"/>
                          </a:lnTo>
                          <a:lnTo>
                            <a:pt x="74" y="26"/>
                          </a:lnTo>
                          <a:lnTo>
                            <a:pt x="73" y="23"/>
                          </a:lnTo>
                          <a:lnTo>
                            <a:pt x="71" y="19"/>
                          </a:lnTo>
                          <a:lnTo>
                            <a:pt x="70" y="17"/>
                          </a:lnTo>
                          <a:lnTo>
                            <a:pt x="67" y="13"/>
                          </a:lnTo>
                          <a:lnTo>
                            <a:pt x="65" y="11"/>
                          </a:lnTo>
                          <a:lnTo>
                            <a:pt x="61" y="9"/>
                          </a:lnTo>
                          <a:lnTo>
                            <a:pt x="59" y="6"/>
                          </a:lnTo>
                          <a:lnTo>
                            <a:pt x="56" y="4"/>
                          </a:lnTo>
                          <a:lnTo>
                            <a:pt x="53" y="3"/>
                          </a:lnTo>
                          <a:lnTo>
                            <a:pt x="48" y="2"/>
                          </a:lnTo>
                          <a:lnTo>
                            <a:pt x="45" y="0"/>
                          </a:lnTo>
                          <a:lnTo>
                            <a:pt x="41" y="0"/>
                          </a:lnTo>
                          <a:lnTo>
                            <a:pt x="38" y="0"/>
                          </a:lnTo>
                          <a:lnTo>
                            <a:pt x="33" y="0"/>
                          </a:lnTo>
                          <a:lnTo>
                            <a:pt x="31" y="0"/>
                          </a:lnTo>
                          <a:lnTo>
                            <a:pt x="26" y="2"/>
                          </a:lnTo>
                          <a:lnTo>
                            <a:pt x="22" y="3"/>
                          </a:lnTo>
                          <a:lnTo>
                            <a:pt x="19" y="4"/>
                          </a:lnTo>
                          <a:lnTo>
                            <a:pt x="15" y="6"/>
                          </a:lnTo>
                          <a:lnTo>
                            <a:pt x="13" y="9"/>
                          </a:lnTo>
                          <a:lnTo>
                            <a:pt x="10" y="11"/>
                          </a:lnTo>
                          <a:lnTo>
                            <a:pt x="7" y="13"/>
                          </a:lnTo>
                          <a:lnTo>
                            <a:pt x="4" y="17"/>
                          </a:lnTo>
                          <a:lnTo>
                            <a:pt x="3" y="19"/>
                          </a:lnTo>
                          <a:lnTo>
                            <a:pt x="2" y="23"/>
                          </a:lnTo>
                          <a:lnTo>
                            <a:pt x="0" y="26"/>
                          </a:lnTo>
                          <a:lnTo>
                            <a:pt x="0" y="30"/>
                          </a:lnTo>
                          <a:lnTo>
                            <a:pt x="0" y="35"/>
                          </a:lnTo>
                          <a:lnTo>
                            <a:pt x="0" y="38"/>
                          </a:lnTo>
                          <a:lnTo>
                            <a:pt x="0" y="42"/>
                          </a:lnTo>
                          <a:lnTo>
                            <a:pt x="0" y="45"/>
                          </a:lnTo>
                          <a:lnTo>
                            <a:pt x="0" y="50"/>
                          </a:lnTo>
                          <a:lnTo>
                            <a:pt x="2" y="53"/>
                          </a:lnTo>
                          <a:lnTo>
                            <a:pt x="3" y="57"/>
                          </a:lnTo>
                          <a:lnTo>
                            <a:pt x="4" y="60"/>
                          </a:lnTo>
                          <a:lnTo>
                            <a:pt x="7" y="62"/>
                          </a:lnTo>
                          <a:lnTo>
                            <a:pt x="10" y="66"/>
                          </a:lnTo>
                          <a:lnTo>
                            <a:pt x="13" y="67"/>
                          </a:lnTo>
                          <a:lnTo>
                            <a:pt x="15" y="70"/>
                          </a:lnTo>
                          <a:lnTo>
                            <a:pt x="19" y="73"/>
                          </a:lnTo>
                          <a:lnTo>
                            <a:pt x="22" y="75"/>
                          </a:lnTo>
                          <a:lnTo>
                            <a:pt x="26" y="75"/>
                          </a:lnTo>
                          <a:lnTo>
                            <a:pt x="31" y="76"/>
                          </a:lnTo>
                          <a:lnTo>
                            <a:pt x="33" y="77"/>
                          </a:lnTo>
                          <a:lnTo>
                            <a:pt x="38" y="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09" name="Freeform 247">
                      <a:extLst>
                        <a:ext uri="{FF2B5EF4-FFF2-40B4-BE49-F238E27FC236}">
                          <a16:creationId xmlns:a16="http://schemas.microsoft.com/office/drawing/2014/main" id="{FB7E8647-85F3-ED41-9577-3D633A05D8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91" y="1538"/>
                      <a:ext cx="19" cy="9"/>
                    </a:xfrm>
                    <a:custGeom>
                      <a:avLst/>
                      <a:gdLst>
                        <a:gd name="T0" fmla="*/ 0 w 56"/>
                        <a:gd name="T1" fmla="*/ 0 h 27"/>
                        <a:gd name="T2" fmla="*/ 0 w 56"/>
                        <a:gd name="T3" fmla="*/ 0 h 27"/>
                        <a:gd name="T4" fmla="*/ 0 w 56"/>
                        <a:gd name="T5" fmla="*/ 0 h 27"/>
                        <a:gd name="T6" fmla="*/ 0 w 56"/>
                        <a:gd name="T7" fmla="*/ 0 h 27"/>
                        <a:gd name="T8" fmla="*/ 0 w 56"/>
                        <a:gd name="T9" fmla="*/ 0 h 27"/>
                        <a:gd name="T10" fmla="*/ 0 w 56"/>
                        <a:gd name="T11" fmla="*/ 0 h 27"/>
                        <a:gd name="T12" fmla="*/ 0 w 56"/>
                        <a:gd name="T13" fmla="*/ 0 h 27"/>
                        <a:gd name="T14" fmla="*/ 0 w 56"/>
                        <a:gd name="T15" fmla="*/ 0 h 27"/>
                        <a:gd name="T16" fmla="*/ 0 w 56"/>
                        <a:gd name="T17" fmla="*/ 0 h 27"/>
                        <a:gd name="T18" fmla="*/ 0 w 56"/>
                        <a:gd name="T19" fmla="*/ 0 h 27"/>
                        <a:gd name="T20" fmla="*/ 0 w 56"/>
                        <a:gd name="T21" fmla="*/ 0 h 27"/>
                        <a:gd name="T22" fmla="*/ 0 w 56"/>
                        <a:gd name="T23" fmla="*/ 0 h 27"/>
                        <a:gd name="T24" fmla="*/ 0 w 56"/>
                        <a:gd name="T25" fmla="*/ 0 h 27"/>
                        <a:gd name="T26" fmla="*/ 0 w 56"/>
                        <a:gd name="T27" fmla="*/ 0 h 27"/>
                        <a:gd name="T28" fmla="*/ 0 w 56"/>
                        <a:gd name="T29" fmla="*/ 0 h 27"/>
                        <a:gd name="T30" fmla="*/ 0 w 56"/>
                        <a:gd name="T31" fmla="*/ 0 h 27"/>
                        <a:gd name="T32" fmla="*/ 0 w 56"/>
                        <a:gd name="T33" fmla="*/ 0 h 27"/>
                        <a:gd name="T34" fmla="*/ 0 w 56"/>
                        <a:gd name="T35" fmla="*/ 0 h 27"/>
                        <a:gd name="T36" fmla="*/ 0 w 56"/>
                        <a:gd name="T37" fmla="*/ 0 h 27"/>
                        <a:gd name="T38" fmla="*/ 0 w 56"/>
                        <a:gd name="T39" fmla="*/ 0 h 27"/>
                        <a:gd name="T40" fmla="*/ 0 w 56"/>
                        <a:gd name="T41" fmla="*/ 0 h 27"/>
                        <a:gd name="T42" fmla="*/ 0 w 56"/>
                        <a:gd name="T43" fmla="*/ 0 h 27"/>
                        <a:gd name="T44" fmla="*/ 0 w 56"/>
                        <a:gd name="T45" fmla="*/ 0 h 27"/>
                        <a:gd name="T46" fmla="*/ 0 w 56"/>
                        <a:gd name="T47" fmla="*/ 0 h 27"/>
                        <a:gd name="T48" fmla="*/ 0 w 56"/>
                        <a:gd name="T49" fmla="*/ 0 h 27"/>
                        <a:gd name="T50" fmla="*/ 0 w 56"/>
                        <a:gd name="T51" fmla="*/ 0 h 27"/>
                        <a:gd name="T52" fmla="*/ 0 w 56"/>
                        <a:gd name="T53" fmla="*/ 0 h 27"/>
                        <a:gd name="T54" fmla="*/ 0 w 56"/>
                        <a:gd name="T55" fmla="*/ 0 h 27"/>
                        <a:gd name="T56" fmla="*/ 0 w 56"/>
                        <a:gd name="T57" fmla="*/ 0 h 27"/>
                        <a:gd name="T58" fmla="*/ 0 w 56"/>
                        <a:gd name="T59" fmla="*/ 0 h 27"/>
                        <a:gd name="T60" fmla="*/ 0 w 56"/>
                        <a:gd name="T61" fmla="*/ 0 h 27"/>
                        <a:gd name="T62" fmla="*/ 0 w 56"/>
                        <a:gd name="T63" fmla="*/ 0 h 27"/>
                        <a:gd name="T64" fmla="*/ 0 w 56"/>
                        <a:gd name="T65" fmla="*/ 0 h 27"/>
                        <a:gd name="T66" fmla="*/ 0 w 56"/>
                        <a:gd name="T67" fmla="*/ 0 h 27"/>
                        <a:gd name="T68" fmla="*/ 0 w 56"/>
                        <a:gd name="T69" fmla="*/ 0 h 27"/>
                        <a:gd name="T70" fmla="*/ 0 w 56"/>
                        <a:gd name="T71" fmla="*/ 0 h 27"/>
                        <a:gd name="T72" fmla="*/ 0 w 56"/>
                        <a:gd name="T73" fmla="*/ 0 h 27"/>
                        <a:gd name="T74" fmla="*/ 0 w 56"/>
                        <a:gd name="T75" fmla="*/ 0 h 27"/>
                        <a:gd name="T76" fmla="*/ 0 w 56"/>
                        <a:gd name="T77" fmla="*/ 0 h 27"/>
                        <a:gd name="T78" fmla="*/ 0 w 56"/>
                        <a:gd name="T79" fmla="*/ 0 h 27"/>
                        <a:gd name="T80" fmla="*/ 0 w 56"/>
                        <a:gd name="T81" fmla="*/ 0 h 27"/>
                        <a:gd name="T82" fmla="*/ 0 w 56"/>
                        <a:gd name="T83" fmla="*/ 0 h 2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56"/>
                        <a:gd name="T127" fmla="*/ 0 h 27"/>
                        <a:gd name="T128" fmla="*/ 56 w 56"/>
                        <a:gd name="T129" fmla="*/ 27 h 2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56" h="27">
                          <a:moveTo>
                            <a:pt x="51" y="0"/>
                          </a:moveTo>
                          <a:lnTo>
                            <a:pt x="51" y="4"/>
                          </a:lnTo>
                          <a:lnTo>
                            <a:pt x="51" y="8"/>
                          </a:lnTo>
                          <a:lnTo>
                            <a:pt x="51" y="12"/>
                          </a:lnTo>
                          <a:lnTo>
                            <a:pt x="53" y="15"/>
                          </a:lnTo>
                          <a:lnTo>
                            <a:pt x="53" y="19"/>
                          </a:lnTo>
                          <a:lnTo>
                            <a:pt x="54" y="22"/>
                          </a:lnTo>
                          <a:lnTo>
                            <a:pt x="55" y="25"/>
                          </a:lnTo>
                          <a:lnTo>
                            <a:pt x="56" y="27"/>
                          </a:lnTo>
                          <a:lnTo>
                            <a:pt x="51" y="27"/>
                          </a:lnTo>
                          <a:lnTo>
                            <a:pt x="48" y="27"/>
                          </a:lnTo>
                          <a:lnTo>
                            <a:pt x="44" y="27"/>
                          </a:lnTo>
                          <a:lnTo>
                            <a:pt x="41" y="27"/>
                          </a:lnTo>
                          <a:lnTo>
                            <a:pt x="37" y="26"/>
                          </a:lnTo>
                          <a:lnTo>
                            <a:pt x="34" y="25"/>
                          </a:lnTo>
                          <a:lnTo>
                            <a:pt x="29" y="23"/>
                          </a:lnTo>
                          <a:lnTo>
                            <a:pt x="26" y="22"/>
                          </a:lnTo>
                          <a:lnTo>
                            <a:pt x="23" y="20"/>
                          </a:lnTo>
                          <a:lnTo>
                            <a:pt x="19" y="18"/>
                          </a:lnTo>
                          <a:lnTo>
                            <a:pt x="16" y="14"/>
                          </a:lnTo>
                          <a:lnTo>
                            <a:pt x="13" y="12"/>
                          </a:lnTo>
                          <a:lnTo>
                            <a:pt x="9" y="9"/>
                          </a:lnTo>
                          <a:lnTo>
                            <a:pt x="6" y="7"/>
                          </a:lnTo>
                          <a:lnTo>
                            <a:pt x="3" y="4"/>
                          </a:lnTo>
                          <a:lnTo>
                            <a:pt x="0" y="2"/>
                          </a:lnTo>
                          <a:lnTo>
                            <a:pt x="3" y="1"/>
                          </a:lnTo>
                          <a:lnTo>
                            <a:pt x="6" y="1"/>
                          </a:lnTo>
                          <a:lnTo>
                            <a:pt x="9" y="1"/>
                          </a:lnTo>
                          <a:lnTo>
                            <a:pt x="13" y="1"/>
                          </a:lnTo>
                          <a:lnTo>
                            <a:pt x="16" y="1"/>
                          </a:lnTo>
                          <a:lnTo>
                            <a:pt x="19" y="1"/>
                          </a:lnTo>
                          <a:lnTo>
                            <a:pt x="23" y="1"/>
                          </a:lnTo>
                          <a:lnTo>
                            <a:pt x="26" y="1"/>
                          </a:lnTo>
                          <a:lnTo>
                            <a:pt x="29" y="0"/>
                          </a:lnTo>
                          <a:lnTo>
                            <a:pt x="31" y="0"/>
                          </a:lnTo>
                          <a:lnTo>
                            <a:pt x="35" y="0"/>
                          </a:lnTo>
                          <a:lnTo>
                            <a:pt x="40" y="0"/>
                          </a:lnTo>
                          <a:lnTo>
                            <a:pt x="42" y="0"/>
                          </a:lnTo>
                          <a:lnTo>
                            <a:pt x="44" y="0"/>
                          </a:lnTo>
                          <a:lnTo>
                            <a:pt x="48" y="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0" name="Freeform 248">
                      <a:extLst>
                        <a:ext uri="{FF2B5EF4-FFF2-40B4-BE49-F238E27FC236}">
                          <a16:creationId xmlns:a16="http://schemas.microsoft.com/office/drawing/2014/main" id="{6BA8F7C6-767D-1C45-A4D6-5BCA523D8E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54" y="1538"/>
                      <a:ext cx="326" cy="47"/>
                    </a:xfrm>
                    <a:custGeom>
                      <a:avLst/>
                      <a:gdLst>
                        <a:gd name="T0" fmla="*/ 0 w 976"/>
                        <a:gd name="T1" fmla="*/ 0 h 139"/>
                        <a:gd name="T2" fmla="*/ 0 w 976"/>
                        <a:gd name="T3" fmla="*/ 0 h 139"/>
                        <a:gd name="T4" fmla="*/ 0 w 976"/>
                        <a:gd name="T5" fmla="*/ 0 h 139"/>
                        <a:gd name="T6" fmla="*/ 0 w 976"/>
                        <a:gd name="T7" fmla="*/ 0 h 139"/>
                        <a:gd name="T8" fmla="*/ 0 w 976"/>
                        <a:gd name="T9" fmla="*/ 0 h 139"/>
                        <a:gd name="T10" fmla="*/ 0 w 976"/>
                        <a:gd name="T11" fmla="*/ 0 h 139"/>
                        <a:gd name="T12" fmla="*/ 0 w 976"/>
                        <a:gd name="T13" fmla="*/ 0 h 139"/>
                        <a:gd name="T14" fmla="*/ 0 w 976"/>
                        <a:gd name="T15" fmla="*/ 0 h 139"/>
                        <a:gd name="T16" fmla="*/ 0 w 976"/>
                        <a:gd name="T17" fmla="*/ 0 h 139"/>
                        <a:gd name="T18" fmla="*/ 0 w 976"/>
                        <a:gd name="T19" fmla="*/ 0 h 139"/>
                        <a:gd name="T20" fmla="*/ 0 w 976"/>
                        <a:gd name="T21" fmla="*/ 0 h 139"/>
                        <a:gd name="T22" fmla="*/ 0 w 976"/>
                        <a:gd name="T23" fmla="*/ 0 h 139"/>
                        <a:gd name="T24" fmla="*/ 0 w 976"/>
                        <a:gd name="T25" fmla="*/ 0 h 139"/>
                        <a:gd name="T26" fmla="*/ 0 w 976"/>
                        <a:gd name="T27" fmla="*/ 0 h 139"/>
                        <a:gd name="T28" fmla="*/ 0 w 976"/>
                        <a:gd name="T29" fmla="*/ 0 h 139"/>
                        <a:gd name="T30" fmla="*/ 0 w 976"/>
                        <a:gd name="T31" fmla="*/ 0 h 139"/>
                        <a:gd name="T32" fmla="*/ 0 w 976"/>
                        <a:gd name="T33" fmla="*/ 0 h 139"/>
                        <a:gd name="T34" fmla="*/ 0 w 976"/>
                        <a:gd name="T35" fmla="*/ 0 h 139"/>
                        <a:gd name="T36" fmla="*/ 0 w 976"/>
                        <a:gd name="T37" fmla="*/ 0 h 139"/>
                        <a:gd name="T38" fmla="*/ 0 w 976"/>
                        <a:gd name="T39" fmla="*/ 0 h 139"/>
                        <a:gd name="T40" fmla="*/ 0 w 976"/>
                        <a:gd name="T41" fmla="*/ 0 h 139"/>
                        <a:gd name="T42" fmla="*/ 0 w 976"/>
                        <a:gd name="T43" fmla="*/ 0 h 139"/>
                        <a:gd name="T44" fmla="*/ 0 w 976"/>
                        <a:gd name="T45" fmla="*/ 0 h 139"/>
                        <a:gd name="T46" fmla="*/ 0 w 976"/>
                        <a:gd name="T47" fmla="*/ 0 h 139"/>
                        <a:gd name="T48" fmla="*/ 0 w 976"/>
                        <a:gd name="T49" fmla="*/ 0 h 139"/>
                        <a:gd name="T50" fmla="*/ 0 w 976"/>
                        <a:gd name="T51" fmla="*/ 0 h 139"/>
                        <a:gd name="T52" fmla="*/ 0 w 976"/>
                        <a:gd name="T53" fmla="*/ 0 h 139"/>
                        <a:gd name="T54" fmla="*/ 0 w 976"/>
                        <a:gd name="T55" fmla="*/ 0 h 139"/>
                        <a:gd name="T56" fmla="*/ 0 w 976"/>
                        <a:gd name="T57" fmla="*/ 0 h 139"/>
                        <a:gd name="T58" fmla="*/ 0 w 976"/>
                        <a:gd name="T59" fmla="*/ 0 h 139"/>
                        <a:gd name="T60" fmla="*/ 0 w 976"/>
                        <a:gd name="T61" fmla="*/ 0 h 139"/>
                        <a:gd name="T62" fmla="*/ 0 w 976"/>
                        <a:gd name="T63" fmla="*/ 0 h 139"/>
                        <a:gd name="T64" fmla="*/ 0 w 976"/>
                        <a:gd name="T65" fmla="*/ 0 h 139"/>
                        <a:gd name="T66" fmla="*/ 0 w 976"/>
                        <a:gd name="T67" fmla="*/ 0 h 139"/>
                        <a:gd name="T68" fmla="*/ 0 w 976"/>
                        <a:gd name="T69" fmla="*/ 0 h 139"/>
                        <a:gd name="T70" fmla="*/ 0 w 976"/>
                        <a:gd name="T71" fmla="*/ 0 h 139"/>
                        <a:gd name="T72" fmla="*/ 0 w 976"/>
                        <a:gd name="T73" fmla="*/ 0 h 139"/>
                        <a:gd name="T74" fmla="*/ 0 w 976"/>
                        <a:gd name="T75" fmla="*/ 0 h 139"/>
                        <a:gd name="T76" fmla="*/ 0 w 976"/>
                        <a:gd name="T77" fmla="*/ 0 h 139"/>
                        <a:gd name="T78" fmla="*/ 0 w 976"/>
                        <a:gd name="T79" fmla="*/ 0 h 139"/>
                        <a:gd name="T80" fmla="*/ 0 w 976"/>
                        <a:gd name="T81" fmla="*/ 0 h 139"/>
                        <a:gd name="T82" fmla="*/ 0 w 976"/>
                        <a:gd name="T83" fmla="*/ 0 h 139"/>
                        <a:gd name="T84" fmla="*/ 0 w 976"/>
                        <a:gd name="T85" fmla="*/ 0 h 139"/>
                        <a:gd name="T86" fmla="*/ 0 w 976"/>
                        <a:gd name="T87" fmla="*/ 0 h 139"/>
                        <a:gd name="T88" fmla="*/ 0 w 976"/>
                        <a:gd name="T89" fmla="*/ 0 h 139"/>
                        <a:gd name="T90" fmla="*/ 0 w 976"/>
                        <a:gd name="T91" fmla="*/ 0 h 139"/>
                        <a:gd name="T92" fmla="*/ 0 w 976"/>
                        <a:gd name="T93" fmla="*/ 0 h 139"/>
                        <a:gd name="T94" fmla="*/ 0 w 976"/>
                        <a:gd name="T95" fmla="*/ 0 h 139"/>
                        <a:gd name="T96" fmla="*/ 0 w 976"/>
                        <a:gd name="T97" fmla="*/ 0 h 139"/>
                        <a:gd name="T98" fmla="*/ 0 w 976"/>
                        <a:gd name="T99" fmla="*/ 0 h 139"/>
                        <a:gd name="T100" fmla="*/ 0 w 976"/>
                        <a:gd name="T101" fmla="*/ 0 h 139"/>
                        <a:gd name="T102" fmla="*/ 0 w 976"/>
                        <a:gd name="T103" fmla="*/ 0 h 139"/>
                        <a:gd name="T104" fmla="*/ 0 w 976"/>
                        <a:gd name="T105" fmla="*/ 0 h 139"/>
                        <a:gd name="T106" fmla="*/ 0 w 976"/>
                        <a:gd name="T107" fmla="*/ 0 h 139"/>
                        <a:gd name="T108" fmla="*/ 0 w 976"/>
                        <a:gd name="T109" fmla="*/ 0 h 139"/>
                        <a:gd name="T110" fmla="*/ 0 w 976"/>
                        <a:gd name="T111" fmla="*/ 0 h 139"/>
                        <a:gd name="T112" fmla="*/ 0 w 976"/>
                        <a:gd name="T113" fmla="*/ 0 h 139"/>
                        <a:gd name="T114" fmla="*/ 0 w 976"/>
                        <a:gd name="T115" fmla="*/ 0 h 139"/>
                        <a:gd name="T116" fmla="*/ 0 w 976"/>
                        <a:gd name="T117" fmla="*/ 0 h 139"/>
                        <a:gd name="T118" fmla="*/ 0 w 976"/>
                        <a:gd name="T119" fmla="*/ 0 h 139"/>
                        <a:gd name="T120" fmla="*/ 0 w 976"/>
                        <a:gd name="T121" fmla="*/ 0 h 139"/>
                        <a:gd name="T122" fmla="*/ 0 w 976"/>
                        <a:gd name="T123" fmla="*/ 0 h 13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976"/>
                        <a:gd name="T187" fmla="*/ 0 h 139"/>
                        <a:gd name="T188" fmla="*/ 976 w 976"/>
                        <a:gd name="T189" fmla="*/ 139 h 13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976" h="139">
                          <a:moveTo>
                            <a:pt x="811" y="11"/>
                          </a:moveTo>
                          <a:lnTo>
                            <a:pt x="812" y="11"/>
                          </a:lnTo>
                          <a:lnTo>
                            <a:pt x="816" y="11"/>
                          </a:lnTo>
                          <a:lnTo>
                            <a:pt x="818" y="11"/>
                          </a:lnTo>
                          <a:lnTo>
                            <a:pt x="822" y="12"/>
                          </a:lnTo>
                          <a:lnTo>
                            <a:pt x="824" y="12"/>
                          </a:lnTo>
                          <a:lnTo>
                            <a:pt x="829" y="12"/>
                          </a:lnTo>
                          <a:lnTo>
                            <a:pt x="827" y="13"/>
                          </a:lnTo>
                          <a:lnTo>
                            <a:pt x="824" y="14"/>
                          </a:lnTo>
                          <a:lnTo>
                            <a:pt x="821" y="16"/>
                          </a:lnTo>
                          <a:lnTo>
                            <a:pt x="818" y="18"/>
                          </a:lnTo>
                          <a:lnTo>
                            <a:pt x="816" y="18"/>
                          </a:lnTo>
                          <a:lnTo>
                            <a:pt x="812" y="20"/>
                          </a:lnTo>
                          <a:lnTo>
                            <a:pt x="810" y="21"/>
                          </a:lnTo>
                          <a:lnTo>
                            <a:pt x="808" y="23"/>
                          </a:lnTo>
                          <a:lnTo>
                            <a:pt x="804" y="24"/>
                          </a:lnTo>
                          <a:lnTo>
                            <a:pt x="802" y="25"/>
                          </a:lnTo>
                          <a:lnTo>
                            <a:pt x="798" y="26"/>
                          </a:lnTo>
                          <a:lnTo>
                            <a:pt x="795" y="27"/>
                          </a:lnTo>
                          <a:lnTo>
                            <a:pt x="792" y="29"/>
                          </a:lnTo>
                          <a:lnTo>
                            <a:pt x="790" y="30"/>
                          </a:lnTo>
                          <a:lnTo>
                            <a:pt x="785" y="31"/>
                          </a:lnTo>
                          <a:lnTo>
                            <a:pt x="783" y="32"/>
                          </a:lnTo>
                          <a:lnTo>
                            <a:pt x="779" y="33"/>
                          </a:lnTo>
                          <a:lnTo>
                            <a:pt x="777" y="33"/>
                          </a:lnTo>
                          <a:lnTo>
                            <a:pt x="772" y="35"/>
                          </a:lnTo>
                          <a:lnTo>
                            <a:pt x="770" y="36"/>
                          </a:lnTo>
                          <a:lnTo>
                            <a:pt x="766" y="36"/>
                          </a:lnTo>
                          <a:lnTo>
                            <a:pt x="764" y="36"/>
                          </a:lnTo>
                          <a:lnTo>
                            <a:pt x="761" y="36"/>
                          </a:lnTo>
                          <a:lnTo>
                            <a:pt x="758" y="36"/>
                          </a:lnTo>
                          <a:lnTo>
                            <a:pt x="755" y="35"/>
                          </a:lnTo>
                          <a:lnTo>
                            <a:pt x="752" y="33"/>
                          </a:lnTo>
                          <a:lnTo>
                            <a:pt x="750" y="32"/>
                          </a:lnTo>
                          <a:lnTo>
                            <a:pt x="748" y="31"/>
                          </a:lnTo>
                          <a:lnTo>
                            <a:pt x="746" y="29"/>
                          </a:lnTo>
                          <a:lnTo>
                            <a:pt x="744" y="26"/>
                          </a:lnTo>
                          <a:lnTo>
                            <a:pt x="741" y="24"/>
                          </a:lnTo>
                          <a:lnTo>
                            <a:pt x="740" y="21"/>
                          </a:lnTo>
                          <a:lnTo>
                            <a:pt x="735" y="24"/>
                          </a:lnTo>
                          <a:lnTo>
                            <a:pt x="732" y="25"/>
                          </a:lnTo>
                          <a:lnTo>
                            <a:pt x="727" y="27"/>
                          </a:lnTo>
                          <a:lnTo>
                            <a:pt x="723" y="30"/>
                          </a:lnTo>
                          <a:lnTo>
                            <a:pt x="721" y="32"/>
                          </a:lnTo>
                          <a:lnTo>
                            <a:pt x="719" y="33"/>
                          </a:lnTo>
                          <a:lnTo>
                            <a:pt x="716" y="36"/>
                          </a:lnTo>
                          <a:lnTo>
                            <a:pt x="715" y="38"/>
                          </a:lnTo>
                          <a:lnTo>
                            <a:pt x="712" y="40"/>
                          </a:lnTo>
                          <a:lnTo>
                            <a:pt x="710" y="43"/>
                          </a:lnTo>
                          <a:lnTo>
                            <a:pt x="708" y="45"/>
                          </a:lnTo>
                          <a:lnTo>
                            <a:pt x="707" y="46"/>
                          </a:lnTo>
                          <a:lnTo>
                            <a:pt x="704" y="46"/>
                          </a:lnTo>
                          <a:lnTo>
                            <a:pt x="702" y="46"/>
                          </a:lnTo>
                          <a:lnTo>
                            <a:pt x="698" y="44"/>
                          </a:lnTo>
                          <a:lnTo>
                            <a:pt x="695" y="42"/>
                          </a:lnTo>
                          <a:lnTo>
                            <a:pt x="691" y="39"/>
                          </a:lnTo>
                          <a:lnTo>
                            <a:pt x="688" y="38"/>
                          </a:lnTo>
                          <a:lnTo>
                            <a:pt x="684" y="36"/>
                          </a:lnTo>
                          <a:lnTo>
                            <a:pt x="681" y="32"/>
                          </a:lnTo>
                          <a:lnTo>
                            <a:pt x="678" y="31"/>
                          </a:lnTo>
                          <a:lnTo>
                            <a:pt x="676" y="30"/>
                          </a:lnTo>
                          <a:lnTo>
                            <a:pt x="672" y="27"/>
                          </a:lnTo>
                          <a:lnTo>
                            <a:pt x="670" y="26"/>
                          </a:lnTo>
                          <a:lnTo>
                            <a:pt x="666" y="24"/>
                          </a:lnTo>
                          <a:lnTo>
                            <a:pt x="664" y="23"/>
                          </a:lnTo>
                          <a:lnTo>
                            <a:pt x="661" y="20"/>
                          </a:lnTo>
                          <a:lnTo>
                            <a:pt x="658" y="18"/>
                          </a:lnTo>
                          <a:lnTo>
                            <a:pt x="656" y="23"/>
                          </a:lnTo>
                          <a:lnTo>
                            <a:pt x="653" y="29"/>
                          </a:lnTo>
                          <a:lnTo>
                            <a:pt x="652" y="32"/>
                          </a:lnTo>
                          <a:lnTo>
                            <a:pt x="650" y="38"/>
                          </a:lnTo>
                          <a:lnTo>
                            <a:pt x="650" y="42"/>
                          </a:lnTo>
                          <a:lnTo>
                            <a:pt x="649" y="45"/>
                          </a:lnTo>
                          <a:lnTo>
                            <a:pt x="647" y="49"/>
                          </a:lnTo>
                          <a:lnTo>
                            <a:pt x="647" y="52"/>
                          </a:lnTo>
                          <a:lnTo>
                            <a:pt x="647" y="55"/>
                          </a:lnTo>
                          <a:lnTo>
                            <a:pt x="647" y="58"/>
                          </a:lnTo>
                          <a:lnTo>
                            <a:pt x="647" y="61"/>
                          </a:lnTo>
                          <a:lnTo>
                            <a:pt x="650" y="63"/>
                          </a:lnTo>
                          <a:lnTo>
                            <a:pt x="650" y="67"/>
                          </a:lnTo>
                          <a:lnTo>
                            <a:pt x="653" y="70"/>
                          </a:lnTo>
                          <a:lnTo>
                            <a:pt x="657" y="71"/>
                          </a:lnTo>
                          <a:lnTo>
                            <a:pt x="661" y="74"/>
                          </a:lnTo>
                          <a:lnTo>
                            <a:pt x="664" y="74"/>
                          </a:lnTo>
                          <a:lnTo>
                            <a:pt x="669" y="74"/>
                          </a:lnTo>
                          <a:lnTo>
                            <a:pt x="671" y="74"/>
                          </a:lnTo>
                          <a:lnTo>
                            <a:pt x="674" y="74"/>
                          </a:lnTo>
                          <a:lnTo>
                            <a:pt x="677" y="74"/>
                          </a:lnTo>
                          <a:lnTo>
                            <a:pt x="681" y="74"/>
                          </a:lnTo>
                          <a:lnTo>
                            <a:pt x="683" y="73"/>
                          </a:lnTo>
                          <a:lnTo>
                            <a:pt x="685" y="73"/>
                          </a:lnTo>
                          <a:lnTo>
                            <a:pt x="688" y="71"/>
                          </a:lnTo>
                          <a:lnTo>
                            <a:pt x="691" y="71"/>
                          </a:lnTo>
                          <a:lnTo>
                            <a:pt x="695" y="70"/>
                          </a:lnTo>
                          <a:lnTo>
                            <a:pt x="697" y="69"/>
                          </a:lnTo>
                          <a:lnTo>
                            <a:pt x="701" y="68"/>
                          </a:lnTo>
                          <a:lnTo>
                            <a:pt x="704" y="67"/>
                          </a:lnTo>
                          <a:lnTo>
                            <a:pt x="707" y="65"/>
                          </a:lnTo>
                          <a:lnTo>
                            <a:pt x="710" y="65"/>
                          </a:lnTo>
                          <a:lnTo>
                            <a:pt x="714" y="64"/>
                          </a:lnTo>
                          <a:lnTo>
                            <a:pt x="717" y="63"/>
                          </a:lnTo>
                          <a:lnTo>
                            <a:pt x="720" y="62"/>
                          </a:lnTo>
                          <a:lnTo>
                            <a:pt x="723" y="61"/>
                          </a:lnTo>
                          <a:lnTo>
                            <a:pt x="726" y="59"/>
                          </a:lnTo>
                          <a:lnTo>
                            <a:pt x="729" y="58"/>
                          </a:lnTo>
                          <a:lnTo>
                            <a:pt x="733" y="58"/>
                          </a:lnTo>
                          <a:lnTo>
                            <a:pt x="736" y="57"/>
                          </a:lnTo>
                          <a:lnTo>
                            <a:pt x="739" y="56"/>
                          </a:lnTo>
                          <a:lnTo>
                            <a:pt x="741" y="56"/>
                          </a:lnTo>
                          <a:lnTo>
                            <a:pt x="744" y="55"/>
                          </a:lnTo>
                          <a:lnTo>
                            <a:pt x="747" y="55"/>
                          </a:lnTo>
                          <a:lnTo>
                            <a:pt x="751" y="54"/>
                          </a:lnTo>
                          <a:lnTo>
                            <a:pt x="753" y="54"/>
                          </a:lnTo>
                          <a:lnTo>
                            <a:pt x="758" y="52"/>
                          </a:lnTo>
                          <a:lnTo>
                            <a:pt x="763" y="54"/>
                          </a:lnTo>
                          <a:lnTo>
                            <a:pt x="766" y="54"/>
                          </a:lnTo>
                          <a:lnTo>
                            <a:pt x="770" y="55"/>
                          </a:lnTo>
                          <a:lnTo>
                            <a:pt x="772" y="56"/>
                          </a:lnTo>
                          <a:lnTo>
                            <a:pt x="774" y="59"/>
                          </a:lnTo>
                          <a:lnTo>
                            <a:pt x="774" y="63"/>
                          </a:lnTo>
                          <a:lnTo>
                            <a:pt x="777" y="65"/>
                          </a:lnTo>
                          <a:lnTo>
                            <a:pt x="777" y="68"/>
                          </a:lnTo>
                          <a:lnTo>
                            <a:pt x="779" y="71"/>
                          </a:lnTo>
                          <a:lnTo>
                            <a:pt x="780" y="74"/>
                          </a:lnTo>
                          <a:lnTo>
                            <a:pt x="782" y="77"/>
                          </a:lnTo>
                          <a:lnTo>
                            <a:pt x="784" y="80"/>
                          </a:lnTo>
                          <a:lnTo>
                            <a:pt x="786" y="82"/>
                          </a:lnTo>
                          <a:lnTo>
                            <a:pt x="790" y="83"/>
                          </a:lnTo>
                          <a:lnTo>
                            <a:pt x="792" y="86"/>
                          </a:lnTo>
                          <a:lnTo>
                            <a:pt x="795" y="87"/>
                          </a:lnTo>
                          <a:lnTo>
                            <a:pt x="798" y="88"/>
                          </a:lnTo>
                          <a:lnTo>
                            <a:pt x="801" y="88"/>
                          </a:lnTo>
                          <a:lnTo>
                            <a:pt x="804" y="90"/>
                          </a:lnTo>
                          <a:lnTo>
                            <a:pt x="808" y="90"/>
                          </a:lnTo>
                          <a:lnTo>
                            <a:pt x="812" y="92"/>
                          </a:lnTo>
                          <a:lnTo>
                            <a:pt x="816" y="92"/>
                          </a:lnTo>
                          <a:lnTo>
                            <a:pt x="820" y="92"/>
                          </a:lnTo>
                          <a:lnTo>
                            <a:pt x="823" y="90"/>
                          </a:lnTo>
                          <a:lnTo>
                            <a:pt x="828" y="89"/>
                          </a:lnTo>
                          <a:lnTo>
                            <a:pt x="831" y="88"/>
                          </a:lnTo>
                          <a:lnTo>
                            <a:pt x="836" y="86"/>
                          </a:lnTo>
                          <a:lnTo>
                            <a:pt x="840" y="83"/>
                          </a:lnTo>
                          <a:lnTo>
                            <a:pt x="846" y="82"/>
                          </a:lnTo>
                          <a:lnTo>
                            <a:pt x="849" y="78"/>
                          </a:lnTo>
                          <a:lnTo>
                            <a:pt x="853" y="76"/>
                          </a:lnTo>
                          <a:lnTo>
                            <a:pt x="857" y="71"/>
                          </a:lnTo>
                          <a:lnTo>
                            <a:pt x="862" y="68"/>
                          </a:lnTo>
                          <a:lnTo>
                            <a:pt x="867" y="63"/>
                          </a:lnTo>
                          <a:lnTo>
                            <a:pt x="871" y="58"/>
                          </a:lnTo>
                          <a:lnTo>
                            <a:pt x="873" y="56"/>
                          </a:lnTo>
                          <a:lnTo>
                            <a:pt x="875" y="54"/>
                          </a:lnTo>
                          <a:lnTo>
                            <a:pt x="878" y="50"/>
                          </a:lnTo>
                          <a:lnTo>
                            <a:pt x="880" y="48"/>
                          </a:lnTo>
                          <a:lnTo>
                            <a:pt x="878" y="45"/>
                          </a:lnTo>
                          <a:lnTo>
                            <a:pt x="875" y="44"/>
                          </a:lnTo>
                          <a:lnTo>
                            <a:pt x="873" y="43"/>
                          </a:lnTo>
                          <a:lnTo>
                            <a:pt x="868" y="43"/>
                          </a:lnTo>
                          <a:lnTo>
                            <a:pt x="865" y="43"/>
                          </a:lnTo>
                          <a:lnTo>
                            <a:pt x="860" y="43"/>
                          </a:lnTo>
                          <a:lnTo>
                            <a:pt x="855" y="43"/>
                          </a:lnTo>
                          <a:lnTo>
                            <a:pt x="850" y="43"/>
                          </a:lnTo>
                          <a:lnTo>
                            <a:pt x="847" y="43"/>
                          </a:lnTo>
                          <a:lnTo>
                            <a:pt x="844" y="43"/>
                          </a:lnTo>
                          <a:lnTo>
                            <a:pt x="842" y="43"/>
                          </a:lnTo>
                          <a:lnTo>
                            <a:pt x="840" y="44"/>
                          </a:lnTo>
                          <a:lnTo>
                            <a:pt x="835" y="44"/>
                          </a:lnTo>
                          <a:lnTo>
                            <a:pt x="830" y="44"/>
                          </a:lnTo>
                          <a:lnTo>
                            <a:pt x="825" y="43"/>
                          </a:lnTo>
                          <a:lnTo>
                            <a:pt x="823" y="43"/>
                          </a:lnTo>
                          <a:lnTo>
                            <a:pt x="820" y="40"/>
                          </a:lnTo>
                          <a:lnTo>
                            <a:pt x="820" y="39"/>
                          </a:lnTo>
                          <a:lnTo>
                            <a:pt x="821" y="37"/>
                          </a:lnTo>
                          <a:lnTo>
                            <a:pt x="822" y="33"/>
                          </a:lnTo>
                          <a:lnTo>
                            <a:pt x="824" y="31"/>
                          </a:lnTo>
                          <a:lnTo>
                            <a:pt x="827" y="30"/>
                          </a:lnTo>
                          <a:lnTo>
                            <a:pt x="829" y="25"/>
                          </a:lnTo>
                          <a:lnTo>
                            <a:pt x="833" y="23"/>
                          </a:lnTo>
                          <a:lnTo>
                            <a:pt x="834" y="19"/>
                          </a:lnTo>
                          <a:lnTo>
                            <a:pt x="836" y="17"/>
                          </a:lnTo>
                          <a:lnTo>
                            <a:pt x="837" y="14"/>
                          </a:lnTo>
                          <a:lnTo>
                            <a:pt x="839" y="12"/>
                          </a:lnTo>
                          <a:lnTo>
                            <a:pt x="842" y="12"/>
                          </a:lnTo>
                          <a:lnTo>
                            <a:pt x="847" y="12"/>
                          </a:lnTo>
                          <a:lnTo>
                            <a:pt x="852" y="12"/>
                          </a:lnTo>
                          <a:lnTo>
                            <a:pt x="857" y="13"/>
                          </a:lnTo>
                          <a:lnTo>
                            <a:pt x="860" y="13"/>
                          </a:lnTo>
                          <a:lnTo>
                            <a:pt x="862" y="13"/>
                          </a:lnTo>
                          <a:lnTo>
                            <a:pt x="865" y="13"/>
                          </a:lnTo>
                          <a:lnTo>
                            <a:pt x="868" y="13"/>
                          </a:lnTo>
                          <a:lnTo>
                            <a:pt x="871" y="13"/>
                          </a:lnTo>
                          <a:lnTo>
                            <a:pt x="873" y="14"/>
                          </a:lnTo>
                          <a:lnTo>
                            <a:pt x="875" y="14"/>
                          </a:lnTo>
                          <a:lnTo>
                            <a:pt x="879" y="16"/>
                          </a:lnTo>
                          <a:lnTo>
                            <a:pt x="881" y="16"/>
                          </a:lnTo>
                          <a:lnTo>
                            <a:pt x="885" y="16"/>
                          </a:lnTo>
                          <a:lnTo>
                            <a:pt x="888" y="16"/>
                          </a:lnTo>
                          <a:lnTo>
                            <a:pt x="891" y="16"/>
                          </a:lnTo>
                          <a:lnTo>
                            <a:pt x="893" y="16"/>
                          </a:lnTo>
                          <a:lnTo>
                            <a:pt x="895" y="16"/>
                          </a:lnTo>
                          <a:lnTo>
                            <a:pt x="899" y="16"/>
                          </a:lnTo>
                          <a:lnTo>
                            <a:pt x="901" y="16"/>
                          </a:lnTo>
                          <a:lnTo>
                            <a:pt x="904" y="16"/>
                          </a:lnTo>
                          <a:lnTo>
                            <a:pt x="907" y="16"/>
                          </a:lnTo>
                          <a:lnTo>
                            <a:pt x="910" y="16"/>
                          </a:lnTo>
                          <a:lnTo>
                            <a:pt x="913" y="16"/>
                          </a:lnTo>
                          <a:lnTo>
                            <a:pt x="916" y="16"/>
                          </a:lnTo>
                          <a:lnTo>
                            <a:pt x="918" y="17"/>
                          </a:lnTo>
                          <a:lnTo>
                            <a:pt x="922" y="17"/>
                          </a:lnTo>
                          <a:lnTo>
                            <a:pt x="924" y="18"/>
                          </a:lnTo>
                          <a:lnTo>
                            <a:pt x="929" y="18"/>
                          </a:lnTo>
                          <a:lnTo>
                            <a:pt x="935" y="18"/>
                          </a:lnTo>
                          <a:lnTo>
                            <a:pt x="939" y="18"/>
                          </a:lnTo>
                          <a:lnTo>
                            <a:pt x="944" y="18"/>
                          </a:lnTo>
                          <a:lnTo>
                            <a:pt x="949" y="18"/>
                          </a:lnTo>
                          <a:lnTo>
                            <a:pt x="954" y="18"/>
                          </a:lnTo>
                          <a:lnTo>
                            <a:pt x="956" y="18"/>
                          </a:lnTo>
                          <a:lnTo>
                            <a:pt x="961" y="19"/>
                          </a:lnTo>
                          <a:lnTo>
                            <a:pt x="964" y="19"/>
                          </a:lnTo>
                          <a:lnTo>
                            <a:pt x="967" y="19"/>
                          </a:lnTo>
                          <a:lnTo>
                            <a:pt x="969" y="19"/>
                          </a:lnTo>
                          <a:lnTo>
                            <a:pt x="971" y="20"/>
                          </a:lnTo>
                          <a:lnTo>
                            <a:pt x="974" y="20"/>
                          </a:lnTo>
                          <a:lnTo>
                            <a:pt x="976" y="20"/>
                          </a:lnTo>
                          <a:lnTo>
                            <a:pt x="973" y="106"/>
                          </a:lnTo>
                          <a:lnTo>
                            <a:pt x="806" y="97"/>
                          </a:lnTo>
                          <a:lnTo>
                            <a:pt x="793" y="96"/>
                          </a:lnTo>
                          <a:lnTo>
                            <a:pt x="782" y="96"/>
                          </a:lnTo>
                          <a:lnTo>
                            <a:pt x="770" y="95"/>
                          </a:lnTo>
                          <a:lnTo>
                            <a:pt x="757" y="95"/>
                          </a:lnTo>
                          <a:lnTo>
                            <a:pt x="744" y="94"/>
                          </a:lnTo>
                          <a:lnTo>
                            <a:pt x="732" y="94"/>
                          </a:lnTo>
                          <a:lnTo>
                            <a:pt x="719" y="93"/>
                          </a:lnTo>
                          <a:lnTo>
                            <a:pt x="706" y="92"/>
                          </a:lnTo>
                          <a:lnTo>
                            <a:pt x="694" y="92"/>
                          </a:lnTo>
                          <a:lnTo>
                            <a:pt x="681" y="90"/>
                          </a:lnTo>
                          <a:lnTo>
                            <a:pt x="668" y="89"/>
                          </a:lnTo>
                          <a:lnTo>
                            <a:pt x="656" y="88"/>
                          </a:lnTo>
                          <a:lnTo>
                            <a:pt x="643" y="88"/>
                          </a:lnTo>
                          <a:lnTo>
                            <a:pt x="630" y="88"/>
                          </a:lnTo>
                          <a:lnTo>
                            <a:pt x="618" y="87"/>
                          </a:lnTo>
                          <a:lnTo>
                            <a:pt x="606" y="87"/>
                          </a:lnTo>
                          <a:lnTo>
                            <a:pt x="593" y="86"/>
                          </a:lnTo>
                          <a:lnTo>
                            <a:pt x="580" y="86"/>
                          </a:lnTo>
                          <a:lnTo>
                            <a:pt x="568" y="86"/>
                          </a:lnTo>
                          <a:lnTo>
                            <a:pt x="555" y="86"/>
                          </a:lnTo>
                          <a:lnTo>
                            <a:pt x="543" y="84"/>
                          </a:lnTo>
                          <a:lnTo>
                            <a:pt x="530" y="84"/>
                          </a:lnTo>
                          <a:lnTo>
                            <a:pt x="518" y="84"/>
                          </a:lnTo>
                          <a:lnTo>
                            <a:pt x="505" y="84"/>
                          </a:lnTo>
                          <a:lnTo>
                            <a:pt x="492" y="84"/>
                          </a:lnTo>
                          <a:lnTo>
                            <a:pt x="480" y="84"/>
                          </a:lnTo>
                          <a:lnTo>
                            <a:pt x="468" y="84"/>
                          </a:lnTo>
                          <a:lnTo>
                            <a:pt x="455" y="84"/>
                          </a:lnTo>
                          <a:lnTo>
                            <a:pt x="442" y="84"/>
                          </a:lnTo>
                          <a:lnTo>
                            <a:pt x="430" y="84"/>
                          </a:lnTo>
                          <a:lnTo>
                            <a:pt x="418" y="86"/>
                          </a:lnTo>
                          <a:lnTo>
                            <a:pt x="407" y="86"/>
                          </a:lnTo>
                          <a:lnTo>
                            <a:pt x="394" y="86"/>
                          </a:lnTo>
                          <a:lnTo>
                            <a:pt x="382" y="86"/>
                          </a:lnTo>
                          <a:lnTo>
                            <a:pt x="369" y="86"/>
                          </a:lnTo>
                          <a:lnTo>
                            <a:pt x="357" y="87"/>
                          </a:lnTo>
                          <a:lnTo>
                            <a:pt x="344" y="87"/>
                          </a:lnTo>
                          <a:lnTo>
                            <a:pt x="332" y="88"/>
                          </a:lnTo>
                          <a:lnTo>
                            <a:pt x="320" y="88"/>
                          </a:lnTo>
                          <a:lnTo>
                            <a:pt x="308" y="90"/>
                          </a:lnTo>
                          <a:lnTo>
                            <a:pt x="295" y="90"/>
                          </a:lnTo>
                          <a:lnTo>
                            <a:pt x="283" y="92"/>
                          </a:lnTo>
                          <a:lnTo>
                            <a:pt x="270" y="93"/>
                          </a:lnTo>
                          <a:lnTo>
                            <a:pt x="258" y="94"/>
                          </a:lnTo>
                          <a:lnTo>
                            <a:pt x="245" y="95"/>
                          </a:lnTo>
                          <a:lnTo>
                            <a:pt x="235" y="96"/>
                          </a:lnTo>
                          <a:lnTo>
                            <a:pt x="223" y="99"/>
                          </a:lnTo>
                          <a:lnTo>
                            <a:pt x="210" y="100"/>
                          </a:lnTo>
                          <a:lnTo>
                            <a:pt x="198" y="101"/>
                          </a:lnTo>
                          <a:lnTo>
                            <a:pt x="186" y="103"/>
                          </a:lnTo>
                          <a:lnTo>
                            <a:pt x="174" y="105"/>
                          </a:lnTo>
                          <a:lnTo>
                            <a:pt x="162" y="106"/>
                          </a:lnTo>
                          <a:lnTo>
                            <a:pt x="150" y="108"/>
                          </a:lnTo>
                          <a:lnTo>
                            <a:pt x="138" y="111"/>
                          </a:lnTo>
                          <a:lnTo>
                            <a:pt x="127" y="113"/>
                          </a:lnTo>
                          <a:lnTo>
                            <a:pt x="116" y="115"/>
                          </a:lnTo>
                          <a:lnTo>
                            <a:pt x="103" y="118"/>
                          </a:lnTo>
                          <a:lnTo>
                            <a:pt x="92" y="120"/>
                          </a:lnTo>
                          <a:lnTo>
                            <a:pt x="80" y="124"/>
                          </a:lnTo>
                          <a:lnTo>
                            <a:pt x="70" y="126"/>
                          </a:lnTo>
                          <a:lnTo>
                            <a:pt x="58" y="130"/>
                          </a:lnTo>
                          <a:lnTo>
                            <a:pt x="46" y="132"/>
                          </a:lnTo>
                          <a:lnTo>
                            <a:pt x="35" y="134"/>
                          </a:lnTo>
                          <a:lnTo>
                            <a:pt x="23" y="139"/>
                          </a:lnTo>
                          <a:lnTo>
                            <a:pt x="0" y="56"/>
                          </a:lnTo>
                          <a:lnTo>
                            <a:pt x="4" y="54"/>
                          </a:lnTo>
                          <a:lnTo>
                            <a:pt x="10" y="52"/>
                          </a:lnTo>
                          <a:lnTo>
                            <a:pt x="13" y="51"/>
                          </a:lnTo>
                          <a:lnTo>
                            <a:pt x="15" y="50"/>
                          </a:lnTo>
                          <a:lnTo>
                            <a:pt x="17" y="50"/>
                          </a:lnTo>
                          <a:lnTo>
                            <a:pt x="21" y="49"/>
                          </a:lnTo>
                          <a:lnTo>
                            <a:pt x="26" y="48"/>
                          </a:lnTo>
                          <a:lnTo>
                            <a:pt x="30" y="46"/>
                          </a:lnTo>
                          <a:lnTo>
                            <a:pt x="33" y="45"/>
                          </a:lnTo>
                          <a:lnTo>
                            <a:pt x="36" y="45"/>
                          </a:lnTo>
                          <a:lnTo>
                            <a:pt x="39" y="44"/>
                          </a:lnTo>
                          <a:lnTo>
                            <a:pt x="42" y="44"/>
                          </a:lnTo>
                          <a:lnTo>
                            <a:pt x="45" y="43"/>
                          </a:lnTo>
                          <a:lnTo>
                            <a:pt x="47" y="43"/>
                          </a:lnTo>
                          <a:lnTo>
                            <a:pt x="49" y="42"/>
                          </a:lnTo>
                          <a:lnTo>
                            <a:pt x="53" y="40"/>
                          </a:lnTo>
                          <a:lnTo>
                            <a:pt x="55" y="40"/>
                          </a:lnTo>
                          <a:lnTo>
                            <a:pt x="58" y="39"/>
                          </a:lnTo>
                          <a:lnTo>
                            <a:pt x="60" y="38"/>
                          </a:lnTo>
                          <a:lnTo>
                            <a:pt x="64" y="38"/>
                          </a:lnTo>
                          <a:lnTo>
                            <a:pt x="66" y="37"/>
                          </a:lnTo>
                          <a:lnTo>
                            <a:pt x="68" y="37"/>
                          </a:lnTo>
                          <a:lnTo>
                            <a:pt x="71" y="36"/>
                          </a:lnTo>
                          <a:lnTo>
                            <a:pt x="74" y="36"/>
                          </a:lnTo>
                          <a:lnTo>
                            <a:pt x="77" y="35"/>
                          </a:lnTo>
                          <a:lnTo>
                            <a:pt x="80" y="35"/>
                          </a:lnTo>
                          <a:lnTo>
                            <a:pt x="83" y="33"/>
                          </a:lnTo>
                          <a:lnTo>
                            <a:pt x="86" y="33"/>
                          </a:lnTo>
                          <a:lnTo>
                            <a:pt x="89" y="32"/>
                          </a:lnTo>
                          <a:lnTo>
                            <a:pt x="91" y="32"/>
                          </a:lnTo>
                          <a:lnTo>
                            <a:pt x="93" y="31"/>
                          </a:lnTo>
                          <a:lnTo>
                            <a:pt x="96" y="31"/>
                          </a:lnTo>
                          <a:lnTo>
                            <a:pt x="98" y="30"/>
                          </a:lnTo>
                          <a:lnTo>
                            <a:pt x="100" y="30"/>
                          </a:lnTo>
                          <a:lnTo>
                            <a:pt x="104" y="29"/>
                          </a:lnTo>
                          <a:lnTo>
                            <a:pt x="108" y="29"/>
                          </a:lnTo>
                          <a:lnTo>
                            <a:pt x="110" y="27"/>
                          </a:lnTo>
                          <a:lnTo>
                            <a:pt x="112" y="27"/>
                          </a:lnTo>
                          <a:lnTo>
                            <a:pt x="115" y="27"/>
                          </a:lnTo>
                          <a:lnTo>
                            <a:pt x="118" y="26"/>
                          </a:lnTo>
                          <a:lnTo>
                            <a:pt x="121" y="26"/>
                          </a:lnTo>
                          <a:lnTo>
                            <a:pt x="123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31" y="24"/>
                          </a:lnTo>
                          <a:lnTo>
                            <a:pt x="134" y="24"/>
                          </a:lnTo>
                          <a:lnTo>
                            <a:pt x="136" y="23"/>
                          </a:lnTo>
                          <a:lnTo>
                            <a:pt x="140" y="23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8" y="20"/>
                          </a:lnTo>
                          <a:lnTo>
                            <a:pt x="150" y="20"/>
                          </a:lnTo>
                          <a:lnTo>
                            <a:pt x="153" y="20"/>
                          </a:lnTo>
                          <a:lnTo>
                            <a:pt x="156" y="20"/>
                          </a:lnTo>
                          <a:lnTo>
                            <a:pt x="159" y="20"/>
                          </a:lnTo>
                          <a:lnTo>
                            <a:pt x="162" y="20"/>
                          </a:lnTo>
                          <a:lnTo>
                            <a:pt x="165" y="19"/>
                          </a:lnTo>
                          <a:lnTo>
                            <a:pt x="167" y="18"/>
                          </a:lnTo>
                          <a:lnTo>
                            <a:pt x="170" y="18"/>
                          </a:lnTo>
                          <a:lnTo>
                            <a:pt x="173" y="18"/>
                          </a:lnTo>
                          <a:lnTo>
                            <a:pt x="173" y="20"/>
                          </a:lnTo>
                          <a:lnTo>
                            <a:pt x="174" y="24"/>
                          </a:lnTo>
                          <a:lnTo>
                            <a:pt x="175" y="26"/>
                          </a:lnTo>
                          <a:lnTo>
                            <a:pt x="176" y="30"/>
                          </a:lnTo>
                          <a:lnTo>
                            <a:pt x="176" y="32"/>
                          </a:lnTo>
                          <a:lnTo>
                            <a:pt x="178" y="36"/>
                          </a:lnTo>
                          <a:lnTo>
                            <a:pt x="179" y="38"/>
                          </a:lnTo>
                          <a:lnTo>
                            <a:pt x="179" y="43"/>
                          </a:lnTo>
                          <a:lnTo>
                            <a:pt x="184" y="43"/>
                          </a:lnTo>
                          <a:lnTo>
                            <a:pt x="187" y="43"/>
                          </a:lnTo>
                          <a:lnTo>
                            <a:pt x="192" y="43"/>
                          </a:lnTo>
                          <a:lnTo>
                            <a:pt x="197" y="43"/>
                          </a:lnTo>
                          <a:lnTo>
                            <a:pt x="200" y="43"/>
                          </a:lnTo>
                          <a:lnTo>
                            <a:pt x="205" y="43"/>
                          </a:lnTo>
                          <a:lnTo>
                            <a:pt x="210" y="43"/>
                          </a:lnTo>
                          <a:lnTo>
                            <a:pt x="214" y="43"/>
                          </a:lnTo>
                          <a:lnTo>
                            <a:pt x="214" y="39"/>
                          </a:lnTo>
                          <a:lnTo>
                            <a:pt x="217" y="36"/>
                          </a:lnTo>
                          <a:lnTo>
                            <a:pt x="219" y="33"/>
                          </a:lnTo>
                          <a:lnTo>
                            <a:pt x="220" y="32"/>
                          </a:lnTo>
                          <a:lnTo>
                            <a:pt x="224" y="27"/>
                          </a:lnTo>
                          <a:lnTo>
                            <a:pt x="227" y="25"/>
                          </a:lnTo>
                          <a:lnTo>
                            <a:pt x="230" y="24"/>
                          </a:lnTo>
                          <a:lnTo>
                            <a:pt x="233" y="23"/>
                          </a:lnTo>
                          <a:lnTo>
                            <a:pt x="237" y="23"/>
                          </a:lnTo>
                          <a:lnTo>
                            <a:pt x="241" y="23"/>
                          </a:lnTo>
                          <a:lnTo>
                            <a:pt x="243" y="23"/>
                          </a:lnTo>
                          <a:lnTo>
                            <a:pt x="245" y="25"/>
                          </a:lnTo>
                          <a:lnTo>
                            <a:pt x="248" y="26"/>
                          </a:lnTo>
                          <a:lnTo>
                            <a:pt x="250" y="30"/>
                          </a:lnTo>
                          <a:lnTo>
                            <a:pt x="252" y="32"/>
                          </a:lnTo>
                          <a:lnTo>
                            <a:pt x="256" y="36"/>
                          </a:lnTo>
                          <a:lnTo>
                            <a:pt x="258" y="38"/>
                          </a:lnTo>
                          <a:lnTo>
                            <a:pt x="262" y="43"/>
                          </a:lnTo>
                          <a:lnTo>
                            <a:pt x="264" y="46"/>
                          </a:lnTo>
                          <a:lnTo>
                            <a:pt x="267" y="50"/>
                          </a:lnTo>
                          <a:lnTo>
                            <a:pt x="269" y="54"/>
                          </a:lnTo>
                          <a:lnTo>
                            <a:pt x="273" y="58"/>
                          </a:lnTo>
                          <a:lnTo>
                            <a:pt x="275" y="62"/>
                          </a:lnTo>
                          <a:lnTo>
                            <a:pt x="277" y="65"/>
                          </a:lnTo>
                          <a:lnTo>
                            <a:pt x="281" y="69"/>
                          </a:lnTo>
                          <a:lnTo>
                            <a:pt x="284" y="73"/>
                          </a:lnTo>
                          <a:lnTo>
                            <a:pt x="287" y="75"/>
                          </a:lnTo>
                          <a:lnTo>
                            <a:pt x="290" y="78"/>
                          </a:lnTo>
                          <a:lnTo>
                            <a:pt x="293" y="81"/>
                          </a:lnTo>
                          <a:lnTo>
                            <a:pt x="297" y="82"/>
                          </a:lnTo>
                          <a:lnTo>
                            <a:pt x="301" y="83"/>
                          </a:lnTo>
                          <a:lnTo>
                            <a:pt x="305" y="83"/>
                          </a:lnTo>
                          <a:lnTo>
                            <a:pt x="308" y="83"/>
                          </a:lnTo>
                          <a:lnTo>
                            <a:pt x="314" y="83"/>
                          </a:lnTo>
                          <a:lnTo>
                            <a:pt x="315" y="81"/>
                          </a:lnTo>
                          <a:lnTo>
                            <a:pt x="316" y="77"/>
                          </a:lnTo>
                          <a:lnTo>
                            <a:pt x="319" y="75"/>
                          </a:lnTo>
                          <a:lnTo>
                            <a:pt x="320" y="73"/>
                          </a:lnTo>
                          <a:lnTo>
                            <a:pt x="321" y="70"/>
                          </a:lnTo>
                          <a:lnTo>
                            <a:pt x="321" y="67"/>
                          </a:lnTo>
                          <a:lnTo>
                            <a:pt x="322" y="64"/>
                          </a:lnTo>
                          <a:lnTo>
                            <a:pt x="324" y="62"/>
                          </a:lnTo>
                          <a:lnTo>
                            <a:pt x="324" y="59"/>
                          </a:lnTo>
                          <a:lnTo>
                            <a:pt x="324" y="57"/>
                          </a:lnTo>
                          <a:lnTo>
                            <a:pt x="324" y="54"/>
                          </a:lnTo>
                          <a:lnTo>
                            <a:pt x="324" y="51"/>
                          </a:lnTo>
                          <a:lnTo>
                            <a:pt x="324" y="46"/>
                          </a:lnTo>
                          <a:lnTo>
                            <a:pt x="324" y="42"/>
                          </a:lnTo>
                          <a:lnTo>
                            <a:pt x="321" y="36"/>
                          </a:lnTo>
                          <a:lnTo>
                            <a:pt x="320" y="31"/>
                          </a:lnTo>
                          <a:lnTo>
                            <a:pt x="318" y="26"/>
                          </a:lnTo>
                          <a:lnTo>
                            <a:pt x="315" y="21"/>
                          </a:lnTo>
                          <a:lnTo>
                            <a:pt x="311" y="18"/>
                          </a:lnTo>
                          <a:lnTo>
                            <a:pt x="308" y="12"/>
                          </a:lnTo>
                          <a:lnTo>
                            <a:pt x="303" y="8"/>
                          </a:lnTo>
                          <a:lnTo>
                            <a:pt x="300" y="5"/>
                          </a:lnTo>
                          <a:lnTo>
                            <a:pt x="303" y="5"/>
                          </a:lnTo>
                          <a:lnTo>
                            <a:pt x="307" y="4"/>
                          </a:lnTo>
                          <a:lnTo>
                            <a:pt x="309" y="2"/>
                          </a:lnTo>
                          <a:lnTo>
                            <a:pt x="314" y="2"/>
                          </a:lnTo>
                          <a:lnTo>
                            <a:pt x="316" y="2"/>
                          </a:lnTo>
                          <a:lnTo>
                            <a:pt x="320" y="2"/>
                          </a:lnTo>
                          <a:lnTo>
                            <a:pt x="324" y="2"/>
                          </a:lnTo>
                          <a:lnTo>
                            <a:pt x="327" y="2"/>
                          </a:lnTo>
                          <a:lnTo>
                            <a:pt x="331" y="2"/>
                          </a:lnTo>
                          <a:lnTo>
                            <a:pt x="334" y="2"/>
                          </a:lnTo>
                          <a:lnTo>
                            <a:pt x="337" y="1"/>
                          </a:lnTo>
                          <a:lnTo>
                            <a:pt x="341" y="1"/>
                          </a:lnTo>
                          <a:lnTo>
                            <a:pt x="344" y="1"/>
                          </a:lnTo>
                          <a:lnTo>
                            <a:pt x="347" y="1"/>
                          </a:lnTo>
                          <a:lnTo>
                            <a:pt x="351" y="1"/>
                          </a:lnTo>
                          <a:lnTo>
                            <a:pt x="354" y="1"/>
                          </a:lnTo>
                          <a:lnTo>
                            <a:pt x="353" y="4"/>
                          </a:lnTo>
                          <a:lnTo>
                            <a:pt x="352" y="6"/>
                          </a:lnTo>
                          <a:lnTo>
                            <a:pt x="350" y="10"/>
                          </a:lnTo>
                          <a:lnTo>
                            <a:pt x="348" y="13"/>
                          </a:lnTo>
                          <a:lnTo>
                            <a:pt x="353" y="16"/>
                          </a:lnTo>
                          <a:lnTo>
                            <a:pt x="357" y="18"/>
                          </a:lnTo>
                          <a:lnTo>
                            <a:pt x="360" y="19"/>
                          </a:lnTo>
                          <a:lnTo>
                            <a:pt x="364" y="21"/>
                          </a:lnTo>
                          <a:lnTo>
                            <a:pt x="366" y="23"/>
                          </a:lnTo>
                          <a:lnTo>
                            <a:pt x="370" y="26"/>
                          </a:lnTo>
                          <a:lnTo>
                            <a:pt x="373" y="27"/>
                          </a:lnTo>
                          <a:lnTo>
                            <a:pt x="378" y="31"/>
                          </a:lnTo>
                          <a:lnTo>
                            <a:pt x="379" y="33"/>
                          </a:lnTo>
                          <a:lnTo>
                            <a:pt x="382" y="37"/>
                          </a:lnTo>
                          <a:lnTo>
                            <a:pt x="384" y="39"/>
                          </a:lnTo>
                          <a:lnTo>
                            <a:pt x="386" y="43"/>
                          </a:lnTo>
                          <a:lnTo>
                            <a:pt x="391" y="48"/>
                          </a:lnTo>
                          <a:lnTo>
                            <a:pt x="396" y="52"/>
                          </a:lnTo>
                          <a:lnTo>
                            <a:pt x="401" y="56"/>
                          </a:lnTo>
                          <a:lnTo>
                            <a:pt x="407" y="58"/>
                          </a:lnTo>
                          <a:lnTo>
                            <a:pt x="409" y="59"/>
                          </a:lnTo>
                          <a:lnTo>
                            <a:pt x="411" y="61"/>
                          </a:lnTo>
                          <a:lnTo>
                            <a:pt x="415" y="62"/>
                          </a:lnTo>
                          <a:lnTo>
                            <a:pt x="417" y="63"/>
                          </a:lnTo>
                          <a:lnTo>
                            <a:pt x="420" y="63"/>
                          </a:lnTo>
                          <a:lnTo>
                            <a:pt x="422" y="64"/>
                          </a:lnTo>
                          <a:lnTo>
                            <a:pt x="424" y="64"/>
                          </a:lnTo>
                          <a:lnTo>
                            <a:pt x="428" y="64"/>
                          </a:lnTo>
                          <a:lnTo>
                            <a:pt x="430" y="64"/>
                          </a:lnTo>
                          <a:lnTo>
                            <a:pt x="434" y="64"/>
                          </a:lnTo>
                          <a:lnTo>
                            <a:pt x="436" y="64"/>
                          </a:lnTo>
                          <a:lnTo>
                            <a:pt x="440" y="65"/>
                          </a:lnTo>
                          <a:lnTo>
                            <a:pt x="442" y="64"/>
                          </a:lnTo>
                          <a:lnTo>
                            <a:pt x="445" y="64"/>
                          </a:lnTo>
                          <a:lnTo>
                            <a:pt x="448" y="63"/>
                          </a:lnTo>
                          <a:lnTo>
                            <a:pt x="451" y="63"/>
                          </a:lnTo>
                          <a:lnTo>
                            <a:pt x="453" y="62"/>
                          </a:lnTo>
                          <a:lnTo>
                            <a:pt x="455" y="62"/>
                          </a:lnTo>
                          <a:lnTo>
                            <a:pt x="458" y="61"/>
                          </a:lnTo>
                          <a:lnTo>
                            <a:pt x="461" y="61"/>
                          </a:lnTo>
                          <a:lnTo>
                            <a:pt x="466" y="57"/>
                          </a:lnTo>
                          <a:lnTo>
                            <a:pt x="471" y="55"/>
                          </a:lnTo>
                          <a:lnTo>
                            <a:pt x="475" y="52"/>
                          </a:lnTo>
                          <a:lnTo>
                            <a:pt x="480" y="49"/>
                          </a:lnTo>
                          <a:lnTo>
                            <a:pt x="485" y="45"/>
                          </a:lnTo>
                          <a:lnTo>
                            <a:pt x="488" y="42"/>
                          </a:lnTo>
                          <a:lnTo>
                            <a:pt x="493" y="38"/>
                          </a:lnTo>
                          <a:lnTo>
                            <a:pt x="497" y="35"/>
                          </a:lnTo>
                          <a:lnTo>
                            <a:pt x="499" y="30"/>
                          </a:lnTo>
                          <a:lnTo>
                            <a:pt x="503" y="25"/>
                          </a:lnTo>
                          <a:lnTo>
                            <a:pt x="505" y="21"/>
                          </a:lnTo>
                          <a:lnTo>
                            <a:pt x="507" y="18"/>
                          </a:lnTo>
                          <a:lnTo>
                            <a:pt x="509" y="12"/>
                          </a:lnTo>
                          <a:lnTo>
                            <a:pt x="510" y="7"/>
                          </a:lnTo>
                          <a:lnTo>
                            <a:pt x="511" y="4"/>
                          </a:lnTo>
                          <a:lnTo>
                            <a:pt x="511" y="0"/>
                          </a:lnTo>
                          <a:lnTo>
                            <a:pt x="515" y="0"/>
                          </a:lnTo>
                          <a:lnTo>
                            <a:pt x="518" y="0"/>
                          </a:lnTo>
                          <a:lnTo>
                            <a:pt x="523" y="0"/>
                          </a:lnTo>
                          <a:lnTo>
                            <a:pt x="528" y="0"/>
                          </a:lnTo>
                          <a:lnTo>
                            <a:pt x="531" y="0"/>
                          </a:lnTo>
                          <a:lnTo>
                            <a:pt x="535" y="0"/>
                          </a:lnTo>
                          <a:lnTo>
                            <a:pt x="538" y="0"/>
                          </a:lnTo>
                          <a:lnTo>
                            <a:pt x="544" y="0"/>
                          </a:lnTo>
                          <a:lnTo>
                            <a:pt x="538" y="2"/>
                          </a:lnTo>
                          <a:lnTo>
                            <a:pt x="536" y="5"/>
                          </a:lnTo>
                          <a:lnTo>
                            <a:pt x="534" y="7"/>
                          </a:lnTo>
                          <a:lnTo>
                            <a:pt x="531" y="10"/>
                          </a:lnTo>
                          <a:lnTo>
                            <a:pt x="526" y="16"/>
                          </a:lnTo>
                          <a:lnTo>
                            <a:pt x="522" y="20"/>
                          </a:lnTo>
                          <a:lnTo>
                            <a:pt x="518" y="24"/>
                          </a:lnTo>
                          <a:lnTo>
                            <a:pt x="517" y="29"/>
                          </a:lnTo>
                          <a:lnTo>
                            <a:pt x="516" y="33"/>
                          </a:lnTo>
                          <a:lnTo>
                            <a:pt x="516" y="38"/>
                          </a:lnTo>
                          <a:lnTo>
                            <a:pt x="516" y="40"/>
                          </a:lnTo>
                          <a:lnTo>
                            <a:pt x="516" y="45"/>
                          </a:lnTo>
                          <a:lnTo>
                            <a:pt x="518" y="48"/>
                          </a:lnTo>
                          <a:lnTo>
                            <a:pt x="521" y="51"/>
                          </a:lnTo>
                          <a:lnTo>
                            <a:pt x="523" y="54"/>
                          </a:lnTo>
                          <a:lnTo>
                            <a:pt x="525" y="57"/>
                          </a:lnTo>
                          <a:lnTo>
                            <a:pt x="529" y="59"/>
                          </a:lnTo>
                          <a:lnTo>
                            <a:pt x="534" y="62"/>
                          </a:lnTo>
                          <a:lnTo>
                            <a:pt x="536" y="63"/>
                          </a:lnTo>
                          <a:lnTo>
                            <a:pt x="541" y="65"/>
                          </a:lnTo>
                          <a:lnTo>
                            <a:pt x="545" y="67"/>
                          </a:lnTo>
                          <a:lnTo>
                            <a:pt x="549" y="68"/>
                          </a:lnTo>
                          <a:lnTo>
                            <a:pt x="554" y="69"/>
                          </a:lnTo>
                          <a:lnTo>
                            <a:pt x="558" y="70"/>
                          </a:lnTo>
                          <a:lnTo>
                            <a:pt x="564" y="70"/>
                          </a:lnTo>
                          <a:lnTo>
                            <a:pt x="569" y="71"/>
                          </a:lnTo>
                          <a:lnTo>
                            <a:pt x="573" y="71"/>
                          </a:lnTo>
                          <a:lnTo>
                            <a:pt x="577" y="71"/>
                          </a:lnTo>
                          <a:lnTo>
                            <a:pt x="582" y="71"/>
                          </a:lnTo>
                          <a:lnTo>
                            <a:pt x="586" y="71"/>
                          </a:lnTo>
                          <a:lnTo>
                            <a:pt x="589" y="70"/>
                          </a:lnTo>
                          <a:lnTo>
                            <a:pt x="593" y="70"/>
                          </a:lnTo>
                          <a:lnTo>
                            <a:pt x="595" y="69"/>
                          </a:lnTo>
                          <a:lnTo>
                            <a:pt x="599" y="68"/>
                          </a:lnTo>
                          <a:lnTo>
                            <a:pt x="598" y="64"/>
                          </a:lnTo>
                          <a:lnTo>
                            <a:pt x="596" y="61"/>
                          </a:lnTo>
                          <a:lnTo>
                            <a:pt x="596" y="58"/>
                          </a:lnTo>
                          <a:lnTo>
                            <a:pt x="596" y="56"/>
                          </a:lnTo>
                          <a:lnTo>
                            <a:pt x="595" y="52"/>
                          </a:lnTo>
                          <a:lnTo>
                            <a:pt x="595" y="50"/>
                          </a:lnTo>
                          <a:lnTo>
                            <a:pt x="594" y="48"/>
                          </a:lnTo>
                          <a:lnTo>
                            <a:pt x="594" y="45"/>
                          </a:lnTo>
                          <a:lnTo>
                            <a:pt x="593" y="40"/>
                          </a:lnTo>
                          <a:lnTo>
                            <a:pt x="592" y="37"/>
                          </a:lnTo>
                          <a:lnTo>
                            <a:pt x="591" y="33"/>
                          </a:lnTo>
                          <a:lnTo>
                            <a:pt x="591" y="31"/>
                          </a:lnTo>
                          <a:lnTo>
                            <a:pt x="589" y="27"/>
                          </a:lnTo>
                          <a:lnTo>
                            <a:pt x="588" y="26"/>
                          </a:lnTo>
                          <a:lnTo>
                            <a:pt x="587" y="24"/>
                          </a:lnTo>
                          <a:lnTo>
                            <a:pt x="586" y="23"/>
                          </a:lnTo>
                          <a:lnTo>
                            <a:pt x="583" y="20"/>
                          </a:lnTo>
                          <a:lnTo>
                            <a:pt x="582" y="19"/>
                          </a:lnTo>
                          <a:lnTo>
                            <a:pt x="577" y="18"/>
                          </a:lnTo>
                          <a:lnTo>
                            <a:pt x="575" y="17"/>
                          </a:lnTo>
                          <a:lnTo>
                            <a:pt x="572" y="16"/>
                          </a:lnTo>
                          <a:lnTo>
                            <a:pt x="569" y="14"/>
                          </a:lnTo>
                          <a:lnTo>
                            <a:pt x="564" y="12"/>
                          </a:lnTo>
                          <a:lnTo>
                            <a:pt x="562" y="8"/>
                          </a:lnTo>
                          <a:lnTo>
                            <a:pt x="558" y="6"/>
                          </a:lnTo>
                          <a:lnTo>
                            <a:pt x="556" y="5"/>
                          </a:lnTo>
                          <a:lnTo>
                            <a:pt x="554" y="2"/>
                          </a:lnTo>
                          <a:lnTo>
                            <a:pt x="551" y="0"/>
                          </a:lnTo>
                          <a:lnTo>
                            <a:pt x="556" y="0"/>
                          </a:lnTo>
                          <a:lnTo>
                            <a:pt x="560" y="0"/>
                          </a:lnTo>
                          <a:lnTo>
                            <a:pt x="564" y="0"/>
                          </a:lnTo>
                          <a:lnTo>
                            <a:pt x="568" y="0"/>
                          </a:lnTo>
                          <a:lnTo>
                            <a:pt x="572" y="0"/>
                          </a:lnTo>
                          <a:lnTo>
                            <a:pt x="576" y="0"/>
                          </a:lnTo>
                          <a:lnTo>
                            <a:pt x="580" y="0"/>
                          </a:lnTo>
                          <a:lnTo>
                            <a:pt x="585" y="0"/>
                          </a:lnTo>
                          <a:lnTo>
                            <a:pt x="588" y="0"/>
                          </a:lnTo>
                          <a:lnTo>
                            <a:pt x="592" y="0"/>
                          </a:lnTo>
                          <a:lnTo>
                            <a:pt x="596" y="0"/>
                          </a:lnTo>
                          <a:lnTo>
                            <a:pt x="600" y="0"/>
                          </a:lnTo>
                          <a:lnTo>
                            <a:pt x="605" y="0"/>
                          </a:lnTo>
                          <a:lnTo>
                            <a:pt x="608" y="0"/>
                          </a:lnTo>
                          <a:lnTo>
                            <a:pt x="612" y="0"/>
                          </a:lnTo>
                          <a:lnTo>
                            <a:pt x="617" y="1"/>
                          </a:lnTo>
                          <a:lnTo>
                            <a:pt x="620" y="1"/>
                          </a:lnTo>
                          <a:lnTo>
                            <a:pt x="625" y="1"/>
                          </a:lnTo>
                          <a:lnTo>
                            <a:pt x="628" y="1"/>
                          </a:lnTo>
                          <a:lnTo>
                            <a:pt x="632" y="2"/>
                          </a:lnTo>
                          <a:lnTo>
                            <a:pt x="637" y="2"/>
                          </a:lnTo>
                          <a:lnTo>
                            <a:pt x="640" y="2"/>
                          </a:lnTo>
                          <a:lnTo>
                            <a:pt x="645" y="2"/>
                          </a:lnTo>
                          <a:lnTo>
                            <a:pt x="650" y="2"/>
                          </a:lnTo>
                          <a:lnTo>
                            <a:pt x="652" y="2"/>
                          </a:lnTo>
                          <a:lnTo>
                            <a:pt x="657" y="2"/>
                          </a:lnTo>
                          <a:lnTo>
                            <a:pt x="661" y="2"/>
                          </a:lnTo>
                          <a:lnTo>
                            <a:pt x="665" y="2"/>
                          </a:lnTo>
                          <a:lnTo>
                            <a:pt x="669" y="2"/>
                          </a:lnTo>
                          <a:lnTo>
                            <a:pt x="672" y="4"/>
                          </a:lnTo>
                          <a:lnTo>
                            <a:pt x="678" y="4"/>
                          </a:lnTo>
                          <a:lnTo>
                            <a:pt x="682" y="5"/>
                          </a:lnTo>
                          <a:lnTo>
                            <a:pt x="685" y="5"/>
                          </a:lnTo>
                          <a:lnTo>
                            <a:pt x="689" y="5"/>
                          </a:lnTo>
                          <a:lnTo>
                            <a:pt x="694" y="5"/>
                          </a:lnTo>
                          <a:lnTo>
                            <a:pt x="697" y="5"/>
                          </a:lnTo>
                          <a:lnTo>
                            <a:pt x="701" y="5"/>
                          </a:lnTo>
                          <a:lnTo>
                            <a:pt x="706" y="5"/>
                          </a:lnTo>
                          <a:lnTo>
                            <a:pt x="709" y="5"/>
                          </a:lnTo>
                          <a:lnTo>
                            <a:pt x="714" y="5"/>
                          </a:lnTo>
                          <a:lnTo>
                            <a:pt x="717" y="5"/>
                          </a:lnTo>
                          <a:lnTo>
                            <a:pt x="721" y="5"/>
                          </a:lnTo>
                          <a:lnTo>
                            <a:pt x="726" y="6"/>
                          </a:lnTo>
                          <a:lnTo>
                            <a:pt x="731" y="6"/>
                          </a:lnTo>
                          <a:lnTo>
                            <a:pt x="734" y="6"/>
                          </a:lnTo>
                          <a:lnTo>
                            <a:pt x="738" y="6"/>
                          </a:lnTo>
                          <a:lnTo>
                            <a:pt x="741" y="7"/>
                          </a:lnTo>
                          <a:lnTo>
                            <a:pt x="746" y="7"/>
                          </a:lnTo>
                          <a:lnTo>
                            <a:pt x="751" y="7"/>
                          </a:lnTo>
                          <a:lnTo>
                            <a:pt x="754" y="7"/>
                          </a:lnTo>
                          <a:lnTo>
                            <a:pt x="759" y="7"/>
                          </a:lnTo>
                          <a:lnTo>
                            <a:pt x="763" y="7"/>
                          </a:lnTo>
                          <a:lnTo>
                            <a:pt x="766" y="7"/>
                          </a:lnTo>
                          <a:lnTo>
                            <a:pt x="770" y="8"/>
                          </a:lnTo>
                          <a:lnTo>
                            <a:pt x="774" y="8"/>
                          </a:lnTo>
                          <a:lnTo>
                            <a:pt x="779" y="10"/>
                          </a:lnTo>
                          <a:lnTo>
                            <a:pt x="783" y="10"/>
                          </a:lnTo>
                          <a:lnTo>
                            <a:pt x="786" y="10"/>
                          </a:lnTo>
                          <a:lnTo>
                            <a:pt x="791" y="10"/>
                          </a:lnTo>
                          <a:lnTo>
                            <a:pt x="795" y="10"/>
                          </a:lnTo>
                          <a:lnTo>
                            <a:pt x="799" y="10"/>
                          </a:lnTo>
                          <a:lnTo>
                            <a:pt x="803" y="10"/>
                          </a:lnTo>
                          <a:lnTo>
                            <a:pt x="808" y="11"/>
                          </a:lnTo>
                          <a:lnTo>
                            <a:pt x="811" y="1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1" name="Freeform 249">
                      <a:extLst>
                        <a:ext uri="{FF2B5EF4-FFF2-40B4-BE49-F238E27FC236}">
                          <a16:creationId xmlns:a16="http://schemas.microsoft.com/office/drawing/2014/main" id="{4A107A9E-A71A-D74B-B219-D4639EB579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0" y="1690"/>
                      <a:ext cx="4" cy="4"/>
                    </a:xfrm>
                    <a:custGeom>
                      <a:avLst/>
                      <a:gdLst>
                        <a:gd name="T0" fmla="*/ 0 w 13"/>
                        <a:gd name="T1" fmla="*/ 0 h 14"/>
                        <a:gd name="T2" fmla="*/ 0 w 13"/>
                        <a:gd name="T3" fmla="*/ 0 h 14"/>
                        <a:gd name="T4" fmla="*/ 0 w 13"/>
                        <a:gd name="T5" fmla="*/ 0 h 14"/>
                        <a:gd name="T6" fmla="*/ 0 w 13"/>
                        <a:gd name="T7" fmla="*/ 0 h 14"/>
                        <a:gd name="T8" fmla="*/ 0 w 13"/>
                        <a:gd name="T9" fmla="*/ 0 h 14"/>
                        <a:gd name="T10" fmla="*/ 0 w 13"/>
                        <a:gd name="T11" fmla="*/ 0 h 14"/>
                        <a:gd name="T12" fmla="*/ 0 w 13"/>
                        <a:gd name="T13" fmla="*/ 0 h 14"/>
                        <a:gd name="T14" fmla="*/ 0 w 13"/>
                        <a:gd name="T15" fmla="*/ 0 h 14"/>
                        <a:gd name="T16" fmla="*/ 0 w 13"/>
                        <a:gd name="T17" fmla="*/ 0 h 14"/>
                        <a:gd name="T18" fmla="*/ 0 w 13"/>
                        <a:gd name="T19" fmla="*/ 0 h 14"/>
                        <a:gd name="T20" fmla="*/ 0 w 13"/>
                        <a:gd name="T21" fmla="*/ 0 h 14"/>
                        <a:gd name="T22" fmla="*/ 0 w 13"/>
                        <a:gd name="T23" fmla="*/ 0 h 14"/>
                        <a:gd name="T24" fmla="*/ 0 w 13"/>
                        <a:gd name="T25" fmla="*/ 0 h 14"/>
                        <a:gd name="T26" fmla="*/ 0 w 13"/>
                        <a:gd name="T27" fmla="*/ 0 h 1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13"/>
                        <a:gd name="T43" fmla="*/ 0 h 14"/>
                        <a:gd name="T44" fmla="*/ 13 w 13"/>
                        <a:gd name="T45" fmla="*/ 14 h 1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13" h="14">
                          <a:moveTo>
                            <a:pt x="13" y="14"/>
                          </a:moveTo>
                          <a:lnTo>
                            <a:pt x="8" y="11"/>
                          </a:lnTo>
                          <a:lnTo>
                            <a:pt x="5" y="8"/>
                          </a:lnTo>
                          <a:lnTo>
                            <a:pt x="1" y="4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6" y="1"/>
                          </a:lnTo>
                          <a:lnTo>
                            <a:pt x="9" y="0"/>
                          </a:lnTo>
                          <a:lnTo>
                            <a:pt x="13" y="0"/>
                          </a:lnTo>
                          <a:lnTo>
                            <a:pt x="13" y="2"/>
                          </a:lnTo>
                          <a:lnTo>
                            <a:pt x="13" y="7"/>
                          </a:lnTo>
                          <a:lnTo>
                            <a:pt x="13" y="10"/>
                          </a:lnTo>
                          <a:lnTo>
                            <a:pt x="13" y="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2" name="Freeform 250">
                      <a:extLst>
                        <a:ext uri="{FF2B5EF4-FFF2-40B4-BE49-F238E27FC236}">
                          <a16:creationId xmlns:a16="http://schemas.microsoft.com/office/drawing/2014/main" id="{18A1713D-E175-1841-A578-3BA5FE639D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85" y="1942"/>
                      <a:ext cx="475" cy="36"/>
                    </a:xfrm>
                    <a:custGeom>
                      <a:avLst/>
                      <a:gdLst>
                        <a:gd name="T0" fmla="*/ 0 w 1425"/>
                        <a:gd name="T1" fmla="*/ 0 h 109"/>
                        <a:gd name="T2" fmla="*/ 0 w 1425"/>
                        <a:gd name="T3" fmla="*/ 0 h 109"/>
                        <a:gd name="T4" fmla="*/ 0 w 1425"/>
                        <a:gd name="T5" fmla="*/ 0 h 109"/>
                        <a:gd name="T6" fmla="*/ 0 w 1425"/>
                        <a:gd name="T7" fmla="*/ 0 h 109"/>
                        <a:gd name="T8" fmla="*/ 0 w 1425"/>
                        <a:gd name="T9" fmla="*/ 0 h 109"/>
                        <a:gd name="T10" fmla="*/ 0 w 1425"/>
                        <a:gd name="T11" fmla="*/ 0 h 109"/>
                        <a:gd name="T12" fmla="*/ 0 w 1425"/>
                        <a:gd name="T13" fmla="*/ 0 h 109"/>
                        <a:gd name="T14" fmla="*/ 0 w 1425"/>
                        <a:gd name="T15" fmla="*/ 0 h 109"/>
                        <a:gd name="T16" fmla="*/ 0 w 1425"/>
                        <a:gd name="T17" fmla="*/ 0 h 109"/>
                        <a:gd name="T18" fmla="*/ 0 w 1425"/>
                        <a:gd name="T19" fmla="*/ 0 h 109"/>
                        <a:gd name="T20" fmla="*/ 0 w 1425"/>
                        <a:gd name="T21" fmla="*/ 0 h 109"/>
                        <a:gd name="T22" fmla="*/ 0 w 1425"/>
                        <a:gd name="T23" fmla="*/ 0 h 109"/>
                        <a:gd name="T24" fmla="*/ 0 w 1425"/>
                        <a:gd name="T25" fmla="*/ 0 h 109"/>
                        <a:gd name="T26" fmla="*/ 0 w 1425"/>
                        <a:gd name="T27" fmla="*/ 0 h 109"/>
                        <a:gd name="T28" fmla="*/ 0 w 1425"/>
                        <a:gd name="T29" fmla="*/ 0 h 109"/>
                        <a:gd name="T30" fmla="*/ 0 w 1425"/>
                        <a:gd name="T31" fmla="*/ 0 h 109"/>
                        <a:gd name="T32" fmla="*/ 0 w 1425"/>
                        <a:gd name="T33" fmla="*/ 0 h 109"/>
                        <a:gd name="T34" fmla="*/ 0 w 1425"/>
                        <a:gd name="T35" fmla="*/ 0 h 109"/>
                        <a:gd name="T36" fmla="*/ 0 w 1425"/>
                        <a:gd name="T37" fmla="*/ 0 h 109"/>
                        <a:gd name="T38" fmla="*/ 0 w 1425"/>
                        <a:gd name="T39" fmla="*/ 0 h 109"/>
                        <a:gd name="T40" fmla="*/ 0 w 1425"/>
                        <a:gd name="T41" fmla="*/ 0 h 109"/>
                        <a:gd name="T42" fmla="*/ 0 w 1425"/>
                        <a:gd name="T43" fmla="*/ 0 h 109"/>
                        <a:gd name="T44" fmla="*/ 0 w 1425"/>
                        <a:gd name="T45" fmla="*/ 0 h 109"/>
                        <a:gd name="T46" fmla="*/ 0 w 1425"/>
                        <a:gd name="T47" fmla="*/ 0 h 109"/>
                        <a:gd name="T48" fmla="*/ 0 w 1425"/>
                        <a:gd name="T49" fmla="*/ 0 h 109"/>
                        <a:gd name="T50" fmla="*/ 0 w 1425"/>
                        <a:gd name="T51" fmla="*/ 0 h 109"/>
                        <a:gd name="T52" fmla="*/ 0 w 1425"/>
                        <a:gd name="T53" fmla="*/ 0 h 109"/>
                        <a:gd name="T54" fmla="*/ 0 w 1425"/>
                        <a:gd name="T55" fmla="*/ 0 h 109"/>
                        <a:gd name="T56" fmla="*/ 0 w 1425"/>
                        <a:gd name="T57" fmla="*/ 0 h 109"/>
                        <a:gd name="T58" fmla="*/ 0 w 1425"/>
                        <a:gd name="T59" fmla="*/ 0 h 109"/>
                        <a:gd name="T60" fmla="*/ 0 w 1425"/>
                        <a:gd name="T61" fmla="*/ 0 h 109"/>
                        <a:gd name="T62" fmla="*/ 0 w 1425"/>
                        <a:gd name="T63" fmla="*/ 0 h 109"/>
                        <a:gd name="T64" fmla="*/ 0 w 1425"/>
                        <a:gd name="T65" fmla="*/ 0 h 109"/>
                        <a:gd name="T66" fmla="*/ 0 w 1425"/>
                        <a:gd name="T67" fmla="*/ 0 h 109"/>
                        <a:gd name="T68" fmla="*/ 0 w 1425"/>
                        <a:gd name="T69" fmla="*/ 0 h 109"/>
                        <a:gd name="T70" fmla="*/ 0 w 1425"/>
                        <a:gd name="T71" fmla="*/ 0 h 109"/>
                        <a:gd name="T72" fmla="*/ 0 w 1425"/>
                        <a:gd name="T73" fmla="*/ 0 h 109"/>
                        <a:gd name="T74" fmla="*/ 0 w 1425"/>
                        <a:gd name="T75" fmla="*/ 0 h 109"/>
                        <a:gd name="T76" fmla="*/ 0 w 1425"/>
                        <a:gd name="T77" fmla="*/ 0 h 109"/>
                        <a:gd name="T78" fmla="*/ 0 w 1425"/>
                        <a:gd name="T79" fmla="*/ 0 h 109"/>
                        <a:gd name="T80" fmla="*/ 0 w 1425"/>
                        <a:gd name="T81" fmla="*/ 0 h 109"/>
                        <a:gd name="T82" fmla="*/ 0 w 1425"/>
                        <a:gd name="T83" fmla="*/ 0 h 109"/>
                        <a:gd name="T84" fmla="*/ 0 w 1425"/>
                        <a:gd name="T85" fmla="*/ 0 h 109"/>
                        <a:gd name="T86" fmla="*/ 0 w 1425"/>
                        <a:gd name="T87" fmla="*/ 0 h 109"/>
                        <a:gd name="T88" fmla="*/ 0 w 1425"/>
                        <a:gd name="T89" fmla="*/ 0 h 109"/>
                        <a:gd name="T90" fmla="*/ 0 w 1425"/>
                        <a:gd name="T91" fmla="*/ 0 h 109"/>
                        <a:gd name="T92" fmla="*/ 0 w 1425"/>
                        <a:gd name="T93" fmla="*/ 0 h 109"/>
                        <a:gd name="T94" fmla="*/ 0 w 1425"/>
                        <a:gd name="T95" fmla="*/ 0 h 109"/>
                        <a:gd name="T96" fmla="*/ 0 w 1425"/>
                        <a:gd name="T97" fmla="*/ 0 h 109"/>
                        <a:gd name="T98" fmla="*/ 0 w 1425"/>
                        <a:gd name="T99" fmla="*/ 0 h 109"/>
                        <a:gd name="T100" fmla="*/ 0 w 1425"/>
                        <a:gd name="T101" fmla="*/ 0 h 109"/>
                        <a:gd name="T102" fmla="*/ 0 w 1425"/>
                        <a:gd name="T103" fmla="*/ 0 h 109"/>
                        <a:gd name="T104" fmla="*/ 0 w 1425"/>
                        <a:gd name="T105" fmla="*/ 0 h 109"/>
                        <a:gd name="T106" fmla="*/ 0 w 1425"/>
                        <a:gd name="T107" fmla="*/ 0 h 109"/>
                        <a:gd name="T108" fmla="*/ 0 w 1425"/>
                        <a:gd name="T109" fmla="*/ 0 h 109"/>
                        <a:gd name="T110" fmla="*/ 0 w 1425"/>
                        <a:gd name="T111" fmla="*/ 0 h 109"/>
                        <a:gd name="T112" fmla="*/ 0 w 1425"/>
                        <a:gd name="T113" fmla="*/ 0 h 109"/>
                        <a:gd name="T114" fmla="*/ 0 w 1425"/>
                        <a:gd name="T115" fmla="*/ 0 h 109"/>
                        <a:gd name="T116" fmla="*/ 0 w 1425"/>
                        <a:gd name="T117" fmla="*/ 0 h 109"/>
                        <a:gd name="T118" fmla="*/ 0 w 1425"/>
                        <a:gd name="T119" fmla="*/ 0 h 109"/>
                        <a:gd name="T120" fmla="*/ 0 w 1425"/>
                        <a:gd name="T121" fmla="*/ 0 h 109"/>
                        <a:gd name="T122" fmla="*/ 0 w 1425"/>
                        <a:gd name="T123" fmla="*/ 0 h 10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1425"/>
                        <a:gd name="T187" fmla="*/ 0 h 109"/>
                        <a:gd name="T188" fmla="*/ 1425 w 1425"/>
                        <a:gd name="T189" fmla="*/ 109 h 109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1425" h="109">
                          <a:moveTo>
                            <a:pt x="13" y="6"/>
                          </a:moveTo>
                          <a:lnTo>
                            <a:pt x="14" y="6"/>
                          </a:lnTo>
                          <a:lnTo>
                            <a:pt x="17" y="6"/>
                          </a:lnTo>
                          <a:lnTo>
                            <a:pt x="20" y="6"/>
                          </a:lnTo>
                          <a:lnTo>
                            <a:pt x="24" y="6"/>
                          </a:lnTo>
                          <a:lnTo>
                            <a:pt x="28" y="7"/>
                          </a:lnTo>
                          <a:lnTo>
                            <a:pt x="31" y="7"/>
                          </a:lnTo>
                          <a:lnTo>
                            <a:pt x="34" y="8"/>
                          </a:lnTo>
                          <a:lnTo>
                            <a:pt x="37" y="8"/>
                          </a:lnTo>
                          <a:lnTo>
                            <a:pt x="40" y="8"/>
                          </a:lnTo>
                          <a:lnTo>
                            <a:pt x="44" y="8"/>
                          </a:lnTo>
                          <a:lnTo>
                            <a:pt x="47" y="9"/>
                          </a:lnTo>
                          <a:lnTo>
                            <a:pt x="51" y="9"/>
                          </a:lnTo>
                          <a:lnTo>
                            <a:pt x="55" y="10"/>
                          </a:lnTo>
                          <a:lnTo>
                            <a:pt x="58" y="10"/>
                          </a:lnTo>
                          <a:lnTo>
                            <a:pt x="63" y="10"/>
                          </a:lnTo>
                          <a:lnTo>
                            <a:pt x="68" y="10"/>
                          </a:lnTo>
                          <a:lnTo>
                            <a:pt x="71" y="12"/>
                          </a:lnTo>
                          <a:lnTo>
                            <a:pt x="76" y="12"/>
                          </a:lnTo>
                          <a:lnTo>
                            <a:pt x="81" y="13"/>
                          </a:lnTo>
                          <a:lnTo>
                            <a:pt x="85" y="13"/>
                          </a:lnTo>
                          <a:lnTo>
                            <a:pt x="90" y="13"/>
                          </a:lnTo>
                          <a:lnTo>
                            <a:pt x="95" y="14"/>
                          </a:lnTo>
                          <a:lnTo>
                            <a:pt x="101" y="14"/>
                          </a:lnTo>
                          <a:lnTo>
                            <a:pt x="104" y="15"/>
                          </a:lnTo>
                          <a:lnTo>
                            <a:pt x="112" y="15"/>
                          </a:lnTo>
                          <a:lnTo>
                            <a:pt x="116" y="15"/>
                          </a:lnTo>
                          <a:lnTo>
                            <a:pt x="121" y="16"/>
                          </a:lnTo>
                          <a:lnTo>
                            <a:pt x="126" y="16"/>
                          </a:lnTo>
                          <a:lnTo>
                            <a:pt x="132" y="18"/>
                          </a:lnTo>
                          <a:lnTo>
                            <a:pt x="136" y="18"/>
                          </a:lnTo>
                          <a:lnTo>
                            <a:pt x="142" y="18"/>
                          </a:lnTo>
                          <a:lnTo>
                            <a:pt x="147" y="18"/>
                          </a:lnTo>
                          <a:lnTo>
                            <a:pt x="153" y="19"/>
                          </a:lnTo>
                          <a:lnTo>
                            <a:pt x="159" y="19"/>
                          </a:lnTo>
                          <a:lnTo>
                            <a:pt x="165" y="19"/>
                          </a:lnTo>
                          <a:lnTo>
                            <a:pt x="170" y="20"/>
                          </a:lnTo>
                          <a:lnTo>
                            <a:pt x="176" y="20"/>
                          </a:lnTo>
                          <a:lnTo>
                            <a:pt x="182" y="20"/>
                          </a:lnTo>
                          <a:lnTo>
                            <a:pt x="187" y="21"/>
                          </a:lnTo>
                          <a:lnTo>
                            <a:pt x="193" y="21"/>
                          </a:lnTo>
                          <a:lnTo>
                            <a:pt x="199" y="21"/>
                          </a:lnTo>
                          <a:lnTo>
                            <a:pt x="204" y="21"/>
                          </a:lnTo>
                          <a:lnTo>
                            <a:pt x="210" y="21"/>
                          </a:lnTo>
                          <a:lnTo>
                            <a:pt x="215" y="21"/>
                          </a:lnTo>
                          <a:lnTo>
                            <a:pt x="221" y="22"/>
                          </a:lnTo>
                          <a:lnTo>
                            <a:pt x="225" y="22"/>
                          </a:lnTo>
                          <a:lnTo>
                            <a:pt x="231" y="22"/>
                          </a:lnTo>
                          <a:lnTo>
                            <a:pt x="237" y="22"/>
                          </a:lnTo>
                          <a:lnTo>
                            <a:pt x="243" y="22"/>
                          </a:lnTo>
                          <a:lnTo>
                            <a:pt x="248" y="22"/>
                          </a:lnTo>
                          <a:lnTo>
                            <a:pt x="253" y="22"/>
                          </a:lnTo>
                          <a:lnTo>
                            <a:pt x="259" y="22"/>
                          </a:lnTo>
                          <a:lnTo>
                            <a:pt x="263" y="22"/>
                          </a:lnTo>
                          <a:lnTo>
                            <a:pt x="268" y="22"/>
                          </a:lnTo>
                          <a:lnTo>
                            <a:pt x="274" y="22"/>
                          </a:lnTo>
                          <a:lnTo>
                            <a:pt x="279" y="22"/>
                          </a:lnTo>
                          <a:lnTo>
                            <a:pt x="284" y="22"/>
                          </a:lnTo>
                          <a:lnTo>
                            <a:pt x="288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7" y="21"/>
                          </a:lnTo>
                          <a:lnTo>
                            <a:pt x="299" y="21"/>
                          </a:lnTo>
                          <a:lnTo>
                            <a:pt x="303" y="21"/>
                          </a:lnTo>
                          <a:lnTo>
                            <a:pt x="305" y="20"/>
                          </a:lnTo>
                          <a:lnTo>
                            <a:pt x="306" y="20"/>
                          </a:lnTo>
                          <a:lnTo>
                            <a:pt x="310" y="20"/>
                          </a:lnTo>
                          <a:lnTo>
                            <a:pt x="313" y="20"/>
                          </a:lnTo>
                          <a:lnTo>
                            <a:pt x="316" y="20"/>
                          </a:lnTo>
                          <a:lnTo>
                            <a:pt x="319" y="20"/>
                          </a:lnTo>
                          <a:lnTo>
                            <a:pt x="322" y="20"/>
                          </a:lnTo>
                          <a:lnTo>
                            <a:pt x="324" y="20"/>
                          </a:lnTo>
                          <a:lnTo>
                            <a:pt x="327" y="19"/>
                          </a:lnTo>
                          <a:lnTo>
                            <a:pt x="330" y="19"/>
                          </a:lnTo>
                          <a:lnTo>
                            <a:pt x="335" y="19"/>
                          </a:lnTo>
                          <a:lnTo>
                            <a:pt x="337" y="19"/>
                          </a:lnTo>
                          <a:lnTo>
                            <a:pt x="339" y="19"/>
                          </a:lnTo>
                          <a:lnTo>
                            <a:pt x="344" y="19"/>
                          </a:lnTo>
                          <a:lnTo>
                            <a:pt x="346" y="19"/>
                          </a:lnTo>
                          <a:lnTo>
                            <a:pt x="351" y="19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61" y="18"/>
                          </a:lnTo>
                          <a:lnTo>
                            <a:pt x="364" y="18"/>
                          </a:lnTo>
                          <a:lnTo>
                            <a:pt x="369" y="18"/>
                          </a:lnTo>
                          <a:lnTo>
                            <a:pt x="373" y="18"/>
                          </a:lnTo>
                          <a:lnTo>
                            <a:pt x="376" y="18"/>
                          </a:lnTo>
                          <a:lnTo>
                            <a:pt x="381" y="18"/>
                          </a:lnTo>
                          <a:lnTo>
                            <a:pt x="384" y="18"/>
                          </a:lnTo>
                          <a:lnTo>
                            <a:pt x="388" y="18"/>
                          </a:lnTo>
                          <a:lnTo>
                            <a:pt x="392" y="18"/>
                          </a:lnTo>
                          <a:lnTo>
                            <a:pt x="396" y="18"/>
                          </a:lnTo>
                          <a:lnTo>
                            <a:pt x="400" y="16"/>
                          </a:lnTo>
                          <a:lnTo>
                            <a:pt x="403" y="16"/>
                          </a:lnTo>
                          <a:lnTo>
                            <a:pt x="408" y="16"/>
                          </a:lnTo>
                          <a:lnTo>
                            <a:pt x="412" y="16"/>
                          </a:lnTo>
                          <a:lnTo>
                            <a:pt x="415" y="16"/>
                          </a:lnTo>
                          <a:lnTo>
                            <a:pt x="420" y="16"/>
                          </a:lnTo>
                          <a:lnTo>
                            <a:pt x="425" y="16"/>
                          </a:lnTo>
                          <a:lnTo>
                            <a:pt x="428" y="16"/>
                          </a:lnTo>
                          <a:lnTo>
                            <a:pt x="433" y="16"/>
                          </a:lnTo>
                          <a:lnTo>
                            <a:pt x="438" y="16"/>
                          </a:lnTo>
                          <a:lnTo>
                            <a:pt x="441" y="16"/>
                          </a:lnTo>
                          <a:lnTo>
                            <a:pt x="446" y="16"/>
                          </a:lnTo>
                          <a:lnTo>
                            <a:pt x="451" y="15"/>
                          </a:lnTo>
                          <a:lnTo>
                            <a:pt x="456" y="15"/>
                          </a:lnTo>
                          <a:lnTo>
                            <a:pt x="459" y="15"/>
                          </a:lnTo>
                          <a:lnTo>
                            <a:pt x="463" y="15"/>
                          </a:lnTo>
                          <a:lnTo>
                            <a:pt x="469" y="15"/>
                          </a:lnTo>
                          <a:lnTo>
                            <a:pt x="472" y="15"/>
                          </a:lnTo>
                          <a:lnTo>
                            <a:pt x="477" y="15"/>
                          </a:lnTo>
                          <a:lnTo>
                            <a:pt x="482" y="15"/>
                          </a:lnTo>
                          <a:lnTo>
                            <a:pt x="486" y="15"/>
                          </a:lnTo>
                          <a:lnTo>
                            <a:pt x="490" y="15"/>
                          </a:lnTo>
                          <a:lnTo>
                            <a:pt x="495" y="15"/>
                          </a:lnTo>
                          <a:lnTo>
                            <a:pt x="500" y="15"/>
                          </a:lnTo>
                          <a:lnTo>
                            <a:pt x="504" y="15"/>
                          </a:lnTo>
                          <a:lnTo>
                            <a:pt x="509" y="15"/>
                          </a:lnTo>
                          <a:lnTo>
                            <a:pt x="514" y="15"/>
                          </a:lnTo>
                          <a:lnTo>
                            <a:pt x="519" y="15"/>
                          </a:lnTo>
                          <a:lnTo>
                            <a:pt x="516" y="16"/>
                          </a:lnTo>
                          <a:lnTo>
                            <a:pt x="513" y="18"/>
                          </a:lnTo>
                          <a:lnTo>
                            <a:pt x="510" y="18"/>
                          </a:lnTo>
                          <a:lnTo>
                            <a:pt x="507" y="20"/>
                          </a:lnTo>
                          <a:lnTo>
                            <a:pt x="504" y="21"/>
                          </a:lnTo>
                          <a:lnTo>
                            <a:pt x="501" y="21"/>
                          </a:lnTo>
                          <a:lnTo>
                            <a:pt x="498" y="24"/>
                          </a:lnTo>
                          <a:lnTo>
                            <a:pt x="497" y="25"/>
                          </a:lnTo>
                          <a:lnTo>
                            <a:pt x="491" y="27"/>
                          </a:lnTo>
                          <a:lnTo>
                            <a:pt x="488" y="29"/>
                          </a:lnTo>
                          <a:lnTo>
                            <a:pt x="483" y="33"/>
                          </a:lnTo>
                          <a:lnTo>
                            <a:pt x="479" y="37"/>
                          </a:lnTo>
                          <a:lnTo>
                            <a:pt x="476" y="40"/>
                          </a:lnTo>
                          <a:lnTo>
                            <a:pt x="473" y="45"/>
                          </a:lnTo>
                          <a:lnTo>
                            <a:pt x="471" y="46"/>
                          </a:lnTo>
                          <a:lnTo>
                            <a:pt x="471" y="48"/>
                          </a:lnTo>
                          <a:lnTo>
                            <a:pt x="470" y="51"/>
                          </a:lnTo>
                          <a:lnTo>
                            <a:pt x="469" y="54"/>
                          </a:lnTo>
                          <a:lnTo>
                            <a:pt x="469" y="56"/>
                          </a:lnTo>
                          <a:lnTo>
                            <a:pt x="469" y="59"/>
                          </a:lnTo>
                          <a:lnTo>
                            <a:pt x="467" y="62"/>
                          </a:lnTo>
                          <a:lnTo>
                            <a:pt x="467" y="65"/>
                          </a:lnTo>
                          <a:lnTo>
                            <a:pt x="467" y="69"/>
                          </a:lnTo>
                          <a:lnTo>
                            <a:pt x="467" y="71"/>
                          </a:lnTo>
                          <a:lnTo>
                            <a:pt x="469" y="75"/>
                          </a:lnTo>
                          <a:lnTo>
                            <a:pt x="469" y="79"/>
                          </a:lnTo>
                          <a:lnTo>
                            <a:pt x="471" y="78"/>
                          </a:lnTo>
                          <a:lnTo>
                            <a:pt x="473" y="78"/>
                          </a:lnTo>
                          <a:lnTo>
                            <a:pt x="476" y="77"/>
                          </a:lnTo>
                          <a:lnTo>
                            <a:pt x="479" y="77"/>
                          </a:lnTo>
                          <a:lnTo>
                            <a:pt x="482" y="76"/>
                          </a:lnTo>
                          <a:lnTo>
                            <a:pt x="484" y="76"/>
                          </a:lnTo>
                          <a:lnTo>
                            <a:pt x="486" y="76"/>
                          </a:lnTo>
                          <a:lnTo>
                            <a:pt x="490" y="75"/>
                          </a:lnTo>
                          <a:lnTo>
                            <a:pt x="495" y="73"/>
                          </a:lnTo>
                          <a:lnTo>
                            <a:pt x="500" y="71"/>
                          </a:lnTo>
                          <a:lnTo>
                            <a:pt x="504" y="71"/>
                          </a:lnTo>
                          <a:lnTo>
                            <a:pt x="510" y="70"/>
                          </a:lnTo>
                          <a:lnTo>
                            <a:pt x="515" y="67"/>
                          </a:lnTo>
                          <a:lnTo>
                            <a:pt x="519" y="66"/>
                          </a:lnTo>
                          <a:lnTo>
                            <a:pt x="524" y="64"/>
                          </a:lnTo>
                          <a:lnTo>
                            <a:pt x="529" y="63"/>
                          </a:lnTo>
                          <a:lnTo>
                            <a:pt x="534" y="60"/>
                          </a:lnTo>
                          <a:lnTo>
                            <a:pt x="539" y="59"/>
                          </a:lnTo>
                          <a:lnTo>
                            <a:pt x="543" y="56"/>
                          </a:lnTo>
                          <a:lnTo>
                            <a:pt x="548" y="54"/>
                          </a:lnTo>
                          <a:lnTo>
                            <a:pt x="552" y="52"/>
                          </a:lnTo>
                          <a:lnTo>
                            <a:pt x="556" y="51"/>
                          </a:lnTo>
                          <a:lnTo>
                            <a:pt x="562" y="48"/>
                          </a:lnTo>
                          <a:lnTo>
                            <a:pt x="567" y="46"/>
                          </a:lnTo>
                          <a:lnTo>
                            <a:pt x="571" y="44"/>
                          </a:lnTo>
                          <a:lnTo>
                            <a:pt x="577" y="41"/>
                          </a:lnTo>
                          <a:lnTo>
                            <a:pt x="581" y="39"/>
                          </a:lnTo>
                          <a:lnTo>
                            <a:pt x="586" y="38"/>
                          </a:lnTo>
                          <a:lnTo>
                            <a:pt x="591" y="35"/>
                          </a:lnTo>
                          <a:lnTo>
                            <a:pt x="596" y="34"/>
                          </a:lnTo>
                          <a:lnTo>
                            <a:pt x="600" y="33"/>
                          </a:lnTo>
                          <a:lnTo>
                            <a:pt x="606" y="31"/>
                          </a:lnTo>
                          <a:lnTo>
                            <a:pt x="611" y="29"/>
                          </a:lnTo>
                          <a:lnTo>
                            <a:pt x="616" y="28"/>
                          </a:lnTo>
                          <a:lnTo>
                            <a:pt x="619" y="27"/>
                          </a:lnTo>
                          <a:lnTo>
                            <a:pt x="622" y="27"/>
                          </a:lnTo>
                          <a:lnTo>
                            <a:pt x="625" y="26"/>
                          </a:lnTo>
                          <a:lnTo>
                            <a:pt x="628" y="26"/>
                          </a:lnTo>
                          <a:lnTo>
                            <a:pt x="625" y="24"/>
                          </a:lnTo>
                          <a:lnTo>
                            <a:pt x="624" y="21"/>
                          </a:lnTo>
                          <a:lnTo>
                            <a:pt x="621" y="18"/>
                          </a:lnTo>
                          <a:lnTo>
                            <a:pt x="618" y="14"/>
                          </a:lnTo>
                          <a:lnTo>
                            <a:pt x="621" y="13"/>
                          </a:lnTo>
                          <a:lnTo>
                            <a:pt x="625" y="13"/>
                          </a:lnTo>
                          <a:lnTo>
                            <a:pt x="628" y="13"/>
                          </a:lnTo>
                          <a:lnTo>
                            <a:pt x="632" y="13"/>
                          </a:lnTo>
                          <a:lnTo>
                            <a:pt x="637" y="13"/>
                          </a:lnTo>
                          <a:lnTo>
                            <a:pt x="641" y="13"/>
                          </a:lnTo>
                          <a:lnTo>
                            <a:pt x="644" y="13"/>
                          </a:lnTo>
                          <a:lnTo>
                            <a:pt x="648" y="13"/>
                          </a:lnTo>
                          <a:lnTo>
                            <a:pt x="651" y="13"/>
                          </a:lnTo>
                          <a:lnTo>
                            <a:pt x="656" y="13"/>
                          </a:lnTo>
                          <a:lnTo>
                            <a:pt x="660" y="13"/>
                          </a:lnTo>
                          <a:lnTo>
                            <a:pt x="663" y="13"/>
                          </a:lnTo>
                          <a:lnTo>
                            <a:pt x="667" y="13"/>
                          </a:lnTo>
                          <a:lnTo>
                            <a:pt x="670" y="13"/>
                          </a:lnTo>
                          <a:lnTo>
                            <a:pt x="674" y="13"/>
                          </a:lnTo>
                          <a:lnTo>
                            <a:pt x="679" y="13"/>
                          </a:lnTo>
                          <a:lnTo>
                            <a:pt x="682" y="13"/>
                          </a:lnTo>
                          <a:lnTo>
                            <a:pt x="686" y="13"/>
                          </a:lnTo>
                          <a:lnTo>
                            <a:pt x="689" y="13"/>
                          </a:lnTo>
                          <a:lnTo>
                            <a:pt x="693" y="13"/>
                          </a:lnTo>
                          <a:lnTo>
                            <a:pt x="696" y="13"/>
                          </a:lnTo>
                          <a:lnTo>
                            <a:pt x="700" y="13"/>
                          </a:lnTo>
                          <a:lnTo>
                            <a:pt x="704" y="13"/>
                          </a:lnTo>
                          <a:lnTo>
                            <a:pt x="707" y="13"/>
                          </a:lnTo>
                          <a:lnTo>
                            <a:pt x="711" y="13"/>
                          </a:lnTo>
                          <a:lnTo>
                            <a:pt x="714" y="13"/>
                          </a:lnTo>
                          <a:lnTo>
                            <a:pt x="718" y="13"/>
                          </a:lnTo>
                          <a:lnTo>
                            <a:pt x="721" y="13"/>
                          </a:lnTo>
                          <a:lnTo>
                            <a:pt x="724" y="13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4" y="14"/>
                          </a:lnTo>
                          <a:lnTo>
                            <a:pt x="738" y="14"/>
                          </a:lnTo>
                          <a:lnTo>
                            <a:pt x="742" y="14"/>
                          </a:lnTo>
                          <a:lnTo>
                            <a:pt x="744" y="14"/>
                          </a:lnTo>
                          <a:lnTo>
                            <a:pt x="746" y="14"/>
                          </a:lnTo>
                          <a:lnTo>
                            <a:pt x="750" y="14"/>
                          </a:lnTo>
                          <a:lnTo>
                            <a:pt x="753" y="14"/>
                          </a:lnTo>
                          <a:lnTo>
                            <a:pt x="756" y="14"/>
                          </a:lnTo>
                          <a:lnTo>
                            <a:pt x="759" y="14"/>
                          </a:lnTo>
                          <a:lnTo>
                            <a:pt x="762" y="14"/>
                          </a:lnTo>
                          <a:lnTo>
                            <a:pt x="764" y="14"/>
                          </a:lnTo>
                          <a:lnTo>
                            <a:pt x="766" y="14"/>
                          </a:lnTo>
                          <a:lnTo>
                            <a:pt x="770" y="15"/>
                          </a:lnTo>
                          <a:lnTo>
                            <a:pt x="772" y="15"/>
                          </a:lnTo>
                          <a:lnTo>
                            <a:pt x="775" y="15"/>
                          </a:lnTo>
                          <a:lnTo>
                            <a:pt x="778" y="15"/>
                          </a:lnTo>
                          <a:lnTo>
                            <a:pt x="781" y="15"/>
                          </a:lnTo>
                          <a:lnTo>
                            <a:pt x="785" y="15"/>
                          </a:lnTo>
                          <a:lnTo>
                            <a:pt x="790" y="15"/>
                          </a:lnTo>
                          <a:lnTo>
                            <a:pt x="795" y="15"/>
                          </a:lnTo>
                          <a:lnTo>
                            <a:pt x="800" y="16"/>
                          </a:lnTo>
                          <a:lnTo>
                            <a:pt x="804" y="16"/>
                          </a:lnTo>
                          <a:lnTo>
                            <a:pt x="808" y="16"/>
                          </a:lnTo>
                          <a:lnTo>
                            <a:pt x="813" y="18"/>
                          </a:lnTo>
                          <a:lnTo>
                            <a:pt x="816" y="18"/>
                          </a:lnTo>
                          <a:lnTo>
                            <a:pt x="815" y="21"/>
                          </a:lnTo>
                          <a:lnTo>
                            <a:pt x="816" y="25"/>
                          </a:lnTo>
                          <a:lnTo>
                            <a:pt x="816" y="28"/>
                          </a:lnTo>
                          <a:lnTo>
                            <a:pt x="818" y="33"/>
                          </a:lnTo>
                          <a:lnTo>
                            <a:pt x="820" y="37"/>
                          </a:lnTo>
                          <a:lnTo>
                            <a:pt x="821" y="41"/>
                          </a:lnTo>
                          <a:lnTo>
                            <a:pt x="823" y="45"/>
                          </a:lnTo>
                          <a:lnTo>
                            <a:pt x="827" y="48"/>
                          </a:lnTo>
                          <a:lnTo>
                            <a:pt x="829" y="52"/>
                          </a:lnTo>
                          <a:lnTo>
                            <a:pt x="833" y="56"/>
                          </a:lnTo>
                          <a:lnTo>
                            <a:pt x="835" y="59"/>
                          </a:lnTo>
                          <a:lnTo>
                            <a:pt x="840" y="64"/>
                          </a:lnTo>
                          <a:lnTo>
                            <a:pt x="842" y="66"/>
                          </a:lnTo>
                          <a:lnTo>
                            <a:pt x="847" y="70"/>
                          </a:lnTo>
                          <a:lnTo>
                            <a:pt x="852" y="73"/>
                          </a:lnTo>
                          <a:lnTo>
                            <a:pt x="855" y="76"/>
                          </a:lnTo>
                          <a:lnTo>
                            <a:pt x="860" y="79"/>
                          </a:lnTo>
                          <a:lnTo>
                            <a:pt x="865" y="82"/>
                          </a:lnTo>
                          <a:lnTo>
                            <a:pt x="870" y="83"/>
                          </a:lnTo>
                          <a:lnTo>
                            <a:pt x="874" y="85"/>
                          </a:lnTo>
                          <a:lnTo>
                            <a:pt x="878" y="86"/>
                          </a:lnTo>
                          <a:lnTo>
                            <a:pt x="884" y="89"/>
                          </a:lnTo>
                          <a:lnTo>
                            <a:pt x="889" y="89"/>
                          </a:lnTo>
                          <a:lnTo>
                            <a:pt x="893" y="91"/>
                          </a:lnTo>
                          <a:lnTo>
                            <a:pt x="898" y="91"/>
                          </a:lnTo>
                          <a:lnTo>
                            <a:pt x="902" y="91"/>
                          </a:lnTo>
                          <a:lnTo>
                            <a:pt x="906" y="91"/>
                          </a:lnTo>
                          <a:lnTo>
                            <a:pt x="911" y="91"/>
                          </a:lnTo>
                          <a:lnTo>
                            <a:pt x="915" y="89"/>
                          </a:lnTo>
                          <a:lnTo>
                            <a:pt x="920" y="89"/>
                          </a:lnTo>
                          <a:lnTo>
                            <a:pt x="923" y="86"/>
                          </a:lnTo>
                          <a:lnTo>
                            <a:pt x="927" y="85"/>
                          </a:lnTo>
                          <a:lnTo>
                            <a:pt x="925" y="83"/>
                          </a:lnTo>
                          <a:lnTo>
                            <a:pt x="924" y="79"/>
                          </a:lnTo>
                          <a:lnTo>
                            <a:pt x="923" y="77"/>
                          </a:lnTo>
                          <a:lnTo>
                            <a:pt x="922" y="75"/>
                          </a:lnTo>
                          <a:lnTo>
                            <a:pt x="920" y="70"/>
                          </a:lnTo>
                          <a:lnTo>
                            <a:pt x="917" y="65"/>
                          </a:lnTo>
                          <a:lnTo>
                            <a:pt x="915" y="62"/>
                          </a:lnTo>
                          <a:lnTo>
                            <a:pt x="911" y="56"/>
                          </a:lnTo>
                          <a:lnTo>
                            <a:pt x="909" y="52"/>
                          </a:lnTo>
                          <a:lnTo>
                            <a:pt x="906" y="48"/>
                          </a:lnTo>
                          <a:lnTo>
                            <a:pt x="902" y="44"/>
                          </a:lnTo>
                          <a:lnTo>
                            <a:pt x="898" y="40"/>
                          </a:lnTo>
                          <a:lnTo>
                            <a:pt x="895" y="37"/>
                          </a:lnTo>
                          <a:lnTo>
                            <a:pt x="891" y="33"/>
                          </a:lnTo>
                          <a:lnTo>
                            <a:pt x="889" y="31"/>
                          </a:lnTo>
                          <a:lnTo>
                            <a:pt x="884" y="27"/>
                          </a:lnTo>
                          <a:lnTo>
                            <a:pt x="879" y="25"/>
                          </a:lnTo>
                          <a:lnTo>
                            <a:pt x="876" y="22"/>
                          </a:lnTo>
                          <a:lnTo>
                            <a:pt x="878" y="22"/>
                          </a:lnTo>
                          <a:lnTo>
                            <a:pt x="880" y="22"/>
                          </a:lnTo>
                          <a:lnTo>
                            <a:pt x="884" y="22"/>
                          </a:lnTo>
                          <a:lnTo>
                            <a:pt x="886" y="22"/>
                          </a:lnTo>
                          <a:lnTo>
                            <a:pt x="890" y="22"/>
                          </a:lnTo>
                          <a:lnTo>
                            <a:pt x="892" y="22"/>
                          </a:lnTo>
                          <a:lnTo>
                            <a:pt x="896" y="22"/>
                          </a:lnTo>
                          <a:lnTo>
                            <a:pt x="898" y="22"/>
                          </a:lnTo>
                          <a:lnTo>
                            <a:pt x="902" y="22"/>
                          </a:lnTo>
                          <a:lnTo>
                            <a:pt x="904" y="22"/>
                          </a:lnTo>
                          <a:lnTo>
                            <a:pt x="908" y="22"/>
                          </a:lnTo>
                          <a:lnTo>
                            <a:pt x="911" y="22"/>
                          </a:lnTo>
                          <a:lnTo>
                            <a:pt x="915" y="22"/>
                          </a:lnTo>
                          <a:lnTo>
                            <a:pt x="918" y="22"/>
                          </a:lnTo>
                          <a:lnTo>
                            <a:pt x="922" y="22"/>
                          </a:lnTo>
                          <a:lnTo>
                            <a:pt x="925" y="22"/>
                          </a:lnTo>
                          <a:lnTo>
                            <a:pt x="928" y="21"/>
                          </a:lnTo>
                          <a:lnTo>
                            <a:pt x="931" y="21"/>
                          </a:lnTo>
                          <a:lnTo>
                            <a:pt x="935" y="21"/>
                          </a:lnTo>
                          <a:lnTo>
                            <a:pt x="940" y="21"/>
                          </a:lnTo>
                          <a:lnTo>
                            <a:pt x="942" y="21"/>
                          </a:lnTo>
                          <a:lnTo>
                            <a:pt x="947" y="21"/>
                          </a:lnTo>
                          <a:lnTo>
                            <a:pt x="949" y="21"/>
                          </a:lnTo>
                          <a:lnTo>
                            <a:pt x="954" y="21"/>
                          </a:lnTo>
                          <a:lnTo>
                            <a:pt x="956" y="21"/>
                          </a:lnTo>
                          <a:lnTo>
                            <a:pt x="961" y="21"/>
                          </a:lnTo>
                          <a:lnTo>
                            <a:pt x="965" y="21"/>
                          </a:lnTo>
                          <a:lnTo>
                            <a:pt x="969" y="21"/>
                          </a:lnTo>
                          <a:lnTo>
                            <a:pt x="972" y="21"/>
                          </a:lnTo>
                          <a:lnTo>
                            <a:pt x="976" y="21"/>
                          </a:lnTo>
                          <a:lnTo>
                            <a:pt x="980" y="21"/>
                          </a:lnTo>
                          <a:lnTo>
                            <a:pt x="985" y="21"/>
                          </a:lnTo>
                          <a:lnTo>
                            <a:pt x="988" y="21"/>
                          </a:lnTo>
                          <a:lnTo>
                            <a:pt x="992" y="21"/>
                          </a:lnTo>
                          <a:lnTo>
                            <a:pt x="995" y="21"/>
                          </a:lnTo>
                          <a:lnTo>
                            <a:pt x="1000" y="21"/>
                          </a:lnTo>
                          <a:lnTo>
                            <a:pt x="1004" y="20"/>
                          </a:lnTo>
                          <a:lnTo>
                            <a:pt x="1007" y="20"/>
                          </a:lnTo>
                          <a:lnTo>
                            <a:pt x="1012" y="20"/>
                          </a:lnTo>
                          <a:lnTo>
                            <a:pt x="1017" y="20"/>
                          </a:lnTo>
                          <a:lnTo>
                            <a:pt x="1020" y="20"/>
                          </a:lnTo>
                          <a:lnTo>
                            <a:pt x="1025" y="20"/>
                          </a:lnTo>
                          <a:lnTo>
                            <a:pt x="1029" y="20"/>
                          </a:lnTo>
                          <a:lnTo>
                            <a:pt x="1033" y="20"/>
                          </a:lnTo>
                          <a:lnTo>
                            <a:pt x="1038" y="20"/>
                          </a:lnTo>
                          <a:lnTo>
                            <a:pt x="1042" y="20"/>
                          </a:lnTo>
                          <a:lnTo>
                            <a:pt x="1047" y="20"/>
                          </a:lnTo>
                          <a:lnTo>
                            <a:pt x="1050" y="20"/>
                          </a:lnTo>
                          <a:lnTo>
                            <a:pt x="1055" y="19"/>
                          </a:lnTo>
                          <a:lnTo>
                            <a:pt x="1060" y="19"/>
                          </a:lnTo>
                          <a:lnTo>
                            <a:pt x="1063" y="19"/>
                          </a:lnTo>
                          <a:lnTo>
                            <a:pt x="1068" y="19"/>
                          </a:lnTo>
                          <a:lnTo>
                            <a:pt x="1073" y="19"/>
                          </a:lnTo>
                          <a:lnTo>
                            <a:pt x="1076" y="19"/>
                          </a:lnTo>
                          <a:lnTo>
                            <a:pt x="1081" y="19"/>
                          </a:lnTo>
                          <a:lnTo>
                            <a:pt x="1084" y="19"/>
                          </a:lnTo>
                          <a:lnTo>
                            <a:pt x="1089" y="18"/>
                          </a:lnTo>
                          <a:lnTo>
                            <a:pt x="1094" y="18"/>
                          </a:lnTo>
                          <a:lnTo>
                            <a:pt x="1099" y="18"/>
                          </a:lnTo>
                          <a:lnTo>
                            <a:pt x="1102" y="18"/>
                          </a:lnTo>
                          <a:lnTo>
                            <a:pt x="1107" y="18"/>
                          </a:lnTo>
                          <a:lnTo>
                            <a:pt x="1112" y="18"/>
                          </a:lnTo>
                          <a:lnTo>
                            <a:pt x="1115" y="18"/>
                          </a:lnTo>
                          <a:lnTo>
                            <a:pt x="1120" y="18"/>
                          </a:lnTo>
                          <a:lnTo>
                            <a:pt x="1118" y="21"/>
                          </a:lnTo>
                          <a:lnTo>
                            <a:pt x="1115" y="24"/>
                          </a:lnTo>
                          <a:lnTo>
                            <a:pt x="1113" y="27"/>
                          </a:lnTo>
                          <a:lnTo>
                            <a:pt x="1112" y="31"/>
                          </a:lnTo>
                          <a:lnTo>
                            <a:pt x="1108" y="34"/>
                          </a:lnTo>
                          <a:lnTo>
                            <a:pt x="1106" y="38"/>
                          </a:lnTo>
                          <a:lnTo>
                            <a:pt x="1103" y="41"/>
                          </a:lnTo>
                          <a:lnTo>
                            <a:pt x="1103" y="44"/>
                          </a:lnTo>
                          <a:lnTo>
                            <a:pt x="1107" y="44"/>
                          </a:lnTo>
                          <a:lnTo>
                            <a:pt x="1113" y="45"/>
                          </a:lnTo>
                          <a:lnTo>
                            <a:pt x="1117" y="46"/>
                          </a:lnTo>
                          <a:lnTo>
                            <a:pt x="1122" y="47"/>
                          </a:lnTo>
                          <a:lnTo>
                            <a:pt x="1127" y="48"/>
                          </a:lnTo>
                          <a:lnTo>
                            <a:pt x="1132" y="50"/>
                          </a:lnTo>
                          <a:lnTo>
                            <a:pt x="1137" y="52"/>
                          </a:lnTo>
                          <a:lnTo>
                            <a:pt x="1141" y="54"/>
                          </a:lnTo>
                          <a:lnTo>
                            <a:pt x="1146" y="56"/>
                          </a:lnTo>
                          <a:lnTo>
                            <a:pt x="1151" y="59"/>
                          </a:lnTo>
                          <a:lnTo>
                            <a:pt x="1156" y="60"/>
                          </a:lnTo>
                          <a:lnTo>
                            <a:pt x="1160" y="64"/>
                          </a:lnTo>
                          <a:lnTo>
                            <a:pt x="1164" y="66"/>
                          </a:lnTo>
                          <a:lnTo>
                            <a:pt x="1170" y="69"/>
                          </a:lnTo>
                          <a:lnTo>
                            <a:pt x="1175" y="71"/>
                          </a:lnTo>
                          <a:lnTo>
                            <a:pt x="1179" y="73"/>
                          </a:lnTo>
                          <a:lnTo>
                            <a:pt x="1184" y="75"/>
                          </a:lnTo>
                          <a:lnTo>
                            <a:pt x="1189" y="76"/>
                          </a:lnTo>
                          <a:lnTo>
                            <a:pt x="1194" y="78"/>
                          </a:lnTo>
                          <a:lnTo>
                            <a:pt x="1198" y="81"/>
                          </a:lnTo>
                          <a:lnTo>
                            <a:pt x="1202" y="82"/>
                          </a:lnTo>
                          <a:lnTo>
                            <a:pt x="1208" y="82"/>
                          </a:lnTo>
                          <a:lnTo>
                            <a:pt x="1213" y="83"/>
                          </a:lnTo>
                          <a:lnTo>
                            <a:pt x="1217" y="83"/>
                          </a:lnTo>
                          <a:lnTo>
                            <a:pt x="1221" y="83"/>
                          </a:lnTo>
                          <a:lnTo>
                            <a:pt x="1227" y="82"/>
                          </a:lnTo>
                          <a:lnTo>
                            <a:pt x="1230" y="81"/>
                          </a:lnTo>
                          <a:lnTo>
                            <a:pt x="1236" y="79"/>
                          </a:lnTo>
                          <a:lnTo>
                            <a:pt x="1241" y="76"/>
                          </a:lnTo>
                          <a:lnTo>
                            <a:pt x="1246" y="73"/>
                          </a:lnTo>
                          <a:lnTo>
                            <a:pt x="1251" y="71"/>
                          </a:lnTo>
                          <a:lnTo>
                            <a:pt x="1257" y="67"/>
                          </a:lnTo>
                          <a:lnTo>
                            <a:pt x="1251" y="64"/>
                          </a:lnTo>
                          <a:lnTo>
                            <a:pt x="1246" y="59"/>
                          </a:lnTo>
                          <a:lnTo>
                            <a:pt x="1241" y="56"/>
                          </a:lnTo>
                          <a:lnTo>
                            <a:pt x="1236" y="52"/>
                          </a:lnTo>
                          <a:lnTo>
                            <a:pt x="1232" y="48"/>
                          </a:lnTo>
                          <a:lnTo>
                            <a:pt x="1227" y="45"/>
                          </a:lnTo>
                          <a:lnTo>
                            <a:pt x="1222" y="41"/>
                          </a:lnTo>
                          <a:lnTo>
                            <a:pt x="1217" y="38"/>
                          </a:lnTo>
                          <a:lnTo>
                            <a:pt x="1213" y="34"/>
                          </a:lnTo>
                          <a:lnTo>
                            <a:pt x="1208" y="31"/>
                          </a:lnTo>
                          <a:lnTo>
                            <a:pt x="1202" y="28"/>
                          </a:lnTo>
                          <a:lnTo>
                            <a:pt x="1197" y="26"/>
                          </a:lnTo>
                          <a:lnTo>
                            <a:pt x="1192" y="22"/>
                          </a:lnTo>
                          <a:lnTo>
                            <a:pt x="1188" y="20"/>
                          </a:lnTo>
                          <a:lnTo>
                            <a:pt x="1182" y="18"/>
                          </a:lnTo>
                          <a:lnTo>
                            <a:pt x="1177" y="15"/>
                          </a:lnTo>
                          <a:lnTo>
                            <a:pt x="1182" y="15"/>
                          </a:lnTo>
                          <a:lnTo>
                            <a:pt x="1187" y="15"/>
                          </a:lnTo>
                          <a:lnTo>
                            <a:pt x="1190" y="14"/>
                          </a:lnTo>
                          <a:lnTo>
                            <a:pt x="1195" y="14"/>
                          </a:lnTo>
                          <a:lnTo>
                            <a:pt x="1200" y="14"/>
                          </a:lnTo>
                          <a:lnTo>
                            <a:pt x="1203" y="14"/>
                          </a:lnTo>
                          <a:lnTo>
                            <a:pt x="1208" y="13"/>
                          </a:lnTo>
                          <a:lnTo>
                            <a:pt x="1213" y="13"/>
                          </a:lnTo>
                          <a:lnTo>
                            <a:pt x="1217" y="13"/>
                          </a:lnTo>
                          <a:lnTo>
                            <a:pt x="1221" y="13"/>
                          </a:lnTo>
                          <a:lnTo>
                            <a:pt x="1226" y="13"/>
                          </a:lnTo>
                          <a:lnTo>
                            <a:pt x="1230" y="13"/>
                          </a:lnTo>
                          <a:lnTo>
                            <a:pt x="1234" y="12"/>
                          </a:lnTo>
                          <a:lnTo>
                            <a:pt x="1239" y="12"/>
                          </a:lnTo>
                          <a:lnTo>
                            <a:pt x="1243" y="12"/>
                          </a:lnTo>
                          <a:lnTo>
                            <a:pt x="1247" y="12"/>
                          </a:lnTo>
                          <a:lnTo>
                            <a:pt x="1251" y="12"/>
                          </a:lnTo>
                          <a:lnTo>
                            <a:pt x="1255" y="10"/>
                          </a:lnTo>
                          <a:lnTo>
                            <a:pt x="1260" y="10"/>
                          </a:lnTo>
                          <a:lnTo>
                            <a:pt x="1264" y="10"/>
                          </a:lnTo>
                          <a:lnTo>
                            <a:pt x="1268" y="10"/>
                          </a:lnTo>
                          <a:lnTo>
                            <a:pt x="1272" y="10"/>
                          </a:lnTo>
                          <a:lnTo>
                            <a:pt x="1275" y="9"/>
                          </a:lnTo>
                          <a:lnTo>
                            <a:pt x="1280" y="9"/>
                          </a:lnTo>
                          <a:lnTo>
                            <a:pt x="1284" y="9"/>
                          </a:lnTo>
                          <a:lnTo>
                            <a:pt x="1289" y="9"/>
                          </a:lnTo>
                          <a:lnTo>
                            <a:pt x="1291" y="8"/>
                          </a:lnTo>
                          <a:lnTo>
                            <a:pt x="1296" y="8"/>
                          </a:lnTo>
                          <a:lnTo>
                            <a:pt x="1300" y="8"/>
                          </a:lnTo>
                          <a:lnTo>
                            <a:pt x="1304" y="8"/>
                          </a:lnTo>
                          <a:lnTo>
                            <a:pt x="1309" y="8"/>
                          </a:lnTo>
                          <a:lnTo>
                            <a:pt x="1312" y="8"/>
                          </a:lnTo>
                          <a:lnTo>
                            <a:pt x="1316" y="8"/>
                          </a:lnTo>
                          <a:lnTo>
                            <a:pt x="1319" y="7"/>
                          </a:lnTo>
                          <a:lnTo>
                            <a:pt x="1323" y="7"/>
                          </a:lnTo>
                          <a:lnTo>
                            <a:pt x="1327" y="7"/>
                          </a:lnTo>
                          <a:lnTo>
                            <a:pt x="1330" y="6"/>
                          </a:lnTo>
                          <a:lnTo>
                            <a:pt x="1334" y="6"/>
                          </a:lnTo>
                          <a:lnTo>
                            <a:pt x="1338" y="6"/>
                          </a:lnTo>
                          <a:lnTo>
                            <a:pt x="1342" y="6"/>
                          </a:lnTo>
                          <a:lnTo>
                            <a:pt x="1346" y="6"/>
                          </a:lnTo>
                          <a:lnTo>
                            <a:pt x="1349" y="5"/>
                          </a:lnTo>
                          <a:lnTo>
                            <a:pt x="1351" y="5"/>
                          </a:lnTo>
                          <a:lnTo>
                            <a:pt x="1356" y="5"/>
                          </a:lnTo>
                          <a:lnTo>
                            <a:pt x="1359" y="5"/>
                          </a:lnTo>
                          <a:lnTo>
                            <a:pt x="1362" y="3"/>
                          </a:lnTo>
                          <a:lnTo>
                            <a:pt x="1366" y="3"/>
                          </a:lnTo>
                          <a:lnTo>
                            <a:pt x="1369" y="3"/>
                          </a:lnTo>
                          <a:lnTo>
                            <a:pt x="1372" y="3"/>
                          </a:lnTo>
                          <a:lnTo>
                            <a:pt x="1375" y="3"/>
                          </a:lnTo>
                          <a:lnTo>
                            <a:pt x="1379" y="3"/>
                          </a:lnTo>
                          <a:lnTo>
                            <a:pt x="1382" y="3"/>
                          </a:lnTo>
                          <a:lnTo>
                            <a:pt x="1385" y="2"/>
                          </a:lnTo>
                          <a:lnTo>
                            <a:pt x="1387" y="2"/>
                          </a:lnTo>
                          <a:lnTo>
                            <a:pt x="1389" y="1"/>
                          </a:lnTo>
                          <a:lnTo>
                            <a:pt x="1393" y="1"/>
                          </a:lnTo>
                          <a:lnTo>
                            <a:pt x="1395" y="1"/>
                          </a:lnTo>
                          <a:lnTo>
                            <a:pt x="1398" y="0"/>
                          </a:lnTo>
                          <a:lnTo>
                            <a:pt x="1401" y="0"/>
                          </a:lnTo>
                          <a:lnTo>
                            <a:pt x="1405" y="0"/>
                          </a:lnTo>
                          <a:lnTo>
                            <a:pt x="1407" y="0"/>
                          </a:lnTo>
                          <a:lnTo>
                            <a:pt x="1410" y="0"/>
                          </a:lnTo>
                          <a:lnTo>
                            <a:pt x="1412" y="0"/>
                          </a:lnTo>
                          <a:lnTo>
                            <a:pt x="1416" y="0"/>
                          </a:lnTo>
                          <a:lnTo>
                            <a:pt x="1425" y="84"/>
                          </a:lnTo>
                          <a:lnTo>
                            <a:pt x="1424" y="84"/>
                          </a:lnTo>
                          <a:lnTo>
                            <a:pt x="1421" y="84"/>
                          </a:lnTo>
                          <a:lnTo>
                            <a:pt x="1420" y="84"/>
                          </a:lnTo>
                          <a:lnTo>
                            <a:pt x="1416" y="84"/>
                          </a:lnTo>
                          <a:lnTo>
                            <a:pt x="1412" y="85"/>
                          </a:lnTo>
                          <a:lnTo>
                            <a:pt x="1407" y="85"/>
                          </a:lnTo>
                          <a:lnTo>
                            <a:pt x="1402" y="86"/>
                          </a:lnTo>
                          <a:lnTo>
                            <a:pt x="1400" y="86"/>
                          </a:lnTo>
                          <a:lnTo>
                            <a:pt x="1397" y="86"/>
                          </a:lnTo>
                          <a:lnTo>
                            <a:pt x="1393" y="86"/>
                          </a:lnTo>
                          <a:lnTo>
                            <a:pt x="1389" y="88"/>
                          </a:lnTo>
                          <a:lnTo>
                            <a:pt x="1387" y="88"/>
                          </a:lnTo>
                          <a:lnTo>
                            <a:pt x="1383" y="89"/>
                          </a:lnTo>
                          <a:lnTo>
                            <a:pt x="1380" y="89"/>
                          </a:lnTo>
                          <a:lnTo>
                            <a:pt x="1376" y="89"/>
                          </a:lnTo>
                          <a:lnTo>
                            <a:pt x="1372" y="89"/>
                          </a:lnTo>
                          <a:lnTo>
                            <a:pt x="1368" y="90"/>
                          </a:lnTo>
                          <a:lnTo>
                            <a:pt x="1363" y="90"/>
                          </a:lnTo>
                          <a:lnTo>
                            <a:pt x="1360" y="91"/>
                          </a:lnTo>
                          <a:lnTo>
                            <a:pt x="1354" y="91"/>
                          </a:lnTo>
                          <a:lnTo>
                            <a:pt x="1350" y="91"/>
                          </a:lnTo>
                          <a:lnTo>
                            <a:pt x="1346" y="92"/>
                          </a:lnTo>
                          <a:lnTo>
                            <a:pt x="1341" y="94"/>
                          </a:lnTo>
                          <a:lnTo>
                            <a:pt x="1335" y="94"/>
                          </a:lnTo>
                          <a:lnTo>
                            <a:pt x="1329" y="94"/>
                          </a:lnTo>
                          <a:lnTo>
                            <a:pt x="1324" y="94"/>
                          </a:lnTo>
                          <a:lnTo>
                            <a:pt x="1319" y="95"/>
                          </a:lnTo>
                          <a:lnTo>
                            <a:pt x="1312" y="96"/>
                          </a:lnTo>
                          <a:lnTo>
                            <a:pt x="1306" y="96"/>
                          </a:lnTo>
                          <a:lnTo>
                            <a:pt x="1302" y="97"/>
                          </a:lnTo>
                          <a:lnTo>
                            <a:pt x="1296" y="97"/>
                          </a:lnTo>
                          <a:lnTo>
                            <a:pt x="1289" y="97"/>
                          </a:lnTo>
                          <a:lnTo>
                            <a:pt x="1283" y="97"/>
                          </a:lnTo>
                          <a:lnTo>
                            <a:pt x="1275" y="98"/>
                          </a:lnTo>
                          <a:lnTo>
                            <a:pt x="1270" y="100"/>
                          </a:lnTo>
                          <a:lnTo>
                            <a:pt x="1262" y="100"/>
                          </a:lnTo>
                          <a:lnTo>
                            <a:pt x="1255" y="100"/>
                          </a:lnTo>
                          <a:lnTo>
                            <a:pt x="1249" y="100"/>
                          </a:lnTo>
                          <a:lnTo>
                            <a:pt x="1242" y="102"/>
                          </a:lnTo>
                          <a:lnTo>
                            <a:pt x="1235" y="102"/>
                          </a:lnTo>
                          <a:lnTo>
                            <a:pt x="1228" y="102"/>
                          </a:lnTo>
                          <a:lnTo>
                            <a:pt x="1220" y="102"/>
                          </a:lnTo>
                          <a:lnTo>
                            <a:pt x="1213" y="102"/>
                          </a:lnTo>
                          <a:lnTo>
                            <a:pt x="1205" y="103"/>
                          </a:lnTo>
                          <a:lnTo>
                            <a:pt x="1197" y="104"/>
                          </a:lnTo>
                          <a:lnTo>
                            <a:pt x="1190" y="104"/>
                          </a:lnTo>
                          <a:lnTo>
                            <a:pt x="1182" y="104"/>
                          </a:lnTo>
                          <a:lnTo>
                            <a:pt x="1173" y="104"/>
                          </a:lnTo>
                          <a:lnTo>
                            <a:pt x="1165" y="104"/>
                          </a:lnTo>
                          <a:lnTo>
                            <a:pt x="1157" y="105"/>
                          </a:lnTo>
                          <a:lnTo>
                            <a:pt x="1149" y="107"/>
                          </a:lnTo>
                          <a:lnTo>
                            <a:pt x="1140" y="107"/>
                          </a:lnTo>
                          <a:lnTo>
                            <a:pt x="1132" y="107"/>
                          </a:lnTo>
                          <a:lnTo>
                            <a:pt x="1122" y="107"/>
                          </a:lnTo>
                          <a:lnTo>
                            <a:pt x="1114" y="107"/>
                          </a:lnTo>
                          <a:lnTo>
                            <a:pt x="1112" y="103"/>
                          </a:lnTo>
                          <a:lnTo>
                            <a:pt x="1108" y="100"/>
                          </a:lnTo>
                          <a:lnTo>
                            <a:pt x="1106" y="95"/>
                          </a:lnTo>
                          <a:lnTo>
                            <a:pt x="1102" y="91"/>
                          </a:lnTo>
                          <a:lnTo>
                            <a:pt x="1099" y="89"/>
                          </a:lnTo>
                          <a:lnTo>
                            <a:pt x="1096" y="85"/>
                          </a:lnTo>
                          <a:lnTo>
                            <a:pt x="1094" y="82"/>
                          </a:lnTo>
                          <a:lnTo>
                            <a:pt x="1090" y="79"/>
                          </a:lnTo>
                          <a:lnTo>
                            <a:pt x="1086" y="76"/>
                          </a:lnTo>
                          <a:lnTo>
                            <a:pt x="1083" y="73"/>
                          </a:lnTo>
                          <a:lnTo>
                            <a:pt x="1080" y="71"/>
                          </a:lnTo>
                          <a:lnTo>
                            <a:pt x="1076" y="70"/>
                          </a:lnTo>
                          <a:lnTo>
                            <a:pt x="1074" y="67"/>
                          </a:lnTo>
                          <a:lnTo>
                            <a:pt x="1070" y="65"/>
                          </a:lnTo>
                          <a:lnTo>
                            <a:pt x="1065" y="64"/>
                          </a:lnTo>
                          <a:lnTo>
                            <a:pt x="1063" y="62"/>
                          </a:lnTo>
                          <a:lnTo>
                            <a:pt x="1060" y="60"/>
                          </a:lnTo>
                          <a:lnTo>
                            <a:pt x="1056" y="58"/>
                          </a:lnTo>
                          <a:lnTo>
                            <a:pt x="1051" y="56"/>
                          </a:lnTo>
                          <a:lnTo>
                            <a:pt x="1048" y="56"/>
                          </a:lnTo>
                          <a:lnTo>
                            <a:pt x="1044" y="53"/>
                          </a:lnTo>
                          <a:lnTo>
                            <a:pt x="1041" y="52"/>
                          </a:lnTo>
                          <a:lnTo>
                            <a:pt x="1037" y="51"/>
                          </a:lnTo>
                          <a:lnTo>
                            <a:pt x="1033" y="50"/>
                          </a:lnTo>
                          <a:lnTo>
                            <a:pt x="1030" y="48"/>
                          </a:lnTo>
                          <a:lnTo>
                            <a:pt x="1026" y="46"/>
                          </a:lnTo>
                          <a:lnTo>
                            <a:pt x="1022" y="45"/>
                          </a:lnTo>
                          <a:lnTo>
                            <a:pt x="1018" y="44"/>
                          </a:lnTo>
                          <a:lnTo>
                            <a:pt x="1014" y="43"/>
                          </a:lnTo>
                          <a:lnTo>
                            <a:pt x="1011" y="41"/>
                          </a:lnTo>
                          <a:lnTo>
                            <a:pt x="1007" y="39"/>
                          </a:lnTo>
                          <a:lnTo>
                            <a:pt x="1004" y="38"/>
                          </a:lnTo>
                          <a:lnTo>
                            <a:pt x="1001" y="38"/>
                          </a:lnTo>
                          <a:lnTo>
                            <a:pt x="1000" y="39"/>
                          </a:lnTo>
                          <a:lnTo>
                            <a:pt x="998" y="40"/>
                          </a:lnTo>
                          <a:lnTo>
                            <a:pt x="994" y="41"/>
                          </a:lnTo>
                          <a:lnTo>
                            <a:pt x="990" y="43"/>
                          </a:lnTo>
                          <a:lnTo>
                            <a:pt x="987" y="45"/>
                          </a:lnTo>
                          <a:lnTo>
                            <a:pt x="982" y="47"/>
                          </a:lnTo>
                          <a:lnTo>
                            <a:pt x="980" y="51"/>
                          </a:lnTo>
                          <a:lnTo>
                            <a:pt x="974" y="53"/>
                          </a:lnTo>
                          <a:lnTo>
                            <a:pt x="971" y="56"/>
                          </a:lnTo>
                          <a:lnTo>
                            <a:pt x="967" y="58"/>
                          </a:lnTo>
                          <a:lnTo>
                            <a:pt x="962" y="60"/>
                          </a:lnTo>
                          <a:lnTo>
                            <a:pt x="959" y="62"/>
                          </a:lnTo>
                          <a:lnTo>
                            <a:pt x="956" y="64"/>
                          </a:lnTo>
                          <a:lnTo>
                            <a:pt x="952" y="65"/>
                          </a:lnTo>
                          <a:lnTo>
                            <a:pt x="950" y="67"/>
                          </a:lnTo>
                          <a:lnTo>
                            <a:pt x="952" y="69"/>
                          </a:lnTo>
                          <a:lnTo>
                            <a:pt x="955" y="71"/>
                          </a:lnTo>
                          <a:lnTo>
                            <a:pt x="959" y="76"/>
                          </a:lnTo>
                          <a:lnTo>
                            <a:pt x="962" y="79"/>
                          </a:lnTo>
                          <a:lnTo>
                            <a:pt x="965" y="82"/>
                          </a:lnTo>
                          <a:lnTo>
                            <a:pt x="969" y="85"/>
                          </a:lnTo>
                          <a:lnTo>
                            <a:pt x="972" y="88"/>
                          </a:lnTo>
                          <a:lnTo>
                            <a:pt x="974" y="91"/>
                          </a:lnTo>
                          <a:lnTo>
                            <a:pt x="976" y="89"/>
                          </a:lnTo>
                          <a:lnTo>
                            <a:pt x="980" y="86"/>
                          </a:lnTo>
                          <a:lnTo>
                            <a:pt x="982" y="85"/>
                          </a:lnTo>
                          <a:lnTo>
                            <a:pt x="985" y="84"/>
                          </a:lnTo>
                          <a:lnTo>
                            <a:pt x="987" y="83"/>
                          </a:lnTo>
                          <a:lnTo>
                            <a:pt x="990" y="83"/>
                          </a:lnTo>
                          <a:lnTo>
                            <a:pt x="992" y="82"/>
                          </a:lnTo>
                          <a:lnTo>
                            <a:pt x="995" y="82"/>
                          </a:lnTo>
                          <a:lnTo>
                            <a:pt x="1000" y="82"/>
                          </a:lnTo>
                          <a:lnTo>
                            <a:pt x="1005" y="83"/>
                          </a:lnTo>
                          <a:lnTo>
                            <a:pt x="1010" y="84"/>
                          </a:lnTo>
                          <a:lnTo>
                            <a:pt x="1014" y="85"/>
                          </a:lnTo>
                          <a:lnTo>
                            <a:pt x="1018" y="86"/>
                          </a:lnTo>
                          <a:lnTo>
                            <a:pt x="1023" y="89"/>
                          </a:lnTo>
                          <a:lnTo>
                            <a:pt x="1026" y="91"/>
                          </a:lnTo>
                          <a:lnTo>
                            <a:pt x="1031" y="96"/>
                          </a:lnTo>
                          <a:lnTo>
                            <a:pt x="1035" y="98"/>
                          </a:lnTo>
                          <a:lnTo>
                            <a:pt x="1038" y="102"/>
                          </a:lnTo>
                          <a:lnTo>
                            <a:pt x="1043" y="104"/>
                          </a:lnTo>
                          <a:lnTo>
                            <a:pt x="1047" y="109"/>
                          </a:lnTo>
                          <a:lnTo>
                            <a:pt x="1042" y="109"/>
                          </a:lnTo>
                          <a:lnTo>
                            <a:pt x="1037" y="109"/>
                          </a:lnTo>
                          <a:lnTo>
                            <a:pt x="1032" y="109"/>
                          </a:lnTo>
                          <a:lnTo>
                            <a:pt x="1028" y="109"/>
                          </a:lnTo>
                          <a:lnTo>
                            <a:pt x="1022" y="109"/>
                          </a:lnTo>
                          <a:lnTo>
                            <a:pt x="1018" y="109"/>
                          </a:lnTo>
                          <a:lnTo>
                            <a:pt x="1012" y="109"/>
                          </a:lnTo>
                          <a:lnTo>
                            <a:pt x="1007" y="109"/>
                          </a:lnTo>
                          <a:lnTo>
                            <a:pt x="1003" y="108"/>
                          </a:lnTo>
                          <a:lnTo>
                            <a:pt x="998" y="108"/>
                          </a:lnTo>
                          <a:lnTo>
                            <a:pt x="992" y="108"/>
                          </a:lnTo>
                          <a:lnTo>
                            <a:pt x="987" y="108"/>
                          </a:lnTo>
                          <a:lnTo>
                            <a:pt x="982" y="108"/>
                          </a:lnTo>
                          <a:lnTo>
                            <a:pt x="978" y="108"/>
                          </a:lnTo>
                          <a:lnTo>
                            <a:pt x="973" y="108"/>
                          </a:lnTo>
                          <a:lnTo>
                            <a:pt x="968" y="108"/>
                          </a:lnTo>
                          <a:lnTo>
                            <a:pt x="965" y="107"/>
                          </a:lnTo>
                          <a:lnTo>
                            <a:pt x="962" y="107"/>
                          </a:lnTo>
                          <a:lnTo>
                            <a:pt x="960" y="107"/>
                          </a:lnTo>
                          <a:lnTo>
                            <a:pt x="958" y="107"/>
                          </a:lnTo>
                          <a:lnTo>
                            <a:pt x="954" y="107"/>
                          </a:lnTo>
                          <a:lnTo>
                            <a:pt x="952" y="107"/>
                          </a:lnTo>
                          <a:lnTo>
                            <a:pt x="949" y="107"/>
                          </a:lnTo>
                          <a:lnTo>
                            <a:pt x="947" y="107"/>
                          </a:lnTo>
                          <a:lnTo>
                            <a:pt x="944" y="107"/>
                          </a:lnTo>
                          <a:lnTo>
                            <a:pt x="942" y="107"/>
                          </a:lnTo>
                          <a:lnTo>
                            <a:pt x="940" y="107"/>
                          </a:lnTo>
                          <a:lnTo>
                            <a:pt x="936" y="107"/>
                          </a:lnTo>
                          <a:lnTo>
                            <a:pt x="931" y="107"/>
                          </a:lnTo>
                          <a:lnTo>
                            <a:pt x="927" y="107"/>
                          </a:lnTo>
                          <a:lnTo>
                            <a:pt x="924" y="107"/>
                          </a:lnTo>
                          <a:lnTo>
                            <a:pt x="921" y="107"/>
                          </a:lnTo>
                          <a:lnTo>
                            <a:pt x="918" y="107"/>
                          </a:lnTo>
                          <a:lnTo>
                            <a:pt x="916" y="107"/>
                          </a:lnTo>
                          <a:lnTo>
                            <a:pt x="914" y="107"/>
                          </a:lnTo>
                          <a:lnTo>
                            <a:pt x="910" y="107"/>
                          </a:lnTo>
                          <a:lnTo>
                            <a:pt x="908" y="107"/>
                          </a:lnTo>
                          <a:lnTo>
                            <a:pt x="905" y="107"/>
                          </a:lnTo>
                          <a:lnTo>
                            <a:pt x="903" y="105"/>
                          </a:lnTo>
                          <a:lnTo>
                            <a:pt x="899" y="105"/>
                          </a:lnTo>
                          <a:lnTo>
                            <a:pt x="897" y="105"/>
                          </a:lnTo>
                          <a:lnTo>
                            <a:pt x="895" y="105"/>
                          </a:lnTo>
                          <a:lnTo>
                            <a:pt x="892" y="105"/>
                          </a:lnTo>
                          <a:lnTo>
                            <a:pt x="889" y="105"/>
                          </a:lnTo>
                          <a:lnTo>
                            <a:pt x="886" y="105"/>
                          </a:lnTo>
                          <a:lnTo>
                            <a:pt x="884" y="105"/>
                          </a:lnTo>
                          <a:lnTo>
                            <a:pt x="880" y="104"/>
                          </a:lnTo>
                          <a:lnTo>
                            <a:pt x="877" y="104"/>
                          </a:lnTo>
                          <a:lnTo>
                            <a:pt x="873" y="104"/>
                          </a:lnTo>
                          <a:lnTo>
                            <a:pt x="870" y="104"/>
                          </a:lnTo>
                          <a:lnTo>
                            <a:pt x="866" y="104"/>
                          </a:lnTo>
                          <a:lnTo>
                            <a:pt x="863" y="104"/>
                          </a:lnTo>
                          <a:lnTo>
                            <a:pt x="858" y="104"/>
                          </a:lnTo>
                          <a:lnTo>
                            <a:pt x="855" y="104"/>
                          </a:lnTo>
                          <a:lnTo>
                            <a:pt x="852" y="104"/>
                          </a:lnTo>
                          <a:lnTo>
                            <a:pt x="848" y="104"/>
                          </a:lnTo>
                          <a:lnTo>
                            <a:pt x="845" y="104"/>
                          </a:lnTo>
                          <a:lnTo>
                            <a:pt x="840" y="104"/>
                          </a:lnTo>
                          <a:lnTo>
                            <a:pt x="838" y="104"/>
                          </a:lnTo>
                          <a:lnTo>
                            <a:pt x="834" y="104"/>
                          </a:lnTo>
                          <a:lnTo>
                            <a:pt x="831" y="104"/>
                          </a:lnTo>
                          <a:lnTo>
                            <a:pt x="827" y="104"/>
                          </a:lnTo>
                          <a:lnTo>
                            <a:pt x="826" y="100"/>
                          </a:lnTo>
                          <a:lnTo>
                            <a:pt x="826" y="96"/>
                          </a:lnTo>
                          <a:lnTo>
                            <a:pt x="825" y="91"/>
                          </a:lnTo>
                          <a:lnTo>
                            <a:pt x="823" y="89"/>
                          </a:lnTo>
                          <a:lnTo>
                            <a:pt x="822" y="84"/>
                          </a:lnTo>
                          <a:lnTo>
                            <a:pt x="822" y="81"/>
                          </a:lnTo>
                          <a:lnTo>
                            <a:pt x="821" y="76"/>
                          </a:lnTo>
                          <a:lnTo>
                            <a:pt x="821" y="73"/>
                          </a:lnTo>
                          <a:lnTo>
                            <a:pt x="818" y="73"/>
                          </a:lnTo>
                          <a:lnTo>
                            <a:pt x="814" y="76"/>
                          </a:lnTo>
                          <a:lnTo>
                            <a:pt x="810" y="76"/>
                          </a:lnTo>
                          <a:lnTo>
                            <a:pt x="807" y="78"/>
                          </a:lnTo>
                          <a:lnTo>
                            <a:pt x="803" y="78"/>
                          </a:lnTo>
                          <a:lnTo>
                            <a:pt x="800" y="78"/>
                          </a:lnTo>
                          <a:lnTo>
                            <a:pt x="797" y="76"/>
                          </a:lnTo>
                          <a:lnTo>
                            <a:pt x="795" y="76"/>
                          </a:lnTo>
                          <a:lnTo>
                            <a:pt x="793" y="75"/>
                          </a:lnTo>
                          <a:lnTo>
                            <a:pt x="790" y="73"/>
                          </a:lnTo>
                          <a:lnTo>
                            <a:pt x="787" y="71"/>
                          </a:lnTo>
                          <a:lnTo>
                            <a:pt x="784" y="70"/>
                          </a:lnTo>
                          <a:lnTo>
                            <a:pt x="780" y="66"/>
                          </a:lnTo>
                          <a:lnTo>
                            <a:pt x="775" y="62"/>
                          </a:lnTo>
                          <a:lnTo>
                            <a:pt x="772" y="59"/>
                          </a:lnTo>
                          <a:lnTo>
                            <a:pt x="770" y="56"/>
                          </a:lnTo>
                          <a:lnTo>
                            <a:pt x="766" y="53"/>
                          </a:lnTo>
                          <a:lnTo>
                            <a:pt x="765" y="51"/>
                          </a:lnTo>
                          <a:lnTo>
                            <a:pt x="761" y="46"/>
                          </a:lnTo>
                          <a:lnTo>
                            <a:pt x="756" y="41"/>
                          </a:lnTo>
                          <a:lnTo>
                            <a:pt x="753" y="39"/>
                          </a:lnTo>
                          <a:lnTo>
                            <a:pt x="751" y="38"/>
                          </a:lnTo>
                          <a:lnTo>
                            <a:pt x="748" y="35"/>
                          </a:lnTo>
                          <a:lnTo>
                            <a:pt x="745" y="34"/>
                          </a:lnTo>
                          <a:lnTo>
                            <a:pt x="742" y="33"/>
                          </a:lnTo>
                          <a:lnTo>
                            <a:pt x="739" y="33"/>
                          </a:lnTo>
                          <a:lnTo>
                            <a:pt x="737" y="32"/>
                          </a:lnTo>
                          <a:lnTo>
                            <a:pt x="733" y="32"/>
                          </a:lnTo>
                          <a:lnTo>
                            <a:pt x="729" y="37"/>
                          </a:lnTo>
                          <a:lnTo>
                            <a:pt x="726" y="41"/>
                          </a:lnTo>
                          <a:lnTo>
                            <a:pt x="724" y="46"/>
                          </a:lnTo>
                          <a:lnTo>
                            <a:pt x="721" y="52"/>
                          </a:lnTo>
                          <a:lnTo>
                            <a:pt x="720" y="56"/>
                          </a:lnTo>
                          <a:lnTo>
                            <a:pt x="720" y="62"/>
                          </a:lnTo>
                          <a:lnTo>
                            <a:pt x="721" y="66"/>
                          </a:lnTo>
                          <a:lnTo>
                            <a:pt x="723" y="71"/>
                          </a:lnTo>
                          <a:lnTo>
                            <a:pt x="724" y="73"/>
                          </a:lnTo>
                          <a:lnTo>
                            <a:pt x="726" y="79"/>
                          </a:lnTo>
                          <a:lnTo>
                            <a:pt x="729" y="83"/>
                          </a:lnTo>
                          <a:lnTo>
                            <a:pt x="732" y="86"/>
                          </a:lnTo>
                          <a:lnTo>
                            <a:pt x="734" y="91"/>
                          </a:lnTo>
                          <a:lnTo>
                            <a:pt x="739" y="94"/>
                          </a:lnTo>
                          <a:lnTo>
                            <a:pt x="744" y="97"/>
                          </a:lnTo>
                          <a:lnTo>
                            <a:pt x="749" y="102"/>
                          </a:lnTo>
                          <a:lnTo>
                            <a:pt x="744" y="102"/>
                          </a:lnTo>
                          <a:lnTo>
                            <a:pt x="742" y="102"/>
                          </a:lnTo>
                          <a:lnTo>
                            <a:pt x="739" y="102"/>
                          </a:lnTo>
                          <a:lnTo>
                            <a:pt x="737" y="102"/>
                          </a:lnTo>
                          <a:lnTo>
                            <a:pt x="733" y="101"/>
                          </a:lnTo>
                          <a:lnTo>
                            <a:pt x="730" y="101"/>
                          </a:lnTo>
                          <a:lnTo>
                            <a:pt x="726" y="101"/>
                          </a:lnTo>
                          <a:lnTo>
                            <a:pt x="724" y="101"/>
                          </a:lnTo>
                          <a:lnTo>
                            <a:pt x="721" y="101"/>
                          </a:lnTo>
                          <a:lnTo>
                            <a:pt x="719" y="101"/>
                          </a:lnTo>
                          <a:lnTo>
                            <a:pt x="715" y="101"/>
                          </a:lnTo>
                          <a:lnTo>
                            <a:pt x="713" y="101"/>
                          </a:lnTo>
                          <a:lnTo>
                            <a:pt x="710" y="101"/>
                          </a:lnTo>
                          <a:lnTo>
                            <a:pt x="707" y="101"/>
                          </a:lnTo>
                          <a:lnTo>
                            <a:pt x="704" y="101"/>
                          </a:lnTo>
                          <a:lnTo>
                            <a:pt x="701" y="101"/>
                          </a:lnTo>
                          <a:lnTo>
                            <a:pt x="699" y="100"/>
                          </a:lnTo>
                          <a:lnTo>
                            <a:pt x="695" y="100"/>
                          </a:lnTo>
                          <a:lnTo>
                            <a:pt x="693" y="100"/>
                          </a:lnTo>
                          <a:lnTo>
                            <a:pt x="689" y="100"/>
                          </a:lnTo>
                          <a:lnTo>
                            <a:pt x="687" y="100"/>
                          </a:lnTo>
                          <a:lnTo>
                            <a:pt x="683" y="100"/>
                          </a:lnTo>
                          <a:lnTo>
                            <a:pt x="681" y="100"/>
                          </a:lnTo>
                          <a:lnTo>
                            <a:pt x="679" y="100"/>
                          </a:lnTo>
                          <a:lnTo>
                            <a:pt x="676" y="100"/>
                          </a:lnTo>
                          <a:lnTo>
                            <a:pt x="673" y="100"/>
                          </a:lnTo>
                          <a:lnTo>
                            <a:pt x="669" y="100"/>
                          </a:lnTo>
                          <a:lnTo>
                            <a:pt x="667" y="100"/>
                          </a:lnTo>
                          <a:lnTo>
                            <a:pt x="664" y="100"/>
                          </a:lnTo>
                          <a:lnTo>
                            <a:pt x="662" y="100"/>
                          </a:lnTo>
                          <a:lnTo>
                            <a:pt x="659" y="100"/>
                          </a:lnTo>
                          <a:lnTo>
                            <a:pt x="656" y="100"/>
                          </a:lnTo>
                          <a:lnTo>
                            <a:pt x="661" y="96"/>
                          </a:lnTo>
                          <a:lnTo>
                            <a:pt x="666" y="91"/>
                          </a:lnTo>
                          <a:lnTo>
                            <a:pt x="670" y="86"/>
                          </a:lnTo>
                          <a:lnTo>
                            <a:pt x="675" y="82"/>
                          </a:lnTo>
                          <a:lnTo>
                            <a:pt x="676" y="79"/>
                          </a:lnTo>
                          <a:lnTo>
                            <a:pt x="679" y="76"/>
                          </a:lnTo>
                          <a:lnTo>
                            <a:pt x="679" y="72"/>
                          </a:lnTo>
                          <a:lnTo>
                            <a:pt x="681" y="70"/>
                          </a:lnTo>
                          <a:lnTo>
                            <a:pt x="682" y="66"/>
                          </a:lnTo>
                          <a:lnTo>
                            <a:pt x="683" y="63"/>
                          </a:lnTo>
                          <a:lnTo>
                            <a:pt x="685" y="59"/>
                          </a:lnTo>
                          <a:lnTo>
                            <a:pt x="686" y="56"/>
                          </a:lnTo>
                          <a:lnTo>
                            <a:pt x="683" y="53"/>
                          </a:lnTo>
                          <a:lnTo>
                            <a:pt x="680" y="52"/>
                          </a:lnTo>
                          <a:lnTo>
                            <a:pt x="677" y="51"/>
                          </a:lnTo>
                          <a:lnTo>
                            <a:pt x="674" y="51"/>
                          </a:lnTo>
                          <a:lnTo>
                            <a:pt x="670" y="50"/>
                          </a:lnTo>
                          <a:lnTo>
                            <a:pt x="668" y="50"/>
                          </a:lnTo>
                          <a:lnTo>
                            <a:pt x="664" y="50"/>
                          </a:lnTo>
                          <a:lnTo>
                            <a:pt x="662" y="50"/>
                          </a:lnTo>
                          <a:lnTo>
                            <a:pt x="659" y="48"/>
                          </a:lnTo>
                          <a:lnTo>
                            <a:pt x="656" y="48"/>
                          </a:lnTo>
                          <a:lnTo>
                            <a:pt x="651" y="50"/>
                          </a:lnTo>
                          <a:lnTo>
                            <a:pt x="649" y="50"/>
                          </a:lnTo>
                          <a:lnTo>
                            <a:pt x="645" y="50"/>
                          </a:lnTo>
                          <a:lnTo>
                            <a:pt x="643" y="51"/>
                          </a:lnTo>
                          <a:lnTo>
                            <a:pt x="640" y="51"/>
                          </a:lnTo>
                          <a:lnTo>
                            <a:pt x="636" y="52"/>
                          </a:lnTo>
                          <a:lnTo>
                            <a:pt x="632" y="52"/>
                          </a:lnTo>
                          <a:lnTo>
                            <a:pt x="630" y="52"/>
                          </a:lnTo>
                          <a:lnTo>
                            <a:pt x="625" y="52"/>
                          </a:lnTo>
                          <a:lnTo>
                            <a:pt x="623" y="53"/>
                          </a:lnTo>
                          <a:lnTo>
                            <a:pt x="619" y="53"/>
                          </a:lnTo>
                          <a:lnTo>
                            <a:pt x="616" y="53"/>
                          </a:lnTo>
                          <a:lnTo>
                            <a:pt x="612" y="53"/>
                          </a:lnTo>
                          <a:lnTo>
                            <a:pt x="610" y="53"/>
                          </a:lnTo>
                          <a:lnTo>
                            <a:pt x="607" y="52"/>
                          </a:lnTo>
                          <a:lnTo>
                            <a:pt x="604" y="52"/>
                          </a:lnTo>
                          <a:lnTo>
                            <a:pt x="600" y="51"/>
                          </a:lnTo>
                          <a:lnTo>
                            <a:pt x="598" y="51"/>
                          </a:lnTo>
                          <a:lnTo>
                            <a:pt x="594" y="48"/>
                          </a:lnTo>
                          <a:lnTo>
                            <a:pt x="592" y="47"/>
                          </a:lnTo>
                          <a:lnTo>
                            <a:pt x="589" y="46"/>
                          </a:lnTo>
                          <a:lnTo>
                            <a:pt x="586" y="44"/>
                          </a:lnTo>
                          <a:lnTo>
                            <a:pt x="585" y="46"/>
                          </a:lnTo>
                          <a:lnTo>
                            <a:pt x="585" y="48"/>
                          </a:lnTo>
                          <a:lnTo>
                            <a:pt x="584" y="51"/>
                          </a:lnTo>
                          <a:lnTo>
                            <a:pt x="583" y="53"/>
                          </a:lnTo>
                          <a:lnTo>
                            <a:pt x="583" y="56"/>
                          </a:lnTo>
                          <a:lnTo>
                            <a:pt x="581" y="60"/>
                          </a:lnTo>
                          <a:lnTo>
                            <a:pt x="580" y="64"/>
                          </a:lnTo>
                          <a:lnTo>
                            <a:pt x="580" y="69"/>
                          </a:lnTo>
                          <a:lnTo>
                            <a:pt x="579" y="72"/>
                          </a:lnTo>
                          <a:lnTo>
                            <a:pt x="579" y="76"/>
                          </a:lnTo>
                          <a:lnTo>
                            <a:pt x="578" y="81"/>
                          </a:lnTo>
                          <a:lnTo>
                            <a:pt x="577" y="85"/>
                          </a:lnTo>
                          <a:lnTo>
                            <a:pt x="577" y="89"/>
                          </a:lnTo>
                          <a:lnTo>
                            <a:pt x="577" y="92"/>
                          </a:lnTo>
                          <a:lnTo>
                            <a:pt x="575" y="97"/>
                          </a:lnTo>
                          <a:lnTo>
                            <a:pt x="575" y="101"/>
                          </a:lnTo>
                          <a:lnTo>
                            <a:pt x="572" y="101"/>
                          </a:lnTo>
                          <a:lnTo>
                            <a:pt x="570" y="101"/>
                          </a:lnTo>
                          <a:lnTo>
                            <a:pt x="567" y="101"/>
                          </a:lnTo>
                          <a:lnTo>
                            <a:pt x="564" y="101"/>
                          </a:lnTo>
                          <a:lnTo>
                            <a:pt x="560" y="101"/>
                          </a:lnTo>
                          <a:lnTo>
                            <a:pt x="556" y="101"/>
                          </a:lnTo>
                          <a:lnTo>
                            <a:pt x="554" y="101"/>
                          </a:lnTo>
                          <a:lnTo>
                            <a:pt x="552" y="101"/>
                          </a:lnTo>
                          <a:lnTo>
                            <a:pt x="549" y="101"/>
                          </a:lnTo>
                          <a:lnTo>
                            <a:pt x="546" y="101"/>
                          </a:lnTo>
                          <a:lnTo>
                            <a:pt x="542" y="101"/>
                          </a:lnTo>
                          <a:lnTo>
                            <a:pt x="540" y="101"/>
                          </a:lnTo>
                          <a:lnTo>
                            <a:pt x="536" y="101"/>
                          </a:lnTo>
                          <a:lnTo>
                            <a:pt x="534" y="101"/>
                          </a:lnTo>
                          <a:lnTo>
                            <a:pt x="532" y="101"/>
                          </a:lnTo>
                          <a:lnTo>
                            <a:pt x="529" y="101"/>
                          </a:lnTo>
                          <a:lnTo>
                            <a:pt x="526" y="101"/>
                          </a:lnTo>
                          <a:lnTo>
                            <a:pt x="523" y="101"/>
                          </a:lnTo>
                          <a:lnTo>
                            <a:pt x="520" y="101"/>
                          </a:lnTo>
                          <a:lnTo>
                            <a:pt x="516" y="101"/>
                          </a:lnTo>
                          <a:lnTo>
                            <a:pt x="514" y="101"/>
                          </a:lnTo>
                          <a:lnTo>
                            <a:pt x="511" y="101"/>
                          </a:lnTo>
                          <a:lnTo>
                            <a:pt x="509" y="101"/>
                          </a:lnTo>
                          <a:lnTo>
                            <a:pt x="507" y="101"/>
                          </a:lnTo>
                          <a:lnTo>
                            <a:pt x="503" y="101"/>
                          </a:lnTo>
                          <a:lnTo>
                            <a:pt x="501" y="101"/>
                          </a:lnTo>
                          <a:lnTo>
                            <a:pt x="497" y="101"/>
                          </a:lnTo>
                          <a:lnTo>
                            <a:pt x="495" y="101"/>
                          </a:lnTo>
                          <a:lnTo>
                            <a:pt x="492" y="101"/>
                          </a:lnTo>
                          <a:lnTo>
                            <a:pt x="490" y="101"/>
                          </a:lnTo>
                          <a:lnTo>
                            <a:pt x="486" y="101"/>
                          </a:lnTo>
                          <a:lnTo>
                            <a:pt x="484" y="102"/>
                          </a:lnTo>
                          <a:lnTo>
                            <a:pt x="482" y="102"/>
                          </a:lnTo>
                          <a:lnTo>
                            <a:pt x="478" y="102"/>
                          </a:lnTo>
                          <a:lnTo>
                            <a:pt x="476" y="102"/>
                          </a:lnTo>
                          <a:lnTo>
                            <a:pt x="473" y="102"/>
                          </a:lnTo>
                          <a:lnTo>
                            <a:pt x="471" y="102"/>
                          </a:lnTo>
                          <a:lnTo>
                            <a:pt x="469" y="102"/>
                          </a:lnTo>
                          <a:lnTo>
                            <a:pt x="466" y="102"/>
                          </a:lnTo>
                          <a:lnTo>
                            <a:pt x="463" y="102"/>
                          </a:lnTo>
                          <a:lnTo>
                            <a:pt x="460" y="102"/>
                          </a:lnTo>
                          <a:lnTo>
                            <a:pt x="457" y="102"/>
                          </a:lnTo>
                          <a:lnTo>
                            <a:pt x="456" y="102"/>
                          </a:lnTo>
                          <a:lnTo>
                            <a:pt x="453" y="102"/>
                          </a:lnTo>
                          <a:lnTo>
                            <a:pt x="447" y="102"/>
                          </a:lnTo>
                          <a:lnTo>
                            <a:pt x="443" y="102"/>
                          </a:lnTo>
                          <a:lnTo>
                            <a:pt x="440" y="102"/>
                          </a:lnTo>
                          <a:lnTo>
                            <a:pt x="437" y="102"/>
                          </a:lnTo>
                          <a:lnTo>
                            <a:pt x="434" y="102"/>
                          </a:lnTo>
                          <a:lnTo>
                            <a:pt x="432" y="102"/>
                          </a:lnTo>
                          <a:lnTo>
                            <a:pt x="427" y="102"/>
                          </a:lnTo>
                          <a:lnTo>
                            <a:pt x="422" y="102"/>
                          </a:lnTo>
                          <a:lnTo>
                            <a:pt x="416" y="102"/>
                          </a:lnTo>
                          <a:lnTo>
                            <a:pt x="413" y="103"/>
                          </a:lnTo>
                          <a:lnTo>
                            <a:pt x="407" y="103"/>
                          </a:lnTo>
                          <a:lnTo>
                            <a:pt x="402" y="104"/>
                          </a:lnTo>
                          <a:lnTo>
                            <a:pt x="405" y="100"/>
                          </a:lnTo>
                          <a:lnTo>
                            <a:pt x="405" y="97"/>
                          </a:lnTo>
                          <a:lnTo>
                            <a:pt x="407" y="94"/>
                          </a:lnTo>
                          <a:lnTo>
                            <a:pt x="408" y="91"/>
                          </a:lnTo>
                          <a:lnTo>
                            <a:pt x="408" y="86"/>
                          </a:lnTo>
                          <a:lnTo>
                            <a:pt x="409" y="84"/>
                          </a:lnTo>
                          <a:lnTo>
                            <a:pt x="408" y="82"/>
                          </a:lnTo>
                          <a:lnTo>
                            <a:pt x="408" y="78"/>
                          </a:lnTo>
                          <a:lnTo>
                            <a:pt x="407" y="76"/>
                          </a:lnTo>
                          <a:lnTo>
                            <a:pt x="405" y="73"/>
                          </a:lnTo>
                          <a:lnTo>
                            <a:pt x="403" y="71"/>
                          </a:lnTo>
                          <a:lnTo>
                            <a:pt x="402" y="69"/>
                          </a:lnTo>
                          <a:lnTo>
                            <a:pt x="399" y="67"/>
                          </a:lnTo>
                          <a:lnTo>
                            <a:pt x="395" y="66"/>
                          </a:lnTo>
                          <a:lnTo>
                            <a:pt x="392" y="66"/>
                          </a:lnTo>
                          <a:lnTo>
                            <a:pt x="387" y="67"/>
                          </a:lnTo>
                          <a:lnTo>
                            <a:pt x="383" y="71"/>
                          </a:lnTo>
                          <a:lnTo>
                            <a:pt x="381" y="73"/>
                          </a:lnTo>
                          <a:lnTo>
                            <a:pt x="378" y="76"/>
                          </a:lnTo>
                          <a:lnTo>
                            <a:pt x="375" y="79"/>
                          </a:lnTo>
                          <a:lnTo>
                            <a:pt x="375" y="83"/>
                          </a:lnTo>
                          <a:lnTo>
                            <a:pt x="375" y="86"/>
                          </a:lnTo>
                          <a:lnTo>
                            <a:pt x="375" y="89"/>
                          </a:lnTo>
                          <a:lnTo>
                            <a:pt x="375" y="94"/>
                          </a:lnTo>
                          <a:lnTo>
                            <a:pt x="375" y="96"/>
                          </a:lnTo>
                          <a:lnTo>
                            <a:pt x="375" y="100"/>
                          </a:lnTo>
                          <a:lnTo>
                            <a:pt x="375" y="102"/>
                          </a:lnTo>
                          <a:lnTo>
                            <a:pt x="376" y="104"/>
                          </a:lnTo>
                          <a:lnTo>
                            <a:pt x="373" y="104"/>
                          </a:lnTo>
                          <a:lnTo>
                            <a:pt x="369" y="104"/>
                          </a:lnTo>
                          <a:lnTo>
                            <a:pt x="365" y="104"/>
                          </a:lnTo>
                          <a:lnTo>
                            <a:pt x="363" y="104"/>
                          </a:lnTo>
                          <a:lnTo>
                            <a:pt x="360" y="104"/>
                          </a:lnTo>
                          <a:lnTo>
                            <a:pt x="357" y="104"/>
                          </a:lnTo>
                          <a:lnTo>
                            <a:pt x="355" y="104"/>
                          </a:lnTo>
                          <a:lnTo>
                            <a:pt x="351" y="104"/>
                          </a:lnTo>
                          <a:lnTo>
                            <a:pt x="348" y="104"/>
                          </a:lnTo>
                          <a:lnTo>
                            <a:pt x="344" y="104"/>
                          </a:lnTo>
                          <a:lnTo>
                            <a:pt x="342" y="104"/>
                          </a:lnTo>
                          <a:lnTo>
                            <a:pt x="339" y="104"/>
                          </a:lnTo>
                          <a:lnTo>
                            <a:pt x="337" y="104"/>
                          </a:lnTo>
                          <a:lnTo>
                            <a:pt x="333" y="104"/>
                          </a:lnTo>
                          <a:lnTo>
                            <a:pt x="330" y="104"/>
                          </a:lnTo>
                          <a:lnTo>
                            <a:pt x="327" y="104"/>
                          </a:lnTo>
                          <a:lnTo>
                            <a:pt x="324" y="104"/>
                          </a:lnTo>
                          <a:lnTo>
                            <a:pt x="322" y="104"/>
                          </a:lnTo>
                          <a:lnTo>
                            <a:pt x="319" y="104"/>
                          </a:lnTo>
                          <a:lnTo>
                            <a:pt x="317" y="104"/>
                          </a:lnTo>
                          <a:lnTo>
                            <a:pt x="313" y="104"/>
                          </a:lnTo>
                          <a:lnTo>
                            <a:pt x="311" y="104"/>
                          </a:lnTo>
                          <a:lnTo>
                            <a:pt x="307" y="104"/>
                          </a:lnTo>
                          <a:lnTo>
                            <a:pt x="305" y="104"/>
                          </a:lnTo>
                          <a:lnTo>
                            <a:pt x="303" y="104"/>
                          </a:lnTo>
                          <a:lnTo>
                            <a:pt x="299" y="104"/>
                          </a:lnTo>
                          <a:lnTo>
                            <a:pt x="297" y="104"/>
                          </a:lnTo>
                          <a:lnTo>
                            <a:pt x="294" y="104"/>
                          </a:lnTo>
                          <a:lnTo>
                            <a:pt x="288" y="104"/>
                          </a:lnTo>
                          <a:lnTo>
                            <a:pt x="284" y="105"/>
                          </a:lnTo>
                          <a:lnTo>
                            <a:pt x="281" y="105"/>
                          </a:lnTo>
                          <a:lnTo>
                            <a:pt x="279" y="105"/>
                          </a:lnTo>
                          <a:lnTo>
                            <a:pt x="276" y="105"/>
                          </a:lnTo>
                          <a:lnTo>
                            <a:pt x="273" y="105"/>
                          </a:lnTo>
                          <a:lnTo>
                            <a:pt x="268" y="105"/>
                          </a:lnTo>
                          <a:lnTo>
                            <a:pt x="263" y="105"/>
                          </a:lnTo>
                          <a:lnTo>
                            <a:pt x="259" y="105"/>
                          </a:lnTo>
                          <a:lnTo>
                            <a:pt x="253" y="105"/>
                          </a:lnTo>
                          <a:lnTo>
                            <a:pt x="249" y="105"/>
                          </a:lnTo>
                          <a:lnTo>
                            <a:pt x="246" y="105"/>
                          </a:lnTo>
                          <a:lnTo>
                            <a:pt x="241" y="105"/>
                          </a:lnTo>
                          <a:lnTo>
                            <a:pt x="235" y="105"/>
                          </a:lnTo>
                          <a:lnTo>
                            <a:pt x="230" y="105"/>
                          </a:lnTo>
                          <a:lnTo>
                            <a:pt x="227" y="105"/>
                          </a:lnTo>
                          <a:lnTo>
                            <a:pt x="223" y="105"/>
                          </a:lnTo>
                          <a:lnTo>
                            <a:pt x="218" y="105"/>
                          </a:lnTo>
                          <a:lnTo>
                            <a:pt x="215" y="105"/>
                          </a:lnTo>
                          <a:lnTo>
                            <a:pt x="210" y="105"/>
                          </a:lnTo>
                          <a:lnTo>
                            <a:pt x="204" y="104"/>
                          </a:lnTo>
                          <a:lnTo>
                            <a:pt x="198" y="104"/>
                          </a:lnTo>
                          <a:lnTo>
                            <a:pt x="192" y="104"/>
                          </a:lnTo>
                          <a:lnTo>
                            <a:pt x="187" y="104"/>
                          </a:lnTo>
                          <a:lnTo>
                            <a:pt x="182" y="104"/>
                          </a:lnTo>
                          <a:lnTo>
                            <a:pt x="176" y="104"/>
                          </a:lnTo>
                          <a:lnTo>
                            <a:pt x="170" y="104"/>
                          </a:lnTo>
                          <a:lnTo>
                            <a:pt x="165" y="104"/>
                          </a:lnTo>
                          <a:lnTo>
                            <a:pt x="159" y="103"/>
                          </a:lnTo>
                          <a:lnTo>
                            <a:pt x="153" y="102"/>
                          </a:lnTo>
                          <a:lnTo>
                            <a:pt x="148" y="102"/>
                          </a:lnTo>
                          <a:lnTo>
                            <a:pt x="144" y="102"/>
                          </a:lnTo>
                          <a:lnTo>
                            <a:pt x="138" y="102"/>
                          </a:lnTo>
                          <a:lnTo>
                            <a:pt x="134" y="102"/>
                          </a:lnTo>
                          <a:lnTo>
                            <a:pt x="128" y="102"/>
                          </a:lnTo>
                          <a:lnTo>
                            <a:pt x="125" y="102"/>
                          </a:lnTo>
                          <a:lnTo>
                            <a:pt x="119" y="102"/>
                          </a:lnTo>
                          <a:lnTo>
                            <a:pt x="114" y="101"/>
                          </a:lnTo>
                          <a:lnTo>
                            <a:pt x="109" y="100"/>
                          </a:lnTo>
                          <a:lnTo>
                            <a:pt x="104" y="100"/>
                          </a:lnTo>
                          <a:lnTo>
                            <a:pt x="100" y="100"/>
                          </a:lnTo>
                          <a:lnTo>
                            <a:pt x="96" y="100"/>
                          </a:lnTo>
                          <a:lnTo>
                            <a:pt x="91" y="100"/>
                          </a:lnTo>
                          <a:lnTo>
                            <a:pt x="88" y="100"/>
                          </a:lnTo>
                          <a:lnTo>
                            <a:pt x="83" y="100"/>
                          </a:lnTo>
                          <a:lnTo>
                            <a:pt x="78" y="98"/>
                          </a:lnTo>
                          <a:lnTo>
                            <a:pt x="75" y="97"/>
                          </a:lnTo>
                          <a:lnTo>
                            <a:pt x="71" y="97"/>
                          </a:lnTo>
                          <a:lnTo>
                            <a:pt x="68" y="97"/>
                          </a:lnTo>
                          <a:lnTo>
                            <a:pt x="64" y="97"/>
                          </a:lnTo>
                          <a:lnTo>
                            <a:pt x="61" y="97"/>
                          </a:lnTo>
                          <a:lnTo>
                            <a:pt x="57" y="97"/>
                          </a:lnTo>
                          <a:lnTo>
                            <a:pt x="53" y="97"/>
                          </a:lnTo>
                          <a:lnTo>
                            <a:pt x="50" y="96"/>
                          </a:lnTo>
                          <a:lnTo>
                            <a:pt x="46" y="96"/>
                          </a:lnTo>
                          <a:lnTo>
                            <a:pt x="44" y="96"/>
                          </a:lnTo>
                          <a:lnTo>
                            <a:pt x="40" y="95"/>
                          </a:lnTo>
                          <a:lnTo>
                            <a:pt x="38" y="94"/>
                          </a:lnTo>
                          <a:lnTo>
                            <a:pt x="34" y="94"/>
                          </a:lnTo>
                          <a:lnTo>
                            <a:pt x="33" y="94"/>
                          </a:lnTo>
                          <a:lnTo>
                            <a:pt x="30" y="94"/>
                          </a:lnTo>
                          <a:lnTo>
                            <a:pt x="26" y="94"/>
                          </a:lnTo>
                          <a:lnTo>
                            <a:pt x="24" y="94"/>
                          </a:lnTo>
                          <a:lnTo>
                            <a:pt x="23" y="94"/>
                          </a:lnTo>
                          <a:lnTo>
                            <a:pt x="18" y="91"/>
                          </a:lnTo>
                          <a:lnTo>
                            <a:pt x="14" y="91"/>
                          </a:lnTo>
                          <a:lnTo>
                            <a:pt x="11" y="91"/>
                          </a:lnTo>
                          <a:lnTo>
                            <a:pt x="7" y="91"/>
                          </a:lnTo>
                          <a:lnTo>
                            <a:pt x="5" y="91"/>
                          </a:lnTo>
                          <a:lnTo>
                            <a:pt x="2" y="91"/>
                          </a:lnTo>
                          <a:lnTo>
                            <a:pt x="0" y="91"/>
                          </a:lnTo>
                          <a:lnTo>
                            <a:pt x="13" y="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3" name="Freeform 251">
                      <a:extLst>
                        <a:ext uri="{FF2B5EF4-FFF2-40B4-BE49-F238E27FC236}">
                          <a16:creationId xmlns:a16="http://schemas.microsoft.com/office/drawing/2014/main" id="{D259A6BD-426D-3F49-A0CC-367B23E932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0" y="1680"/>
                      <a:ext cx="12" cy="31"/>
                    </a:xfrm>
                    <a:custGeom>
                      <a:avLst/>
                      <a:gdLst>
                        <a:gd name="T0" fmla="*/ 0 w 36"/>
                        <a:gd name="T1" fmla="*/ 0 h 91"/>
                        <a:gd name="T2" fmla="*/ 0 w 36"/>
                        <a:gd name="T3" fmla="*/ 0 h 91"/>
                        <a:gd name="T4" fmla="*/ 0 w 36"/>
                        <a:gd name="T5" fmla="*/ 0 h 91"/>
                        <a:gd name="T6" fmla="*/ 0 w 36"/>
                        <a:gd name="T7" fmla="*/ 0 h 91"/>
                        <a:gd name="T8" fmla="*/ 0 w 36"/>
                        <a:gd name="T9" fmla="*/ 0 h 91"/>
                        <a:gd name="T10" fmla="*/ 0 w 36"/>
                        <a:gd name="T11" fmla="*/ 0 h 91"/>
                        <a:gd name="T12" fmla="*/ 0 w 36"/>
                        <a:gd name="T13" fmla="*/ 0 h 91"/>
                        <a:gd name="T14" fmla="*/ 0 w 36"/>
                        <a:gd name="T15" fmla="*/ 0 h 91"/>
                        <a:gd name="T16" fmla="*/ 0 w 36"/>
                        <a:gd name="T17" fmla="*/ 0 h 91"/>
                        <a:gd name="T18" fmla="*/ 0 w 36"/>
                        <a:gd name="T19" fmla="*/ 0 h 91"/>
                        <a:gd name="T20" fmla="*/ 0 w 36"/>
                        <a:gd name="T21" fmla="*/ 0 h 91"/>
                        <a:gd name="T22" fmla="*/ 0 w 36"/>
                        <a:gd name="T23" fmla="*/ 0 h 91"/>
                        <a:gd name="T24" fmla="*/ 0 w 36"/>
                        <a:gd name="T25" fmla="*/ 0 h 91"/>
                        <a:gd name="T26" fmla="*/ 0 w 36"/>
                        <a:gd name="T27" fmla="*/ 0 h 91"/>
                        <a:gd name="T28" fmla="*/ 0 w 36"/>
                        <a:gd name="T29" fmla="*/ 0 h 91"/>
                        <a:gd name="T30" fmla="*/ 0 w 36"/>
                        <a:gd name="T31" fmla="*/ 0 h 91"/>
                        <a:gd name="T32" fmla="*/ 0 w 36"/>
                        <a:gd name="T33" fmla="*/ 0 h 91"/>
                        <a:gd name="T34" fmla="*/ 0 w 36"/>
                        <a:gd name="T35" fmla="*/ 0 h 91"/>
                        <a:gd name="T36" fmla="*/ 0 w 36"/>
                        <a:gd name="T37" fmla="*/ 0 h 91"/>
                        <a:gd name="T38" fmla="*/ 0 w 36"/>
                        <a:gd name="T39" fmla="*/ 0 h 91"/>
                        <a:gd name="T40" fmla="*/ 0 w 36"/>
                        <a:gd name="T41" fmla="*/ 0 h 91"/>
                        <a:gd name="T42" fmla="*/ 0 w 36"/>
                        <a:gd name="T43" fmla="*/ 0 h 91"/>
                        <a:gd name="T44" fmla="*/ 0 w 36"/>
                        <a:gd name="T45" fmla="*/ 0 h 91"/>
                        <a:gd name="T46" fmla="*/ 0 w 36"/>
                        <a:gd name="T47" fmla="*/ 0 h 91"/>
                        <a:gd name="T48" fmla="*/ 0 w 36"/>
                        <a:gd name="T49" fmla="*/ 0 h 91"/>
                        <a:gd name="T50" fmla="*/ 0 w 36"/>
                        <a:gd name="T51" fmla="*/ 0 h 91"/>
                        <a:gd name="T52" fmla="*/ 0 w 36"/>
                        <a:gd name="T53" fmla="*/ 0 h 91"/>
                        <a:gd name="T54" fmla="*/ 0 w 36"/>
                        <a:gd name="T55" fmla="*/ 0 h 91"/>
                        <a:gd name="T56" fmla="*/ 0 w 36"/>
                        <a:gd name="T57" fmla="*/ 0 h 91"/>
                        <a:gd name="T58" fmla="*/ 0 w 36"/>
                        <a:gd name="T59" fmla="*/ 0 h 91"/>
                        <a:gd name="T60" fmla="*/ 0 w 36"/>
                        <a:gd name="T61" fmla="*/ 0 h 91"/>
                        <a:gd name="T62" fmla="*/ 0 w 36"/>
                        <a:gd name="T63" fmla="*/ 0 h 91"/>
                        <a:gd name="T64" fmla="*/ 0 w 36"/>
                        <a:gd name="T65" fmla="*/ 0 h 91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36"/>
                        <a:gd name="T100" fmla="*/ 0 h 91"/>
                        <a:gd name="T101" fmla="*/ 36 w 36"/>
                        <a:gd name="T102" fmla="*/ 91 h 91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36" h="91">
                          <a:moveTo>
                            <a:pt x="36" y="91"/>
                          </a:moveTo>
                          <a:lnTo>
                            <a:pt x="33" y="91"/>
                          </a:lnTo>
                          <a:lnTo>
                            <a:pt x="29" y="91"/>
                          </a:lnTo>
                          <a:lnTo>
                            <a:pt x="27" y="89"/>
                          </a:lnTo>
                          <a:lnTo>
                            <a:pt x="23" y="89"/>
                          </a:lnTo>
                          <a:lnTo>
                            <a:pt x="17" y="88"/>
                          </a:lnTo>
                          <a:lnTo>
                            <a:pt x="15" y="87"/>
                          </a:lnTo>
                          <a:lnTo>
                            <a:pt x="10" y="85"/>
                          </a:lnTo>
                          <a:lnTo>
                            <a:pt x="8" y="83"/>
                          </a:lnTo>
                          <a:lnTo>
                            <a:pt x="4" y="81"/>
                          </a:lnTo>
                          <a:lnTo>
                            <a:pt x="3" y="80"/>
                          </a:lnTo>
                          <a:lnTo>
                            <a:pt x="0" y="75"/>
                          </a:lnTo>
                          <a:lnTo>
                            <a:pt x="0" y="70"/>
                          </a:lnTo>
                          <a:lnTo>
                            <a:pt x="0" y="67"/>
                          </a:lnTo>
                          <a:lnTo>
                            <a:pt x="0" y="64"/>
                          </a:lnTo>
                          <a:lnTo>
                            <a:pt x="1" y="61"/>
                          </a:lnTo>
                          <a:lnTo>
                            <a:pt x="3" y="58"/>
                          </a:lnTo>
                          <a:lnTo>
                            <a:pt x="3" y="55"/>
                          </a:lnTo>
                          <a:lnTo>
                            <a:pt x="6" y="51"/>
                          </a:lnTo>
                          <a:lnTo>
                            <a:pt x="7" y="48"/>
                          </a:lnTo>
                          <a:lnTo>
                            <a:pt x="9" y="45"/>
                          </a:lnTo>
                          <a:lnTo>
                            <a:pt x="11" y="41"/>
                          </a:lnTo>
                          <a:lnTo>
                            <a:pt x="13" y="37"/>
                          </a:lnTo>
                          <a:lnTo>
                            <a:pt x="15" y="34"/>
                          </a:lnTo>
                          <a:lnTo>
                            <a:pt x="19" y="30"/>
                          </a:lnTo>
                          <a:lnTo>
                            <a:pt x="20" y="26"/>
                          </a:lnTo>
                          <a:lnTo>
                            <a:pt x="23" y="23"/>
                          </a:lnTo>
                          <a:lnTo>
                            <a:pt x="26" y="19"/>
                          </a:lnTo>
                          <a:lnTo>
                            <a:pt x="28" y="15"/>
                          </a:lnTo>
                          <a:lnTo>
                            <a:pt x="30" y="12"/>
                          </a:lnTo>
                          <a:lnTo>
                            <a:pt x="32" y="7"/>
                          </a:lnTo>
                          <a:lnTo>
                            <a:pt x="33" y="4"/>
                          </a:lnTo>
                          <a:lnTo>
                            <a:pt x="35" y="0"/>
                          </a:lnTo>
                          <a:lnTo>
                            <a:pt x="35" y="4"/>
                          </a:lnTo>
                          <a:lnTo>
                            <a:pt x="35" y="6"/>
                          </a:lnTo>
                          <a:lnTo>
                            <a:pt x="35" y="10"/>
                          </a:lnTo>
                          <a:lnTo>
                            <a:pt x="35" y="12"/>
                          </a:lnTo>
                          <a:lnTo>
                            <a:pt x="35" y="15"/>
                          </a:lnTo>
                          <a:lnTo>
                            <a:pt x="35" y="17"/>
                          </a:lnTo>
                          <a:lnTo>
                            <a:pt x="35" y="20"/>
                          </a:lnTo>
                          <a:lnTo>
                            <a:pt x="35" y="23"/>
                          </a:lnTo>
                          <a:lnTo>
                            <a:pt x="35" y="26"/>
                          </a:lnTo>
                          <a:lnTo>
                            <a:pt x="35" y="30"/>
                          </a:lnTo>
                          <a:lnTo>
                            <a:pt x="35" y="32"/>
                          </a:lnTo>
                          <a:lnTo>
                            <a:pt x="35" y="35"/>
                          </a:lnTo>
                          <a:lnTo>
                            <a:pt x="35" y="37"/>
                          </a:lnTo>
                          <a:lnTo>
                            <a:pt x="35" y="41"/>
                          </a:lnTo>
                          <a:lnTo>
                            <a:pt x="35" y="43"/>
                          </a:lnTo>
                          <a:lnTo>
                            <a:pt x="35" y="47"/>
                          </a:lnTo>
                          <a:lnTo>
                            <a:pt x="35" y="49"/>
                          </a:lnTo>
                          <a:lnTo>
                            <a:pt x="35" y="53"/>
                          </a:lnTo>
                          <a:lnTo>
                            <a:pt x="35" y="55"/>
                          </a:lnTo>
                          <a:lnTo>
                            <a:pt x="35" y="57"/>
                          </a:lnTo>
                          <a:lnTo>
                            <a:pt x="35" y="61"/>
                          </a:lnTo>
                          <a:lnTo>
                            <a:pt x="35" y="63"/>
                          </a:lnTo>
                          <a:lnTo>
                            <a:pt x="35" y="67"/>
                          </a:lnTo>
                          <a:lnTo>
                            <a:pt x="35" y="69"/>
                          </a:lnTo>
                          <a:lnTo>
                            <a:pt x="35" y="72"/>
                          </a:lnTo>
                          <a:lnTo>
                            <a:pt x="35" y="75"/>
                          </a:lnTo>
                          <a:lnTo>
                            <a:pt x="35" y="77"/>
                          </a:lnTo>
                          <a:lnTo>
                            <a:pt x="35" y="80"/>
                          </a:lnTo>
                          <a:lnTo>
                            <a:pt x="35" y="82"/>
                          </a:lnTo>
                          <a:lnTo>
                            <a:pt x="35" y="86"/>
                          </a:lnTo>
                          <a:lnTo>
                            <a:pt x="35" y="88"/>
                          </a:lnTo>
                          <a:lnTo>
                            <a:pt x="36" y="9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4" name="Freeform 252">
                      <a:extLst>
                        <a:ext uri="{FF2B5EF4-FFF2-40B4-BE49-F238E27FC236}">
                          <a16:creationId xmlns:a16="http://schemas.microsoft.com/office/drawing/2014/main" id="{0570C752-9C97-8047-AB98-CC1E53F024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02" y="1599"/>
                      <a:ext cx="223" cy="177"/>
                    </a:xfrm>
                    <a:custGeom>
                      <a:avLst/>
                      <a:gdLst>
                        <a:gd name="T0" fmla="*/ 0 w 667"/>
                        <a:gd name="T1" fmla="*/ 0 h 531"/>
                        <a:gd name="T2" fmla="*/ 0 w 667"/>
                        <a:gd name="T3" fmla="*/ 0 h 531"/>
                        <a:gd name="T4" fmla="*/ 0 w 667"/>
                        <a:gd name="T5" fmla="*/ 0 h 531"/>
                        <a:gd name="T6" fmla="*/ 0 w 667"/>
                        <a:gd name="T7" fmla="*/ 0 h 531"/>
                        <a:gd name="T8" fmla="*/ 0 w 667"/>
                        <a:gd name="T9" fmla="*/ 0 h 531"/>
                        <a:gd name="T10" fmla="*/ 0 w 667"/>
                        <a:gd name="T11" fmla="*/ 0 h 531"/>
                        <a:gd name="T12" fmla="*/ 0 w 667"/>
                        <a:gd name="T13" fmla="*/ 0 h 531"/>
                        <a:gd name="T14" fmla="*/ 0 w 667"/>
                        <a:gd name="T15" fmla="*/ 0 h 531"/>
                        <a:gd name="T16" fmla="*/ 0 w 667"/>
                        <a:gd name="T17" fmla="*/ 0 h 531"/>
                        <a:gd name="T18" fmla="*/ 0 w 667"/>
                        <a:gd name="T19" fmla="*/ 0 h 531"/>
                        <a:gd name="T20" fmla="*/ 0 w 667"/>
                        <a:gd name="T21" fmla="*/ 0 h 531"/>
                        <a:gd name="T22" fmla="*/ 0 w 667"/>
                        <a:gd name="T23" fmla="*/ 0 h 531"/>
                        <a:gd name="T24" fmla="*/ 0 w 667"/>
                        <a:gd name="T25" fmla="*/ 0 h 531"/>
                        <a:gd name="T26" fmla="*/ 0 w 667"/>
                        <a:gd name="T27" fmla="*/ 0 h 531"/>
                        <a:gd name="T28" fmla="*/ 0 w 667"/>
                        <a:gd name="T29" fmla="*/ 0 h 531"/>
                        <a:gd name="T30" fmla="*/ 0 w 667"/>
                        <a:gd name="T31" fmla="*/ 0 h 531"/>
                        <a:gd name="T32" fmla="*/ 0 w 667"/>
                        <a:gd name="T33" fmla="*/ 0 h 531"/>
                        <a:gd name="T34" fmla="*/ 0 w 667"/>
                        <a:gd name="T35" fmla="*/ 0 h 531"/>
                        <a:gd name="T36" fmla="*/ 0 w 667"/>
                        <a:gd name="T37" fmla="*/ 0 h 531"/>
                        <a:gd name="T38" fmla="*/ 0 w 667"/>
                        <a:gd name="T39" fmla="*/ 0 h 531"/>
                        <a:gd name="T40" fmla="*/ 0 w 667"/>
                        <a:gd name="T41" fmla="*/ 0 h 531"/>
                        <a:gd name="T42" fmla="*/ 0 w 667"/>
                        <a:gd name="T43" fmla="*/ 0 h 531"/>
                        <a:gd name="T44" fmla="*/ 0 w 667"/>
                        <a:gd name="T45" fmla="*/ 0 h 531"/>
                        <a:gd name="T46" fmla="*/ 0 w 667"/>
                        <a:gd name="T47" fmla="*/ 0 h 531"/>
                        <a:gd name="T48" fmla="*/ 0 w 667"/>
                        <a:gd name="T49" fmla="*/ 0 h 531"/>
                        <a:gd name="T50" fmla="*/ 0 w 667"/>
                        <a:gd name="T51" fmla="*/ 0 h 531"/>
                        <a:gd name="T52" fmla="*/ 0 w 667"/>
                        <a:gd name="T53" fmla="*/ 0 h 531"/>
                        <a:gd name="T54" fmla="*/ 0 w 667"/>
                        <a:gd name="T55" fmla="*/ 0 h 531"/>
                        <a:gd name="T56" fmla="*/ 0 w 667"/>
                        <a:gd name="T57" fmla="*/ 0 h 531"/>
                        <a:gd name="T58" fmla="*/ 0 w 667"/>
                        <a:gd name="T59" fmla="*/ 0 h 531"/>
                        <a:gd name="T60" fmla="*/ 0 w 667"/>
                        <a:gd name="T61" fmla="*/ 0 h 531"/>
                        <a:gd name="T62" fmla="*/ 0 w 667"/>
                        <a:gd name="T63" fmla="*/ 0 h 531"/>
                        <a:gd name="T64" fmla="*/ 0 w 667"/>
                        <a:gd name="T65" fmla="*/ 0 h 531"/>
                        <a:gd name="T66" fmla="*/ 0 w 667"/>
                        <a:gd name="T67" fmla="*/ 0 h 531"/>
                        <a:gd name="T68" fmla="*/ 0 w 667"/>
                        <a:gd name="T69" fmla="*/ 0 h 531"/>
                        <a:gd name="T70" fmla="*/ 0 w 667"/>
                        <a:gd name="T71" fmla="*/ 0 h 531"/>
                        <a:gd name="T72" fmla="*/ 0 w 667"/>
                        <a:gd name="T73" fmla="*/ 0 h 531"/>
                        <a:gd name="T74" fmla="*/ 0 w 667"/>
                        <a:gd name="T75" fmla="*/ 0 h 531"/>
                        <a:gd name="T76" fmla="*/ 0 w 667"/>
                        <a:gd name="T77" fmla="*/ 0 h 531"/>
                        <a:gd name="T78" fmla="*/ 0 w 667"/>
                        <a:gd name="T79" fmla="*/ 0 h 531"/>
                        <a:gd name="T80" fmla="*/ 0 w 667"/>
                        <a:gd name="T81" fmla="*/ 0 h 531"/>
                        <a:gd name="T82" fmla="*/ 0 w 667"/>
                        <a:gd name="T83" fmla="*/ 0 h 531"/>
                        <a:gd name="T84" fmla="*/ 0 w 667"/>
                        <a:gd name="T85" fmla="*/ 0 h 531"/>
                        <a:gd name="T86" fmla="*/ 0 w 667"/>
                        <a:gd name="T87" fmla="*/ 0 h 531"/>
                        <a:gd name="T88" fmla="*/ 0 w 667"/>
                        <a:gd name="T89" fmla="*/ 0 h 531"/>
                        <a:gd name="T90" fmla="*/ 0 w 667"/>
                        <a:gd name="T91" fmla="*/ 0 h 531"/>
                        <a:gd name="T92" fmla="*/ 0 w 667"/>
                        <a:gd name="T93" fmla="*/ 0 h 531"/>
                        <a:gd name="T94" fmla="*/ 0 w 667"/>
                        <a:gd name="T95" fmla="*/ 0 h 531"/>
                        <a:gd name="T96" fmla="*/ 0 w 667"/>
                        <a:gd name="T97" fmla="*/ 0 h 531"/>
                        <a:gd name="T98" fmla="*/ 0 w 667"/>
                        <a:gd name="T99" fmla="*/ 0 h 531"/>
                        <a:gd name="T100" fmla="*/ 0 w 667"/>
                        <a:gd name="T101" fmla="*/ 0 h 531"/>
                        <a:gd name="T102" fmla="*/ 0 w 667"/>
                        <a:gd name="T103" fmla="*/ 0 h 531"/>
                        <a:gd name="T104" fmla="*/ 0 w 667"/>
                        <a:gd name="T105" fmla="*/ 0 h 531"/>
                        <a:gd name="T106" fmla="*/ 0 w 667"/>
                        <a:gd name="T107" fmla="*/ 0 h 531"/>
                        <a:gd name="T108" fmla="*/ 0 w 667"/>
                        <a:gd name="T109" fmla="*/ 0 h 531"/>
                        <a:gd name="T110" fmla="*/ 0 w 667"/>
                        <a:gd name="T111" fmla="*/ 0 h 531"/>
                        <a:gd name="T112" fmla="*/ 0 w 667"/>
                        <a:gd name="T113" fmla="*/ 0 h 531"/>
                        <a:gd name="T114" fmla="*/ 0 w 667"/>
                        <a:gd name="T115" fmla="*/ 0 h 531"/>
                        <a:gd name="T116" fmla="*/ 0 w 667"/>
                        <a:gd name="T117" fmla="*/ 0 h 531"/>
                        <a:gd name="T118" fmla="*/ 0 w 667"/>
                        <a:gd name="T119" fmla="*/ 0 h 531"/>
                        <a:gd name="T120" fmla="*/ 0 w 667"/>
                        <a:gd name="T121" fmla="*/ 0 h 531"/>
                        <a:gd name="T122" fmla="*/ 0 w 667"/>
                        <a:gd name="T123" fmla="*/ 0 h 53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w 667"/>
                        <a:gd name="T187" fmla="*/ 0 h 531"/>
                        <a:gd name="T188" fmla="*/ 667 w 667"/>
                        <a:gd name="T189" fmla="*/ 531 h 531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T186" t="T187" r="T188" b="T189"/>
                      <a:pathLst>
                        <a:path w="667" h="531">
                          <a:moveTo>
                            <a:pt x="22" y="4"/>
                          </a:moveTo>
                          <a:lnTo>
                            <a:pt x="105" y="26"/>
                          </a:lnTo>
                          <a:lnTo>
                            <a:pt x="105" y="27"/>
                          </a:lnTo>
                          <a:lnTo>
                            <a:pt x="105" y="29"/>
                          </a:lnTo>
                          <a:lnTo>
                            <a:pt x="104" y="30"/>
                          </a:lnTo>
                          <a:lnTo>
                            <a:pt x="104" y="33"/>
                          </a:lnTo>
                          <a:lnTo>
                            <a:pt x="104" y="35"/>
                          </a:lnTo>
                          <a:lnTo>
                            <a:pt x="104" y="38"/>
                          </a:lnTo>
                          <a:lnTo>
                            <a:pt x="104" y="41"/>
                          </a:lnTo>
                          <a:lnTo>
                            <a:pt x="104" y="45"/>
                          </a:lnTo>
                          <a:lnTo>
                            <a:pt x="102" y="48"/>
                          </a:lnTo>
                          <a:lnTo>
                            <a:pt x="101" y="53"/>
                          </a:lnTo>
                          <a:lnTo>
                            <a:pt x="101" y="54"/>
                          </a:lnTo>
                          <a:lnTo>
                            <a:pt x="101" y="57"/>
                          </a:lnTo>
                          <a:lnTo>
                            <a:pt x="101" y="59"/>
                          </a:lnTo>
                          <a:lnTo>
                            <a:pt x="101" y="62"/>
                          </a:lnTo>
                          <a:lnTo>
                            <a:pt x="101" y="65"/>
                          </a:lnTo>
                          <a:lnTo>
                            <a:pt x="101" y="67"/>
                          </a:lnTo>
                          <a:lnTo>
                            <a:pt x="101" y="71"/>
                          </a:lnTo>
                          <a:lnTo>
                            <a:pt x="101" y="73"/>
                          </a:lnTo>
                          <a:lnTo>
                            <a:pt x="100" y="76"/>
                          </a:lnTo>
                          <a:lnTo>
                            <a:pt x="99" y="79"/>
                          </a:lnTo>
                          <a:lnTo>
                            <a:pt x="99" y="81"/>
                          </a:lnTo>
                          <a:lnTo>
                            <a:pt x="99" y="85"/>
                          </a:lnTo>
                          <a:lnTo>
                            <a:pt x="99" y="87"/>
                          </a:lnTo>
                          <a:lnTo>
                            <a:pt x="99" y="90"/>
                          </a:lnTo>
                          <a:lnTo>
                            <a:pt x="99" y="95"/>
                          </a:lnTo>
                          <a:lnTo>
                            <a:pt x="99" y="97"/>
                          </a:lnTo>
                          <a:lnTo>
                            <a:pt x="98" y="100"/>
                          </a:lnTo>
                          <a:lnTo>
                            <a:pt x="97" y="105"/>
                          </a:lnTo>
                          <a:lnTo>
                            <a:pt x="97" y="108"/>
                          </a:lnTo>
                          <a:lnTo>
                            <a:pt x="97" y="112"/>
                          </a:lnTo>
                          <a:lnTo>
                            <a:pt x="97" y="115"/>
                          </a:lnTo>
                          <a:lnTo>
                            <a:pt x="97" y="119"/>
                          </a:lnTo>
                          <a:lnTo>
                            <a:pt x="97" y="123"/>
                          </a:lnTo>
                          <a:lnTo>
                            <a:pt x="97" y="128"/>
                          </a:lnTo>
                          <a:lnTo>
                            <a:pt x="95" y="131"/>
                          </a:lnTo>
                          <a:lnTo>
                            <a:pt x="94" y="135"/>
                          </a:lnTo>
                          <a:lnTo>
                            <a:pt x="94" y="138"/>
                          </a:lnTo>
                          <a:lnTo>
                            <a:pt x="94" y="143"/>
                          </a:lnTo>
                          <a:lnTo>
                            <a:pt x="94" y="148"/>
                          </a:lnTo>
                          <a:lnTo>
                            <a:pt x="94" y="152"/>
                          </a:lnTo>
                          <a:lnTo>
                            <a:pt x="93" y="156"/>
                          </a:lnTo>
                          <a:lnTo>
                            <a:pt x="93" y="161"/>
                          </a:lnTo>
                          <a:lnTo>
                            <a:pt x="92" y="165"/>
                          </a:lnTo>
                          <a:lnTo>
                            <a:pt x="92" y="169"/>
                          </a:lnTo>
                          <a:lnTo>
                            <a:pt x="91" y="173"/>
                          </a:lnTo>
                          <a:lnTo>
                            <a:pt x="91" y="179"/>
                          </a:lnTo>
                          <a:lnTo>
                            <a:pt x="91" y="182"/>
                          </a:lnTo>
                          <a:lnTo>
                            <a:pt x="91" y="187"/>
                          </a:lnTo>
                          <a:lnTo>
                            <a:pt x="91" y="192"/>
                          </a:lnTo>
                          <a:lnTo>
                            <a:pt x="91" y="198"/>
                          </a:lnTo>
                          <a:lnTo>
                            <a:pt x="89" y="201"/>
                          </a:lnTo>
                          <a:lnTo>
                            <a:pt x="89" y="207"/>
                          </a:lnTo>
                          <a:lnTo>
                            <a:pt x="89" y="211"/>
                          </a:lnTo>
                          <a:lnTo>
                            <a:pt x="89" y="217"/>
                          </a:lnTo>
                          <a:lnTo>
                            <a:pt x="88" y="214"/>
                          </a:lnTo>
                          <a:lnTo>
                            <a:pt x="86" y="211"/>
                          </a:lnTo>
                          <a:lnTo>
                            <a:pt x="83" y="207"/>
                          </a:lnTo>
                          <a:lnTo>
                            <a:pt x="80" y="205"/>
                          </a:lnTo>
                          <a:lnTo>
                            <a:pt x="76" y="201"/>
                          </a:lnTo>
                          <a:lnTo>
                            <a:pt x="70" y="199"/>
                          </a:lnTo>
                          <a:lnTo>
                            <a:pt x="68" y="198"/>
                          </a:lnTo>
                          <a:lnTo>
                            <a:pt x="66" y="197"/>
                          </a:lnTo>
                          <a:lnTo>
                            <a:pt x="63" y="197"/>
                          </a:lnTo>
                          <a:lnTo>
                            <a:pt x="61" y="195"/>
                          </a:lnTo>
                          <a:lnTo>
                            <a:pt x="60" y="197"/>
                          </a:lnTo>
                          <a:lnTo>
                            <a:pt x="59" y="199"/>
                          </a:lnTo>
                          <a:lnTo>
                            <a:pt x="59" y="201"/>
                          </a:lnTo>
                          <a:lnTo>
                            <a:pt x="57" y="206"/>
                          </a:lnTo>
                          <a:lnTo>
                            <a:pt x="56" y="208"/>
                          </a:lnTo>
                          <a:lnTo>
                            <a:pt x="55" y="213"/>
                          </a:lnTo>
                          <a:lnTo>
                            <a:pt x="54" y="218"/>
                          </a:lnTo>
                          <a:lnTo>
                            <a:pt x="54" y="222"/>
                          </a:lnTo>
                          <a:lnTo>
                            <a:pt x="53" y="226"/>
                          </a:lnTo>
                          <a:lnTo>
                            <a:pt x="53" y="231"/>
                          </a:lnTo>
                          <a:lnTo>
                            <a:pt x="53" y="235"/>
                          </a:lnTo>
                          <a:lnTo>
                            <a:pt x="53" y="239"/>
                          </a:lnTo>
                          <a:lnTo>
                            <a:pt x="53" y="243"/>
                          </a:lnTo>
                          <a:lnTo>
                            <a:pt x="53" y="246"/>
                          </a:lnTo>
                          <a:lnTo>
                            <a:pt x="54" y="250"/>
                          </a:lnTo>
                          <a:lnTo>
                            <a:pt x="56" y="254"/>
                          </a:lnTo>
                          <a:lnTo>
                            <a:pt x="51" y="255"/>
                          </a:lnTo>
                          <a:lnTo>
                            <a:pt x="48" y="257"/>
                          </a:lnTo>
                          <a:lnTo>
                            <a:pt x="44" y="257"/>
                          </a:lnTo>
                          <a:lnTo>
                            <a:pt x="41" y="260"/>
                          </a:lnTo>
                          <a:lnTo>
                            <a:pt x="38" y="262"/>
                          </a:lnTo>
                          <a:lnTo>
                            <a:pt x="35" y="263"/>
                          </a:lnTo>
                          <a:lnTo>
                            <a:pt x="32" y="264"/>
                          </a:lnTo>
                          <a:lnTo>
                            <a:pt x="30" y="267"/>
                          </a:lnTo>
                          <a:lnTo>
                            <a:pt x="25" y="271"/>
                          </a:lnTo>
                          <a:lnTo>
                            <a:pt x="22" y="275"/>
                          </a:lnTo>
                          <a:lnTo>
                            <a:pt x="19" y="280"/>
                          </a:lnTo>
                          <a:lnTo>
                            <a:pt x="17" y="284"/>
                          </a:lnTo>
                          <a:lnTo>
                            <a:pt x="15" y="289"/>
                          </a:lnTo>
                          <a:lnTo>
                            <a:pt x="13" y="294"/>
                          </a:lnTo>
                          <a:lnTo>
                            <a:pt x="12" y="299"/>
                          </a:lnTo>
                          <a:lnTo>
                            <a:pt x="12" y="303"/>
                          </a:lnTo>
                          <a:lnTo>
                            <a:pt x="12" y="306"/>
                          </a:lnTo>
                          <a:lnTo>
                            <a:pt x="12" y="308"/>
                          </a:lnTo>
                          <a:lnTo>
                            <a:pt x="12" y="312"/>
                          </a:lnTo>
                          <a:lnTo>
                            <a:pt x="13" y="314"/>
                          </a:lnTo>
                          <a:lnTo>
                            <a:pt x="13" y="317"/>
                          </a:lnTo>
                          <a:lnTo>
                            <a:pt x="15" y="319"/>
                          </a:lnTo>
                          <a:lnTo>
                            <a:pt x="15" y="322"/>
                          </a:lnTo>
                          <a:lnTo>
                            <a:pt x="17" y="325"/>
                          </a:lnTo>
                          <a:lnTo>
                            <a:pt x="18" y="330"/>
                          </a:lnTo>
                          <a:lnTo>
                            <a:pt x="21" y="336"/>
                          </a:lnTo>
                          <a:lnTo>
                            <a:pt x="21" y="338"/>
                          </a:lnTo>
                          <a:lnTo>
                            <a:pt x="23" y="340"/>
                          </a:lnTo>
                          <a:lnTo>
                            <a:pt x="24" y="343"/>
                          </a:lnTo>
                          <a:lnTo>
                            <a:pt x="25" y="345"/>
                          </a:lnTo>
                          <a:lnTo>
                            <a:pt x="28" y="351"/>
                          </a:lnTo>
                          <a:lnTo>
                            <a:pt x="31" y="356"/>
                          </a:lnTo>
                          <a:lnTo>
                            <a:pt x="32" y="358"/>
                          </a:lnTo>
                          <a:lnTo>
                            <a:pt x="35" y="360"/>
                          </a:lnTo>
                          <a:lnTo>
                            <a:pt x="36" y="364"/>
                          </a:lnTo>
                          <a:lnTo>
                            <a:pt x="38" y="368"/>
                          </a:lnTo>
                          <a:lnTo>
                            <a:pt x="42" y="372"/>
                          </a:lnTo>
                          <a:lnTo>
                            <a:pt x="45" y="376"/>
                          </a:lnTo>
                          <a:lnTo>
                            <a:pt x="49" y="381"/>
                          </a:lnTo>
                          <a:lnTo>
                            <a:pt x="53" y="387"/>
                          </a:lnTo>
                          <a:lnTo>
                            <a:pt x="56" y="391"/>
                          </a:lnTo>
                          <a:lnTo>
                            <a:pt x="60" y="396"/>
                          </a:lnTo>
                          <a:lnTo>
                            <a:pt x="63" y="400"/>
                          </a:lnTo>
                          <a:lnTo>
                            <a:pt x="67" y="404"/>
                          </a:lnTo>
                          <a:lnTo>
                            <a:pt x="68" y="401"/>
                          </a:lnTo>
                          <a:lnTo>
                            <a:pt x="70" y="396"/>
                          </a:lnTo>
                          <a:lnTo>
                            <a:pt x="73" y="394"/>
                          </a:lnTo>
                          <a:lnTo>
                            <a:pt x="74" y="391"/>
                          </a:lnTo>
                          <a:lnTo>
                            <a:pt x="76" y="388"/>
                          </a:lnTo>
                          <a:lnTo>
                            <a:pt x="78" y="384"/>
                          </a:lnTo>
                          <a:lnTo>
                            <a:pt x="79" y="381"/>
                          </a:lnTo>
                          <a:lnTo>
                            <a:pt x="81" y="378"/>
                          </a:lnTo>
                          <a:lnTo>
                            <a:pt x="81" y="374"/>
                          </a:lnTo>
                          <a:lnTo>
                            <a:pt x="83" y="371"/>
                          </a:lnTo>
                          <a:lnTo>
                            <a:pt x="86" y="366"/>
                          </a:lnTo>
                          <a:lnTo>
                            <a:pt x="87" y="363"/>
                          </a:lnTo>
                          <a:lnTo>
                            <a:pt x="88" y="358"/>
                          </a:lnTo>
                          <a:lnTo>
                            <a:pt x="91" y="356"/>
                          </a:lnTo>
                          <a:lnTo>
                            <a:pt x="91" y="359"/>
                          </a:lnTo>
                          <a:lnTo>
                            <a:pt x="91" y="363"/>
                          </a:lnTo>
                          <a:lnTo>
                            <a:pt x="91" y="366"/>
                          </a:lnTo>
                          <a:lnTo>
                            <a:pt x="91" y="370"/>
                          </a:lnTo>
                          <a:lnTo>
                            <a:pt x="91" y="374"/>
                          </a:lnTo>
                          <a:lnTo>
                            <a:pt x="91" y="376"/>
                          </a:lnTo>
                          <a:lnTo>
                            <a:pt x="92" y="379"/>
                          </a:lnTo>
                          <a:lnTo>
                            <a:pt x="92" y="383"/>
                          </a:lnTo>
                          <a:lnTo>
                            <a:pt x="92" y="387"/>
                          </a:lnTo>
                          <a:lnTo>
                            <a:pt x="93" y="389"/>
                          </a:lnTo>
                          <a:lnTo>
                            <a:pt x="94" y="391"/>
                          </a:lnTo>
                          <a:lnTo>
                            <a:pt x="94" y="396"/>
                          </a:lnTo>
                          <a:lnTo>
                            <a:pt x="94" y="398"/>
                          </a:lnTo>
                          <a:lnTo>
                            <a:pt x="94" y="401"/>
                          </a:lnTo>
                          <a:lnTo>
                            <a:pt x="94" y="404"/>
                          </a:lnTo>
                          <a:lnTo>
                            <a:pt x="95" y="407"/>
                          </a:lnTo>
                          <a:lnTo>
                            <a:pt x="92" y="408"/>
                          </a:lnTo>
                          <a:lnTo>
                            <a:pt x="88" y="409"/>
                          </a:lnTo>
                          <a:lnTo>
                            <a:pt x="83" y="411"/>
                          </a:lnTo>
                          <a:lnTo>
                            <a:pt x="81" y="414"/>
                          </a:lnTo>
                          <a:lnTo>
                            <a:pt x="76" y="416"/>
                          </a:lnTo>
                          <a:lnTo>
                            <a:pt x="70" y="419"/>
                          </a:lnTo>
                          <a:lnTo>
                            <a:pt x="66" y="421"/>
                          </a:lnTo>
                          <a:lnTo>
                            <a:pt x="62" y="425"/>
                          </a:lnTo>
                          <a:lnTo>
                            <a:pt x="57" y="427"/>
                          </a:lnTo>
                          <a:lnTo>
                            <a:pt x="53" y="429"/>
                          </a:lnTo>
                          <a:lnTo>
                            <a:pt x="48" y="432"/>
                          </a:lnTo>
                          <a:lnTo>
                            <a:pt x="44" y="435"/>
                          </a:lnTo>
                          <a:lnTo>
                            <a:pt x="40" y="438"/>
                          </a:lnTo>
                          <a:lnTo>
                            <a:pt x="37" y="440"/>
                          </a:lnTo>
                          <a:lnTo>
                            <a:pt x="34" y="442"/>
                          </a:lnTo>
                          <a:lnTo>
                            <a:pt x="32" y="445"/>
                          </a:lnTo>
                          <a:lnTo>
                            <a:pt x="36" y="445"/>
                          </a:lnTo>
                          <a:lnTo>
                            <a:pt x="41" y="445"/>
                          </a:lnTo>
                          <a:lnTo>
                            <a:pt x="44" y="445"/>
                          </a:lnTo>
                          <a:lnTo>
                            <a:pt x="48" y="445"/>
                          </a:lnTo>
                          <a:lnTo>
                            <a:pt x="53" y="445"/>
                          </a:lnTo>
                          <a:lnTo>
                            <a:pt x="56" y="445"/>
                          </a:lnTo>
                          <a:lnTo>
                            <a:pt x="61" y="445"/>
                          </a:lnTo>
                          <a:lnTo>
                            <a:pt x="66" y="445"/>
                          </a:lnTo>
                          <a:lnTo>
                            <a:pt x="66" y="447"/>
                          </a:lnTo>
                          <a:lnTo>
                            <a:pt x="68" y="449"/>
                          </a:lnTo>
                          <a:lnTo>
                            <a:pt x="69" y="452"/>
                          </a:lnTo>
                          <a:lnTo>
                            <a:pt x="70" y="454"/>
                          </a:lnTo>
                          <a:lnTo>
                            <a:pt x="74" y="457"/>
                          </a:lnTo>
                          <a:lnTo>
                            <a:pt x="78" y="460"/>
                          </a:lnTo>
                          <a:lnTo>
                            <a:pt x="81" y="461"/>
                          </a:lnTo>
                          <a:lnTo>
                            <a:pt x="85" y="463"/>
                          </a:lnTo>
                          <a:lnTo>
                            <a:pt x="88" y="463"/>
                          </a:lnTo>
                          <a:lnTo>
                            <a:pt x="92" y="463"/>
                          </a:lnTo>
                          <a:lnTo>
                            <a:pt x="94" y="461"/>
                          </a:lnTo>
                          <a:lnTo>
                            <a:pt x="99" y="459"/>
                          </a:lnTo>
                          <a:lnTo>
                            <a:pt x="101" y="458"/>
                          </a:lnTo>
                          <a:lnTo>
                            <a:pt x="104" y="455"/>
                          </a:lnTo>
                          <a:lnTo>
                            <a:pt x="107" y="452"/>
                          </a:lnTo>
                          <a:lnTo>
                            <a:pt x="110" y="449"/>
                          </a:lnTo>
                          <a:lnTo>
                            <a:pt x="112" y="446"/>
                          </a:lnTo>
                          <a:lnTo>
                            <a:pt x="114" y="442"/>
                          </a:lnTo>
                          <a:lnTo>
                            <a:pt x="117" y="442"/>
                          </a:lnTo>
                          <a:lnTo>
                            <a:pt x="121" y="444"/>
                          </a:lnTo>
                          <a:lnTo>
                            <a:pt x="125" y="445"/>
                          </a:lnTo>
                          <a:lnTo>
                            <a:pt x="130" y="446"/>
                          </a:lnTo>
                          <a:lnTo>
                            <a:pt x="133" y="446"/>
                          </a:lnTo>
                          <a:lnTo>
                            <a:pt x="138" y="446"/>
                          </a:lnTo>
                          <a:lnTo>
                            <a:pt x="142" y="446"/>
                          </a:lnTo>
                          <a:lnTo>
                            <a:pt x="146" y="447"/>
                          </a:lnTo>
                          <a:lnTo>
                            <a:pt x="149" y="446"/>
                          </a:lnTo>
                          <a:lnTo>
                            <a:pt x="152" y="446"/>
                          </a:lnTo>
                          <a:lnTo>
                            <a:pt x="156" y="446"/>
                          </a:lnTo>
                          <a:lnTo>
                            <a:pt x="158" y="446"/>
                          </a:lnTo>
                          <a:lnTo>
                            <a:pt x="162" y="446"/>
                          </a:lnTo>
                          <a:lnTo>
                            <a:pt x="164" y="446"/>
                          </a:lnTo>
                          <a:lnTo>
                            <a:pt x="175" y="446"/>
                          </a:lnTo>
                          <a:lnTo>
                            <a:pt x="184" y="447"/>
                          </a:lnTo>
                          <a:lnTo>
                            <a:pt x="195" y="447"/>
                          </a:lnTo>
                          <a:lnTo>
                            <a:pt x="204" y="447"/>
                          </a:lnTo>
                          <a:lnTo>
                            <a:pt x="215" y="447"/>
                          </a:lnTo>
                          <a:lnTo>
                            <a:pt x="225" y="447"/>
                          </a:lnTo>
                          <a:lnTo>
                            <a:pt x="235" y="447"/>
                          </a:lnTo>
                          <a:lnTo>
                            <a:pt x="246" y="447"/>
                          </a:lnTo>
                          <a:lnTo>
                            <a:pt x="255" y="447"/>
                          </a:lnTo>
                          <a:lnTo>
                            <a:pt x="265" y="447"/>
                          </a:lnTo>
                          <a:lnTo>
                            <a:pt x="274" y="447"/>
                          </a:lnTo>
                          <a:lnTo>
                            <a:pt x="285" y="447"/>
                          </a:lnTo>
                          <a:lnTo>
                            <a:pt x="293" y="447"/>
                          </a:lnTo>
                          <a:lnTo>
                            <a:pt x="304" y="447"/>
                          </a:lnTo>
                          <a:lnTo>
                            <a:pt x="314" y="447"/>
                          </a:lnTo>
                          <a:lnTo>
                            <a:pt x="323" y="447"/>
                          </a:lnTo>
                          <a:lnTo>
                            <a:pt x="331" y="447"/>
                          </a:lnTo>
                          <a:lnTo>
                            <a:pt x="341" y="446"/>
                          </a:lnTo>
                          <a:lnTo>
                            <a:pt x="349" y="446"/>
                          </a:lnTo>
                          <a:lnTo>
                            <a:pt x="359" y="446"/>
                          </a:lnTo>
                          <a:lnTo>
                            <a:pt x="367" y="445"/>
                          </a:lnTo>
                          <a:lnTo>
                            <a:pt x="377" y="445"/>
                          </a:lnTo>
                          <a:lnTo>
                            <a:pt x="385" y="445"/>
                          </a:lnTo>
                          <a:lnTo>
                            <a:pt x="393" y="445"/>
                          </a:lnTo>
                          <a:lnTo>
                            <a:pt x="401" y="445"/>
                          </a:lnTo>
                          <a:lnTo>
                            <a:pt x="410" y="444"/>
                          </a:lnTo>
                          <a:lnTo>
                            <a:pt x="417" y="444"/>
                          </a:lnTo>
                          <a:lnTo>
                            <a:pt x="425" y="444"/>
                          </a:lnTo>
                          <a:lnTo>
                            <a:pt x="432" y="442"/>
                          </a:lnTo>
                          <a:lnTo>
                            <a:pt x="441" y="442"/>
                          </a:lnTo>
                          <a:lnTo>
                            <a:pt x="448" y="442"/>
                          </a:lnTo>
                          <a:lnTo>
                            <a:pt x="455" y="442"/>
                          </a:lnTo>
                          <a:lnTo>
                            <a:pt x="462" y="441"/>
                          </a:lnTo>
                          <a:lnTo>
                            <a:pt x="468" y="441"/>
                          </a:lnTo>
                          <a:lnTo>
                            <a:pt x="475" y="440"/>
                          </a:lnTo>
                          <a:lnTo>
                            <a:pt x="482" y="440"/>
                          </a:lnTo>
                          <a:lnTo>
                            <a:pt x="488" y="439"/>
                          </a:lnTo>
                          <a:lnTo>
                            <a:pt x="494" y="439"/>
                          </a:lnTo>
                          <a:lnTo>
                            <a:pt x="500" y="439"/>
                          </a:lnTo>
                          <a:lnTo>
                            <a:pt x="506" y="439"/>
                          </a:lnTo>
                          <a:lnTo>
                            <a:pt x="512" y="438"/>
                          </a:lnTo>
                          <a:lnTo>
                            <a:pt x="517" y="438"/>
                          </a:lnTo>
                          <a:lnTo>
                            <a:pt x="521" y="436"/>
                          </a:lnTo>
                          <a:lnTo>
                            <a:pt x="526" y="436"/>
                          </a:lnTo>
                          <a:lnTo>
                            <a:pt x="532" y="436"/>
                          </a:lnTo>
                          <a:lnTo>
                            <a:pt x="537" y="436"/>
                          </a:lnTo>
                          <a:lnTo>
                            <a:pt x="540" y="435"/>
                          </a:lnTo>
                          <a:lnTo>
                            <a:pt x="545" y="435"/>
                          </a:lnTo>
                          <a:lnTo>
                            <a:pt x="549" y="435"/>
                          </a:lnTo>
                          <a:lnTo>
                            <a:pt x="552" y="434"/>
                          </a:lnTo>
                          <a:lnTo>
                            <a:pt x="556" y="434"/>
                          </a:lnTo>
                          <a:lnTo>
                            <a:pt x="559" y="434"/>
                          </a:lnTo>
                          <a:lnTo>
                            <a:pt x="562" y="434"/>
                          </a:lnTo>
                          <a:lnTo>
                            <a:pt x="564" y="433"/>
                          </a:lnTo>
                          <a:lnTo>
                            <a:pt x="566" y="433"/>
                          </a:lnTo>
                          <a:lnTo>
                            <a:pt x="570" y="433"/>
                          </a:lnTo>
                          <a:lnTo>
                            <a:pt x="572" y="433"/>
                          </a:lnTo>
                          <a:lnTo>
                            <a:pt x="576" y="433"/>
                          </a:lnTo>
                          <a:lnTo>
                            <a:pt x="577" y="433"/>
                          </a:lnTo>
                          <a:lnTo>
                            <a:pt x="578" y="433"/>
                          </a:lnTo>
                          <a:lnTo>
                            <a:pt x="578" y="432"/>
                          </a:lnTo>
                          <a:lnTo>
                            <a:pt x="578" y="428"/>
                          </a:lnTo>
                          <a:lnTo>
                            <a:pt x="578" y="425"/>
                          </a:lnTo>
                          <a:lnTo>
                            <a:pt x="578" y="422"/>
                          </a:lnTo>
                          <a:lnTo>
                            <a:pt x="578" y="419"/>
                          </a:lnTo>
                          <a:lnTo>
                            <a:pt x="578" y="415"/>
                          </a:lnTo>
                          <a:lnTo>
                            <a:pt x="578" y="410"/>
                          </a:lnTo>
                          <a:lnTo>
                            <a:pt x="578" y="406"/>
                          </a:lnTo>
                          <a:lnTo>
                            <a:pt x="578" y="402"/>
                          </a:lnTo>
                          <a:lnTo>
                            <a:pt x="578" y="400"/>
                          </a:lnTo>
                          <a:lnTo>
                            <a:pt x="578" y="397"/>
                          </a:lnTo>
                          <a:lnTo>
                            <a:pt x="578" y="395"/>
                          </a:lnTo>
                          <a:lnTo>
                            <a:pt x="578" y="391"/>
                          </a:lnTo>
                          <a:lnTo>
                            <a:pt x="578" y="389"/>
                          </a:lnTo>
                          <a:lnTo>
                            <a:pt x="578" y="385"/>
                          </a:lnTo>
                          <a:lnTo>
                            <a:pt x="578" y="383"/>
                          </a:lnTo>
                          <a:lnTo>
                            <a:pt x="578" y="378"/>
                          </a:lnTo>
                          <a:lnTo>
                            <a:pt x="578" y="376"/>
                          </a:lnTo>
                          <a:lnTo>
                            <a:pt x="578" y="372"/>
                          </a:lnTo>
                          <a:lnTo>
                            <a:pt x="579" y="369"/>
                          </a:lnTo>
                          <a:lnTo>
                            <a:pt x="578" y="364"/>
                          </a:lnTo>
                          <a:lnTo>
                            <a:pt x="578" y="360"/>
                          </a:lnTo>
                          <a:lnTo>
                            <a:pt x="578" y="357"/>
                          </a:lnTo>
                          <a:lnTo>
                            <a:pt x="578" y="353"/>
                          </a:lnTo>
                          <a:lnTo>
                            <a:pt x="578" y="349"/>
                          </a:lnTo>
                          <a:lnTo>
                            <a:pt x="578" y="344"/>
                          </a:lnTo>
                          <a:lnTo>
                            <a:pt x="578" y="340"/>
                          </a:lnTo>
                          <a:lnTo>
                            <a:pt x="578" y="336"/>
                          </a:lnTo>
                          <a:lnTo>
                            <a:pt x="578" y="331"/>
                          </a:lnTo>
                          <a:lnTo>
                            <a:pt x="578" y="327"/>
                          </a:lnTo>
                          <a:lnTo>
                            <a:pt x="578" y="322"/>
                          </a:lnTo>
                          <a:lnTo>
                            <a:pt x="578" y="318"/>
                          </a:lnTo>
                          <a:lnTo>
                            <a:pt x="578" y="313"/>
                          </a:lnTo>
                          <a:lnTo>
                            <a:pt x="578" y="308"/>
                          </a:lnTo>
                          <a:lnTo>
                            <a:pt x="578" y="303"/>
                          </a:lnTo>
                          <a:lnTo>
                            <a:pt x="578" y="300"/>
                          </a:lnTo>
                          <a:lnTo>
                            <a:pt x="578" y="294"/>
                          </a:lnTo>
                          <a:lnTo>
                            <a:pt x="578" y="290"/>
                          </a:lnTo>
                          <a:lnTo>
                            <a:pt x="578" y="284"/>
                          </a:lnTo>
                          <a:lnTo>
                            <a:pt x="578" y="280"/>
                          </a:lnTo>
                          <a:lnTo>
                            <a:pt x="578" y="275"/>
                          </a:lnTo>
                          <a:lnTo>
                            <a:pt x="578" y="269"/>
                          </a:lnTo>
                          <a:lnTo>
                            <a:pt x="578" y="264"/>
                          </a:lnTo>
                          <a:lnTo>
                            <a:pt x="578" y="260"/>
                          </a:lnTo>
                          <a:lnTo>
                            <a:pt x="578" y="254"/>
                          </a:lnTo>
                          <a:lnTo>
                            <a:pt x="578" y="249"/>
                          </a:lnTo>
                          <a:lnTo>
                            <a:pt x="578" y="243"/>
                          </a:lnTo>
                          <a:lnTo>
                            <a:pt x="578" y="237"/>
                          </a:lnTo>
                          <a:lnTo>
                            <a:pt x="578" y="232"/>
                          </a:lnTo>
                          <a:lnTo>
                            <a:pt x="578" y="226"/>
                          </a:lnTo>
                          <a:lnTo>
                            <a:pt x="578" y="222"/>
                          </a:lnTo>
                          <a:lnTo>
                            <a:pt x="578" y="217"/>
                          </a:lnTo>
                          <a:lnTo>
                            <a:pt x="578" y="211"/>
                          </a:lnTo>
                          <a:lnTo>
                            <a:pt x="578" y="205"/>
                          </a:lnTo>
                          <a:lnTo>
                            <a:pt x="577" y="200"/>
                          </a:lnTo>
                          <a:lnTo>
                            <a:pt x="577" y="195"/>
                          </a:lnTo>
                          <a:lnTo>
                            <a:pt x="577" y="190"/>
                          </a:lnTo>
                          <a:lnTo>
                            <a:pt x="577" y="185"/>
                          </a:lnTo>
                          <a:lnTo>
                            <a:pt x="577" y="180"/>
                          </a:lnTo>
                          <a:lnTo>
                            <a:pt x="577" y="176"/>
                          </a:lnTo>
                          <a:lnTo>
                            <a:pt x="576" y="171"/>
                          </a:lnTo>
                          <a:lnTo>
                            <a:pt x="576" y="166"/>
                          </a:lnTo>
                          <a:lnTo>
                            <a:pt x="575" y="162"/>
                          </a:lnTo>
                          <a:lnTo>
                            <a:pt x="575" y="159"/>
                          </a:lnTo>
                          <a:lnTo>
                            <a:pt x="575" y="154"/>
                          </a:lnTo>
                          <a:lnTo>
                            <a:pt x="575" y="150"/>
                          </a:lnTo>
                          <a:lnTo>
                            <a:pt x="575" y="146"/>
                          </a:lnTo>
                          <a:lnTo>
                            <a:pt x="575" y="143"/>
                          </a:lnTo>
                          <a:lnTo>
                            <a:pt x="573" y="138"/>
                          </a:lnTo>
                          <a:lnTo>
                            <a:pt x="573" y="135"/>
                          </a:lnTo>
                          <a:lnTo>
                            <a:pt x="572" y="131"/>
                          </a:lnTo>
                          <a:lnTo>
                            <a:pt x="572" y="128"/>
                          </a:lnTo>
                          <a:lnTo>
                            <a:pt x="571" y="125"/>
                          </a:lnTo>
                          <a:lnTo>
                            <a:pt x="571" y="122"/>
                          </a:lnTo>
                          <a:lnTo>
                            <a:pt x="570" y="118"/>
                          </a:lnTo>
                          <a:lnTo>
                            <a:pt x="570" y="116"/>
                          </a:lnTo>
                          <a:lnTo>
                            <a:pt x="570" y="112"/>
                          </a:lnTo>
                          <a:lnTo>
                            <a:pt x="570" y="110"/>
                          </a:lnTo>
                          <a:lnTo>
                            <a:pt x="569" y="108"/>
                          </a:lnTo>
                          <a:lnTo>
                            <a:pt x="569" y="105"/>
                          </a:lnTo>
                          <a:lnTo>
                            <a:pt x="568" y="100"/>
                          </a:lnTo>
                          <a:lnTo>
                            <a:pt x="566" y="95"/>
                          </a:lnTo>
                          <a:lnTo>
                            <a:pt x="565" y="90"/>
                          </a:lnTo>
                          <a:lnTo>
                            <a:pt x="565" y="87"/>
                          </a:lnTo>
                          <a:lnTo>
                            <a:pt x="564" y="83"/>
                          </a:lnTo>
                          <a:lnTo>
                            <a:pt x="563" y="79"/>
                          </a:lnTo>
                          <a:lnTo>
                            <a:pt x="562" y="77"/>
                          </a:lnTo>
                          <a:lnTo>
                            <a:pt x="562" y="74"/>
                          </a:lnTo>
                          <a:lnTo>
                            <a:pt x="560" y="71"/>
                          </a:lnTo>
                          <a:lnTo>
                            <a:pt x="560" y="70"/>
                          </a:lnTo>
                          <a:lnTo>
                            <a:pt x="559" y="66"/>
                          </a:lnTo>
                          <a:lnTo>
                            <a:pt x="558" y="64"/>
                          </a:lnTo>
                          <a:lnTo>
                            <a:pt x="557" y="62"/>
                          </a:lnTo>
                          <a:lnTo>
                            <a:pt x="626" y="0"/>
                          </a:lnTo>
                          <a:lnTo>
                            <a:pt x="628" y="3"/>
                          </a:lnTo>
                          <a:lnTo>
                            <a:pt x="633" y="8"/>
                          </a:lnTo>
                          <a:lnTo>
                            <a:pt x="634" y="10"/>
                          </a:lnTo>
                          <a:lnTo>
                            <a:pt x="635" y="13"/>
                          </a:lnTo>
                          <a:lnTo>
                            <a:pt x="638" y="16"/>
                          </a:lnTo>
                          <a:lnTo>
                            <a:pt x="640" y="19"/>
                          </a:lnTo>
                          <a:lnTo>
                            <a:pt x="640" y="21"/>
                          </a:lnTo>
                          <a:lnTo>
                            <a:pt x="642" y="24"/>
                          </a:lnTo>
                          <a:lnTo>
                            <a:pt x="643" y="28"/>
                          </a:lnTo>
                          <a:lnTo>
                            <a:pt x="646" y="32"/>
                          </a:lnTo>
                          <a:lnTo>
                            <a:pt x="646" y="34"/>
                          </a:lnTo>
                          <a:lnTo>
                            <a:pt x="648" y="39"/>
                          </a:lnTo>
                          <a:lnTo>
                            <a:pt x="648" y="41"/>
                          </a:lnTo>
                          <a:lnTo>
                            <a:pt x="651" y="46"/>
                          </a:lnTo>
                          <a:lnTo>
                            <a:pt x="651" y="49"/>
                          </a:lnTo>
                          <a:lnTo>
                            <a:pt x="652" y="53"/>
                          </a:lnTo>
                          <a:lnTo>
                            <a:pt x="653" y="58"/>
                          </a:lnTo>
                          <a:lnTo>
                            <a:pt x="653" y="62"/>
                          </a:lnTo>
                          <a:lnTo>
                            <a:pt x="654" y="66"/>
                          </a:lnTo>
                          <a:lnTo>
                            <a:pt x="655" y="71"/>
                          </a:lnTo>
                          <a:lnTo>
                            <a:pt x="655" y="74"/>
                          </a:lnTo>
                          <a:lnTo>
                            <a:pt x="657" y="79"/>
                          </a:lnTo>
                          <a:lnTo>
                            <a:pt x="658" y="83"/>
                          </a:lnTo>
                          <a:lnTo>
                            <a:pt x="658" y="87"/>
                          </a:lnTo>
                          <a:lnTo>
                            <a:pt x="658" y="92"/>
                          </a:lnTo>
                          <a:lnTo>
                            <a:pt x="659" y="97"/>
                          </a:lnTo>
                          <a:lnTo>
                            <a:pt x="660" y="100"/>
                          </a:lnTo>
                          <a:lnTo>
                            <a:pt x="660" y="105"/>
                          </a:lnTo>
                          <a:lnTo>
                            <a:pt x="660" y="110"/>
                          </a:lnTo>
                          <a:lnTo>
                            <a:pt x="661" y="115"/>
                          </a:lnTo>
                          <a:lnTo>
                            <a:pt x="661" y="121"/>
                          </a:lnTo>
                          <a:lnTo>
                            <a:pt x="662" y="124"/>
                          </a:lnTo>
                          <a:lnTo>
                            <a:pt x="662" y="129"/>
                          </a:lnTo>
                          <a:lnTo>
                            <a:pt x="662" y="134"/>
                          </a:lnTo>
                          <a:lnTo>
                            <a:pt x="662" y="138"/>
                          </a:lnTo>
                          <a:lnTo>
                            <a:pt x="664" y="142"/>
                          </a:lnTo>
                          <a:lnTo>
                            <a:pt x="664" y="147"/>
                          </a:lnTo>
                          <a:lnTo>
                            <a:pt x="664" y="152"/>
                          </a:lnTo>
                          <a:lnTo>
                            <a:pt x="664" y="156"/>
                          </a:lnTo>
                          <a:lnTo>
                            <a:pt x="664" y="161"/>
                          </a:lnTo>
                          <a:lnTo>
                            <a:pt x="664" y="165"/>
                          </a:lnTo>
                          <a:lnTo>
                            <a:pt x="664" y="169"/>
                          </a:lnTo>
                          <a:lnTo>
                            <a:pt x="664" y="173"/>
                          </a:lnTo>
                          <a:lnTo>
                            <a:pt x="664" y="178"/>
                          </a:lnTo>
                          <a:lnTo>
                            <a:pt x="664" y="182"/>
                          </a:lnTo>
                          <a:lnTo>
                            <a:pt x="665" y="186"/>
                          </a:lnTo>
                          <a:lnTo>
                            <a:pt x="665" y="191"/>
                          </a:lnTo>
                          <a:lnTo>
                            <a:pt x="665" y="193"/>
                          </a:lnTo>
                          <a:lnTo>
                            <a:pt x="665" y="198"/>
                          </a:lnTo>
                          <a:lnTo>
                            <a:pt x="665" y="201"/>
                          </a:lnTo>
                          <a:lnTo>
                            <a:pt x="665" y="205"/>
                          </a:lnTo>
                          <a:lnTo>
                            <a:pt x="665" y="208"/>
                          </a:lnTo>
                          <a:lnTo>
                            <a:pt x="665" y="212"/>
                          </a:lnTo>
                          <a:lnTo>
                            <a:pt x="665" y="217"/>
                          </a:lnTo>
                          <a:lnTo>
                            <a:pt x="665" y="219"/>
                          </a:lnTo>
                          <a:lnTo>
                            <a:pt x="665" y="222"/>
                          </a:lnTo>
                          <a:lnTo>
                            <a:pt x="665" y="224"/>
                          </a:lnTo>
                          <a:lnTo>
                            <a:pt x="666" y="229"/>
                          </a:lnTo>
                          <a:lnTo>
                            <a:pt x="666" y="231"/>
                          </a:lnTo>
                          <a:lnTo>
                            <a:pt x="666" y="233"/>
                          </a:lnTo>
                          <a:lnTo>
                            <a:pt x="666" y="236"/>
                          </a:lnTo>
                          <a:lnTo>
                            <a:pt x="666" y="239"/>
                          </a:lnTo>
                          <a:lnTo>
                            <a:pt x="666" y="241"/>
                          </a:lnTo>
                          <a:lnTo>
                            <a:pt x="666" y="243"/>
                          </a:lnTo>
                          <a:lnTo>
                            <a:pt x="666" y="246"/>
                          </a:lnTo>
                          <a:lnTo>
                            <a:pt x="666" y="249"/>
                          </a:lnTo>
                          <a:lnTo>
                            <a:pt x="666" y="252"/>
                          </a:lnTo>
                          <a:lnTo>
                            <a:pt x="666" y="256"/>
                          </a:lnTo>
                          <a:lnTo>
                            <a:pt x="666" y="260"/>
                          </a:lnTo>
                          <a:lnTo>
                            <a:pt x="666" y="264"/>
                          </a:lnTo>
                          <a:lnTo>
                            <a:pt x="666" y="267"/>
                          </a:lnTo>
                          <a:lnTo>
                            <a:pt x="666" y="273"/>
                          </a:lnTo>
                          <a:lnTo>
                            <a:pt x="666" y="276"/>
                          </a:lnTo>
                          <a:lnTo>
                            <a:pt x="666" y="281"/>
                          </a:lnTo>
                          <a:lnTo>
                            <a:pt x="666" y="284"/>
                          </a:lnTo>
                          <a:lnTo>
                            <a:pt x="666" y="290"/>
                          </a:lnTo>
                          <a:lnTo>
                            <a:pt x="666" y="295"/>
                          </a:lnTo>
                          <a:lnTo>
                            <a:pt x="667" y="301"/>
                          </a:lnTo>
                          <a:lnTo>
                            <a:pt x="666" y="306"/>
                          </a:lnTo>
                          <a:lnTo>
                            <a:pt x="666" y="311"/>
                          </a:lnTo>
                          <a:lnTo>
                            <a:pt x="666" y="317"/>
                          </a:lnTo>
                          <a:lnTo>
                            <a:pt x="666" y="322"/>
                          </a:lnTo>
                          <a:lnTo>
                            <a:pt x="666" y="328"/>
                          </a:lnTo>
                          <a:lnTo>
                            <a:pt x="666" y="334"/>
                          </a:lnTo>
                          <a:lnTo>
                            <a:pt x="666" y="340"/>
                          </a:lnTo>
                          <a:lnTo>
                            <a:pt x="666" y="345"/>
                          </a:lnTo>
                          <a:lnTo>
                            <a:pt x="666" y="351"/>
                          </a:lnTo>
                          <a:lnTo>
                            <a:pt x="666" y="357"/>
                          </a:lnTo>
                          <a:lnTo>
                            <a:pt x="666" y="363"/>
                          </a:lnTo>
                          <a:lnTo>
                            <a:pt x="666" y="370"/>
                          </a:lnTo>
                          <a:lnTo>
                            <a:pt x="666" y="376"/>
                          </a:lnTo>
                          <a:lnTo>
                            <a:pt x="666" y="381"/>
                          </a:lnTo>
                          <a:lnTo>
                            <a:pt x="666" y="387"/>
                          </a:lnTo>
                          <a:lnTo>
                            <a:pt x="666" y="394"/>
                          </a:lnTo>
                          <a:lnTo>
                            <a:pt x="665" y="398"/>
                          </a:lnTo>
                          <a:lnTo>
                            <a:pt x="665" y="404"/>
                          </a:lnTo>
                          <a:lnTo>
                            <a:pt x="665" y="411"/>
                          </a:lnTo>
                          <a:lnTo>
                            <a:pt x="665" y="416"/>
                          </a:lnTo>
                          <a:lnTo>
                            <a:pt x="665" y="421"/>
                          </a:lnTo>
                          <a:lnTo>
                            <a:pt x="665" y="427"/>
                          </a:lnTo>
                          <a:lnTo>
                            <a:pt x="665" y="433"/>
                          </a:lnTo>
                          <a:lnTo>
                            <a:pt x="665" y="439"/>
                          </a:lnTo>
                          <a:lnTo>
                            <a:pt x="664" y="444"/>
                          </a:lnTo>
                          <a:lnTo>
                            <a:pt x="664" y="448"/>
                          </a:lnTo>
                          <a:lnTo>
                            <a:pt x="664" y="453"/>
                          </a:lnTo>
                          <a:lnTo>
                            <a:pt x="664" y="459"/>
                          </a:lnTo>
                          <a:lnTo>
                            <a:pt x="664" y="464"/>
                          </a:lnTo>
                          <a:lnTo>
                            <a:pt x="664" y="468"/>
                          </a:lnTo>
                          <a:lnTo>
                            <a:pt x="664" y="472"/>
                          </a:lnTo>
                          <a:lnTo>
                            <a:pt x="664" y="477"/>
                          </a:lnTo>
                          <a:lnTo>
                            <a:pt x="664" y="482"/>
                          </a:lnTo>
                          <a:lnTo>
                            <a:pt x="664" y="485"/>
                          </a:lnTo>
                          <a:lnTo>
                            <a:pt x="664" y="489"/>
                          </a:lnTo>
                          <a:lnTo>
                            <a:pt x="664" y="492"/>
                          </a:lnTo>
                          <a:lnTo>
                            <a:pt x="664" y="495"/>
                          </a:lnTo>
                          <a:lnTo>
                            <a:pt x="664" y="498"/>
                          </a:lnTo>
                          <a:lnTo>
                            <a:pt x="664" y="501"/>
                          </a:lnTo>
                          <a:lnTo>
                            <a:pt x="664" y="504"/>
                          </a:lnTo>
                          <a:lnTo>
                            <a:pt x="664" y="508"/>
                          </a:lnTo>
                          <a:lnTo>
                            <a:pt x="664" y="510"/>
                          </a:lnTo>
                          <a:lnTo>
                            <a:pt x="664" y="512"/>
                          </a:lnTo>
                          <a:lnTo>
                            <a:pt x="664" y="514"/>
                          </a:lnTo>
                          <a:lnTo>
                            <a:pt x="659" y="515"/>
                          </a:lnTo>
                          <a:lnTo>
                            <a:pt x="655" y="515"/>
                          </a:lnTo>
                          <a:lnTo>
                            <a:pt x="652" y="515"/>
                          </a:lnTo>
                          <a:lnTo>
                            <a:pt x="649" y="516"/>
                          </a:lnTo>
                          <a:lnTo>
                            <a:pt x="647" y="517"/>
                          </a:lnTo>
                          <a:lnTo>
                            <a:pt x="645" y="518"/>
                          </a:lnTo>
                          <a:lnTo>
                            <a:pt x="641" y="518"/>
                          </a:lnTo>
                          <a:lnTo>
                            <a:pt x="638" y="518"/>
                          </a:lnTo>
                          <a:lnTo>
                            <a:pt x="635" y="518"/>
                          </a:lnTo>
                          <a:lnTo>
                            <a:pt x="632" y="520"/>
                          </a:lnTo>
                          <a:lnTo>
                            <a:pt x="628" y="520"/>
                          </a:lnTo>
                          <a:lnTo>
                            <a:pt x="624" y="521"/>
                          </a:lnTo>
                          <a:lnTo>
                            <a:pt x="620" y="521"/>
                          </a:lnTo>
                          <a:lnTo>
                            <a:pt x="617" y="521"/>
                          </a:lnTo>
                          <a:lnTo>
                            <a:pt x="613" y="521"/>
                          </a:lnTo>
                          <a:lnTo>
                            <a:pt x="608" y="522"/>
                          </a:lnTo>
                          <a:lnTo>
                            <a:pt x="604" y="522"/>
                          </a:lnTo>
                          <a:lnTo>
                            <a:pt x="600" y="523"/>
                          </a:lnTo>
                          <a:lnTo>
                            <a:pt x="596" y="523"/>
                          </a:lnTo>
                          <a:lnTo>
                            <a:pt x="591" y="523"/>
                          </a:lnTo>
                          <a:lnTo>
                            <a:pt x="588" y="523"/>
                          </a:lnTo>
                          <a:lnTo>
                            <a:pt x="583" y="524"/>
                          </a:lnTo>
                          <a:lnTo>
                            <a:pt x="578" y="524"/>
                          </a:lnTo>
                          <a:lnTo>
                            <a:pt x="575" y="524"/>
                          </a:lnTo>
                          <a:lnTo>
                            <a:pt x="570" y="524"/>
                          </a:lnTo>
                          <a:lnTo>
                            <a:pt x="565" y="525"/>
                          </a:lnTo>
                          <a:lnTo>
                            <a:pt x="560" y="525"/>
                          </a:lnTo>
                          <a:lnTo>
                            <a:pt x="556" y="525"/>
                          </a:lnTo>
                          <a:lnTo>
                            <a:pt x="552" y="525"/>
                          </a:lnTo>
                          <a:lnTo>
                            <a:pt x="547" y="525"/>
                          </a:lnTo>
                          <a:lnTo>
                            <a:pt x="543" y="525"/>
                          </a:lnTo>
                          <a:lnTo>
                            <a:pt x="538" y="525"/>
                          </a:lnTo>
                          <a:lnTo>
                            <a:pt x="534" y="525"/>
                          </a:lnTo>
                          <a:lnTo>
                            <a:pt x="528" y="527"/>
                          </a:lnTo>
                          <a:lnTo>
                            <a:pt x="525" y="527"/>
                          </a:lnTo>
                          <a:lnTo>
                            <a:pt x="521" y="527"/>
                          </a:lnTo>
                          <a:lnTo>
                            <a:pt x="517" y="527"/>
                          </a:lnTo>
                          <a:lnTo>
                            <a:pt x="513" y="528"/>
                          </a:lnTo>
                          <a:lnTo>
                            <a:pt x="508" y="528"/>
                          </a:lnTo>
                          <a:lnTo>
                            <a:pt x="503" y="528"/>
                          </a:lnTo>
                          <a:lnTo>
                            <a:pt x="501" y="528"/>
                          </a:lnTo>
                          <a:lnTo>
                            <a:pt x="498" y="528"/>
                          </a:lnTo>
                          <a:lnTo>
                            <a:pt x="494" y="528"/>
                          </a:lnTo>
                          <a:lnTo>
                            <a:pt x="490" y="528"/>
                          </a:lnTo>
                          <a:lnTo>
                            <a:pt x="486" y="528"/>
                          </a:lnTo>
                          <a:lnTo>
                            <a:pt x="483" y="528"/>
                          </a:lnTo>
                          <a:lnTo>
                            <a:pt x="481" y="528"/>
                          </a:lnTo>
                          <a:lnTo>
                            <a:pt x="477" y="528"/>
                          </a:lnTo>
                          <a:lnTo>
                            <a:pt x="475" y="528"/>
                          </a:lnTo>
                          <a:lnTo>
                            <a:pt x="473" y="529"/>
                          </a:lnTo>
                          <a:lnTo>
                            <a:pt x="468" y="529"/>
                          </a:lnTo>
                          <a:lnTo>
                            <a:pt x="463" y="530"/>
                          </a:lnTo>
                          <a:lnTo>
                            <a:pt x="461" y="530"/>
                          </a:lnTo>
                          <a:lnTo>
                            <a:pt x="458" y="530"/>
                          </a:lnTo>
                          <a:lnTo>
                            <a:pt x="456" y="530"/>
                          </a:lnTo>
                          <a:lnTo>
                            <a:pt x="445" y="530"/>
                          </a:lnTo>
                          <a:lnTo>
                            <a:pt x="436" y="530"/>
                          </a:lnTo>
                          <a:lnTo>
                            <a:pt x="425" y="530"/>
                          </a:lnTo>
                          <a:lnTo>
                            <a:pt x="414" y="530"/>
                          </a:lnTo>
                          <a:lnTo>
                            <a:pt x="405" y="530"/>
                          </a:lnTo>
                          <a:lnTo>
                            <a:pt x="394" y="530"/>
                          </a:lnTo>
                          <a:lnTo>
                            <a:pt x="385" y="530"/>
                          </a:lnTo>
                          <a:lnTo>
                            <a:pt x="374" y="531"/>
                          </a:lnTo>
                          <a:lnTo>
                            <a:pt x="365" y="530"/>
                          </a:lnTo>
                          <a:lnTo>
                            <a:pt x="354" y="530"/>
                          </a:lnTo>
                          <a:lnTo>
                            <a:pt x="344" y="530"/>
                          </a:lnTo>
                          <a:lnTo>
                            <a:pt x="336" y="530"/>
                          </a:lnTo>
                          <a:lnTo>
                            <a:pt x="327" y="530"/>
                          </a:lnTo>
                          <a:lnTo>
                            <a:pt x="317" y="530"/>
                          </a:lnTo>
                          <a:lnTo>
                            <a:pt x="309" y="530"/>
                          </a:lnTo>
                          <a:lnTo>
                            <a:pt x="299" y="530"/>
                          </a:lnTo>
                          <a:lnTo>
                            <a:pt x="291" y="530"/>
                          </a:lnTo>
                          <a:lnTo>
                            <a:pt x="280" y="530"/>
                          </a:lnTo>
                          <a:lnTo>
                            <a:pt x="273" y="529"/>
                          </a:lnTo>
                          <a:lnTo>
                            <a:pt x="264" y="529"/>
                          </a:lnTo>
                          <a:lnTo>
                            <a:pt x="255" y="528"/>
                          </a:lnTo>
                          <a:lnTo>
                            <a:pt x="247" y="528"/>
                          </a:lnTo>
                          <a:lnTo>
                            <a:pt x="239" y="528"/>
                          </a:lnTo>
                          <a:lnTo>
                            <a:pt x="232" y="528"/>
                          </a:lnTo>
                          <a:lnTo>
                            <a:pt x="223" y="527"/>
                          </a:lnTo>
                          <a:lnTo>
                            <a:pt x="215" y="527"/>
                          </a:lnTo>
                          <a:lnTo>
                            <a:pt x="208" y="525"/>
                          </a:lnTo>
                          <a:lnTo>
                            <a:pt x="201" y="525"/>
                          </a:lnTo>
                          <a:lnTo>
                            <a:pt x="194" y="525"/>
                          </a:lnTo>
                          <a:lnTo>
                            <a:pt x="187" y="525"/>
                          </a:lnTo>
                          <a:lnTo>
                            <a:pt x="180" y="524"/>
                          </a:lnTo>
                          <a:lnTo>
                            <a:pt x="174" y="524"/>
                          </a:lnTo>
                          <a:lnTo>
                            <a:pt x="167" y="523"/>
                          </a:lnTo>
                          <a:lnTo>
                            <a:pt x="161" y="523"/>
                          </a:lnTo>
                          <a:lnTo>
                            <a:pt x="155" y="522"/>
                          </a:lnTo>
                          <a:lnTo>
                            <a:pt x="149" y="522"/>
                          </a:lnTo>
                          <a:lnTo>
                            <a:pt x="142" y="521"/>
                          </a:lnTo>
                          <a:lnTo>
                            <a:pt x="137" y="521"/>
                          </a:lnTo>
                          <a:lnTo>
                            <a:pt x="131" y="520"/>
                          </a:lnTo>
                          <a:lnTo>
                            <a:pt x="126" y="520"/>
                          </a:lnTo>
                          <a:lnTo>
                            <a:pt x="120" y="518"/>
                          </a:lnTo>
                          <a:lnTo>
                            <a:pt x="115" y="518"/>
                          </a:lnTo>
                          <a:lnTo>
                            <a:pt x="110" y="518"/>
                          </a:lnTo>
                          <a:lnTo>
                            <a:pt x="106" y="518"/>
                          </a:lnTo>
                          <a:lnTo>
                            <a:pt x="101" y="517"/>
                          </a:lnTo>
                          <a:lnTo>
                            <a:pt x="97" y="517"/>
                          </a:lnTo>
                          <a:lnTo>
                            <a:pt x="94" y="516"/>
                          </a:lnTo>
                          <a:lnTo>
                            <a:pt x="89" y="516"/>
                          </a:lnTo>
                          <a:lnTo>
                            <a:pt x="86" y="515"/>
                          </a:lnTo>
                          <a:lnTo>
                            <a:pt x="82" y="515"/>
                          </a:lnTo>
                          <a:lnTo>
                            <a:pt x="80" y="515"/>
                          </a:lnTo>
                          <a:lnTo>
                            <a:pt x="76" y="515"/>
                          </a:lnTo>
                          <a:lnTo>
                            <a:pt x="73" y="514"/>
                          </a:lnTo>
                          <a:lnTo>
                            <a:pt x="70" y="512"/>
                          </a:lnTo>
                          <a:lnTo>
                            <a:pt x="68" y="512"/>
                          </a:lnTo>
                          <a:lnTo>
                            <a:pt x="63" y="512"/>
                          </a:lnTo>
                          <a:lnTo>
                            <a:pt x="61" y="512"/>
                          </a:lnTo>
                          <a:lnTo>
                            <a:pt x="60" y="512"/>
                          </a:lnTo>
                          <a:lnTo>
                            <a:pt x="56" y="509"/>
                          </a:lnTo>
                          <a:lnTo>
                            <a:pt x="51" y="506"/>
                          </a:lnTo>
                          <a:lnTo>
                            <a:pt x="48" y="503"/>
                          </a:lnTo>
                          <a:lnTo>
                            <a:pt x="44" y="499"/>
                          </a:lnTo>
                          <a:lnTo>
                            <a:pt x="41" y="495"/>
                          </a:lnTo>
                          <a:lnTo>
                            <a:pt x="37" y="490"/>
                          </a:lnTo>
                          <a:lnTo>
                            <a:pt x="34" y="485"/>
                          </a:lnTo>
                          <a:lnTo>
                            <a:pt x="31" y="480"/>
                          </a:lnTo>
                          <a:lnTo>
                            <a:pt x="30" y="477"/>
                          </a:lnTo>
                          <a:lnTo>
                            <a:pt x="28" y="473"/>
                          </a:lnTo>
                          <a:lnTo>
                            <a:pt x="26" y="470"/>
                          </a:lnTo>
                          <a:lnTo>
                            <a:pt x="25" y="467"/>
                          </a:lnTo>
                          <a:lnTo>
                            <a:pt x="24" y="464"/>
                          </a:lnTo>
                          <a:lnTo>
                            <a:pt x="23" y="460"/>
                          </a:lnTo>
                          <a:lnTo>
                            <a:pt x="22" y="457"/>
                          </a:lnTo>
                          <a:lnTo>
                            <a:pt x="21" y="454"/>
                          </a:lnTo>
                          <a:lnTo>
                            <a:pt x="19" y="451"/>
                          </a:lnTo>
                          <a:lnTo>
                            <a:pt x="18" y="447"/>
                          </a:lnTo>
                          <a:lnTo>
                            <a:pt x="17" y="444"/>
                          </a:lnTo>
                          <a:lnTo>
                            <a:pt x="16" y="440"/>
                          </a:lnTo>
                          <a:lnTo>
                            <a:pt x="15" y="436"/>
                          </a:lnTo>
                          <a:lnTo>
                            <a:pt x="15" y="433"/>
                          </a:lnTo>
                          <a:lnTo>
                            <a:pt x="13" y="429"/>
                          </a:lnTo>
                          <a:lnTo>
                            <a:pt x="12" y="426"/>
                          </a:lnTo>
                          <a:lnTo>
                            <a:pt x="11" y="421"/>
                          </a:lnTo>
                          <a:lnTo>
                            <a:pt x="11" y="417"/>
                          </a:lnTo>
                          <a:lnTo>
                            <a:pt x="10" y="414"/>
                          </a:lnTo>
                          <a:lnTo>
                            <a:pt x="9" y="409"/>
                          </a:lnTo>
                          <a:lnTo>
                            <a:pt x="8" y="404"/>
                          </a:lnTo>
                          <a:lnTo>
                            <a:pt x="8" y="401"/>
                          </a:lnTo>
                          <a:lnTo>
                            <a:pt x="6" y="397"/>
                          </a:lnTo>
                          <a:lnTo>
                            <a:pt x="6" y="394"/>
                          </a:lnTo>
                          <a:lnTo>
                            <a:pt x="5" y="389"/>
                          </a:lnTo>
                          <a:lnTo>
                            <a:pt x="5" y="384"/>
                          </a:lnTo>
                          <a:lnTo>
                            <a:pt x="5" y="381"/>
                          </a:lnTo>
                          <a:lnTo>
                            <a:pt x="5" y="376"/>
                          </a:lnTo>
                          <a:lnTo>
                            <a:pt x="4" y="372"/>
                          </a:lnTo>
                          <a:lnTo>
                            <a:pt x="3" y="369"/>
                          </a:lnTo>
                          <a:lnTo>
                            <a:pt x="3" y="363"/>
                          </a:lnTo>
                          <a:lnTo>
                            <a:pt x="3" y="360"/>
                          </a:lnTo>
                          <a:lnTo>
                            <a:pt x="3" y="356"/>
                          </a:lnTo>
                          <a:lnTo>
                            <a:pt x="2" y="351"/>
                          </a:lnTo>
                          <a:lnTo>
                            <a:pt x="0" y="347"/>
                          </a:lnTo>
                          <a:lnTo>
                            <a:pt x="0" y="343"/>
                          </a:lnTo>
                          <a:lnTo>
                            <a:pt x="0" y="338"/>
                          </a:lnTo>
                          <a:lnTo>
                            <a:pt x="0" y="334"/>
                          </a:lnTo>
                          <a:lnTo>
                            <a:pt x="0" y="330"/>
                          </a:lnTo>
                          <a:lnTo>
                            <a:pt x="0" y="325"/>
                          </a:lnTo>
                          <a:lnTo>
                            <a:pt x="0" y="321"/>
                          </a:lnTo>
                          <a:lnTo>
                            <a:pt x="0" y="317"/>
                          </a:lnTo>
                          <a:lnTo>
                            <a:pt x="0" y="313"/>
                          </a:lnTo>
                          <a:lnTo>
                            <a:pt x="0" y="308"/>
                          </a:lnTo>
                          <a:lnTo>
                            <a:pt x="0" y="303"/>
                          </a:lnTo>
                          <a:lnTo>
                            <a:pt x="0" y="300"/>
                          </a:lnTo>
                          <a:lnTo>
                            <a:pt x="0" y="295"/>
                          </a:lnTo>
                          <a:lnTo>
                            <a:pt x="0" y="292"/>
                          </a:lnTo>
                          <a:lnTo>
                            <a:pt x="0" y="287"/>
                          </a:lnTo>
                          <a:lnTo>
                            <a:pt x="0" y="282"/>
                          </a:lnTo>
                          <a:lnTo>
                            <a:pt x="3" y="281"/>
                          </a:lnTo>
                          <a:lnTo>
                            <a:pt x="6" y="280"/>
                          </a:lnTo>
                          <a:lnTo>
                            <a:pt x="10" y="277"/>
                          </a:lnTo>
                          <a:lnTo>
                            <a:pt x="15" y="275"/>
                          </a:lnTo>
                          <a:lnTo>
                            <a:pt x="18" y="271"/>
                          </a:lnTo>
                          <a:lnTo>
                            <a:pt x="22" y="268"/>
                          </a:lnTo>
                          <a:lnTo>
                            <a:pt x="24" y="264"/>
                          </a:lnTo>
                          <a:lnTo>
                            <a:pt x="28" y="260"/>
                          </a:lnTo>
                          <a:lnTo>
                            <a:pt x="30" y="255"/>
                          </a:lnTo>
                          <a:lnTo>
                            <a:pt x="31" y="250"/>
                          </a:lnTo>
                          <a:lnTo>
                            <a:pt x="32" y="246"/>
                          </a:lnTo>
                          <a:lnTo>
                            <a:pt x="32" y="242"/>
                          </a:lnTo>
                          <a:lnTo>
                            <a:pt x="31" y="238"/>
                          </a:lnTo>
                          <a:lnTo>
                            <a:pt x="29" y="235"/>
                          </a:lnTo>
                          <a:lnTo>
                            <a:pt x="26" y="233"/>
                          </a:lnTo>
                          <a:lnTo>
                            <a:pt x="25" y="231"/>
                          </a:lnTo>
                          <a:lnTo>
                            <a:pt x="23" y="231"/>
                          </a:lnTo>
                          <a:lnTo>
                            <a:pt x="21" y="230"/>
                          </a:lnTo>
                          <a:lnTo>
                            <a:pt x="16" y="235"/>
                          </a:lnTo>
                          <a:lnTo>
                            <a:pt x="11" y="239"/>
                          </a:lnTo>
                          <a:lnTo>
                            <a:pt x="8" y="242"/>
                          </a:lnTo>
                          <a:lnTo>
                            <a:pt x="5" y="244"/>
                          </a:lnTo>
                          <a:lnTo>
                            <a:pt x="3" y="246"/>
                          </a:lnTo>
                          <a:lnTo>
                            <a:pt x="0" y="249"/>
                          </a:lnTo>
                          <a:lnTo>
                            <a:pt x="0" y="246"/>
                          </a:lnTo>
                          <a:lnTo>
                            <a:pt x="0" y="244"/>
                          </a:lnTo>
                          <a:lnTo>
                            <a:pt x="0" y="242"/>
                          </a:lnTo>
                          <a:lnTo>
                            <a:pt x="0" y="239"/>
                          </a:lnTo>
                          <a:lnTo>
                            <a:pt x="0" y="236"/>
                          </a:lnTo>
                          <a:lnTo>
                            <a:pt x="0" y="233"/>
                          </a:lnTo>
                          <a:lnTo>
                            <a:pt x="0" y="231"/>
                          </a:lnTo>
                          <a:lnTo>
                            <a:pt x="2" y="229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2" y="219"/>
                          </a:lnTo>
                          <a:lnTo>
                            <a:pt x="3" y="217"/>
                          </a:lnTo>
                          <a:lnTo>
                            <a:pt x="3" y="214"/>
                          </a:lnTo>
                          <a:lnTo>
                            <a:pt x="3" y="211"/>
                          </a:lnTo>
                          <a:lnTo>
                            <a:pt x="3" y="208"/>
                          </a:lnTo>
                          <a:lnTo>
                            <a:pt x="3" y="206"/>
                          </a:lnTo>
                          <a:lnTo>
                            <a:pt x="3" y="204"/>
                          </a:lnTo>
                          <a:lnTo>
                            <a:pt x="3" y="201"/>
                          </a:lnTo>
                          <a:lnTo>
                            <a:pt x="3" y="198"/>
                          </a:lnTo>
                          <a:lnTo>
                            <a:pt x="3" y="195"/>
                          </a:lnTo>
                          <a:lnTo>
                            <a:pt x="3" y="192"/>
                          </a:lnTo>
                          <a:lnTo>
                            <a:pt x="4" y="190"/>
                          </a:lnTo>
                          <a:lnTo>
                            <a:pt x="5" y="186"/>
                          </a:lnTo>
                          <a:lnTo>
                            <a:pt x="5" y="184"/>
                          </a:lnTo>
                          <a:lnTo>
                            <a:pt x="5" y="181"/>
                          </a:lnTo>
                          <a:lnTo>
                            <a:pt x="5" y="178"/>
                          </a:lnTo>
                          <a:lnTo>
                            <a:pt x="5" y="175"/>
                          </a:lnTo>
                          <a:lnTo>
                            <a:pt x="5" y="172"/>
                          </a:lnTo>
                          <a:lnTo>
                            <a:pt x="5" y="169"/>
                          </a:lnTo>
                          <a:lnTo>
                            <a:pt x="5" y="166"/>
                          </a:lnTo>
                          <a:lnTo>
                            <a:pt x="6" y="163"/>
                          </a:lnTo>
                          <a:lnTo>
                            <a:pt x="6" y="161"/>
                          </a:lnTo>
                          <a:lnTo>
                            <a:pt x="8" y="165"/>
                          </a:lnTo>
                          <a:lnTo>
                            <a:pt x="11" y="167"/>
                          </a:lnTo>
                          <a:lnTo>
                            <a:pt x="13" y="167"/>
                          </a:lnTo>
                          <a:lnTo>
                            <a:pt x="16" y="168"/>
                          </a:lnTo>
                          <a:lnTo>
                            <a:pt x="19" y="168"/>
                          </a:lnTo>
                          <a:lnTo>
                            <a:pt x="23" y="168"/>
                          </a:lnTo>
                          <a:lnTo>
                            <a:pt x="25" y="166"/>
                          </a:lnTo>
                          <a:lnTo>
                            <a:pt x="29" y="166"/>
                          </a:lnTo>
                          <a:lnTo>
                            <a:pt x="32" y="163"/>
                          </a:lnTo>
                          <a:lnTo>
                            <a:pt x="36" y="162"/>
                          </a:lnTo>
                          <a:lnTo>
                            <a:pt x="40" y="160"/>
                          </a:lnTo>
                          <a:lnTo>
                            <a:pt x="43" y="159"/>
                          </a:lnTo>
                          <a:lnTo>
                            <a:pt x="47" y="155"/>
                          </a:lnTo>
                          <a:lnTo>
                            <a:pt x="50" y="153"/>
                          </a:lnTo>
                          <a:lnTo>
                            <a:pt x="53" y="150"/>
                          </a:lnTo>
                          <a:lnTo>
                            <a:pt x="56" y="147"/>
                          </a:lnTo>
                          <a:lnTo>
                            <a:pt x="59" y="143"/>
                          </a:lnTo>
                          <a:lnTo>
                            <a:pt x="61" y="141"/>
                          </a:lnTo>
                          <a:lnTo>
                            <a:pt x="62" y="136"/>
                          </a:lnTo>
                          <a:lnTo>
                            <a:pt x="64" y="133"/>
                          </a:lnTo>
                          <a:lnTo>
                            <a:pt x="66" y="129"/>
                          </a:lnTo>
                          <a:lnTo>
                            <a:pt x="66" y="125"/>
                          </a:lnTo>
                          <a:lnTo>
                            <a:pt x="66" y="122"/>
                          </a:lnTo>
                          <a:lnTo>
                            <a:pt x="66" y="117"/>
                          </a:lnTo>
                          <a:lnTo>
                            <a:pt x="63" y="114"/>
                          </a:lnTo>
                          <a:lnTo>
                            <a:pt x="62" y="110"/>
                          </a:lnTo>
                          <a:lnTo>
                            <a:pt x="59" y="105"/>
                          </a:lnTo>
                          <a:lnTo>
                            <a:pt x="56" y="102"/>
                          </a:lnTo>
                          <a:lnTo>
                            <a:pt x="51" y="97"/>
                          </a:lnTo>
                          <a:lnTo>
                            <a:pt x="47" y="95"/>
                          </a:lnTo>
                          <a:lnTo>
                            <a:pt x="44" y="97"/>
                          </a:lnTo>
                          <a:lnTo>
                            <a:pt x="42" y="99"/>
                          </a:lnTo>
                          <a:lnTo>
                            <a:pt x="40" y="103"/>
                          </a:lnTo>
                          <a:lnTo>
                            <a:pt x="38" y="105"/>
                          </a:lnTo>
                          <a:lnTo>
                            <a:pt x="35" y="110"/>
                          </a:lnTo>
                          <a:lnTo>
                            <a:pt x="32" y="112"/>
                          </a:lnTo>
                          <a:lnTo>
                            <a:pt x="30" y="115"/>
                          </a:lnTo>
                          <a:lnTo>
                            <a:pt x="29" y="117"/>
                          </a:lnTo>
                          <a:lnTo>
                            <a:pt x="25" y="121"/>
                          </a:lnTo>
                          <a:lnTo>
                            <a:pt x="24" y="123"/>
                          </a:lnTo>
                          <a:lnTo>
                            <a:pt x="22" y="125"/>
                          </a:lnTo>
                          <a:lnTo>
                            <a:pt x="19" y="129"/>
                          </a:lnTo>
                          <a:lnTo>
                            <a:pt x="16" y="134"/>
                          </a:lnTo>
                          <a:lnTo>
                            <a:pt x="13" y="138"/>
                          </a:lnTo>
                          <a:lnTo>
                            <a:pt x="10" y="142"/>
                          </a:lnTo>
                          <a:lnTo>
                            <a:pt x="9" y="147"/>
                          </a:lnTo>
                          <a:lnTo>
                            <a:pt x="8" y="150"/>
                          </a:lnTo>
                          <a:lnTo>
                            <a:pt x="8" y="154"/>
                          </a:lnTo>
                          <a:lnTo>
                            <a:pt x="8" y="150"/>
                          </a:lnTo>
                          <a:lnTo>
                            <a:pt x="8" y="147"/>
                          </a:lnTo>
                          <a:lnTo>
                            <a:pt x="8" y="143"/>
                          </a:lnTo>
                          <a:lnTo>
                            <a:pt x="8" y="140"/>
                          </a:lnTo>
                          <a:lnTo>
                            <a:pt x="8" y="135"/>
                          </a:lnTo>
                          <a:lnTo>
                            <a:pt x="9" y="133"/>
                          </a:lnTo>
                          <a:lnTo>
                            <a:pt x="9" y="128"/>
                          </a:lnTo>
                          <a:lnTo>
                            <a:pt x="10" y="125"/>
                          </a:lnTo>
                          <a:lnTo>
                            <a:pt x="10" y="121"/>
                          </a:lnTo>
                          <a:lnTo>
                            <a:pt x="10" y="117"/>
                          </a:lnTo>
                          <a:lnTo>
                            <a:pt x="10" y="115"/>
                          </a:lnTo>
                          <a:lnTo>
                            <a:pt x="10" y="110"/>
                          </a:lnTo>
                          <a:lnTo>
                            <a:pt x="10" y="108"/>
                          </a:lnTo>
                          <a:lnTo>
                            <a:pt x="11" y="104"/>
                          </a:lnTo>
                          <a:lnTo>
                            <a:pt x="11" y="100"/>
                          </a:lnTo>
                          <a:lnTo>
                            <a:pt x="12" y="97"/>
                          </a:lnTo>
                          <a:lnTo>
                            <a:pt x="12" y="95"/>
                          </a:lnTo>
                          <a:lnTo>
                            <a:pt x="12" y="91"/>
                          </a:lnTo>
                          <a:lnTo>
                            <a:pt x="12" y="87"/>
                          </a:lnTo>
                          <a:lnTo>
                            <a:pt x="12" y="85"/>
                          </a:lnTo>
                          <a:lnTo>
                            <a:pt x="12" y="81"/>
                          </a:lnTo>
                          <a:lnTo>
                            <a:pt x="13" y="78"/>
                          </a:lnTo>
                          <a:lnTo>
                            <a:pt x="13" y="74"/>
                          </a:lnTo>
                          <a:lnTo>
                            <a:pt x="15" y="72"/>
                          </a:lnTo>
                          <a:lnTo>
                            <a:pt x="15" y="70"/>
                          </a:lnTo>
                          <a:lnTo>
                            <a:pt x="15" y="67"/>
                          </a:lnTo>
                          <a:lnTo>
                            <a:pt x="15" y="64"/>
                          </a:lnTo>
                          <a:lnTo>
                            <a:pt x="15" y="61"/>
                          </a:lnTo>
                          <a:lnTo>
                            <a:pt x="15" y="58"/>
                          </a:lnTo>
                          <a:lnTo>
                            <a:pt x="16" y="55"/>
                          </a:lnTo>
                          <a:lnTo>
                            <a:pt x="16" y="53"/>
                          </a:lnTo>
                          <a:lnTo>
                            <a:pt x="17" y="51"/>
                          </a:lnTo>
                          <a:lnTo>
                            <a:pt x="17" y="47"/>
                          </a:lnTo>
                          <a:lnTo>
                            <a:pt x="17" y="45"/>
                          </a:lnTo>
                          <a:lnTo>
                            <a:pt x="17" y="41"/>
                          </a:lnTo>
                          <a:lnTo>
                            <a:pt x="17" y="40"/>
                          </a:lnTo>
                          <a:lnTo>
                            <a:pt x="18" y="35"/>
                          </a:lnTo>
                          <a:lnTo>
                            <a:pt x="18" y="32"/>
                          </a:lnTo>
                          <a:lnTo>
                            <a:pt x="18" y="27"/>
                          </a:lnTo>
                          <a:lnTo>
                            <a:pt x="19" y="23"/>
                          </a:lnTo>
                          <a:lnTo>
                            <a:pt x="19" y="20"/>
                          </a:lnTo>
                          <a:lnTo>
                            <a:pt x="21" y="16"/>
                          </a:lnTo>
                          <a:lnTo>
                            <a:pt x="21" y="14"/>
                          </a:lnTo>
                          <a:lnTo>
                            <a:pt x="21" y="11"/>
                          </a:lnTo>
                          <a:lnTo>
                            <a:pt x="21" y="9"/>
                          </a:lnTo>
                          <a:lnTo>
                            <a:pt x="21" y="8"/>
                          </a:lnTo>
                          <a:lnTo>
                            <a:pt x="21" y="5"/>
                          </a:lnTo>
                          <a:lnTo>
                            <a:pt x="22" y="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5" name="Freeform 253">
                      <a:extLst>
                        <a:ext uri="{FF2B5EF4-FFF2-40B4-BE49-F238E27FC236}">
                          <a16:creationId xmlns:a16="http://schemas.microsoft.com/office/drawing/2014/main" id="{D5402C13-7778-6049-9E7A-8FFADBD40E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58" y="1947"/>
                      <a:ext cx="14" cy="10"/>
                    </a:xfrm>
                    <a:custGeom>
                      <a:avLst/>
                      <a:gdLst>
                        <a:gd name="T0" fmla="*/ 0 w 43"/>
                        <a:gd name="T1" fmla="*/ 0 h 31"/>
                        <a:gd name="T2" fmla="*/ 0 w 43"/>
                        <a:gd name="T3" fmla="*/ 0 h 31"/>
                        <a:gd name="T4" fmla="*/ 0 w 43"/>
                        <a:gd name="T5" fmla="*/ 0 h 31"/>
                        <a:gd name="T6" fmla="*/ 0 w 43"/>
                        <a:gd name="T7" fmla="*/ 0 h 31"/>
                        <a:gd name="T8" fmla="*/ 0 w 43"/>
                        <a:gd name="T9" fmla="*/ 0 h 31"/>
                        <a:gd name="T10" fmla="*/ 0 w 43"/>
                        <a:gd name="T11" fmla="*/ 0 h 31"/>
                        <a:gd name="T12" fmla="*/ 0 w 43"/>
                        <a:gd name="T13" fmla="*/ 0 h 31"/>
                        <a:gd name="T14" fmla="*/ 0 w 43"/>
                        <a:gd name="T15" fmla="*/ 0 h 31"/>
                        <a:gd name="T16" fmla="*/ 0 w 43"/>
                        <a:gd name="T17" fmla="*/ 0 h 31"/>
                        <a:gd name="T18" fmla="*/ 0 w 43"/>
                        <a:gd name="T19" fmla="*/ 0 h 31"/>
                        <a:gd name="T20" fmla="*/ 0 w 43"/>
                        <a:gd name="T21" fmla="*/ 0 h 31"/>
                        <a:gd name="T22" fmla="*/ 0 w 43"/>
                        <a:gd name="T23" fmla="*/ 0 h 31"/>
                        <a:gd name="T24" fmla="*/ 0 w 43"/>
                        <a:gd name="T25" fmla="*/ 0 h 31"/>
                        <a:gd name="T26" fmla="*/ 0 w 43"/>
                        <a:gd name="T27" fmla="*/ 0 h 31"/>
                        <a:gd name="T28" fmla="*/ 0 w 43"/>
                        <a:gd name="T29" fmla="*/ 0 h 31"/>
                        <a:gd name="T30" fmla="*/ 0 w 43"/>
                        <a:gd name="T31" fmla="*/ 0 h 31"/>
                        <a:gd name="T32" fmla="*/ 0 w 43"/>
                        <a:gd name="T33" fmla="*/ 0 h 31"/>
                        <a:gd name="T34" fmla="*/ 0 w 43"/>
                        <a:gd name="T35" fmla="*/ 0 h 31"/>
                        <a:gd name="T36" fmla="*/ 0 w 43"/>
                        <a:gd name="T37" fmla="*/ 0 h 31"/>
                        <a:gd name="T38" fmla="*/ 0 w 43"/>
                        <a:gd name="T39" fmla="*/ 0 h 31"/>
                        <a:gd name="T40" fmla="*/ 0 w 43"/>
                        <a:gd name="T41" fmla="*/ 0 h 31"/>
                        <a:gd name="T42" fmla="*/ 0 w 43"/>
                        <a:gd name="T43" fmla="*/ 0 h 31"/>
                        <a:gd name="T44" fmla="*/ 0 w 43"/>
                        <a:gd name="T45" fmla="*/ 0 h 31"/>
                        <a:gd name="T46" fmla="*/ 0 w 43"/>
                        <a:gd name="T47" fmla="*/ 0 h 31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w 43"/>
                        <a:gd name="T73" fmla="*/ 0 h 31"/>
                        <a:gd name="T74" fmla="*/ 43 w 43"/>
                        <a:gd name="T75" fmla="*/ 31 h 31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T72" t="T73" r="T74" b="T75"/>
                      <a:pathLst>
                        <a:path w="43" h="31">
                          <a:moveTo>
                            <a:pt x="0" y="0"/>
                          </a:moveTo>
                          <a:lnTo>
                            <a:pt x="43" y="3"/>
                          </a:lnTo>
                          <a:lnTo>
                            <a:pt x="42" y="6"/>
                          </a:lnTo>
                          <a:lnTo>
                            <a:pt x="41" y="9"/>
                          </a:lnTo>
                          <a:lnTo>
                            <a:pt x="40" y="11"/>
                          </a:lnTo>
                          <a:lnTo>
                            <a:pt x="37" y="13"/>
                          </a:lnTo>
                          <a:lnTo>
                            <a:pt x="37" y="16"/>
                          </a:lnTo>
                          <a:lnTo>
                            <a:pt x="35" y="18"/>
                          </a:lnTo>
                          <a:lnTo>
                            <a:pt x="33" y="20"/>
                          </a:lnTo>
                          <a:lnTo>
                            <a:pt x="32" y="23"/>
                          </a:lnTo>
                          <a:lnTo>
                            <a:pt x="30" y="26"/>
                          </a:lnTo>
                          <a:lnTo>
                            <a:pt x="26" y="29"/>
                          </a:lnTo>
                          <a:lnTo>
                            <a:pt x="20" y="31"/>
                          </a:lnTo>
                          <a:lnTo>
                            <a:pt x="16" y="30"/>
                          </a:lnTo>
                          <a:lnTo>
                            <a:pt x="13" y="28"/>
                          </a:lnTo>
                          <a:lnTo>
                            <a:pt x="13" y="24"/>
                          </a:lnTo>
                          <a:lnTo>
                            <a:pt x="13" y="20"/>
                          </a:lnTo>
                          <a:lnTo>
                            <a:pt x="13" y="17"/>
                          </a:lnTo>
                          <a:lnTo>
                            <a:pt x="13" y="13"/>
                          </a:lnTo>
                          <a:lnTo>
                            <a:pt x="14" y="11"/>
                          </a:lnTo>
                          <a:lnTo>
                            <a:pt x="15" y="1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  <p:sp>
                  <p:nvSpPr>
                    <p:cNvPr id="15516" name="Freeform 254">
                      <a:extLst>
                        <a:ext uri="{FF2B5EF4-FFF2-40B4-BE49-F238E27FC236}">
                          <a16:creationId xmlns:a16="http://schemas.microsoft.com/office/drawing/2014/main" id="{6721B877-5A50-2A45-9288-639228EF3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87" y="1968"/>
                      <a:ext cx="19" cy="7"/>
                    </a:xfrm>
                    <a:custGeom>
                      <a:avLst/>
                      <a:gdLst>
                        <a:gd name="T0" fmla="*/ 0 w 57"/>
                        <a:gd name="T1" fmla="*/ 0 h 22"/>
                        <a:gd name="T2" fmla="*/ 0 w 57"/>
                        <a:gd name="T3" fmla="*/ 0 h 22"/>
                        <a:gd name="T4" fmla="*/ 0 w 57"/>
                        <a:gd name="T5" fmla="*/ 0 h 22"/>
                        <a:gd name="T6" fmla="*/ 0 w 57"/>
                        <a:gd name="T7" fmla="*/ 0 h 22"/>
                        <a:gd name="T8" fmla="*/ 0 w 57"/>
                        <a:gd name="T9" fmla="*/ 0 h 22"/>
                        <a:gd name="T10" fmla="*/ 0 w 57"/>
                        <a:gd name="T11" fmla="*/ 0 h 22"/>
                        <a:gd name="T12" fmla="*/ 0 w 57"/>
                        <a:gd name="T13" fmla="*/ 0 h 22"/>
                        <a:gd name="T14" fmla="*/ 0 w 57"/>
                        <a:gd name="T15" fmla="*/ 0 h 22"/>
                        <a:gd name="T16" fmla="*/ 0 w 57"/>
                        <a:gd name="T17" fmla="*/ 0 h 22"/>
                        <a:gd name="T18" fmla="*/ 0 w 57"/>
                        <a:gd name="T19" fmla="*/ 0 h 22"/>
                        <a:gd name="T20" fmla="*/ 0 w 57"/>
                        <a:gd name="T21" fmla="*/ 0 h 22"/>
                        <a:gd name="T22" fmla="*/ 0 w 57"/>
                        <a:gd name="T23" fmla="*/ 0 h 22"/>
                        <a:gd name="T24" fmla="*/ 0 w 57"/>
                        <a:gd name="T25" fmla="*/ 0 h 22"/>
                        <a:gd name="T26" fmla="*/ 0 w 57"/>
                        <a:gd name="T27" fmla="*/ 0 h 22"/>
                        <a:gd name="T28" fmla="*/ 0 w 57"/>
                        <a:gd name="T29" fmla="*/ 0 h 22"/>
                        <a:gd name="T30" fmla="*/ 0 w 57"/>
                        <a:gd name="T31" fmla="*/ 0 h 22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57"/>
                        <a:gd name="T49" fmla="*/ 0 h 22"/>
                        <a:gd name="T50" fmla="*/ 57 w 57"/>
                        <a:gd name="T51" fmla="*/ 22 h 22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57" h="22">
                          <a:moveTo>
                            <a:pt x="57" y="19"/>
                          </a:moveTo>
                          <a:lnTo>
                            <a:pt x="0" y="22"/>
                          </a:lnTo>
                          <a:lnTo>
                            <a:pt x="20" y="0"/>
                          </a:lnTo>
                          <a:lnTo>
                            <a:pt x="23" y="0"/>
                          </a:lnTo>
                          <a:lnTo>
                            <a:pt x="26" y="3"/>
                          </a:lnTo>
                          <a:lnTo>
                            <a:pt x="29" y="4"/>
                          </a:lnTo>
                          <a:lnTo>
                            <a:pt x="32" y="6"/>
                          </a:lnTo>
                          <a:lnTo>
                            <a:pt x="36" y="7"/>
                          </a:lnTo>
                          <a:lnTo>
                            <a:pt x="39" y="8"/>
                          </a:lnTo>
                          <a:lnTo>
                            <a:pt x="43" y="11"/>
                          </a:lnTo>
                          <a:lnTo>
                            <a:pt x="45" y="13"/>
                          </a:lnTo>
                          <a:lnTo>
                            <a:pt x="49" y="13"/>
                          </a:lnTo>
                          <a:lnTo>
                            <a:pt x="51" y="16"/>
                          </a:lnTo>
                          <a:lnTo>
                            <a:pt x="56" y="18"/>
                          </a:lnTo>
                          <a:lnTo>
                            <a:pt x="57" y="1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 b="1">
                          <a:solidFill>
                            <a:srgbClr val="0080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15467" name="Group 255">
                <a:extLst>
                  <a:ext uri="{FF2B5EF4-FFF2-40B4-BE49-F238E27FC236}">
                    <a16:creationId xmlns:a16="http://schemas.microsoft.com/office/drawing/2014/main" id="{C99DB165-0701-444D-9897-6F14C999D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06" y="1293"/>
                <a:ext cx="363" cy="369"/>
                <a:chOff x="1884" y="1812"/>
                <a:chExt cx="363" cy="369"/>
              </a:xfrm>
            </p:grpSpPr>
            <p:sp>
              <p:nvSpPr>
                <p:cNvPr id="15478" name="AutoShape 256">
                  <a:extLst>
                    <a:ext uri="{FF2B5EF4-FFF2-40B4-BE49-F238E27FC236}">
                      <a16:creationId xmlns:a16="http://schemas.microsoft.com/office/drawing/2014/main" id="{6ACB8B2F-71B9-0045-8605-31BD97768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" y="1812"/>
                  <a:ext cx="363" cy="369"/>
                </a:xfrm>
                <a:prstGeom prst="can">
                  <a:avLst>
                    <a:gd name="adj" fmla="val 50826"/>
                  </a:avLst>
                </a:pr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479" name="Group 257">
                  <a:extLst>
                    <a:ext uri="{FF2B5EF4-FFF2-40B4-BE49-F238E27FC236}">
                      <a16:creationId xmlns:a16="http://schemas.microsoft.com/office/drawing/2014/main" id="{D2168A33-05DC-BC46-BF38-FCE675BA7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32" y="1863"/>
                  <a:ext cx="279" cy="81"/>
                  <a:chOff x="1470" y="1821"/>
                  <a:chExt cx="279" cy="93"/>
                </a:xfrm>
              </p:grpSpPr>
              <p:sp>
                <p:nvSpPr>
                  <p:cNvPr id="15480" name="Freeform 258">
                    <a:extLst>
                      <a:ext uri="{FF2B5EF4-FFF2-40B4-BE49-F238E27FC236}">
                        <a16:creationId xmlns:a16="http://schemas.microsoft.com/office/drawing/2014/main" id="{0055F8D7-8B27-C745-93C1-42E54F8E0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1821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81" name="Freeform 259">
                    <a:extLst>
                      <a:ext uri="{FF2B5EF4-FFF2-40B4-BE49-F238E27FC236}">
                        <a16:creationId xmlns:a16="http://schemas.microsoft.com/office/drawing/2014/main" id="{F0F070BC-E361-354B-A944-E45CBD229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470" y="1824"/>
                    <a:ext cx="273" cy="90"/>
                  </a:xfrm>
                  <a:custGeom>
                    <a:avLst/>
                    <a:gdLst>
                      <a:gd name="T0" fmla="*/ 0 w 273"/>
                      <a:gd name="T1" fmla="*/ 0 h 90"/>
                      <a:gd name="T2" fmla="*/ 60 w 273"/>
                      <a:gd name="T3" fmla="*/ 0 h 90"/>
                      <a:gd name="T4" fmla="*/ 198 w 273"/>
                      <a:gd name="T5" fmla="*/ 90 h 90"/>
                      <a:gd name="T6" fmla="*/ 273 w 273"/>
                      <a:gd name="T7" fmla="*/ 9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73"/>
                      <a:gd name="T13" fmla="*/ 0 h 90"/>
                      <a:gd name="T14" fmla="*/ 273 w 27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73" h="90">
                        <a:moveTo>
                          <a:pt x="0" y="0"/>
                        </a:moveTo>
                        <a:lnTo>
                          <a:pt x="60" y="0"/>
                        </a:lnTo>
                        <a:lnTo>
                          <a:pt x="198" y="90"/>
                        </a:lnTo>
                        <a:lnTo>
                          <a:pt x="273" y="9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764801"/>
                      </a:gs>
                      <a:gs pos="100000">
                        <a:srgbClr val="FE9B03"/>
                      </a:gs>
                    </a:gsLst>
                    <a:lin ang="5400000" scaled="1"/>
                  </a:gradFill>
                  <a:ln w="9525">
                    <a:solidFill>
                      <a:schemeClr val="bg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  <p:sp>
            <p:nvSpPr>
              <p:cNvPr id="15468" name="Text Box 260">
                <a:extLst>
                  <a:ext uri="{FF2B5EF4-FFF2-40B4-BE49-F238E27FC236}">
                    <a16:creationId xmlns:a16="http://schemas.microsoft.com/office/drawing/2014/main" id="{A3EDD448-A4D9-7745-9451-634556D0A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1488"/>
                <a:ext cx="25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A</a:t>
                </a:r>
              </a:p>
            </p:txBody>
          </p:sp>
          <p:sp>
            <p:nvSpPr>
              <p:cNvPr id="15469" name="Text Box 261">
                <a:extLst>
                  <a:ext uri="{FF2B5EF4-FFF2-40B4-BE49-F238E27FC236}">
                    <a16:creationId xmlns:a16="http://schemas.microsoft.com/office/drawing/2014/main" id="{5EA908EC-4047-6746-A6DC-389B9A5AEB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282"/>
                <a:ext cx="237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B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0" name="Text Box 262">
                <a:extLst>
                  <a:ext uri="{FF2B5EF4-FFF2-40B4-BE49-F238E27FC236}">
                    <a16:creationId xmlns:a16="http://schemas.microsoft.com/office/drawing/2014/main" id="{999FF300-1F9E-F14E-A789-8557F0B4F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928"/>
                <a:ext cx="2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C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1" name="Text Box 263">
                <a:extLst>
                  <a:ext uri="{FF2B5EF4-FFF2-40B4-BE49-F238E27FC236}">
                    <a16:creationId xmlns:a16="http://schemas.microsoft.com/office/drawing/2014/main" id="{E0E1C3B6-7647-7843-B435-F40EA90F7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" y="1299"/>
                <a:ext cx="3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R1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2" name="Text Box 264">
                <a:extLst>
                  <a:ext uri="{FF2B5EF4-FFF2-40B4-BE49-F238E27FC236}">
                    <a16:creationId xmlns:a16="http://schemas.microsoft.com/office/drawing/2014/main" id="{4BF6CF83-418D-1845-B747-B6AF5ED99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" y="2832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R2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3" name="Text Box 265">
                <a:extLst>
                  <a:ext uri="{FF2B5EF4-FFF2-40B4-BE49-F238E27FC236}">
                    <a16:creationId xmlns:a16="http://schemas.microsoft.com/office/drawing/2014/main" id="{C0B56A9C-02C1-A24B-B2B1-F2C338A7E3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1440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R4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4" name="Text Box 266">
                <a:extLst>
                  <a:ext uri="{FF2B5EF4-FFF2-40B4-BE49-F238E27FC236}">
                    <a16:creationId xmlns:a16="http://schemas.microsoft.com/office/drawing/2014/main" id="{02CE431E-45A3-B648-B1B2-C1F8E55DAA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440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D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5" name="Text Box 267">
                <a:extLst>
                  <a:ext uri="{FF2B5EF4-FFF2-40B4-BE49-F238E27FC236}">
                    <a16:creationId xmlns:a16="http://schemas.microsoft.com/office/drawing/2014/main" id="{0674B333-D298-CD4B-950A-1D7A07BCB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32" y="2304"/>
                <a:ext cx="23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E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6" name="Text Box 268">
                <a:extLst>
                  <a:ext uri="{FF2B5EF4-FFF2-40B4-BE49-F238E27FC236}">
                    <a16:creationId xmlns:a16="http://schemas.microsoft.com/office/drawing/2014/main" id="{A8083D6E-48FB-D340-9E7E-5D4691305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6" y="3168"/>
                <a:ext cx="23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F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15477" name="Text Box 269">
                <a:extLst>
                  <a:ext uri="{FF2B5EF4-FFF2-40B4-BE49-F238E27FC236}">
                    <a16:creationId xmlns:a16="http://schemas.microsoft.com/office/drawing/2014/main" id="{D4C080C8-1693-8E4B-A84A-55CC05482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6" y="3069"/>
                <a:ext cx="35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s-ES" altLang="en-US" sz="2400" b="0">
                    <a:solidFill>
                      <a:schemeClr val="tx1"/>
                    </a:solidFill>
                    <a:latin typeface="Comic Sans MS" panose="030F0902030302020204" pitchFamily="66" charset="0"/>
                  </a:rPr>
                  <a:t>R5</a:t>
                </a:r>
                <a:endPara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5364" name="Group 270">
            <a:extLst>
              <a:ext uri="{FF2B5EF4-FFF2-40B4-BE49-F238E27FC236}">
                <a16:creationId xmlns:a16="http://schemas.microsoft.com/office/drawing/2014/main" id="{AD0CF1B4-D493-FB46-AE0B-9C7C0E51A63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3738563"/>
            <a:ext cx="2971800" cy="2114550"/>
            <a:chOff x="1776" y="2784"/>
            <a:chExt cx="1872" cy="1332"/>
          </a:xfrm>
        </p:grpSpPr>
        <p:sp>
          <p:nvSpPr>
            <p:cNvPr id="15424" name="Rectangle 271">
              <a:extLst>
                <a:ext uri="{FF2B5EF4-FFF2-40B4-BE49-F238E27FC236}">
                  <a16:creationId xmlns:a16="http://schemas.microsoft.com/office/drawing/2014/main" id="{79FDB2DD-F3F0-1C42-BF80-49B3D584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867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R5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5" name="Rectangle 272">
              <a:extLst>
                <a:ext uri="{FF2B5EF4-FFF2-40B4-BE49-F238E27FC236}">
                  <a16:creationId xmlns:a16="http://schemas.microsoft.com/office/drawing/2014/main" id="{4C8495FD-A7F7-E146-AD7D-220F657E1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67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F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6" name="Rectangle 273">
              <a:extLst>
                <a:ext uri="{FF2B5EF4-FFF2-40B4-BE49-F238E27FC236}">
                  <a16:creationId xmlns:a16="http://schemas.microsoft.com/office/drawing/2014/main" id="{32742EFE-45B4-7549-B89B-83262E6B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618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7" name="Rectangle 274">
              <a:extLst>
                <a:ext uri="{FF2B5EF4-FFF2-40B4-BE49-F238E27FC236}">
                  <a16:creationId xmlns:a16="http://schemas.microsoft.com/office/drawing/2014/main" id="{C9FA0BB5-95B5-3340-A6FC-7C3235E4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618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E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8" name="Rectangle 275">
              <a:extLst>
                <a:ext uri="{FF2B5EF4-FFF2-40B4-BE49-F238E27FC236}">
                  <a16:creationId xmlns:a16="http://schemas.microsoft.com/office/drawing/2014/main" id="{FCBDDAD2-9357-4945-9438-FD225551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369"/>
              <a:ext cx="855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R3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29" name="Rectangle 276">
              <a:extLst>
                <a:ext uri="{FF2B5EF4-FFF2-40B4-BE49-F238E27FC236}">
                  <a16:creationId xmlns:a16="http://schemas.microsoft.com/office/drawing/2014/main" id="{7DDFDDF9-E78C-754D-BEF6-ED0B22DE8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369"/>
              <a:ext cx="1017" cy="249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0" name="Rectangle 277">
              <a:extLst>
                <a:ext uri="{FF2B5EF4-FFF2-40B4-BE49-F238E27FC236}">
                  <a16:creationId xmlns:a16="http://schemas.microsoft.com/office/drawing/2014/main" id="{E11184DD-C5CC-6B41-9549-9EC1B140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20"/>
              <a:ext cx="855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Next Hop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1" name="Rectangle 278">
              <a:extLst>
                <a:ext uri="{FF2B5EF4-FFF2-40B4-BE49-F238E27FC236}">
                  <a16:creationId xmlns:a16="http://schemas.microsoft.com/office/drawing/2014/main" id="{6457F6B7-DF7B-B142-91B0-7074AD09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20"/>
              <a:ext cx="1017" cy="249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10000"/>
                </a:spcBef>
              </a:pPr>
              <a:r>
                <a:rPr lang="es-ES" altLang="en-US" sz="2000">
                  <a:solidFill>
                    <a:schemeClr val="bg2"/>
                  </a:solidFill>
                </a:rPr>
                <a:t>Destination</a:t>
              </a:r>
              <a:endParaRPr lang="en-US" altLang="en-US" sz="2000">
                <a:solidFill>
                  <a:schemeClr val="bg2"/>
                </a:solidFill>
              </a:endParaRPr>
            </a:p>
          </p:txBody>
        </p:sp>
        <p:sp>
          <p:nvSpPr>
            <p:cNvPr id="15432" name="Line 279">
              <a:extLst>
                <a:ext uri="{FF2B5EF4-FFF2-40B4-BE49-F238E27FC236}">
                  <a16:creationId xmlns:a16="http://schemas.microsoft.com/office/drawing/2014/main" id="{24CE51DA-8358-7E41-AFFC-5BA7C9F31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Line 280">
              <a:extLst>
                <a:ext uri="{FF2B5EF4-FFF2-40B4-BE49-F238E27FC236}">
                  <a16:creationId xmlns:a16="http://schemas.microsoft.com/office/drawing/2014/main" id="{15E0043F-C87B-784A-8E47-7F2AB07CD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369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Line 281">
              <a:extLst>
                <a:ext uri="{FF2B5EF4-FFF2-40B4-BE49-F238E27FC236}">
                  <a16:creationId xmlns:a16="http://schemas.microsoft.com/office/drawing/2014/main" id="{35064F66-A766-BA42-AFC1-259E6A75A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618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Line 282">
              <a:extLst>
                <a:ext uri="{FF2B5EF4-FFF2-40B4-BE49-F238E27FC236}">
                  <a16:creationId xmlns:a16="http://schemas.microsoft.com/office/drawing/2014/main" id="{9182E4A3-2764-5946-AFD9-AEEB490BA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867"/>
              <a:ext cx="1872" cy="0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Line 283">
              <a:extLst>
                <a:ext uri="{FF2B5EF4-FFF2-40B4-BE49-F238E27FC236}">
                  <a16:creationId xmlns:a16="http://schemas.microsoft.com/office/drawing/2014/main" id="{991B4B48-6BB8-4649-87B3-0C1E14BF9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4116"/>
              <a:ext cx="1872" cy="0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Line 284">
              <a:extLst>
                <a:ext uri="{FF2B5EF4-FFF2-40B4-BE49-F238E27FC236}">
                  <a16:creationId xmlns:a16="http://schemas.microsoft.com/office/drawing/2014/main" id="{FD0A948F-B792-A340-AA98-A8B011370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3120"/>
              <a:ext cx="0" cy="996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Line 285">
              <a:extLst>
                <a:ext uri="{FF2B5EF4-FFF2-40B4-BE49-F238E27FC236}">
                  <a16:creationId xmlns:a16="http://schemas.microsoft.com/office/drawing/2014/main" id="{70BBC6C1-4A7C-1541-B4C6-E2F4B129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3" y="3120"/>
              <a:ext cx="0" cy="996"/>
            </a:xfrm>
            <a:prstGeom prst="line">
              <a:avLst/>
            </a:prstGeom>
            <a:noFill/>
            <a:ln w="12700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Line 286">
              <a:extLst>
                <a:ext uri="{FF2B5EF4-FFF2-40B4-BE49-F238E27FC236}">
                  <a16:creationId xmlns:a16="http://schemas.microsoft.com/office/drawing/2014/main" id="{0094FD1F-5954-DA4A-AB8F-FE74BD40D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20"/>
              <a:ext cx="0" cy="24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Line 287">
              <a:extLst>
                <a:ext uri="{FF2B5EF4-FFF2-40B4-BE49-F238E27FC236}">
                  <a16:creationId xmlns:a16="http://schemas.microsoft.com/office/drawing/2014/main" id="{9C57E9C7-BF94-534E-A212-BA7A3E527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369"/>
              <a:ext cx="0" cy="747"/>
            </a:xfrm>
            <a:prstGeom prst="line">
              <a:avLst/>
            </a:prstGeom>
            <a:noFill/>
            <a:ln w="28575" cap="sq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88">
              <a:extLst>
                <a:ext uri="{FF2B5EF4-FFF2-40B4-BE49-F238E27FC236}">
                  <a16:creationId xmlns:a16="http://schemas.microsoft.com/office/drawing/2014/main" id="{7584F02A-9844-6043-9DDD-8DED6A5B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4"/>
              <a:ext cx="1872" cy="336"/>
            </a:xfrm>
            <a:custGeom>
              <a:avLst/>
              <a:gdLst>
                <a:gd name="T0" fmla="*/ 48 w 1872"/>
                <a:gd name="T1" fmla="*/ 0 h 336"/>
                <a:gd name="T2" fmla="*/ 0 w 1872"/>
                <a:gd name="T3" fmla="*/ 336 h 336"/>
                <a:gd name="T4" fmla="*/ 1872 w 1872"/>
                <a:gd name="T5" fmla="*/ 336 h 336"/>
                <a:gd name="T6" fmla="*/ 240 w 1872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2"/>
                <a:gd name="T13" fmla="*/ 0 h 336"/>
                <a:gd name="T14" fmla="*/ 1872 w 1872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2" h="336">
                  <a:moveTo>
                    <a:pt x="48" y="0"/>
                  </a:moveTo>
                  <a:lnTo>
                    <a:pt x="0" y="336"/>
                  </a:lnTo>
                  <a:lnTo>
                    <a:pt x="1872" y="336"/>
                  </a:lnTo>
                  <a:lnTo>
                    <a:pt x="240" y="0"/>
                  </a:lnTo>
                </a:path>
              </a:pathLst>
            </a:custGeom>
            <a:solidFill>
              <a:schemeClr val="bg1">
                <a:alpha val="50195"/>
              </a:schemeClr>
            </a:solidFill>
            <a:ln w="28575" cap="rnd">
              <a:solidFill>
                <a:schemeClr val="folHlink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5458" name="Group 289">
            <a:extLst>
              <a:ext uri="{FF2B5EF4-FFF2-40B4-BE49-F238E27FC236}">
                <a16:creationId xmlns:a16="http://schemas.microsoft.com/office/drawing/2014/main" id="{47A497BA-48CF-3549-BEE1-825EB900F3CD}"/>
              </a:ext>
            </a:extLst>
          </p:cNvPr>
          <p:cNvGrpSpPr>
            <a:grpSpLocks/>
          </p:cNvGrpSpPr>
          <p:nvPr/>
        </p:nvGrpSpPr>
        <p:grpSpPr bwMode="auto">
          <a:xfrm rot="3523642">
            <a:off x="2975769" y="3124994"/>
            <a:ext cx="515937" cy="828675"/>
            <a:chOff x="2039" y="1836"/>
            <a:chExt cx="325" cy="522"/>
          </a:xfrm>
        </p:grpSpPr>
        <p:sp>
          <p:nvSpPr>
            <p:cNvPr id="15421" name="Rectangle 290">
              <a:extLst>
                <a:ext uri="{FF2B5EF4-FFF2-40B4-BE49-F238E27FC236}">
                  <a16:creationId xmlns:a16="http://schemas.microsoft.com/office/drawing/2014/main" id="{044B7440-E5DC-1942-892A-E0B2F5CDA3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1908" y="2083"/>
              <a:ext cx="406" cy="144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2" name="Rectangle 291">
              <a:extLst>
                <a:ext uri="{FF2B5EF4-FFF2-40B4-BE49-F238E27FC236}">
                  <a16:creationId xmlns:a16="http://schemas.microsoft.com/office/drawing/2014/main" id="{C05CEC0D-4822-3741-960F-30C08A6FD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488662">
              <a:off x="2194" y="1867"/>
              <a:ext cx="101" cy="1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5423" name="Text Box 292">
              <a:extLst>
                <a:ext uri="{FF2B5EF4-FFF2-40B4-BE49-F238E27FC236}">
                  <a16:creationId xmlns:a16="http://schemas.microsoft.com/office/drawing/2014/main" id="{8DDC7A83-6867-1840-A662-215ED3827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91682">
              <a:off x="2154" y="1834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</a:p>
          </p:txBody>
        </p:sp>
      </p:grpSp>
      <p:grpSp>
        <p:nvGrpSpPr>
          <p:cNvPr id="15459" name="Group 293">
            <a:extLst>
              <a:ext uri="{FF2B5EF4-FFF2-40B4-BE49-F238E27FC236}">
                <a16:creationId xmlns:a16="http://schemas.microsoft.com/office/drawing/2014/main" id="{9AEA1A73-764F-3744-86EC-426D7BD25E7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295400"/>
            <a:ext cx="8497888" cy="4957763"/>
            <a:chOff x="0" y="1245"/>
            <a:chExt cx="5353" cy="3123"/>
          </a:xfrm>
        </p:grpSpPr>
        <p:sp>
          <p:nvSpPr>
            <p:cNvPr id="15367" name="Rectangle 294">
              <a:extLst>
                <a:ext uri="{FF2B5EF4-FFF2-40B4-BE49-F238E27FC236}">
                  <a16:creationId xmlns:a16="http://schemas.microsoft.com/office/drawing/2014/main" id="{D7B751E7-9697-0342-A30A-69B47390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245"/>
              <a:ext cx="5353" cy="3123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grpSp>
          <p:nvGrpSpPr>
            <p:cNvPr id="15368" name="Group 295">
              <a:extLst>
                <a:ext uri="{FF2B5EF4-FFF2-40B4-BE49-F238E27FC236}">
                  <a16:creationId xmlns:a16="http://schemas.microsoft.com/office/drawing/2014/main" id="{C9206FD2-1A3D-5040-BC8D-03D21470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1578"/>
              <a:ext cx="4464" cy="2742"/>
              <a:chOff x="10" y="4218"/>
              <a:chExt cx="4464" cy="2742"/>
            </a:xfrm>
          </p:grpSpPr>
          <p:sp>
            <p:nvSpPr>
              <p:cNvPr id="15369" name="Line 296">
                <a:extLst>
                  <a:ext uri="{FF2B5EF4-FFF2-40B4-BE49-F238E27FC236}">
                    <a16:creationId xmlns:a16="http://schemas.microsoft.com/office/drawing/2014/main" id="{C3D2AF1D-40BB-4C41-BC93-0D7CE7C5A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350"/>
                <a:ext cx="426" cy="2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370" name="Group 297">
                <a:extLst>
                  <a:ext uri="{FF2B5EF4-FFF2-40B4-BE49-F238E27FC236}">
                    <a16:creationId xmlns:a16="http://schemas.microsoft.com/office/drawing/2014/main" id="{E6F1CD70-E37E-2443-8D8F-941A6DCD9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" y="4474"/>
                <a:ext cx="4130" cy="2486"/>
                <a:chOff x="96" y="1786"/>
                <a:chExt cx="4130" cy="2486"/>
              </a:xfrm>
            </p:grpSpPr>
            <p:sp>
              <p:nvSpPr>
                <p:cNvPr id="15373" name="Rectangle 298">
                  <a:extLst>
                    <a:ext uri="{FF2B5EF4-FFF2-40B4-BE49-F238E27FC236}">
                      <a16:creationId xmlns:a16="http://schemas.microsoft.com/office/drawing/2014/main" id="{D86122CE-EF73-1546-90EE-26C441460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786"/>
                  <a:ext cx="4038" cy="2486"/>
                </a:xfrm>
                <a:prstGeom prst="rect">
                  <a:avLst/>
                </a:prstGeom>
                <a:solidFill>
                  <a:schemeClr val="bg1">
                    <a:alpha val="50195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5374" name="Group 299">
                  <a:extLst>
                    <a:ext uri="{FF2B5EF4-FFF2-40B4-BE49-F238E27FC236}">
                      <a16:creationId xmlns:a16="http://schemas.microsoft.com/office/drawing/2014/main" id="{6356B604-A1FD-2F4E-80B5-859674BE50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7" y="1786"/>
                  <a:ext cx="4129" cy="2345"/>
                  <a:chOff x="97" y="1786"/>
                  <a:chExt cx="4129" cy="2345"/>
                </a:xfrm>
              </p:grpSpPr>
              <p:sp>
                <p:nvSpPr>
                  <p:cNvPr id="15375" name="Rectangle 300">
                    <a:extLst>
                      <a:ext uri="{FF2B5EF4-FFF2-40B4-BE49-F238E27FC236}">
                        <a16:creationId xmlns:a16="http://schemas.microsoft.com/office/drawing/2014/main" id="{2A90ED31-C5C8-8349-98E4-FC2C33BA7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28" y="1786"/>
                    <a:ext cx="248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6" name="Rectangle 301">
                    <a:extLst>
                      <a:ext uri="{FF2B5EF4-FFF2-40B4-BE49-F238E27FC236}">
                        <a16:creationId xmlns:a16="http://schemas.microsoft.com/office/drawing/2014/main" id="{8D84C7DC-3D4E-4848-9F44-2BB476CB3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6" y="1786"/>
                    <a:ext cx="44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7" name="Rectangle 302">
                    <a:extLst>
                      <a:ext uri="{FF2B5EF4-FFF2-40B4-BE49-F238E27FC236}">
                        <a16:creationId xmlns:a16="http://schemas.microsoft.com/office/drawing/2014/main" id="{55437089-8B84-2B4A-9B7E-44CA0B809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0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16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8" name="Rectangle 303">
                    <a:extLst>
                      <a:ext uri="{FF2B5EF4-FFF2-40B4-BE49-F238E27FC236}">
                        <a16:creationId xmlns:a16="http://schemas.microsoft.com/office/drawing/2014/main" id="{E0D4DBBA-66AC-3A42-B2B4-5B5F48BD8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75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32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79" name="Rectangle 304">
                    <a:extLst>
                      <a:ext uri="{FF2B5EF4-FFF2-40B4-BE49-F238E27FC236}">
                        <a16:creationId xmlns:a16="http://schemas.microsoft.com/office/drawing/2014/main" id="{5887CB12-FDC5-6D49-BF60-F1F7353A4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16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0" name="Rectangle 305">
                    <a:extLst>
                      <a:ext uri="{FF2B5EF4-FFF2-40B4-BE49-F238E27FC236}">
                        <a16:creationId xmlns:a16="http://schemas.microsoft.com/office/drawing/2014/main" id="{CC79E949-E67D-A84C-A2CF-446413C95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4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1" name="Rectangle 306">
                    <a:extLst>
                      <a:ext uri="{FF2B5EF4-FFF2-40B4-BE49-F238E27FC236}">
                        <a16:creationId xmlns:a16="http://schemas.microsoft.com/office/drawing/2014/main" id="{CC14A209-A58F-8247-9BD3-323BABFBF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51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2" name="Rectangle 307">
                    <a:extLst>
                      <a:ext uri="{FF2B5EF4-FFF2-40B4-BE49-F238E27FC236}">
                        <a16:creationId xmlns:a16="http://schemas.microsoft.com/office/drawing/2014/main" id="{323868B0-901C-3743-95EE-CA8F88FE5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3" name="Rectangle 308">
                    <a:extLst>
                      <a:ext uri="{FF2B5EF4-FFF2-40B4-BE49-F238E27FC236}">
                        <a16:creationId xmlns:a16="http://schemas.microsoft.com/office/drawing/2014/main" id="{F9581BDF-A899-5F4A-9464-62F66D2EC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786"/>
                    <a:ext cx="45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4" name="Rectangle 309">
                    <a:extLst>
                      <a:ext uri="{FF2B5EF4-FFF2-40B4-BE49-F238E27FC236}">
                        <a16:creationId xmlns:a16="http://schemas.microsoft.com/office/drawing/2014/main" id="{3453B503-0FD2-A24C-83C8-8401A96A6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786"/>
                    <a:ext cx="229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5" name="Rectangle 310">
                    <a:extLst>
                      <a:ext uri="{FF2B5EF4-FFF2-40B4-BE49-F238E27FC236}">
                        <a16:creationId xmlns:a16="http://schemas.microsoft.com/office/drawing/2014/main" id="{CC45B7F9-D39F-B94D-BC72-228C3C476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786"/>
                    <a:ext cx="230" cy="1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1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6" name="Rectangle 311">
                    <a:extLst>
                      <a:ext uri="{FF2B5EF4-FFF2-40B4-BE49-F238E27FC236}">
                        <a16:creationId xmlns:a16="http://schemas.microsoft.com/office/drawing/2014/main" id="{16C03974-0304-7C4D-A253-CE11F39E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653"/>
                    <a:ext cx="3671" cy="4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Data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7" name="Rectangle 312">
                    <a:extLst>
                      <a:ext uri="{FF2B5EF4-FFF2-40B4-BE49-F238E27FC236}">
                        <a16:creationId xmlns:a16="http://schemas.microsoft.com/office/drawing/2014/main" id="{59F90BCF-FAD2-514E-9D0A-C5C587F61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375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Options (if any)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8" name="Rectangle 313">
                    <a:extLst>
                      <a:ext uri="{FF2B5EF4-FFF2-40B4-BE49-F238E27FC236}">
                        <a16:creationId xmlns:a16="http://schemas.microsoft.com/office/drawing/2014/main" id="{FBD4B1DC-FA5D-2B45-BC2E-48D836987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3097"/>
                    <a:ext cx="3671" cy="278"/>
                  </a:xfrm>
                  <a:prstGeom prst="rect">
                    <a:avLst/>
                  </a:prstGeom>
                  <a:solidFill>
                    <a:srgbClr val="FFFF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Destination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89" name="Rectangle 314">
                    <a:extLst>
                      <a:ext uri="{FF2B5EF4-FFF2-40B4-BE49-F238E27FC236}">
                        <a16:creationId xmlns:a16="http://schemas.microsoft.com/office/drawing/2014/main" id="{8FC7BAFC-B84F-A04A-8669-1BB7B9C0B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819"/>
                    <a:ext cx="3671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Source Address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0" name="Rectangle 315">
                    <a:extLst>
                      <a:ext uri="{FF2B5EF4-FFF2-40B4-BE49-F238E27FC236}">
                        <a16:creationId xmlns:a16="http://schemas.microsoft.com/office/drawing/2014/main" id="{F85BD0A8-A496-A746-B424-85D41C7B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541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Header Checksum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1" name="Rectangle 316">
                    <a:extLst>
                      <a:ext uri="{FF2B5EF4-FFF2-40B4-BE49-F238E27FC236}">
                        <a16:creationId xmlns:a16="http://schemas.microsoft.com/office/drawing/2014/main" id="{0EF87FA0-7306-5E44-A332-1460215C9E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Protocol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2" name="Rectangle 317">
                    <a:extLst>
                      <a:ext uri="{FF2B5EF4-FFF2-40B4-BE49-F238E27FC236}">
                        <a16:creationId xmlns:a16="http://schemas.microsoft.com/office/drawing/2014/main" id="{7E84C4AB-BAD6-9741-962B-CF40AED3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541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TTL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3" name="Rectangle 318">
                    <a:extLst>
                      <a:ext uri="{FF2B5EF4-FFF2-40B4-BE49-F238E27FC236}">
                        <a16:creationId xmlns:a16="http://schemas.microsoft.com/office/drawing/2014/main" id="{E54A1D96-AA3B-8D40-A5B1-683C6FE97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66" y="2263"/>
                    <a:ext cx="146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Offset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4" name="Rectangle 319">
                    <a:extLst>
                      <a:ext uri="{FF2B5EF4-FFF2-40B4-BE49-F238E27FC236}">
                        <a16:creationId xmlns:a16="http://schemas.microsoft.com/office/drawing/2014/main" id="{839922A0-83DA-8348-BC46-3286F96BF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2263"/>
                    <a:ext cx="367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rIns="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1700">
                        <a:solidFill>
                          <a:srgbClr val="CC0000"/>
                        </a:solidFill>
                      </a:rPr>
                      <a:t>Flags</a:t>
                    </a:r>
                    <a:endParaRPr lang="en-US" altLang="en-US" sz="17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5" name="Rectangle 320">
                    <a:extLst>
                      <a:ext uri="{FF2B5EF4-FFF2-40B4-BE49-F238E27FC236}">
                        <a16:creationId xmlns:a16="http://schemas.microsoft.com/office/drawing/2014/main" id="{7B23A114-8CF9-A348-A766-CBAB3E9E3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2263"/>
                    <a:ext cx="1836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Fragment ID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6" name="Rectangle 321">
                    <a:extLst>
                      <a:ext uri="{FF2B5EF4-FFF2-40B4-BE49-F238E27FC236}">
                        <a16:creationId xmlns:a16="http://schemas.microsoft.com/office/drawing/2014/main" id="{A6A916BD-BC0F-3947-A54B-7FCBC4FCF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9" y="1985"/>
                    <a:ext cx="1835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Total Packet Length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7" name="Rectangle 322">
                    <a:extLst>
                      <a:ext uri="{FF2B5EF4-FFF2-40B4-BE49-F238E27FC236}">
                        <a16:creationId xmlns:a16="http://schemas.microsoft.com/office/drawing/2014/main" id="{512AB9BB-1E0F-5241-8862-C2CC4AF11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1" y="1985"/>
                    <a:ext cx="918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T.Service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8" name="Rectangle 323">
                    <a:extLst>
                      <a:ext uri="{FF2B5EF4-FFF2-40B4-BE49-F238E27FC236}">
                        <a16:creationId xmlns:a16="http://schemas.microsoft.com/office/drawing/2014/main" id="{B80FD24A-76B7-164B-8C1C-45244B74D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45720" rIns="45720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HLen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399" name="Rectangle 324">
                    <a:extLst>
                      <a:ext uri="{FF2B5EF4-FFF2-40B4-BE49-F238E27FC236}">
                        <a16:creationId xmlns:a16="http://schemas.microsoft.com/office/drawing/2014/main" id="{C237F925-A2B2-144C-97E2-D8D640C2F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3" y="1985"/>
                    <a:ext cx="459" cy="27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>
                      <a:spcBef>
                        <a:spcPct val="10000"/>
                      </a:spcBef>
                    </a:pPr>
                    <a:r>
                      <a:rPr lang="es-ES" altLang="en-US" sz="2000">
                        <a:solidFill>
                          <a:srgbClr val="CC0000"/>
                        </a:solidFill>
                      </a:rPr>
                      <a:t>Ver</a:t>
                    </a:r>
                    <a:endParaRPr lang="en-US" altLang="en-US" sz="2000">
                      <a:solidFill>
                        <a:srgbClr val="CC0000"/>
                      </a:solidFill>
                    </a:endParaRPr>
                  </a:p>
                </p:txBody>
              </p:sp>
              <p:sp>
                <p:nvSpPr>
                  <p:cNvPr id="15400" name="Line 325">
                    <a:extLst>
                      <a:ext uri="{FF2B5EF4-FFF2-40B4-BE49-F238E27FC236}">
                        <a16:creationId xmlns:a16="http://schemas.microsoft.com/office/drawing/2014/main" id="{3894755F-185C-A049-8BAF-51857ECB3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26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1" name="Line 326">
                    <a:extLst>
                      <a:ext uri="{FF2B5EF4-FFF2-40B4-BE49-F238E27FC236}">
                        <a16:creationId xmlns:a16="http://schemas.microsoft.com/office/drawing/2014/main" id="{48A83CF7-EA87-A541-A29E-CB6740E61E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541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2" name="Line 327">
                    <a:extLst>
                      <a:ext uri="{FF2B5EF4-FFF2-40B4-BE49-F238E27FC236}">
                        <a16:creationId xmlns:a16="http://schemas.microsoft.com/office/drawing/2014/main" id="{3DA04718-2148-7D46-9C0A-A7539923CC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2819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3" name="Line 328">
                    <a:extLst>
                      <a:ext uri="{FF2B5EF4-FFF2-40B4-BE49-F238E27FC236}">
                        <a16:creationId xmlns:a16="http://schemas.microsoft.com/office/drawing/2014/main" id="{7182695C-347B-374C-9F46-E0F656F5E9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097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4" name="Line 329">
                    <a:extLst>
                      <a:ext uri="{FF2B5EF4-FFF2-40B4-BE49-F238E27FC236}">
                        <a16:creationId xmlns:a16="http://schemas.microsoft.com/office/drawing/2014/main" id="{1D6C14B0-CE05-FC4C-B5F0-20D4B8CCE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375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5" name="Line 330">
                    <a:extLst>
                      <a:ext uri="{FF2B5EF4-FFF2-40B4-BE49-F238E27FC236}">
                        <a16:creationId xmlns:a16="http://schemas.microsoft.com/office/drawing/2014/main" id="{36C301E1-13B7-774B-BC2B-91C7C8BBC9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3653"/>
                    <a:ext cx="3671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6" name="Line 331">
                    <a:extLst>
                      <a:ext uri="{FF2B5EF4-FFF2-40B4-BE49-F238E27FC236}">
                        <a16:creationId xmlns:a16="http://schemas.microsoft.com/office/drawing/2014/main" id="{BA38DE8D-BD93-A344-B798-33B75BA483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4131"/>
                    <a:ext cx="3671" cy="0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7" name="Line 332">
                    <a:extLst>
                      <a:ext uri="{FF2B5EF4-FFF2-40B4-BE49-F238E27FC236}">
                        <a16:creationId xmlns:a16="http://schemas.microsoft.com/office/drawing/2014/main" id="{3B714A34-8340-984E-B816-3A205C8D4E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666" y="2263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8" name="Line 333">
                    <a:extLst>
                      <a:ext uri="{FF2B5EF4-FFF2-40B4-BE49-F238E27FC236}">
                        <a16:creationId xmlns:a16="http://schemas.microsoft.com/office/drawing/2014/main" id="{D871E443-F2A9-B941-A0B7-A441ED5235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2541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9" name="Line 334">
                    <a:extLst>
                      <a:ext uri="{FF2B5EF4-FFF2-40B4-BE49-F238E27FC236}">
                        <a16:creationId xmlns:a16="http://schemas.microsoft.com/office/drawing/2014/main" id="{6B648217-C0D2-B740-9B2A-3ABFEF0CDD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0" name="Line 335">
                    <a:extLst>
                      <a:ext uri="{FF2B5EF4-FFF2-40B4-BE49-F238E27FC236}">
                        <a16:creationId xmlns:a16="http://schemas.microsoft.com/office/drawing/2014/main" id="{0A87C335-E752-D94A-9DA6-F282E492D1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22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1" name="Line 336">
                    <a:extLst>
                      <a:ext uri="{FF2B5EF4-FFF2-40B4-BE49-F238E27FC236}">
                        <a16:creationId xmlns:a16="http://schemas.microsoft.com/office/drawing/2014/main" id="{C44296EA-1349-7949-ADDC-13A12DAA13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81" y="1985"/>
                    <a:ext cx="0" cy="278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2" name="Line 337">
                    <a:extLst>
                      <a:ext uri="{FF2B5EF4-FFF2-40B4-BE49-F238E27FC236}">
                        <a16:creationId xmlns:a16="http://schemas.microsoft.com/office/drawing/2014/main" id="{50135616-53B9-104E-BBD5-03477BA5C7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299" y="1985"/>
                    <a:ext cx="0" cy="83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3" name="Line 338">
                    <a:extLst>
                      <a:ext uri="{FF2B5EF4-FFF2-40B4-BE49-F238E27FC236}">
                        <a16:creationId xmlns:a16="http://schemas.microsoft.com/office/drawing/2014/main" id="{C6A73A88-69CD-B041-A887-770DDAC786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34" y="1985"/>
                    <a:ext cx="0" cy="2146"/>
                  </a:xfrm>
                  <a:prstGeom prst="line">
                    <a:avLst/>
                  </a:prstGeom>
                  <a:noFill/>
                  <a:ln w="28575" cap="sq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4" name="Line 339">
                    <a:extLst>
                      <a:ext uri="{FF2B5EF4-FFF2-40B4-BE49-F238E27FC236}">
                        <a16:creationId xmlns:a16="http://schemas.microsoft.com/office/drawing/2014/main" id="{3EB07F6C-0AA5-FB48-A5EE-509DBCE4A2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63" y="1985"/>
                    <a:ext cx="367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5" name="AutoShape 340">
                    <a:extLst>
                      <a:ext uri="{FF2B5EF4-FFF2-40B4-BE49-F238E27FC236}">
                        <a16:creationId xmlns:a16="http://schemas.microsoft.com/office/drawing/2014/main" id="{DBBF4564-1EC3-0142-87A0-62DBB45092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6" name="AutoShape 341">
                    <a:extLst>
                      <a:ext uri="{FF2B5EF4-FFF2-40B4-BE49-F238E27FC236}">
                        <a16:creationId xmlns:a16="http://schemas.microsoft.com/office/drawing/2014/main" id="{37BB26E3-FFE6-E045-81FA-29D270113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1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7" name="AutoShape 342">
                    <a:extLst>
                      <a:ext uri="{FF2B5EF4-FFF2-40B4-BE49-F238E27FC236}">
                        <a16:creationId xmlns:a16="http://schemas.microsoft.com/office/drawing/2014/main" id="{F40BBD6B-D76A-C448-BBF0-19F13F6DC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474"/>
                    <a:ext cx="184" cy="94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8" name="AutoShape 343">
                    <a:extLst>
                      <a:ext uri="{FF2B5EF4-FFF2-40B4-BE49-F238E27FC236}">
                        <a16:creationId xmlns:a16="http://schemas.microsoft.com/office/drawing/2014/main" id="{6B9EA73B-55BB-0F4C-A43A-CF4E4F1E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42" y="3803"/>
                    <a:ext cx="184" cy="140"/>
                  </a:xfrm>
                  <a:prstGeom prst="wave">
                    <a:avLst>
                      <a:gd name="adj1" fmla="val 13005"/>
                      <a:gd name="adj2" fmla="val 0"/>
                    </a:avLst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5419" name="Line 344">
                    <a:extLst>
                      <a:ext uri="{FF2B5EF4-FFF2-40B4-BE49-F238E27FC236}">
                        <a16:creationId xmlns:a16="http://schemas.microsoft.com/office/drawing/2014/main" id="{CD89EB4A-917C-6044-A3E9-09D60E37D4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71" y="1985"/>
                    <a:ext cx="0" cy="139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0" name="Text Box 345">
                    <a:extLst>
                      <a:ext uri="{FF2B5EF4-FFF2-40B4-BE49-F238E27FC236}">
                        <a16:creationId xmlns:a16="http://schemas.microsoft.com/office/drawing/2014/main" id="{2F5EF5F7-A057-3040-8040-5D6C5F7C0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-372" y="2543"/>
                    <a:ext cx="1188" cy="25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s-ES" altLang="en-US" sz="2000" b="0">
                        <a:solidFill>
                          <a:schemeClr val="tx1"/>
                        </a:solidFill>
                        <a:latin typeface="Comic Sans MS" panose="030F0902030302020204" pitchFamily="66" charset="0"/>
                      </a:rPr>
                      <a:t>20 bytes </a:t>
                    </a:r>
                    <a:endParaRPr lang="en-US" altLang="en-US" sz="2000" b="0">
                      <a:solidFill>
                        <a:schemeClr val="tx1"/>
                      </a:solidFill>
                      <a:latin typeface="Comic Sans MS" panose="030F0902030302020204" pitchFamily="66" charset="0"/>
                    </a:endParaRPr>
                  </a:p>
                </p:txBody>
              </p:sp>
            </p:grpSp>
          </p:grpSp>
          <p:sp>
            <p:nvSpPr>
              <p:cNvPr id="15371" name="Line 346">
                <a:extLst>
                  <a:ext uri="{FF2B5EF4-FFF2-40B4-BE49-F238E27FC236}">
                    <a16:creationId xmlns:a16="http://schemas.microsoft.com/office/drawing/2014/main" id="{B26496FC-6B1C-4A49-81B1-A429BFC4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" y="4236"/>
                <a:ext cx="3977" cy="4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Line 347">
                <a:extLst>
                  <a:ext uri="{FF2B5EF4-FFF2-40B4-BE49-F238E27FC236}">
                    <a16:creationId xmlns:a16="http://schemas.microsoft.com/office/drawing/2014/main" id="{303305F7-5D80-D448-9FF1-C7D54C3F9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48" y="4218"/>
                <a:ext cx="390" cy="4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85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22222E-6 L 0.12396 -0.26505 L 0.3118 -0.17408 L 0.42135 -0.2210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15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00" y="-1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IPV6 sadness and DNS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The </a:t>
            </a:r>
            <a:r>
              <a:rPr lang="en-GB" spc="5" dirty="0">
                <a:latin typeface="Arial"/>
                <a:cs typeface="Arial"/>
              </a:rPr>
              <a:t>introduction 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carried with </a:t>
            </a:r>
            <a:r>
              <a:rPr lang="en-GB" dirty="0">
                <a:latin typeface="Arial"/>
                <a:cs typeface="Arial"/>
              </a:rPr>
              <a:t>it </a:t>
            </a:r>
            <a:r>
              <a:rPr lang="en-GB" spc="10" dirty="0">
                <a:latin typeface="Arial"/>
                <a:cs typeface="Arial"/>
              </a:rPr>
              <a:t>an </a:t>
            </a:r>
            <a:r>
              <a:rPr lang="en-GB" spc="5" dirty="0">
                <a:latin typeface="Arial"/>
                <a:cs typeface="Arial"/>
              </a:rPr>
              <a:t>obligation that applications </a:t>
            </a:r>
            <a:r>
              <a:rPr lang="en-GB" spc="10" dirty="0">
                <a:latin typeface="Arial"/>
                <a:cs typeface="Arial"/>
              </a:rPr>
              <a:t>attempt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use IPv6 </a:t>
            </a:r>
            <a:r>
              <a:rPr lang="en-GB" dirty="0">
                <a:latin typeface="Arial"/>
                <a:cs typeface="Arial"/>
              </a:rPr>
              <a:t>before falling </a:t>
            </a:r>
            <a:r>
              <a:rPr lang="en-GB" spc="5" dirty="0">
                <a:latin typeface="Arial"/>
                <a:cs typeface="Arial"/>
              </a:rPr>
              <a:t>back to</a:t>
            </a:r>
            <a:r>
              <a:rPr lang="en-GB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IPv4.</a:t>
            </a:r>
            <a:endParaRPr lang="en-GB" dirty="0">
              <a:latin typeface="Arial"/>
              <a:cs typeface="Arial"/>
            </a:endParaRP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What happens though </a:t>
            </a:r>
            <a:r>
              <a:rPr lang="en-GB" dirty="0">
                <a:latin typeface="Arial"/>
                <a:cs typeface="Arial"/>
              </a:rPr>
              <a:t>if </a:t>
            </a:r>
            <a:r>
              <a:rPr lang="en-GB" spc="5" dirty="0">
                <a:latin typeface="Arial"/>
                <a:cs typeface="Arial"/>
              </a:rPr>
              <a:t>you </a:t>
            </a:r>
            <a:r>
              <a:rPr lang="en-GB" spc="15" dirty="0">
                <a:latin typeface="Arial"/>
                <a:cs typeface="Arial"/>
              </a:rPr>
              <a:t>try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connect </a:t>
            </a:r>
            <a:r>
              <a:rPr lang="en-GB" spc="5" dirty="0">
                <a:latin typeface="Arial"/>
                <a:cs typeface="Arial"/>
              </a:rPr>
              <a:t>to </a:t>
            </a:r>
            <a:r>
              <a:rPr lang="en-GB" spc="10" dirty="0">
                <a:latin typeface="Arial"/>
                <a:cs typeface="Arial"/>
              </a:rPr>
              <a:t>a host</a:t>
            </a:r>
            <a:r>
              <a:rPr lang="en-GB" spc="-50" dirty="0">
                <a:latin typeface="Arial"/>
                <a:cs typeface="Arial"/>
              </a:rPr>
              <a:t> </a:t>
            </a:r>
            <a:r>
              <a:rPr lang="en-GB" spc="10" dirty="0">
                <a:latin typeface="Arial"/>
                <a:cs typeface="Arial"/>
              </a:rPr>
              <a:t>which </a:t>
            </a:r>
            <a:r>
              <a:rPr lang="en-GB" spc="5" dirty="0">
                <a:latin typeface="Arial"/>
                <a:cs typeface="Arial"/>
              </a:rPr>
              <a:t>doesn’t</a:t>
            </a:r>
            <a:r>
              <a:rPr lang="en-GB" dirty="0">
                <a:latin typeface="Arial"/>
                <a:cs typeface="Arial"/>
              </a:rPr>
              <a:t> exist?</a:t>
            </a:r>
            <a:r>
              <a:rPr lang="en-GB" sz="3600" baseline="31746" dirty="0">
                <a:latin typeface="Arial"/>
                <a:cs typeface="Arial"/>
              </a:rPr>
              <a:t>9</a:t>
            </a:r>
          </a:p>
          <a:p>
            <a:pPr marL="469265" marR="5080" indent="-457200">
              <a:lnSpc>
                <a:spcPct val="118900"/>
              </a:lnSpc>
              <a:spcBef>
                <a:spcPts val="90"/>
              </a:spcBef>
            </a:pPr>
            <a:r>
              <a:rPr lang="en-GB" spc="10" dirty="0">
                <a:latin typeface="Arial"/>
                <a:cs typeface="Arial"/>
              </a:rPr>
              <a:t>But </a:t>
            </a:r>
            <a:r>
              <a:rPr lang="en-GB" spc="5" dirty="0">
                <a:latin typeface="Arial"/>
                <a:cs typeface="Arial"/>
              </a:rPr>
              <a:t>the </a:t>
            </a:r>
            <a:r>
              <a:rPr lang="en-GB" spc="10" dirty="0">
                <a:latin typeface="Arial"/>
                <a:cs typeface="Arial"/>
              </a:rPr>
              <a:t>presence </a:t>
            </a:r>
            <a:r>
              <a:rPr lang="en-GB" spc="5" dirty="0">
                <a:latin typeface="Arial"/>
                <a:cs typeface="Arial"/>
              </a:rPr>
              <a:t>of </a:t>
            </a:r>
            <a:r>
              <a:rPr lang="en-GB" spc="10" dirty="0">
                <a:latin typeface="Arial"/>
                <a:cs typeface="Arial"/>
              </a:rPr>
              <a:t>IPv6 </a:t>
            </a:r>
            <a:r>
              <a:rPr lang="en-GB" spc="5" dirty="0">
                <a:latin typeface="Arial"/>
                <a:cs typeface="Arial"/>
              </a:rPr>
              <a:t>modifies the behaviour of </a:t>
            </a:r>
            <a:r>
              <a:rPr lang="en-GB" spc="15" dirty="0">
                <a:latin typeface="Arial"/>
                <a:cs typeface="Arial"/>
              </a:rPr>
              <a:t>DNS </a:t>
            </a:r>
            <a:r>
              <a:rPr lang="en-GB" spc="10" dirty="0">
                <a:latin typeface="Arial"/>
                <a:cs typeface="Arial"/>
              </a:rPr>
              <a:t>responses and response</a:t>
            </a:r>
            <a:r>
              <a:rPr lang="en-GB" spc="-25" dirty="0">
                <a:latin typeface="Arial"/>
                <a:cs typeface="Arial"/>
              </a:rPr>
              <a:t> </a:t>
            </a:r>
            <a:r>
              <a:rPr lang="en-GB" spc="5" dirty="0">
                <a:latin typeface="Arial"/>
                <a:cs typeface="Arial"/>
              </a:rPr>
              <a:t>preference</a:t>
            </a:r>
            <a:r>
              <a:rPr lang="en-GB" sz="3600" spc="7" baseline="31746" dirty="0">
                <a:latin typeface="Arial"/>
                <a:cs typeface="Arial"/>
              </a:rPr>
              <a:t>10</a:t>
            </a:r>
            <a:endParaRPr lang="en-GB" sz="3600" baseline="31746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160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308725"/>
            <a:ext cx="4837494" cy="686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9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5461</a:t>
            </a:r>
          </a:p>
          <a:p>
            <a:pPr marL="12700"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10</a:t>
            </a:r>
            <a:r>
              <a:rPr lang="en-GB" sz="1400" spc="5" dirty="0">
                <a:latin typeface="Courier New"/>
                <a:cs typeface="Courier New"/>
              </a:rPr>
              <a:t>https://tools.ietf.org/html/rfc3484</a:t>
            </a:r>
            <a:endParaRPr lang="en-GB" sz="1400" dirty="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1654566463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BE60A-7229-9C49-9978-10C845B32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Happy Eyeballs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209D3C-5B1E-2A43-9B06-685B005D14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lang="en-GB" sz="3600" spc="5" dirty="0">
                <a:latin typeface="Arial"/>
                <a:cs typeface="Arial"/>
              </a:rPr>
              <a:t>Happy Eyeballs</a:t>
            </a:r>
            <a:r>
              <a:rPr lang="en-GB" sz="4000" spc="7" baseline="31746" dirty="0">
                <a:latin typeface="Arial"/>
                <a:cs typeface="Arial"/>
              </a:rPr>
              <a:t>11 </a:t>
            </a:r>
            <a:r>
              <a:rPr lang="en-GB" sz="3600" spc="5" dirty="0">
                <a:latin typeface="Arial"/>
                <a:cs typeface="Arial"/>
              </a:rPr>
              <a:t>was the </a:t>
            </a:r>
            <a:r>
              <a:rPr lang="en-GB" sz="3600" spc="10" dirty="0">
                <a:latin typeface="Arial"/>
                <a:cs typeface="Arial"/>
              </a:rPr>
              <a:t>proposed</a:t>
            </a:r>
            <a:r>
              <a:rPr lang="en-GB" sz="3600" spc="-50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solution</a:t>
            </a:r>
            <a:endParaRPr lang="en-GB" sz="3600" dirty="0">
              <a:latin typeface="Arial"/>
              <a:cs typeface="Arial"/>
            </a:endParaRPr>
          </a:p>
          <a:p>
            <a:pPr marL="412750" lvl="1">
              <a:spcBef>
                <a:spcPts val="459"/>
              </a:spcBef>
            </a:pPr>
            <a:r>
              <a:rPr lang="en-GB" spc="-5" dirty="0">
                <a:latin typeface="Arial"/>
                <a:cs typeface="Arial"/>
              </a:rPr>
              <a:t>the </a:t>
            </a:r>
            <a:r>
              <a:rPr lang="en-GB" spc="-10" dirty="0">
                <a:latin typeface="Arial"/>
                <a:cs typeface="Arial"/>
              </a:rPr>
              <a:t>eyeballs </a:t>
            </a:r>
            <a:r>
              <a:rPr lang="en-GB" spc="-5" dirty="0">
                <a:latin typeface="Arial"/>
                <a:cs typeface="Arial"/>
              </a:rPr>
              <a:t>in question are </a:t>
            </a:r>
            <a:r>
              <a:rPr lang="en-GB" spc="-10" dirty="0">
                <a:latin typeface="Arial"/>
                <a:cs typeface="Arial"/>
              </a:rPr>
              <a:t>yours, </a:t>
            </a:r>
            <a:r>
              <a:rPr lang="en-GB" spc="-5" dirty="0">
                <a:latin typeface="Arial"/>
                <a:cs typeface="Arial"/>
              </a:rPr>
              <a:t>or mine, or </a:t>
            </a:r>
            <a:r>
              <a:rPr lang="en-GB" spc="-10" dirty="0">
                <a:latin typeface="Arial"/>
                <a:cs typeface="Arial"/>
              </a:rPr>
              <a:t>whoever </a:t>
            </a:r>
            <a:r>
              <a:rPr lang="en-GB" spc="-5" dirty="0">
                <a:latin typeface="Arial"/>
                <a:cs typeface="Arial"/>
              </a:rPr>
              <a:t>is sitting in  front of their browser getting mad that things are</a:t>
            </a:r>
            <a:r>
              <a:rPr lang="en-GB" spc="15" dirty="0">
                <a:latin typeface="Arial"/>
                <a:cs typeface="Arial"/>
              </a:rPr>
              <a:t> </a:t>
            </a:r>
            <a:r>
              <a:rPr lang="en-GB" spc="-5" dirty="0">
                <a:latin typeface="Arial"/>
                <a:cs typeface="Arial"/>
              </a:rPr>
              <a:t>unresponsive</a:t>
            </a:r>
          </a:p>
          <a:p>
            <a:pPr marL="412750" lvl="1">
              <a:spcBef>
                <a:spcPts val="459"/>
              </a:spcBef>
            </a:pPr>
            <a:endParaRPr lang="en-GB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lang="en-GB" sz="3600" spc="5" dirty="0">
                <a:latin typeface="Arial"/>
                <a:cs typeface="Arial"/>
              </a:rPr>
              <a:t>Modifies application</a:t>
            </a:r>
            <a:r>
              <a:rPr lang="en-GB" sz="3600" spc="-114" dirty="0">
                <a:latin typeface="Arial"/>
                <a:cs typeface="Arial"/>
              </a:rPr>
              <a:t> </a:t>
            </a:r>
            <a:r>
              <a:rPr lang="en-GB" sz="3600" spc="5" dirty="0">
                <a:latin typeface="Arial"/>
                <a:cs typeface="Arial"/>
              </a:rPr>
              <a:t>behaviour</a:t>
            </a:r>
            <a:endParaRPr lang="en-GB" sz="3600" dirty="0">
              <a:latin typeface="Arial"/>
              <a:cs typeface="Arial"/>
            </a:endParaRPr>
          </a:p>
          <a:p>
            <a:pPr marL="0" indent="0">
              <a:buNone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099DB6-3084-B44D-B282-9E1DCBB1C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161</a:t>
            </a:fld>
            <a:endParaRPr lang="en-US"/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69B3B4AE-F2CE-354F-8078-843789476209}"/>
              </a:ext>
            </a:extLst>
          </p:cNvPr>
          <p:cNvSpPr txBox="1"/>
          <p:nvPr/>
        </p:nvSpPr>
        <p:spPr>
          <a:xfrm>
            <a:off x="457200" y="6423817"/>
            <a:ext cx="4837494" cy="23019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GB" sz="1400" spc="7" baseline="32407" dirty="0">
                <a:latin typeface="Arial"/>
                <a:cs typeface="Arial"/>
              </a:rPr>
              <a:t>11</a:t>
            </a:r>
            <a:r>
              <a:rPr sz="1400" spc="5" dirty="0">
                <a:latin typeface="Courier New"/>
                <a:cs typeface="Courier New"/>
              </a:rPr>
              <a:t>https://tools.ietf.org/html/rfc</a:t>
            </a:r>
            <a:r>
              <a:rPr lang="en-GB" sz="1400" spc="5" dirty="0">
                <a:latin typeface="Courier New"/>
                <a:cs typeface="Courier New"/>
              </a:rPr>
              <a:t>8305</a:t>
            </a:r>
            <a:endParaRPr sz="1400" dirty="0">
              <a:latin typeface="Courier New"/>
              <a:cs typeface="Courier New"/>
            </a:endParaRPr>
          </a:p>
        </p:txBody>
      </p:sp>
    </p:spTree>
    <p:extLst>
      <p:ext uri="{BB962C8B-B14F-4D97-AF65-F5344CB8AC3E}">
        <p14:creationId xmlns:p14="http://schemas.microsoft.com/office/powerpoint/2010/main" val="348950570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A719438-0C98-CC4E-B2A6-DFB0F8C5A6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91857"/>
            <a:ext cx="7886700" cy="862060"/>
          </a:xfrm>
        </p:spPr>
        <p:txBody>
          <a:bodyPr>
            <a:normAutofit lnSpcReduction="10000"/>
          </a:bodyPr>
          <a:lstStyle/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Google</a:t>
            </a:r>
            <a:r>
              <a:rPr lang="en-US" altLang="en-US" sz="2400" baseline="300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1</a:t>
            </a:r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~ 30% of clients access services via IPv6</a:t>
            </a:r>
          </a:p>
          <a:p>
            <a:pPr marL="353616" indent="-255985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NIST: 1/3 of all US government domains are IPv6 capable</a:t>
            </a: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1F8DAEA6-A5F2-2048-AC8C-FB7957AA6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16604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IPv6: adoption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DBF531C-BE87-EB49-B479-7855BE4CF21B}"/>
              </a:ext>
            </a:extLst>
          </p:cNvPr>
          <p:cNvGrpSpPr/>
          <p:nvPr/>
        </p:nvGrpSpPr>
        <p:grpSpPr>
          <a:xfrm>
            <a:off x="963385" y="2816678"/>
            <a:ext cx="7837715" cy="3037115"/>
            <a:chOff x="1284513" y="2612571"/>
            <a:chExt cx="10450286" cy="404948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0A49F01-0502-D745-8771-4AE4FBD24A44}"/>
                </a:ext>
              </a:extLst>
            </p:cNvPr>
            <p:cNvSpPr txBox="1"/>
            <p:nvPr/>
          </p:nvSpPr>
          <p:spPr>
            <a:xfrm>
              <a:off x="9092541" y="5704114"/>
              <a:ext cx="2642258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1350" baseline="30000" dirty="0">
                  <a:solidFill>
                    <a:prstClr val="black"/>
                  </a:solidFill>
                  <a:latin typeface="Calibri" panose="020F0502020204030204"/>
                </a:rPr>
                <a:t>1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https://www.google.com/intl/en/ipv6/statistics.html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A076BA1-0C02-564F-A83C-F71E4CB4A5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84513" y="2612571"/>
              <a:ext cx="7411254" cy="4049486"/>
            </a:xfrm>
            <a:prstGeom prst="rect">
              <a:avLst/>
            </a:prstGeom>
          </p:spPr>
        </p:pic>
      </p:grp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89FADA88-24D6-414D-8D4C-1C3C85DF6E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789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Improving on IPv4 and IPv6?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Why include unverifiable source address? </a:t>
            </a:r>
          </a:p>
          <a:p>
            <a:pPr lvl="1"/>
            <a:r>
              <a:rPr lang="en-US" dirty="0"/>
              <a:t>Would like accountability </a:t>
            </a:r>
            <a:r>
              <a:rPr lang="en-US" b="1" i="1" dirty="0"/>
              <a:t>and</a:t>
            </a:r>
            <a:r>
              <a:rPr lang="en-US" dirty="0"/>
              <a:t> anonymity (now neither)</a:t>
            </a:r>
          </a:p>
          <a:p>
            <a:pPr lvl="1"/>
            <a:r>
              <a:rPr lang="en-US" dirty="0"/>
              <a:t>Return address can be communicated at higher layer</a:t>
            </a:r>
          </a:p>
          <a:p>
            <a:r>
              <a:rPr lang="en-US" dirty="0"/>
              <a:t>Why packet header used at edge same as core?</a:t>
            </a:r>
          </a:p>
          <a:p>
            <a:pPr lvl="1"/>
            <a:r>
              <a:rPr lang="en-US" dirty="0"/>
              <a:t>Edge: host tells network what service it wants</a:t>
            </a:r>
          </a:p>
          <a:p>
            <a:pPr lvl="1"/>
            <a:r>
              <a:rPr lang="en-US" dirty="0"/>
              <a:t>Core: packet tells switch how to handle it</a:t>
            </a:r>
          </a:p>
          <a:p>
            <a:pPr lvl="2"/>
            <a:r>
              <a:rPr lang="en-US" dirty="0"/>
              <a:t>One is local to host, one is global to network</a:t>
            </a:r>
          </a:p>
          <a:p>
            <a:r>
              <a:rPr lang="en-US" dirty="0"/>
              <a:t>Some kind of payment/responsibility field?</a:t>
            </a:r>
          </a:p>
          <a:p>
            <a:pPr lvl="1"/>
            <a:r>
              <a:rPr lang="en-US" dirty="0"/>
              <a:t>Who is responsible for paying for packet delivery?</a:t>
            </a:r>
          </a:p>
          <a:p>
            <a:pPr lvl="1"/>
            <a:r>
              <a:rPr lang="en-US" dirty="0"/>
              <a:t>Source, destination, other?</a:t>
            </a:r>
          </a:p>
          <a:p>
            <a:r>
              <a:rPr lang="en-US" dirty="0"/>
              <a:t>Other ideas?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7CFE19-E9AE-8742-BA53-04A34F84B71E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165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C05EBB-C536-E44B-A239-9A2987AEE65E}" type="slidenum">
              <a:rPr lang="en-US" smtClean="0"/>
              <a:pPr/>
              <a:t>164</a:t>
            </a:fld>
            <a:endParaRPr lang="en-US" dirty="0"/>
          </a:p>
        </p:txBody>
      </p:sp>
      <p:sp>
        <p:nvSpPr>
          <p:cNvPr id="56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Network Layer</a:t>
            </a:r>
          </a:p>
        </p:txBody>
      </p:sp>
      <p:sp>
        <p:nvSpPr>
          <p:cNvPr id="567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3515" y="1220804"/>
            <a:ext cx="8064500" cy="464820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understand principles behind network layer services: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network layer service models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forwarding versus routing (versus switching)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how a switch &amp; router works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routing (path selection)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IPv6</a:t>
            </a:r>
          </a:p>
          <a:p>
            <a:pPr>
              <a:lnSpc>
                <a:spcPct val="90000"/>
              </a:lnSpc>
            </a:pPr>
            <a:r>
              <a:rPr lang="en-US" dirty="0"/>
              <a:t>Algorithms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Two routing approaches (LS </a:t>
            </a:r>
            <a:r>
              <a:rPr lang="en-US" dirty="0" err="1"/>
              <a:t>vs</a:t>
            </a:r>
            <a:r>
              <a:rPr lang="en-US" dirty="0"/>
              <a:t> DV)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One of these in detail (LS)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ARP</a:t>
            </a:r>
          </a:p>
          <a:p>
            <a:pPr>
              <a:lnSpc>
                <a:spcPct val="90000"/>
              </a:lnSpc>
            </a:pPr>
            <a:r>
              <a:rPr lang="en-US" dirty="0"/>
              <a:t>Other Core ideas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Caching, soft-state, broadcast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Fate-sharing in practice….</a:t>
            </a:r>
          </a:p>
        </p:txBody>
      </p:sp>
    </p:spTree>
    <p:extLst>
      <p:ext uri="{BB962C8B-B14F-4D97-AF65-F5344CB8AC3E}">
        <p14:creationId xmlns:p14="http://schemas.microsoft.com/office/powerpoint/2010/main" val="17773617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101F08C-E727-9B4D-84F2-3ED7DC1696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en-US"/>
              <a:t>What does a router do?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4F7B839-52D6-314A-8641-31A4543A97BD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1600200"/>
            <a:ext cx="8543925" cy="4049713"/>
            <a:chOff x="86" y="1008"/>
            <a:chExt cx="5382" cy="2551"/>
          </a:xfrm>
        </p:grpSpPr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331526-7531-1D4D-98AE-696810C2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" y="1520"/>
              <a:ext cx="720" cy="1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6AEEFD0F-EF8C-AF45-AFD3-87F788078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7"/>
              <a:ext cx="1104" cy="127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C4FF7117-F4A5-1444-A4CA-4DA35F8F3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0" y="1503"/>
              <a:ext cx="1248" cy="41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Line 7">
              <a:extLst>
                <a:ext uri="{FF2B5EF4-FFF2-40B4-BE49-F238E27FC236}">
                  <a16:creationId xmlns:a16="http://schemas.microsoft.com/office/drawing/2014/main" id="{EBF8CF9B-2C24-794D-9913-BDEAFF8DD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539"/>
              <a:ext cx="912" cy="2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Line 8">
              <a:extLst>
                <a:ext uri="{FF2B5EF4-FFF2-40B4-BE49-F238E27FC236}">
                  <a16:creationId xmlns:a16="http://schemas.microsoft.com/office/drawing/2014/main" id="{CB2C4E56-9797-734E-9103-570DA105F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4" y="1915"/>
              <a:ext cx="154" cy="8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Line 9">
              <a:extLst>
                <a:ext uri="{FF2B5EF4-FFF2-40B4-BE49-F238E27FC236}">
                  <a16:creationId xmlns:a16="http://schemas.microsoft.com/office/drawing/2014/main" id="{ACCBAB13-E29D-C445-8E08-D7938DF82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" y="2733"/>
              <a:ext cx="192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Line 10">
              <a:extLst>
                <a:ext uri="{FF2B5EF4-FFF2-40B4-BE49-F238E27FC236}">
                  <a16:creationId xmlns:a16="http://schemas.microsoft.com/office/drawing/2014/main" id="{5122EE7C-0BA2-C642-89CD-CA338D6156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2" y="1840"/>
              <a:ext cx="41" cy="106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Line 11">
              <a:extLst>
                <a:ext uri="{FF2B5EF4-FFF2-40B4-BE49-F238E27FC236}">
                  <a16:creationId xmlns:a16="http://schemas.microsoft.com/office/drawing/2014/main" id="{77347238-E56A-754E-8F70-842B7E77C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620"/>
              <a:ext cx="1314" cy="2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Line 12">
              <a:extLst>
                <a:ext uri="{FF2B5EF4-FFF2-40B4-BE49-F238E27FC236}">
                  <a16:creationId xmlns:a16="http://schemas.microsoft.com/office/drawing/2014/main" id="{3C622518-3AAB-E94B-B981-A70DAC5C2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" y="1824"/>
              <a:ext cx="1266" cy="5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Line 13">
              <a:extLst>
                <a:ext uri="{FF2B5EF4-FFF2-40B4-BE49-F238E27FC236}">
                  <a16:creationId xmlns:a16="http://schemas.microsoft.com/office/drawing/2014/main" id="{83E8EEAD-8236-4548-A80B-394C878E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0" y="1620"/>
              <a:ext cx="1127" cy="29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Line 14">
              <a:extLst>
                <a:ext uri="{FF2B5EF4-FFF2-40B4-BE49-F238E27FC236}">
                  <a16:creationId xmlns:a16="http://schemas.microsoft.com/office/drawing/2014/main" id="{4EB51535-3941-0F45-BA64-5F48878B2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1917"/>
              <a:ext cx="1279" cy="6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Line 15">
              <a:extLst>
                <a:ext uri="{FF2B5EF4-FFF2-40B4-BE49-F238E27FC236}">
                  <a16:creationId xmlns:a16="http://schemas.microsoft.com/office/drawing/2014/main" id="{C9EFB802-674A-264C-AFDE-E9257BA21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2685"/>
              <a:ext cx="134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Line 16">
              <a:extLst>
                <a:ext uri="{FF2B5EF4-FFF2-40B4-BE49-F238E27FC236}">
                  <a16:creationId xmlns:a16="http://schemas.microsoft.com/office/drawing/2014/main" id="{58EEB243-0721-FE4B-8469-CAACECEDC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877"/>
              <a:ext cx="103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413" name="Group 17">
              <a:extLst>
                <a:ext uri="{FF2B5EF4-FFF2-40B4-BE49-F238E27FC236}">
                  <a16:creationId xmlns:a16="http://schemas.microsoft.com/office/drawing/2014/main" id="{BC3B010B-C33E-8E45-9E6B-0837AE9FC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485"/>
              <a:ext cx="475" cy="442"/>
              <a:chOff x="192" y="1632"/>
              <a:chExt cx="475" cy="442"/>
            </a:xfrm>
          </p:grpSpPr>
          <p:sp>
            <p:nvSpPr>
              <p:cNvPr id="16630" name="Rectangle 18">
                <a:extLst>
                  <a:ext uri="{FF2B5EF4-FFF2-40B4-BE49-F238E27FC236}">
                    <a16:creationId xmlns:a16="http://schemas.microsoft.com/office/drawing/2014/main" id="{6EC6A367-D010-E546-A52B-7BA52405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631" name="Rectangle 19">
                <a:extLst>
                  <a:ext uri="{FF2B5EF4-FFF2-40B4-BE49-F238E27FC236}">
                    <a16:creationId xmlns:a16="http://schemas.microsoft.com/office/drawing/2014/main" id="{1A44D666-1C0E-9A48-B058-CE8219B2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32" name="Group 20">
                <a:extLst>
                  <a:ext uri="{FF2B5EF4-FFF2-40B4-BE49-F238E27FC236}">
                    <a16:creationId xmlns:a16="http://schemas.microsoft.com/office/drawing/2014/main" id="{96AD95C4-A36A-C942-94FE-F94A723FE5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633" name="Rectangle 21">
                  <a:extLst>
                    <a:ext uri="{FF2B5EF4-FFF2-40B4-BE49-F238E27FC236}">
                      <a16:creationId xmlns:a16="http://schemas.microsoft.com/office/drawing/2014/main" id="{A47F04BE-825A-DB4C-8F9E-6CBAEF490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634" name="Group 22">
                  <a:extLst>
                    <a:ext uri="{FF2B5EF4-FFF2-40B4-BE49-F238E27FC236}">
                      <a16:creationId xmlns:a16="http://schemas.microsoft.com/office/drawing/2014/main" id="{C3E6BF39-40AB-6943-ABB5-1ED33DD72D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635" name="Freeform 23">
                    <a:extLst>
                      <a:ext uri="{FF2B5EF4-FFF2-40B4-BE49-F238E27FC236}">
                        <a16:creationId xmlns:a16="http://schemas.microsoft.com/office/drawing/2014/main" id="{0FEBE374-9F3E-1946-8D39-47DC336B3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6" name="Freeform 24">
                    <a:extLst>
                      <a:ext uri="{FF2B5EF4-FFF2-40B4-BE49-F238E27FC236}">
                        <a16:creationId xmlns:a16="http://schemas.microsoft.com/office/drawing/2014/main" id="{29C470ED-F311-3242-A3AB-F6B16BC66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7" name="Freeform 25">
                    <a:extLst>
                      <a:ext uri="{FF2B5EF4-FFF2-40B4-BE49-F238E27FC236}">
                        <a16:creationId xmlns:a16="http://schemas.microsoft.com/office/drawing/2014/main" id="{856AF863-A0BF-CB4C-BB34-C62B0DDA6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8" name="Freeform 26">
                    <a:extLst>
                      <a:ext uri="{FF2B5EF4-FFF2-40B4-BE49-F238E27FC236}">
                        <a16:creationId xmlns:a16="http://schemas.microsoft.com/office/drawing/2014/main" id="{0A32B668-F73D-7B42-97CE-EE2B6473A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39" name="Freeform 27">
                    <a:extLst>
                      <a:ext uri="{FF2B5EF4-FFF2-40B4-BE49-F238E27FC236}">
                        <a16:creationId xmlns:a16="http://schemas.microsoft.com/office/drawing/2014/main" id="{4FBA7575-D33E-E940-BCF4-A9FB8A5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0" name="Freeform 28">
                    <a:extLst>
                      <a:ext uri="{FF2B5EF4-FFF2-40B4-BE49-F238E27FC236}">
                        <a16:creationId xmlns:a16="http://schemas.microsoft.com/office/drawing/2014/main" id="{326603DE-E94E-894D-88E9-30ECF1B0E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1" name="Freeform 29">
                    <a:extLst>
                      <a:ext uri="{FF2B5EF4-FFF2-40B4-BE49-F238E27FC236}">
                        <a16:creationId xmlns:a16="http://schemas.microsoft.com/office/drawing/2014/main" id="{140883AF-4344-D74A-9E1B-C86CEA554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2" name="Freeform 30">
                    <a:extLst>
                      <a:ext uri="{FF2B5EF4-FFF2-40B4-BE49-F238E27FC236}">
                        <a16:creationId xmlns:a16="http://schemas.microsoft.com/office/drawing/2014/main" id="{D1B910D9-A165-0D43-BB44-6978DF6C7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3" name="Freeform 31">
                    <a:extLst>
                      <a:ext uri="{FF2B5EF4-FFF2-40B4-BE49-F238E27FC236}">
                        <a16:creationId xmlns:a16="http://schemas.microsoft.com/office/drawing/2014/main" id="{11173FA7-AA0C-F548-AD0A-05BCE440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4" name="Freeform 32">
                    <a:extLst>
                      <a:ext uri="{FF2B5EF4-FFF2-40B4-BE49-F238E27FC236}">
                        <a16:creationId xmlns:a16="http://schemas.microsoft.com/office/drawing/2014/main" id="{428FE4A9-1705-C640-ABCF-B9626AAD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5" name="Freeform 33">
                    <a:extLst>
                      <a:ext uri="{FF2B5EF4-FFF2-40B4-BE49-F238E27FC236}">
                        <a16:creationId xmlns:a16="http://schemas.microsoft.com/office/drawing/2014/main" id="{6837BD7E-393E-1B43-ABF1-34CDD93C3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6" name="Freeform 34">
                    <a:extLst>
                      <a:ext uri="{FF2B5EF4-FFF2-40B4-BE49-F238E27FC236}">
                        <a16:creationId xmlns:a16="http://schemas.microsoft.com/office/drawing/2014/main" id="{C4CE8019-06CE-D548-81D4-EC95AA421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7" name="Freeform 35">
                    <a:extLst>
                      <a:ext uri="{FF2B5EF4-FFF2-40B4-BE49-F238E27FC236}">
                        <a16:creationId xmlns:a16="http://schemas.microsoft.com/office/drawing/2014/main" id="{4CEA467A-95ED-D241-B82A-C7F7243A8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8" name="Freeform 36">
                    <a:extLst>
                      <a:ext uri="{FF2B5EF4-FFF2-40B4-BE49-F238E27FC236}">
                        <a16:creationId xmlns:a16="http://schemas.microsoft.com/office/drawing/2014/main" id="{4A1895F1-433F-7A48-86DF-FF0F758BC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49" name="Freeform 37">
                    <a:extLst>
                      <a:ext uri="{FF2B5EF4-FFF2-40B4-BE49-F238E27FC236}">
                        <a16:creationId xmlns:a16="http://schemas.microsoft.com/office/drawing/2014/main" id="{B8FDF23E-4774-B946-A42F-2E40C4043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0" name="Freeform 38">
                    <a:extLst>
                      <a:ext uri="{FF2B5EF4-FFF2-40B4-BE49-F238E27FC236}">
                        <a16:creationId xmlns:a16="http://schemas.microsoft.com/office/drawing/2014/main" id="{04E724C6-C794-D042-BBA5-C7FA749C2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1" name="Freeform 39">
                    <a:extLst>
                      <a:ext uri="{FF2B5EF4-FFF2-40B4-BE49-F238E27FC236}">
                        <a16:creationId xmlns:a16="http://schemas.microsoft.com/office/drawing/2014/main" id="{0BD3A53F-031D-DA4B-A803-51040BCB9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2" name="Freeform 40">
                    <a:extLst>
                      <a:ext uri="{FF2B5EF4-FFF2-40B4-BE49-F238E27FC236}">
                        <a16:creationId xmlns:a16="http://schemas.microsoft.com/office/drawing/2014/main" id="{3CAEAA86-7F27-3A43-9F21-B204575FE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3" name="Freeform 41">
                    <a:extLst>
                      <a:ext uri="{FF2B5EF4-FFF2-40B4-BE49-F238E27FC236}">
                        <a16:creationId xmlns:a16="http://schemas.microsoft.com/office/drawing/2014/main" id="{68659321-9D7B-904E-A3EB-ED52286AF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4" name="Freeform 42">
                    <a:extLst>
                      <a:ext uri="{FF2B5EF4-FFF2-40B4-BE49-F238E27FC236}">
                        <a16:creationId xmlns:a16="http://schemas.microsoft.com/office/drawing/2014/main" id="{656B7B99-D258-D943-ACDF-AE13FC6E9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5" name="Freeform 43">
                    <a:extLst>
                      <a:ext uri="{FF2B5EF4-FFF2-40B4-BE49-F238E27FC236}">
                        <a16:creationId xmlns:a16="http://schemas.microsoft.com/office/drawing/2014/main" id="{E1AB64C2-F6FF-EF48-AE88-8D1ACB35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6" name="Freeform 44">
                    <a:extLst>
                      <a:ext uri="{FF2B5EF4-FFF2-40B4-BE49-F238E27FC236}">
                        <a16:creationId xmlns:a16="http://schemas.microsoft.com/office/drawing/2014/main" id="{4DA5E41D-CC2C-0C47-A058-4EA729B72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7" name="Freeform 45">
                    <a:extLst>
                      <a:ext uri="{FF2B5EF4-FFF2-40B4-BE49-F238E27FC236}">
                        <a16:creationId xmlns:a16="http://schemas.microsoft.com/office/drawing/2014/main" id="{A93CB023-9025-8443-958A-2B71DA6D2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8" name="Freeform 46">
                    <a:extLst>
                      <a:ext uri="{FF2B5EF4-FFF2-40B4-BE49-F238E27FC236}">
                        <a16:creationId xmlns:a16="http://schemas.microsoft.com/office/drawing/2014/main" id="{67196366-07AE-064D-9BD9-17D032C12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59" name="Freeform 47">
                    <a:extLst>
                      <a:ext uri="{FF2B5EF4-FFF2-40B4-BE49-F238E27FC236}">
                        <a16:creationId xmlns:a16="http://schemas.microsoft.com/office/drawing/2014/main" id="{CCF59FFF-F6CB-144A-857F-6B97A069D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0" name="Freeform 48">
                    <a:extLst>
                      <a:ext uri="{FF2B5EF4-FFF2-40B4-BE49-F238E27FC236}">
                        <a16:creationId xmlns:a16="http://schemas.microsoft.com/office/drawing/2014/main" id="{C6763A25-F6EF-CE4D-A0D4-5C009A69A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1" name="Freeform 49">
                    <a:extLst>
                      <a:ext uri="{FF2B5EF4-FFF2-40B4-BE49-F238E27FC236}">
                        <a16:creationId xmlns:a16="http://schemas.microsoft.com/office/drawing/2014/main" id="{B08F5FAB-ADBD-F944-AF8A-32E76D763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2" name="Freeform 50">
                    <a:extLst>
                      <a:ext uri="{FF2B5EF4-FFF2-40B4-BE49-F238E27FC236}">
                        <a16:creationId xmlns:a16="http://schemas.microsoft.com/office/drawing/2014/main" id="{0295F5A4-7746-6346-989C-4A941D8C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3" name="Freeform 51">
                    <a:extLst>
                      <a:ext uri="{FF2B5EF4-FFF2-40B4-BE49-F238E27FC236}">
                        <a16:creationId xmlns:a16="http://schemas.microsoft.com/office/drawing/2014/main" id="{100D4591-1181-7F44-AAF2-360376639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64" name="Freeform 52">
                    <a:extLst>
                      <a:ext uri="{FF2B5EF4-FFF2-40B4-BE49-F238E27FC236}">
                        <a16:creationId xmlns:a16="http://schemas.microsoft.com/office/drawing/2014/main" id="{3B431953-F088-EF41-B8E7-F2260CF8D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4" name="Group 53">
              <a:extLst>
                <a:ext uri="{FF2B5EF4-FFF2-40B4-BE49-F238E27FC236}">
                  <a16:creationId xmlns:a16="http://schemas.microsoft.com/office/drawing/2014/main" id="{0EBAF4A3-3336-4341-A926-5B292137D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2493"/>
              <a:ext cx="363" cy="369"/>
              <a:chOff x="1884" y="1812"/>
              <a:chExt cx="363" cy="369"/>
            </a:xfrm>
          </p:grpSpPr>
          <p:sp>
            <p:nvSpPr>
              <p:cNvPr id="16626" name="AutoShape 54">
                <a:extLst>
                  <a:ext uri="{FF2B5EF4-FFF2-40B4-BE49-F238E27FC236}">
                    <a16:creationId xmlns:a16="http://schemas.microsoft.com/office/drawing/2014/main" id="{48988F8A-5F2D-8C47-BB0E-FE639545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7" name="Group 55">
                <a:extLst>
                  <a:ext uri="{FF2B5EF4-FFF2-40B4-BE49-F238E27FC236}">
                    <a16:creationId xmlns:a16="http://schemas.microsoft.com/office/drawing/2014/main" id="{4991DA57-5F9B-AD4C-B15C-0A9018730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8" name="Freeform 56">
                  <a:extLst>
                    <a:ext uri="{FF2B5EF4-FFF2-40B4-BE49-F238E27FC236}">
                      <a16:creationId xmlns:a16="http://schemas.microsoft.com/office/drawing/2014/main" id="{2DE85329-871A-8A44-9D44-DD1750D25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9" name="Freeform 57">
                  <a:extLst>
                    <a:ext uri="{FF2B5EF4-FFF2-40B4-BE49-F238E27FC236}">
                      <a16:creationId xmlns:a16="http://schemas.microsoft.com/office/drawing/2014/main" id="{AFA9E1A1-79CD-DF45-B28B-A1012D040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5" name="Group 58">
              <a:extLst>
                <a:ext uri="{FF2B5EF4-FFF2-40B4-BE49-F238E27FC236}">
                  <a16:creationId xmlns:a16="http://schemas.microsoft.com/office/drawing/2014/main" id="{354DBFC7-185E-C24C-929B-B776C0791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1584"/>
              <a:ext cx="363" cy="369"/>
              <a:chOff x="1884" y="1812"/>
              <a:chExt cx="363" cy="369"/>
            </a:xfrm>
          </p:grpSpPr>
          <p:sp>
            <p:nvSpPr>
              <p:cNvPr id="16622" name="AutoShape 59">
                <a:extLst>
                  <a:ext uri="{FF2B5EF4-FFF2-40B4-BE49-F238E27FC236}">
                    <a16:creationId xmlns:a16="http://schemas.microsoft.com/office/drawing/2014/main" id="{1EA258C7-9254-894E-823C-148F1939F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23" name="Group 60">
                <a:extLst>
                  <a:ext uri="{FF2B5EF4-FFF2-40B4-BE49-F238E27FC236}">
                    <a16:creationId xmlns:a16="http://schemas.microsoft.com/office/drawing/2014/main" id="{F93FBB96-5F0B-DC4E-A75F-50616CB09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4" name="Freeform 61">
                  <a:extLst>
                    <a:ext uri="{FF2B5EF4-FFF2-40B4-BE49-F238E27FC236}">
                      <a16:creationId xmlns:a16="http://schemas.microsoft.com/office/drawing/2014/main" id="{83AABF24-8B6C-D540-9CC9-40B442D04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5" name="Freeform 62">
                  <a:extLst>
                    <a:ext uri="{FF2B5EF4-FFF2-40B4-BE49-F238E27FC236}">
                      <a16:creationId xmlns:a16="http://schemas.microsoft.com/office/drawing/2014/main" id="{F0242A14-AE5A-9346-A16B-750702D9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6" name="Group 63">
              <a:extLst>
                <a:ext uri="{FF2B5EF4-FFF2-40B4-BE49-F238E27FC236}">
                  <a16:creationId xmlns:a16="http://schemas.microsoft.com/office/drawing/2014/main" id="{AFB6E287-E58C-274E-BE12-E0145B04E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25"/>
              <a:ext cx="363" cy="369"/>
              <a:chOff x="1884" y="1812"/>
              <a:chExt cx="363" cy="369"/>
            </a:xfrm>
          </p:grpSpPr>
          <p:sp>
            <p:nvSpPr>
              <p:cNvPr id="16618" name="AutoShape 64">
                <a:extLst>
                  <a:ext uri="{FF2B5EF4-FFF2-40B4-BE49-F238E27FC236}">
                    <a16:creationId xmlns:a16="http://schemas.microsoft.com/office/drawing/2014/main" id="{FD8EAAF3-1200-0B48-A1DF-AAA469C1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9" name="Group 65">
                <a:extLst>
                  <a:ext uri="{FF2B5EF4-FFF2-40B4-BE49-F238E27FC236}">
                    <a16:creationId xmlns:a16="http://schemas.microsoft.com/office/drawing/2014/main" id="{F9C9A330-A825-6544-80AE-EC3AAC141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20" name="Freeform 66">
                  <a:extLst>
                    <a:ext uri="{FF2B5EF4-FFF2-40B4-BE49-F238E27FC236}">
                      <a16:creationId xmlns:a16="http://schemas.microsoft.com/office/drawing/2014/main" id="{EFE247EA-BAB2-B54B-BD0D-AD1B4535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21" name="Freeform 67">
                  <a:extLst>
                    <a:ext uri="{FF2B5EF4-FFF2-40B4-BE49-F238E27FC236}">
                      <a16:creationId xmlns:a16="http://schemas.microsoft.com/office/drawing/2014/main" id="{6B743E15-FD3B-F14A-ABA5-47AC14107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7" name="Group 68">
              <a:extLst>
                <a:ext uri="{FF2B5EF4-FFF2-40B4-BE49-F238E27FC236}">
                  <a16:creationId xmlns:a16="http://schemas.microsoft.com/office/drawing/2014/main" id="{09AB56C3-50F8-C14D-AE40-6405CAA60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2733"/>
              <a:ext cx="363" cy="369"/>
              <a:chOff x="1884" y="1812"/>
              <a:chExt cx="363" cy="369"/>
            </a:xfrm>
          </p:grpSpPr>
          <p:sp>
            <p:nvSpPr>
              <p:cNvPr id="16614" name="AutoShape 69">
                <a:extLst>
                  <a:ext uri="{FF2B5EF4-FFF2-40B4-BE49-F238E27FC236}">
                    <a16:creationId xmlns:a16="http://schemas.microsoft.com/office/drawing/2014/main" id="{D6B919F8-5D3F-1A4E-9610-39E57A9D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615" name="Group 70">
                <a:extLst>
                  <a:ext uri="{FF2B5EF4-FFF2-40B4-BE49-F238E27FC236}">
                    <a16:creationId xmlns:a16="http://schemas.microsoft.com/office/drawing/2014/main" id="{4FFE00EE-34D7-AF41-A402-DDD600BB9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616" name="Freeform 71">
                  <a:extLst>
                    <a:ext uri="{FF2B5EF4-FFF2-40B4-BE49-F238E27FC236}">
                      <a16:creationId xmlns:a16="http://schemas.microsoft.com/office/drawing/2014/main" id="{E028D4B6-9FDD-384A-8636-3006F1CD0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617" name="Freeform 72">
                  <a:extLst>
                    <a:ext uri="{FF2B5EF4-FFF2-40B4-BE49-F238E27FC236}">
                      <a16:creationId xmlns:a16="http://schemas.microsoft.com/office/drawing/2014/main" id="{2656FEEC-BB1A-C54F-9663-25CA98CD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grpSp>
          <p:nvGrpSpPr>
            <p:cNvPr id="16418" name="Group 73">
              <a:extLst>
                <a:ext uri="{FF2B5EF4-FFF2-40B4-BE49-F238E27FC236}">
                  <a16:creationId xmlns:a16="http://schemas.microsoft.com/office/drawing/2014/main" id="{9050411F-DA00-7543-B7CA-918A673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" y="2253"/>
              <a:ext cx="475" cy="442"/>
              <a:chOff x="287" y="2253"/>
              <a:chExt cx="475" cy="442"/>
            </a:xfrm>
          </p:grpSpPr>
          <p:sp>
            <p:nvSpPr>
              <p:cNvPr id="16579" name="Rectangle 74">
                <a:extLst>
                  <a:ext uri="{FF2B5EF4-FFF2-40B4-BE49-F238E27FC236}">
                    <a16:creationId xmlns:a16="http://schemas.microsoft.com/office/drawing/2014/main" id="{581D5161-8A46-3746-8418-A9A868AC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2275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80" name="Rectangle 75">
                <a:extLst>
                  <a:ext uri="{FF2B5EF4-FFF2-40B4-BE49-F238E27FC236}">
                    <a16:creationId xmlns:a16="http://schemas.microsoft.com/office/drawing/2014/main" id="{5B46FC14-8D4D-3B47-B6ED-59D6B99B4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2577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2" name="Group 76">
                <a:extLst>
                  <a:ext uri="{FF2B5EF4-FFF2-40B4-BE49-F238E27FC236}">
                    <a16:creationId xmlns:a16="http://schemas.microsoft.com/office/drawing/2014/main" id="{A5782513-98CB-A04C-8240-BE0251F8E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" y="2253"/>
                <a:ext cx="475" cy="442"/>
                <a:chOff x="287" y="2253"/>
                <a:chExt cx="475" cy="442"/>
              </a:xfrm>
            </p:grpSpPr>
            <p:sp>
              <p:nvSpPr>
                <p:cNvPr id="16582" name="Rectangle 77">
                  <a:extLst>
                    <a:ext uri="{FF2B5EF4-FFF2-40B4-BE49-F238E27FC236}">
                      <a16:creationId xmlns:a16="http://schemas.microsoft.com/office/drawing/2014/main" id="{7637A4C4-54CB-4A49-A9A5-D99D89D8C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" y="2329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3" name="Group 78">
                  <a:extLst>
                    <a:ext uri="{FF2B5EF4-FFF2-40B4-BE49-F238E27FC236}">
                      <a16:creationId xmlns:a16="http://schemas.microsoft.com/office/drawing/2014/main" id="{0F2FCF36-950F-2D4E-904D-088367FF0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7" y="2253"/>
                  <a:ext cx="475" cy="442"/>
                  <a:chOff x="5285" y="1536"/>
                  <a:chExt cx="475" cy="442"/>
                </a:xfrm>
              </p:grpSpPr>
              <p:sp>
                <p:nvSpPr>
                  <p:cNvPr id="16584" name="Freeform 79">
                    <a:extLst>
                      <a:ext uri="{FF2B5EF4-FFF2-40B4-BE49-F238E27FC236}">
                        <a16:creationId xmlns:a16="http://schemas.microsoft.com/office/drawing/2014/main" id="{2282C72E-5761-CB46-8D04-42A1771EC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5" name="Freeform 80">
                    <a:extLst>
                      <a:ext uri="{FF2B5EF4-FFF2-40B4-BE49-F238E27FC236}">
                        <a16:creationId xmlns:a16="http://schemas.microsoft.com/office/drawing/2014/main" id="{1A503FFF-CDD8-6341-B9E3-8561774A5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6" name="Freeform 81">
                    <a:extLst>
                      <a:ext uri="{FF2B5EF4-FFF2-40B4-BE49-F238E27FC236}">
                        <a16:creationId xmlns:a16="http://schemas.microsoft.com/office/drawing/2014/main" id="{0A3F44CF-903C-A84B-8D5D-52E1C26B3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7" name="Freeform 82">
                    <a:extLst>
                      <a:ext uri="{FF2B5EF4-FFF2-40B4-BE49-F238E27FC236}">
                        <a16:creationId xmlns:a16="http://schemas.microsoft.com/office/drawing/2014/main" id="{1C1CE4C7-3158-044E-A6FC-DC656C1C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8" name="Freeform 83">
                    <a:extLst>
                      <a:ext uri="{FF2B5EF4-FFF2-40B4-BE49-F238E27FC236}">
                        <a16:creationId xmlns:a16="http://schemas.microsoft.com/office/drawing/2014/main" id="{C2FF209B-520E-D141-954C-9F451B71B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89" name="Freeform 84">
                    <a:extLst>
                      <a:ext uri="{FF2B5EF4-FFF2-40B4-BE49-F238E27FC236}">
                        <a16:creationId xmlns:a16="http://schemas.microsoft.com/office/drawing/2014/main" id="{1417411C-C467-784F-B86E-F6C372983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0" name="Freeform 85">
                    <a:extLst>
                      <a:ext uri="{FF2B5EF4-FFF2-40B4-BE49-F238E27FC236}">
                        <a16:creationId xmlns:a16="http://schemas.microsoft.com/office/drawing/2014/main" id="{53CDB788-5870-3D41-BA40-31C55FD52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1" name="Freeform 86">
                    <a:extLst>
                      <a:ext uri="{FF2B5EF4-FFF2-40B4-BE49-F238E27FC236}">
                        <a16:creationId xmlns:a16="http://schemas.microsoft.com/office/drawing/2014/main" id="{0F0127BA-A341-2341-9735-AEB229582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2" name="Freeform 87">
                    <a:extLst>
                      <a:ext uri="{FF2B5EF4-FFF2-40B4-BE49-F238E27FC236}">
                        <a16:creationId xmlns:a16="http://schemas.microsoft.com/office/drawing/2014/main" id="{251971D3-CC22-CD43-A4AC-527D59C25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3" name="Freeform 88">
                    <a:extLst>
                      <a:ext uri="{FF2B5EF4-FFF2-40B4-BE49-F238E27FC236}">
                        <a16:creationId xmlns:a16="http://schemas.microsoft.com/office/drawing/2014/main" id="{86D12498-316B-CB42-A17D-18386365DF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4" name="Freeform 89">
                    <a:extLst>
                      <a:ext uri="{FF2B5EF4-FFF2-40B4-BE49-F238E27FC236}">
                        <a16:creationId xmlns:a16="http://schemas.microsoft.com/office/drawing/2014/main" id="{ECA49EA8-D8F4-E34D-9827-E3972C3BA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5" name="Freeform 90">
                    <a:extLst>
                      <a:ext uri="{FF2B5EF4-FFF2-40B4-BE49-F238E27FC236}">
                        <a16:creationId xmlns:a16="http://schemas.microsoft.com/office/drawing/2014/main" id="{58AD1679-D296-C345-8B71-CD07A9ECD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6" name="Freeform 91">
                    <a:extLst>
                      <a:ext uri="{FF2B5EF4-FFF2-40B4-BE49-F238E27FC236}">
                        <a16:creationId xmlns:a16="http://schemas.microsoft.com/office/drawing/2014/main" id="{F27EED5E-0F25-054F-8187-BE2495576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7" name="Freeform 92">
                    <a:extLst>
                      <a:ext uri="{FF2B5EF4-FFF2-40B4-BE49-F238E27FC236}">
                        <a16:creationId xmlns:a16="http://schemas.microsoft.com/office/drawing/2014/main" id="{A83500F9-F868-0647-A5FB-3977CCF21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8" name="Freeform 93">
                    <a:extLst>
                      <a:ext uri="{FF2B5EF4-FFF2-40B4-BE49-F238E27FC236}">
                        <a16:creationId xmlns:a16="http://schemas.microsoft.com/office/drawing/2014/main" id="{4B3C4424-77D9-E747-8BBA-C6AC1A781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99" name="Freeform 94">
                    <a:extLst>
                      <a:ext uri="{FF2B5EF4-FFF2-40B4-BE49-F238E27FC236}">
                        <a16:creationId xmlns:a16="http://schemas.microsoft.com/office/drawing/2014/main" id="{A6F48089-8CBE-7B46-9B3D-D2F810C642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0" name="Freeform 95">
                    <a:extLst>
                      <a:ext uri="{FF2B5EF4-FFF2-40B4-BE49-F238E27FC236}">
                        <a16:creationId xmlns:a16="http://schemas.microsoft.com/office/drawing/2014/main" id="{DC3430F7-671A-4A4E-A46E-17186B0BD8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1" name="Freeform 96">
                    <a:extLst>
                      <a:ext uri="{FF2B5EF4-FFF2-40B4-BE49-F238E27FC236}">
                        <a16:creationId xmlns:a16="http://schemas.microsoft.com/office/drawing/2014/main" id="{604C506C-ACEB-8048-9766-4D0827CA1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2" name="Freeform 97">
                    <a:extLst>
                      <a:ext uri="{FF2B5EF4-FFF2-40B4-BE49-F238E27FC236}">
                        <a16:creationId xmlns:a16="http://schemas.microsoft.com/office/drawing/2014/main" id="{CA1E6986-385F-8B42-B9CD-1C45BDD7B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3" name="Freeform 98">
                    <a:extLst>
                      <a:ext uri="{FF2B5EF4-FFF2-40B4-BE49-F238E27FC236}">
                        <a16:creationId xmlns:a16="http://schemas.microsoft.com/office/drawing/2014/main" id="{ABAA3227-4862-D34A-89E7-3A8A4819A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4" name="Freeform 99">
                    <a:extLst>
                      <a:ext uri="{FF2B5EF4-FFF2-40B4-BE49-F238E27FC236}">
                        <a16:creationId xmlns:a16="http://schemas.microsoft.com/office/drawing/2014/main" id="{5665B6DA-7671-8C43-A9F0-6C31F6BDE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5" name="Freeform 100">
                    <a:extLst>
                      <a:ext uri="{FF2B5EF4-FFF2-40B4-BE49-F238E27FC236}">
                        <a16:creationId xmlns:a16="http://schemas.microsoft.com/office/drawing/2014/main" id="{1F05278B-B5FB-BD4B-AAE0-07E0AF524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6" name="Freeform 101">
                    <a:extLst>
                      <a:ext uri="{FF2B5EF4-FFF2-40B4-BE49-F238E27FC236}">
                        <a16:creationId xmlns:a16="http://schemas.microsoft.com/office/drawing/2014/main" id="{76326A8A-55F0-0446-BE77-734A7E45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7" name="Freeform 102">
                    <a:extLst>
                      <a:ext uri="{FF2B5EF4-FFF2-40B4-BE49-F238E27FC236}">
                        <a16:creationId xmlns:a16="http://schemas.microsoft.com/office/drawing/2014/main" id="{86AE3857-C095-E640-992D-FE2BED7DD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8" name="Freeform 103">
                    <a:extLst>
                      <a:ext uri="{FF2B5EF4-FFF2-40B4-BE49-F238E27FC236}">
                        <a16:creationId xmlns:a16="http://schemas.microsoft.com/office/drawing/2014/main" id="{1C0CB2C0-6D97-B64F-BFBA-02F37AF24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09" name="Freeform 104">
                    <a:extLst>
                      <a:ext uri="{FF2B5EF4-FFF2-40B4-BE49-F238E27FC236}">
                        <a16:creationId xmlns:a16="http://schemas.microsoft.com/office/drawing/2014/main" id="{3BAECFEC-9B78-C747-AD7F-3FD0AFBAF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0" name="Freeform 105">
                    <a:extLst>
                      <a:ext uri="{FF2B5EF4-FFF2-40B4-BE49-F238E27FC236}">
                        <a16:creationId xmlns:a16="http://schemas.microsoft.com/office/drawing/2014/main" id="{A8054196-2C4A-2C47-A9EB-340DE37EA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1" name="Freeform 106">
                    <a:extLst>
                      <a:ext uri="{FF2B5EF4-FFF2-40B4-BE49-F238E27FC236}">
                        <a16:creationId xmlns:a16="http://schemas.microsoft.com/office/drawing/2014/main" id="{C38948A6-2771-F749-B6AE-A9B22EA17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2" name="Freeform 107">
                    <a:extLst>
                      <a:ext uri="{FF2B5EF4-FFF2-40B4-BE49-F238E27FC236}">
                        <a16:creationId xmlns:a16="http://schemas.microsoft.com/office/drawing/2014/main" id="{B086C813-B6E3-2948-A43D-4B8CC9F9C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613" name="Freeform 108">
                    <a:extLst>
                      <a:ext uri="{FF2B5EF4-FFF2-40B4-BE49-F238E27FC236}">
                        <a16:creationId xmlns:a16="http://schemas.microsoft.com/office/drawing/2014/main" id="{BB654A9E-7165-FF45-A3C5-9DD34376E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19" name="Group 109">
              <a:extLst>
                <a:ext uri="{FF2B5EF4-FFF2-40B4-BE49-F238E27FC236}">
                  <a16:creationId xmlns:a16="http://schemas.microsoft.com/office/drawing/2014/main" id="{5228DDB7-0C9D-6D41-9637-97DDB31FB2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3117"/>
              <a:ext cx="475" cy="442"/>
              <a:chOff x="4656" y="3117"/>
              <a:chExt cx="475" cy="442"/>
            </a:xfrm>
          </p:grpSpPr>
          <p:sp>
            <p:nvSpPr>
              <p:cNvPr id="16544" name="Rectangle 110">
                <a:extLst>
                  <a:ext uri="{FF2B5EF4-FFF2-40B4-BE49-F238E27FC236}">
                    <a16:creationId xmlns:a16="http://schemas.microsoft.com/office/drawing/2014/main" id="{FFB0D156-2E5C-1345-AA31-B8495D45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3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45" name="Rectangle 111">
                <a:extLst>
                  <a:ext uri="{FF2B5EF4-FFF2-40B4-BE49-F238E27FC236}">
                    <a16:creationId xmlns:a16="http://schemas.microsoft.com/office/drawing/2014/main" id="{BB141CD5-BDD7-6A44-864B-5898487D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344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46" name="Group 112">
                <a:extLst>
                  <a:ext uri="{FF2B5EF4-FFF2-40B4-BE49-F238E27FC236}">
                    <a16:creationId xmlns:a16="http://schemas.microsoft.com/office/drawing/2014/main" id="{BE79B01B-C819-9E4A-AA9F-9B46AF75D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6" y="3117"/>
                <a:ext cx="475" cy="442"/>
                <a:chOff x="4656" y="3117"/>
                <a:chExt cx="475" cy="442"/>
              </a:xfrm>
            </p:grpSpPr>
            <p:sp>
              <p:nvSpPr>
                <p:cNvPr id="16547" name="Rectangle 113">
                  <a:extLst>
                    <a:ext uri="{FF2B5EF4-FFF2-40B4-BE49-F238E27FC236}">
                      <a16:creationId xmlns:a16="http://schemas.microsoft.com/office/drawing/2014/main" id="{39EC8E3A-E96B-1D4C-8E2F-BE118A47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5" y="3193"/>
                  <a:ext cx="192" cy="14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48" name="Group 114">
                  <a:extLst>
                    <a:ext uri="{FF2B5EF4-FFF2-40B4-BE49-F238E27FC236}">
                      <a16:creationId xmlns:a16="http://schemas.microsoft.com/office/drawing/2014/main" id="{C6F64A00-3452-E84B-BF34-20EA2876C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56" y="3117"/>
                  <a:ext cx="475" cy="442"/>
                  <a:chOff x="5285" y="1536"/>
                  <a:chExt cx="475" cy="442"/>
                </a:xfrm>
              </p:grpSpPr>
              <p:sp>
                <p:nvSpPr>
                  <p:cNvPr id="16549" name="Freeform 115">
                    <a:extLst>
                      <a:ext uri="{FF2B5EF4-FFF2-40B4-BE49-F238E27FC236}">
                        <a16:creationId xmlns:a16="http://schemas.microsoft.com/office/drawing/2014/main" id="{3C19F5F8-BF06-5942-9FA2-AD54E393B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0" name="Freeform 116">
                    <a:extLst>
                      <a:ext uri="{FF2B5EF4-FFF2-40B4-BE49-F238E27FC236}">
                        <a16:creationId xmlns:a16="http://schemas.microsoft.com/office/drawing/2014/main" id="{30BDB11E-9C2B-FC40-BDBF-C5E317804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1" name="Freeform 117">
                    <a:extLst>
                      <a:ext uri="{FF2B5EF4-FFF2-40B4-BE49-F238E27FC236}">
                        <a16:creationId xmlns:a16="http://schemas.microsoft.com/office/drawing/2014/main" id="{8144BFF2-40F8-6844-AE8E-1C327E6A5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2" name="Freeform 118">
                    <a:extLst>
                      <a:ext uri="{FF2B5EF4-FFF2-40B4-BE49-F238E27FC236}">
                        <a16:creationId xmlns:a16="http://schemas.microsoft.com/office/drawing/2014/main" id="{C7F8DA93-4447-B848-BC89-8925AF7D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3" name="Freeform 119">
                    <a:extLst>
                      <a:ext uri="{FF2B5EF4-FFF2-40B4-BE49-F238E27FC236}">
                        <a16:creationId xmlns:a16="http://schemas.microsoft.com/office/drawing/2014/main" id="{1588C1F9-0A58-1A42-8F34-256A8300A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4" name="Freeform 120">
                    <a:extLst>
                      <a:ext uri="{FF2B5EF4-FFF2-40B4-BE49-F238E27FC236}">
                        <a16:creationId xmlns:a16="http://schemas.microsoft.com/office/drawing/2014/main" id="{6881F2BA-FD4C-FF4B-AFD7-6EC71DCCC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5" name="Freeform 121">
                    <a:extLst>
                      <a:ext uri="{FF2B5EF4-FFF2-40B4-BE49-F238E27FC236}">
                        <a16:creationId xmlns:a16="http://schemas.microsoft.com/office/drawing/2014/main" id="{65305856-F08F-3B4F-8125-F605565B3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6" name="Freeform 122">
                    <a:extLst>
                      <a:ext uri="{FF2B5EF4-FFF2-40B4-BE49-F238E27FC236}">
                        <a16:creationId xmlns:a16="http://schemas.microsoft.com/office/drawing/2014/main" id="{5D5C7B4C-AE0E-834E-A325-288F35293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7" name="Freeform 123">
                    <a:extLst>
                      <a:ext uri="{FF2B5EF4-FFF2-40B4-BE49-F238E27FC236}">
                        <a16:creationId xmlns:a16="http://schemas.microsoft.com/office/drawing/2014/main" id="{3FCC6187-8B9B-3E4B-8176-8478F8D91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8" name="Freeform 124">
                    <a:extLst>
                      <a:ext uri="{FF2B5EF4-FFF2-40B4-BE49-F238E27FC236}">
                        <a16:creationId xmlns:a16="http://schemas.microsoft.com/office/drawing/2014/main" id="{68A20DDB-ABE7-CE43-8515-DDA9CB13B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59" name="Freeform 125">
                    <a:extLst>
                      <a:ext uri="{FF2B5EF4-FFF2-40B4-BE49-F238E27FC236}">
                        <a16:creationId xmlns:a16="http://schemas.microsoft.com/office/drawing/2014/main" id="{3C09F318-DDEE-3448-801C-9CC7D16BD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0" name="Freeform 126">
                    <a:extLst>
                      <a:ext uri="{FF2B5EF4-FFF2-40B4-BE49-F238E27FC236}">
                        <a16:creationId xmlns:a16="http://schemas.microsoft.com/office/drawing/2014/main" id="{B33532B1-BCA1-4B42-AB35-B6CB785B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1" name="Freeform 127">
                    <a:extLst>
                      <a:ext uri="{FF2B5EF4-FFF2-40B4-BE49-F238E27FC236}">
                        <a16:creationId xmlns:a16="http://schemas.microsoft.com/office/drawing/2014/main" id="{16640743-E69D-3E42-A489-11F8CADC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2" name="Freeform 128">
                    <a:extLst>
                      <a:ext uri="{FF2B5EF4-FFF2-40B4-BE49-F238E27FC236}">
                        <a16:creationId xmlns:a16="http://schemas.microsoft.com/office/drawing/2014/main" id="{B7036BAC-0B4A-1548-A7D2-060E1211B0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3" name="Freeform 129">
                    <a:extLst>
                      <a:ext uri="{FF2B5EF4-FFF2-40B4-BE49-F238E27FC236}">
                        <a16:creationId xmlns:a16="http://schemas.microsoft.com/office/drawing/2014/main" id="{0AB41C8F-0FFA-5B4C-A376-85AD252D1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4" name="Freeform 130">
                    <a:extLst>
                      <a:ext uri="{FF2B5EF4-FFF2-40B4-BE49-F238E27FC236}">
                        <a16:creationId xmlns:a16="http://schemas.microsoft.com/office/drawing/2014/main" id="{860F679D-A3C8-2840-A2FB-AC774D01C3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5" name="Freeform 131">
                    <a:extLst>
                      <a:ext uri="{FF2B5EF4-FFF2-40B4-BE49-F238E27FC236}">
                        <a16:creationId xmlns:a16="http://schemas.microsoft.com/office/drawing/2014/main" id="{0EA8E285-4AC5-3444-A70D-10C3A40D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6" name="Freeform 132">
                    <a:extLst>
                      <a:ext uri="{FF2B5EF4-FFF2-40B4-BE49-F238E27FC236}">
                        <a16:creationId xmlns:a16="http://schemas.microsoft.com/office/drawing/2014/main" id="{57341804-688C-0C4F-B747-FC7A18CC2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7" name="Freeform 133">
                    <a:extLst>
                      <a:ext uri="{FF2B5EF4-FFF2-40B4-BE49-F238E27FC236}">
                        <a16:creationId xmlns:a16="http://schemas.microsoft.com/office/drawing/2014/main" id="{14BB5D8E-08BD-EF46-9EEB-ECBECC76D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8" name="Freeform 134">
                    <a:extLst>
                      <a:ext uri="{FF2B5EF4-FFF2-40B4-BE49-F238E27FC236}">
                        <a16:creationId xmlns:a16="http://schemas.microsoft.com/office/drawing/2014/main" id="{8FE46579-B5EB-AB4F-87EE-46DB8C566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69" name="Freeform 135">
                    <a:extLst>
                      <a:ext uri="{FF2B5EF4-FFF2-40B4-BE49-F238E27FC236}">
                        <a16:creationId xmlns:a16="http://schemas.microsoft.com/office/drawing/2014/main" id="{4A442ACD-D8DB-184A-829F-4CAB530DE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0" name="Freeform 136">
                    <a:extLst>
                      <a:ext uri="{FF2B5EF4-FFF2-40B4-BE49-F238E27FC236}">
                        <a16:creationId xmlns:a16="http://schemas.microsoft.com/office/drawing/2014/main" id="{D5EBC39C-76B7-C74F-9024-BAF4AC69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1" name="Freeform 137">
                    <a:extLst>
                      <a:ext uri="{FF2B5EF4-FFF2-40B4-BE49-F238E27FC236}">
                        <a16:creationId xmlns:a16="http://schemas.microsoft.com/office/drawing/2014/main" id="{DD7CA127-1EA0-F54C-9F51-40CC93A34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2" name="Freeform 138">
                    <a:extLst>
                      <a:ext uri="{FF2B5EF4-FFF2-40B4-BE49-F238E27FC236}">
                        <a16:creationId xmlns:a16="http://schemas.microsoft.com/office/drawing/2014/main" id="{2AC4F38E-F612-FC43-A9AE-D9224FAEB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3" name="Freeform 139">
                    <a:extLst>
                      <a:ext uri="{FF2B5EF4-FFF2-40B4-BE49-F238E27FC236}">
                        <a16:creationId xmlns:a16="http://schemas.microsoft.com/office/drawing/2014/main" id="{C45B0538-DE1B-F546-977E-D3D2ABEE4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4" name="Freeform 140">
                    <a:extLst>
                      <a:ext uri="{FF2B5EF4-FFF2-40B4-BE49-F238E27FC236}">
                        <a16:creationId xmlns:a16="http://schemas.microsoft.com/office/drawing/2014/main" id="{9C061589-F52F-7549-AC55-3D6587004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5" name="Freeform 141">
                    <a:extLst>
                      <a:ext uri="{FF2B5EF4-FFF2-40B4-BE49-F238E27FC236}">
                        <a16:creationId xmlns:a16="http://schemas.microsoft.com/office/drawing/2014/main" id="{AF525452-8FF4-2C4C-BCAE-0C220C6F6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6" name="Freeform 142">
                    <a:extLst>
                      <a:ext uri="{FF2B5EF4-FFF2-40B4-BE49-F238E27FC236}">
                        <a16:creationId xmlns:a16="http://schemas.microsoft.com/office/drawing/2014/main" id="{6A7960F6-EFB3-0D47-B122-7EE8265A7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7" name="Freeform 143">
                    <a:extLst>
                      <a:ext uri="{FF2B5EF4-FFF2-40B4-BE49-F238E27FC236}">
                        <a16:creationId xmlns:a16="http://schemas.microsoft.com/office/drawing/2014/main" id="{8D42799B-71A3-894C-B642-F461CAD2E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78" name="Freeform 144">
                    <a:extLst>
                      <a:ext uri="{FF2B5EF4-FFF2-40B4-BE49-F238E27FC236}">
                        <a16:creationId xmlns:a16="http://schemas.microsoft.com/office/drawing/2014/main" id="{C099FC9F-0CB1-B645-989D-5FC557A6F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0" name="Group 145">
              <a:extLst>
                <a:ext uri="{FF2B5EF4-FFF2-40B4-BE49-F238E27FC236}">
                  <a16:creationId xmlns:a16="http://schemas.microsoft.com/office/drawing/2014/main" id="{1EFCFF69-AE31-1A46-B5F3-F8C0B65D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2301"/>
              <a:ext cx="475" cy="442"/>
              <a:chOff x="192" y="1632"/>
              <a:chExt cx="475" cy="442"/>
            </a:xfrm>
          </p:grpSpPr>
          <p:sp>
            <p:nvSpPr>
              <p:cNvPr id="16509" name="Rectangle 146">
                <a:extLst>
                  <a:ext uri="{FF2B5EF4-FFF2-40B4-BE49-F238E27FC236}">
                    <a16:creationId xmlns:a16="http://schemas.microsoft.com/office/drawing/2014/main" id="{D4524DA4-B16D-9B4E-88A5-E655C2E8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1654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510" name="Rectangle 147">
                <a:extLst>
                  <a:ext uri="{FF2B5EF4-FFF2-40B4-BE49-F238E27FC236}">
                    <a16:creationId xmlns:a16="http://schemas.microsoft.com/office/drawing/2014/main" id="{77DAD03B-CAF0-4E41-A4FA-80324806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" y="1956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511" name="Group 148">
                <a:extLst>
                  <a:ext uri="{FF2B5EF4-FFF2-40B4-BE49-F238E27FC236}">
                    <a16:creationId xmlns:a16="http://schemas.microsoft.com/office/drawing/2014/main" id="{365E4E28-FFA6-6248-9858-2FEE1F6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2" y="1632"/>
                <a:ext cx="475" cy="442"/>
                <a:chOff x="5285" y="1536"/>
                <a:chExt cx="475" cy="442"/>
              </a:xfrm>
            </p:grpSpPr>
            <p:sp>
              <p:nvSpPr>
                <p:cNvPr id="16512" name="Rectangle 149">
                  <a:extLst>
                    <a:ext uri="{FF2B5EF4-FFF2-40B4-BE49-F238E27FC236}">
                      <a16:creationId xmlns:a16="http://schemas.microsoft.com/office/drawing/2014/main" id="{FEAC70AD-8168-1F4D-9623-77342B36E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4" y="1612"/>
                  <a:ext cx="192" cy="144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513" name="Group 150">
                  <a:extLst>
                    <a:ext uri="{FF2B5EF4-FFF2-40B4-BE49-F238E27FC236}">
                      <a16:creationId xmlns:a16="http://schemas.microsoft.com/office/drawing/2014/main" id="{60D49D13-906F-4644-BF4E-ECD530F5D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85" y="1536"/>
                  <a:ext cx="475" cy="442"/>
                  <a:chOff x="5285" y="1536"/>
                  <a:chExt cx="475" cy="442"/>
                </a:xfrm>
              </p:grpSpPr>
              <p:sp>
                <p:nvSpPr>
                  <p:cNvPr id="16514" name="Freeform 151">
                    <a:extLst>
                      <a:ext uri="{FF2B5EF4-FFF2-40B4-BE49-F238E27FC236}">
                        <a16:creationId xmlns:a16="http://schemas.microsoft.com/office/drawing/2014/main" id="{946B5FC1-2829-4F40-861E-DD316D08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5" name="Freeform 152">
                    <a:extLst>
                      <a:ext uri="{FF2B5EF4-FFF2-40B4-BE49-F238E27FC236}">
                        <a16:creationId xmlns:a16="http://schemas.microsoft.com/office/drawing/2014/main" id="{2486E506-80C2-974D-ACC9-EC881E634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6" name="Freeform 153">
                    <a:extLst>
                      <a:ext uri="{FF2B5EF4-FFF2-40B4-BE49-F238E27FC236}">
                        <a16:creationId xmlns:a16="http://schemas.microsoft.com/office/drawing/2014/main" id="{C1A21AF2-1772-C44B-8E9A-FD91E6A062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7" name="Freeform 154">
                    <a:extLst>
                      <a:ext uri="{FF2B5EF4-FFF2-40B4-BE49-F238E27FC236}">
                        <a16:creationId xmlns:a16="http://schemas.microsoft.com/office/drawing/2014/main" id="{FB42D5EE-7CCA-AE48-B331-700557D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8" name="Freeform 155">
                    <a:extLst>
                      <a:ext uri="{FF2B5EF4-FFF2-40B4-BE49-F238E27FC236}">
                        <a16:creationId xmlns:a16="http://schemas.microsoft.com/office/drawing/2014/main" id="{B00D23EC-08DA-6E4A-BFAA-742FD880B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19" name="Freeform 156">
                    <a:extLst>
                      <a:ext uri="{FF2B5EF4-FFF2-40B4-BE49-F238E27FC236}">
                        <a16:creationId xmlns:a16="http://schemas.microsoft.com/office/drawing/2014/main" id="{70614A4B-B1CA-2342-A3E6-A750E14C7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0" name="Freeform 157">
                    <a:extLst>
                      <a:ext uri="{FF2B5EF4-FFF2-40B4-BE49-F238E27FC236}">
                        <a16:creationId xmlns:a16="http://schemas.microsoft.com/office/drawing/2014/main" id="{95FCAE01-74C6-8945-A513-A864450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1" name="Freeform 158">
                    <a:extLst>
                      <a:ext uri="{FF2B5EF4-FFF2-40B4-BE49-F238E27FC236}">
                        <a16:creationId xmlns:a16="http://schemas.microsoft.com/office/drawing/2014/main" id="{47DF40A3-CD1E-0946-9092-E747D8909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2" name="Freeform 159">
                    <a:extLst>
                      <a:ext uri="{FF2B5EF4-FFF2-40B4-BE49-F238E27FC236}">
                        <a16:creationId xmlns:a16="http://schemas.microsoft.com/office/drawing/2014/main" id="{AD4D0E1B-581B-3844-8E9F-1B1D6083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3" name="Freeform 160">
                    <a:extLst>
                      <a:ext uri="{FF2B5EF4-FFF2-40B4-BE49-F238E27FC236}">
                        <a16:creationId xmlns:a16="http://schemas.microsoft.com/office/drawing/2014/main" id="{185B09CC-36F0-2A47-ADE7-5B258A706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4" name="Freeform 161">
                    <a:extLst>
                      <a:ext uri="{FF2B5EF4-FFF2-40B4-BE49-F238E27FC236}">
                        <a16:creationId xmlns:a16="http://schemas.microsoft.com/office/drawing/2014/main" id="{B2C769FB-3345-F24F-B116-56A5CD3F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5" name="Freeform 162">
                    <a:extLst>
                      <a:ext uri="{FF2B5EF4-FFF2-40B4-BE49-F238E27FC236}">
                        <a16:creationId xmlns:a16="http://schemas.microsoft.com/office/drawing/2014/main" id="{8EB3AE6C-8AC8-2B4F-8A6B-A8FBDCE8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6" name="Freeform 163">
                    <a:extLst>
                      <a:ext uri="{FF2B5EF4-FFF2-40B4-BE49-F238E27FC236}">
                        <a16:creationId xmlns:a16="http://schemas.microsoft.com/office/drawing/2014/main" id="{432294C4-AD2D-3549-A3ED-83AA4ED00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7" name="Freeform 164">
                    <a:extLst>
                      <a:ext uri="{FF2B5EF4-FFF2-40B4-BE49-F238E27FC236}">
                        <a16:creationId xmlns:a16="http://schemas.microsoft.com/office/drawing/2014/main" id="{1475E481-D7E2-0849-920B-870E0A79F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8" name="Freeform 165">
                    <a:extLst>
                      <a:ext uri="{FF2B5EF4-FFF2-40B4-BE49-F238E27FC236}">
                        <a16:creationId xmlns:a16="http://schemas.microsoft.com/office/drawing/2014/main" id="{53A859BF-8A55-5547-B7E7-BFE508B5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29" name="Freeform 166">
                    <a:extLst>
                      <a:ext uri="{FF2B5EF4-FFF2-40B4-BE49-F238E27FC236}">
                        <a16:creationId xmlns:a16="http://schemas.microsoft.com/office/drawing/2014/main" id="{89A084F5-1EED-0D44-B6B7-934CF8793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0" name="Freeform 167">
                    <a:extLst>
                      <a:ext uri="{FF2B5EF4-FFF2-40B4-BE49-F238E27FC236}">
                        <a16:creationId xmlns:a16="http://schemas.microsoft.com/office/drawing/2014/main" id="{A5510E6F-06C7-3040-A52C-D56F437CD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1" name="Freeform 168">
                    <a:extLst>
                      <a:ext uri="{FF2B5EF4-FFF2-40B4-BE49-F238E27FC236}">
                        <a16:creationId xmlns:a16="http://schemas.microsoft.com/office/drawing/2014/main" id="{05F3F810-E4BD-6F4F-8B00-23B3612B3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2" name="Freeform 169">
                    <a:extLst>
                      <a:ext uri="{FF2B5EF4-FFF2-40B4-BE49-F238E27FC236}">
                        <a16:creationId xmlns:a16="http://schemas.microsoft.com/office/drawing/2014/main" id="{6047D908-B5D0-EA46-8EFB-2877C810C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3" name="Freeform 170">
                    <a:extLst>
                      <a:ext uri="{FF2B5EF4-FFF2-40B4-BE49-F238E27FC236}">
                        <a16:creationId xmlns:a16="http://schemas.microsoft.com/office/drawing/2014/main" id="{9949438C-DB9C-3D40-A137-C0C7F4A07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4" name="Freeform 171">
                    <a:extLst>
                      <a:ext uri="{FF2B5EF4-FFF2-40B4-BE49-F238E27FC236}">
                        <a16:creationId xmlns:a16="http://schemas.microsoft.com/office/drawing/2014/main" id="{94F6044B-BDF2-FB49-91C1-85E81C1A6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5" name="Freeform 172">
                    <a:extLst>
                      <a:ext uri="{FF2B5EF4-FFF2-40B4-BE49-F238E27FC236}">
                        <a16:creationId xmlns:a16="http://schemas.microsoft.com/office/drawing/2014/main" id="{C9EFA03E-9DE9-3E46-BF9E-7D85BB6B1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6" name="Freeform 173">
                    <a:extLst>
                      <a:ext uri="{FF2B5EF4-FFF2-40B4-BE49-F238E27FC236}">
                        <a16:creationId xmlns:a16="http://schemas.microsoft.com/office/drawing/2014/main" id="{83173CFC-7FC2-5641-B163-A18494535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7" name="Freeform 174">
                    <a:extLst>
                      <a:ext uri="{FF2B5EF4-FFF2-40B4-BE49-F238E27FC236}">
                        <a16:creationId xmlns:a16="http://schemas.microsoft.com/office/drawing/2014/main" id="{7BCA31B2-A995-9141-A49E-3B48F63B6A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8" name="Freeform 175">
                    <a:extLst>
                      <a:ext uri="{FF2B5EF4-FFF2-40B4-BE49-F238E27FC236}">
                        <a16:creationId xmlns:a16="http://schemas.microsoft.com/office/drawing/2014/main" id="{88032DD1-CF6D-444F-B6A6-2E0D99521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39" name="Freeform 176">
                    <a:extLst>
                      <a:ext uri="{FF2B5EF4-FFF2-40B4-BE49-F238E27FC236}">
                        <a16:creationId xmlns:a16="http://schemas.microsoft.com/office/drawing/2014/main" id="{87FDCDED-A98A-8E4B-A57B-D4A53B97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0" name="Freeform 177">
                    <a:extLst>
                      <a:ext uri="{FF2B5EF4-FFF2-40B4-BE49-F238E27FC236}">
                        <a16:creationId xmlns:a16="http://schemas.microsoft.com/office/drawing/2014/main" id="{90BDA882-90B3-E549-B0D8-FEC6D12FE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1" name="Freeform 178">
                    <a:extLst>
                      <a:ext uri="{FF2B5EF4-FFF2-40B4-BE49-F238E27FC236}">
                        <a16:creationId xmlns:a16="http://schemas.microsoft.com/office/drawing/2014/main" id="{22AAF3E9-4CCC-3941-85C6-DA6A8619C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2" name="Freeform 179">
                    <a:extLst>
                      <a:ext uri="{FF2B5EF4-FFF2-40B4-BE49-F238E27FC236}">
                        <a16:creationId xmlns:a16="http://schemas.microsoft.com/office/drawing/2014/main" id="{E236EDCA-9127-0247-BB0A-06B459B0E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43" name="Freeform 180">
                    <a:extLst>
                      <a:ext uri="{FF2B5EF4-FFF2-40B4-BE49-F238E27FC236}">
                        <a16:creationId xmlns:a16="http://schemas.microsoft.com/office/drawing/2014/main" id="{9419FE09-5AEF-0D42-BF59-D96B57192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1" name="Group 181">
              <a:extLst>
                <a:ext uri="{FF2B5EF4-FFF2-40B4-BE49-F238E27FC236}">
                  <a16:creationId xmlns:a16="http://schemas.microsoft.com/office/drawing/2014/main" id="{F950F7B4-121B-4741-8D2C-57E475AF5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437"/>
              <a:ext cx="475" cy="442"/>
              <a:chOff x="4752" y="1437"/>
              <a:chExt cx="475" cy="442"/>
            </a:xfrm>
          </p:grpSpPr>
          <p:sp>
            <p:nvSpPr>
              <p:cNvPr id="16474" name="Rectangle 182">
                <a:extLst>
                  <a:ext uri="{FF2B5EF4-FFF2-40B4-BE49-F238E27FC236}">
                    <a16:creationId xmlns:a16="http://schemas.microsoft.com/office/drawing/2014/main" id="{49F159E5-AF33-404A-A9D0-E81CC19ED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459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75" name="Rectangle 183">
                <a:extLst>
                  <a:ext uri="{FF2B5EF4-FFF2-40B4-BE49-F238E27FC236}">
                    <a16:creationId xmlns:a16="http://schemas.microsoft.com/office/drawing/2014/main" id="{36F1EC5B-D47C-4342-9484-3CA7BA9C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61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76" name="Group 184">
                <a:extLst>
                  <a:ext uri="{FF2B5EF4-FFF2-40B4-BE49-F238E27FC236}">
                    <a16:creationId xmlns:a16="http://schemas.microsoft.com/office/drawing/2014/main" id="{D9A036BE-3169-5F4D-926B-D3B65E274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2" y="1437"/>
                <a:ext cx="475" cy="442"/>
                <a:chOff x="4752" y="1437"/>
                <a:chExt cx="475" cy="442"/>
              </a:xfrm>
            </p:grpSpPr>
            <p:sp>
              <p:nvSpPr>
                <p:cNvPr id="16477" name="Rectangle 185">
                  <a:extLst>
                    <a:ext uri="{FF2B5EF4-FFF2-40B4-BE49-F238E27FC236}">
                      <a16:creationId xmlns:a16="http://schemas.microsoft.com/office/drawing/2014/main" id="{FF87CA7A-D84E-4F4D-A2AC-41FBE7B71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1" y="1513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78" name="Group 186">
                  <a:extLst>
                    <a:ext uri="{FF2B5EF4-FFF2-40B4-BE49-F238E27FC236}">
                      <a16:creationId xmlns:a16="http://schemas.microsoft.com/office/drawing/2014/main" id="{7CC4C6BD-28E8-F845-9200-B9B174AB04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52" y="1437"/>
                  <a:ext cx="475" cy="442"/>
                  <a:chOff x="5285" y="1536"/>
                  <a:chExt cx="475" cy="442"/>
                </a:xfrm>
              </p:grpSpPr>
              <p:sp>
                <p:nvSpPr>
                  <p:cNvPr id="16479" name="Freeform 187">
                    <a:extLst>
                      <a:ext uri="{FF2B5EF4-FFF2-40B4-BE49-F238E27FC236}">
                        <a16:creationId xmlns:a16="http://schemas.microsoft.com/office/drawing/2014/main" id="{096A5AEC-34DF-5C4A-A19A-D608142BF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0" name="Freeform 188">
                    <a:extLst>
                      <a:ext uri="{FF2B5EF4-FFF2-40B4-BE49-F238E27FC236}">
                        <a16:creationId xmlns:a16="http://schemas.microsoft.com/office/drawing/2014/main" id="{DB959D9E-AAA3-B549-9490-82F153143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1" name="Freeform 189">
                    <a:extLst>
                      <a:ext uri="{FF2B5EF4-FFF2-40B4-BE49-F238E27FC236}">
                        <a16:creationId xmlns:a16="http://schemas.microsoft.com/office/drawing/2014/main" id="{79FCC106-3660-D143-878E-70C97E0E00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2" name="Freeform 190">
                    <a:extLst>
                      <a:ext uri="{FF2B5EF4-FFF2-40B4-BE49-F238E27FC236}">
                        <a16:creationId xmlns:a16="http://schemas.microsoft.com/office/drawing/2014/main" id="{9C05B366-4988-9448-8796-A07C17D22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3" name="Freeform 191">
                    <a:extLst>
                      <a:ext uri="{FF2B5EF4-FFF2-40B4-BE49-F238E27FC236}">
                        <a16:creationId xmlns:a16="http://schemas.microsoft.com/office/drawing/2014/main" id="{77881E98-D241-5347-8519-764766CF65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4" name="Freeform 192">
                    <a:extLst>
                      <a:ext uri="{FF2B5EF4-FFF2-40B4-BE49-F238E27FC236}">
                        <a16:creationId xmlns:a16="http://schemas.microsoft.com/office/drawing/2014/main" id="{815EFC16-E873-F444-9BBD-2DE9D7B6F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5" name="Freeform 193">
                    <a:extLst>
                      <a:ext uri="{FF2B5EF4-FFF2-40B4-BE49-F238E27FC236}">
                        <a16:creationId xmlns:a16="http://schemas.microsoft.com/office/drawing/2014/main" id="{AF500DC3-9A8F-DE4A-B484-AA7650708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6" name="Freeform 194">
                    <a:extLst>
                      <a:ext uri="{FF2B5EF4-FFF2-40B4-BE49-F238E27FC236}">
                        <a16:creationId xmlns:a16="http://schemas.microsoft.com/office/drawing/2014/main" id="{9EC6B788-2284-D347-B9BA-A7B65A4BF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7" name="Freeform 195">
                    <a:extLst>
                      <a:ext uri="{FF2B5EF4-FFF2-40B4-BE49-F238E27FC236}">
                        <a16:creationId xmlns:a16="http://schemas.microsoft.com/office/drawing/2014/main" id="{75695BE4-BF7C-5546-A4F8-21CE183E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8" name="Freeform 196">
                    <a:extLst>
                      <a:ext uri="{FF2B5EF4-FFF2-40B4-BE49-F238E27FC236}">
                        <a16:creationId xmlns:a16="http://schemas.microsoft.com/office/drawing/2014/main" id="{A4ED2548-DA72-D041-9206-7DDEA233B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89" name="Freeform 197">
                    <a:extLst>
                      <a:ext uri="{FF2B5EF4-FFF2-40B4-BE49-F238E27FC236}">
                        <a16:creationId xmlns:a16="http://schemas.microsoft.com/office/drawing/2014/main" id="{CF16B3B3-037F-3D4B-A858-9D4686306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0" name="Freeform 198">
                    <a:extLst>
                      <a:ext uri="{FF2B5EF4-FFF2-40B4-BE49-F238E27FC236}">
                        <a16:creationId xmlns:a16="http://schemas.microsoft.com/office/drawing/2014/main" id="{EDB2AA4C-D6BA-7447-B474-BB2893F94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1" name="Freeform 199">
                    <a:extLst>
                      <a:ext uri="{FF2B5EF4-FFF2-40B4-BE49-F238E27FC236}">
                        <a16:creationId xmlns:a16="http://schemas.microsoft.com/office/drawing/2014/main" id="{DCB827A8-B9ED-BA4C-BE9D-BE3E4095A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2" name="Freeform 200">
                    <a:extLst>
                      <a:ext uri="{FF2B5EF4-FFF2-40B4-BE49-F238E27FC236}">
                        <a16:creationId xmlns:a16="http://schemas.microsoft.com/office/drawing/2014/main" id="{B1D0F629-CF0F-9549-9D0D-FB662646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3" name="Freeform 201">
                    <a:extLst>
                      <a:ext uri="{FF2B5EF4-FFF2-40B4-BE49-F238E27FC236}">
                        <a16:creationId xmlns:a16="http://schemas.microsoft.com/office/drawing/2014/main" id="{2014AD39-017E-D04B-BE9C-080413ADB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4" name="Freeform 202">
                    <a:extLst>
                      <a:ext uri="{FF2B5EF4-FFF2-40B4-BE49-F238E27FC236}">
                        <a16:creationId xmlns:a16="http://schemas.microsoft.com/office/drawing/2014/main" id="{2611E31E-2DBD-BA4E-9D6C-EDF8C8D40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5" name="Freeform 203">
                    <a:extLst>
                      <a:ext uri="{FF2B5EF4-FFF2-40B4-BE49-F238E27FC236}">
                        <a16:creationId xmlns:a16="http://schemas.microsoft.com/office/drawing/2014/main" id="{A8C2C8DD-C395-D744-BE0A-11151A1DC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6" name="Freeform 204">
                    <a:extLst>
                      <a:ext uri="{FF2B5EF4-FFF2-40B4-BE49-F238E27FC236}">
                        <a16:creationId xmlns:a16="http://schemas.microsoft.com/office/drawing/2014/main" id="{BDE63E6A-CC7E-9B4A-8AA8-2BD68FB8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7" name="Freeform 205">
                    <a:extLst>
                      <a:ext uri="{FF2B5EF4-FFF2-40B4-BE49-F238E27FC236}">
                        <a16:creationId xmlns:a16="http://schemas.microsoft.com/office/drawing/2014/main" id="{EEEC409D-731B-8B4A-8031-913BB33DB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8" name="Freeform 206">
                    <a:extLst>
                      <a:ext uri="{FF2B5EF4-FFF2-40B4-BE49-F238E27FC236}">
                        <a16:creationId xmlns:a16="http://schemas.microsoft.com/office/drawing/2014/main" id="{CF6610F7-DCEA-8F48-8098-6F75B3D0D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99" name="Freeform 207">
                    <a:extLst>
                      <a:ext uri="{FF2B5EF4-FFF2-40B4-BE49-F238E27FC236}">
                        <a16:creationId xmlns:a16="http://schemas.microsoft.com/office/drawing/2014/main" id="{E70A925F-2431-DF4E-A4CD-2F1A650ED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0" name="Freeform 208">
                    <a:extLst>
                      <a:ext uri="{FF2B5EF4-FFF2-40B4-BE49-F238E27FC236}">
                        <a16:creationId xmlns:a16="http://schemas.microsoft.com/office/drawing/2014/main" id="{189443FB-8D0D-794A-A6F6-9F38D193B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1" name="Freeform 209">
                    <a:extLst>
                      <a:ext uri="{FF2B5EF4-FFF2-40B4-BE49-F238E27FC236}">
                        <a16:creationId xmlns:a16="http://schemas.microsoft.com/office/drawing/2014/main" id="{EE3C0571-109A-4347-BB68-3E706ECC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2" name="Freeform 210">
                    <a:extLst>
                      <a:ext uri="{FF2B5EF4-FFF2-40B4-BE49-F238E27FC236}">
                        <a16:creationId xmlns:a16="http://schemas.microsoft.com/office/drawing/2014/main" id="{17BED768-5C57-0A46-A076-8EB337ECE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3" name="Freeform 211">
                    <a:extLst>
                      <a:ext uri="{FF2B5EF4-FFF2-40B4-BE49-F238E27FC236}">
                        <a16:creationId xmlns:a16="http://schemas.microsoft.com/office/drawing/2014/main" id="{C60C0B24-F612-0A4E-AE35-BFF57ABEA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4" name="Freeform 212">
                    <a:extLst>
                      <a:ext uri="{FF2B5EF4-FFF2-40B4-BE49-F238E27FC236}">
                        <a16:creationId xmlns:a16="http://schemas.microsoft.com/office/drawing/2014/main" id="{6BEF420A-E2DA-C745-8BA3-B6E3DBA3F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5" name="Freeform 213">
                    <a:extLst>
                      <a:ext uri="{FF2B5EF4-FFF2-40B4-BE49-F238E27FC236}">
                        <a16:creationId xmlns:a16="http://schemas.microsoft.com/office/drawing/2014/main" id="{FC4CB454-63AA-584D-9815-FE8FD8580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6" name="Freeform 214">
                    <a:extLst>
                      <a:ext uri="{FF2B5EF4-FFF2-40B4-BE49-F238E27FC236}">
                        <a16:creationId xmlns:a16="http://schemas.microsoft.com/office/drawing/2014/main" id="{38132546-21CC-2B42-A7DA-7DEAD45D44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7" name="Freeform 215">
                    <a:extLst>
                      <a:ext uri="{FF2B5EF4-FFF2-40B4-BE49-F238E27FC236}">
                        <a16:creationId xmlns:a16="http://schemas.microsoft.com/office/drawing/2014/main" id="{F6CFBEDD-92EE-8647-9707-5FFE0690B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508" name="Freeform 216">
                    <a:extLst>
                      <a:ext uri="{FF2B5EF4-FFF2-40B4-BE49-F238E27FC236}">
                        <a16:creationId xmlns:a16="http://schemas.microsoft.com/office/drawing/2014/main" id="{E195F2DC-6926-5B49-A909-688743A46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2" name="Group 217">
              <a:extLst>
                <a:ext uri="{FF2B5EF4-FFF2-40B4-BE49-F238E27FC236}">
                  <a16:creationId xmlns:a16="http://schemas.microsoft.com/office/drawing/2014/main" id="{907599D2-180A-9745-82A2-DE9D1032B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925"/>
              <a:ext cx="475" cy="442"/>
              <a:chOff x="288" y="2925"/>
              <a:chExt cx="475" cy="442"/>
            </a:xfrm>
          </p:grpSpPr>
          <p:sp>
            <p:nvSpPr>
              <p:cNvPr id="16439" name="Rectangle 218">
                <a:extLst>
                  <a:ext uri="{FF2B5EF4-FFF2-40B4-BE49-F238E27FC236}">
                    <a16:creationId xmlns:a16="http://schemas.microsoft.com/office/drawing/2014/main" id="{A4F375D4-89BA-F746-AC53-1B2DAF91B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2947"/>
                <a:ext cx="288" cy="24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6440" name="Rectangle 219">
                <a:extLst>
                  <a:ext uri="{FF2B5EF4-FFF2-40B4-BE49-F238E27FC236}">
                    <a16:creationId xmlns:a16="http://schemas.microsoft.com/office/drawing/2014/main" id="{CE14361D-E539-5F49-942C-1983F160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3249"/>
                <a:ext cx="41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41" name="Group 220">
                <a:extLst>
                  <a:ext uri="{FF2B5EF4-FFF2-40B4-BE49-F238E27FC236}">
                    <a16:creationId xmlns:a16="http://schemas.microsoft.com/office/drawing/2014/main" id="{3A007A1F-FF6A-3040-BD5E-6BCD9BE23B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925"/>
                <a:ext cx="475" cy="442"/>
                <a:chOff x="288" y="2925"/>
                <a:chExt cx="475" cy="442"/>
              </a:xfrm>
            </p:grpSpPr>
            <p:sp>
              <p:nvSpPr>
                <p:cNvPr id="16442" name="Rectangle 221">
                  <a:extLst>
                    <a:ext uri="{FF2B5EF4-FFF2-40B4-BE49-F238E27FC236}">
                      <a16:creationId xmlns:a16="http://schemas.microsoft.com/office/drawing/2014/main" id="{7EB69AAD-7328-1847-B465-9EAB4298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" y="3001"/>
                  <a:ext cx="192" cy="144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grpSp>
              <p:nvGrpSpPr>
                <p:cNvPr id="16443" name="Group 222">
                  <a:extLst>
                    <a:ext uri="{FF2B5EF4-FFF2-40B4-BE49-F238E27FC236}">
                      <a16:creationId xmlns:a16="http://schemas.microsoft.com/office/drawing/2014/main" id="{E7E22B3A-0A55-194D-87E3-356CDEF64B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2925"/>
                  <a:ext cx="475" cy="442"/>
                  <a:chOff x="5285" y="1536"/>
                  <a:chExt cx="475" cy="442"/>
                </a:xfrm>
              </p:grpSpPr>
              <p:sp>
                <p:nvSpPr>
                  <p:cNvPr id="16444" name="Freeform 223">
                    <a:extLst>
                      <a:ext uri="{FF2B5EF4-FFF2-40B4-BE49-F238E27FC236}">
                        <a16:creationId xmlns:a16="http://schemas.microsoft.com/office/drawing/2014/main" id="{9E89118F-B6C9-B549-9B3F-CED85F679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943"/>
                    <a:ext cx="369" cy="35"/>
                  </a:xfrm>
                  <a:custGeom>
                    <a:avLst/>
                    <a:gdLst>
                      <a:gd name="T0" fmla="*/ 0 w 1105"/>
                      <a:gd name="T1" fmla="*/ 0 h 104"/>
                      <a:gd name="T2" fmla="*/ 0 w 1105"/>
                      <a:gd name="T3" fmla="*/ 0 h 104"/>
                      <a:gd name="T4" fmla="*/ 0 w 1105"/>
                      <a:gd name="T5" fmla="*/ 0 h 104"/>
                      <a:gd name="T6" fmla="*/ 0 w 1105"/>
                      <a:gd name="T7" fmla="*/ 0 h 104"/>
                      <a:gd name="T8" fmla="*/ 0 w 1105"/>
                      <a:gd name="T9" fmla="*/ 0 h 104"/>
                      <a:gd name="T10" fmla="*/ 0 w 1105"/>
                      <a:gd name="T11" fmla="*/ 0 h 104"/>
                      <a:gd name="T12" fmla="*/ 0 w 1105"/>
                      <a:gd name="T13" fmla="*/ 0 h 104"/>
                      <a:gd name="T14" fmla="*/ 0 w 1105"/>
                      <a:gd name="T15" fmla="*/ 0 h 104"/>
                      <a:gd name="T16" fmla="*/ 0 w 1105"/>
                      <a:gd name="T17" fmla="*/ 0 h 104"/>
                      <a:gd name="T18" fmla="*/ 0 w 1105"/>
                      <a:gd name="T19" fmla="*/ 0 h 104"/>
                      <a:gd name="T20" fmla="*/ 0 w 1105"/>
                      <a:gd name="T21" fmla="*/ 0 h 104"/>
                      <a:gd name="T22" fmla="*/ 0 w 1105"/>
                      <a:gd name="T23" fmla="*/ 0 h 104"/>
                      <a:gd name="T24" fmla="*/ 0 w 1105"/>
                      <a:gd name="T25" fmla="*/ 0 h 104"/>
                      <a:gd name="T26" fmla="*/ 0 w 1105"/>
                      <a:gd name="T27" fmla="*/ 0 h 104"/>
                      <a:gd name="T28" fmla="*/ 0 w 1105"/>
                      <a:gd name="T29" fmla="*/ 0 h 104"/>
                      <a:gd name="T30" fmla="*/ 0 w 1105"/>
                      <a:gd name="T31" fmla="*/ 0 h 104"/>
                      <a:gd name="T32" fmla="*/ 0 w 1105"/>
                      <a:gd name="T33" fmla="*/ 0 h 104"/>
                      <a:gd name="T34" fmla="*/ 0 w 1105"/>
                      <a:gd name="T35" fmla="*/ 0 h 104"/>
                      <a:gd name="T36" fmla="*/ 0 w 1105"/>
                      <a:gd name="T37" fmla="*/ 0 h 104"/>
                      <a:gd name="T38" fmla="*/ 0 w 1105"/>
                      <a:gd name="T39" fmla="*/ 0 h 104"/>
                      <a:gd name="T40" fmla="*/ 0 w 1105"/>
                      <a:gd name="T41" fmla="*/ 0 h 104"/>
                      <a:gd name="T42" fmla="*/ 0 w 1105"/>
                      <a:gd name="T43" fmla="*/ 0 h 104"/>
                      <a:gd name="T44" fmla="*/ 0 w 1105"/>
                      <a:gd name="T45" fmla="*/ 0 h 104"/>
                      <a:gd name="T46" fmla="*/ 0 w 1105"/>
                      <a:gd name="T47" fmla="*/ 0 h 104"/>
                      <a:gd name="T48" fmla="*/ 0 w 1105"/>
                      <a:gd name="T49" fmla="*/ 0 h 104"/>
                      <a:gd name="T50" fmla="*/ 0 w 1105"/>
                      <a:gd name="T51" fmla="*/ 0 h 104"/>
                      <a:gd name="T52" fmla="*/ 0 w 1105"/>
                      <a:gd name="T53" fmla="*/ 0 h 104"/>
                      <a:gd name="T54" fmla="*/ 0 w 1105"/>
                      <a:gd name="T55" fmla="*/ 0 h 104"/>
                      <a:gd name="T56" fmla="*/ 0 w 1105"/>
                      <a:gd name="T57" fmla="*/ 0 h 104"/>
                      <a:gd name="T58" fmla="*/ 0 w 1105"/>
                      <a:gd name="T59" fmla="*/ 0 h 104"/>
                      <a:gd name="T60" fmla="*/ 0 w 1105"/>
                      <a:gd name="T61" fmla="*/ 0 h 104"/>
                      <a:gd name="T62" fmla="*/ 0 w 1105"/>
                      <a:gd name="T63" fmla="*/ 0 h 104"/>
                      <a:gd name="T64" fmla="*/ 0 w 1105"/>
                      <a:gd name="T65" fmla="*/ 0 h 104"/>
                      <a:gd name="T66" fmla="*/ 0 w 1105"/>
                      <a:gd name="T67" fmla="*/ 0 h 104"/>
                      <a:gd name="T68" fmla="*/ 0 w 1105"/>
                      <a:gd name="T69" fmla="*/ 0 h 104"/>
                      <a:gd name="T70" fmla="*/ 0 w 1105"/>
                      <a:gd name="T71" fmla="*/ 0 h 104"/>
                      <a:gd name="T72" fmla="*/ 0 w 1105"/>
                      <a:gd name="T73" fmla="*/ 0 h 104"/>
                      <a:gd name="T74" fmla="*/ 0 w 1105"/>
                      <a:gd name="T75" fmla="*/ 0 h 104"/>
                      <a:gd name="T76" fmla="*/ 0 w 1105"/>
                      <a:gd name="T77" fmla="*/ 0 h 104"/>
                      <a:gd name="T78" fmla="*/ 0 w 1105"/>
                      <a:gd name="T79" fmla="*/ 0 h 104"/>
                      <a:gd name="T80" fmla="*/ 0 w 1105"/>
                      <a:gd name="T81" fmla="*/ 0 h 104"/>
                      <a:gd name="T82" fmla="*/ 0 w 1105"/>
                      <a:gd name="T83" fmla="*/ 0 h 104"/>
                      <a:gd name="T84" fmla="*/ 0 w 1105"/>
                      <a:gd name="T85" fmla="*/ 0 h 104"/>
                      <a:gd name="T86" fmla="*/ 0 w 1105"/>
                      <a:gd name="T87" fmla="*/ 0 h 104"/>
                      <a:gd name="T88" fmla="*/ 0 w 1105"/>
                      <a:gd name="T89" fmla="*/ 0 h 104"/>
                      <a:gd name="T90" fmla="*/ 0 w 1105"/>
                      <a:gd name="T91" fmla="*/ 0 h 104"/>
                      <a:gd name="T92" fmla="*/ 0 w 1105"/>
                      <a:gd name="T93" fmla="*/ 0 h 104"/>
                      <a:gd name="T94" fmla="*/ 0 w 1105"/>
                      <a:gd name="T95" fmla="*/ 0 h 104"/>
                      <a:gd name="T96" fmla="*/ 0 w 1105"/>
                      <a:gd name="T97" fmla="*/ 0 h 104"/>
                      <a:gd name="T98" fmla="*/ 0 w 1105"/>
                      <a:gd name="T99" fmla="*/ 0 h 104"/>
                      <a:gd name="T100" fmla="*/ 0 w 1105"/>
                      <a:gd name="T101" fmla="*/ 0 h 104"/>
                      <a:gd name="T102" fmla="*/ 0 w 1105"/>
                      <a:gd name="T103" fmla="*/ 0 h 104"/>
                      <a:gd name="T104" fmla="*/ 0 w 1105"/>
                      <a:gd name="T105" fmla="*/ 0 h 104"/>
                      <a:gd name="T106" fmla="*/ 0 w 1105"/>
                      <a:gd name="T107" fmla="*/ 0 h 104"/>
                      <a:gd name="T108" fmla="*/ 0 w 1105"/>
                      <a:gd name="T109" fmla="*/ 0 h 104"/>
                      <a:gd name="T110" fmla="*/ 0 w 1105"/>
                      <a:gd name="T111" fmla="*/ 0 h 104"/>
                      <a:gd name="T112" fmla="*/ 0 w 1105"/>
                      <a:gd name="T113" fmla="*/ 0 h 10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1105"/>
                      <a:gd name="T172" fmla="*/ 0 h 104"/>
                      <a:gd name="T173" fmla="*/ 1105 w 1105"/>
                      <a:gd name="T174" fmla="*/ 104 h 10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1105" h="104">
                        <a:moveTo>
                          <a:pt x="872" y="13"/>
                        </a:moveTo>
                        <a:lnTo>
                          <a:pt x="876" y="13"/>
                        </a:lnTo>
                        <a:lnTo>
                          <a:pt x="879" y="13"/>
                        </a:lnTo>
                        <a:lnTo>
                          <a:pt x="883" y="13"/>
                        </a:lnTo>
                        <a:lnTo>
                          <a:pt x="886" y="13"/>
                        </a:lnTo>
                        <a:lnTo>
                          <a:pt x="890" y="13"/>
                        </a:lnTo>
                        <a:lnTo>
                          <a:pt x="893" y="13"/>
                        </a:lnTo>
                        <a:lnTo>
                          <a:pt x="897" y="13"/>
                        </a:lnTo>
                        <a:lnTo>
                          <a:pt x="900" y="13"/>
                        </a:lnTo>
                        <a:lnTo>
                          <a:pt x="904" y="13"/>
                        </a:lnTo>
                        <a:lnTo>
                          <a:pt x="909" y="13"/>
                        </a:lnTo>
                        <a:lnTo>
                          <a:pt x="911" y="13"/>
                        </a:lnTo>
                        <a:lnTo>
                          <a:pt x="916" y="13"/>
                        </a:lnTo>
                        <a:lnTo>
                          <a:pt x="918" y="11"/>
                        </a:lnTo>
                        <a:lnTo>
                          <a:pt x="923" y="11"/>
                        </a:lnTo>
                        <a:lnTo>
                          <a:pt x="927" y="11"/>
                        </a:lnTo>
                        <a:lnTo>
                          <a:pt x="930" y="11"/>
                        </a:lnTo>
                        <a:lnTo>
                          <a:pt x="932" y="10"/>
                        </a:lnTo>
                        <a:lnTo>
                          <a:pt x="936" y="10"/>
                        </a:lnTo>
                        <a:lnTo>
                          <a:pt x="940" y="10"/>
                        </a:lnTo>
                        <a:lnTo>
                          <a:pt x="943" y="10"/>
                        </a:lnTo>
                        <a:lnTo>
                          <a:pt x="947" y="9"/>
                        </a:lnTo>
                        <a:lnTo>
                          <a:pt x="950" y="9"/>
                        </a:lnTo>
                        <a:lnTo>
                          <a:pt x="954" y="8"/>
                        </a:lnTo>
                        <a:lnTo>
                          <a:pt x="957" y="8"/>
                        </a:lnTo>
                        <a:lnTo>
                          <a:pt x="960" y="8"/>
                        </a:lnTo>
                        <a:lnTo>
                          <a:pt x="964" y="8"/>
                        </a:lnTo>
                        <a:lnTo>
                          <a:pt x="967" y="7"/>
                        </a:lnTo>
                        <a:lnTo>
                          <a:pt x="972" y="7"/>
                        </a:lnTo>
                        <a:lnTo>
                          <a:pt x="974" y="5"/>
                        </a:lnTo>
                        <a:lnTo>
                          <a:pt x="978" y="5"/>
                        </a:lnTo>
                        <a:lnTo>
                          <a:pt x="981" y="5"/>
                        </a:lnTo>
                        <a:lnTo>
                          <a:pt x="985" y="5"/>
                        </a:lnTo>
                        <a:lnTo>
                          <a:pt x="988" y="4"/>
                        </a:lnTo>
                        <a:lnTo>
                          <a:pt x="992" y="3"/>
                        </a:lnTo>
                        <a:lnTo>
                          <a:pt x="994" y="3"/>
                        </a:lnTo>
                        <a:lnTo>
                          <a:pt x="998" y="3"/>
                        </a:lnTo>
                        <a:lnTo>
                          <a:pt x="1001" y="3"/>
                        </a:lnTo>
                        <a:lnTo>
                          <a:pt x="1005" y="2"/>
                        </a:lnTo>
                        <a:lnTo>
                          <a:pt x="1007" y="2"/>
                        </a:lnTo>
                        <a:lnTo>
                          <a:pt x="1012" y="2"/>
                        </a:lnTo>
                        <a:lnTo>
                          <a:pt x="1014" y="1"/>
                        </a:lnTo>
                        <a:lnTo>
                          <a:pt x="1018" y="1"/>
                        </a:lnTo>
                        <a:lnTo>
                          <a:pt x="1021" y="1"/>
                        </a:lnTo>
                        <a:lnTo>
                          <a:pt x="1025" y="1"/>
                        </a:lnTo>
                        <a:lnTo>
                          <a:pt x="1029" y="1"/>
                        </a:lnTo>
                        <a:lnTo>
                          <a:pt x="1032" y="1"/>
                        </a:lnTo>
                        <a:lnTo>
                          <a:pt x="1034" y="1"/>
                        </a:lnTo>
                        <a:lnTo>
                          <a:pt x="1039" y="1"/>
                        </a:lnTo>
                        <a:lnTo>
                          <a:pt x="1042" y="0"/>
                        </a:lnTo>
                        <a:lnTo>
                          <a:pt x="1045" y="0"/>
                        </a:lnTo>
                        <a:lnTo>
                          <a:pt x="1048" y="0"/>
                        </a:lnTo>
                        <a:lnTo>
                          <a:pt x="1052" y="0"/>
                        </a:lnTo>
                        <a:lnTo>
                          <a:pt x="1055" y="0"/>
                        </a:lnTo>
                        <a:lnTo>
                          <a:pt x="1058" y="1"/>
                        </a:lnTo>
                        <a:lnTo>
                          <a:pt x="1062" y="1"/>
                        </a:lnTo>
                        <a:lnTo>
                          <a:pt x="1065" y="1"/>
                        </a:lnTo>
                        <a:lnTo>
                          <a:pt x="1068" y="1"/>
                        </a:lnTo>
                        <a:lnTo>
                          <a:pt x="1072" y="2"/>
                        </a:lnTo>
                        <a:lnTo>
                          <a:pt x="1075" y="2"/>
                        </a:lnTo>
                        <a:lnTo>
                          <a:pt x="1078" y="3"/>
                        </a:lnTo>
                        <a:lnTo>
                          <a:pt x="1082" y="3"/>
                        </a:lnTo>
                        <a:lnTo>
                          <a:pt x="1086" y="4"/>
                        </a:lnTo>
                        <a:lnTo>
                          <a:pt x="1089" y="5"/>
                        </a:lnTo>
                        <a:lnTo>
                          <a:pt x="1093" y="7"/>
                        </a:lnTo>
                        <a:lnTo>
                          <a:pt x="1093" y="9"/>
                        </a:lnTo>
                        <a:lnTo>
                          <a:pt x="1094" y="11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6" y="20"/>
                        </a:lnTo>
                        <a:lnTo>
                          <a:pt x="1097" y="22"/>
                        </a:lnTo>
                        <a:lnTo>
                          <a:pt x="1097" y="24"/>
                        </a:lnTo>
                        <a:lnTo>
                          <a:pt x="1099" y="28"/>
                        </a:lnTo>
                        <a:lnTo>
                          <a:pt x="1099" y="30"/>
                        </a:lnTo>
                        <a:lnTo>
                          <a:pt x="1100" y="33"/>
                        </a:lnTo>
                        <a:lnTo>
                          <a:pt x="1101" y="35"/>
                        </a:lnTo>
                        <a:lnTo>
                          <a:pt x="1101" y="39"/>
                        </a:lnTo>
                        <a:lnTo>
                          <a:pt x="1102" y="41"/>
                        </a:lnTo>
                        <a:lnTo>
                          <a:pt x="1103" y="43"/>
                        </a:lnTo>
                        <a:lnTo>
                          <a:pt x="1103" y="46"/>
                        </a:lnTo>
                        <a:lnTo>
                          <a:pt x="1105" y="49"/>
                        </a:lnTo>
                        <a:lnTo>
                          <a:pt x="1099" y="53"/>
                        </a:lnTo>
                        <a:lnTo>
                          <a:pt x="1093" y="57"/>
                        </a:lnTo>
                        <a:lnTo>
                          <a:pt x="1086" y="60"/>
                        </a:lnTo>
                        <a:lnTo>
                          <a:pt x="1077" y="64"/>
                        </a:lnTo>
                        <a:lnTo>
                          <a:pt x="1068" y="66"/>
                        </a:lnTo>
                        <a:lnTo>
                          <a:pt x="1057" y="68"/>
                        </a:lnTo>
                        <a:lnTo>
                          <a:pt x="1048" y="72"/>
                        </a:lnTo>
                        <a:lnTo>
                          <a:pt x="1036" y="76"/>
                        </a:lnTo>
                        <a:lnTo>
                          <a:pt x="1024" y="78"/>
                        </a:lnTo>
                        <a:lnTo>
                          <a:pt x="1011" y="80"/>
                        </a:lnTo>
                        <a:lnTo>
                          <a:pt x="997" y="81"/>
                        </a:lnTo>
                        <a:lnTo>
                          <a:pt x="982" y="84"/>
                        </a:lnTo>
                        <a:lnTo>
                          <a:pt x="968" y="86"/>
                        </a:lnTo>
                        <a:lnTo>
                          <a:pt x="953" y="89"/>
                        </a:lnTo>
                        <a:lnTo>
                          <a:pt x="936" y="90"/>
                        </a:lnTo>
                        <a:lnTo>
                          <a:pt x="921" y="92"/>
                        </a:lnTo>
                        <a:lnTo>
                          <a:pt x="903" y="92"/>
                        </a:lnTo>
                        <a:lnTo>
                          <a:pt x="885" y="95"/>
                        </a:lnTo>
                        <a:lnTo>
                          <a:pt x="866" y="96"/>
                        </a:lnTo>
                        <a:lnTo>
                          <a:pt x="847" y="97"/>
                        </a:lnTo>
                        <a:lnTo>
                          <a:pt x="829" y="98"/>
                        </a:lnTo>
                        <a:lnTo>
                          <a:pt x="809" y="99"/>
                        </a:lnTo>
                        <a:lnTo>
                          <a:pt x="790" y="99"/>
                        </a:lnTo>
                        <a:lnTo>
                          <a:pt x="770" y="102"/>
                        </a:lnTo>
                        <a:lnTo>
                          <a:pt x="750" y="102"/>
                        </a:lnTo>
                        <a:lnTo>
                          <a:pt x="728" y="102"/>
                        </a:lnTo>
                        <a:lnTo>
                          <a:pt x="708" y="102"/>
                        </a:lnTo>
                        <a:lnTo>
                          <a:pt x="688" y="104"/>
                        </a:lnTo>
                        <a:lnTo>
                          <a:pt x="665" y="104"/>
                        </a:lnTo>
                        <a:lnTo>
                          <a:pt x="645" y="104"/>
                        </a:lnTo>
                        <a:lnTo>
                          <a:pt x="623" y="104"/>
                        </a:lnTo>
                        <a:lnTo>
                          <a:pt x="601" y="104"/>
                        </a:lnTo>
                        <a:lnTo>
                          <a:pt x="580" y="104"/>
                        </a:lnTo>
                        <a:lnTo>
                          <a:pt x="558" y="104"/>
                        </a:lnTo>
                        <a:lnTo>
                          <a:pt x="536" y="104"/>
                        </a:lnTo>
                        <a:lnTo>
                          <a:pt x="514" y="104"/>
                        </a:lnTo>
                        <a:lnTo>
                          <a:pt x="492" y="104"/>
                        </a:lnTo>
                        <a:lnTo>
                          <a:pt x="471" y="104"/>
                        </a:lnTo>
                        <a:lnTo>
                          <a:pt x="450" y="104"/>
                        </a:lnTo>
                        <a:lnTo>
                          <a:pt x="427" y="104"/>
                        </a:lnTo>
                        <a:lnTo>
                          <a:pt x="407" y="104"/>
                        </a:lnTo>
                        <a:lnTo>
                          <a:pt x="384" y="104"/>
                        </a:lnTo>
                        <a:lnTo>
                          <a:pt x="363" y="103"/>
                        </a:lnTo>
                        <a:lnTo>
                          <a:pt x="343" y="103"/>
                        </a:lnTo>
                        <a:lnTo>
                          <a:pt x="321" y="102"/>
                        </a:lnTo>
                        <a:lnTo>
                          <a:pt x="301" y="102"/>
                        </a:lnTo>
                        <a:lnTo>
                          <a:pt x="282" y="102"/>
                        </a:lnTo>
                        <a:lnTo>
                          <a:pt x="263" y="102"/>
                        </a:lnTo>
                        <a:lnTo>
                          <a:pt x="243" y="102"/>
                        </a:lnTo>
                        <a:lnTo>
                          <a:pt x="224" y="102"/>
                        </a:lnTo>
                        <a:lnTo>
                          <a:pt x="205" y="100"/>
                        </a:lnTo>
                        <a:lnTo>
                          <a:pt x="187" y="100"/>
                        </a:lnTo>
                        <a:lnTo>
                          <a:pt x="170" y="99"/>
                        </a:lnTo>
                        <a:lnTo>
                          <a:pt x="153" y="99"/>
                        </a:lnTo>
                        <a:lnTo>
                          <a:pt x="136" y="99"/>
                        </a:lnTo>
                        <a:lnTo>
                          <a:pt x="120" y="99"/>
                        </a:lnTo>
                        <a:lnTo>
                          <a:pt x="104" y="99"/>
                        </a:lnTo>
                        <a:lnTo>
                          <a:pt x="89" y="99"/>
                        </a:lnTo>
                        <a:lnTo>
                          <a:pt x="76" y="99"/>
                        </a:lnTo>
                        <a:lnTo>
                          <a:pt x="63" y="99"/>
                        </a:lnTo>
                        <a:lnTo>
                          <a:pt x="49" y="99"/>
                        </a:lnTo>
                        <a:lnTo>
                          <a:pt x="37" y="99"/>
                        </a:lnTo>
                        <a:lnTo>
                          <a:pt x="25" y="99"/>
                        </a:lnTo>
                        <a:lnTo>
                          <a:pt x="15" y="99"/>
                        </a:lnTo>
                        <a:lnTo>
                          <a:pt x="14" y="97"/>
                        </a:lnTo>
                        <a:lnTo>
                          <a:pt x="12" y="93"/>
                        </a:lnTo>
                        <a:lnTo>
                          <a:pt x="11" y="91"/>
                        </a:lnTo>
                        <a:lnTo>
                          <a:pt x="9" y="89"/>
                        </a:lnTo>
                        <a:lnTo>
                          <a:pt x="7" y="83"/>
                        </a:lnTo>
                        <a:lnTo>
                          <a:pt x="6" y="78"/>
                        </a:lnTo>
                        <a:lnTo>
                          <a:pt x="5" y="76"/>
                        </a:lnTo>
                        <a:lnTo>
                          <a:pt x="5" y="73"/>
                        </a:lnTo>
                        <a:lnTo>
                          <a:pt x="3" y="70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2" y="54"/>
                        </a:lnTo>
                        <a:lnTo>
                          <a:pt x="7" y="51"/>
                        </a:lnTo>
                        <a:lnTo>
                          <a:pt x="9" y="48"/>
                        </a:lnTo>
                        <a:lnTo>
                          <a:pt x="14" y="46"/>
                        </a:lnTo>
                        <a:lnTo>
                          <a:pt x="18" y="42"/>
                        </a:lnTo>
                        <a:lnTo>
                          <a:pt x="21" y="41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2" y="35"/>
                        </a:lnTo>
                        <a:lnTo>
                          <a:pt x="35" y="33"/>
                        </a:lnTo>
                        <a:lnTo>
                          <a:pt x="40" y="32"/>
                        </a:lnTo>
                        <a:lnTo>
                          <a:pt x="44" y="30"/>
                        </a:lnTo>
                        <a:lnTo>
                          <a:pt x="47" y="29"/>
                        </a:lnTo>
                        <a:lnTo>
                          <a:pt x="52" y="28"/>
                        </a:lnTo>
                        <a:lnTo>
                          <a:pt x="57" y="27"/>
                        </a:lnTo>
                        <a:lnTo>
                          <a:pt x="60" y="26"/>
                        </a:lnTo>
                        <a:lnTo>
                          <a:pt x="65" y="24"/>
                        </a:lnTo>
                        <a:lnTo>
                          <a:pt x="69" y="23"/>
                        </a:lnTo>
                        <a:lnTo>
                          <a:pt x="73" y="23"/>
                        </a:lnTo>
                        <a:lnTo>
                          <a:pt x="78" y="23"/>
                        </a:lnTo>
                        <a:lnTo>
                          <a:pt x="82" y="22"/>
                        </a:lnTo>
                        <a:lnTo>
                          <a:pt x="85" y="21"/>
                        </a:lnTo>
                        <a:lnTo>
                          <a:pt x="91" y="21"/>
                        </a:lnTo>
                        <a:lnTo>
                          <a:pt x="95" y="21"/>
                        </a:lnTo>
                        <a:lnTo>
                          <a:pt x="98" y="21"/>
                        </a:lnTo>
                        <a:lnTo>
                          <a:pt x="103" y="21"/>
                        </a:lnTo>
                        <a:lnTo>
                          <a:pt x="108" y="21"/>
                        </a:lnTo>
                        <a:lnTo>
                          <a:pt x="113" y="21"/>
                        </a:lnTo>
                        <a:lnTo>
                          <a:pt x="116" y="21"/>
                        </a:lnTo>
                        <a:lnTo>
                          <a:pt x="121" y="21"/>
                        </a:lnTo>
                        <a:lnTo>
                          <a:pt x="126" y="21"/>
                        </a:lnTo>
                        <a:lnTo>
                          <a:pt x="130" y="21"/>
                        </a:lnTo>
                        <a:lnTo>
                          <a:pt x="135" y="21"/>
                        </a:lnTo>
                        <a:lnTo>
                          <a:pt x="139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3" y="21"/>
                        </a:lnTo>
                        <a:lnTo>
                          <a:pt x="158" y="22"/>
                        </a:lnTo>
                        <a:lnTo>
                          <a:pt x="161" y="22"/>
                        </a:lnTo>
                        <a:lnTo>
                          <a:pt x="167" y="23"/>
                        </a:lnTo>
                        <a:lnTo>
                          <a:pt x="171" y="23"/>
                        </a:lnTo>
                        <a:lnTo>
                          <a:pt x="175" y="23"/>
                        </a:lnTo>
                        <a:lnTo>
                          <a:pt x="179" y="23"/>
                        </a:lnTo>
                        <a:lnTo>
                          <a:pt x="184" y="23"/>
                        </a:lnTo>
                        <a:lnTo>
                          <a:pt x="190" y="23"/>
                        </a:lnTo>
                        <a:lnTo>
                          <a:pt x="194" y="23"/>
                        </a:lnTo>
                        <a:lnTo>
                          <a:pt x="199" y="23"/>
                        </a:lnTo>
                        <a:lnTo>
                          <a:pt x="203" y="24"/>
                        </a:lnTo>
                        <a:lnTo>
                          <a:pt x="208" y="23"/>
                        </a:lnTo>
                        <a:lnTo>
                          <a:pt x="212" y="23"/>
                        </a:lnTo>
                        <a:lnTo>
                          <a:pt x="216" y="23"/>
                        </a:lnTo>
                        <a:lnTo>
                          <a:pt x="221" y="23"/>
                        </a:lnTo>
                        <a:lnTo>
                          <a:pt x="225" y="23"/>
                        </a:lnTo>
                        <a:lnTo>
                          <a:pt x="230" y="23"/>
                        </a:lnTo>
                        <a:lnTo>
                          <a:pt x="234" y="23"/>
                        </a:lnTo>
                        <a:lnTo>
                          <a:pt x="238" y="23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1" y="21"/>
                        </a:lnTo>
                        <a:lnTo>
                          <a:pt x="256" y="21"/>
                        </a:lnTo>
                        <a:lnTo>
                          <a:pt x="260" y="21"/>
                        </a:lnTo>
                        <a:lnTo>
                          <a:pt x="264" y="20"/>
                        </a:lnTo>
                        <a:lnTo>
                          <a:pt x="269" y="19"/>
                        </a:lnTo>
                        <a:lnTo>
                          <a:pt x="273" y="19"/>
                        </a:lnTo>
                        <a:lnTo>
                          <a:pt x="282" y="17"/>
                        </a:lnTo>
                        <a:lnTo>
                          <a:pt x="291" y="17"/>
                        </a:lnTo>
                        <a:lnTo>
                          <a:pt x="300" y="17"/>
                        </a:lnTo>
                        <a:lnTo>
                          <a:pt x="310" y="17"/>
                        </a:lnTo>
                        <a:lnTo>
                          <a:pt x="319" y="16"/>
                        </a:lnTo>
                        <a:lnTo>
                          <a:pt x="329" y="16"/>
                        </a:lnTo>
                        <a:lnTo>
                          <a:pt x="337" y="16"/>
                        </a:lnTo>
                        <a:lnTo>
                          <a:pt x="346" y="16"/>
                        </a:lnTo>
                        <a:lnTo>
                          <a:pt x="356" y="16"/>
                        </a:lnTo>
                        <a:lnTo>
                          <a:pt x="365" y="16"/>
                        </a:lnTo>
                        <a:lnTo>
                          <a:pt x="374" y="16"/>
                        </a:lnTo>
                        <a:lnTo>
                          <a:pt x="384" y="16"/>
                        </a:lnTo>
                        <a:lnTo>
                          <a:pt x="394" y="16"/>
                        </a:lnTo>
                        <a:lnTo>
                          <a:pt x="402" y="16"/>
                        </a:lnTo>
                        <a:lnTo>
                          <a:pt x="412" y="16"/>
                        </a:lnTo>
                        <a:lnTo>
                          <a:pt x="422" y="17"/>
                        </a:lnTo>
                        <a:lnTo>
                          <a:pt x="431" y="17"/>
                        </a:lnTo>
                        <a:lnTo>
                          <a:pt x="440" y="17"/>
                        </a:lnTo>
                        <a:lnTo>
                          <a:pt x="450" y="17"/>
                        </a:lnTo>
                        <a:lnTo>
                          <a:pt x="459" y="17"/>
                        </a:lnTo>
                        <a:lnTo>
                          <a:pt x="469" y="17"/>
                        </a:lnTo>
                        <a:lnTo>
                          <a:pt x="478" y="17"/>
                        </a:lnTo>
                        <a:lnTo>
                          <a:pt x="488" y="17"/>
                        </a:lnTo>
                        <a:lnTo>
                          <a:pt x="498" y="17"/>
                        </a:lnTo>
                        <a:lnTo>
                          <a:pt x="507" y="17"/>
                        </a:lnTo>
                        <a:lnTo>
                          <a:pt x="516" y="17"/>
                        </a:lnTo>
                        <a:lnTo>
                          <a:pt x="525" y="17"/>
                        </a:lnTo>
                        <a:lnTo>
                          <a:pt x="536" y="17"/>
                        </a:lnTo>
                        <a:lnTo>
                          <a:pt x="544" y="17"/>
                        </a:lnTo>
                        <a:lnTo>
                          <a:pt x="554" y="17"/>
                        </a:lnTo>
                        <a:lnTo>
                          <a:pt x="563" y="17"/>
                        </a:lnTo>
                        <a:lnTo>
                          <a:pt x="574" y="19"/>
                        </a:lnTo>
                        <a:lnTo>
                          <a:pt x="582" y="17"/>
                        </a:lnTo>
                        <a:lnTo>
                          <a:pt x="592" y="17"/>
                        </a:lnTo>
                        <a:lnTo>
                          <a:pt x="601" y="17"/>
                        </a:lnTo>
                        <a:lnTo>
                          <a:pt x="611" y="17"/>
                        </a:lnTo>
                        <a:lnTo>
                          <a:pt x="619" y="17"/>
                        </a:lnTo>
                        <a:lnTo>
                          <a:pt x="630" y="17"/>
                        </a:lnTo>
                        <a:lnTo>
                          <a:pt x="639" y="17"/>
                        </a:lnTo>
                        <a:lnTo>
                          <a:pt x="649" y="17"/>
                        </a:lnTo>
                        <a:lnTo>
                          <a:pt x="657" y="17"/>
                        </a:lnTo>
                        <a:lnTo>
                          <a:pt x="668" y="17"/>
                        </a:lnTo>
                        <a:lnTo>
                          <a:pt x="677" y="17"/>
                        </a:lnTo>
                        <a:lnTo>
                          <a:pt x="687" y="17"/>
                        </a:lnTo>
                        <a:lnTo>
                          <a:pt x="695" y="17"/>
                        </a:lnTo>
                        <a:lnTo>
                          <a:pt x="706" y="17"/>
                        </a:lnTo>
                        <a:lnTo>
                          <a:pt x="715" y="17"/>
                        </a:lnTo>
                        <a:lnTo>
                          <a:pt x="724" y="17"/>
                        </a:lnTo>
                        <a:lnTo>
                          <a:pt x="733" y="16"/>
                        </a:lnTo>
                        <a:lnTo>
                          <a:pt x="743" y="16"/>
                        </a:lnTo>
                        <a:lnTo>
                          <a:pt x="751" y="16"/>
                        </a:lnTo>
                        <a:lnTo>
                          <a:pt x="762" y="16"/>
                        </a:lnTo>
                        <a:lnTo>
                          <a:pt x="770" y="16"/>
                        </a:lnTo>
                        <a:lnTo>
                          <a:pt x="779" y="16"/>
                        </a:lnTo>
                        <a:lnTo>
                          <a:pt x="789" y="15"/>
                        </a:lnTo>
                        <a:lnTo>
                          <a:pt x="798" y="15"/>
                        </a:lnTo>
                        <a:lnTo>
                          <a:pt x="807" y="15"/>
                        </a:lnTo>
                        <a:lnTo>
                          <a:pt x="817" y="14"/>
                        </a:lnTo>
                        <a:lnTo>
                          <a:pt x="824" y="14"/>
                        </a:lnTo>
                        <a:lnTo>
                          <a:pt x="835" y="14"/>
                        </a:lnTo>
                        <a:lnTo>
                          <a:pt x="843" y="13"/>
                        </a:lnTo>
                        <a:lnTo>
                          <a:pt x="853" y="13"/>
                        </a:lnTo>
                        <a:lnTo>
                          <a:pt x="862" y="13"/>
                        </a:lnTo>
                        <a:lnTo>
                          <a:pt x="872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5" name="Freeform 224">
                    <a:extLst>
                      <a:ext uri="{FF2B5EF4-FFF2-40B4-BE49-F238E27FC236}">
                        <a16:creationId xmlns:a16="http://schemas.microsoft.com/office/drawing/2014/main" id="{314157C1-D08B-1D4E-B61A-F8D6F036A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5" y="1536"/>
                    <a:ext cx="315" cy="39"/>
                  </a:xfrm>
                  <a:custGeom>
                    <a:avLst/>
                    <a:gdLst>
                      <a:gd name="T0" fmla="*/ 0 w 943"/>
                      <a:gd name="T1" fmla="*/ 0 h 116"/>
                      <a:gd name="T2" fmla="*/ 0 w 943"/>
                      <a:gd name="T3" fmla="*/ 0 h 116"/>
                      <a:gd name="T4" fmla="*/ 0 w 943"/>
                      <a:gd name="T5" fmla="*/ 0 h 116"/>
                      <a:gd name="T6" fmla="*/ 0 w 943"/>
                      <a:gd name="T7" fmla="*/ 0 h 116"/>
                      <a:gd name="T8" fmla="*/ 0 w 943"/>
                      <a:gd name="T9" fmla="*/ 0 h 116"/>
                      <a:gd name="T10" fmla="*/ 0 w 943"/>
                      <a:gd name="T11" fmla="*/ 0 h 116"/>
                      <a:gd name="T12" fmla="*/ 0 w 943"/>
                      <a:gd name="T13" fmla="*/ 0 h 116"/>
                      <a:gd name="T14" fmla="*/ 0 w 943"/>
                      <a:gd name="T15" fmla="*/ 0 h 116"/>
                      <a:gd name="T16" fmla="*/ 0 w 943"/>
                      <a:gd name="T17" fmla="*/ 0 h 116"/>
                      <a:gd name="T18" fmla="*/ 0 w 943"/>
                      <a:gd name="T19" fmla="*/ 0 h 116"/>
                      <a:gd name="T20" fmla="*/ 0 w 943"/>
                      <a:gd name="T21" fmla="*/ 0 h 116"/>
                      <a:gd name="T22" fmla="*/ 0 w 943"/>
                      <a:gd name="T23" fmla="*/ 0 h 116"/>
                      <a:gd name="T24" fmla="*/ 0 w 943"/>
                      <a:gd name="T25" fmla="*/ 0 h 116"/>
                      <a:gd name="T26" fmla="*/ 0 w 943"/>
                      <a:gd name="T27" fmla="*/ 0 h 116"/>
                      <a:gd name="T28" fmla="*/ 0 w 943"/>
                      <a:gd name="T29" fmla="*/ 0 h 116"/>
                      <a:gd name="T30" fmla="*/ 0 w 943"/>
                      <a:gd name="T31" fmla="*/ 0 h 116"/>
                      <a:gd name="T32" fmla="*/ 0 w 943"/>
                      <a:gd name="T33" fmla="*/ 0 h 116"/>
                      <a:gd name="T34" fmla="*/ 0 w 943"/>
                      <a:gd name="T35" fmla="*/ 0 h 116"/>
                      <a:gd name="T36" fmla="*/ 0 w 943"/>
                      <a:gd name="T37" fmla="*/ 0 h 116"/>
                      <a:gd name="T38" fmla="*/ 0 w 943"/>
                      <a:gd name="T39" fmla="*/ 0 h 116"/>
                      <a:gd name="T40" fmla="*/ 0 w 943"/>
                      <a:gd name="T41" fmla="*/ 0 h 116"/>
                      <a:gd name="T42" fmla="*/ 0 w 943"/>
                      <a:gd name="T43" fmla="*/ 0 h 116"/>
                      <a:gd name="T44" fmla="*/ 0 w 943"/>
                      <a:gd name="T45" fmla="*/ 0 h 116"/>
                      <a:gd name="T46" fmla="*/ 0 w 943"/>
                      <a:gd name="T47" fmla="*/ 0 h 116"/>
                      <a:gd name="T48" fmla="*/ 0 w 943"/>
                      <a:gd name="T49" fmla="*/ 0 h 116"/>
                      <a:gd name="T50" fmla="*/ 0 w 943"/>
                      <a:gd name="T51" fmla="*/ 0 h 116"/>
                      <a:gd name="T52" fmla="*/ 0 w 943"/>
                      <a:gd name="T53" fmla="*/ 0 h 116"/>
                      <a:gd name="T54" fmla="*/ 0 w 943"/>
                      <a:gd name="T55" fmla="*/ 0 h 116"/>
                      <a:gd name="T56" fmla="*/ 0 w 943"/>
                      <a:gd name="T57" fmla="*/ 0 h 116"/>
                      <a:gd name="T58" fmla="*/ 0 w 943"/>
                      <a:gd name="T59" fmla="*/ 0 h 116"/>
                      <a:gd name="T60" fmla="*/ 0 w 943"/>
                      <a:gd name="T61" fmla="*/ 0 h 116"/>
                      <a:gd name="T62" fmla="*/ 0 w 943"/>
                      <a:gd name="T63" fmla="*/ 0 h 116"/>
                      <a:gd name="T64" fmla="*/ 0 w 943"/>
                      <a:gd name="T65" fmla="*/ 0 h 116"/>
                      <a:gd name="T66" fmla="*/ 0 w 943"/>
                      <a:gd name="T67" fmla="*/ 0 h 116"/>
                      <a:gd name="T68" fmla="*/ 0 w 943"/>
                      <a:gd name="T69" fmla="*/ 0 h 116"/>
                      <a:gd name="T70" fmla="*/ 0 w 943"/>
                      <a:gd name="T71" fmla="*/ 0 h 116"/>
                      <a:gd name="T72" fmla="*/ 0 w 943"/>
                      <a:gd name="T73" fmla="*/ 0 h 116"/>
                      <a:gd name="T74" fmla="*/ 0 w 943"/>
                      <a:gd name="T75" fmla="*/ 0 h 116"/>
                      <a:gd name="T76" fmla="*/ 0 w 943"/>
                      <a:gd name="T77" fmla="*/ 0 h 116"/>
                      <a:gd name="T78" fmla="*/ 0 w 943"/>
                      <a:gd name="T79" fmla="*/ 0 h 116"/>
                      <a:gd name="T80" fmla="*/ 0 w 943"/>
                      <a:gd name="T81" fmla="*/ 0 h 116"/>
                      <a:gd name="T82" fmla="*/ 0 w 943"/>
                      <a:gd name="T83" fmla="*/ 0 h 116"/>
                      <a:gd name="T84" fmla="*/ 0 w 943"/>
                      <a:gd name="T85" fmla="*/ 0 h 116"/>
                      <a:gd name="T86" fmla="*/ 0 w 943"/>
                      <a:gd name="T87" fmla="*/ 0 h 116"/>
                      <a:gd name="T88" fmla="*/ 0 w 943"/>
                      <a:gd name="T89" fmla="*/ 0 h 116"/>
                      <a:gd name="T90" fmla="*/ 0 w 943"/>
                      <a:gd name="T91" fmla="*/ 0 h 116"/>
                      <a:gd name="T92" fmla="*/ 0 w 943"/>
                      <a:gd name="T93" fmla="*/ 0 h 116"/>
                      <a:gd name="T94" fmla="*/ 0 w 943"/>
                      <a:gd name="T95" fmla="*/ 0 h 116"/>
                      <a:gd name="T96" fmla="*/ 0 w 943"/>
                      <a:gd name="T97" fmla="*/ 0 h 116"/>
                      <a:gd name="T98" fmla="*/ 0 w 943"/>
                      <a:gd name="T99" fmla="*/ 0 h 116"/>
                      <a:gd name="T100" fmla="*/ 0 w 943"/>
                      <a:gd name="T101" fmla="*/ 0 h 116"/>
                      <a:gd name="T102" fmla="*/ 0 w 943"/>
                      <a:gd name="T103" fmla="*/ 0 h 116"/>
                      <a:gd name="T104" fmla="*/ 0 w 943"/>
                      <a:gd name="T105" fmla="*/ 0 h 116"/>
                      <a:gd name="T106" fmla="*/ 0 w 943"/>
                      <a:gd name="T107" fmla="*/ 0 h 116"/>
                      <a:gd name="T108" fmla="*/ 0 w 943"/>
                      <a:gd name="T109" fmla="*/ 0 h 116"/>
                      <a:gd name="T110" fmla="*/ 0 w 943"/>
                      <a:gd name="T111" fmla="*/ 0 h 11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943"/>
                      <a:gd name="T169" fmla="*/ 0 h 116"/>
                      <a:gd name="T170" fmla="*/ 943 w 943"/>
                      <a:gd name="T171" fmla="*/ 116 h 11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943" h="116">
                        <a:moveTo>
                          <a:pt x="435" y="0"/>
                        </a:moveTo>
                        <a:lnTo>
                          <a:pt x="442" y="0"/>
                        </a:lnTo>
                        <a:lnTo>
                          <a:pt x="450" y="1"/>
                        </a:lnTo>
                        <a:lnTo>
                          <a:pt x="458" y="1"/>
                        </a:lnTo>
                        <a:lnTo>
                          <a:pt x="465" y="1"/>
                        </a:lnTo>
                        <a:lnTo>
                          <a:pt x="472" y="1"/>
                        </a:lnTo>
                        <a:lnTo>
                          <a:pt x="480" y="1"/>
                        </a:lnTo>
                        <a:lnTo>
                          <a:pt x="488" y="1"/>
                        </a:lnTo>
                        <a:lnTo>
                          <a:pt x="496" y="2"/>
                        </a:lnTo>
                        <a:lnTo>
                          <a:pt x="503" y="2"/>
                        </a:lnTo>
                        <a:lnTo>
                          <a:pt x="510" y="2"/>
                        </a:lnTo>
                        <a:lnTo>
                          <a:pt x="518" y="2"/>
                        </a:lnTo>
                        <a:lnTo>
                          <a:pt x="525" y="4"/>
                        </a:lnTo>
                        <a:lnTo>
                          <a:pt x="533" y="4"/>
                        </a:lnTo>
                        <a:lnTo>
                          <a:pt x="540" y="5"/>
                        </a:lnTo>
                        <a:lnTo>
                          <a:pt x="548" y="5"/>
                        </a:lnTo>
                        <a:lnTo>
                          <a:pt x="555" y="5"/>
                        </a:lnTo>
                        <a:lnTo>
                          <a:pt x="562" y="5"/>
                        </a:lnTo>
                        <a:lnTo>
                          <a:pt x="571" y="5"/>
                        </a:lnTo>
                        <a:lnTo>
                          <a:pt x="578" y="5"/>
                        </a:lnTo>
                        <a:lnTo>
                          <a:pt x="586" y="5"/>
                        </a:lnTo>
                        <a:lnTo>
                          <a:pt x="593" y="5"/>
                        </a:lnTo>
                        <a:lnTo>
                          <a:pt x="600" y="6"/>
                        </a:lnTo>
                        <a:lnTo>
                          <a:pt x="609" y="6"/>
                        </a:lnTo>
                        <a:lnTo>
                          <a:pt x="616" y="7"/>
                        </a:lnTo>
                        <a:lnTo>
                          <a:pt x="623" y="7"/>
                        </a:lnTo>
                        <a:lnTo>
                          <a:pt x="630" y="7"/>
                        </a:lnTo>
                        <a:lnTo>
                          <a:pt x="638" y="7"/>
                        </a:lnTo>
                        <a:lnTo>
                          <a:pt x="645" y="7"/>
                        </a:lnTo>
                        <a:lnTo>
                          <a:pt x="652" y="7"/>
                        </a:lnTo>
                        <a:lnTo>
                          <a:pt x="661" y="8"/>
                        </a:lnTo>
                        <a:lnTo>
                          <a:pt x="668" y="9"/>
                        </a:lnTo>
                        <a:lnTo>
                          <a:pt x="676" y="9"/>
                        </a:lnTo>
                        <a:lnTo>
                          <a:pt x="683" y="9"/>
                        </a:lnTo>
                        <a:lnTo>
                          <a:pt x="690" y="9"/>
                        </a:lnTo>
                        <a:lnTo>
                          <a:pt x="699" y="9"/>
                        </a:lnTo>
                        <a:lnTo>
                          <a:pt x="706" y="11"/>
                        </a:lnTo>
                        <a:lnTo>
                          <a:pt x="713" y="11"/>
                        </a:lnTo>
                        <a:lnTo>
                          <a:pt x="720" y="12"/>
                        </a:lnTo>
                        <a:lnTo>
                          <a:pt x="728" y="12"/>
                        </a:lnTo>
                        <a:lnTo>
                          <a:pt x="735" y="12"/>
                        </a:lnTo>
                        <a:lnTo>
                          <a:pt x="743" y="12"/>
                        </a:lnTo>
                        <a:lnTo>
                          <a:pt x="750" y="13"/>
                        </a:lnTo>
                        <a:lnTo>
                          <a:pt x="757" y="14"/>
                        </a:lnTo>
                        <a:lnTo>
                          <a:pt x="765" y="14"/>
                        </a:lnTo>
                        <a:lnTo>
                          <a:pt x="772" y="15"/>
                        </a:lnTo>
                        <a:lnTo>
                          <a:pt x="779" y="17"/>
                        </a:lnTo>
                        <a:lnTo>
                          <a:pt x="787" y="17"/>
                        </a:lnTo>
                        <a:lnTo>
                          <a:pt x="795" y="18"/>
                        </a:lnTo>
                        <a:lnTo>
                          <a:pt x="802" y="18"/>
                        </a:lnTo>
                        <a:lnTo>
                          <a:pt x="809" y="19"/>
                        </a:lnTo>
                        <a:lnTo>
                          <a:pt x="816" y="19"/>
                        </a:lnTo>
                        <a:lnTo>
                          <a:pt x="824" y="20"/>
                        </a:lnTo>
                        <a:lnTo>
                          <a:pt x="832" y="23"/>
                        </a:lnTo>
                        <a:lnTo>
                          <a:pt x="839" y="23"/>
                        </a:lnTo>
                        <a:lnTo>
                          <a:pt x="846" y="24"/>
                        </a:lnTo>
                        <a:lnTo>
                          <a:pt x="853" y="25"/>
                        </a:lnTo>
                        <a:lnTo>
                          <a:pt x="860" y="26"/>
                        </a:lnTo>
                        <a:lnTo>
                          <a:pt x="867" y="27"/>
                        </a:lnTo>
                        <a:lnTo>
                          <a:pt x="876" y="28"/>
                        </a:lnTo>
                        <a:lnTo>
                          <a:pt x="883" y="30"/>
                        </a:lnTo>
                        <a:lnTo>
                          <a:pt x="890" y="31"/>
                        </a:lnTo>
                        <a:lnTo>
                          <a:pt x="897" y="32"/>
                        </a:lnTo>
                        <a:lnTo>
                          <a:pt x="904" y="34"/>
                        </a:lnTo>
                        <a:lnTo>
                          <a:pt x="912" y="36"/>
                        </a:lnTo>
                        <a:lnTo>
                          <a:pt x="916" y="39"/>
                        </a:lnTo>
                        <a:lnTo>
                          <a:pt x="919" y="44"/>
                        </a:lnTo>
                        <a:lnTo>
                          <a:pt x="923" y="49"/>
                        </a:lnTo>
                        <a:lnTo>
                          <a:pt x="928" y="52"/>
                        </a:lnTo>
                        <a:lnTo>
                          <a:pt x="931" y="57"/>
                        </a:lnTo>
                        <a:lnTo>
                          <a:pt x="934" y="62"/>
                        </a:lnTo>
                        <a:lnTo>
                          <a:pt x="938" y="65"/>
                        </a:lnTo>
                        <a:lnTo>
                          <a:pt x="943" y="70"/>
                        </a:lnTo>
                        <a:lnTo>
                          <a:pt x="940" y="75"/>
                        </a:lnTo>
                        <a:lnTo>
                          <a:pt x="936" y="78"/>
                        </a:lnTo>
                        <a:lnTo>
                          <a:pt x="934" y="83"/>
                        </a:lnTo>
                        <a:lnTo>
                          <a:pt x="931" y="88"/>
                        </a:lnTo>
                        <a:lnTo>
                          <a:pt x="929" y="91"/>
                        </a:lnTo>
                        <a:lnTo>
                          <a:pt x="927" y="95"/>
                        </a:lnTo>
                        <a:lnTo>
                          <a:pt x="925" y="101"/>
                        </a:lnTo>
                        <a:lnTo>
                          <a:pt x="923" y="106"/>
                        </a:lnTo>
                        <a:lnTo>
                          <a:pt x="918" y="106"/>
                        </a:lnTo>
                        <a:lnTo>
                          <a:pt x="915" y="106"/>
                        </a:lnTo>
                        <a:lnTo>
                          <a:pt x="911" y="106"/>
                        </a:lnTo>
                        <a:lnTo>
                          <a:pt x="906" y="106"/>
                        </a:lnTo>
                        <a:lnTo>
                          <a:pt x="902" y="106"/>
                        </a:lnTo>
                        <a:lnTo>
                          <a:pt x="898" y="106"/>
                        </a:lnTo>
                        <a:lnTo>
                          <a:pt x="893" y="106"/>
                        </a:lnTo>
                        <a:lnTo>
                          <a:pt x="889" y="106"/>
                        </a:lnTo>
                        <a:lnTo>
                          <a:pt x="885" y="106"/>
                        </a:lnTo>
                        <a:lnTo>
                          <a:pt x="880" y="106"/>
                        </a:lnTo>
                        <a:lnTo>
                          <a:pt x="876" y="106"/>
                        </a:lnTo>
                        <a:lnTo>
                          <a:pt x="872" y="106"/>
                        </a:lnTo>
                        <a:lnTo>
                          <a:pt x="867" y="106"/>
                        </a:lnTo>
                        <a:lnTo>
                          <a:pt x="864" y="106"/>
                        </a:lnTo>
                        <a:lnTo>
                          <a:pt x="859" y="106"/>
                        </a:lnTo>
                        <a:lnTo>
                          <a:pt x="855" y="106"/>
                        </a:lnTo>
                        <a:lnTo>
                          <a:pt x="851" y="104"/>
                        </a:lnTo>
                        <a:lnTo>
                          <a:pt x="847" y="104"/>
                        </a:lnTo>
                        <a:lnTo>
                          <a:pt x="842" y="103"/>
                        </a:lnTo>
                        <a:lnTo>
                          <a:pt x="838" y="103"/>
                        </a:lnTo>
                        <a:lnTo>
                          <a:pt x="834" y="103"/>
                        </a:lnTo>
                        <a:lnTo>
                          <a:pt x="829" y="102"/>
                        </a:lnTo>
                        <a:lnTo>
                          <a:pt x="826" y="102"/>
                        </a:lnTo>
                        <a:lnTo>
                          <a:pt x="822" y="102"/>
                        </a:lnTo>
                        <a:lnTo>
                          <a:pt x="817" y="101"/>
                        </a:lnTo>
                        <a:lnTo>
                          <a:pt x="814" y="101"/>
                        </a:lnTo>
                        <a:lnTo>
                          <a:pt x="809" y="100"/>
                        </a:lnTo>
                        <a:lnTo>
                          <a:pt x="806" y="100"/>
                        </a:lnTo>
                        <a:lnTo>
                          <a:pt x="801" y="100"/>
                        </a:lnTo>
                        <a:lnTo>
                          <a:pt x="797" y="99"/>
                        </a:lnTo>
                        <a:lnTo>
                          <a:pt x="792" y="99"/>
                        </a:lnTo>
                        <a:lnTo>
                          <a:pt x="789" y="99"/>
                        </a:lnTo>
                        <a:lnTo>
                          <a:pt x="784" y="97"/>
                        </a:lnTo>
                        <a:lnTo>
                          <a:pt x="781" y="97"/>
                        </a:lnTo>
                        <a:lnTo>
                          <a:pt x="776" y="96"/>
                        </a:lnTo>
                        <a:lnTo>
                          <a:pt x="772" y="95"/>
                        </a:lnTo>
                        <a:lnTo>
                          <a:pt x="768" y="95"/>
                        </a:lnTo>
                        <a:lnTo>
                          <a:pt x="764" y="95"/>
                        </a:lnTo>
                        <a:lnTo>
                          <a:pt x="759" y="94"/>
                        </a:lnTo>
                        <a:lnTo>
                          <a:pt x="756" y="94"/>
                        </a:lnTo>
                        <a:lnTo>
                          <a:pt x="751" y="93"/>
                        </a:lnTo>
                        <a:lnTo>
                          <a:pt x="746" y="93"/>
                        </a:lnTo>
                        <a:lnTo>
                          <a:pt x="743" y="93"/>
                        </a:lnTo>
                        <a:lnTo>
                          <a:pt x="739" y="93"/>
                        </a:lnTo>
                        <a:lnTo>
                          <a:pt x="734" y="91"/>
                        </a:lnTo>
                        <a:lnTo>
                          <a:pt x="731" y="91"/>
                        </a:lnTo>
                        <a:lnTo>
                          <a:pt x="726" y="91"/>
                        </a:lnTo>
                        <a:lnTo>
                          <a:pt x="722" y="91"/>
                        </a:lnTo>
                        <a:lnTo>
                          <a:pt x="719" y="90"/>
                        </a:lnTo>
                        <a:lnTo>
                          <a:pt x="713" y="90"/>
                        </a:lnTo>
                        <a:lnTo>
                          <a:pt x="709" y="90"/>
                        </a:lnTo>
                        <a:lnTo>
                          <a:pt x="706" y="90"/>
                        </a:lnTo>
                        <a:lnTo>
                          <a:pt x="701" y="89"/>
                        </a:lnTo>
                        <a:lnTo>
                          <a:pt x="696" y="89"/>
                        </a:lnTo>
                        <a:lnTo>
                          <a:pt x="693" y="89"/>
                        </a:lnTo>
                        <a:lnTo>
                          <a:pt x="688" y="89"/>
                        </a:lnTo>
                        <a:lnTo>
                          <a:pt x="684" y="89"/>
                        </a:lnTo>
                        <a:lnTo>
                          <a:pt x="680" y="89"/>
                        </a:lnTo>
                        <a:lnTo>
                          <a:pt x="675" y="89"/>
                        </a:lnTo>
                        <a:lnTo>
                          <a:pt x="671" y="89"/>
                        </a:lnTo>
                        <a:lnTo>
                          <a:pt x="667" y="89"/>
                        </a:lnTo>
                        <a:lnTo>
                          <a:pt x="663" y="89"/>
                        </a:lnTo>
                        <a:lnTo>
                          <a:pt x="658" y="89"/>
                        </a:lnTo>
                        <a:lnTo>
                          <a:pt x="655" y="90"/>
                        </a:lnTo>
                        <a:lnTo>
                          <a:pt x="650" y="89"/>
                        </a:lnTo>
                        <a:lnTo>
                          <a:pt x="645" y="88"/>
                        </a:lnTo>
                        <a:lnTo>
                          <a:pt x="641" y="88"/>
                        </a:lnTo>
                        <a:lnTo>
                          <a:pt x="636" y="88"/>
                        </a:lnTo>
                        <a:lnTo>
                          <a:pt x="632" y="87"/>
                        </a:lnTo>
                        <a:lnTo>
                          <a:pt x="628" y="87"/>
                        </a:lnTo>
                        <a:lnTo>
                          <a:pt x="623" y="85"/>
                        </a:lnTo>
                        <a:lnTo>
                          <a:pt x="619" y="85"/>
                        </a:lnTo>
                        <a:lnTo>
                          <a:pt x="614" y="85"/>
                        </a:lnTo>
                        <a:lnTo>
                          <a:pt x="610" y="84"/>
                        </a:lnTo>
                        <a:lnTo>
                          <a:pt x="605" y="84"/>
                        </a:lnTo>
                        <a:lnTo>
                          <a:pt x="600" y="84"/>
                        </a:lnTo>
                        <a:lnTo>
                          <a:pt x="595" y="83"/>
                        </a:lnTo>
                        <a:lnTo>
                          <a:pt x="592" y="83"/>
                        </a:lnTo>
                        <a:lnTo>
                          <a:pt x="587" y="83"/>
                        </a:lnTo>
                        <a:lnTo>
                          <a:pt x="582" y="83"/>
                        </a:lnTo>
                        <a:lnTo>
                          <a:pt x="578" y="82"/>
                        </a:lnTo>
                        <a:lnTo>
                          <a:pt x="573" y="82"/>
                        </a:lnTo>
                        <a:lnTo>
                          <a:pt x="568" y="81"/>
                        </a:lnTo>
                        <a:lnTo>
                          <a:pt x="563" y="81"/>
                        </a:lnTo>
                        <a:lnTo>
                          <a:pt x="559" y="81"/>
                        </a:lnTo>
                        <a:lnTo>
                          <a:pt x="554" y="81"/>
                        </a:lnTo>
                        <a:lnTo>
                          <a:pt x="549" y="81"/>
                        </a:lnTo>
                        <a:lnTo>
                          <a:pt x="544" y="81"/>
                        </a:lnTo>
                        <a:lnTo>
                          <a:pt x="540" y="81"/>
                        </a:lnTo>
                        <a:lnTo>
                          <a:pt x="536" y="81"/>
                        </a:lnTo>
                        <a:lnTo>
                          <a:pt x="531" y="81"/>
                        </a:lnTo>
                        <a:lnTo>
                          <a:pt x="525" y="81"/>
                        </a:lnTo>
                        <a:lnTo>
                          <a:pt x="521" y="81"/>
                        </a:lnTo>
                        <a:lnTo>
                          <a:pt x="516" y="81"/>
                        </a:lnTo>
                        <a:lnTo>
                          <a:pt x="512" y="81"/>
                        </a:lnTo>
                        <a:lnTo>
                          <a:pt x="508" y="82"/>
                        </a:lnTo>
                        <a:lnTo>
                          <a:pt x="501" y="81"/>
                        </a:lnTo>
                        <a:lnTo>
                          <a:pt x="493" y="81"/>
                        </a:lnTo>
                        <a:lnTo>
                          <a:pt x="485" y="81"/>
                        </a:lnTo>
                        <a:lnTo>
                          <a:pt x="479" y="81"/>
                        </a:lnTo>
                        <a:lnTo>
                          <a:pt x="472" y="80"/>
                        </a:lnTo>
                        <a:lnTo>
                          <a:pt x="465" y="80"/>
                        </a:lnTo>
                        <a:lnTo>
                          <a:pt x="458" y="80"/>
                        </a:lnTo>
                        <a:lnTo>
                          <a:pt x="451" y="80"/>
                        </a:lnTo>
                        <a:lnTo>
                          <a:pt x="444" y="78"/>
                        </a:lnTo>
                        <a:lnTo>
                          <a:pt x="438" y="78"/>
                        </a:lnTo>
                        <a:lnTo>
                          <a:pt x="429" y="78"/>
                        </a:lnTo>
                        <a:lnTo>
                          <a:pt x="422" y="78"/>
                        </a:lnTo>
                        <a:lnTo>
                          <a:pt x="415" y="78"/>
                        </a:lnTo>
                        <a:lnTo>
                          <a:pt x="409" y="78"/>
                        </a:lnTo>
                        <a:lnTo>
                          <a:pt x="402" y="78"/>
                        </a:lnTo>
                        <a:lnTo>
                          <a:pt x="395" y="78"/>
                        </a:lnTo>
                        <a:lnTo>
                          <a:pt x="387" y="78"/>
                        </a:lnTo>
                        <a:lnTo>
                          <a:pt x="381" y="78"/>
                        </a:lnTo>
                        <a:lnTo>
                          <a:pt x="374" y="78"/>
                        </a:lnTo>
                        <a:lnTo>
                          <a:pt x="366" y="78"/>
                        </a:lnTo>
                        <a:lnTo>
                          <a:pt x="359" y="78"/>
                        </a:lnTo>
                        <a:lnTo>
                          <a:pt x="352" y="78"/>
                        </a:lnTo>
                        <a:lnTo>
                          <a:pt x="345" y="80"/>
                        </a:lnTo>
                        <a:lnTo>
                          <a:pt x="339" y="80"/>
                        </a:lnTo>
                        <a:lnTo>
                          <a:pt x="331" y="80"/>
                        </a:lnTo>
                        <a:lnTo>
                          <a:pt x="325" y="80"/>
                        </a:lnTo>
                        <a:lnTo>
                          <a:pt x="318" y="81"/>
                        </a:lnTo>
                        <a:lnTo>
                          <a:pt x="311" y="81"/>
                        </a:lnTo>
                        <a:lnTo>
                          <a:pt x="304" y="81"/>
                        </a:lnTo>
                        <a:lnTo>
                          <a:pt x="298" y="82"/>
                        </a:lnTo>
                        <a:lnTo>
                          <a:pt x="291" y="82"/>
                        </a:lnTo>
                        <a:lnTo>
                          <a:pt x="283" y="83"/>
                        </a:lnTo>
                        <a:lnTo>
                          <a:pt x="276" y="83"/>
                        </a:lnTo>
                        <a:lnTo>
                          <a:pt x="269" y="83"/>
                        </a:lnTo>
                        <a:lnTo>
                          <a:pt x="263" y="84"/>
                        </a:lnTo>
                        <a:lnTo>
                          <a:pt x="256" y="84"/>
                        </a:lnTo>
                        <a:lnTo>
                          <a:pt x="249" y="85"/>
                        </a:lnTo>
                        <a:lnTo>
                          <a:pt x="242" y="85"/>
                        </a:lnTo>
                        <a:lnTo>
                          <a:pt x="235" y="87"/>
                        </a:lnTo>
                        <a:lnTo>
                          <a:pt x="229" y="88"/>
                        </a:lnTo>
                        <a:lnTo>
                          <a:pt x="222" y="88"/>
                        </a:lnTo>
                        <a:lnTo>
                          <a:pt x="215" y="89"/>
                        </a:lnTo>
                        <a:lnTo>
                          <a:pt x="208" y="90"/>
                        </a:lnTo>
                        <a:lnTo>
                          <a:pt x="202" y="90"/>
                        </a:lnTo>
                        <a:lnTo>
                          <a:pt x="194" y="91"/>
                        </a:lnTo>
                        <a:lnTo>
                          <a:pt x="187" y="93"/>
                        </a:lnTo>
                        <a:lnTo>
                          <a:pt x="181" y="94"/>
                        </a:lnTo>
                        <a:lnTo>
                          <a:pt x="174" y="95"/>
                        </a:lnTo>
                        <a:lnTo>
                          <a:pt x="167" y="95"/>
                        </a:lnTo>
                        <a:lnTo>
                          <a:pt x="161" y="96"/>
                        </a:lnTo>
                        <a:lnTo>
                          <a:pt x="154" y="97"/>
                        </a:lnTo>
                        <a:lnTo>
                          <a:pt x="147" y="99"/>
                        </a:lnTo>
                        <a:lnTo>
                          <a:pt x="141" y="100"/>
                        </a:lnTo>
                        <a:lnTo>
                          <a:pt x="134" y="101"/>
                        </a:lnTo>
                        <a:lnTo>
                          <a:pt x="127" y="103"/>
                        </a:lnTo>
                        <a:lnTo>
                          <a:pt x="121" y="104"/>
                        </a:lnTo>
                        <a:lnTo>
                          <a:pt x="114" y="106"/>
                        </a:lnTo>
                        <a:lnTo>
                          <a:pt x="108" y="107"/>
                        </a:lnTo>
                        <a:lnTo>
                          <a:pt x="101" y="108"/>
                        </a:lnTo>
                        <a:lnTo>
                          <a:pt x="95" y="110"/>
                        </a:lnTo>
                        <a:lnTo>
                          <a:pt x="88" y="112"/>
                        </a:lnTo>
                        <a:lnTo>
                          <a:pt x="82" y="113"/>
                        </a:lnTo>
                        <a:lnTo>
                          <a:pt x="76" y="115"/>
                        </a:lnTo>
                        <a:lnTo>
                          <a:pt x="69" y="116"/>
                        </a:lnTo>
                        <a:lnTo>
                          <a:pt x="65" y="115"/>
                        </a:lnTo>
                        <a:lnTo>
                          <a:pt x="62" y="115"/>
                        </a:lnTo>
                        <a:lnTo>
                          <a:pt x="58" y="114"/>
                        </a:lnTo>
                        <a:lnTo>
                          <a:pt x="56" y="114"/>
                        </a:lnTo>
                        <a:lnTo>
                          <a:pt x="52" y="113"/>
                        </a:lnTo>
                        <a:lnTo>
                          <a:pt x="49" y="113"/>
                        </a:lnTo>
                        <a:lnTo>
                          <a:pt x="45" y="113"/>
                        </a:lnTo>
                        <a:lnTo>
                          <a:pt x="43" y="113"/>
                        </a:lnTo>
                        <a:lnTo>
                          <a:pt x="39" y="113"/>
                        </a:lnTo>
                        <a:lnTo>
                          <a:pt x="37" y="113"/>
                        </a:lnTo>
                        <a:lnTo>
                          <a:pt x="33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5" y="113"/>
                        </a:lnTo>
                        <a:lnTo>
                          <a:pt x="22" y="113"/>
                        </a:lnTo>
                        <a:lnTo>
                          <a:pt x="19" y="113"/>
                        </a:lnTo>
                        <a:lnTo>
                          <a:pt x="18" y="109"/>
                        </a:lnTo>
                        <a:lnTo>
                          <a:pt x="16" y="107"/>
                        </a:lnTo>
                        <a:lnTo>
                          <a:pt x="15" y="103"/>
                        </a:lnTo>
                        <a:lnTo>
                          <a:pt x="14" y="101"/>
                        </a:lnTo>
                        <a:lnTo>
                          <a:pt x="12" y="95"/>
                        </a:lnTo>
                        <a:lnTo>
                          <a:pt x="9" y="91"/>
                        </a:lnTo>
                        <a:lnTo>
                          <a:pt x="7" y="87"/>
                        </a:lnTo>
                        <a:lnTo>
                          <a:pt x="5" y="83"/>
                        </a:lnTo>
                        <a:lnTo>
                          <a:pt x="2" y="78"/>
                        </a:lnTo>
                        <a:lnTo>
                          <a:pt x="0" y="75"/>
                        </a:lnTo>
                        <a:lnTo>
                          <a:pt x="2" y="70"/>
                        </a:lnTo>
                        <a:lnTo>
                          <a:pt x="6" y="68"/>
                        </a:lnTo>
                        <a:lnTo>
                          <a:pt x="8" y="64"/>
                        </a:lnTo>
                        <a:lnTo>
                          <a:pt x="12" y="61"/>
                        </a:lnTo>
                        <a:lnTo>
                          <a:pt x="14" y="58"/>
                        </a:lnTo>
                        <a:lnTo>
                          <a:pt x="18" y="55"/>
                        </a:lnTo>
                        <a:lnTo>
                          <a:pt x="21" y="52"/>
                        </a:lnTo>
                        <a:lnTo>
                          <a:pt x="25" y="51"/>
                        </a:lnTo>
                        <a:lnTo>
                          <a:pt x="27" y="49"/>
                        </a:lnTo>
                        <a:lnTo>
                          <a:pt x="31" y="46"/>
                        </a:lnTo>
                        <a:lnTo>
                          <a:pt x="34" y="44"/>
                        </a:lnTo>
                        <a:lnTo>
                          <a:pt x="38" y="43"/>
                        </a:lnTo>
                        <a:lnTo>
                          <a:pt x="41" y="40"/>
                        </a:lnTo>
                        <a:lnTo>
                          <a:pt x="45" y="39"/>
                        </a:lnTo>
                        <a:lnTo>
                          <a:pt x="49" y="38"/>
                        </a:lnTo>
                        <a:lnTo>
                          <a:pt x="53" y="37"/>
                        </a:lnTo>
                        <a:lnTo>
                          <a:pt x="56" y="34"/>
                        </a:lnTo>
                        <a:lnTo>
                          <a:pt x="60" y="33"/>
                        </a:lnTo>
                        <a:lnTo>
                          <a:pt x="64" y="32"/>
                        </a:lnTo>
                        <a:lnTo>
                          <a:pt x="67" y="31"/>
                        </a:lnTo>
                        <a:lnTo>
                          <a:pt x="71" y="30"/>
                        </a:lnTo>
                        <a:lnTo>
                          <a:pt x="76" y="30"/>
                        </a:lnTo>
                        <a:lnTo>
                          <a:pt x="79" y="28"/>
                        </a:lnTo>
                        <a:lnTo>
                          <a:pt x="83" y="27"/>
                        </a:lnTo>
                        <a:lnTo>
                          <a:pt x="88" y="27"/>
                        </a:lnTo>
                        <a:lnTo>
                          <a:pt x="91" y="26"/>
                        </a:lnTo>
                        <a:lnTo>
                          <a:pt x="95" y="25"/>
                        </a:lnTo>
                        <a:lnTo>
                          <a:pt x="98" y="25"/>
                        </a:lnTo>
                        <a:lnTo>
                          <a:pt x="103" y="25"/>
                        </a:lnTo>
                        <a:lnTo>
                          <a:pt x="107" y="25"/>
                        </a:lnTo>
                        <a:lnTo>
                          <a:pt x="111" y="24"/>
                        </a:lnTo>
                        <a:lnTo>
                          <a:pt x="116" y="24"/>
                        </a:lnTo>
                        <a:lnTo>
                          <a:pt x="120" y="23"/>
                        </a:lnTo>
                        <a:lnTo>
                          <a:pt x="123" y="23"/>
                        </a:lnTo>
                        <a:lnTo>
                          <a:pt x="127" y="23"/>
                        </a:lnTo>
                        <a:lnTo>
                          <a:pt x="132" y="23"/>
                        </a:lnTo>
                        <a:lnTo>
                          <a:pt x="135" y="23"/>
                        </a:lnTo>
                        <a:lnTo>
                          <a:pt x="140" y="21"/>
                        </a:lnTo>
                        <a:lnTo>
                          <a:pt x="143" y="21"/>
                        </a:lnTo>
                        <a:lnTo>
                          <a:pt x="148" y="21"/>
                        </a:lnTo>
                        <a:lnTo>
                          <a:pt x="152" y="20"/>
                        </a:lnTo>
                        <a:lnTo>
                          <a:pt x="156" y="20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70" y="19"/>
                        </a:lnTo>
                        <a:lnTo>
                          <a:pt x="173" y="19"/>
                        </a:lnTo>
                        <a:lnTo>
                          <a:pt x="177" y="19"/>
                        </a:lnTo>
                        <a:lnTo>
                          <a:pt x="181" y="19"/>
                        </a:lnTo>
                        <a:lnTo>
                          <a:pt x="186" y="19"/>
                        </a:lnTo>
                        <a:lnTo>
                          <a:pt x="190" y="19"/>
                        </a:lnTo>
                        <a:lnTo>
                          <a:pt x="194" y="18"/>
                        </a:lnTo>
                        <a:lnTo>
                          <a:pt x="198" y="18"/>
                        </a:lnTo>
                        <a:lnTo>
                          <a:pt x="202" y="17"/>
                        </a:lnTo>
                        <a:lnTo>
                          <a:pt x="206" y="17"/>
                        </a:lnTo>
                        <a:lnTo>
                          <a:pt x="210" y="15"/>
                        </a:lnTo>
                        <a:lnTo>
                          <a:pt x="215" y="15"/>
                        </a:lnTo>
                        <a:lnTo>
                          <a:pt x="218" y="14"/>
                        </a:lnTo>
                        <a:lnTo>
                          <a:pt x="222" y="14"/>
                        </a:lnTo>
                        <a:lnTo>
                          <a:pt x="225" y="13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7" y="11"/>
                        </a:lnTo>
                        <a:lnTo>
                          <a:pt x="242" y="9"/>
                        </a:lnTo>
                        <a:lnTo>
                          <a:pt x="245" y="9"/>
                        </a:lnTo>
                        <a:lnTo>
                          <a:pt x="249" y="7"/>
                        </a:lnTo>
                        <a:lnTo>
                          <a:pt x="251" y="7"/>
                        </a:lnTo>
                        <a:lnTo>
                          <a:pt x="255" y="7"/>
                        </a:lnTo>
                        <a:lnTo>
                          <a:pt x="257" y="7"/>
                        </a:lnTo>
                        <a:lnTo>
                          <a:pt x="260" y="7"/>
                        </a:lnTo>
                        <a:lnTo>
                          <a:pt x="263" y="6"/>
                        </a:lnTo>
                        <a:lnTo>
                          <a:pt x="266" y="6"/>
                        </a:lnTo>
                        <a:lnTo>
                          <a:pt x="269" y="6"/>
                        </a:lnTo>
                        <a:lnTo>
                          <a:pt x="272" y="5"/>
                        </a:lnTo>
                        <a:lnTo>
                          <a:pt x="275" y="5"/>
                        </a:lnTo>
                        <a:lnTo>
                          <a:pt x="278" y="5"/>
                        </a:lnTo>
                        <a:lnTo>
                          <a:pt x="281" y="5"/>
                        </a:lnTo>
                        <a:lnTo>
                          <a:pt x="283" y="5"/>
                        </a:lnTo>
                        <a:lnTo>
                          <a:pt x="287" y="5"/>
                        </a:lnTo>
                        <a:lnTo>
                          <a:pt x="289" y="5"/>
                        </a:lnTo>
                        <a:lnTo>
                          <a:pt x="293" y="5"/>
                        </a:lnTo>
                        <a:lnTo>
                          <a:pt x="295" y="5"/>
                        </a:lnTo>
                        <a:lnTo>
                          <a:pt x="298" y="5"/>
                        </a:lnTo>
                        <a:lnTo>
                          <a:pt x="301" y="5"/>
                        </a:lnTo>
                        <a:lnTo>
                          <a:pt x="304" y="5"/>
                        </a:lnTo>
                        <a:lnTo>
                          <a:pt x="307" y="5"/>
                        </a:lnTo>
                        <a:lnTo>
                          <a:pt x="311" y="5"/>
                        </a:lnTo>
                        <a:lnTo>
                          <a:pt x="313" y="5"/>
                        </a:lnTo>
                        <a:lnTo>
                          <a:pt x="315" y="5"/>
                        </a:lnTo>
                        <a:lnTo>
                          <a:pt x="319" y="5"/>
                        </a:lnTo>
                        <a:lnTo>
                          <a:pt x="321" y="5"/>
                        </a:lnTo>
                        <a:lnTo>
                          <a:pt x="325" y="5"/>
                        </a:lnTo>
                        <a:lnTo>
                          <a:pt x="329" y="5"/>
                        </a:lnTo>
                        <a:lnTo>
                          <a:pt x="331" y="5"/>
                        </a:lnTo>
                        <a:lnTo>
                          <a:pt x="333" y="5"/>
                        </a:lnTo>
                        <a:lnTo>
                          <a:pt x="337" y="5"/>
                        </a:lnTo>
                        <a:lnTo>
                          <a:pt x="340" y="6"/>
                        </a:lnTo>
                        <a:lnTo>
                          <a:pt x="343" y="5"/>
                        </a:lnTo>
                        <a:lnTo>
                          <a:pt x="346" y="5"/>
                        </a:lnTo>
                        <a:lnTo>
                          <a:pt x="349" y="5"/>
                        </a:lnTo>
                        <a:lnTo>
                          <a:pt x="351" y="5"/>
                        </a:lnTo>
                        <a:lnTo>
                          <a:pt x="355" y="5"/>
                        </a:lnTo>
                        <a:lnTo>
                          <a:pt x="357" y="5"/>
                        </a:lnTo>
                        <a:lnTo>
                          <a:pt x="361" y="5"/>
                        </a:lnTo>
                        <a:lnTo>
                          <a:pt x="364" y="5"/>
                        </a:lnTo>
                        <a:lnTo>
                          <a:pt x="366" y="5"/>
                        </a:lnTo>
                        <a:lnTo>
                          <a:pt x="369" y="5"/>
                        </a:lnTo>
                        <a:lnTo>
                          <a:pt x="371" y="5"/>
                        </a:lnTo>
                        <a:lnTo>
                          <a:pt x="376" y="5"/>
                        </a:lnTo>
                        <a:lnTo>
                          <a:pt x="378" y="5"/>
                        </a:lnTo>
                        <a:lnTo>
                          <a:pt x="382" y="5"/>
                        </a:lnTo>
                        <a:lnTo>
                          <a:pt x="384" y="5"/>
                        </a:lnTo>
                        <a:lnTo>
                          <a:pt x="387" y="5"/>
                        </a:lnTo>
                        <a:lnTo>
                          <a:pt x="390" y="5"/>
                        </a:lnTo>
                        <a:lnTo>
                          <a:pt x="394" y="5"/>
                        </a:lnTo>
                        <a:lnTo>
                          <a:pt x="396" y="5"/>
                        </a:lnTo>
                        <a:lnTo>
                          <a:pt x="400" y="5"/>
                        </a:lnTo>
                        <a:lnTo>
                          <a:pt x="402" y="5"/>
                        </a:lnTo>
                        <a:lnTo>
                          <a:pt x="404" y="5"/>
                        </a:lnTo>
                        <a:lnTo>
                          <a:pt x="407" y="4"/>
                        </a:lnTo>
                        <a:lnTo>
                          <a:pt x="410" y="4"/>
                        </a:lnTo>
                        <a:lnTo>
                          <a:pt x="414" y="2"/>
                        </a:lnTo>
                        <a:lnTo>
                          <a:pt x="418" y="2"/>
                        </a:lnTo>
                        <a:lnTo>
                          <a:pt x="420" y="1"/>
                        </a:lnTo>
                        <a:lnTo>
                          <a:pt x="422" y="1"/>
                        </a:lnTo>
                        <a:lnTo>
                          <a:pt x="426" y="1"/>
                        </a:lnTo>
                        <a:lnTo>
                          <a:pt x="428" y="1"/>
                        </a:lnTo>
                        <a:lnTo>
                          <a:pt x="432" y="0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6" name="Freeform 225">
                    <a:extLst>
                      <a:ext uri="{FF2B5EF4-FFF2-40B4-BE49-F238E27FC236}">
                        <a16:creationId xmlns:a16="http://schemas.microsoft.com/office/drawing/2014/main" id="{2967AA83-0844-7E40-ACE1-98EE4D8CA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" y="1602"/>
                    <a:ext cx="36" cy="166"/>
                  </a:xfrm>
                  <a:custGeom>
                    <a:avLst/>
                    <a:gdLst>
                      <a:gd name="T0" fmla="*/ 0 w 107"/>
                      <a:gd name="T1" fmla="*/ 0 h 499"/>
                      <a:gd name="T2" fmla="*/ 0 w 107"/>
                      <a:gd name="T3" fmla="*/ 0 h 499"/>
                      <a:gd name="T4" fmla="*/ 0 w 107"/>
                      <a:gd name="T5" fmla="*/ 0 h 499"/>
                      <a:gd name="T6" fmla="*/ 0 w 107"/>
                      <a:gd name="T7" fmla="*/ 0 h 499"/>
                      <a:gd name="T8" fmla="*/ 0 w 107"/>
                      <a:gd name="T9" fmla="*/ 0 h 499"/>
                      <a:gd name="T10" fmla="*/ 0 w 107"/>
                      <a:gd name="T11" fmla="*/ 0 h 499"/>
                      <a:gd name="T12" fmla="*/ 0 w 107"/>
                      <a:gd name="T13" fmla="*/ 0 h 499"/>
                      <a:gd name="T14" fmla="*/ 0 w 107"/>
                      <a:gd name="T15" fmla="*/ 0 h 499"/>
                      <a:gd name="T16" fmla="*/ 0 w 107"/>
                      <a:gd name="T17" fmla="*/ 0 h 499"/>
                      <a:gd name="T18" fmla="*/ 0 w 107"/>
                      <a:gd name="T19" fmla="*/ 0 h 499"/>
                      <a:gd name="T20" fmla="*/ 0 w 107"/>
                      <a:gd name="T21" fmla="*/ 0 h 499"/>
                      <a:gd name="T22" fmla="*/ 0 w 107"/>
                      <a:gd name="T23" fmla="*/ 0 h 499"/>
                      <a:gd name="T24" fmla="*/ 0 w 107"/>
                      <a:gd name="T25" fmla="*/ 0 h 499"/>
                      <a:gd name="T26" fmla="*/ 0 w 107"/>
                      <a:gd name="T27" fmla="*/ 0 h 499"/>
                      <a:gd name="T28" fmla="*/ 0 w 107"/>
                      <a:gd name="T29" fmla="*/ 0 h 499"/>
                      <a:gd name="T30" fmla="*/ 0 w 107"/>
                      <a:gd name="T31" fmla="*/ 0 h 499"/>
                      <a:gd name="T32" fmla="*/ 0 w 107"/>
                      <a:gd name="T33" fmla="*/ 0 h 499"/>
                      <a:gd name="T34" fmla="*/ 0 w 107"/>
                      <a:gd name="T35" fmla="*/ 0 h 499"/>
                      <a:gd name="T36" fmla="*/ 0 w 107"/>
                      <a:gd name="T37" fmla="*/ 0 h 499"/>
                      <a:gd name="T38" fmla="*/ 0 w 107"/>
                      <a:gd name="T39" fmla="*/ 0 h 499"/>
                      <a:gd name="T40" fmla="*/ 0 w 107"/>
                      <a:gd name="T41" fmla="*/ 0 h 499"/>
                      <a:gd name="T42" fmla="*/ 0 w 107"/>
                      <a:gd name="T43" fmla="*/ 0 h 499"/>
                      <a:gd name="T44" fmla="*/ 0 w 107"/>
                      <a:gd name="T45" fmla="*/ 0 h 499"/>
                      <a:gd name="T46" fmla="*/ 0 w 107"/>
                      <a:gd name="T47" fmla="*/ 0 h 499"/>
                      <a:gd name="T48" fmla="*/ 0 w 107"/>
                      <a:gd name="T49" fmla="*/ 0 h 499"/>
                      <a:gd name="T50" fmla="*/ 0 w 107"/>
                      <a:gd name="T51" fmla="*/ 0 h 499"/>
                      <a:gd name="T52" fmla="*/ 0 w 107"/>
                      <a:gd name="T53" fmla="*/ 0 h 499"/>
                      <a:gd name="T54" fmla="*/ 0 w 107"/>
                      <a:gd name="T55" fmla="*/ 0 h 499"/>
                      <a:gd name="T56" fmla="*/ 0 w 107"/>
                      <a:gd name="T57" fmla="*/ 0 h 499"/>
                      <a:gd name="T58" fmla="*/ 0 w 107"/>
                      <a:gd name="T59" fmla="*/ 0 h 499"/>
                      <a:gd name="T60" fmla="*/ 0 w 107"/>
                      <a:gd name="T61" fmla="*/ 0 h 499"/>
                      <a:gd name="T62" fmla="*/ 0 w 107"/>
                      <a:gd name="T63" fmla="*/ 0 h 499"/>
                      <a:gd name="T64" fmla="*/ 0 w 107"/>
                      <a:gd name="T65" fmla="*/ 0 h 499"/>
                      <a:gd name="T66" fmla="*/ 0 w 107"/>
                      <a:gd name="T67" fmla="*/ 0 h 499"/>
                      <a:gd name="T68" fmla="*/ 0 w 107"/>
                      <a:gd name="T69" fmla="*/ 0 h 499"/>
                      <a:gd name="T70" fmla="*/ 0 w 107"/>
                      <a:gd name="T71" fmla="*/ 0 h 499"/>
                      <a:gd name="T72" fmla="*/ 0 w 107"/>
                      <a:gd name="T73" fmla="*/ 0 h 499"/>
                      <a:gd name="T74" fmla="*/ 0 w 107"/>
                      <a:gd name="T75" fmla="*/ 0 h 499"/>
                      <a:gd name="T76" fmla="*/ 0 w 107"/>
                      <a:gd name="T77" fmla="*/ 0 h 499"/>
                      <a:gd name="T78" fmla="*/ 0 w 107"/>
                      <a:gd name="T79" fmla="*/ 0 h 499"/>
                      <a:gd name="T80" fmla="*/ 0 w 107"/>
                      <a:gd name="T81" fmla="*/ 0 h 499"/>
                      <a:gd name="T82" fmla="*/ 0 w 107"/>
                      <a:gd name="T83" fmla="*/ 0 h 499"/>
                      <a:gd name="T84" fmla="*/ 0 w 107"/>
                      <a:gd name="T85" fmla="*/ 0 h 499"/>
                      <a:gd name="T86" fmla="*/ 0 w 107"/>
                      <a:gd name="T87" fmla="*/ 0 h 499"/>
                      <a:gd name="T88" fmla="*/ 0 w 107"/>
                      <a:gd name="T89" fmla="*/ 0 h 499"/>
                      <a:gd name="T90" fmla="*/ 0 w 107"/>
                      <a:gd name="T91" fmla="*/ 0 h 499"/>
                      <a:gd name="T92" fmla="*/ 0 w 107"/>
                      <a:gd name="T93" fmla="*/ 0 h 499"/>
                      <a:gd name="T94" fmla="*/ 0 w 107"/>
                      <a:gd name="T95" fmla="*/ 0 h 499"/>
                      <a:gd name="T96" fmla="*/ 0 w 107"/>
                      <a:gd name="T97" fmla="*/ 0 h 499"/>
                      <a:gd name="T98" fmla="*/ 0 w 107"/>
                      <a:gd name="T99" fmla="*/ 0 h 499"/>
                      <a:gd name="T100" fmla="*/ 0 w 107"/>
                      <a:gd name="T101" fmla="*/ 0 h 499"/>
                      <a:gd name="T102" fmla="*/ 0 w 107"/>
                      <a:gd name="T103" fmla="*/ 0 h 4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7"/>
                      <a:gd name="T157" fmla="*/ 0 h 499"/>
                      <a:gd name="T158" fmla="*/ 107 w 107"/>
                      <a:gd name="T159" fmla="*/ 499 h 49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7" h="499">
                        <a:moveTo>
                          <a:pt x="54" y="0"/>
                        </a:moveTo>
                        <a:lnTo>
                          <a:pt x="57" y="2"/>
                        </a:lnTo>
                        <a:lnTo>
                          <a:pt x="61" y="4"/>
                        </a:lnTo>
                        <a:lnTo>
                          <a:pt x="64" y="5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4" y="11"/>
                        </a:lnTo>
                        <a:lnTo>
                          <a:pt x="76" y="12"/>
                        </a:lnTo>
                        <a:lnTo>
                          <a:pt x="80" y="15"/>
                        </a:lnTo>
                        <a:lnTo>
                          <a:pt x="85" y="19"/>
                        </a:lnTo>
                        <a:lnTo>
                          <a:pt x="88" y="24"/>
                        </a:lnTo>
                        <a:lnTo>
                          <a:pt x="89" y="26"/>
                        </a:lnTo>
                        <a:lnTo>
                          <a:pt x="92" y="30"/>
                        </a:lnTo>
                        <a:lnTo>
                          <a:pt x="92" y="32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6" y="46"/>
                        </a:lnTo>
                        <a:lnTo>
                          <a:pt x="96" y="50"/>
                        </a:lnTo>
                        <a:lnTo>
                          <a:pt x="96" y="53"/>
                        </a:lnTo>
                        <a:lnTo>
                          <a:pt x="96" y="56"/>
                        </a:lnTo>
                        <a:lnTo>
                          <a:pt x="98" y="59"/>
                        </a:lnTo>
                        <a:lnTo>
                          <a:pt x="96" y="63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4"/>
                        </a:lnTo>
                        <a:lnTo>
                          <a:pt x="95" y="76"/>
                        </a:lnTo>
                        <a:lnTo>
                          <a:pt x="95" y="81"/>
                        </a:lnTo>
                        <a:lnTo>
                          <a:pt x="94" y="83"/>
                        </a:lnTo>
                        <a:lnTo>
                          <a:pt x="94" y="88"/>
                        </a:lnTo>
                        <a:lnTo>
                          <a:pt x="93" y="90"/>
                        </a:lnTo>
                        <a:lnTo>
                          <a:pt x="92" y="94"/>
                        </a:lnTo>
                        <a:lnTo>
                          <a:pt x="92" y="97"/>
                        </a:lnTo>
                        <a:lnTo>
                          <a:pt x="90" y="101"/>
                        </a:lnTo>
                        <a:lnTo>
                          <a:pt x="89" y="105"/>
                        </a:lnTo>
                        <a:lnTo>
                          <a:pt x="89" y="108"/>
                        </a:lnTo>
                        <a:lnTo>
                          <a:pt x="87" y="112"/>
                        </a:lnTo>
                        <a:lnTo>
                          <a:pt x="87" y="116"/>
                        </a:lnTo>
                        <a:lnTo>
                          <a:pt x="86" y="119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3" y="129"/>
                        </a:lnTo>
                        <a:lnTo>
                          <a:pt x="82" y="133"/>
                        </a:lnTo>
                        <a:lnTo>
                          <a:pt x="82" y="137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9" y="147"/>
                        </a:lnTo>
                        <a:lnTo>
                          <a:pt x="77" y="151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6" y="162"/>
                        </a:lnTo>
                        <a:lnTo>
                          <a:pt x="76" y="165"/>
                        </a:lnTo>
                        <a:lnTo>
                          <a:pt x="75" y="169"/>
                        </a:lnTo>
                        <a:lnTo>
                          <a:pt x="75" y="172"/>
                        </a:lnTo>
                        <a:lnTo>
                          <a:pt x="74" y="175"/>
                        </a:lnTo>
                        <a:lnTo>
                          <a:pt x="74" y="178"/>
                        </a:lnTo>
                        <a:lnTo>
                          <a:pt x="74" y="182"/>
                        </a:lnTo>
                        <a:lnTo>
                          <a:pt x="75" y="184"/>
                        </a:lnTo>
                        <a:lnTo>
                          <a:pt x="75" y="188"/>
                        </a:lnTo>
                        <a:lnTo>
                          <a:pt x="76" y="191"/>
                        </a:lnTo>
                        <a:lnTo>
                          <a:pt x="76" y="195"/>
                        </a:lnTo>
                        <a:lnTo>
                          <a:pt x="77" y="197"/>
                        </a:lnTo>
                        <a:lnTo>
                          <a:pt x="76" y="202"/>
                        </a:lnTo>
                        <a:lnTo>
                          <a:pt x="76" y="207"/>
                        </a:lnTo>
                        <a:lnTo>
                          <a:pt x="76" y="210"/>
                        </a:lnTo>
                        <a:lnTo>
                          <a:pt x="76" y="215"/>
                        </a:lnTo>
                        <a:lnTo>
                          <a:pt x="75" y="220"/>
                        </a:lnTo>
                        <a:lnTo>
                          <a:pt x="74" y="224"/>
                        </a:lnTo>
                        <a:lnTo>
                          <a:pt x="74" y="228"/>
                        </a:lnTo>
                        <a:lnTo>
                          <a:pt x="74" y="233"/>
                        </a:lnTo>
                        <a:lnTo>
                          <a:pt x="74" y="237"/>
                        </a:lnTo>
                        <a:lnTo>
                          <a:pt x="74" y="241"/>
                        </a:lnTo>
                        <a:lnTo>
                          <a:pt x="74" y="246"/>
                        </a:lnTo>
                        <a:lnTo>
                          <a:pt x="74" y="251"/>
                        </a:lnTo>
                        <a:lnTo>
                          <a:pt x="74" y="255"/>
                        </a:lnTo>
                        <a:lnTo>
                          <a:pt x="74" y="259"/>
                        </a:lnTo>
                        <a:lnTo>
                          <a:pt x="74" y="264"/>
                        </a:lnTo>
                        <a:lnTo>
                          <a:pt x="74" y="268"/>
                        </a:lnTo>
                        <a:lnTo>
                          <a:pt x="74" y="272"/>
                        </a:lnTo>
                        <a:lnTo>
                          <a:pt x="74" y="277"/>
                        </a:lnTo>
                        <a:lnTo>
                          <a:pt x="74" y="281"/>
                        </a:lnTo>
                        <a:lnTo>
                          <a:pt x="74" y="285"/>
                        </a:lnTo>
                        <a:lnTo>
                          <a:pt x="74" y="290"/>
                        </a:lnTo>
                        <a:lnTo>
                          <a:pt x="75" y="293"/>
                        </a:lnTo>
                        <a:lnTo>
                          <a:pt x="76" y="298"/>
                        </a:lnTo>
                        <a:lnTo>
                          <a:pt x="76" y="303"/>
                        </a:lnTo>
                        <a:lnTo>
                          <a:pt x="76" y="306"/>
                        </a:lnTo>
                        <a:lnTo>
                          <a:pt x="76" y="311"/>
                        </a:lnTo>
                        <a:lnTo>
                          <a:pt x="76" y="316"/>
                        </a:lnTo>
                        <a:lnTo>
                          <a:pt x="76" y="319"/>
                        </a:lnTo>
                        <a:lnTo>
                          <a:pt x="77" y="324"/>
                        </a:lnTo>
                        <a:lnTo>
                          <a:pt x="77" y="329"/>
                        </a:lnTo>
                        <a:lnTo>
                          <a:pt x="79" y="332"/>
                        </a:lnTo>
                        <a:lnTo>
                          <a:pt x="79" y="336"/>
                        </a:lnTo>
                        <a:lnTo>
                          <a:pt x="79" y="341"/>
                        </a:lnTo>
                        <a:lnTo>
                          <a:pt x="80" y="346"/>
                        </a:lnTo>
                        <a:lnTo>
                          <a:pt x="80" y="349"/>
                        </a:lnTo>
                        <a:lnTo>
                          <a:pt x="81" y="354"/>
                        </a:lnTo>
                        <a:lnTo>
                          <a:pt x="82" y="357"/>
                        </a:lnTo>
                        <a:lnTo>
                          <a:pt x="82" y="362"/>
                        </a:lnTo>
                        <a:lnTo>
                          <a:pt x="82" y="366"/>
                        </a:lnTo>
                        <a:lnTo>
                          <a:pt x="85" y="369"/>
                        </a:lnTo>
                        <a:lnTo>
                          <a:pt x="85" y="374"/>
                        </a:lnTo>
                        <a:lnTo>
                          <a:pt x="85" y="378"/>
                        </a:lnTo>
                        <a:lnTo>
                          <a:pt x="86" y="382"/>
                        </a:lnTo>
                        <a:lnTo>
                          <a:pt x="87" y="387"/>
                        </a:lnTo>
                        <a:lnTo>
                          <a:pt x="87" y="391"/>
                        </a:lnTo>
                        <a:lnTo>
                          <a:pt x="89" y="395"/>
                        </a:lnTo>
                        <a:lnTo>
                          <a:pt x="89" y="400"/>
                        </a:lnTo>
                        <a:lnTo>
                          <a:pt x="90" y="404"/>
                        </a:lnTo>
                        <a:lnTo>
                          <a:pt x="92" y="407"/>
                        </a:lnTo>
                        <a:lnTo>
                          <a:pt x="92" y="412"/>
                        </a:lnTo>
                        <a:lnTo>
                          <a:pt x="93" y="416"/>
                        </a:lnTo>
                        <a:lnTo>
                          <a:pt x="94" y="420"/>
                        </a:lnTo>
                        <a:lnTo>
                          <a:pt x="94" y="424"/>
                        </a:lnTo>
                        <a:lnTo>
                          <a:pt x="95" y="429"/>
                        </a:lnTo>
                        <a:lnTo>
                          <a:pt x="96" y="433"/>
                        </a:lnTo>
                        <a:lnTo>
                          <a:pt x="98" y="437"/>
                        </a:lnTo>
                        <a:lnTo>
                          <a:pt x="99" y="440"/>
                        </a:lnTo>
                        <a:lnTo>
                          <a:pt x="100" y="445"/>
                        </a:lnTo>
                        <a:lnTo>
                          <a:pt x="101" y="449"/>
                        </a:lnTo>
                        <a:lnTo>
                          <a:pt x="102" y="454"/>
                        </a:lnTo>
                        <a:lnTo>
                          <a:pt x="103" y="458"/>
                        </a:lnTo>
                        <a:lnTo>
                          <a:pt x="105" y="462"/>
                        </a:lnTo>
                        <a:lnTo>
                          <a:pt x="106" y="467"/>
                        </a:lnTo>
                        <a:lnTo>
                          <a:pt x="107" y="471"/>
                        </a:lnTo>
                        <a:lnTo>
                          <a:pt x="103" y="474"/>
                        </a:lnTo>
                        <a:lnTo>
                          <a:pt x="99" y="477"/>
                        </a:lnTo>
                        <a:lnTo>
                          <a:pt x="94" y="481"/>
                        </a:lnTo>
                        <a:lnTo>
                          <a:pt x="90" y="484"/>
                        </a:lnTo>
                        <a:lnTo>
                          <a:pt x="87" y="488"/>
                        </a:lnTo>
                        <a:lnTo>
                          <a:pt x="82" y="492"/>
                        </a:lnTo>
                        <a:lnTo>
                          <a:pt x="77" y="494"/>
                        </a:lnTo>
                        <a:lnTo>
                          <a:pt x="74" y="499"/>
                        </a:lnTo>
                        <a:lnTo>
                          <a:pt x="68" y="495"/>
                        </a:lnTo>
                        <a:lnTo>
                          <a:pt x="64" y="493"/>
                        </a:lnTo>
                        <a:lnTo>
                          <a:pt x="58" y="489"/>
                        </a:lnTo>
                        <a:lnTo>
                          <a:pt x="55" y="487"/>
                        </a:lnTo>
                        <a:lnTo>
                          <a:pt x="51" y="483"/>
                        </a:lnTo>
                        <a:lnTo>
                          <a:pt x="48" y="481"/>
                        </a:lnTo>
                        <a:lnTo>
                          <a:pt x="44" y="477"/>
                        </a:lnTo>
                        <a:lnTo>
                          <a:pt x="41" y="475"/>
                        </a:lnTo>
                        <a:lnTo>
                          <a:pt x="37" y="471"/>
                        </a:lnTo>
                        <a:lnTo>
                          <a:pt x="33" y="467"/>
                        </a:lnTo>
                        <a:lnTo>
                          <a:pt x="31" y="463"/>
                        </a:lnTo>
                        <a:lnTo>
                          <a:pt x="29" y="459"/>
                        </a:lnTo>
                        <a:lnTo>
                          <a:pt x="26" y="456"/>
                        </a:lnTo>
                        <a:lnTo>
                          <a:pt x="23" y="451"/>
                        </a:lnTo>
                        <a:lnTo>
                          <a:pt x="20" y="448"/>
                        </a:lnTo>
                        <a:lnTo>
                          <a:pt x="19" y="444"/>
                        </a:lnTo>
                        <a:lnTo>
                          <a:pt x="17" y="439"/>
                        </a:lnTo>
                        <a:lnTo>
                          <a:pt x="16" y="435"/>
                        </a:lnTo>
                        <a:lnTo>
                          <a:pt x="13" y="430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9" y="417"/>
                        </a:lnTo>
                        <a:lnTo>
                          <a:pt x="9" y="412"/>
                        </a:lnTo>
                        <a:lnTo>
                          <a:pt x="7" y="407"/>
                        </a:lnTo>
                        <a:lnTo>
                          <a:pt x="6" y="402"/>
                        </a:lnTo>
                        <a:lnTo>
                          <a:pt x="5" y="398"/>
                        </a:lnTo>
                        <a:lnTo>
                          <a:pt x="4" y="392"/>
                        </a:lnTo>
                        <a:lnTo>
                          <a:pt x="4" y="387"/>
                        </a:lnTo>
                        <a:lnTo>
                          <a:pt x="3" y="382"/>
                        </a:lnTo>
                        <a:lnTo>
                          <a:pt x="3" y="378"/>
                        </a:lnTo>
                        <a:lnTo>
                          <a:pt x="1" y="372"/>
                        </a:lnTo>
                        <a:lnTo>
                          <a:pt x="1" y="367"/>
                        </a:lnTo>
                        <a:lnTo>
                          <a:pt x="1" y="362"/>
                        </a:lnTo>
                        <a:lnTo>
                          <a:pt x="0" y="357"/>
                        </a:lnTo>
                        <a:lnTo>
                          <a:pt x="0" y="351"/>
                        </a:lnTo>
                        <a:lnTo>
                          <a:pt x="0" y="347"/>
                        </a:lnTo>
                        <a:lnTo>
                          <a:pt x="0" y="341"/>
                        </a:lnTo>
                        <a:lnTo>
                          <a:pt x="0" y="336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19"/>
                        </a:lnTo>
                        <a:lnTo>
                          <a:pt x="0" y="313"/>
                        </a:lnTo>
                        <a:lnTo>
                          <a:pt x="0" y="309"/>
                        </a:lnTo>
                        <a:lnTo>
                          <a:pt x="0" y="304"/>
                        </a:lnTo>
                        <a:lnTo>
                          <a:pt x="0" y="298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1" y="281"/>
                        </a:lnTo>
                        <a:lnTo>
                          <a:pt x="1" y="275"/>
                        </a:lnTo>
                        <a:lnTo>
                          <a:pt x="1" y="271"/>
                        </a:lnTo>
                        <a:lnTo>
                          <a:pt x="1" y="266"/>
                        </a:lnTo>
                        <a:lnTo>
                          <a:pt x="1" y="260"/>
                        </a:lnTo>
                        <a:lnTo>
                          <a:pt x="1" y="255"/>
                        </a:lnTo>
                        <a:lnTo>
                          <a:pt x="1" y="251"/>
                        </a:lnTo>
                        <a:lnTo>
                          <a:pt x="1" y="245"/>
                        </a:lnTo>
                        <a:lnTo>
                          <a:pt x="1" y="240"/>
                        </a:lnTo>
                        <a:lnTo>
                          <a:pt x="1" y="235"/>
                        </a:lnTo>
                        <a:lnTo>
                          <a:pt x="1" y="230"/>
                        </a:lnTo>
                        <a:lnTo>
                          <a:pt x="1" y="224"/>
                        </a:lnTo>
                        <a:lnTo>
                          <a:pt x="1" y="220"/>
                        </a:lnTo>
                        <a:lnTo>
                          <a:pt x="0" y="215"/>
                        </a:lnTo>
                        <a:lnTo>
                          <a:pt x="0" y="210"/>
                        </a:lnTo>
                        <a:lnTo>
                          <a:pt x="0" y="205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0" y="188"/>
                        </a:lnTo>
                        <a:lnTo>
                          <a:pt x="0" y="183"/>
                        </a:lnTo>
                        <a:lnTo>
                          <a:pt x="1" y="181"/>
                        </a:lnTo>
                        <a:lnTo>
                          <a:pt x="1" y="177"/>
                        </a:lnTo>
                        <a:lnTo>
                          <a:pt x="1" y="173"/>
                        </a:lnTo>
                        <a:lnTo>
                          <a:pt x="1" y="170"/>
                        </a:lnTo>
                        <a:lnTo>
                          <a:pt x="1" y="166"/>
                        </a:lnTo>
                        <a:lnTo>
                          <a:pt x="1" y="163"/>
                        </a:lnTo>
                        <a:lnTo>
                          <a:pt x="3" y="159"/>
                        </a:lnTo>
                        <a:lnTo>
                          <a:pt x="3" y="156"/>
                        </a:lnTo>
                        <a:lnTo>
                          <a:pt x="3" y="153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3" y="143"/>
                        </a:lnTo>
                        <a:lnTo>
                          <a:pt x="3" y="139"/>
                        </a:lnTo>
                        <a:lnTo>
                          <a:pt x="3" y="135"/>
                        </a:lnTo>
                        <a:lnTo>
                          <a:pt x="4" y="132"/>
                        </a:lnTo>
                        <a:lnTo>
                          <a:pt x="4" y="129"/>
                        </a:lnTo>
                        <a:lnTo>
                          <a:pt x="4" y="126"/>
                        </a:lnTo>
                        <a:lnTo>
                          <a:pt x="4" y="121"/>
                        </a:lnTo>
                        <a:lnTo>
                          <a:pt x="5" y="119"/>
                        </a:lnTo>
                        <a:lnTo>
                          <a:pt x="5" y="115"/>
                        </a:lnTo>
                        <a:lnTo>
                          <a:pt x="5" y="112"/>
                        </a:lnTo>
                        <a:lnTo>
                          <a:pt x="6" y="108"/>
                        </a:lnTo>
                        <a:lnTo>
                          <a:pt x="6" y="106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7" y="95"/>
                        </a:lnTo>
                        <a:lnTo>
                          <a:pt x="9" y="91"/>
                        </a:lnTo>
                        <a:lnTo>
                          <a:pt x="9" y="88"/>
                        </a:lnTo>
                        <a:lnTo>
                          <a:pt x="9" y="86"/>
                        </a:lnTo>
                        <a:lnTo>
                          <a:pt x="9" y="81"/>
                        </a:lnTo>
                        <a:lnTo>
                          <a:pt x="10" y="78"/>
                        </a:lnTo>
                        <a:lnTo>
                          <a:pt x="11" y="75"/>
                        </a:lnTo>
                        <a:lnTo>
                          <a:pt x="11" y="71"/>
                        </a:lnTo>
                        <a:lnTo>
                          <a:pt x="12" y="68"/>
                        </a:lnTo>
                        <a:lnTo>
                          <a:pt x="13" y="65"/>
                        </a:lnTo>
                        <a:lnTo>
                          <a:pt x="13" y="62"/>
                        </a:lnTo>
                        <a:lnTo>
                          <a:pt x="14" y="59"/>
                        </a:lnTo>
                        <a:lnTo>
                          <a:pt x="16" y="56"/>
                        </a:lnTo>
                        <a:lnTo>
                          <a:pt x="17" y="53"/>
                        </a:lnTo>
                        <a:lnTo>
                          <a:pt x="18" y="50"/>
                        </a:lnTo>
                        <a:lnTo>
                          <a:pt x="19" y="48"/>
                        </a:lnTo>
                        <a:lnTo>
                          <a:pt x="20" y="44"/>
                        </a:lnTo>
                        <a:lnTo>
                          <a:pt x="22" y="42"/>
                        </a:lnTo>
                        <a:lnTo>
                          <a:pt x="23" y="38"/>
                        </a:lnTo>
                        <a:lnTo>
                          <a:pt x="24" y="36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9" y="27"/>
                        </a:lnTo>
                        <a:lnTo>
                          <a:pt x="31" y="24"/>
                        </a:lnTo>
                        <a:lnTo>
                          <a:pt x="32" y="21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44" y="10"/>
                        </a:lnTo>
                        <a:lnTo>
                          <a:pt x="45" y="7"/>
                        </a:lnTo>
                        <a:lnTo>
                          <a:pt x="48" y="5"/>
                        </a:lnTo>
                        <a:lnTo>
                          <a:pt x="51" y="2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7" name="Freeform 226">
                    <a:extLst>
                      <a:ext uri="{FF2B5EF4-FFF2-40B4-BE49-F238E27FC236}">
                        <a16:creationId xmlns:a16="http://schemas.microsoft.com/office/drawing/2014/main" id="{D9BB2ADB-4C7D-6841-B475-02DEDEE9D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6" y="1551"/>
                    <a:ext cx="53" cy="264"/>
                  </a:xfrm>
                  <a:custGeom>
                    <a:avLst/>
                    <a:gdLst>
                      <a:gd name="T0" fmla="*/ 0 w 159"/>
                      <a:gd name="T1" fmla="*/ 0 h 792"/>
                      <a:gd name="T2" fmla="*/ 0 w 159"/>
                      <a:gd name="T3" fmla="*/ 0 h 792"/>
                      <a:gd name="T4" fmla="*/ 0 w 159"/>
                      <a:gd name="T5" fmla="*/ 0 h 792"/>
                      <a:gd name="T6" fmla="*/ 0 w 159"/>
                      <a:gd name="T7" fmla="*/ 0 h 792"/>
                      <a:gd name="T8" fmla="*/ 0 w 159"/>
                      <a:gd name="T9" fmla="*/ 0 h 792"/>
                      <a:gd name="T10" fmla="*/ 0 w 159"/>
                      <a:gd name="T11" fmla="*/ 0 h 792"/>
                      <a:gd name="T12" fmla="*/ 0 w 159"/>
                      <a:gd name="T13" fmla="*/ 0 h 792"/>
                      <a:gd name="T14" fmla="*/ 0 w 159"/>
                      <a:gd name="T15" fmla="*/ 0 h 792"/>
                      <a:gd name="T16" fmla="*/ 0 w 159"/>
                      <a:gd name="T17" fmla="*/ 0 h 792"/>
                      <a:gd name="T18" fmla="*/ 0 w 159"/>
                      <a:gd name="T19" fmla="*/ 0 h 792"/>
                      <a:gd name="T20" fmla="*/ 0 w 159"/>
                      <a:gd name="T21" fmla="*/ 0 h 792"/>
                      <a:gd name="T22" fmla="*/ 0 w 159"/>
                      <a:gd name="T23" fmla="*/ 0 h 792"/>
                      <a:gd name="T24" fmla="*/ 0 w 159"/>
                      <a:gd name="T25" fmla="*/ 0 h 792"/>
                      <a:gd name="T26" fmla="*/ 0 w 159"/>
                      <a:gd name="T27" fmla="*/ 0 h 792"/>
                      <a:gd name="T28" fmla="*/ 0 w 159"/>
                      <a:gd name="T29" fmla="*/ 0 h 792"/>
                      <a:gd name="T30" fmla="*/ 0 w 159"/>
                      <a:gd name="T31" fmla="*/ 0 h 792"/>
                      <a:gd name="T32" fmla="*/ 0 w 159"/>
                      <a:gd name="T33" fmla="*/ 0 h 792"/>
                      <a:gd name="T34" fmla="*/ 0 w 159"/>
                      <a:gd name="T35" fmla="*/ 0 h 792"/>
                      <a:gd name="T36" fmla="*/ 0 w 159"/>
                      <a:gd name="T37" fmla="*/ 0 h 792"/>
                      <a:gd name="T38" fmla="*/ 0 w 159"/>
                      <a:gd name="T39" fmla="*/ 0 h 792"/>
                      <a:gd name="T40" fmla="*/ 0 w 159"/>
                      <a:gd name="T41" fmla="*/ 0 h 792"/>
                      <a:gd name="T42" fmla="*/ 0 w 159"/>
                      <a:gd name="T43" fmla="*/ 0 h 792"/>
                      <a:gd name="T44" fmla="*/ 0 w 159"/>
                      <a:gd name="T45" fmla="*/ 0 h 792"/>
                      <a:gd name="T46" fmla="*/ 0 w 159"/>
                      <a:gd name="T47" fmla="*/ 0 h 792"/>
                      <a:gd name="T48" fmla="*/ 0 w 159"/>
                      <a:gd name="T49" fmla="*/ 0 h 792"/>
                      <a:gd name="T50" fmla="*/ 0 w 159"/>
                      <a:gd name="T51" fmla="*/ 0 h 792"/>
                      <a:gd name="T52" fmla="*/ 0 w 159"/>
                      <a:gd name="T53" fmla="*/ 0 h 792"/>
                      <a:gd name="T54" fmla="*/ 0 w 159"/>
                      <a:gd name="T55" fmla="*/ 0 h 792"/>
                      <a:gd name="T56" fmla="*/ 0 w 159"/>
                      <a:gd name="T57" fmla="*/ 0 h 792"/>
                      <a:gd name="T58" fmla="*/ 0 w 159"/>
                      <a:gd name="T59" fmla="*/ 0 h 792"/>
                      <a:gd name="T60" fmla="*/ 0 w 159"/>
                      <a:gd name="T61" fmla="*/ 0 h 792"/>
                      <a:gd name="T62" fmla="*/ 0 w 159"/>
                      <a:gd name="T63" fmla="*/ 0 h 792"/>
                      <a:gd name="T64" fmla="*/ 0 w 159"/>
                      <a:gd name="T65" fmla="*/ 0 h 792"/>
                      <a:gd name="T66" fmla="*/ 0 w 159"/>
                      <a:gd name="T67" fmla="*/ 0 h 792"/>
                      <a:gd name="T68" fmla="*/ 0 w 159"/>
                      <a:gd name="T69" fmla="*/ 0 h 792"/>
                      <a:gd name="T70" fmla="*/ 0 w 159"/>
                      <a:gd name="T71" fmla="*/ 0 h 792"/>
                      <a:gd name="T72" fmla="*/ 0 w 159"/>
                      <a:gd name="T73" fmla="*/ 0 h 792"/>
                      <a:gd name="T74" fmla="*/ 0 w 159"/>
                      <a:gd name="T75" fmla="*/ 0 h 792"/>
                      <a:gd name="T76" fmla="*/ 0 w 159"/>
                      <a:gd name="T77" fmla="*/ 0 h 792"/>
                      <a:gd name="T78" fmla="*/ 0 w 159"/>
                      <a:gd name="T79" fmla="*/ 0 h 792"/>
                      <a:gd name="T80" fmla="*/ 0 w 159"/>
                      <a:gd name="T81" fmla="*/ 0 h 792"/>
                      <a:gd name="T82" fmla="*/ 0 w 159"/>
                      <a:gd name="T83" fmla="*/ 0 h 792"/>
                      <a:gd name="T84" fmla="*/ 0 w 159"/>
                      <a:gd name="T85" fmla="*/ 0 h 792"/>
                      <a:gd name="T86" fmla="*/ 0 w 159"/>
                      <a:gd name="T87" fmla="*/ 0 h 79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59"/>
                      <a:gd name="T133" fmla="*/ 0 h 792"/>
                      <a:gd name="T134" fmla="*/ 159 w 159"/>
                      <a:gd name="T135" fmla="*/ 792 h 79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59" h="792">
                        <a:moveTo>
                          <a:pt x="144" y="0"/>
                        </a:moveTo>
                        <a:lnTo>
                          <a:pt x="58" y="8"/>
                        </a:lnTo>
                        <a:lnTo>
                          <a:pt x="60" y="23"/>
                        </a:lnTo>
                        <a:lnTo>
                          <a:pt x="60" y="38"/>
                        </a:lnTo>
                        <a:lnTo>
                          <a:pt x="63" y="52"/>
                        </a:lnTo>
                        <a:lnTo>
                          <a:pt x="64" y="67"/>
                        </a:lnTo>
                        <a:lnTo>
                          <a:pt x="65" y="81"/>
                        </a:lnTo>
                        <a:lnTo>
                          <a:pt x="65" y="95"/>
                        </a:lnTo>
                        <a:lnTo>
                          <a:pt x="66" y="109"/>
                        </a:lnTo>
                        <a:lnTo>
                          <a:pt x="67" y="124"/>
                        </a:lnTo>
                        <a:lnTo>
                          <a:pt x="68" y="137"/>
                        </a:lnTo>
                        <a:lnTo>
                          <a:pt x="70" y="151"/>
                        </a:lnTo>
                        <a:lnTo>
                          <a:pt x="70" y="165"/>
                        </a:lnTo>
                        <a:lnTo>
                          <a:pt x="71" y="179"/>
                        </a:lnTo>
                        <a:lnTo>
                          <a:pt x="71" y="192"/>
                        </a:lnTo>
                        <a:lnTo>
                          <a:pt x="72" y="205"/>
                        </a:lnTo>
                        <a:lnTo>
                          <a:pt x="72" y="219"/>
                        </a:lnTo>
                        <a:lnTo>
                          <a:pt x="73" y="233"/>
                        </a:lnTo>
                        <a:lnTo>
                          <a:pt x="73" y="246"/>
                        </a:lnTo>
                        <a:lnTo>
                          <a:pt x="73" y="258"/>
                        </a:lnTo>
                        <a:lnTo>
                          <a:pt x="73" y="271"/>
                        </a:lnTo>
                        <a:lnTo>
                          <a:pt x="73" y="284"/>
                        </a:lnTo>
                        <a:lnTo>
                          <a:pt x="73" y="297"/>
                        </a:lnTo>
                        <a:lnTo>
                          <a:pt x="73" y="310"/>
                        </a:lnTo>
                        <a:lnTo>
                          <a:pt x="73" y="322"/>
                        </a:lnTo>
                        <a:lnTo>
                          <a:pt x="73" y="335"/>
                        </a:lnTo>
                        <a:lnTo>
                          <a:pt x="72" y="347"/>
                        </a:lnTo>
                        <a:lnTo>
                          <a:pt x="72" y="360"/>
                        </a:lnTo>
                        <a:lnTo>
                          <a:pt x="71" y="372"/>
                        </a:lnTo>
                        <a:lnTo>
                          <a:pt x="71" y="385"/>
                        </a:lnTo>
                        <a:lnTo>
                          <a:pt x="70" y="395"/>
                        </a:lnTo>
                        <a:lnTo>
                          <a:pt x="70" y="407"/>
                        </a:lnTo>
                        <a:lnTo>
                          <a:pt x="68" y="420"/>
                        </a:lnTo>
                        <a:lnTo>
                          <a:pt x="68" y="432"/>
                        </a:lnTo>
                        <a:lnTo>
                          <a:pt x="67" y="443"/>
                        </a:lnTo>
                        <a:lnTo>
                          <a:pt x="66" y="455"/>
                        </a:lnTo>
                        <a:lnTo>
                          <a:pt x="65" y="467"/>
                        </a:lnTo>
                        <a:lnTo>
                          <a:pt x="64" y="479"/>
                        </a:lnTo>
                        <a:lnTo>
                          <a:pt x="63" y="488"/>
                        </a:lnTo>
                        <a:lnTo>
                          <a:pt x="61" y="500"/>
                        </a:lnTo>
                        <a:lnTo>
                          <a:pt x="60" y="512"/>
                        </a:lnTo>
                        <a:lnTo>
                          <a:pt x="58" y="522"/>
                        </a:lnTo>
                        <a:lnTo>
                          <a:pt x="57" y="533"/>
                        </a:lnTo>
                        <a:lnTo>
                          <a:pt x="54" y="544"/>
                        </a:lnTo>
                        <a:lnTo>
                          <a:pt x="53" y="554"/>
                        </a:lnTo>
                        <a:lnTo>
                          <a:pt x="52" y="565"/>
                        </a:lnTo>
                        <a:lnTo>
                          <a:pt x="49" y="576"/>
                        </a:lnTo>
                        <a:lnTo>
                          <a:pt x="47" y="587"/>
                        </a:lnTo>
                        <a:lnTo>
                          <a:pt x="46" y="597"/>
                        </a:lnTo>
                        <a:lnTo>
                          <a:pt x="45" y="608"/>
                        </a:lnTo>
                        <a:lnTo>
                          <a:pt x="42" y="617"/>
                        </a:lnTo>
                        <a:lnTo>
                          <a:pt x="40" y="628"/>
                        </a:lnTo>
                        <a:lnTo>
                          <a:pt x="38" y="638"/>
                        </a:lnTo>
                        <a:lnTo>
                          <a:pt x="34" y="648"/>
                        </a:lnTo>
                        <a:lnTo>
                          <a:pt x="32" y="658"/>
                        </a:lnTo>
                        <a:lnTo>
                          <a:pt x="29" y="667"/>
                        </a:lnTo>
                        <a:lnTo>
                          <a:pt x="27" y="677"/>
                        </a:lnTo>
                        <a:lnTo>
                          <a:pt x="25" y="686"/>
                        </a:lnTo>
                        <a:lnTo>
                          <a:pt x="21" y="696"/>
                        </a:lnTo>
                        <a:lnTo>
                          <a:pt x="19" y="706"/>
                        </a:lnTo>
                        <a:lnTo>
                          <a:pt x="15" y="715"/>
                        </a:lnTo>
                        <a:lnTo>
                          <a:pt x="11" y="724"/>
                        </a:lnTo>
                        <a:lnTo>
                          <a:pt x="9" y="734"/>
                        </a:lnTo>
                        <a:lnTo>
                          <a:pt x="6" y="743"/>
                        </a:lnTo>
                        <a:lnTo>
                          <a:pt x="2" y="752"/>
                        </a:lnTo>
                        <a:lnTo>
                          <a:pt x="0" y="762"/>
                        </a:lnTo>
                        <a:lnTo>
                          <a:pt x="80" y="792"/>
                        </a:lnTo>
                        <a:lnTo>
                          <a:pt x="83" y="782"/>
                        </a:lnTo>
                        <a:lnTo>
                          <a:pt x="86" y="773"/>
                        </a:lnTo>
                        <a:lnTo>
                          <a:pt x="90" y="763"/>
                        </a:lnTo>
                        <a:lnTo>
                          <a:pt x="93" y="754"/>
                        </a:lnTo>
                        <a:lnTo>
                          <a:pt x="96" y="743"/>
                        </a:lnTo>
                        <a:lnTo>
                          <a:pt x="99" y="734"/>
                        </a:lnTo>
                        <a:lnTo>
                          <a:pt x="103" y="723"/>
                        </a:lnTo>
                        <a:lnTo>
                          <a:pt x="105" y="714"/>
                        </a:lnTo>
                        <a:lnTo>
                          <a:pt x="108" y="703"/>
                        </a:lnTo>
                        <a:lnTo>
                          <a:pt x="111" y="692"/>
                        </a:lnTo>
                        <a:lnTo>
                          <a:pt x="115" y="682"/>
                        </a:lnTo>
                        <a:lnTo>
                          <a:pt x="117" y="671"/>
                        </a:lnTo>
                        <a:lnTo>
                          <a:pt x="119" y="661"/>
                        </a:lnTo>
                        <a:lnTo>
                          <a:pt x="122" y="651"/>
                        </a:lnTo>
                        <a:lnTo>
                          <a:pt x="124" y="640"/>
                        </a:lnTo>
                        <a:lnTo>
                          <a:pt x="128" y="629"/>
                        </a:lnTo>
                        <a:lnTo>
                          <a:pt x="129" y="617"/>
                        </a:lnTo>
                        <a:lnTo>
                          <a:pt x="131" y="607"/>
                        </a:lnTo>
                        <a:lnTo>
                          <a:pt x="134" y="595"/>
                        </a:lnTo>
                        <a:lnTo>
                          <a:pt x="136" y="584"/>
                        </a:lnTo>
                        <a:lnTo>
                          <a:pt x="137" y="572"/>
                        </a:lnTo>
                        <a:lnTo>
                          <a:pt x="138" y="562"/>
                        </a:lnTo>
                        <a:lnTo>
                          <a:pt x="141" y="550"/>
                        </a:lnTo>
                        <a:lnTo>
                          <a:pt x="143" y="539"/>
                        </a:lnTo>
                        <a:lnTo>
                          <a:pt x="144" y="526"/>
                        </a:lnTo>
                        <a:lnTo>
                          <a:pt x="146" y="515"/>
                        </a:lnTo>
                        <a:lnTo>
                          <a:pt x="147" y="503"/>
                        </a:lnTo>
                        <a:lnTo>
                          <a:pt x="149" y="492"/>
                        </a:lnTo>
                        <a:lnTo>
                          <a:pt x="150" y="480"/>
                        </a:lnTo>
                        <a:lnTo>
                          <a:pt x="151" y="468"/>
                        </a:lnTo>
                        <a:lnTo>
                          <a:pt x="153" y="456"/>
                        </a:lnTo>
                        <a:lnTo>
                          <a:pt x="154" y="443"/>
                        </a:lnTo>
                        <a:lnTo>
                          <a:pt x="154" y="430"/>
                        </a:lnTo>
                        <a:lnTo>
                          <a:pt x="156" y="418"/>
                        </a:lnTo>
                        <a:lnTo>
                          <a:pt x="156" y="405"/>
                        </a:lnTo>
                        <a:lnTo>
                          <a:pt x="156" y="393"/>
                        </a:lnTo>
                        <a:lnTo>
                          <a:pt x="157" y="380"/>
                        </a:lnTo>
                        <a:lnTo>
                          <a:pt x="157" y="367"/>
                        </a:lnTo>
                        <a:lnTo>
                          <a:pt x="159" y="354"/>
                        </a:lnTo>
                        <a:lnTo>
                          <a:pt x="159" y="342"/>
                        </a:lnTo>
                        <a:lnTo>
                          <a:pt x="159" y="328"/>
                        </a:lnTo>
                        <a:lnTo>
                          <a:pt x="159" y="315"/>
                        </a:lnTo>
                        <a:lnTo>
                          <a:pt x="159" y="302"/>
                        </a:lnTo>
                        <a:lnTo>
                          <a:pt x="159" y="289"/>
                        </a:lnTo>
                        <a:lnTo>
                          <a:pt x="159" y="274"/>
                        </a:lnTo>
                        <a:lnTo>
                          <a:pt x="159" y="260"/>
                        </a:lnTo>
                        <a:lnTo>
                          <a:pt x="159" y="248"/>
                        </a:lnTo>
                        <a:lnTo>
                          <a:pt x="159" y="234"/>
                        </a:lnTo>
                        <a:lnTo>
                          <a:pt x="159" y="220"/>
                        </a:lnTo>
                        <a:lnTo>
                          <a:pt x="159" y="205"/>
                        </a:lnTo>
                        <a:lnTo>
                          <a:pt x="157" y="191"/>
                        </a:lnTo>
                        <a:lnTo>
                          <a:pt x="157" y="177"/>
                        </a:lnTo>
                        <a:lnTo>
                          <a:pt x="156" y="163"/>
                        </a:lnTo>
                        <a:lnTo>
                          <a:pt x="156" y="148"/>
                        </a:lnTo>
                        <a:lnTo>
                          <a:pt x="154" y="134"/>
                        </a:lnTo>
                        <a:lnTo>
                          <a:pt x="154" y="120"/>
                        </a:lnTo>
                        <a:lnTo>
                          <a:pt x="153" y="105"/>
                        </a:lnTo>
                        <a:lnTo>
                          <a:pt x="151" y="90"/>
                        </a:lnTo>
                        <a:lnTo>
                          <a:pt x="151" y="76"/>
                        </a:lnTo>
                        <a:lnTo>
                          <a:pt x="149" y="61"/>
                        </a:lnTo>
                        <a:lnTo>
                          <a:pt x="148" y="45"/>
                        </a:lnTo>
                        <a:lnTo>
                          <a:pt x="147" y="30"/>
                        </a:lnTo>
                        <a:lnTo>
                          <a:pt x="146" y="16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8" name="Freeform 227">
                    <a:extLst>
                      <a:ext uri="{FF2B5EF4-FFF2-40B4-BE49-F238E27FC236}">
                        <a16:creationId xmlns:a16="http://schemas.microsoft.com/office/drawing/2014/main" id="{ECD9616B-B4A2-504B-8592-DA8348A30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557"/>
                    <a:ext cx="318" cy="269"/>
                  </a:xfrm>
                  <a:custGeom>
                    <a:avLst/>
                    <a:gdLst>
                      <a:gd name="T0" fmla="*/ 0 w 954"/>
                      <a:gd name="T1" fmla="*/ 0 h 808"/>
                      <a:gd name="T2" fmla="*/ 0 w 954"/>
                      <a:gd name="T3" fmla="*/ 0 h 808"/>
                      <a:gd name="T4" fmla="*/ 0 w 954"/>
                      <a:gd name="T5" fmla="*/ 0 h 808"/>
                      <a:gd name="T6" fmla="*/ 0 w 954"/>
                      <a:gd name="T7" fmla="*/ 0 h 808"/>
                      <a:gd name="T8" fmla="*/ 0 w 954"/>
                      <a:gd name="T9" fmla="*/ 0 h 808"/>
                      <a:gd name="T10" fmla="*/ 0 w 954"/>
                      <a:gd name="T11" fmla="*/ 0 h 808"/>
                      <a:gd name="T12" fmla="*/ 0 w 954"/>
                      <a:gd name="T13" fmla="*/ 0 h 808"/>
                      <a:gd name="T14" fmla="*/ 0 w 954"/>
                      <a:gd name="T15" fmla="*/ 0 h 808"/>
                      <a:gd name="T16" fmla="*/ 0 w 954"/>
                      <a:gd name="T17" fmla="*/ 0 h 808"/>
                      <a:gd name="T18" fmla="*/ 0 w 954"/>
                      <a:gd name="T19" fmla="*/ 0 h 808"/>
                      <a:gd name="T20" fmla="*/ 0 w 954"/>
                      <a:gd name="T21" fmla="*/ 0 h 808"/>
                      <a:gd name="T22" fmla="*/ 0 w 954"/>
                      <a:gd name="T23" fmla="*/ 0 h 808"/>
                      <a:gd name="T24" fmla="*/ 0 w 954"/>
                      <a:gd name="T25" fmla="*/ 0 h 808"/>
                      <a:gd name="T26" fmla="*/ 0 w 954"/>
                      <a:gd name="T27" fmla="*/ 0 h 808"/>
                      <a:gd name="T28" fmla="*/ 0 w 954"/>
                      <a:gd name="T29" fmla="*/ 0 h 808"/>
                      <a:gd name="T30" fmla="*/ 0 w 954"/>
                      <a:gd name="T31" fmla="*/ 0 h 808"/>
                      <a:gd name="T32" fmla="*/ 0 w 954"/>
                      <a:gd name="T33" fmla="*/ 0 h 808"/>
                      <a:gd name="T34" fmla="*/ 0 w 954"/>
                      <a:gd name="T35" fmla="*/ 0 h 808"/>
                      <a:gd name="T36" fmla="*/ 0 w 954"/>
                      <a:gd name="T37" fmla="*/ 0 h 808"/>
                      <a:gd name="T38" fmla="*/ 0 w 954"/>
                      <a:gd name="T39" fmla="*/ 0 h 808"/>
                      <a:gd name="T40" fmla="*/ 0 w 954"/>
                      <a:gd name="T41" fmla="*/ 0 h 808"/>
                      <a:gd name="T42" fmla="*/ 0 w 954"/>
                      <a:gd name="T43" fmla="*/ 0 h 808"/>
                      <a:gd name="T44" fmla="*/ 0 w 954"/>
                      <a:gd name="T45" fmla="*/ 0 h 808"/>
                      <a:gd name="T46" fmla="*/ 0 w 954"/>
                      <a:gd name="T47" fmla="*/ 0 h 808"/>
                      <a:gd name="T48" fmla="*/ 0 w 954"/>
                      <a:gd name="T49" fmla="*/ 0 h 808"/>
                      <a:gd name="T50" fmla="*/ 0 w 954"/>
                      <a:gd name="T51" fmla="*/ 0 h 808"/>
                      <a:gd name="T52" fmla="*/ 0 w 954"/>
                      <a:gd name="T53" fmla="*/ 0 h 808"/>
                      <a:gd name="T54" fmla="*/ 0 w 954"/>
                      <a:gd name="T55" fmla="*/ 0 h 808"/>
                      <a:gd name="T56" fmla="*/ 0 w 954"/>
                      <a:gd name="T57" fmla="*/ 0 h 808"/>
                      <a:gd name="T58" fmla="*/ 0 w 954"/>
                      <a:gd name="T59" fmla="*/ 0 h 808"/>
                      <a:gd name="T60" fmla="*/ 0 w 954"/>
                      <a:gd name="T61" fmla="*/ 0 h 808"/>
                      <a:gd name="T62" fmla="*/ 0 w 954"/>
                      <a:gd name="T63" fmla="*/ 0 h 808"/>
                      <a:gd name="T64" fmla="*/ 0 w 954"/>
                      <a:gd name="T65" fmla="*/ 0 h 808"/>
                      <a:gd name="T66" fmla="*/ 0 w 954"/>
                      <a:gd name="T67" fmla="*/ 0 h 808"/>
                      <a:gd name="T68" fmla="*/ 0 w 954"/>
                      <a:gd name="T69" fmla="*/ 0 h 808"/>
                      <a:gd name="T70" fmla="*/ 0 w 954"/>
                      <a:gd name="T71" fmla="*/ 0 h 808"/>
                      <a:gd name="T72" fmla="*/ 0 w 954"/>
                      <a:gd name="T73" fmla="*/ 0 h 808"/>
                      <a:gd name="T74" fmla="*/ 0 w 954"/>
                      <a:gd name="T75" fmla="*/ 0 h 808"/>
                      <a:gd name="T76" fmla="*/ 0 w 954"/>
                      <a:gd name="T77" fmla="*/ 0 h 808"/>
                      <a:gd name="T78" fmla="*/ 0 w 954"/>
                      <a:gd name="T79" fmla="*/ 0 h 808"/>
                      <a:gd name="T80" fmla="*/ 0 w 954"/>
                      <a:gd name="T81" fmla="*/ 0 h 808"/>
                      <a:gd name="T82" fmla="*/ 0 w 954"/>
                      <a:gd name="T83" fmla="*/ 0 h 808"/>
                      <a:gd name="T84" fmla="*/ 0 w 954"/>
                      <a:gd name="T85" fmla="*/ 0 h 808"/>
                      <a:gd name="T86" fmla="*/ 0 w 954"/>
                      <a:gd name="T87" fmla="*/ 0 h 808"/>
                      <a:gd name="T88" fmla="*/ 0 w 954"/>
                      <a:gd name="T89" fmla="*/ 0 h 808"/>
                      <a:gd name="T90" fmla="*/ 0 w 954"/>
                      <a:gd name="T91" fmla="*/ 0 h 808"/>
                      <a:gd name="T92" fmla="*/ 0 w 954"/>
                      <a:gd name="T93" fmla="*/ 0 h 808"/>
                      <a:gd name="T94" fmla="*/ 0 w 954"/>
                      <a:gd name="T95" fmla="*/ 0 h 808"/>
                      <a:gd name="T96" fmla="*/ 0 w 954"/>
                      <a:gd name="T97" fmla="*/ 0 h 808"/>
                      <a:gd name="T98" fmla="*/ 0 w 954"/>
                      <a:gd name="T99" fmla="*/ 0 h 808"/>
                      <a:gd name="T100" fmla="*/ 0 w 954"/>
                      <a:gd name="T101" fmla="*/ 0 h 808"/>
                      <a:gd name="T102" fmla="*/ 0 w 954"/>
                      <a:gd name="T103" fmla="*/ 0 h 808"/>
                      <a:gd name="T104" fmla="*/ 0 w 954"/>
                      <a:gd name="T105" fmla="*/ 0 h 808"/>
                      <a:gd name="T106" fmla="*/ 0 w 954"/>
                      <a:gd name="T107" fmla="*/ 0 h 808"/>
                      <a:gd name="T108" fmla="*/ 0 w 954"/>
                      <a:gd name="T109" fmla="*/ 0 h 808"/>
                      <a:gd name="T110" fmla="*/ 0 w 954"/>
                      <a:gd name="T111" fmla="*/ 0 h 808"/>
                      <a:gd name="T112" fmla="*/ 0 w 954"/>
                      <a:gd name="T113" fmla="*/ 0 h 808"/>
                      <a:gd name="T114" fmla="*/ 0 w 954"/>
                      <a:gd name="T115" fmla="*/ 0 h 808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54"/>
                      <a:gd name="T175" fmla="*/ 0 h 808"/>
                      <a:gd name="T176" fmla="*/ 954 w 954"/>
                      <a:gd name="T177" fmla="*/ 808 h 808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54" h="808">
                        <a:moveTo>
                          <a:pt x="932" y="710"/>
                        </a:moveTo>
                        <a:lnTo>
                          <a:pt x="916" y="711"/>
                        </a:lnTo>
                        <a:lnTo>
                          <a:pt x="899" y="711"/>
                        </a:lnTo>
                        <a:lnTo>
                          <a:pt x="882" y="712"/>
                        </a:lnTo>
                        <a:lnTo>
                          <a:pt x="865" y="712"/>
                        </a:lnTo>
                        <a:lnTo>
                          <a:pt x="849" y="713"/>
                        </a:lnTo>
                        <a:lnTo>
                          <a:pt x="832" y="714"/>
                        </a:lnTo>
                        <a:lnTo>
                          <a:pt x="814" y="714"/>
                        </a:lnTo>
                        <a:lnTo>
                          <a:pt x="799" y="716"/>
                        </a:lnTo>
                        <a:lnTo>
                          <a:pt x="782" y="716"/>
                        </a:lnTo>
                        <a:lnTo>
                          <a:pt x="764" y="717"/>
                        </a:lnTo>
                        <a:lnTo>
                          <a:pt x="748" y="717"/>
                        </a:lnTo>
                        <a:lnTo>
                          <a:pt x="731" y="717"/>
                        </a:lnTo>
                        <a:lnTo>
                          <a:pt x="715" y="717"/>
                        </a:lnTo>
                        <a:lnTo>
                          <a:pt x="698" y="718"/>
                        </a:lnTo>
                        <a:lnTo>
                          <a:pt x="681" y="718"/>
                        </a:lnTo>
                        <a:lnTo>
                          <a:pt x="666" y="719"/>
                        </a:lnTo>
                        <a:lnTo>
                          <a:pt x="648" y="719"/>
                        </a:lnTo>
                        <a:lnTo>
                          <a:pt x="633" y="720"/>
                        </a:lnTo>
                        <a:lnTo>
                          <a:pt x="615" y="720"/>
                        </a:lnTo>
                        <a:lnTo>
                          <a:pt x="600" y="720"/>
                        </a:lnTo>
                        <a:lnTo>
                          <a:pt x="583" y="720"/>
                        </a:lnTo>
                        <a:lnTo>
                          <a:pt x="566" y="720"/>
                        </a:lnTo>
                        <a:lnTo>
                          <a:pt x="552" y="720"/>
                        </a:lnTo>
                        <a:lnTo>
                          <a:pt x="535" y="721"/>
                        </a:lnTo>
                        <a:lnTo>
                          <a:pt x="520" y="721"/>
                        </a:lnTo>
                        <a:lnTo>
                          <a:pt x="503" y="721"/>
                        </a:lnTo>
                        <a:lnTo>
                          <a:pt x="488" y="721"/>
                        </a:lnTo>
                        <a:lnTo>
                          <a:pt x="474" y="721"/>
                        </a:lnTo>
                        <a:lnTo>
                          <a:pt x="458" y="721"/>
                        </a:lnTo>
                        <a:lnTo>
                          <a:pt x="444" y="721"/>
                        </a:lnTo>
                        <a:lnTo>
                          <a:pt x="430" y="721"/>
                        </a:lnTo>
                        <a:lnTo>
                          <a:pt x="414" y="721"/>
                        </a:lnTo>
                        <a:lnTo>
                          <a:pt x="400" y="721"/>
                        </a:lnTo>
                        <a:lnTo>
                          <a:pt x="387" y="720"/>
                        </a:lnTo>
                        <a:lnTo>
                          <a:pt x="372" y="720"/>
                        </a:lnTo>
                        <a:lnTo>
                          <a:pt x="359" y="720"/>
                        </a:lnTo>
                        <a:lnTo>
                          <a:pt x="346" y="720"/>
                        </a:lnTo>
                        <a:lnTo>
                          <a:pt x="333" y="719"/>
                        </a:lnTo>
                        <a:lnTo>
                          <a:pt x="320" y="719"/>
                        </a:lnTo>
                        <a:lnTo>
                          <a:pt x="308" y="719"/>
                        </a:lnTo>
                        <a:lnTo>
                          <a:pt x="295" y="718"/>
                        </a:lnTo>
                        <a:lnTo>
                          <a:pt x="283" y="717"/>
                        </a:lnTo>
                        <a:lnTo>
                          <a:pt x="271" y="717"/>
                        </a:lnTo>
                        <a:lnTo>
                          <a:pt x="260" y="717"/>
                        </a:lnTo>
                        <a:lnTo>
                          <a:pt x="248" y="716"/>
                        </a:lnTo>
                        <a:lnTo>
                          <a:pt x="238" y="714"/>
                        </a:lnTo>
                        <a:lnTo>
                          <a:pt x="228" y="714"/>
                        </a:lnTo>
                        <a:lnTo>
                          <a:pt x="219" y="714"/>
                        </a:lnTo>
                        <a:lnTo>
                          <a:pt x="208" y="713"/>
                        </a:lnTo>
                        <a:lnTo>
                          <a:pt x="200" y="712"/>
                        </a:lnTo>
                        <a:lnTo>
                          <a:pt x="190" y="711"/>
                        </a:lnTo>
                        <a:lnTo>
                          <a:pt x="182" y="711"/>
                        </a:lnTo>
                        <a:lnTo>
                          <a:pt x="174" y="710"/>
                        </a:lnTo>
                        <a:lnTo>
                          <a:pt x="166" y="708"/>
                        </a:lnTo>
                        <a:lnTo>
                          <a:pt x="159" y="707"/>
                        </a:lnTo>
                        <a:lnTo>
                          <a:pt x="152" y="707"/>
                        </a:lnTo>
                        <a:lnTo>
                          <a:pt x="145" y="705"/>
                        </a:lnTo>
                        <a:lnTo>
                          <a:pt x="139" y="705"/>
                        </a:lnTo>
                        <a:lnTo>
                          <a:pt x="134" y="702"/>
                        </a:lnTo>
                        <a:lnTo>
                          <a:pt x="128" y="702"/>
                        </a:lnTo>
                        <a:lnTo>
                          <a:pt x="125" y="700"/>
                        </a:lnTo>
                        <a:lnTo>
                          <a:pt x="120" y="699"/>
                        </a:lnTo>
                        <a:lnTo>
                          <a:pt x="117" y="698"/>
                        </a:lnTo>
                        <a:lnTo>
                          <a:pt x="114" y="697"/>
                        </a:lnTo>
                        <a:lnTo>
                          <a:pt x="113" y="693"/>
                        </a:lnTo>
                        <a:lnTo>
                          <a:pt x="111" y="689"/>
                        </a:lnTo>
                        <a:lnTo>
                          <a:pt x="110" y="687"/>
                        </a:lnTo>
                        <a:lnTo>
                          <a:pt x="108" y="682"/>
                        </a:lnTo>
                        <a:lnTo>
                          <a:pt x="107" y="678"/>
                        </a:lnTo>
                        <a:lnTo>
                          <a:pt x="106" y="674"/>
                        </a:lnTo>
                        <a:lnTo>
                          <a:pt x="105" y="668"/>
                        </a:lnTo>
                        <a:lnTo>
                          <a:pt x="104" y="663"/>
                        </a:lnTo>
                        <a:lnTo>
                          <a:pt x="102" y="656"/>
                        </a:lnTo>
                        <a:lnTo>
                          <a:pt x="101" y="650"/>
                        </a:lnTo>
                        <a:lnTo>
                          <a:pt x="101" y="644"/>
                        </a:lnTo>
                        <a:lnTo>
                          <a:pt x="100" y="636"/>
                        </a:lnTo>
                        <a:lnTo>
                          <a:pt x="99" y="629"/>
                        </a:lnTo>
                        <a:lnTo>
                          <a:pt x="99" y="622"/>
                        </a:lnTo>
                        <a:lnTo>
                          <a:pt x="98" y="613"/>
                        </a:lnTo>
                        <a:lnTo>
                          <a:pt x="96" y="606"/>
                        </a:lnTo>
                        <a:lnTo>
                          <a:pt x="95" y="597"/>
                        </a:lnTo>
                        <a:lnTo>
                          <a:pt x="95" y="589"/>
                        </a:lnTo>
                        <a:lnTo>
                          <a:pt x="94" y="578"/>
                        </a:lnTo>
                        <a:lnTo>
                          <a:pt x="93" y="570"/>
                        </a:lnTo>
                        <a:lnTo>
                          <a:pt x="93" y="559"/>
                        </a:lnTo>
                        <a:lnTo>
                          <a:pt x="92" y="549"/>
                        </a:lnTo>
                        <a:lnTo>
                          <a:pt x="91" y="540"/>
                        </a:lnTo>
                        <a:lnTo>
                          <a:pt x="91" y="529"/>
                        </a:lnTo>
                        <a:lnTo>
                          <a:pt x="91" y="517"/>
                        </a:lnTo>
                        <a:lnTo>
                          <a:pt x="89" y="507"/>
                        </a:lnTo>
                        <a:lnTo>
                          <a:pt x="89" y="496"/>
                        </a:lnTo>
                        <a:lnTo>
                          <a:pt x="89" y="484"/>
                        </a:lnTo>
                        <a:lnTo>
                          <a:pt x="88" y="473"/>
                        </a:lnTo>
                        <a:lnTo>
                          <a:pt x="88" y="462"/>
                        </a:lnTo>
                        <a:lnTo>
                          <a:pt x="88" y="450"/>
                        </a:lnTo>
                        <a:lnTo>
                          <a:pt x="88" y="438"/>
                        </a:lnTo>
                        <a:lnTo>
                          <a:pt x="87" y="425"/>
                        </a:lnTo>
                        <a:lnTo>
                          <a:pt x="87" y="413"/>
                        </a:lnTo>
                        <a:lnTo>
                          <a:pt x="86" y="400"/>
                        </a:lnTo>
                        <a:lnTo>
                          <a:pt x="86" y="388"/>
                        </a:lnTo>
                        <a:lnTo>
                          <a:pt x="86" y="374"/>
                        </a:lnTo>
                        <a:lnTo>
                          <a:pt x="86" y="361"/>
                        </a:lnTo>
                        <a:lnTo>
                          <a:pt x="86" y="348"/>
                        </a:lnTo>
                        <a:lnTo>
                          <a:pt x="86" y="334"/>
                        </a:lnTo>
                        <a:lnTo>
                          <a:pt x="85" y="320"/>
                        </a:lnTo>
                        <a:lnTo>
                          <a:pt x="85" y="307"/>
                        </a:lnTo>
                        <a:lnTo>
                          <a:pt x="85" y="294"/>
                        </a:lnTo>
                        <a:lnTo>
                          <a:pt x="85" y="280"/>
                        </a:lnTo>
                        <a:lnTo>
                          <a:pt x="85" y="267"/>
                        </a:lnTo>
                        <a:lnTo>
                          <a:pt x="85" y="253"/>
                        </a:lnTo>
                        <a:lnTo>
                          <a:pt x="85" y="238"/>
                        </a:lnTo>
                        <a:lnTo>
                          <a:pt x="86" y="226"/>
                        </a:lnTo>
                        <a:lnTo>
                          <a:pt x="86" y="211"/>
                        </a:lnTo>
                        <a:lnTo>
                          <a:pt x="86" y="198"/>
                        </a:lnTo>
                        <a:lnTo>
                          <a:pt x="86" y="184"/>
                        </a:lnTo>
                        <a:lnTo>
                          <a:pt x="86" y="169"/>
                        </a:lnTo>
                        <a:lnTo>
                          <a:pt x="86" y="155"/>
                        </a:lnTo>
                        <a:lnTo>
                          <a:pt x="86" y="141"/>
                        </a:lnTo>
                        <a:lnTo>
                          <a:pt x="86" y="127"/>
                        </a:lnTo>
                        <a:lnTo>
                          <a:pt x="87" y="114"/>
                        </a:lnTo>
                        <a:lnTo>
                          <a:pt x="87" y="99"/>
                        </a:lnTo>
                        <a:lnTo>
                          <a:pt x="87" y="85"/>
                        </a:lnTo>
                        <a:lnTo>
                          <a:pt x="87" y="71"/>
                        </a:lnTo>
                        <a:lnTo>
                          <a:pt x="88" y="58"/>
                        </a:lnTo>
                        <a:lnTo>
                          <a:pt x="88" y="44"/>
                        </a:lnTo>
                        <a:lnTo>
                          <a:pt x="88" y="31"/>
                        </a:lnTo>
                        <a:lnTo>
                          <a:pt x="89" y="18"/>
                        </a:lnTo>
                        <a:lnTo>
                          <a:pt x="91" y="4"/>
                        </a:lnTo>
                        <a:lnTo>
                          <a:pt x="88" y="2"/>
                        </a:lnTo>
                        <a:lnTo>
                          <a:pt x="86" y="1"/>
                        </a:lnTo>
                        <a:lnTo>
                          <a:pt x="83" y="1"/>
                        </a:lnTo>
                        <a:lnTo>
                          <a:pt x="81" y="1"/>
                        </a:lnTo>
                        <a:lnTo>
                          <a:pt x="79" y="1"/>
                        </a:lnTo>
                        <a:lnTo>
                          <a:pt x="76" y="1"/>
                        </a:lnTo>
                        <a:lnTo>
                          <a:pt x="73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58" y="0"/>
                        </a:lnTo>
                        <a:lnTo>
                          <a:pt x="55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3" y="1"/>
                        </a:lnTo>
                        <a:lnTo>
                          <a:pt x="38" y="1"/>
                        </a:lnTo>
                        <a:lnTo>
                          <a:pt x="35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2" y="6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7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3" y="26"/>
                        </a:lnTo>
                        <a:lnTo>
                          <a:pt x="3" y="28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9"/>
                        </a:lnTo>
                        <a:lnTo>
                          <a:pt x="3" y="41"/>
                        </a:lnTo>
                        <a:lnTo>
                          <a:pt x="3" y="46"/>
                        </a:lnTo>
                        <a:lnTo>
                          <a:pt x="3" y="50"/>
                        </a:lnTo>
                        <a:lnTo>
                          <a:pt x="3" y="53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6"/>
                        </a:lnTo>
                        <a:lnTo>
                          <a:pt x="3" y="72"/>
                        </a:lnTo>
                        <a:lnTo>
                          <a:pt x="2" y="77"/>
                        </a:lnTo>
                        <a:lnTo>
                          <a:pt x="2" y="82"/>
                        </a:lnTo>
                        <a:lnTo>
                          <a:pt x="2" y="86"/>
                        </a:lnTo>
                        <a:lnTo>
                          <a:pt x="2" y="92"/>
                        </a:lnTo>
                        <a:lnTo>
                          <a:pt x="2" y="98"/>
                        </a:lnTo>
                        <a:lnTo>
                          <a:pt x="2" y="104"/>
                        </a:lnTo>
                        <a:lnTo>
                          <a:pt x="2" y="110"/>
                        </a:lnTo>
                        <a:lnTo>
                          <a:pt x="2" y="117"/>
                        </a:lnTo>
                        <a:lnTo>
                          <a:pt x="0" y="122"/>
                        </a:lnTo>
                        <a:lnTo>
                          <a:pt x="0" y="128"/>
                        </a:lnTo>
                        <a:lnTo>
                          <a:pt x="0" y="134"/>
                        </a:lnTo>
                        <a:lnTo>
                          <a:pt x="0" y="141"/>
                        </a:lnTo>
                        <a:lnTo>
                          <a:pt x="0" y="147"/>
                        </a:lnTo>
                        <a:lnTo>
                          <a:pt x="0" y="154"/>
                        </a:lnTo>
                        <a:lnTo>
                          <a:pt x="0" y="160"/>
                        </a:lnTo>
                        <a:lnTo>
                          <a:pt x="0" y="167"/>
                        </a:lnTo>
                        <a:lnTo>
                          <a:pt x="0" y="174"/>
                        </a:lnTo>
                        <a:lnTo>
                          <a:pt x="0" y="181"/>
                        </a:lnTo>
                        <a:lnTo>
                          <a:pt x="0" y="188"/>
                        </a:lnTo>
                        <a:lnTo>
                          <a:pt x="0" y="196"/>
                        </a:lnTo>
                        <a:lnTo>
                          <a:pt x="0" y="203"/>
                        </a:lnTo>
                        <a:lnTo>
                          <a:pt x="0" y="210"/>
                        </a:lnTo>
                        <a:lnTo>
                          <a:pt x="0" y="218"/>
                        </a:lnTo>
                        <a:lnTo>
                          <a:pt x="0" y="225"/>
                        </a:lnTo>
                        <a:lnTo>
                          <a:pt x="0" y="232"/>
                        </a:lnTo>
                        <a:lnTo>
                          <a:pt x="0" y="240"/>
                        </a:lnTo>
                        <a:lnTo>
                          <a:pt x="0" y="247"/>
                        </a:lnTo>
                        <a:lnTo>
                          <a:pt x="0" y="255"/>
                        </a:lnTo>
                        <a:lnTo>
                          <a:pt x="0" y="262"/>
                        </a:lnTo>
                        <a:lnTo>
                          <a:pt x="0" y="269"/>
                        </a:lnTo>
                        <a:lnTo>
                          <a:pt x="0" y="278"/>
                        </a:lnTo>
                        <a:lnTo>
                          <a:pt x="0" y="286"/>
                        </a:lnTo>
                        <a:lnTo>
                          <a:pt x="0" y="293"/>
                        </a:lnTo>
                        <a:lnTo>
                          <a:pt x="0" y="301"/>
                        </a:lnTo>
                        <a:lnTo>
                          <a:pt x="0" y="308"/>
                        </a:lnTo>
                        <a:lnTo>
                          <a:pt x="0" y="317"/>
                        </a:lnTo>
                        <a:lnTo>
                          <a:pt x="0" y="325"/>
                        </a:lnTo>
                        <a:lnTo>
                          <a:pt x="0" y="332"/>
                        </a:lnTo>
                        <a:lnTo>
                          <a:pt x="0" y="340"/>
                        </a:lnTo>
                        <a:lnTo>
                          <a:pt x="0" y="349"/>
                        </a:lnTo>
                        <a:lnTo>
                          <a:pt x="0" y="364"/>
                        </a:lnTo>
                        <a:lnTo>
                          <a:pt x="0" y="381"/>
                        </a:lnTo>
                        <a:lnTo>
                          <a:pt x="0" y="395"/>
                        </a:lnTo>
                        <a:lnTo>
                          <a:pt x="0" y="410"/>
                        </a:lnTo>
                        <a:lnTo>
                          <a:pt x="0" y="424"/>
                        </a:lnTo>
                        <a:lnTo>
                          <a:pt x="2" y="439"/>
                        </a:lnTo>
                        <a:lnTo>
                          <a:pt x="2" y="452"/>
                        </a:lnTo>
                        <a:lnTo>
                          <a:pt x="3" y="465"/>
                        </a:lnTo>
                        <a:lnTo>
                          <a:pt x="3" y="478"/>
                        </a:lnTo>
                        <a:lnTo>
                          <a:pt x="3" y="490"/>
                        </a:lnTo>
                        <a:lnTo>
                          <a:pt x="3" y="502"/>
                        </a:lnTo>
                        <a:lnTo>
                          <a:pt x="4" y="514"/>
                        </a:lnTo>
                        <a:lnTo>
                          <a:pt x="4" y="524"/>
                        </a:lnTo>
                        <a:lnTo>
                          <a:pt x="5" y="535"/>
                        </a:lnTo>
                        <a:lnTo>
                          <a:pt x="5" y="546"/>
                        </a:lnTo>
                        <a:lnTo>
                          <a:pt x="6" y="556"/>
                        </a:lnTo>
                        <a:lnTo>
                          <a:pt x="6" y="565"/>
                        </a:lnTo>
                        <a:lnTo>
                          <a:pt x="7" y="575"/>
                        </a:lnTo>
                        <a:lnTo>
                          <a:pt x="7" y="584"/>
                        </a:lnTo>
                        <a:lnTo>
                          <a:pt x="9" y="593"/>
                        </a:lnTo>
                        <a:lnTo>
                          <a:pt x="10" y="600"/>
                        </a:lnTo>
                        <a:lnTo>
                          <a:pt x="10" y="609"/>
                        </a:lnTo>
                        <a:lnTo>
                          <a:pt x="11" y="617"/>
                        </a:lnTo>
                        <a:lnTo>
                          <a:pt x="12" y="625"/>
                        </a:lnTo>
                        <a:lnTo>
                          <a:pt x="12" y="631"/>
                        </a:lnTo>
                        <a:lnTo>
                          <a:pt x="13" y="638"/>
                        </a:lnTo>
                        <a:lnTo>
                          <a:pt x="15" y="646"/>
                        </a:lnTo>
                        <a:lnTo>
                          <a:pt x="15" y="651"/>
                        </a:lnTo>
                        <a:lnTo>
                          <a:pt x="16" y="657"/>
                        </a:lnTo>
                        <a:lnTo>
                          <a:pt x="17" y="663"/>
                        </a:lnTo>
                        <a:lnTo>
                          <a:pt x="17" y="669"/>
                        </a:lnTo>
                        <a:lnTo>
                          <a:pt x="19" y="674"/>
                        </a:lnTo>
                        <a:lnTo>
                          <a:pt x="21" y="679"/>
                        </a:lnTo>
                        <a:lnTo>
                          <a:pt x="21" y="685"/>
                        </a:lnTo>
                        <a:lnTo>
                          <a:pt x="22" y="689"/>
                        </a:lnTo>
                        <a:lnTo>
                          <a:pt x="23" y="693"/>
                        </a:lnTo>
                        <a:lnTo>
                          <a:pt x="23" y="697"/>
                        </a:lnTo>
                        <a:lnTo>
                          <a:pt x="25" y="701"/>
                        </a:lnTo>
                        <a:lnTo>
                          <a:pt x="25" y="705"/>
                        </a:lnTo>
                        <a:lnTo>
                          <a:pt x="26" y="708"/>
                        </a:lnTo>
                        <a:lnTo>
                          <a:pt x="28" y="712"/>
                        </a:lnTo>
                        <a:lnTo>
                          <a:pt x="28" y="714"/>
                        </a:lnTo>
                        <a:lnTo>
                          <a:pt x="29" y="718"/>
                        </a:lnTo>
                        <a:lnTo>
                          <a:pt x="30" y="720"/>
                        </a:lnTo>
                        <a:lnTo>
                          <a:pt x="30" y="723"/>
                        </a:lnTo>
                        <a:lnTo>
                          <a:pt x="32" y="726"/>
                        </a:lnTo>
                        <a:lnTo>
                          <a:pt x="32" y="729"/>
                        </a:lnTo>
                        <a:lnTo>
                          <a:pt x="34" y="731"/>
                        </a:lnTo>
                        <a:lnTo>
                          <a:pt x="35" y="735"/>
                        </a:lnTo>
                        <a:lnTo>
                          <a:pt x="37" y="738"/>
                        </a:lnTo>
                        <a:lnTo>
                          <a:pt x="38" y="740"/>
                        </a:lnTo>
                        <a:lnTo>
                          <a:pt x="41" y="744"/>
                        </a:lnTo>
                        <a:lnTo>
                          <a:pt x="43" y="749"/>
                        </a:lnTo>
                        <a:lnTo>
                          <a:pt x="48" y="752"/>
                        </a:lnTo>
                        <a:lnTo>
                          <a:pt x="50" y="757"/>
                        </a:lnTo>
                        <a:lnTo>
                          <a:pt x="55" y="762"/>
                        </a:lnTo>
                        <a:lnTo>
                          <a:pt x="56" y="763"/>
                        </a:lnTo>
                        <a:lnTo>
                          <a:pt x="61" y="765"/>
                        </a:lnTo>
                        <a:lnTo>
                          <a:pt x="63" y="768"/>
                        </a:lnTo>
                        <a:lnTo>
                          <a:pt x="68" y="771"/>
                        </a:lnTo>
                        <a:lnTo>
                          <a:pt x="70" y="773"/>
                        </a:lnTo>
                        <a:lnTo>
                          <a:pt x="73" y="774"/>
                        </a:lnTo>
                        <a:lnTo>
                          <a:pt x="75" y="775"/>
                        </a:lnTo>
                        <a:lnTo>
                          <a:pt x="79" y="775"/>
                        </a:lnTo>
                        <a:lnTo>
                          <a:pt x="81" y="777"/>
                        </a:lnTo>
                        <a:lnTo>
                          <a:pt x="85" y="778"/>
                        </a:lnTo>
                        <a:lnTo>
                          <a:pt x="88" y="780"/>
                        </a:lnTo>
                        <a:lnTo>
                          <a:pt x="92" y="781"/>
                        </a:lnTo>
                        <a:lnTo>
                          <a:pt x="96" y="782"/>
                        </a:lnTo>
                        <a:lnTo>
                          <a:pt x="100" y="783"/>
                        </a:lnTo>
                        <a:lnTo>
                          <a:pt x="105" y="784"/>
                        </a:lnTo>
                        <a:lnTo>
                          <a:pt x="110" y="786"/>
                        </a:lnTo>
                        <a:lnTo>
                          <a:pt x="114" y="786"/>
                        </a:lnTo>
                        <a:lnTo>
                          <a:pt x="119" y="788"/>
                        </a:lnTo>
                        <a:lnTo>
                          <a:pt x="125" y="788"/>
                        </a:lnTo>
                        <a:lnTo>
                          <a:pt x="131" y="790"/>
                        </a:lnTo>
                        <a:lnTo>
                          <a:pt x="137" y="790"/>
                        </a:lnTo>
                        <a:lnTo>
                          <a:pt x="144" y="793"/>
                        </a:lnTo>
                        <a:lnTo>
                          <a:pt x="150" y="793"/>
                        </a:lnTo>
                        <a:lnTo>
                          <a:pt x="157" y="794"/>
                        </a:lnTo>
                        <a:lnTo>
                          <a:pt x="164" y="795"/>
                        </a:lnTo>
                        <a:lnTo>
                          <a:pt x="172" y="796"/>
                        </a:lnTo>
                        <a:lnTo>
                          <a:pt x="181" y="796"/>
                        </a:lnTo>
                        <a:lnTo>
                          <a:pt x="190" y="799"/>
                        </a:lnTo>
                        <a:lnTo>
                          <a:pt x="198" y="799"/>
                        </a:lnTo>
                        <a:lnTo>
                          <a:pt x="208" y="800"/>
                        </a:lnTo>
                        <a:lnTo>
                          <a:pt x="217" y="800"/>
                        </a:lnTo>
                        <a:lnTo>
                          <a:pt x="228" y="801"/>
                        </a:lnTo>
                        <a:lnTo>
                          <a:pt x="238" y="801"/>
                        </a:lnTo>
                        <a:lnTo>
                          <a:pt x="250" y="802"/>
                        </a:lnTo>
                        <a:lnTo>
                          <a:pt x="260" y="803"/>
                        </a:lnTo>
                        <a:lnTo>
                          <a:pt x="273" y="803"/>
                        </a:lnTo>
                        <a:lnTo>
                          <a:pt x="284" y="803"/>
                        </a:lnTo>
                        <a:lnTo>
                          <a:pt x="297" y="805"/>
                        </a:lnTo>
                        <a:lnTo>
                          <a:pt x="310" y="806"/>
                        </a:lnTo>
                        <a:lnTo>
                          <a:pt x="324" y="806"/>
                        </a:lnTo>
                        <a:lnTo>
                          <a:pt x="339" y="806"/>
                        </a:lnTo>
                        <a:lnTo>
                          <a:pt x="352" y="806"/>
                        </a:lnTo>
                        <a:lnTo>
                          <a:pt x="367" y="807"/>
                        </a:lnTo>
                        <a:lnTo>
                          <a:pt x="384" y="808"/>
                        </a:lnTo>
                        <a:lnTo>
                          <a:pt x="399" y="808"/>
                        </a:lnTo>
                        <a:lnTo>
                          <a:pt x="416" y="808"/>
                        </a:lnTo>
                        <a:lnTo>
                          <a:pt x="432" y="808"/>
                        </a:lnTo>
                        <a:lnTo>
                          <a:pt x="451" y="808"/>
                        </a:lnTo>
                        <a:lnTo>
                          <a:pt x="470" y="808"/>
                        </a:lnTo>
                        <a:lnTo>
                          <a:pt x="488" y="808"/>
                        </a:lnTo>
                        <a:lnTo>
                          <a:pt x="508" y="808"/>
                        </a:lnTo>
                        <a:lnTo>
                          <a:pt x="528" y="808"/>
                        </a:lnTo>
                        <a:lnTo>
                          <a:pt x="538" y="808"/>
                        </a:lnTo>
                        <a:lnTo>
                          <a:pt x="546" y="808"/>
                        </a:lnTo>
                        <a:lnTo>
                          <a:pt x="557" y="807"/>
                        </a:lnTo>
                        <a:lnTo>
                          <a:pt x="566" y="807"/>
                        </a:lnTo>
                        <a:lnTo>
                          <a:pt x="575" y="806"/>
                        </a:lnTo>
                        <a:lnTo>
                          <a:pt x="585" y="806"/>
                        </a:lnTo>
                        <a:lnTo>
                          <a:pt x="595" y="806"/>
                        </a:lnTo>
                        <a:lnTo>
                          <a:pt x="604" y="806"/>
                        </a:lnTo>
                        <a:lnTo>
                          <a:pt x="614" y="806"/>
                        </a:lnTo>
                        <a:lnTo>
                          <a:pt x="622" y="806"/>
                        </a:lnTo>
                        <a:lnTo>
                          <a:pt x="632" y="806"/>
                        </a:lnTo>
                        <a:lnTo>
                          <a:pt x="641" y="806"/>
                        </a:lnTo>
                        <a:lnTo>
                          <a:pt x="651" y="806"/>
                        </a:lnTo>
                        <a:lnTo>
                          <a:pt x="660" y="806"/>
                        </a:lnTo>
                        <a:lnTo>
                          <a:pt x="668" y="806"/>
                        </a:lnTo>
                        <a:lnTo>
                          <a:pt x="678" y="806"/>
                        </a:lnTo>
                        <a:lnTo>
                          <a:pt x="686" y="805"/>
                        </a:lnTo>
                        <a:lnTo>
                          <a:pt x="696" y="803"/>
                        </a:lnTo>
                        <a:lnTo>
                          <a:pt x="704" y="803"/>
                        </a:lnTo>
                        <a:lnTo>
                          <a:pt x="713" y="803"/>
                        </a:lnTo>
                        <a:lnTo>
                          <a:pt x="722" y="803"/>
                        </a:lnTo>
                        <a:lnTo>
                          <a:pt x="730" y="803"/>
                        </a:lnTo>
                        <a:lnTo>
                          <a:pt x="738" y="803"/>
                        </a:lnTo>
                        <a:lnTo>
                          <a:pt x="747" y="803"/>
                        </a:lnTo>
                        <a:lnTo>
                          <a:pt x="755" y="802"/>
                        </a:lnTo>
                        <a:lnTo>
                          <a:pt x="763" y="801"/>
                        </a:lnTo>
                        <a:lnTo>
                          <a:pt x="772" y="801"/>
                        </a:lnTo>
                        <a:lnTo>
                          <a:pt x="780" y="801"/>
                        </a:lnTo>
                        <a:lnTo>
                          <a:pt x="787" y="801"/>
                        </a:lnTo>
                        <a:lnTo>
                          <a:pt x="794" y="801"/>
                        </a:lnTo>
                        <a:lnTo>
                          <a:pt x="802" y="801"/>
                        </a:lnTo>
                        <a:lnTo>
                          <a:pt x="810" y="801"/>
                        </a:lnTo>
                        <a:lnTo>
                          <a:pt x="817" y="801"/>
                        </a:lnTo>
                        <a:lnTo>
                          <a:pt x="824" y="800"/>
                        </a:lnTo>
                        <a:lnTo>
                          <a:pt x="830" y="800"/>
                        </a:lnTo>
                        <a:lnTo>
                          <a:pt x="838" y="800"/>
                        </a:lnTo>
                        <a:lnTo>
                          <a:pt x="844" y="799"/>
                        </a:lnTo>
                        <a:lnTo>
                          <a:pt x="850" y="799"/>
                        </a:lnTo>
                        <a:lnTo>
                          <a:pt x="856" y="799"/>
                        </a:lnTo>
                        <a:lnTo>
                          <a:pt x="863" y="799"/>
                        </a:lnTo>
                        <a:lnTo>
                          <a:pt x="868" y="797"/>
                        </a:lnTo>
                        <a:lnTo>
                          <a:pt x="875" y="797"/>
                        </a:lnTo>
                        <a:lnTo>
                          <a:pt x="881" y="797"/>
                        </a:lnTo>
                        <a:lnTo>
                          <a:pt x="885" y="797"/>
                        </a:lnTo>
                        <a:lnTo>
                          <a:pt x="890" y="796"/>
                        </a:lnTo>
                        <a:lnTo>
                          <a:pt x="896" y="796"/>
                        </a:lnTo>
                        <a:lnTo>
                          <a:pt x="901" y="796"/>
                        </a:lnTo>
                        <a:lnTo>
                          <a:pt x="906" y="796"/>
                        </a:lnTo>
                        <a:lnTo>
                          <a:pt x="909" y="796"/>
                        </a:lnTo>
                        <a:lnTo>
                          <a:pt x="914" y="795"/>
                        </a:lnTo>
                        <a:lnTo>
                          <a:pt x="919" y="795"/>
                        </a:lnTo>
                        <a:lnTo>
                          <a:pt x="921" y="795"/>
                        </a:lnTo>
                        <a:lnTo>
                          <a:pt x="925" y="794"/>
                        </a:lnTo>
                        <a:lnTo>
                          <a:pt x="928" y="794"/>
                        </a:lnTo>
                        <a:lnTo>
                          <a:pt x="932" y="794"/>
                        </a:lnTo>
                        <a:lnTo>
                          <a:pt x="935" y="794"/>
                        </a:lnTo>
                        <a:lnTo>
                          <a:pt x="940" y="794"/>
                        </a:lnTo>
                        <a:lnTo>
                          <a:pt x="944" y="794"/>
                        </a:lnTo>
                        <a:lnTo>
                          <a:pt x="947" y="794"/>
                        </a:lnTo>
                        <a:lnTo>
                          <a:pt x="950" y="794"/>
                        </a:lnTo>
                        <a:lnTo>
                          <a:pt x="952" y="793"/>
                        </a:lnTo>
                        <a:lnTo>
                          <a:pt x="954" y="790"/>
                        </a:lnTo>
                        <a:lnTo>
                          <a:pt x="954" y="788"/>
                        </a:lnTo>
                        <a:lnTo>
                          <a:pt x="954" y="786"/>
                        </a:lnTo>
                        <a:lnTo>
                          <a:pt x="954" y="783"/>
                        </a:lnTo>
                        <a:lnTo>
                          <a:pt x="954" y="781"/>
                        </a:lnTo>
                        <a:lnTo>
                          <a:pt x="954" y="777"/>
                        </a:lnTo>
                        <a:lnTo>
                          <a:pt x="953" y="774"/>
                        </a:lnTo>
                        <a:lnTo>
                          <a:pt x="952" y="770"/>
                        </a:lnTo>
                        <a:lnTo>
                          <a:pt x="952" y="767"/>
                        </a:lnTo>
                        <a:lnTo>
                          <a:pt x="951" y="763"/>
                        </a:lnTo>
                        <a:lnTo>
                          <a:pt x="950" y="759"/>
                        </a:lnTo>
                        <a:lnTo>
                          <a:pt x="950" y="755"/>
                        </a:lnTo>
                        <a:lnTo>
                          <a:pt x="948" y="751"/>
                        </a:lnTo>
                        <a:lnTo>
                          <a:pt x="946" y="748"/>
                        </a:lnTo>
                        <a:lnTo>
                          <a:pt x="945" y="743"/>
                        </a:lnTo>
                        <a:lnTo>
                          <a:pt x="944" y="739"/>
                        </a:lnTo>
                        <a:lnTo>
                          <a:pt x="942" y="736"/>
                        </a:lnTo>
                        <a:lnTo>
                          <a:pt x="941" y="732"/>
                        </a:lnTo>
                        <a:lnTo>
                          <a:pt x="939" y="729"/>
                        </a:lnTo>
                        <a:lnTo>
                          <a:pt x="939" y="725"/>
                        </a:lnTo>
                        <a:lnTo>
                          <a:pt x="938" y="723"/>
                        </a:lnTo>
                        <a:lnTo>
                          <a:pt x="937" y="720"/>
                        </a:lnTo>
                        <a:lnTo>
                          <a:pt x="934" y="717"/>
                        </a:lnTo>
                        <a:lnTo>
                          <a:pt x="934" y="714"/>
                        </a:lnTo>
                        <a:lnTo>
                          <a:pt x="934" y="713"/>
                        </a:lnTo>
                        <a:lnTo>
                          <a:pt x="932" y="711"/>
                        </a:lnTo>
                        <a:lnTo>
                          <a:pt x="932" y="71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49" name="Freeform 228">
                    <a:extLst>
                      <a:ext uri="{FF2B5EF4-FFF2-40B4-BE49-F238E27FC236}">
                        <a16:creationId xmlns:a16="http://schemas.microsoft.com/office/drawing/2014/main" id="{9305D006-5FFC-C74D-8C85-A898ACED7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9" y="1590"/>
                    <a:ext cx="202" cy="39"/>
                  </a:xfrm>
                  <a:custGeom>
                    <a:avLst/>
                    <a:gdLst>
                      <a:gd name="T0" fmla="*/ 0 w 605"/>
                      <a:gd name="T1" fmla="*/ 0 h 119"/>
                      <a:gd name="T2" fmla="*/ 0 w 605"/>
                      <a:gd name="T3" fmla="*/ 0 h 119"/>
                      <a:gd name="T4" fmla="*/ 0 w 605"/>
                      <a:gd name="T5" fmla="*/ 0 h 119"/>
                      <a:gd name="T6" fmla="*/ 0 w 605"/>
                      <a:gd name="T7" fmla="*/ 0 h 119"/>
                      <a:gd name="T8" fmla="*/ 0 w 605"/>
                      <a:gd name="T9" fmla="*/ 0 h 119"/>
                      <a:gd name="T10" fmla="*/ 0 w 605"/>
                      <a:gd name="T11" fmla="*/ 0 h 119"/>
                      <a:gd name="T12" fmla="*/ 0 w 605"/>
                      <a:gd name="T13" fmla="*/ 0 h 119"/>
                      <a:gd name="T14" fmla="*/ 0 w 605"/>
                      <a:gd name="T15" fmla="*/ 0 h 119"/>
                      <a:gd name="T16" fmla="*/ 0 w 605"/>
                      <a:gd name="T17" fmla="*/ 0 h 119"/>
                      <a:gd name="T18" fmla="*/ 0 w 605"/>
                      <a:gd name="T19" fmla="*/ 0 h 119"/>
                      <a:gd name="T20" fmla="*/ 0 w 605"/>
                      <a:gd name="T21" fmla="*/ 0 h 119"/>
                      <a:gd name="T22" fmla="*/ 0 w 605"/>
                      <a:gd name="T23" fmla="*/ 0 h 119"/>
                      <a:gd name="T24" fmla="*/ 0 w 605"/>
                      <a:gd name="T25" fmla="*/ 0 h 119"/>
                      <a:gd name="T26" fmla="*/ 0 w 605"/>
                      <a:gd name="T27" fmla="*/ 0 h 119"/>
                      <a:gd name="T28" fmla="*/ 0 w 605"/>
                      <a:gd name="T29" fmla="*/ 0 h 119"/>
                      <a:gd name="T30" fmla="*/ 0 w 605"/>
                      <a:gd name="T31" fmla="*/ 0 h 119"/>
                      <a:gd name="T32" fmla="*/ 0 w 605"/>
                      <a:gd name="T33" fmla="*/ 0 h 119"/>
                      <a:gd name="T34" fmla="*/ 0 w 605"/>
                      <a:gd name="T35" fmla="*/ 0 h 119"/>
                      <a:gd name="T36" fmla="*/ 0 w 605"/>
                      <a:gd name="T37" fmla="*/ 0 h 119"/>
                      <a:gd name="T38" fmla="*/ 0 w 605"/>
                      <a:gd name="T39" fmla="*/ 0 h 119"/>
                      <a:gd name="T40" fmla="*/ 0 w 605"/>
                      <a:gd name="T41" fmla="*/ 0 h 119"/>
                      <a:gd name="T42" fmla="*/ 0 w 605"/>
                      <a:gd name="T43" fmla="*/ 0 h 119"/>
                      <a:gd name="T44" fmla="*/ 0 w 605"/>
                      <a:gd name="T45" fmla="*/ 0 h 119"/>
                      <a:gd name="T46" fmla="*/ 0 w 605"/>
                      <a:gd name="T47" fmla="*/ 0 h 119"/>
                      <a:gd name="T48" fmla="*/ 0 w 605"/>
                      <a:gd name="T49" fmla="*/ 0 h 119"/>
                      <a:gd name="T50" fmla="*/ 0 w 605"/>
                      <a:gd name="T51" fmla="*/ 0 h 119"/>
                      <a:gd name="T52" fmla="*/ 0 w 605"/>
                      <a:gd name="T53" fmla="*/ 0 h 119"/>
                      <a:gd name="T54" fmla="*/ 0 w 605"/>
                      <a:gd name="T55" fmla="*/ 0 h 119"/>
                      <a:gd name="T56" fmla="*/ 0 w 605"/>
                      <a:gd name="T57" fmla="*/ 0 h 119"/>
                      <a:gd name="T58" fmla="*/ 0 w 605"/>
                      <a:gd name="T59" fmla="*/ 0 h 119"/>
                      <a:gd name="T60" fmla="*/ 0 w 605"/>
                      <a:gd name="T61" fmla="*/ 0 h 119"/>
                      <a:gd name="T62" fmla="*/ 0 w 605"/>
                      <a:gd name="T63" fmla="*/ 0 h 119"/>
                      <a:gd name="T64" fmla="*/ 0 w 605"/>
                      <a:gd name="T65" fmla="*/ 0 h 119"/>
                      <a:gd name="T66" fmla="*/ 0 w 605"/>
                      <a:gd name="T67" fmla="*/ 0 h 119"/>
                      <a:gd name="T68" fmla="*/ 0 w 605"/>
                      <a:gd name="T69" fmla="*/ 0 h 119"/>
                      <a:gd name="T70" fmla="*/ 0 w 605"/>
                      <a:gd name="T71" fmla="*/ 0 h 119"/>
                      <a:gd name="T72" fmla="*/ 0 w 605"/>
                      <a:gd name="T73" fmla="*/ 0 h 119"/>
                      <a:gd name="T74" fmla="*/ 0 w 605"/>
                      <a:gd name="T75" fmla="*/ 0 h 119"/>
                      <a:gd name="T76" fmla="*/ 0 w 605"/>
                      <a:gd name="T77" fmla="*/ 0 h 119"/>
                      <a:gd name="T78" fmla="*/ 0 w 605"/>
                      <a:gd name="T79" fmla="*/ 0 h 119"/>
                      <a:gd name="T80" fmla="*/ 0 w 605"/>
                      <a:gd name="T81" fmla="*/ 0 h 119"/>
                      <a:gd name="T82" fmla="*/ 0 w 605"/>
                      <a:gd name="T83" fmla="*/ 0 h 119"/>
                      <a:gd name="T84" fmla="*/ 0 w 605"/>
                      <a:gd name="T85" fmla="*/ 0 h 119"/>
                      <a:gd name="T86" fmla="*/ 0 w 605"/>
                      <a:gd name="T87" fmla="*/ 0 h 11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05"/>
                      <a:gd name="T133" fmla="*/ 0 h 119"/>
                      <a:gd name="T134" fmla="*/ 605 w 605"/>
                      <a:gd name="T135" fmla="*/ 119 h 11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05" h="119">
                        <a:moveTo>
                          <a:pt x="0" y="34"/>
                        </a:moveTo>
                        <a:lnTo>
                          <a:pt x="14" y="119"/>
                        </a:lnTo>
                        <a:lnTo>
                          <a:pt x="23" y="117"/>
                        </a:lnTo>
                        <a:lnTo>
                          <a:pt x="34" y="114"/>
                        </a:lnTo>
                        <a:lnTo>
                          <a:pt x="42" y="112"/>
                        </a:lnTo>
                        <a:lnTo>
                          <a:pt x="52" y="111"/>
                        </a:lnTo>
                        <a:lnTo>
                          <a:pt x="62" y="110"/>
                        </a:lnTo>
                        <a:lnTo>
                          <a:pt x="72" y="108"/>
                        </a:lnTo>
                        <a:lnTo>
                          <a:pt x="80" y="106"/>
                        </a:lnTo>
                        <a:lnTo>
                          <a:pt x="91" y="105"/>
                        </a:lnTo>
                        <a:lnTo>
                          <a:pt x="100" y="104"/>
                        </a:lnTo>
                        <a:lnTo>
                          <a:pt x="110" y="101"/>
                        </a:lnTo>
                        <a:lnTo>
                          <a:pt x="119" y="101"/>
                        </a:lnTo>
                        <a:lnTo>
                          <a:pt x="129" y="99"/>
                        </a:lnTo>
                        <a:lnTo>
                          <a:pt x="138" y="98"/>
                        </a:lnTo>
                        <a:lnTo>
                          <a:pt x="148" y="97"/>
                        </a:lnTo>
                        <a:lnTo>
                          <a:pt x="156" y="97"/>
                        </a:lnTo>
                        <a:lnTo>
                          <a:pt x="166" y="95"/>
                        </a:lnTo>
                        <a:lnTo>
                          <a:pt x="176" y="94"/>
                        </a:lnTo>
                        <a:lnTo>
                          <a:pt x="185" y="94"/>
                        </a:lnTo>
                        <a:lnTo>
                          <a:pt x="194" y="93"/>
                        </a:lnTo>
                        <a:lnTo>
                          <a:pt x="204" y="92"/>
                        </a:lnTo>
                        <a:lnTo>
                          <a:pt x="212" y="92"/>
                        </a:lnTo>
                        <a:lnTo>
                          <a:pt x="221" y="91"/>
                        </a:lnTo>
                        <a:lnTo>
                          <a:pt x="231" y="89"/>
                        </a:lnTo>
                        <a:lnTo>
                          <a:pt x="239" y="89"/>
                        </a:lnTo>
                        <a:lnTo>
                          <a:pt x="249" y="89"/>
                        </a:lnTo>
                        <a:lnTo>
                          <a:pt x="257" y="88"/>
                        </a:lnTo>
                        <a:lnTo>
                          <a:pt x="268" y="88"/>
                        </a:lnTo>
                        <a:lnTo>
                          <a:pt x="276" y="88"/>
                        </a:lnTo>
                        <a:lnTo>
                          <a:pt x="286" y="87"/>
                        </a:lnTo>
                        <a:lnTo>
                          <a:pt x="294" y="87"/>
                        </a:lnTo>
                        <a:lnTo>
                          <a:pt x="303" y="87"/>
                        </a:lnTo>
                        <a:lnTo>
                          <a:pt x="313" y="87"/>
                        </a:lnTo>
                        <a:lnTo>
                          <a:pt x="321" y="86"/>
                        </a:lnTo>
                        <a:lnTo>
                          <a:pt x="329" y="86"/>
                        </a:lnTo>
                        <a:lnTo>
                          <a:pt x="339" y="86"/>
                        </a:lnTo>
                        <a:lnTo>
                          <a:pt x="347" y="86"/>
                        </a:lnTo>
                        <a:lnTo>
                          <a:pt x="356" y="86"/>
                        </a:lnTo>
                        <a:lnTo>
                          <a:pt x="365" y="86"/>
                        </a:lnTo>
                        <a:lnTo>
                          <a:pt x="373" y="86"/>
                        </a:lnTo>
                        <a:lnTo>
                          <a:pt x="383" y="87"/>
                        </a:lnTo>
                        <a:lnTo>
                          <a:pt x="391" y="87"/>
                        </a:lnTo>
                        <a:lnTo>
                          <a:pt x="399" y="88"/>
                        </a:lnTo>
                        <a:lnTo>
                          <a:pt x="409" y="88"/>
                        </a:lnTo>
                        <a:lnTo>
                          <a:pt x="417" y="89"/>
                        </a:lnTo>
                        <a:lnTo>
                          <a:pt x="427" y="89"/>
                        </a:lnTo>
                        <a:lnTo>
                          <a:pt x="435" y="91"/>
                        </a:lnTo>
                        <a:lnTo>
                          <a:pt x="443" y="91"/>
                        </a:lnTo>
                        <a:lnTo>
                          <a:pt x="453" y="92"/>
                        </a:lnTo>
                        <a:lnTo>
                          <a:pt x="461" y="92"/>
                        </a:lnTo>
                        <a:lnTo>
                          <a:pt x="469" y="93"/>
                        </a:lnTo>
                        <a:lnTo>
                          <a:pt x="478" y="94"/>
                        </a:lnTo>
                        <a:lnTo>
                          <a:pt x="487" y="95"/>
                        </a:lnTo>
                        <a:lnTo>
                          <a:pt x="496" y="97"/>
                        </a:lnTo>
                        <a:lnTo>
                          <a:pt x="503" y="97"/>
                        </a:lnTo>
                        <a:lnTo>
                          <a:pt x="512" y="98"/>
                        </a:lnTo>
                        <a:lnTo>
                          <a:pt x="520" y="99"/>
                        </a:lnTo>
                        <a:lnTo>
                          <a:pt x="529" y="100"/>
                        </a:lnTo>
                        <a:lnTo>
                          <a:pt x="537" y="101"/>
                        </a:lnTo>
                        <a:lnTo>
                          <a:pt x="545" y="104"/>
                        </a:lnTo>
                        <a:lnTo>
                          <a:pt x="555" y="104"/>
                        </a:lnTo>
                        <a:lnTo>
                          <a:pt x="563" y="106"/>
                        </a:lnTo>
                        <a:lnTo>
                          <a:pt x="571" y="107"/>
                        </a:lnTo>
                        <a:lnTo>
                          <a:pt x="580" y="110"/>
                        </a:lnTo>
                        <a:lnTo>
                          <a:pt x="589" y="111"/>
                        </a:lnTo>
                        <a:lnTo>
                          <a:pt x="605" y="25"/>
                        </a:lnTo>
                        <a:lnTo>
                          <a:pt x="594" y="23"/>
                        </a:lnTo>
                        <a:lnTo>
                          <a:pt x="586" y="22"/>
                        </a:lnTo>
                        <a:lnTo>
                          <a:pt x="576" y="21"/>
                        </a:lnTo>
                        <a:lnTo>
                          <a:pt x="568" y="18"/>
                        </a:lnTo>
                        <a:lnTo>
                          <a:pt x="558" y="18"/>
                        </a:lnTo>
                        <a:lnTo>
                          <a:pt x="550" y="16"/>
                        </a:lnTo>
                        <a:lnTo>
                          <a:pt x="541" y="15"/>
                        </a:lnTo>
                        <a:lnTo>
                          <a:pt x="532" y="14"/>
                        </a:lnTo>
                        <a:lnTo>
                          <a:pt x="523" y="12"/>
                        </a:lnTo>
                        <a:lnTo>
                          <a:pt x="513" y="11"/>
                        </a:lnTo>
                        <a:lnTo>
                          <a:pt x="505" y="10"/>
                        </a:lnTo>
                        <a:lnTo>
                          <a:pt x="496" y="9"/>
                        </a:lnTo>
                        <a:lnTo>
                          <a:pt x="487" y="8"/>
                        </a:lnTo>
                        <a:lnTo>
                          <a:pt x="478" y="8"/>
                        </a:lnTo>
                        <a:lnTo>
                          <a:pt x="468" y="6"/>
                        </a:lnTo>
                        <a:lnTo>
                          <a:pt x="460" y="5"/>
                        </a:lnTo>
                        <a:lnTo>
                          <a:pt x="450" y="4"/>
                        </a:lnTo>
                        <a:lnTo>
                          <a:pt x="441" y="4"/>
                        </a:lnTo>
                        <a:lnTo>
                          <a:pt x="431" y="3"/>
                        </a:lnTo>
                        <a:lnTo>
                          <a:pt x="423" y="3"/>
                        </a:lnTo>
                        <a:lnTo>
                          <a:pt x="414" y="2"/>
                        </a:lnTo>
                        <a:lnTo>
                          <a:pt x="404" y="2"/>
                        </a:lnTo>
                        <a:lnTo>
                          <a:pt x="395" y="0"/>
                        </a:lnTo>
                        <a:lnTo>
                          <a:pt x="386" y="0"/>
                        </a:lnTo>
                        <a:lnTo>
                          <a:pt x="377" y="0"/>
                        </a:lnTo>
                        <a:lnTo>
                          <a:pt x="369" y="0"/>
                        </a:lnTo>
                        <a:lnTo>
                          <a:pt x="359" y="0"/>
                        </a:lnTo>
                        <a:lnTo>
                          <a:pt x="350" y="0"/>
                        </a:lnTo>
                        <a:lnTo>
                          <a:pt x="340" y="0"/>
                        </a:lnTo>
                        <a:lnTo>
                          <a:pt x="331" y="0"/>
                        </a:lnTo>
                        <a:lnTo>
                          <a:pt x="321" y="0"/>
                        </a:lnTo>
                        <a:lnTo>
                          <a:pt x="312" y="0"/>
                        </a:lnTo>
                        <a:lnTo>
                          <a:pt x="302" y="0"/>
                        </a:lnTo>
                        <a:lnTo>
                          <a:pt x="293" y="0"/>
                        </a:lnTo>
                        <a:lnTo>
                          <a:pt x="283" y="0"/>
                        </a:lnTo>
                        <a:lnTo>
                          <a:pt x="274" y="0"/>
                        </a:lnTo>
                        <a:lnTo>
                          <a:pt x="264" y="0"/>
                        </a:lnTo>
                        <a:lnTo>
                          <a:pt x="255" y="2"/>
                        </a:lnTo>
                        <a:lnTo>
                          <a:pt x="245" y="2"/>
                        </a:lnTo>
                        <a:lnTo>
                          <a:pt x="236" y="3"/>
                        </a:lnTo>
                        <a:lnTo>
                          <a:pt x="226" y="3"/>
                        </a:lnTo>
                        <a:lnTo>
                          <a:pt x="217" y="4"/>
                        </a:lnTo>
                        <a:lnTo>
                          <a:pt x="207" y="5"/>
                        </a:lnTo>
                        <a:lnTo>
                          <a:pt x="197" y="5"/>
                        </a:lnTo>
                        <a:lnTo>
                          <a:pt x="187" y="6"/>
                        </a:lnTo>
                        <a:lnTo>
                          <a:pt x="178" y="8"/>
                        </a:lnTo>
                        <a:lnTo>
                          <a:pt x="168" y="8"/>
                        </a:lnTo>
                        <a:lnTo>
                          <a:pt x="159" y="10"/>
                        </a:lnTo>
                        <a:lnTo>
                          <a:pt x="149" y="10"/>
                        </a:lnTo>
                        <a:lnTo>
                          <a:pt x="138" y="11"/>
                        </a:lnTo>
                        <a:lnTo>
                          <a:pt x="128" y="14"/>
                        </a:lnTo>
                        <a:lnTo>
                          <a:pt x="118" y="14"/>
                        </a:lnTo>
                        <a:lnTo>
                          <a:pt x="109" y="16"/>
                        </a:lnTo>
                        <a:lnTo>
                          <a:pt x="99" y="17"/>
                        </a:lnTo>
                        <a:lnTo>
                          <a:pt x="89" y="18"/>
                        </a:lnTo>
                        <a:lnTo>
                          <a:pt x="80" y="19"/>
                        </a:lnTo>
                        <a:lnTo>
                          <a:pt x="70" y="21"/>
                        </a:lnTo>
                        <a:lnTo>
                          <a:pt x="60" y="23"/>
                        </a:lnTo>
                        <a:lnTo>
                          <a:pt x="49" y="24"/>
                        </a:lnTo>
                        <a:lnTo>
                          <a:pt x="40" y="25"/>
                        </a:lnTo>
                        <a:lnTo>
                          <a:pt x="29" y="28"/>
                        </a:lnTo>
                        <a:lnTo>
                          <a:pt x="20" y="29"/>
                        </a:lnTo>
                        <a:lnTo>
                          <a:pt x="9" y="31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0" name="Freeform 229">
                    <a:extLst>
                      <a:ext uri="{FF2B5EF4-FFF2-40B4-BE49-F238E27FC236}">
                        <a16:creationId xmlns:a16="http://schemas.microsoft.com/office/drawing/2014/main" id="{CC36E778-4C4C-9749-B463-7F091CB61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8" y="1833"/>
                    <a:ext cx="380" cy="33"/>
                  </a:xfrm>
                  <a:custGeom>
                    <a:avLst/>
                    <a:gdLst>
                      <a:gd name="T0" fmla="*/ 0 w 1140"/>
                      <a:gd name="T1" fmla="*/ 0 h 99"/>
                      <a:gd name="T2" fmla="*/ 0 w 1140"/>
                      <a:gd name="T3" fmla="*/ 0 h 99"/>
                      <a:gd name="T4" fmla="*/ 0 w 1140"/>
                      <a:gd name="T5" fmla="*/ 0 h 99"/>
                      <a:gd name="T6" fmla="*/ 0 w 1140"/>
                      <a:gd name="T7" fmla="*/ 0 h 99"/>
                      <a:gd name="T8" fmla="*/ 0 w 1140"/>
                      <a:gd name="T9" fmla="*/ 0 h 99"/>
                      <a:gd name="T10" fmla="*/ 0 w 1140"/>
                      <a:gd name="T11" fmla="*/ 0 h 99"/>
                      <a:gd name="T12" fmla="*/ 0 w 1140"/>
                      <a:gd name="T13" fmla="*/ 0 h 99"/>
                      <a:gd name="T14" fmla="*/ 0 w 1140"/>
                      <a:gd name="T15" fmla="*/ 0 h 99"/>
                      <a:gd name="T16" fmla="*/ 0 w 1140"/>
                      <a:gd name="T17" fmla="*/ 0 h 99"/>
                      <a:gd name="T18" fmla="*/ 0 w 1140"/>
                      <a:gd name="T19" fmla="*/ 0 h 99"/>
                      <a:gd name="T20" fmla="*/ 0 w 1140"/>
                      <a:gd name="T21" fmla="*/ 0 h 99"/>
                      <a:gd name="T22" fmla="*/ 0 w 1140"/>
                      <a:gd name="T23" fmla="*/ 0 h 99"/>
                      <a:gd name="T24" fmla="*/ 0 w 1140"/>
                      <a:gd name="T25" fmla="*/ 0 h 99"/>
                      <a:gd name="T26" fmla="*/ 0 w 1140"/>
                      <a:gd name="T27" fmla="*/ 0 h 99"/>
                      <a:gd name="T28" fmla="*/ 0 w 1140"/>
                      <a:gd name="T29" fmla="*/ 0 h 99"/>
                      <a:gd name="T30" fmla="*/ 0 w 1140"/>
                      <a:gd name="T31" fmla="*/ 0 h 99"/>
                      <a:gd name="T32" fmla="*/ 0 w 1140"/>
                      <a:gd name="T33" fmla="*/ 0 h 99"/>
                      <a:gd name="T34" fmla="*/ 0 w 1140"/>
                      <a:gd name="T35" fmla="*/ 0 h 99"/>
                      <a:gd name="T36" fmla="*/ 0 w 1140"/>
                      <a:gd name="T37" fmla="*/ 0 h 99"/>
                      <a:gd name="T38" fmla="*/ 0 w 1140"/>
                      <a:gd name="T39" fmla="*/ 0 h 99"/>
                      <a:gd name="T40" fmla="*/ 0 w 1140"/>
                      <a:gd name="T41" fmla="*/ 0 h 99"/>
                      <a:gd name="T42" fmla="*/ 0 w 1140"/>
                      <a:gd name="T43" fmla="*/ 0 h 99"/>
                      <a:gd name="T44" fmla="*/ 0 w 1140"/>
                      <a:gd name="T45" fmla="*/ 0 h 99"/>
                      <a:gd name="T46" fmla="*/ 0 w 1140"/>
                      <a:gd name="T47" fmla="*/ 0 h 99"/>
                      <a:gd name="T48" fmla="*/ 0 w 1140"/>
                      <a:gd name="T49" fmla="*/ 0 h 99"/>
                      <a:gd name="T50" fmla="*/ 0 w 1140"/>
                      <a:gd name="T51" fmla="*/ 0 h 99"/>
                      <a:gd name="T52" fmla="*/ 0 w 1140"/>
                      <a:gd name="T53" fmla="*/ 0 h 99"/>
                      <a:gd name="T54" fmla="*/ 0 w 1140"/>
                      <a:gd name="T55" fmla="*/ 0 h 99"/>
                      <a:gd name="T56" fmla="*/ 0 w 1140"/>
                      <a:gd name="T57" fmla="*/ 0 h 99"/>
                      <a:gd name="T58" fmla="*/ 0 w 1140"/>
                      <a:gd name="T59" fmla="*/ 0 h 99"/>
                      <a:gd name="T60" fmla="*/ 0 w 1140"/>
                      <a:gd name="T61" fmla="*/ 0 h 99"/>
                      <a:gd name="T62" fmla="*/ 0 w 1140"/>
                      <a:gd name="T63" fmla="*/ 0 h 99"/>
                      <a:gd name="T64" fmla="*/ 0 w 1140"/>
                      <a:gd name="T65" fmla="*/ 0 h 99"/>
                      <a:gd name="T66" fmla="*/ 0 w 1140"/>
                      <a:gd name="T67" fmla="*/ 0 h 99"/>
                      <a:gd name="T68" fmla="*/ 0 w 1140"/>
                      <a:gd name="T69" fmla="*/ 0 h 99"/>
                      <a:gd name="T70" fmla="*/ 0 w 1140"/>
                      <a:gd name="T71" fmla="*/ 0 h 99"/>
                      <a:gd name="T72" fmla="*/ 0 w 1140"/>
                      <a:gd name="T73" fmla="*/ 0 h 99"/>
                      <a:gd name="T74" fmla="*/ 0 w 1140"/>
                      <a:gd name="T75" fmla="*/ 0 h 99"/>
                      <a:gd name="T76" fmla="*/ 0 w 1140"/>
                      <a:gd name="T77" fmla="*/ 0 h 99"/>
                      <a:gd name="T78" fmla="*/ 0 w 1140"/>
                      <a:gd name="T79" fmla="*/ 0 h 99"/>
                      <a:gd name="T80" fmla="*/ 0 w 1140"/>
                      <a:gd name="T81" fmla="*/ 0 h 99"/>
                      <a:gd name="T82" fmla="*/ 0 w 1140"/>
                      <a:gd name="T83" fmla="*/ 0 h 99"/>
                      <a:gd name="T84" fmla="*/ 0 w 1140"/>
                      <a:gd name="T85" fmla="*/ 0 h 99"/>
                      <a:gd name="T86" fmla="*/ 0 w 1140"/>
                      <a:gd name="T87" fmla="*/ 0 h 9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140"/>
                      <a:gd name="T133" fmla="*/ 0 h 99"/>
                      <a:gd name="T134" fmla="*/ 1140 w 1140"/>
                      <a:gd name="T135" fmla="*/ 99 h 9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140" h="99">
                        <a:moveTo>
                          <a:pt x="0" y="13"/>
                        </a:moveTo>
                        <a:lnTo>
                          <a:pt x="3" y="99"/>
                        </a:lnTo>
                        <a:lnTo>
                          <a:pt x="19" y="97"/>
                        </a:lnTo>
                        <a:lnTo>
                          <a:pt x="35" y="97"/>
                        </a:lnTo>
                        <a:lnTo>
                          <a:pt x="52" y="97"/>
                        </a:lnTo>
                        <a:lnTo>
                          <a:pt x="69" y="96"/>
                        </a:lnTo>
                        <a:lnTo>
                          <a:pt x="86" y="94"/>
                        </a:lnTo>
                        <a:lnTo>
                          <a:pt x="102" y="94"/>
                        </a:lnTo>
                        <a:lnTo>
                          <a:pt x="120" y="94"/>
                        </a:lnTo>
                        <a:lnTo>
                          <a:pt x="137" y="94"/>
                        </a:lnTo>
                        <a:lnTo>
                          <a:pt x="154" y="93"/>
                        </a:lnTo>
                        <a:lnTo>
                          <a:pt x="171" y="92"/>
                        </a:lnTo>
                        <a:lnTo>
                          <a:pt x="188" y="92"/>
                        </a:lnTo>
                        <a:lnTo>
                          <a:pt x="204" y="92"/>
                        </a:lnTo>
                        <a:lnTo>
                          <a:pt x="222" y="92"/>
                        </a:lnTo>
                        <a:lnTo>
                          <a:pt x="240" y="91"/>
                        </a:lnTo>
                        <a:lnTo>
                          <a:pt x="256" y="91"/>
                        </a:lnTo>
                        <a:lnTo>
                          <a:pt x="274" y="91"/>
                        </a:lnTo>
                        <a:lnTo>
                          <a:pt x="291" y="90"/>
                        </a:lnTo>
                        <a:lnTo>
                          <a:pt x="309" y="90"/>
                        </a:lnTo>
                        <a:lnTo>
                          <a:pt x="326" y="90"/>
                        </a:lnTo>
                        <a:lnTo>
                          <a:pt x="343" y="90"/>
                        </a:lnTo>
                        <a:lnTo>
                          <a:pt x="361" y="89"/>
                        </a:lnTo>
                        <a:lnTo>
                          <a:pt x="379" y="89"/>
                        </a:lnTo>
                        <a:lnTo>
                          <a:pt x="395" y="87"/>
                        </a:lnTo>
                        <a:lnTo>
                          <a:pt x="413" y="87"/>
                        </a:lnTo>
                        <a:lnTo>
                          <a:pt x="430" y="87"/>
                        </a:lnTo>
                        <a:lnTo>
                          <a:pt x="447" y="87"/>
                        </a:lnTo>
                        <a:lnTo>
                          <a:pt x="465" y="87"/>
                        </a:lnTo>
                        <a:lnTo>
                          <a:pt x="483" y="87"/>
                        </a:lnTo>
                        <a:lnTo>
                          <a:pt x="501" y="87"/>
                        </a:lnTo>
                        <a:lnTo>
                          <a:pt x="519" y="87"/>
                        </a:lnTo>
                        <a:lnTo>
                          <a:pt x="536" y="87"/>
                        </a:lnTo>
                        <a:lnTo>
                          <a:pt x="554" y="87"/>
                        </a:lnTo>
                        <a:lnTo>
                          <a:pt x="572" y="86"/>
                        </a:lnTo>
                        <a:lnTo>
                          <a:pt x="590" y="86"/>
                        </a:lnTo>
                        <a:lnTo>
                          <a:pt x="606" y="86"/>
                        </a:lnTo>
                        <a:lnTo>
                          <a:pt x="625" y="86"/>
                        </a:lnTo>
                        <a:lnTo>
                          <a:pt x="643" y="86"/>
                        </a:lnTo>
                        <a:lnTo>
                          <a:pt x="661" y="86"/>
                        </a:lnTo>
                        <a:lnTo>
                          <a:pt x="679" y="86"/>
                        </a:lnTo>
                        <a:lnTo>
                          <a:pt x="698" y="87"/>
                        </a:lnTo>
                        <a:lnTo>
                          <a:pt x="714" y="87"/>
                        </a:lnTo>
                        <a:lnTo>
                          <a:pt x="733" y="87"/>
                        </a:lnTo>
                        <a:lnTo>
                          <a:pt x="751" y="87"/>
                        </a:lnTo>
                        <a:lnTo>
                          <a:pt x="769" y="87"/>
                        </a:lnTo>
                        <a:lnTo>
                          <a:pt x="787" y="87"/>
                        </a:lnTo>
                        <a:lnTo>
                          <a:pt x="805" y="87"/>
                        </a:lnTo>
                        <a:lnTo>
                          <a:pt x="824" y="87"/>
                        </a:lnTo>
                        <a:lnTo>
                          <a:pt x="843" y="89"/>
                        </a:lnTo>
                        <a:lnTo>
                          <a:pt x="860" y="89"/>
                        </a:lnTo>
                        <a:lnTo>
                          <a:pt x="878" y="89"/>
                        </a:lnTo>
                        <a:lnTo>
                          <a:pt x="896" y="90"/>
                        </a:lnTo>
                        <a:lnTo>
                          <a:pt x="915" y="90"/>
                        </a:lnTo>
                        <a:lnTo>
                          <a:pt x="934" y="90"/>
                        </a:lnTo>
                        <a:lnTo>
                          <a:pt x="952" y="91"/>
                        </a:lnTo>
                        <a:lnTo>
                          <a:pt x="970" y="91"/>
                        </a:lnTo>
                        <a:lnTo>
                          <a:pt x="989" y="92"/>
                        </a:lnTo>
                        <a:lnTo>
                          <a:pt x="1006" y="92"/>
                        </a:lnTo>
                        <a:lnTo>
                          <a:pt x="1024" y="93"/>
                        </a:lnTo>
                        <a:lnTo>
                          <a:pt x="1043" y="94"/>
                        </a:lnTo>
                        <a:lnTo>
                          <a:pt x="1062" y="94"/>
                        </a:lnTo>
                        <a:lnTo>
                          <a:pt x="1080" y="96"/>
                        </a:lnTo>
                        <a:lnTo>
                          <a:pt x="1099" y="97"/>
                        </a:lnTo>
                        <a:lnTo>
                          <a:pt x="1118" y="97"/>
                        </a:lnTo>
                        <a:lnTo>
                          <a:pt x="1136" y="99"/>
                        </a:lnTo>
                        <a:lnTo>
                          <a:pt x="1140" y="13"/>
                        </a:lnTo>
                        <a:lnTo>
                          <a:pt x="1121" y="11"/>
                        </a:lnTo>
                        <a:lnTo>
                          <a:pt x="1102" y="10"/>
                        </a:lnTo>
                        <a:lnTo>
                          <a:pt x="1083" y="9"/>
                        </a:lnTo>
                        <a:lnTo>
                          <a:pt x="1066" y="9"/>
                        </a:lnTo>
                        <a:lnTo>
                          <a:pt x="1047" y="8"/>
                        </a:lnTo>
                        <a:lnTo>
                          <a:pt x="1028" y="7"/>
                        </a:lnTo>
                        <a:lnTo>
                          <a:pt x="1010" y="7"/>
                        </a:lnTo>
                        <a:lnTo>
                          <a:pt x="991" y="7"/>
                        </a:lnTo>
                        <a:lnTo>
                          <a:pt x="972" y="4"/>
                        </a:lnTo>
                        <a:lnTo>
                          <a:pt x="954" y="4"/>
                        </a:lnTo>
                        <a:lnTo>
                          <a:pt x="936" y="4"/>
                        </a:lnTo>
                        <a:lnTo>
                          <a:pt x="917" y="4"/>
                        </a:lnTo>
                        <a:lnTo>
                          <a:pt x="898" y="3"/>
                        </a:lnTo>
                        <a:lnTo>
                          <a:pt x="881" y="2"/>
                        </a:lnTo>
                        <a:lnTo>
                          <a:pt x="863" y="2"/>
                        </a:lnTo>
                        <a:lnTo>
                          <a:pt x="844" y="2"/>
                        </a:lnTo>
                        <a:lnTo>
                          <a:pt x="825" y="1"/>
                        </a:lnTo>
                        <a:lnTo>
                          <a:pt x="807" y="1"/>
                        </a:lnTo>
                        <a:lnTo>
                          <a:pt x="789" y="1"/>
                        </a:lnTo>
                        <a:lnTo>
                          <a:pt x="771" y="1"/>
                        </a:lnTo>
                        <a:lnTo>
                          <a:pt x="752" y="1"/>
                        </a:lnTo>
                        <a:lnTo>
                          <a:pt x="733" y="1"/>
                        </a:lnTo>
                        <a:lnTo>
                          <a:pt x="716" y="1"/>
                        </a:lnTo>
                        <a:lnTo>
                          <a:pt x="698" y="1"/>
                        </a:lnTo>
                        <a:lnTo>
                          <a:pt x="680" y="0"/>
                        </a:lnTo>
                        <a:lnTo>
                          <a:pt x="662" y="0"/>
                        </a:lnTo>
                        <a:lnTo>
                          <a:pt x="643" y="0"/>
                        </a:lnTo>
                        <a:lnTo>
                          <a:pt x="625" y="0"/>
                        </a:lnTo>
                        <a:lnTo>
                          <a:pt x="608" y="0"/>
                        </a:lnTo>
                        <a:lnTo>
                          <a:pt x="590" y="0"/>
                        </a:lnTo>
                        <a:lnTo>
                          <a:pt x="572" y="0"/>
                        </a:lnTo>
                        <a:lnTo>
                          <a:pt x="554" y="1"/>
                        </a:lnTo>
                        <a:lnTo>
                          <a:pt x="536" y="1"/>
                        </a:lnTo>
                        <a:lnTo>
                          <a:pt x="519" y="1"/>
                        </a:lnTo>
                        <a:lnTo>
                          <a:pt x="501" y="1"/>
                        </a:lnTo>
                        <a:lnTo>
                          <a:pt x="483" y="1"/>
                        </a:lnTo>
                        <a:lnTo>
                          <a:pt x="465" y="1"/>
                        </a:lnTo>
                        <a:lnTo>
                          <a:pt x="447" y="1"/>
                        </a:lnTo>
                        <a:lnTo>
                          <a:pt x="430" y="1"/>
                        </a:lnTo>
                        <a:lnTo>
                          <a:pt x="412" y="1"/>
                        </a:lnTo>
                        <a:lnTo>
                          <a:pt x="394" y="1"/>
                        </a:lnTo>
                        <a:lnTo>
                          <a:pt x="376" y="2"/>
                        </a:lnTo>
                        <a:lnTo>
                          <a:pt x="359" y="2"/>
                        </a:lnTo>
                        <a:lnTo>
                          <a:pt x="342" y="3"/>
                        </a:lnTo>
                        <a:lnTo>
                          <a:pt x="324" y="3"/>
                        </a:lnTo>
                        <a:lnTo>
                          <a:pt x="307" y="4"/>
                        </a:lnTo>
                        <a:lnTo>
                          <a:pt x="291" y="4"/>
                        </a:lnTo>
                        <a:lnTo>
                          <a:pt x="273" y="4"/>
                        </a:lnTo>
                        <a:lnTo>
                          <a:pt x="255" y="4"/>
                        </a:lnTo>
                        <a:lnTo>
                          <a:pt x="237" y="4"/>
                        </a:lnTo>
                        <a:lnTo>
                          <a:pt x="221" y="5"/>
                        </a:lnTo>
                        <a:lnTo>
                          <a:pt x="203" y="7"/>
                        </a:lnTo>
                        <a:lnTo>
                          <a:pt x="186" y="7"/>
                        </a:lnTo>
                        <a:lnTo>
                          <a:pt x="169" y="7"/>
                        </a:lnTo>
                        <a:lnTo>
                          <a:pt x="151" y="7"/>
                        </a:lnTo>
                        <a:lnTo>
                          <a:pt x="135" y="8"/>
                        </a:lnTo>
                        <a:lnTo>
                          <a:pt x="118" y="8"/>
                        </a:lnTo>
                        <a:lnTo>
                          <a:pt x="101" y="9"/>
                        </a:lnTo>
                        <a:lnTo>
                          <a:pt x="83" y="9"/>
                        </a:lnTo>
                        <a:lnTo>
                          <a:pt x="68" y="9"/>
                        </a:lnTo>
                        <a:lnTo>
                          <a:pt x="50" y="10"/>
                        </a:lnTo>
                        <a:lnTo>
                          <a:pt x="33" y="11"/>
                        </a:lnTo>
                        <a:lnTo>
                          <a:pt x="17" y="11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1" name="Freeform 230">
                    <a:extLst>
                      <a:ext uri="{FF2B5EF4-FFF2-40B4-BE49-F238E27FC236}">
                        <a16:creationId xmlns:a16="http://schemas.microsoft.com/office/drawing/2014/main" id="{2D835D55-4AA4-B44E-8611-5501E131E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836"/>
                    <a:ext cx="67" cy="128"/>
                  </a:xfrm>
                  <a:custGeom>
                    <a:avLst/>
                    <a:gdLst>
                      <a:gd name="T0" fmla="*/ 0 w 202"/>
                      <a:gd name="T1" fmla="*/ 0 h 383"/>
                      <a:gd name="T2" fmla="*/ 0 w 202"/>
                      <a:gd name="T3" fmla="*/ 0 h 383"/>
                      <a:gd name="T4" fmla="*/ 0 w 202"/>
                      <a:gd name="T5" fmla="*/ 0 h 383"/>
                      <a:gd name="T6" fmla="*/ 0 w 202"/>
                      <a:gd name="T7" fmla="*/ 0 h 383"/>
                      <a:gd name="T8" fmla="*/ 0 w 202"/>
                      <a:gd name="T9" fmla="*/ 0 h 383"/>
                      <a:gd name="T10" fmla="*/ 0 w 202"/>
                      <a:gd name="T11" fmla="*/ 0 h 383"/>
                      <a:gd name="T12" fmla="*/ 0 w 202"/>
                      <a:gd name="T13" fmla="*/ 0 h 383"/>
                      <a:gd name="T14" fmla="*/ 0 w 202"/>
                      <a:gd name="T15" fmla="*/ 0 h 383"/>
                      <a:gd name="T16" fmla="*/ 0 w 202"/>
                      <a:gd name="T17" fmla="*/ 0 h 383"/>
                      <a:gd name="T18" fmla="*/ 0 w 202"/>
                      <a:gd name="T19" fmla="*/ 0 h 383"/>
                      <a:gd name="T20" fmla="*/ 0 w 202"/>
                      <a:gd name="T21" fmla="*/ 0 h 383"/>
                      <a:gd name="T22" fmla="*/ 0 w 202"/>
                      <a:gd name="T23" fmla="*/ 0 h 383"/>
                      <a:gd name="T24" fmla="*/ 0 w 202"/>
                      <a:gd name="T25" fmla="*/ 0 h 383"/>
                      <a:gd name="T26" fmla="*/ 0 w 202"/>
                      <a:gd name="T27" fmla="*/ 0 h 383"/>
                      <a:gd name="T28" fmla="*/ 0 w 202"/>
                      <a:gd name="T29" fmla="*/ 0 h 383"/>
                      <a:gd name="T30" fmla="*/ 0 w 202"/>
                      <a:gd name="T31" fmla="*/ 0 h 383"/>
                      <a:gd name="T32" fmla="*/ 0 w 202"/>
                      <a:gd name="T33" fmla="*/ 0 h 383"/>
                      <a:gd name="T34" fmla="*/ 0 w 202"/>
                      <a:gd name="T35" fmla="*/ 0 h 383"/>
                      <a:gd name="T36" fmla="*/ 0 w 202"/>
                      <a:gd name="T37" fmla="*/ 0 h 383"/>
                      <a:gd name="T38" fmla="*/ 0 w 202"/>
                      <a:gd name="T39" fmla="*/ 0 h 383"/>
                      <a:gd name="T40" fmla="*/ 0 w 202"/>
                      <a:gd name="T41" fmla="*/ 0 h 383"/>
                      <a:gd name="T42" fmla="*/ 0 w 202"/>
                      <a:gd name="T43" fmla="*/ 0 h 383"/>
                      <a:gd name="T44" fmla="*/ 0 w 202"/>
                      <a:gd name="T45" fmla="*/ 0 h 383"/>
                      <a:gd name="T46" fmla="*/ 0 w 202"/>
                      <a:gd name="T47" fmla="*/ 0 h 383"/>
                      <a:gd name="T48" fmla="*/ 0 w 202"/>
                      <a:gd name="T49" fmla="*/ 0 h 383"/>
                      <a:gd name="T50" fmla="*/ 0 w 202"/>
                      <a:gd name="T51" fmla="*/ 0 h 383"/>
                      <a:gd name="T52" fmla="*/ 0 w 202"/>
                      <a:gd name="T53" fmla="*/ 0 h 383"/>
                      <a:gd name="T54" fmla="*/ 0 w 202"/>
                      <a:gd name="T55" fmla="*/ 0 h 383"/>
                      <a:gd name="T56" fmla="*/ 0 w 202"/>
                      <a:gd name="T57" fmla="*/ 0 h 383"/>
                      <a:gd name="T58" fmla="*/ 0 w 202"/>
                      <a:gd name="T59" fmla="*/ 0 h 383"/>
                      <a:gd name="T60" fmla="*/ 0 w 202"/>
                      <a:gd name="T61" fmla="*/ 0 h 383"/>
                      <a:gd name="T62" fmla="*/ 0 w 202"/>
                      <a:gd name="T63" fmla="*/ 0 h 383"/>
                      <a:gd name="T64" fmla="*/ 0 w 202"/>
                      <a:gd name="T65" fmla="*/ 0 h 383"/>
                      <a:gd name="T66" fmla="*/ 0 w 202"/>
                      <a:gd name="T67" fmla="*/ 0 h 383"/>
                      <a:gd name="T68" fmla="*/ 0 w 202"/>
                      <a:gd name="T69" fmla="*/ 0 h 383"/>
                      <a:gd name="T70" fmla="*/ 0 w 202"/>
                      <a:gd name="T71" fmla="*/ 0 h 383"/>
                      <a:gd name="T72" fmla="*/ 0 w 202"/>
                      <a:gd name="T73" fmla="*/ 0 h 383"/>
                      <a:gd name="T74" fmla="*/ 0 w 202"/>
                      <a:gd name="T75" fmla="*/ 0 h 383"/>
                      <a:gd name="T76" fmla="*/ 0 w 202"/>
                      <a:gd name="T77" fmla="*/ 0 h 383"/>
                      <a:gd name="T78" fmla="*/ 0 w 202"/>
                      <a:gd name="T79" fmla="*/ 0 h 383"/>
                      <a:gd name="T80" fmla="*/ 0 w 202"/>
                      <a:gd name="T81" fmla="*/ 0 h 383"/>
                      <a:gd name="T82" fmla="*/ 0 w 202"/>
                      <a:gd name="T83" fmla="*/ 0 h 383"/>
                      <a:gd name="T84" fmla="*/ 0 w 202"/>
                      <a:gd name="T85" fmla="*/ 0 h 383"/>
                      <a:gd name="T86" fmla="*/ 0 w 202"/>
                      <a:gd name="T87" fmla="*/ 0 h 38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202"/>
                      <a:gd name="T133" fmla="*/ 0 h 383"/>
                      <a:gd name="T134" fmla="*/ 202 w 202"/>
                      <a:gd name="T135" fmla="*/ 383 h 38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202" h="383">
                        <a:moveTo>
                          <a:pt x="109" y="6"/>
                        </a:moveTo>
                        <a:lnTo>
                          <a:pt x="104" y="13"/>
                        </a:lnTo>
                        <a:lnTo>
                          <a:pt x="101" y="20"/>
                        </a:lnTo>
                        <a:lnTo>
                          <a:pt x="98" y="27"/>
                        </a:lnTo>
                        <a:lnTo>
                          <a:pt x="96" y="34"/>
                        </a:lnTo>
                        <a:lnTo>
                          <a:pt x="94" y="42"/>
                        </a:lnTo>
                        <a:lnTo>
                          <a:pt x="90" y="49"/>
                        </a:lnTo>
                        <a:lnTo>
                          <a:pt x="88" y="56"/>
                        </a:lnTo>
                        <a:lnTo>
                          <a:pt x="85" y="63"/>
                        </a:lnTo>
                        <a:lnTo>
                          <a:pt x="82" y="69"/>
                        </a:lnTo>
                        <a:lnTo>
                          <a:pt x="79" y="76"/>
                        </a:lnTo>
                        <a:lnTo>
                          <a:pt x="77" y="82"/>
                        </a:lnTo>
                        <a:lnTo>
                          <a:pt x="75" y="88"/>
                        </a:lnTo>
                        <a:lnTo>
                          <a:pt x="72" y="95"/>
                        </a:lnTo>
                        <a:lnTo>
                          <a:pt x="70" y="101"/>
                        </a:lnTo>
                        <a:lnTo>
                          <a:pt x="68" y="108"/>
                        </a:lnTo>
                        <a:lnTo>
                          <a:pt x="65" y="114"/>
                        </a:lnTo>
                        <a:lnTo>
                          <a:pt x="63" y="121"/>
                        </a:lnTo>
                        <a:lnTo>
                          <a:pt x="61" y="126"/>
                        </a:lnTo>
                        <a:lnTo>
                          <a:pt x="58" y="133"/>
                        </a:lnTo>
                        <a:lnTo>
                          <a:pt x="56" y="139"/>
                        </a:lnTo>
                        <a:lnTo>
                          <a:pt x="53" y="145"/>
                        </a:lnTo>
                        <a:lnTo>
                          <a:pt x="52" y="152"/>
                        </a:lnTo>
                        <a:lnTo>
                          <a:pt x="50" y="157"/>
                        </a:lnTo>
                        <a:lnTo>
                          <a:pt x="49" y="164"/>
                        </a:lnTo>
                        <a:lnTo>
                          <a:pt x="46" y="170"/>
                        </a:lnTo>
                        <a:lnTo>
                          <a:pt x="45" y="175"/>
                        </a:lnTo>
                        <a:lnTo>
                          <a:pt x="43" y="180"/>
                        </a:lnTo>
                        <a:lnTo>
                          <a:pt x="42" y="186"/>
                        </a:lnTo>
                        <a:lnTo>
                          <a:pt x="39" y="192"/>
                        </a:lnTo>
                        <a:lnTo>
                          <a:pt x="38" y="198"/>
                        </a:lnTo>
                        <a:lnTo>
                          <a:pt x="37" y="204"/>
                        </a:lnTo>
                        <a:lnTo>
                          <a:pt x="36" y="210"/>
                        </a:lnTo>
                        <a:lnTo>
                          <a:pt x="33" y="215"/>
                        </a:lnTo>
                        <a:lnTo>
                          <a:pt x="32" y="221"/>
                        </a:lnTo>
                        <a:lnTo>
                          <a:pt x="31" y="226"/>
                        </a:lnTo>
                        <a:lnTo>
                          <a:pt x="28" y="232"/>
                        </a:lnTo>
                        <a:lnTo>
                          <a:pt x="28" y="237"/>
                        </a:lnTo>
                        <a:lnTo>
                          <a:pt x="26" y="243"/>
                        </a:lnTo>
                        <a:lnTo>
                          <a:pt x="25" y="248"/>
                        </a:lnTo>
                        <a:lnTo>
                          <a:pt x="23" y="253"/>
                        </a:lnTo>
                        <a:lnTo>
                          <a:pt x="21" y="259"/>
                        </a:lnTo>
                        <a:lnTo>
                          <a:pt x="20" y="264"/>
                        </a:lnTo>
                        <a:lnTo>
                          <a:pt x="20" y="269"/>
                        </a:lnTo>
                        <a:lnTo>
                          <a:pt x="18" y="275"/>
                        </a:lnTo>
                        <a:lnTo>
                          <a:pt x="18" y="281"/>
                        </a:lnTo>
                        <a:lnTo>
                          <a:pt x="15" y="286"/>
                        </a:lnTo>
                        <a:lnTo>
                          <a:pt x="15" y="291"/>
                        </a:lnTo>
                        <a:lnTo>
                          <a:pt x="14" y="297"/>
                        </a:lnTo>
                        <a:lnTo>
                          <a:pt x="13" y="302"/>
                        </a:lnTo>
                        <a:lnTo>
                          <a:pt x="12" y="307"/>
                        </a:lnTo>
                        <a:lnTo>
                          <a:pt x="11" y="312"/>
                        </a:lnTo>
                        <a:lnTo>
                          <a:pt x="11" y="319"/>
                        </a:lnTo>
                        <a:lnTo>
                          <a:pt x="8" y="324"/>
                        </a:lnTo>
                        <a:lnTo>
                          <a:pt x="7" y="329"/>
                        </a:lnTo>
                        <a:lnTo>
                          <a:pt x="7" y="334"/>
                        </a:lnTo>
                        <a:lnTo>
                          <a:pt x="7" y="340"/>
                        </a:lnTo>
                        <a:lnTo>
                          <a:pt x="5" y="345"/>
                        </a:lnTo>
                        <a:lnTo>
                          <a:pt x="5" y="350"/>
                        </a:lnTo>
                        <a:lnTo>
                          <a:pt x="5" y="356"/>
                        </a:lnTo>
                        <a:lnTo>
                          <a:pt x="4" y="362"/>
                        </a:lnTo>
                        <a:lnTo>
                          <a:pt x="2" y="367"/>
                        </a:lnTo>
                        <a:lnTo>
                          <a:pt x="2" y="372"/>
                        </a:lnTo>
                        <a:lnTo>
                          <a:pt x="1" y="378"/>
                        </a:lnTo>
                        <a:lnTo>
                          <a:pt x="0" y="383"/>
                        </a:lnTo>
                        <a:lnTo>
                          <a:pt x="93" y="383"/>
                        </a:lnTo>
                        <a:lnTo>
                          <a:pt x="93" y="378"/>
                        </a:lnTo>
                        <a:lnTo>
                          <a:pt x="94" y="372"/>
                        </a:lnTo>
                        <a:lnTo>
                          <a:pt x="94" y="367"/>
                        </a:lnTo>
                        <a:lnTo>
                          <a:pt x="95" y="362"/>
                        </a:lnTo>
                        <a:lnTo>
                          <a:pt x="96" y="357"/>
                        </a:lnTo>
                        <a:lnTo>
                          <a:pt x="96" y="351"/>
                        </a:lnTo>
                        <a:lnTo>
                          <a:pt x="98" y="347"/>
                        </a:lnTo>
                        <a:lnTo>
                          <a:pt x="98" y="342"/>
                        </a:lnTo>
                        <a:lnTo>
                          <a:pt x="100" y="336"/>
                        </a:lnTo>
                        <a:lnTo>
                          <a:pt x="101" y="331"/>
                        </a:lnTo>
                        <a:lnTo>
                          <a:pt x="101" y="325"/>
                        </a:lnTo>
                        <a:lnTo>
                          <a:pt x="103" y="321"/>
                        </a:lnTo>
                        <a:lnTo>
                          <a:pt x="104" y="315"/>
                        </a:lnTo>
                        <a:lnTo>
                          <a:pt x="107" y="310"/>
                        </a:lnTo>
                        <a:lnTo>
                          <a:pt x="107" y="304"/>
                        </a:lnTo>
                        <a:lnTo>
                          <a:pt x="109" y="299"/>
                        </a:lnTo>
                        <a:lnTo>
                          <a:pt x="109" y="293"/>
                        </a:lnTo>
                        <a:lnTo>
                          <a:pt x="112" y="288"/>
                        </a:lnTo>
                        <a:lnTo>
                          <a:pt x="113" y="284"/>
                        </a:lnTo>
                        <a:lnTo>
                          <a:pt x="114" y="278"/>
                        </a:lnTo>
                        <a:lnTo>
                          <a:pt x="116" y="272"/>
                        </a:lnTo>
                        <a:lnTo>
                          <a:pt x="117" y="266"/>
                        </a:lnTo>
                        <a:lnTo>
                          <a:pt x="119" y="261"/>
                        </a:lnTo>
                        <a:lnTo>
                          <a:pt x="121" y="255"/>
                        </a:lnTo>
                        <a:lnTo>
                          <a:pt x="122" y="249"/>
                        </a:lnTo>
                        <a:lnTo>
                          <a:pt x="125" y="243"/>
                        </a:lnTo>
                        <a:lnTo>
                          <a:pt x="126" y="237"/>
                        </a:lnTo>
                        <a:lnTo>
                          <a:pt x="127" y="233"/>
                        </a:lnTo>
                        <a:lnTo>
                          <a:pt x="129" y="227"/>
                        </a:lnTo>
                        <a:lnTo>
                          <a:pt x="132" y="221"/>
                        </a:lnTo>
                        <a:lnTo>
                          <a:pt x="133" y="215"/>
                        </a:lnTo>
                        <a:lnTo>
                          <a:pt x="134" y="209"/>
                        </a:lnTo>
                        <a:lnTo>
                          <a:pt x="136" y="203"/>
                        </a:lnTo>
                        <a:lnTo>
                          <a:pt x="138" y="197"/>
                        </a:lnTo>
                        <a:lnTo>
                          <a:pt x="140" y="190"/>
                        </a:lnTo>
                        <a:lnTo>
                          <a:pt x="142" y="185"/>
                        </a:lnTo>
                        <a:lnTo>
                          <a:pt x="144" y="178"/>
                        </a:lnTo>
                        <a:lnTo>
                          <a:pt x="145" y="172"/>
                        </a:lnTo>
                        <a:lnTo>
                          <a:pt x="147" y="166"/>
                        </a:lnTo>
                        <a:lnTo>
                          <a:pt x="150" y="160"/>
                        </a:lnTo>
                        <a:lnTo>
                          <a:pt x="152" y="154"/>
                        </a:lnTo>
                        <a:lnTo>
                          <a:pt x="153" y="147"/>
                        </a:lnTo>
                        <a:lnTo>
                          <a:pt x="155" y="141"/>
                        </a:lnTo>
                        <a:lnTo>
                          <a:pt x="158" y="134"/>
                        </a:lnTo>
                        <a:lnTo>
                          <a:pt x="159" y="128"/>
                        </a:lnTo>
                        <a:lnTo>
                          <a:pt x="163" y="121"/>
                        </a:lnTo>
                        <a:lnTo>
                          <a:pt x="164" y="116"/>
                        </a:lnTo>
                        <a:lnTo>
                          <a:pt x="166" y="109"/>
                        </a:lnTo>
                        <a:lnTo>
                          <a:pt x="168" y="103"/>
                        </a:lnTo>
                        <a:lnTo>
                          <a:pt x="171" y="96"/>
                        </a:lnTo>
                        <a:lnTo>
                          <a:pt x="172" y="89"/>
                        </a:lnTo>
                        <a:lnTo>
                          <a:pt x="174" y="83"/>
                        </a:lnTo>
                        <a:lnTo>
                          <a:pt x="177" y="76"/>
                        </a:lnTo>
                        <a:lnTo>
                          <a:pt x="179" y="70"/>
                        </a:lnTo>
                        <a:lnTo>
                          <a:pt x="182" y="63"/>
                        </a:lnTo>
                        <a:lnTo>
                          <a:pt x="184" y="56"/>
                        </a:lnTo>
                        <a:lnTo>
                          <a:pt x="185" y="49"/>
                        </a:lnTo>
                        <a:lnTo>
                          <a:pt x="187" y="43"/>
                        </a:lnTo>
                        <a:lnTo>
                          <a:pt x="190" y="36"/>
                        </a:lnTo>
                        <a:lnTo>
                          <a:pt x="192" y="29"/>
                        </a:lnTo>
                        <a:lnTo>
                          <a:pt x="195" y="21"/>
                        </a:lnTo>
                        <a:lnTo>
                          <a:pt x="197" y="15"/>
                        </a:lnTo>
                        <a:lnTo>
                          <a:pt x="198" y="7"/>
                        </a:lnTo>
                        <a:lnTo>
                          <a:pt x="202" y="0"/>
                        </a:lnTo>
                        <a:lnTo>
                          <a:pt x="109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2" name="Freeform 231">
                    <a:extLst>
                      <a:ext uri="{FF2B5EF4-FFF2-40B4-BE49-F238E27FC236}">
                        <a16:creationId xmlns:a16="http://schemas.microsoft.com/office/drawing/2014/main" id="{88AFEF33-A55C-3B44-B51E-B16ACDA75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5" y="1837"/>
                    <a:ext cx="64" cy="124"/>
                  </a:xfrm>
                  <a:custGeom>
                    <a:avLst/>
                    <a:gdLst>
                      <a:gd name="T0" fmla="*/ 0 w 193"/>
                      <a:gd name="T1" fmla="*/ 0 h 372"/>
                      <a:gd name="T2" fmla="*/ 0 w 193"/>
                      <a:gd name="T3" fmla="*/ 0 h 372"/>
                      <a:gd name="T4" fmla="*/ 0 w 193"/>
                      <a:gd name="T5" fmla="*/ 0 h 372"/>
                      <a:gd name="T6" fmla="*/ 0 w 193"/>
                      <a:gd name="T7" fmla="*/ 0 h 372"/>
                      <a:gd name="T8" fmla="*/ 0 w 193"/>
                      <a:gd name="T9" fmla="*/ 0 h 372"/>
                      <a:gd name="T10" fmla="*/ 0 w 193"/>
                      <a:gd name="T11" fmla="*/ 0 h 372"/>
                      <a:gd name="T12" fmla="*/ 0 w 193"/>
                      <a:gd name="T13" fmla="*/ 0 h 372"/>
                      <a:gd name="T14" fmla="*/ 0 w 193"/>
                      <a:gd name="T15" fmla="*/ 0 h 372"/>
                      <a:gd name="T16" fmla="*/ 0 w 193"/>
                      <a:gd name="T17" fmla="*/ 0 h 372"/>
                      <a:gd name="T18" fmla="*/ 0 w 193"/>
                      <a:gd name="T19" fmla="*/ 0 h 372"/>
                      <a:gd name="T20" fmla="*/ 0 w 193"/>
                      <a:gd name="T21" fmla="*/ 0 h 372"/>
                      <a:gd name="T22" fmla="*/ 0 w 193"/>
                      <a:gd name="T23" fmla="*/ 0 h 372"/>
                      <a:gd name="T24" fmla="*/ 0 w 193"/>
                      <a:gd name="T25" fmla="*/ 0 h 372"/>
                      <a:gd name="T26" fmla="*/ 0 w 193"/>
                      <a:gd name="T27" fmla="*/ 0 h 372"/>
                      <a:gd name="T28" fmla="*/ 0 w 193"/>
                      <a:gd name="T29" fmla="*/ 0 h 372"/>
                      <a:gd name="T30" fmla="*/ 0 w 193"/>
                      <a:gd name="T31" fmla="*/ 0 h 372"/>
                      <a:gd name="T32" fmla="*/ 0 w 193"/>
                      <a:gd name="T33" fmla="*/ 0 h 372"/>
                      <a:gd name="T34" fmla="*/ 0 w 193"/>
                      <a:gd name="T35" fmla="*/ 0 h 372"/>
                      <a:gd name="T36" fmla="*/ 0 w 193"/>
                      <a:gd name="T37" fmla="*/ 0 h 372"/>
                      <a:gd name="T38" fmla="*/ 0 w 193"/>
                      <a:gd name="T39" fmla="*/ 0 h 372"/>
                      <a:gd name="T40" fmla="*/ 0 w 193"/>
                      <a:gd name="T41" fmla="*/ 0 h 372"/>
                      <a:gd name="T42" fmla="*/ 0 w 193"/>
                      <a:gd name="T43" fmla="*/ 0 h 372"/>
                      <a:gd name="T44" fmla="*/ 0 w 193"/>
                      <a:gd name="T45" fmla="*/ 0 h 372"/>
                      <a:gd name="T46" fmla="*/ 0 w 193"/>
                      <a:gd name="T47" fmla="*/ 0 h 372"/>
                      <a:gd name="T48" fmla="*/ 0 w 193"/>
                      <a:gd name="T49" fmla="*/ 0 h 372"/>
                      <a:gd name="T50" fmla="*/ 0 w 193"/>
                      <a:gd name="T51" fmla="*/ 0 h 372"/>
                      <a:gd name="T52" fmla="*/ 0 w 193"/>
                      <a:gd name="T53" fmla="*/ 0 h 372"/>
                      <a:gd name="T54" fmla="*/ 0 w 193"/>
                      <a:gd name="T55" fmla="*/ 0 h 372"/>
                      <a:gd name="T56" fmla="*/ 0 w 193"/>
                      <a:gd name="T57" fmla="*/ 0 h 372"/>
                      <a:gd name="T58" fmla="*/ 0 w 193"/>
                      <a:gd name="T59" fmla="*/ 0 h 372"/>
                      <a:gd name="T60" fmla="*/ 0 w 193"/>
                      <a:gd name="T61" fmla="*/ 0 h 372"/>
                      <a:gd name="T62" fmla="*/ 0 w 193"/>
                      <a:gd name="T63" fmla="*/ 0 h 372"/>
                      <a:gd name="T64" fmla="*/ 0 w 193"/>
                      <a:gd name="T65" fmla="*/ 0 h 372"/>
                      <a:gd name="T66" fmla="*/ 0 w 193"/>
                      <a:gd name="T67" fmla="*/ 0 h 372"/>
                      <a:gd name="T68" fmla="*/ 0 w 193"/>
                      <a:gd name="T69" fmla="*/ 0 h 372"/>
                      <a:gd name="T70" fmla="*/ 0 w 193"/>
                      <a:gd name="T71" fmla="*/ 0 h 372"/>
                      <a:gd name="T72" fmla="*/ 0 w 193"/>
                      <a:gd name="T73" fmla="*/ 0 h 372"/>
                      <a:gd name="T74" fmla="*/ 0 w 193"/>
                      <a:gd name="T75" fmla="*/ 0 h 372"/>
                      <a:gd name="T76" fmla="*/ 0 w 193"/>
                      <a:gd name="T77" fmla="*/ 0 h 372"/>
                      <a:gd name="T78" fmla="*/ 0 w 193"/>
                      <a:gd name="T79" fmla="*/ 0 h 372"/>
                      <a:gd name="T80" fmla="*/ 0 w 193"/>
                      <a:gd name="T81" fmla="*/ 0 h 372"/>
                      <a:gd name="T82" fmla="*/ 0 w 193"/>
                      <a:gd name="T83" fmla="*/ 0 h 372"/>
                      <a:gd name="T84" fmla="*/ 0 w 193"/>
                      <a:gd name="T85" fmla="*/ 0 h 372"/>
                      <a:gd name="T86" fmla="*/ 0 w 193"/>
                      <a:gd name="T87" fmla="*/ 0 h 37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93"/>
                      <a:gd name="T133" fmla="*/ 0 h 372"/>
                      <a:gd name="T134" fmla="*/ 193 w 193"/>
                      <a:gd name="T135" fmla="*/ 372 h 37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93" h="372">
                        <a:moveTo>
                          <a:pt x="74" y="0"/>
                        </a:moveTo>
                        <a:lnTo>
                          <a:pt x="0" y="49"/>
                        </a:lnTo>
                        <a:lnTo>
                          <a:pt x="3" y="54"/>
                        </a:lnTo>
                        <a:lnTo>
                          <a:pt x="5" y="60"/>
                        </a:lnTo>
                        <a:lnTo>
                          <a:pt x="9" y="66"/>
                        </a:lnTo>
                        <a:lnTo>
                          <a:pt x="11" y="72"/>
                        </a:lnTo>
                        <a:lnTo>
                          <a:pt x="15" y="76"/>
                        </a:lnTo>
                        <a:lnTo>
                          <a:pt x="17" y="82"/>
                        </a:lnTo>
                        <a:lnTo>
                          <a:pt x="21" y="88"/>
                        </a:lnTo>
                        <a:lnTo>
                          <a:pt x="23" y="94"/>
                        </a:lnTo>
                        <a:lnTo>
                          <a:pt x="25" y="99"/>
                        </a:lnTo>
                        <a:lnTo>
                          <a:pt x="28" y="104"/>
                        </a:lnTo>
                        <a:lnTo>
                          <a:pt x="30" y="110"/>
                        </a:lnTo>
                        <a:lnTo>
                          <a:pt x="34" y="114"/>
                        </a:lnTo>
                        <a:lnTo>
                          <a:pt x="36" y="120"/>
                        </a:lnTo>
                        <a:lnTo>
                          <a:pt x="38" y="126"/>
                        </a:lnTo>
                        <a:lnTo>
                          <a:pt x="41" y="131"/>
                        </a:lnTo>
                        <a:lnTo>
                          <a:pt x="43" y="137"/>
                        </a:lnTo>
                        <a:lnTo>
                          <a:pt x="45" y="142"/>
                        </a:lnTo>
                        <a:lnTo>
                          <a:pt x="48" y="148"/>
                        </a:lnTo>
                        <a:lnTo>
                          <a:pt x="50" y="152"/>
                        </a:lnTo>
                        <a:lnTo>
                          <a:pt x="53" y="157"/>
                        </a:lnTo>
                        <a:lnTo>
                          <a:pt x="54" y="162"/>
                        </a:lnTo>
                        <a:lnTo>
                          <a:pt x="56" y="168"/>
                        </a:lnTo>
                        <a:lnTo>
                          <a:pt x="59" y="173"/>
                        </a:lnTo>
                        <a:lnTo>
                          <a:pt x="61" y="178"/>
                        </a:lnTo>
                        <a:lnTo>
                          <a:pt x="63" y="183"/>
                        </a:lnTo>
                        <a:lnTo>
                          <a:pt x="64" y="188"/>
                        </a:lnTo>
                        <a:lnTo>
                          <a:pt x="66" y="194"/>
                        </a:lnTo>
                        <a:lnTo>
                          <a:pt x="68" y="199"/>
                        </a:lnTo>
                        <a:lnTo>
                          <a:pt x="70" y="203"/>
                        </a:lnTo>
                        <a:lnTo>
                          <a:pt x="72" y="209"/>
                        </a:lnTo>
                        <a:lnTo>
                          <a:pt x="74" y="214"/>
                        </a:lnTo>
                        <a:lnTo>
                          <a:pt x="76" y="220"/>
                        </a:lnTo>
                        <a:lnTo>
                          <a:pt x="78" y="225"/>
                        </a:lnTo>
                        <a:lnTo>
                          <a:pt x="79" y="230"/>
                        </a:lnTo>
                        <a:lnTo>
                          <a:pt x="80" y="234"/>
                        </a:lnTo>
                        <a:lnTo>
                          <a:pt x="81" y="239"/>
                        </a:lnTo>
                        <a:lnTo>
                          <a:pt x="83" y="244"/>
                        </a:lnTo>
                        <a:lnTo>
                          <a:pt x="85" y="248"/>
                        </a:lnTo>
                        <a:lnTo>
                          <a:pt x="86" y="253"/>
                        </a:lnTo>
                        <a:lnTo>
                          <a:pt x="87" y="259"/>
                        </a:lnTo>
                        <a:lnTo>
                          <a:pt x="89" y="264"/>
                        </a:lnTo>
                        <a:lnTo>
                          <a:pt x="89" y="269"/>
                        </a:lnTo>
                        <a:lnTo>
                          <a:pt x="92" y="273"/>
                        </a:lnTo>
                        <a:lnTo>
                          <a:pt x="92" y="278"/>
                        </a:lnTo>
                        <a:lnTo>
                          <a:pt x="93" y="283"/>
                        </a:lnTo>
                        <a:lnTo>
                          <a:pt x="94" y="288"/>
                        </a:lnTo>
                        <a:lnTo>
                          <a:pt x="95" y="292"/>
                        </a:lnTo>
                        <a:lnTo>
                          <a:pt x="97" y="297"/>
                        </a:lnTo>
                        <a:lnTo>
                          <a:pt x="97" y="302"/>
                        </a:lnTo>
                        <a:lnTo>
                          <a:pt x="98" y="307"/>
                        </a:lnTo>
                        <a:lnTo>
                          <a:pt x="99" y="311"/>
                        </a:lnTo>
                        <a:lnTo>
                          <a:pt x="99" y="316"/>
                        </a:lnTo>
                        <a:lnTo>
                          <a:pt x="100" y="320"/>
                        </a:lnTo>
                        <a:lnTo>
                          <a:pt x="101" y="324"/>
                        </a:lnTo>
                        <a:lnTo>
                          <a:pt x="101" y="329"/>
                        </a:lnTo>
                        <a:lnTo>
                          <a:pt x="102" y="335"/>
                        </a:lnTo>
                        <a:lnTo>
                          <a:pt x="102" y="339"/>
                        </a:lnTo>
                        <a:lnTo>
                          <a:pt x="104" y="343"/>
                        </a:lnTo>
                        <a:lnTo>
                          <a:pt x="104" y="348"/>
                        </a:lnTo>
                        <a:lnTo>
                          <a:pt x="104" y="353"/>
                        </a:lnTo>
                        <a:lnTo>
                          <a:pt x="105" y="358"/>
                        </a:lnTo>
                        <a:lnTo>
                          <a:pt x="105" y="362"/>
                        </a:lnTo>
                        <a:lnTo>
                          <a:pt x="106" y="367"/>
                        </a:lnTo>
                        <a:lnTo>
                          <a:pt x="106" y="372"/>
                        </a:lnTo>
                        <a:lnTo>
                          <a:pt x="193" y="366"/>
                        </a:lnTo>
                        <a:lnTo>
                          <a:pt x="191" y="360"/>
                        </a:lnTo>
                        <a:lnTo>
                          <a:pt x="191" y="355"/>
                        </a:lnTo>
                        <a:lnTo>
                          <a:pt x="190" y="349"/>
                        </a:lnTo>
                        <a:lnTo>
                          <a:pt x="190" y="345"/>
                        </a:lnTo>
                        <a:lnTo>
                          <a:pt x="190" y="340"/>
                        </a:lnTo>
                        <a:lnTo>
                          <a:pt x="189" y="334"/>
                        </a:lnTo>
                        <a:lnTo>
                          <a:pt x="188" y="329"/>
                        </a:lnTo>
                        <a:lnTo>
                          <a:pt x="188" y="323"/>
                        </a:lnTo>
                        <a:lnTo>
                          <a:pt x="188" y="317"/>
                        </a:lnTo>
                        <a:lnTo>
                          <a:pt x="186" y="313"/>
                        </a:lnTo>
                        <a:lnTo>
                          <a:pt x="186" y="307"/>
                        </a:lnTo>
                        <a:lnTo>
                          <a:pt x="186" y="302"/>
                        </a:lnTo>
                        <a:lnTo>
                          <a:pt x="183" y="297"/>
                        </a:lnTo>
                        <a:lnTo>
                          <a:pt x="182" y="291"/>
                        </a:lnTo>
                        <a:lnTo>
                          <a:pt x="182" y="286"/>
                        </a:lnTo>
                        <a:lnTo>
                          <a:pt x="182" y="282"/>
                        </a:lnTo>
                        <a:lnTo>
                          <a:pt x="180" y="276"/>
                        </a:lnTo>
                        <a:lnTo>
                          <a:pt x="180" y="269"/>
                        </a:lnTo>
                        <a:lnTo>
                          <a:pt x="177" y="264"/>
                        </a:lnTo>
                        <a:lnTo>
                          <a:pt x="177" y="259"/>
                        </a:lnTo>
                        <a:lnTo>
                          <a:pt x="175" y="253"/>
                        </a:lnTo>
                        <a:lnTo>
                          <a:pt x="174" y="247"/>
                        </a:lnTo>
                        <a:lnTo>
                          <a:pt x="172" y="241"/>
                        </a:lnTo>
                        <a:lnTo>
                          <a:pt x="171" y="235"/>
                        </a:lnTo>
                        <a:lnTo>
                          <a:pt x="170" y="231"/>
                        </a:lnTo>
                        <a:lnTo>
                          <a:pt x="168" y="225"/>
                        </a:lnTo>
                        <a:lnTo>
                          <a:pt x="167" y="219"/>
                        </a:lnTo>
                        <a:lnTo>
                          <a:pt x="165" y="214"/>
                        </a:lnTo>
                        <a:lnTo>
                          <a:pt x="163" y="208"/>
                        </a:lnTo>
                        <a:lnTo>
                          <a:pt x="162" y="203"/>
                        </a:lnTo>
                        <a:lnTo>
                          <a:pt x="159" y="197"/>
                        </a:lnTo>
                        <a:lnTo>
                          <a:pt x="158" y="192"/>
                        </a:lnTo>
                        <a:lnTo>
                          <a:pt x="156" y="186"/>
                        </a:lnTo>
                        <a:lnTo>
                          <a:pt x="155" y="180"/>
                        </a:lnTo>
                        <a:lnTo>
                          <a:pt x="152" y="175"/>
                        </a:lnTo>
                        <a:lnTo>
                          <a:pt x="150" y="169"/>
                        </a:lnTo>
                        <a:lnTo>
                          <a:pt x="148" y="163"/>
                        </a:lnTo>
                        <a:lnTo>
                          <a:pt x="146" y="157"/>
                        </a:lnTo>
                        <a:lnTo>
                          <a:pt x="144" y="152"/>
                        </a:lnTo>
                        <a:lnTo>
                          <a:pt x="142" y="145"/>
                        </a:lnTo>
                        <a:lnTo>
                          <a:pt x="139" y="139"/>
                        </a:lnTo>
                        <a:lnTo>
                          <a:pt x="137" y="135"/>
                        </a:lnTo>
                        <a:lnTo>
                          <a:pt x="134" y="127"/>
                        </a:lnTo>
                        <a:lnTo>
                          <a:pt x="132" y="121"/>
                        </a:lnTo>
                        <a:lnTo>
                          <a:pt x="130" y="116"/>
                        </a:lnTo>
                        <a:lnTo>
                          <a:pt x="127" y="110"/>
                        </a:lnTo>
                        <a:lnTo>
                          <a:pt x="125" y="104"/>
                        </a:lnTo>
                        <a:lnTo>
                          <a:pt x="123" y="99"/>
                        </a:lnTo>
                        <a:lnTo>
                          <a:pt x="119" y="92"/>
                        </a:lnTo>
                        <a:lnTo>
                          <a:pt x="117" y="86"/>
                        </a:lnTo>
                        <a:lnTo>
                          <a:pt x="114" y="80"/>
                        </a:lnTo>
                        <a:lnTo>
                          <a:pt x="111" y="74"/>
                        </a:lnTo>
                        <a:lnTo>
                          <a:pt x="108" y="68"/>
                        </a:lnTo>
                        <a:lnTo>
                          <a:pt x="105" y="62"/>
                        </a:lnTo>
                        <a:lnTo>
                          <a:pt x="102" y="56"/>
                        </a:lnTo>
                        <a:lnTo>
                          <a:pt x="99" y="50"/>
                        </a:lnTo>
                        <a:lnTo>
                          <a:pt x="97" y="43"/>
                        </a:lnTo>
                        <a:lnTo>
                          <a:pt x="93" y="37"/>
                        </a:lnTo>
                        <a:lnTo>
                          <a:pt x="89" y="31"/>
                        </a:lnTo>
                        <a:lnTo>
                          <a:pt x="86" y="25"/>
                        </a:lnTo>
                        <a:lnTo>
                          <a:pt x="83" y="18"/>
                        </a:lnTo>
                        <a:lnTo>
                          <a:pt x="80" y="12"/>
                        </a:lnTo>
                        <a:lnTo>
                          <a:pt x="76" y="5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3" name="Freeform 232">
                    <a:extLst>
                      <a:ext uri="{FF2B5EF4-FFF2-40B4-BE49-F238E27FC236}">
                        <a16:creationId xmlns:a16="http://schemas.microsoft.com/office/drawing/2014/main" id="{7D5ACF51-6740-754B-A561-02F8CFA86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1" y="1875"/>
                    <a:ext cx="25" cy="26"/>
                  </a:xfrm>
                  <a:custGeom>
                    <a:avLst/>
                    <a:gdLst>
                      <a:gd name="T0" fmla="*/ 0 w 77"/>
                      <a:gd name="T1" fmla="*/ 0 h 79"/>
                      <a:gd name="T2" fmla="*/ 0 w 77"/>
                      <a:gd name="T3" fmla="*/ 0 h 79"/>
                      <a:gd name="T4" fmla="*/ 0 w 77"/>
                      <a:gd name="T5" fmla="*/ 0 h 79"/>
                      <a:gd name="T6" fmla="*/ 0 w 77"/>
                      <a:gd name="T7" fmla="*/ 0 h 79"/>
                      <a:gd name="T8" fmla="*/ 0 w 77"/>
                      <a:gd name="T9" fmla="*/ 0 h 79"/>
                      <a:gd name="T10" fmla="*/ 0 w 77"/>
                      <a:gd name="T11" fmla="*/ 0 h 79"/>
                      <a:gd name="T12" fmla="*/ 0 w 77"/>
                      <a:gd name="T13" fmla="*/ 0 h 79"/>
                      <a:gd name="T14" fmla="*/ 0 w 77"/>
                      <a:gd name="T15" fmla="*/ 0 h 79"/>
                      <a:gd name="T16" fmla="*/ 0 w 77"/>
                      <a:gd name="T17" fmla="*/ 0 h 79"/>
                      <a:gd name="T18" fmla="*/ 0 w 77"/>
                      <a:gd name="T19" fmla="*/ 0 h 79"/>
                      <a:gd name="T20" fmla="*/ 0 w 77"/>
                      <a:gd name="T21" fmla="*/ 0 h 79"/>
                      <a:gd name="T22" fmla="*/ 0 w 77"/>
                      <a:gd name="T23" fmla="*/ 0 h 79"/>
                      <a:gd name="T24" fmla="*/ 0 w 77"/>
                      <a:gd name="T25" fmla="*/ 0 h 79"/>
                      <a:gd name="T26" fmla="*/ 0 w 77"/>
                      <a:gd name="T27" fmla="*/ 0 h 79"/>
                      <a:gd name="T28" fmla="*/ 0 w 77"/>
                      <a:gd name="T29" fmla="*/ 0 h 79"/>
                      <a:gd name="T30" fmla="*/ 0 w 77"/>
                      <a:gd name="T31" fmla="*/ 0 h 79"/>
                      <a:gd name="T32" fmla="*/ 0 w 77"/>
                      <a:gd name="T33" fmla="*/ 0 h 79"/>
                      <a:gd name="T34" fmla="*/ 0 w 77"/>
                      <a:gd name="T35" fmla="*/ 0 h 79"/>
                      <a:gd name="T36" fmla="*/ 0 w 77"/>
                      <a:gd name="T37" fmla="*/ 0 h 79"/>
                      <a:gd name="T38" fmla="*/ 0 w 77"/>
                      <a:gd name="T39" fmla="*/ 0 h 79"/>
                      <a:gd name="T40" fmla="*/ 0 w 77"/>
                      <a:gd name="T41" fmla="*/ 0 h 79"/>
                      <a:gd name="T42" fmla="*/ 0 w 77"/>
                      <a:gd name="T43" fmla="*/ 0 h 79"/>
                      <a:gd name="T44" fmla="*/ 0 w 77"/>
                      <a:gd name="T45" fmla="*/ 0 h 79"/>
                      <a:gd name="T46" fmla="*/ 0 w 77"/>
                      <a:gd name="T47" fmla="*/ 0 h 79"/>
                      <a:gd name="T48" fmla="*/ 0 w 77"/>
                      <a:gd name="T49" fmla="*/ 0 h 79"/>
                      <a:gd name="T50" fmla="*/ 0 w 77"/>
                      <a:gd name="T51" fmla="*/ 0 h 79"/>
                      <a:gd name="T52" fmla="*/ 0 w 77"/>
                      <a:gd name="T53" fmla="*/ 0 h 79"/>
                      <a:gd name="T54" fmla="*/ 0 w 77"/>
                      <a:gd name="T55" fmla="*/ 0 h 79"/>
                      <a:gd name="T56" fmla="*/ 0 w 77"/>
                      <a:gd name="T57" fmla="*/ 0 h 79"/>
                      <a:gd name="T58" fmla="*/ 0 w 77"/>
                      <a:gd name="T59" fmla="*/ 0 h 79"/>
                      <a:gd name="T60" fmla="*/ 0 w 77"/>
                      <a:gd name="T61" fmla="*/ 0 h 79"/>
                      <a:gd name="T62" fmla="*/ 0 w 77"/>
                      <a:gd name="T63" fmla="*/ 0 h 79"/>
                      <a:gd name="T64" fmla="*/ 0 w 77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9"/>
                      <a:gd name="T101" fmla="*/ 77 w 77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9">
                        <a:moveTo>
                          <a:pt x="38" y="79"/>
                        </a:moveTo>
                        <a:lnTo>
                          <a:pt x="41" y="78"/>
                        </a:lnTo>
                        <a:lnTo>
                          <a:pt x="45" y="78"/>
                        </a:lnTo>
                        <a:lnTo>
                          <a:pt x="49" y="76"/>
                        </a:lnTo>
                        <a:lnTo>
                          <a:pt x="53" y="75"/>
                        </a:lnTo>
                        <a:lnTo>
                          <a:pt x="57" y="73"/>
                        </a:lnTo>
                        <a:lnTo>
                          <a:pt x="59" y="72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3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4" y="55"/>
                        </a:lnTo>
                        <a:lnTo>
                          <a:pt x="74" y="51"/>
                        </a:lnTo>
                        <a:lnTo>
                          <a:pt x="77" y="47"/>
                        </a:lnTo>
                        <a:lnTo>
                          <a:pt x="77" y="43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77" y="31"/>
                        </a:lnTo>
                        <a:lnTo>
                          <a:pt x="74" y="28"/>
                        </a:lnTo>
                        <a:lnTo>
                          <a:pt x="74" y="24"/>
                        </a:lnTo>
                        <a:lnTo>
                          <a:pt x="72" y="21"/>
                        </a:lnTo>
                        <a:lnTo>
                          <a:pt x="70" y="18"/>
                        </a:lnTo>
                        <a:lnTo>
                          <a:pt x="67" y="15"/>
                        </a:lnTo>
                        <a:lnTo>
                          <a:pt x="65" y="12"/>
                        </a:lnTo>
                        <a:lnTo>
                          <a:pt x="63" y="10"/>
                        </a:lnTo>
                        <a:lnTo>
                          <a:pt x="59" y="7"/>
                        </a:lnTo>
                        <a:lnTo>
                          <a:pt x="57" y="5"/>
                        </a:lnTo>
                        <a:lnTo>
                          <a:pt x="53" y="3"/>
                        </a:lnTo>
                        <a:lnTo>
                          <a:pt x="49" y="3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3"/>
                        </a:lnTo>
                        <a:lnTo>
                          <a:pt x="22" y="3"/>
                        </a:lnTo>
                        <a:lnTo>
                          <a:pt x="19" y="5"/>
                        </a:lnTo>
                        <a:lnTo>
                          <a:pt x="16" y="7"/>
                        </a:lnTo>
                        <a:lnTo>
                          <a:pt x="14" y="10"/>
                        </a:lnTo>
                        <a:lnTo>
                          <a:pt x="11" y="12"/>
                        </a:lnTo>
                        <a:lnTo>
                          <a:pt x="8" y="15"/>
                        </a:lnTo>
                        <a:lnTo>
                          <a:pt x="6" y="18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lnTo>
                          <a:pt x="1" y="47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8" y="63"/>
                        </a:lnTo>
                        <a:lnTo>
                          <a:pt x="11" y="67"/>
                        </a:lnTo>
                        <a:lnTo>
                          <a:pt x="14" y="69"/>
                        </a:lnTo>
                        <a:lnTo>
                          <a:pt x="16" y="72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8"/>
                        </a:lnTo>
                        <a:lnTo>
                          <a:pt x="34" y="78"/>
                        </a:lnTo>
                        <a:lnTo>
                          <a:pt x="38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4" name="Freeform 233">
                    <a:extLst>
                      <a:ext uri="{FF2B5EF4-FFF2-40B4-BE49-F238E27FC236}">
                        <a16:creationId xmlns:a16="http://schemas.microsoft.com/office/drawing/2014/main" id="{8A7E1798-2A99-9C41-A2D4-3FE1FB983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2" y="1877"/>
                    <a:ext cx="26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3" y="76"/>
                        </a:lnTo>
                        <a:lnTo>
                          <a:pt x="46" y="76"/>
                        </a:lnTo>
                        <a:lnTo>
                          <a:pt x="50" y="75"/>
                        </a:lnTo>
                        <a:lnTo>
                          <a:pt x="53" y="74"/>
                        </a:lnTo>
                        <a:lnTo>
                          <a:pt x="56" y="71"/>
                        </a:lnTo>
                        <a:lnTo>
                          <a:pt x="59" y="70"/>
                        </a:lnTo>
                        <a:lnTo>
                          <a:pt x="63" y="68"/>
                        </a:lnTo>
                        <a:lnTo>
                          <a:pt x="67" y="65"/>
                        </a:lnTo>
                        <a:lnTo>
                          <a:pt x="69" y="62"/>
                        </a:lnTo>
                        <a:lnTo>
                          <a:pt x="71" y="59"/>
                        </a:lnTo>
                        <a:lnTo>
                          <a:pt x="72" y="56"/>
                        </a:lnTo>
                        <a:lnTo>
                          <a:pt x="74" y="54"/>
                        </a:lnTo>
                        <a:lnTo>
                          <a:pt x="75" y="49"/>
                        </a:lnTo>
                        <a:lnTo>
                          <a:pt x="76" y="46"/>
                        </a:lnTo>
                        <a:lnTo>
                          <a:pt x="77" y="42"/>
                        </a:lnTo>
                        <a:lnTo>
                          <a:pt x="77" y="38"/>
                        </a:lnTo>
                        <a:lnTo>
                          <a:pt x="77" y="33"/>
                        </a:lnTo>
                        <a:lnTo>
                          <a:pt x="76" y="31"/>
                        </a:lnTo>
                        <a:lnTo>
                          <a:pt x="75" y="26"/>
                        </a:lnTo>
                        <a:lnTo>
                          <a:pt x="74" y="23"/>
                        </a:lnTo>
                        <a:lnTo>
                          <a:pt x="72" y="19"/>
                        </a:lnTo>
                        <a:lnTo>
                          <a:pt x="71" y="16"/>
                        </a:lnTo>
                        <a:lnTo>
                          <a:pt x="69" y="13"/>
                        </a:lnTo>
                        <a:lnTo>
                          <a:pt x="67" y="11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0" y="5"/>
                        </a:lnTo>
                        <a:lnTo>
                          <a:pt x="17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6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31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49"/>
                        </a:lnTo>
                        <a:lnTo>
                          <a:pt x="2" y="54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0" y="71"/>
                        </a:lnTo>
                        <a:lnTo>
                          <a:pt x="23" y="74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5" name="Freeform 234">
                    <a:extLst>
                      <a:ext uri="{FF2B5EF4-FFF2-40B4-BE49-F238E27FC236}">
                        <a16:creationId xmlns:a16="http://schemas.microsoft.com/office/drawing/2014/main" id="{593CB2BB-6769-9941-A8D7-92382FBE0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" y="187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41" y="77"/>
                        </a:moveTo>
                        <a:lnTo>
                          <a:pt x="43" y="76"/>
                        </a:lnTo>
                        <a:lnTo>
                          <a:pt x="48" y="76"/>
                        </a:lnTo>
                        <a:lnTo>
                          <a:pt x="51" y="75"/>
                        </a:lnTo>
                        <a:lnTo>
                          <a:pt x="55" y="73"/>
                        </a:lnTo>
                        <a:lnTo>
                          <a:pt x="57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1" y="59"/>
                        </a:lnTo>
                        <a:lnTo>
                          <a:pt x="74" y="56"/>
                        </a:lnTo>
                        <a:lnTo>
                          <a:pt x="75" y="53"/>
                        </a:lnTo>
                        <a:lnTo>
                          <a:pt x="76" y="48"/>
                        </a:lnTo>
                        <a:lnTo>
                          <a:pt x="77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7" y="31"/>
                        </a:lnTo>
                        <a:lnTo>
                          <a:pt x="76" y="26"/>
                        </a:lnTo>
                        <a:lnTo>
                          <a:pt x="75" y="22"/>
                        </a:lnTo>
                        <a:lnTo>
                          <a:pt x="74" y="19"/>
                        </a:lnTo>
                        <a:lnTo>
                          <a:pt x="71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4"/>
                        </a:lnTo>
                        <a:lnTo>
                          <a:pt x="57" y="3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8" y="4"/>
                        </a:lnTo>
                        <a:lnTo>
                          <a:pt x="16" y="7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7" y="15"/>
                        </a:lnTo>
                        <a:lnTo>
                          <a:pt x="5" y="19"/>
                        </a:lnTo>
                        <a:lnTo>
                          <a:pt x="4" y="22"/>
                        </a:lnTo>
                        <a:lnTo>
                          <a:pt x="3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3" y="48"/>
                        </a:lnTo>
                        <a:lnTo>
                          <a:pt x="4" y="53"/>
                        </a:lnTo>
                        <a:lnTo>
                          <a:pt x="5" y="56"/>
                        </a:lnTo>
                        <a:lnTo>
                          <a:pt x="7" y="59"/>
                        </a:lnTo>
                        <a:lnTo>
                          <a:pt x="10" y="61"/>
                        </a:lnTo>
                        <a:lnTo>
                          <a:pt x="13" y="65"/>
                        </a:lnTo>
                        <a:lnTo>
                          <a:pt x="16" y="67"/>
                        </a:lnTo>
                        <a:lnTo>
                          <a:pt x="18" y="70"/>
                        </a:lnTo>
                        <a:lnTo>
                          <a:pt x="20" y="71"/>
                        </a:lnTo>
                        <a:lnTo>
                          <a:pt x="25" y="73"/>
                        </a:lnTo>
                        <a:lnTo>
                          <a:pt x="27" y="75"/>
                        </a:lnTo>
                        <a:lnTo>
                          <a:pt x="31" y="76"/>
                        </a:lnTo>
                        <a:lnTo>
                          <a:pt x="36" y="76"/>
                        </a:lnTo>
                        <a:lnTo>
                          <a:pt x="41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6" name="Freeform 235">
                    <a:extLst>
                      <a:ext uri="{FF2B5EF4-FFF2-40B4-BE49-F238E27FC236}">
                        <a16:creationId xmlns:a16="http://schemas.microsoft.com/office/drawing/2014/main" id="{42A5015B-BE0B-7648-934E-B185A2F1E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11" y="1877"/>
                    <a:ext cx="26" cy="26"/>
                  </a:xfrm>
                  <a:custGeom>
                    <a:avLst/>
                    <a:gdLst>
                      <a:gd name="T0" fmla="*/ 0 w 76"/>
                      <a:gd name="T1" fmla="*/ 0 h 78"/>
                      <a:gd name="T2" fmla="*/ 0 w 76"/>
                      <a:gd name="T3" fmla="*/ 0 h 78"/>
                      <a:gd name="T4" fmla="*/ 0 w 76"/>
                      <a:gd name="T5" fmla="*/ 0 h 78"/>
                      <a:gd name="T6" fmla="*/ 0 w 76"/>
                      <a:gd name="T7" fmla="*/ 0 h 78"/>
                      <a:gd name="T8" fmla="*/ 0 w 76"/>
                      <a:gd name="T9" fmla="*/ 0 h 78"/>
                      <a:gd name="T10" fmla="*/ 0 w 76"/>
                      <a:gd name="T11" fmla="*/ 0 h 78"/>
                      <a:gd name="T12" fmla="*/ 0 w 76"/>
                      <a:gd name="T13" fmla="*/ 0 h 78"/>
                      <a:gd name="T14" fmla="*/ 0 w 76"/>
                      <a:gd name="T15" fmla="*/ 0 h 78"/>
                      <a:gd name="T16" fmla="*/ 0 w 76"/>
                      <a:gd name="T17" fmla="*/ 0 h 78"/>
                      <a:gd name="T18" fmla="*/ 0 w 76"/>
                      <a:gd name="T19" fmla="*/ 0 h 78"/>
                      <a:gd name="T20" fmla="*/ 0 w 76"/>
                      <a:gd name="T21" fmla="*/ 0 h 78"/>
                      <a:gd name="T22" fmla="*/ 0 w 76"/>
                      <a:gd name="T23" fmla="*/ 0 h 78"/>
                      <a:gd name="T24" fmla="*/ 0 w 76"/>
                      <a:gd name="T25" fmla="*/ 0 h 78"/>
                      <a:gd name="T26" fmla="*/ 0 w 76"/>
                      <a:gd name="T27" fmla="*/ 0 h 78"/>
                      <a:gd name="T28" fmla="*/ 0 w 76"/>
                      <a:gd name="T29" fmla="*/ 0 h 78"/>
                      <a:gd name="T30" fmla="*/ 0 w 76"/>
                      <a:gd name="T31" fmla="*/ 0 h 78"/>
                      <a:gd name="T32" fmla="*/ 0 w 76"/>
                      <a:gd name="T33" fmla="*/ 0 h 78"/>
                      <a:gd name="T34" fmla="*/ 0 w 76"/>
                      <a:gd name="T35" fmla="*/ 0 h 78"/>
                      <a:gd name="T36" fmla="*/ 0 w 76"/>
                      <a:gd name="T37" fmla="*/ 0 h 78"/>
                      <a:gd name="T38" fmla="*/ 0 w 76"/>
                      <a:gd name="T39" fmla="*/ 0 h 78"/>
                      <a:gd name="T40" fmla="*/ 0 w 76"/>
                      <a:gd name="T41" fmla="*/ 0 h 78"/>
                      <a:gd name="T42" fmla="*/ 0 w 76"/>
                      <a:gd name="T43" fmla="*/ 0 h 78"/>
                      <a:gd name="T44" fmla="*/ 0 w 76"/>
                      <a:gd name="T45" fmla="*/ 0 h 78"/>
                      <a:gd name="T46" fmla="*/ 0 w 76"/>
                      <a:gd name="T47" fmla="*/ 0 h 78"/>
                      <a:gd name="T48" fmla="*/ 0 w 76"/>
                      <a:gd name="T49" fmla="*/ 0 h 78"/>
                      <a:gd name="T50" fmla="*/ 0 w 76"/>
                      <a:gd name="T51" fmla="*/ 0 h 78"/>
                      <a:gd name="T52" fmla="*/ 0 w 76"/>
                      <a:gd name="T53" fmla="*/ 0 h 78"/>
                      <a:gd name="T54" fmla="*/ 0 w 76"/>
                      <a:gd name="T55" fmla="*/ 0 h 78"/>
                      <a:gd name="T56" fmla="*/ 0 w 76"/>
                      <a:gd name="T57" fmla="*/ 0 h 78"/>
                      <a:gd name="T58" fmla="*/ 0 w 76"/>
                      <a:gd name="T59" fmla="*/ 0 h 78"/>
                      <a:gd name="T60" fmla="*/ 0 w 76"/>
                      <a:gd name="T61" fmla="*/ 0 h 78"/>
                      <a:gd name="T62" fmla="*/ 0 w 76"/>
                      <a:gd name="T63" fmla="*/ 0 h 78"/>
                      <a:gd name="T64" fmla="*/ 0 w 76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6"/>
                      <a:gd name="T100" fmla="*/ 0 h 78"/>
                      <a:gd name="T101" fmla="*/ 76 w 76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6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7"/>
                        </a:lnTo>
                        <a:lnTo>
                          <a:pt x="50" y="76"/>
                        </a:lnTo>
                        <a:lnTo>
                          <a:pt x="53" y="75"/>
                        </a:lnTo>
                        <a:lnTo>
                          <a:pt x="55" y="73"/>
                        </a:lnTo>
                        <a:lnTo>
                          <a:pt x="59" y="71"/>
                        </a:lnTo>
                        <a:lnTo>
                          <a:pt x="63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70" y="61"/>
                        </a:lnTo>
                        <a:lnTo>
                          <a:pt x="71" y="57"/>
                        </a:lnTo>
                        <a:lnTo>
                          <a:pt x="73" y="55"/>
                        </a:lnTo>
                        <a:lnTo>
                          <a:pt x="74" y="51"/>
                        </a:lnTo>
                        <a:lnTo>
                          <a:pt x="76" y="46"/>
                        </a:lnTo>
                        <a:lnTo>
                          <a:pt x="76" y="43"/>
                        </a:lnTo>
                        <a:lnTo>
                          <a:pt x="76" y="39"/>
                        </a:lnTo>
                        <a:lnTo>
                          <a:pt x="76" y="36"/>
                        </a:lnTo>
                        <a:lnTo>
                          <a:pt x="76" y="31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7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7"/>
                        </a:lnTo>
                        <a:lnTo>
                          <a:pt x="55" y="5"/>
                        </a:lnTo>
                        <a:lnTo>
                          <a:pt x="53" y="2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5"/>
                        </a:lnTo>
                        <a:lnTo>
                          <a:pt x="15" y="7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2" y="55"/>
                        </a:lnTo>
                        <a:lnTo>
                          <a:pt x="3" y="57"/>
                        </a:lnTo>
                        <a:lnTo>
                          <a:pt x="6" y="61"/>
                        </a:lnTo>
                        <a:lnTo>
                          <a:pt x="7" y="64"/>
                        </a:lnTo>
                        <a:lnTo>
                          <a:pt x="10" y="67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6"/>
                        </a:lnTo>
                        <a:lnTo>
                          <a:pt x="29" y="77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7" name="Freeform 236">
                    <a:extLst>
                      <a:ext uri="{FF2B5EF4-FFF2-40B4-BE49-F238E27FC236}">
                        <a16:creationId xmlns:a16="http://schemas.microsoft.com/office/drawing/2014/main" id="{D63BC201-D5D1-784E-B609-56F31B9D0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0" y="1876"/>
                    <a:ext cx="26" cy="26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9" y="77"/>
                        </a:move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49" y="75"/>
                        </a:lnTo>
                        <a:lnTo>
                          <a:pt x="53" y="73"/>
                        </a:lnTo>
                        <a:lnTo>
                          <a:pt x="55" y="71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6" y="65"/>
                        </a:lnTo>
                        <a:lnTo>
                          <a:pt x="67" y="61"/>
                        </a:lnTo>
                        <a:lnTo>
                          <a:pt x="70" y="59"/>
                        </a:lnTo>
                        <a:lnTo>
                          <a:pt x="72" y="56"/>
                        </a:lnTo>
                        <a:lnTo>
                          <a:pt x="73" y="53"/>
                        </a:lnTo>
                        <a:lnTo>
                          <a:pt x="74" y="48"/>
                        </a:lnTo>
                        <a:lnTo>
                          <a:pt x="77" y="45"/>
                        </a:lnTo>
                        <a:lnTo>
                          <a:pt x="77" y="41"/>
                        </a:lnTo>
                        <a:lnTo>
                          <a:pt x="77" y="38"/>
                        </a:lnTo>
                        <a:lnTo>
                          <a:pt x="77" y="34"/>
                        </a:lnTo>
                        <a:lnTo>
                          <a:pt x="77" y="31"/>
                        </a:lnTo>
                        <a:lnTo>
                          <a:pt x="74" y="26"/>
                        </a:lnTo>
                        <a:lnTo>
                          <a:pt x="73" y="22"/>
                        </a:lnTo>
                        <a:lnTo>
                          <a:pt x="72" y="19"/>
                        </a:lnTo>
                        <a:lnTo>
                          <a:pt x="70" y="15"/>
                        </a:lnTo>
                        <a:lnTo>
                          <a:pt x="67" y="13"/>
                        </a:lnTo>
                        <a:lnTo>
                          <a:pt x="66" y="10"/>
                        </a:lnTo>
                        <a:lnTo>
                          <a:pt x="63" y="7"/>
                        </a:lnTo>
                        <a:lnTo>
                          <a:pt x="59" y="4"/>
                        </a:lnTo>
                        <a:lnTo>
                          <a:pt x="55" y="3"/>
                        </a:lnTo>
                        <a:lnTo>
                          <a:pt x="53" y="2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3" y="2"/>
                        </a:lnTo>
                        <a:lnTo>
                          <a:pt x="20" y="3"/>
                        </a:lnTo>
                        <a:lnTo>
                          <a:pt x="16" y="4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8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3" y="22"/>
                        </a:lnTo>
                        <a:lnTo>
                          <a:pt x="1" y="26"/>
                        </a:lnTo>
                        <a:lnTo>
                          <a:pt x="1" y="31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1" y="45"/>
                        </a:lnTo>
                        <a:lnTo>
                          <a:pt x="1" y="48"/>
                        </a:lnTo>
                        <a:lnTo>
                          <a:pt x="3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8" y="61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27" y="75"/>
                        </a:lnTo>
                        <a:lnTo>
                          <a:pt x="30" y="76"/>
                        </a:lnTo>
                        <a:lnTo>
                          <a:pt x="35" y="76"/>
                        </a:lnTo>
                        <a:lnTo>
                          <a:pt x="39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8" name="Freeform 237">
                    <a:extLst>
                      <a:ext uri="{FF2B5EF4-FFF2-40B4-BE49-F238E27FC236}">
                        <a16:creationId xmlns:a16="http://schemas.microsoft.com/office/drawing/2014/main" id="{09F77044-4AD3-AF45-982D-98D6EFF5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12" y="1877"/>
                    <a:ext cx="26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w 78"/>
                      <a:gd name="T25" fmla="*/ 0 h 78"/>
                      <a:gd name="T26" fmla="*/ 0 w 78"/>
                      <a:gd name="T27" fmla="*/ 0 h 78"/>
                      <a:gd name="T28" fmla="*/ 0 w 78"/>
                      <a:gd name="T29" fmla="*/ 0 h 78"/>
                      <a:gd name="T30" fmla="*/ 0 w 78"/>
                      <a:gd name="T31" fmla="*/ 0 h 78"/>
                      <a:gd name="T32" fmla="*/ 0 w 78"/>
                      <a:gd name="T33" fmla="*/ 0 h 78"/>
                      <a:gd name="T34" fmla="*/ 0 w 78"/>
                      <a:gd name="T35" fmla="*/ 0 h 78"/>
                      <a:gd name="T36" fmla="*/ 0 w 78"/>
                      <a:gd name="T37" fmla="*/ 0 h 78"/>
                      <a:gd name="T38" fmla="*/ 0 w 78"/>
                      <a:gd name="T39" fmla="*/ 0 h 78"/>
                      <a:gd name="T40" fmla="*/ 0 w 78"/>
                      <a:gd name="T41" fmla="*/ 0 h 78"/>
                      <a:gd name="T42" fmla="*/ 0 w 78"/>
                      <a:gd name="T43" fmla="*/ 0 h 78"/>
                      <a:gd name="T44" fmla="*/ 0 w 78"/>
                      <a:gd name="T45" fmla="*/ 0 h 78"/>
                      <a:gd name="T46" fmla="*/ 0 w 78"/>
                      <a:gd name="T47" fmla="*/ 0 h 78"/>
                      <a:gd name="T48" fmla="*/ 0 w 78"/>
                      <a:gd name="T49" fmla="*/ 0 h 78"/>
                      <a:gd name="T50" fmla="*/ 0 w 78"/>
                      <a:gd name="T51" fmla="*/ 0 h 78"/>
                      <a:gd name="T52" fmla="*/ 0 w 78"/>
                      <a:gd name="T53" fmla="*/ 0 h 78"/>
                      <a:gd name="T54" fmla="*/ 0 w 78"/>
                      <a:gd name="T55" fmla="*/ 0 h 78"/>
                      <a:gd name="T56" fmla="*/ 0 w 78"/>
                      <a:gd name="T57" fmla="*/ 0 h 78"/>
                      <a:gd name="T58" fmla="*/ 0 w 78"/>
                      <a:gd name="T59" fmla="*/ 0 h 78"/>
                      <a:gd name="T60" fmla="*/ 0 w 78"/>
                      <a:gd name="T61" fmla="*/ 0 h 78"/>
                      <a:gd name="T62" fmla="*/ 0 w 78"/>
                      <a:gd name="T63" fmla="*/ 0 h 78"/>
                      <a:gd name="T64" fmla="*/ 0 w 78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8"/>
                      <a:gd name="T101" fmla="*/ 78 w 78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8">
                        <a:moveTo>
                          <a:pt x="39" y="78"/>
                        </a:moveTo>
                        <a:lnTo>
                          <a:pt x="43" y="77"/>
                        </a:lnTo>
                        <a:lnTo>
                          <a:pt x="46" y="77"/>
                        </a:lnTo>
                        <a:lnTo>
                          <a:pt x="50" y="76"/>
                        </a:lnTo>
                        <a:lnTo>
                          <a:pt x="55" y="75"/>
                        </a:lnTo>
                        <a:lnTo>
                          <a:pt x="57" y="73"/>
                        </a:lnTo>
                        <a:lnTo>
                          <a:pt x="61" y="71"/>
                        </a:lnTo>
                        <a:lnTo>
                          <a:pt x="63" y="69"/>
                        </a:lnTo>
                        <a:lnTo>
                          <a:pt x="67" y="67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4" y="57"/>
                        </a:lnTo>
                        <a:lnTo>
                          <a:pt x="75" y="55"/>
                        </a:lnTo>
                        <a:lnTo>
                          <a:pt x="76" y="51"/>
                        </a:lnTo>
                        <a:lnTo>
                          <a:pt x="77" y="46"/>
                        </a:lnTo>
                        <a:lnTo>
                          <a:pt x="78" y="43"/>
                        </a:lnTo>
                        <a:lnTo>
                          <a:pt x="78" y="39"/>
                        </a:lnTo>
                        <a:lnTo>
                          <a:pt x="78" y="36"/>
                        </a:lnTo>
                        <a:lnTo>
                          <a:pt x="77" y="31"/>
                        </a:lnTo>
                        <a:lnTo>
                          <a:pt x="76" y="27"/>
                        </a:lnTo>
                        <a:lnTo>
                          <a:pt x="75" y="24"/>
                        </a:lnTo>
                        <a:lnTo>
                          <a:pt x="74" y="20"/>
                        </a:lnTo>
                        <a:lnTo>
                          <a:pt x="70" y="17"/>
                        </a:lnTo>
                        <a:lnTo>
                          <a:pt x="68" y="14"/>
                        </a:lnTo>
                        <a:lnTo>
                          <a:pt x="67" y="12"/>
                        </a:lnTo>
                        <a:lnTo>
                          <a:pt x="63" y="8"/>
                        </a:lnTo>
                        <a:lnTo>
                          <a:pt x="61" y="7"/>
                        </a:lnTo>
                        <a:lnTo>
                          <a:pt x="57" y="5"/>
                        </a:lnTo>
                        <a:lnTo>
                          <a:pt x="55" y="2"/>
                        </a:lnTo>
                        <a:lnTo>
                          <a:pt x="50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7" y="2"/>
                        </a:lnTo>
                        <a:lnTo>
                          <a:pt x="24" y="2"/>
                        </a:lnTo>
                        <a:lnTo>
                          <a:pt x="20" y="5"/>
                        </a:lnTo>
                        <a:lnTo>
                          <a:pt x="18" y="7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8" y="14"/>
                        </a:lnTo>
                        <a:lnTo>
                          <a:pt x="7" y="17"/>
                        </a:lnTo>
                        <a:lnTo>
                          <a:pt x="5" y="20"/>
                        </a:lnTo>
                        <a:lnTo>
                          <a:pt x="4" y="24"/>
                        </a:lnTo>
                        <a:lnTo>
                          <a:pt x="2" y="27"/>
                        </a:lnTo>
                        <a:lnTo>
                          <a:pt x="1" y="31"/>
                        </a:lnTo>
                        <a:lnTo>
                          <a:pt x="0" y="36"/>
                        </a:lnTo>
                        <a:lnTo>
                          <a:pt x="0" y="39"/>
                        </a:lnTo>
                        <a:lnTo>
                          <a:pt x="0" y="43"/>
                        </a:lnTo>
                        <a:lnTo>
                          <a:pt x="1" y="46"/>
                        </a:lnTo>
                        <a:lnTo>
                          <a:pt x="2" y="51"/>
                        </a:lnTo>
                        <a:lnTo>
                          <a:pt x="4" y="55"/>
                        </a:lnTo>
                        <a:lnTo>
                          <a:pt x="5" y="57"/>
                        </a:lnTo>
                        <a:lnTo>
                          <a:pt x="7" y="61"/>
                        </a:lnTo>
                        <a:lnTo>
                          <a:pt x="8" y="64"/>
                        </a:lnTo>
                        <a:lnTo>
                          <a:pt x="12" y="67"/>
                        </a:lnTo>
                        <a:lnTo>
                          <a:pt x="14" y="69"/>
                        </a:lnTo>
                        <a:lnTo>
                          <a:pt x="18" y="71"/>
                        </a:lnTo>
                        <a:lnTo>
                          <a:pt x="20" y="73"/>
                        </a:lnTo>
                        <a:lnTo>
                          <a:pt x="24" y="75"/>
                        </a:lnTo>
                        <a:lnTo>
                          <a:pt x="27" y="76"/>
                        </a:lnTo>
                        <a:lnTo>
                          <a:pt x="31" y="77"/>
                        </a:lnTo>
                        <a:lnTo>
                          <a:pt x="36" y="77"/>
                        </a:lnTo>
                        <a:lnTo>
                          <a:pt x="39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59" name="Freeform 238">
                    <a:extLst>
                      <a:ext uri="{FF2B5EF4-FFF2-40B4-BE49-F238E27FC236}">
                        <a16:creationId xmlns:a16="http://schemas.microsoft.com/office/drawing/2014/main" id="{C706192B-1E7B-3646-8218-FA719696B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62" y="1876"/>
                    <a:ext cx="25" cy="26"/>
                  </a:xfrm>
                  <a:custGeom>
                    <a:avLst/>
                    <a:gdLst>
                      <a:gd name="T0" fmla="*/ 0 w 75"/>
                      <a:gd name="T1" fmla="*/ 0 h 78"/>
                      <a:gd name="T2" fmla="*/ 0 w 75"/>
                      <a:gd name="T3" fmla="*/ 0 h 78"/>
                      <a:gd name="T4" fmla="*/ 0 w 75"/>
                      <a:gd name="T5" fmla="*/ 0 h 78"/>
                      <a:gd name="T6" fmla="*/ 0 w 75"/>
                      <a:gd name="T7" fmla="*/ 0 h 78"/>
                      <a:gd name="T8" fmla="*/ 0 w 75"/>
                      <a:gd name="T9" fmla="*/ 0 h 78"/>
                      <a:gd name="T10" fmla="*/ 0 w 75"/>
                      <a:gd name="T11" fmla="*/ 0 h 78"/>
                      <a:gd name="T12" fmla="*/ 0 w 75"/>
                      <a:gd name="T13" fmla="*/ 0 h 78"/>
                      <a:gd name="T14" fmla="*/ 0 w 75"/>
                      <a:gd name="T15" fmla="*/ 0 h 78"/>
                      <a:gd name="T16" fmla="*/ 0 w 75"/>
                      <a:gd name="T17" fmla="*/ 0 h 78"/>
                      <a:gd name="T18" fmla="*/ 0 w 75"/>
                      <a:gd name="T19" fmla="*/ 0 h 78"/>
                      <a:gd name="T20" fmla="*/ 0 w 75"/>
                      <a:gd name="T21" fmla="*/ 0 h 78"/>
                      <a:gd name="T22" fmla="*/ 0 w 75"/>
                      <a:gd name="T23" fmla="*/ 0 h 78"/>
                      <a:gd name="T24" fmla="*/ 0 w 75"/>
                      <a:gd name="T25" fmla="*/ 0 h 78"/>
                      <a:gd name="T26" fmla="*/ 0 w 75"/>
                      <a:gd name="T27" fmla="*/ 0 h 78"/>
                      <a:gd name="T28" fmla="*/ 0 w 75"/>
                      <a:gd name="T29" fmla="*/ 0 h 78"/>
                      <a:gd name="T30" fmla="*/ 0 w 75"/>
                      <a:gd name="T31" fmla="*/ 0 h 78"/>
                      <a:gd name="T32" fmla="*/ 0 w 75"/>
                      <a:gd name="T33" fmla="*/ 0 h 78"/>
                      <a:gd name="T34" fmla="*/ 0 w 75"/>
                      <a:gd name="T35" fmla="*/ 0 h 78"/>
                      <a:gd name="T36" fmla="*/ 0 w 75"/>
                      <a:gd name="T37" fmla="*/ 0 h 78"/>
                      <a:gd name="T38" fmla="*/ 0 w 75"/>
                      <a:gd name="T39" fmla="*/ 0 h 78"/>
                      <a:gd name="T40" fmla="*/ 0 w 75"/>
                      <a:gd name="T41" fmla="*/ 0 h 78"/>
                      <a:gd name="T42" fmla="*/ 0 w 75"/>
                      <a:gd name="T43" fmla="*/ 0 h 78"/>
                      <a:gd name="T44" fmla="*/ 0 w 75"/>
                      <a:gd name="T45" fmla="*/ 0 h 78"/>
                      <a:gd name="T46" fmla="*/ 0 w 75"/>
                      <a:gd name="T47" fmla="*/ 0 h 78"/>
                      <a:gd name="T48" fmla="*/ 0 w 75"/>
                      <a:gd name="T49" fmla="*/ 0 h 78"/>
                      <a:gd name="T50" fmla="*/ 0 w 75"/>
                      <a:gd name="T51" fmla="*/ 0 h 78"/>
                      <a:gd name="T52" fmla="*/ 0 w 75"/>
                      <a:gd name="T53" fmla="*/ 0 h 78"/>
                      <a:gd name="T54" fmla="*/ 0 w 75"/>
                      <a:gd name="T55" fmla="*/ 0 h 78"/>
                      <a:gd name="T56" fmla="*/ 0 w 75"/>
                      <a:gd name="T57" fmla="*/ 0 h 78"/>
                      <a:gd name="T58" fmla="*/ 0 w 75"/>
                      <a:gd name="T59" fmla="*/ 0 h 78"/>
                      <a:gd name="T60" fmla="*/ 0 w 75"/>
                      <a:gd name="T61" fmla="*/ 0 h 78"/>
                      <a:gd name="T62" fmla="*/ 0 w 75"/>
                      <a:gd name="T63" fmla="*/ 0 h 78"/>
                      <a:gd name="T64" fmla="*/ 0 w 75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5"/>
                      <a:gd name="T100" fmla="*/ 0 h 78"/>
                      <a:gd name="T101" fmla="*/ 75 w 75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5" h="78">
                        <a:moveTo>
                          <a:pt x="38" y="78"/>
                        </a:moveTo>
                        <a:lnTo>
                          <a:pt x="41" y="78"/>
                        </a:lnTo>
                        <a:lnTo>
                          <a:pt x="45" y="77"/>
                        </a:lnTo>
                        <a:lnTo>
                          <a:pt x="48" y="76"/>
                        </a:lnTo>
                        <a:lnTo>
                          <a:pt x="52" y="75"/>
                        </a:lnTo>
                        <a:lnTo>
                          <a:pt x="54" y="72"/>
                        </a:lnTo>
                        <a:lnTo>
                          <a:pt x="58" y="71"/>
                        </a:lnTo>
                        <a:lnTo>
                          <a:pt x="61" y="69"/>
                        </a:lnTo>
                        <a:lnTo>
                          <a:pt x="65" y="66"/>
                        </a:lnTo>
                        <a:lnTo>
                          <a:pt x="66" y="63"/>
                        </a:lnTo>
                        <a:lnTo>
                          <a:pt x="68" y="60"/>
                        </a:lnTo>
                        <a:lnTo>
                          <a:pt x="70" y="57"/>
                        </a:lnTo>
                        <a:lnTo>
                          <a:pt x="72" y="53"/>
                        </a:lnTo>
                        <a:lnTo>
                          <a:pt x="73" y="51"/>
                        </a:lnTo>
                        <a:lnTo>
                          <a:pt x="75" y="46"/>
                        </a:lnTo>
                        <a:lnTo>
                          <a:pt x="75" y="42"/>
                        </a:lnTo>
                        <a:lnTo>
                          <a:pt x="75" y="39"/>
                        </a:lnTo>
                        <a:lnTo>
                          <a:pt x="75" y="35"/>
                        </a:lnTo>
                        <a:lnTo>
                          <a:pt x="75" y="31"/>
                        </a:lnTo>
                        <a:lnTo>
                          <a:pt x="73" y="26"/>
                        </a:lnTo>
                        <a:lnTo>
                          <a:pt x="72" y="23"/>
                        </a:lnTo>
                        <a:lnTo>
                          <a:pt x="70" y="20"/>
                        </a:lnTo>
                        <a:lnTo>
                          <a:pt x="68" y="18"/>
                        </a:lnTo>
                        <a:lnTo>
                          <a:pt x="66" y="14"/>
                        </a:lnTo>
                        <a:lnTo>
                          <a:pt x="65" y="12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4" y="4"/>
                        </a:lnTo>
                        <a:lnTo>
                          <a:pt x="52" y="2"/>
                        </a:lnTo>
                        <a:lnTo>
                          <a:pt x="48" y="2"/>
                        </a:lnTo>
                        <a:lnTo>
                          <a:pt x="45" y="1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29" y="1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19" y="4"/>
                        </a:lnTo>
                        <a:lnTo>
                          <a:pt x="15" y="7"/>
                        </a:lnTo>
                        <a:lnTo>
                          <a:pt x="13" y="9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8"/>
                        </a:lnTo>
                        <a:lnTo>
                          <a:pt x="3" y="20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6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19" y="72"/>
                        </a:lnTo>
                        <a:lnTo>
                          <a:pt x="22" y="75"/>
                        </a:lnTo>
                        <a:lnTo>
                          <a:pt x="24" y="76"/>
                        </a:lnTo>
                        <a:lnTo>
                          <a:pt x="29" y="77"/>
                        </a:lnTo>
                        <a:lnTo>
                          <a:pt x="33" y="78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0" name="Freeform 239">
                    <a:extLst>
                      <a:ext uri="{FF2B5EF4-FFF2-40B4-BE49-F238E27FC236}">
                        <a16:creationId xmlns:a16="http://schemas.microsoft.com/office/drawing/2014/main" id="{03503ED0-764D-E844-B28B-F2D7B8552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6" y="1906"/>
                    <a:ext cx="26" cy="26"/>
                  </a:xfrm>
                  <a:custGeom>
                    <a:avLst/>
                    <a:gdLst>
                      <a:gd name="T0" fmla="*/ 0 w 77"/>
                      <a:gd name="T1" fmla="*/ 0 h 78"/>
                      <a:gd name="T2" fmla="*/ 0 w 77"/>
                      <a:gd name="T3" fmla="*/ 0 h 78"/>
                      <a:gd name="T4" fmla="*/ 0 w 77"/>
                      <a:gd name="T5" fmla="*/ 0 h 78"/>
                      <a:gd name="T6" fmla="*/ 0 w 77"/>
                      <a:gd name="T7" fmla="*/ 0 h 78"/>
                      <a:gd name="T8" fmla="*/ 0 w 77"/>
                      <a:gd name="T9" fmla="*/ 0 h 78"/>
                      <a:gd name="T10" fmla="*/ 0 w 77"/>
                      <a:gd name="T11" fmla="*/ 0 h 78"/>
                      <a:gd name="T12" fmla="*/ 0 w 77"/>
                      <a:gd name="T13" fmla="*/ 0 h 78"/>
                      <a:gd name="T14" fmla="*/ 0 w 77"/>
                      <a:gd name="T15" fmla="*/ 0 h 78"/>
                      <a:gd name="T16" fmla="*/ 0 w 77"/>
                      <a:gd name="T17" fmla="*/ 0 h 78"/>
                      <a:gd name="T18" fmla="*/ 0 w 77"/>
                      <a:gd name="T19" fmla="*/ 0 h 78"/>
                      <a:gd name="T20" fmla="*/ 0 w 77"/>
                      <a:gd name="T21" fmla="*/ 0 h 78"/>
                      <a:gd name="T22" fmla="*/ 0 w 77"/>
                      <a:gd name="T23" fmla="*/ 0 h 78"/>
                      <a:gd name="T24" fmla="*/ 0 w 77"/>
                      <a:gd name="T25" fmla="*/ 0 h 78"/>
                      <a:gd name="T26" fmla="*/ 0 w 77"/>
                      <a:gd name="T27" fmla="*/ 0 h 78"/>
                      <a:gd name="T28" fmla="*/ 0 w 77"/>
                      <a:gd name="T29" fmla="*/ 0 h 78"/>
                      <a:gd name="T30" fmla="*/ 0 w 77"/>
                      <a:gd name="T31" fmla="*/ 0 h 78"/>
                      <a:gd name="T32" fmla="*/ 0 w 77"/>
                      <a:gd name="T33" fmla="*/ 0 h 78"/>
                      <a:gd name="T34" fmla="*/ 0 w 77"/>
                      <a:gd name="T35" fmla="*/ 0 h 78"/>
                      <a:gd name="T36" fmla="*/ 0 w 77"/>
                      <a:gd name="T37" fmla="*/ 0 h 78"/>
                      <a:gd name="T38" fmla="*/ 0 w 77"/>
                      <a:gd name="T39" fmla="*/ 0 h 78"/>
                      <a:gd name="T40" fmla="*/ 0 w 77"/>
                      <a:gd name="T41" fmla="*/ 0 h 78"/>
                      <a:gd name="T42" fmla="*/ 0 w 77"/>
                      <a:gd name="T43" fmla="*/ 0 h 78"/>
                      <a:gd name="T44" fmla="*/ 0 w 77"/>
                      <a:gd name="T45" fmla="*/ 0 h 78"/>
                      <a:gd name="T46" fmla="*/ 0 w 77"/>
                      <a:gd name="T47" fmla="*/ 0 h 78"/>
                      <a:gd name="T48" fmla="*/ 0 w 77"/>
                      <a:gd name="T49" fmla="*/ 0 h 78"/>
                      <a:gd name="T50" fmla="*/ 0 w 77"/>
                      <a:gd name="T51" fmla="*/ 0 h 78"/>
                      <a:gd name="T52" fmla="*/ 0 w 77"/>
                      <a:gd name="T53" fmla="*/ 0 h 78"/>
                      <a:gd name="T54" fmla="*/ 0 w 77"/>
                      <a:gd name="T55" fmla="*/ 0 h 78"/>
                      <a:gd name="T56" fmla="*/ 0 w 77"/>
                      <a:gd name="T57" fmla="*/ 0 h 78"/>
                      <a:gd name="T58" fmla="*/ 0 w 77"/>
                      <a:gd name="T59" fmla="*/ 0 h 78"/>
                      <a:gd name="T60" fmla="*/ 0 w 77"/>
                      <a:gd name="T61" fmla="*/ 0 h 78"/>
                      <a:gd name="T62" fmla="*/ 0 w 77"/>
                      <a:gd name="T63" fmla="*/ 0 h 78"/>
                      <a:gd name="T64" fmla="*/ 0 w 77"/>
                      <a:gd name="T65" fmla="*/ 0 h 7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8"/>
                      <a:gd name="T101" fmla="*/ 77 w 77"/>
                      <a:gd name="T102" fmla="*/ 78 h 7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8">
                        <a:moveTo>
                          <a:pt x="38" y="78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50" y="76"/>
                        </a:lnTo>
                        <a:lnTo>
                          <a:pt x="53" y="73"/>
                        </a:lnTo>
                        <a:lnTo>
                          <a:pt x="56" y="72"/>
                        </a:lnTo>
                        <a:lnTo>
                          <a:pt x="59" y="70"/>
                        </a:lnTo>
                        <a:lnTo>
                          <a:pt x="63" y="67"/>
                        </a:lnTo>
                        <a:lnTo>
                          <a:pt x="65" y="65"/>
                        </a:lnTo>
                        <a:lnTo>
                          <a:pt x="67" y="63"/>
                        </a:lnTo>
                        <a:lnTo>
                          <a:pt x="70" y="60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6"/>
                        </a:lnTo>
                        <a:lnTo>
                          <a:pt x="76" y="42"/>
                        </a:lnTo>
                        <a:lnTo>
                          <a:pt x="77" y="39"/>
                        </a:lnTo>
                        <a:lnTo>
                          <a:pt x="76" y="35"/>
                        </a:lnTo>
                        <a:lnTo>
                          <a:pt x="76" y="29"/>
                        </a:lnTo>
                        <a:lnTo>
                          <a:pt x="74" y="27"/>
                        </a:lnTo>
                        <a:lnTo>
                          <a:pt x="73" y="24"/>
                        </a:lnTo>
                        <a:lnTo>
                          <a:pt x="71" y="20"/>
                        </a:lnTo>
                        <a:lnTo>
                          <a:pt x="70" y="16"/>
                        </a:lnTo>
                        <a:lnTo>
                          <a:pt x="67" y="14"/>
                        </a:lnTo>
                        <a:lnTo>
                          <a:pt x="65" y="12"/>
                        </a:lnTo>
                        <a:lnTo>
                          <a:pt x="63" y="8"/>
                        </a:lnTo>
                        <a:lnTo>
                          <a:pt x="59" y="6"/>
                        </a:lnTo>
                        <a:lnTo>
                          <a:pt x="56" y="5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5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0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3" y="20"/>
                        </a:lnTo>
                        <a:lnTo>
                          <a:pt x="2" y="24"/>
                        </a:lnTo>
                        <a:lnTo>
                          <a:pt x="1" y="27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0" y="39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3" y="56"/>
                        </a:lnTo>
                        <a:lnTo>
                          <a:pt x="4" y="60"/>
                        </a:lnTo>
                        <a:lnTo>
                          <a:pt x="7" y="63"/>
                        </a:lnTo>
                        <a:lnTo>
                          <a:pt x="10" y="65"/>
                        </a:lnTo>
                        <a:lnTo>
                          <a:pt x="13" y="67"/>
                        </a:lnTo>
                        <a:lnTo>
                          <a:pt x="16" y="70"/>
                        </a:lnTo>
                        <a:lnTo>
                          <a:pt x="20" y="72"/>
                        </a:lnTo>
                        <a:lnTo>
                          <a:pt x="22" y="73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4" y="77"/>
                        </a:lnTo>
                        <a:lnTo>
                          <a:pt x="38" y="7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1" name="Freeform 240">
                    <a:extLst>
                      <a:ext uri="{FF2B5EF4-FFF2-40B4-BE49-F238E27FC236}">
                        <a16:creationId xmlns:a16="http://schemas.microsoft.com/office/drawing/2014/main" id="{2D2777C5-A509-B846-9CDA-84E4FBDE9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" y="1906"/>
                    <a:ext cx="27" cy="25"/>
                  </a:xfrm>
                  <a:custGeom>
                    <a:avLst/>
                    <a:gdLst>
                      <a:gd name="T0" fmla="*/ 0 w 79"/>
                      <a:gd name="T1" fmla="*/ 0 h 76"/>
                      <a:gd name="T2" fmla="*/ 0 w 79"/>
                      <a:gd name="T3" fmla="*/ 0 h 76"/>
                      <a:gd name="T4" fmla="*/ 0 w 79"/>
                      <a:gd name="T5" fmla="*/ 0 h 76"/>
                      <a:gd name="T6" fmla="*/ 0 w 79"/>
                      <a:gd name="T7" fmla="*/ 0 h 76"/>
                      <a:gd name="T8" fmla="*/ 0 w 79"/>
                      <a:gd name="T9" fmla="*/ 0 h 76"/>
                      <a:gd name="T10" fmla="*/ 0 w 79"/>
                      <a:gd name="T11" fmla="*/ 0 h 76"/>
                      <a:gd name="T12" fmla="*/ 0 w 79"/>
                      <a:gd name="T13" fmla="*/ 0 h 76"/>
                      <a:gd name="T14" fmla="*/ 0 w 79"/>
                      <a:gd name="T15" fmla="*/ 0 h 76"/>
                      <a:gd name="T16" fmla="*/ 0 w 79"/>
                      <a:gd name="T17" fmla="*/ 0 h 76"/>
                      <a:gd name="T18" fmla="*/ 0 w 79"/>
                      <a:gd name="T19" fmla="*/ 0 h 76"/>
                      <a:gd name="T20" fmla="*/ 0 w 79"/>
                      <a:gd name="T21" fmla="*/ 0 h 76"/>
                      <a:gd name="T22" fmla="*/ 0 w 79"/>
                      <a:gd name="T23" fmla="*/ 0 h 76"/>
                      <a:gd name="T24" fmla="*/ 0 w 79"/>
                      <a:gd name="T25" fmla="*/ 0 h 76"/>
                      <a:gd name="T26" fmla="*/ 0 w 79"/>
                      <a:gd name="T27" fmla="*/ 0 h 76"/>
                      <a:gd name="T28" fmla="*/ 0 w 79"/>
                      <a:gd name="T29" fmla="*/ 0 h 76"/>
                      <a:gd name="T30" fmla="*/ 0 w 79"/>
                      <a:gd name="T31" fmla="*/ 0 h 76"/>
                      <a:gd name="T32" fmla="*/ 0 w 79"/>
                      <a:gd name="T33" fmla="*/ 0 h 76"/>
                      <a:gd name="T34" fmla="*/ 0 w 79"/>
                      <a:gd name="T35" fmla="*/ 0 h 76"/>
                      <a:gd name="T36" fmla="*/ 0 w 79"/>
                      <a:gd name="T37" fmla="*/ 0 h 76"/>
                      <a:gd name="T38" fmla="*/ 0 w 79"/>
                      <a:gd name="T39" fmla="*/ 0 h 76"/>
                      <a:gd name="T40" fmla="*/ 0 w 79"/>
                      <a:gd name="T41" fmla="*/ 0 h 76"/>
                      <a:gd name="T42" fmla="*/ 0 w 79"/>
                      <a:gd name="T43" fmla="*/ 0 h 76"/>
                      <a:gd name="T44" fmla="*/ 0 w 79"/>
                      <a:gd name="T45" fmla="*/ 0 h 76"/>
                      <a:gd name="T46" fmla="*/ 0 w 79"/>
                      <a:gd name="T47" fmla="*/ 0 h 76"/>
                      <a:gd name="T48" fmla="*/ 0 w 79"/>
                      <a:gd name="T49" fmla="*/ 0 h 76"/>
                      <a:gd name="T50" fmla="*/ 0 w 79"/>
                      <a:gd name="T51" fmla="*/ 0 h 76"/>
                      <a:gd name="T52" fmla="*/ 0 w 79"/>
                      <a:gd name="T53" fmla="*/ 0 h 76"/>
                      <a:gd name="T54" fmla="*/ 0 w 79"/>
                      <a:gd name="T55" fmla="*/ 0 h 76"/>
                      <a:gd name="T56" fmla="*/ 0 w 79"/>
                      <a:gd name="T57" fmla="*/ 0 h 76"/>
                      <a:gd name="T58" fmla="*/ 0 w 79"/>
                      <a:gd name="T59" fmla="*/ 0 h 76"/>
                      <a:gd name="T60" fmla="*/ 0 w 79"/>
                      <a:gd name="T61" fmla="*/ 0 h 76"/>
                      <a:gd name="T62" fmla="*/ 0 w 79"/>
                      <a:gd name="T63" fmla="*/ 0 h 76"/>
                      <a:gd name="T64" fmla="*/ 0 w 79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6"/>
                      <a:gd name="T101" fmla="*/ 79 w 79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6" y="71"/>
                        </a:lnTo>
                        <a:lnTo>
                          <a:pt x="61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9" y="61"/>
                        </a:lnTo>
                        <a:lnTo>
                          <a:pt x="72" y="58"/>
                        </a:lnTo>
                        <a:lnTo>
                          <a:pt x="73" y="56"/>
                        </a:lnTo>
                        <a:lnTo>
                          <a:pt x="74" y="53"/>
                        </a:lnTo>
                        <a:lnTo>
                          <a:pt x="76" y="48"/>
                        </a:lnTo>
                        <a:lnTo>
                          <a:pt x="76" y="45"/>
                        </a:lnTo>
                        <a:lnTo>
                          <a:pt x="77" y="40"/>
                        </a:lnTo>
                        <a:lnTo>
                          <a:pt x="79" y="38"/>
                        </a:lnTo>
                        <a:lnTo>
                          <a:pt x="77" y="33"/>
                        </a:lnTo>
                        <a:lnTo>
                          <a:pt x="76" y="29"/>
                        </a:lnTo>
                        <a:lnTo>
                          <a:pt x="76" y="25"/>
                        </a:lnTo>
                        <a:lnTo>
                          <a:pt x="74" y="22"/>
                        </a:lnTo>
                        <a:lnTo>
                          <a:pt x="73" y="19"/>
                        </a:lnTo>
                        <a:lnTo>
                          <a:pt x="72" y="15"/>
                        </a:lnTo>
                        <a:lnTo>
                          <a:pt x="69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1" y="5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0" y="0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5"/>
                        </a:lnTo>
                        <a:lnTo>
                          <a:pt x="15" y="7"/>
                        </a:lnTo>
                        <a:lnTo>
                          <a:pt x="12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5" y="19"/>
                        </a:lnTo>
                        <a:lnTo>
                          <a:pt x="3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lnTo>
                          <a:pt x="2" y="48"/>
                        </a:lnTo>
                        <a:lnTo>
                          <a:pt x="3" y="53"/>
                        </a:lnTo>
                        <a:lnTo>
                          <a:pt x="5" y="56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2" y="65"/>
                        </a:lnTo>
                        <a:lnTo>
                          <a:pt x="15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8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2" name="Freeform 241">
                    <a:extLst>
                      <a:ext uri="{FF2B5EF4-FFF2-40B4-BE49-F238E27FC236}">
                        <a16:creationId xmlns:a16="http://schemas.microsoft.com/office/drawing/2014/main" id="{3459D701-246F-E844-A14F-135263BF9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05"/>
                    <a:ext cx="27" cy="26"/>
                  </a:xfrm>
                  <a:custGeom>
                    <a:avLst/>
                    <a:gdLst>
                      <a:gd name="T0" fmla="*/ 0 w 79"/>
                      <a:gd name="T1" fmla="*/ 0 h 79"/>
                      <a:gd name="T2" fmla="*/ 0 w 79"/>
                      <a:gd name="T3" fmla="*/ 0 h 79"/>
                      <a:gd name="T4" fmla="*/ 0 w 79"/>
                      <a:gd name="T5" fmla="*/ 0 h 79"/>
                      <a:gd name="T6" fmla="*/ 0 w 79"/>
                      <a:gd name="T7" fmla="*/ 0 h 79"/>
                      <a:gd name="T8" fmla="*/ 0 w 79"/>
                      <a:gd name="T9" fmla="*/ 0 h 79"/>
                      <a:gd name="T10" fmla="*/ 0 w 79"/>
                      <a:gd name="T11" fmla="*/ 0 h 79"/>
                      <a:gd name="T12" fmla="*/ 0 w 79"/>
                      <a:gd name="T13" fmla="*/ 0 h 79"/>
                      <a:gd name="T14" fmla="*/ 0 w 79"/>
                      <a:gd name="T15" fmla="*/ 0 h 79"/>
                      <a:gd name="T16" fmla="*/ 0 w 79"/>
                      <a:gd name="T17" fmla="*/ 0 h 79"/>
                      <a:gd name="T18" fmla="*/ 0 w 79"/>
                      <a:gd name="T19" fmla="*/ 0 h 79"/>
                      <a:gd name="T20" fmla="*/ 0 w 79"/>
                      <a:gd name="T21" fmla="*/ 0 h 79"/>
                      <a:gd name="T22" fmla="*/ 0 w 79"/>
                      <a:gd name="T23" fmla="*/ 0 h 79"/>
                      <a:gd name="T24" fmla="*/ 0 w 79"/>
                      <a:gd name="T25" fmla="*/ 0 h 79"/>
                      <a:gd name="T26" fmla="*/ 0 w 79"/>
                      <a:gd name="T27" fmla="*/ 0 h 79"/>
                      <a:gd name="T28" fmla="*/ 0 w 79"/>
                      <a:gd name="T29" fmla="*/ 0 h 79"/>
                      <a:gd name="T30" fmla="*/ 0 w 79"/>
                      <a:gd name="T31" fmla="*/ 0 h 79"/>
                      <a:gd name="T32" fmla="*/ 0 w 79"/>
                      <a:gd name="T33" fmla="*/ 0 h 79"/>
                      <a:gd name="T34" fmla="*/ 0 w 79"/>
                      <a:gd name="T35" fmla="*/ 0 h 79"/>
                      <a:gd name="T36" fmla="*/ 0 w 79"/>
                      <a:gd name="T37" fmla="*/ 0 h 79"/>
                      <a:gd name="T38" fmla="*/ 0 w 79"/>
                      <a:gd name="T39" fmla="*/ 0 h 79"/>
                      <a:gd name="T40" fmla="*/ 0 w 79"/>
                      <a:gd name="T41" fmla="*/ 0 h 79"/>
                      <a:gd name="T42" fmla="*/ 0 w 79"/>
                      <a:gd name="T43" fmla="*/ 0 h 79"/>
                      <a:gd name="T44" fmla="*/ 0 w 79"/>
                      <a:gd name="T45" fmla="*/ 0 h 79"/>
                      <a:gd name="T46" fmla="*/ 0 w 79"/>
                      <a:gd name="T47" fmla="*/ 0 h 79"/>
                      <a:gd name="T48" fmla="*/ 0 w 79"/>
                      <a:gd name="T49" fmla="*/ 0 h 79"/>
                      <a:gd name="T50" fmla="*/ 0 w 79"/>
                      <a:gd name="T51" fmla="*/ 0 h 79"/>
                      <a:gd name="T52" fmla="*/ 0 w 79"/>
                      <a:gd name="T53" fmla="*/ 0 h 79"/>
                      <a:gd name="T54" fmla="*/ 0 w 79"/>
                      <a:gd name="T55" fmla="*/ 0 h 79"/>
                      <a:gd name="T56" fmla="*/ 0 w 79"/>
                      <a:gd name="T57" fmla="*/ 0 h 79"/>
                      <a:gd name="T58" fmla="*/ 0 w 79"/>
                      <a:gd name="T59" fmla="*/ 0 h 79"/>
                      <a:gd name="T60" fmla="*/ 0 w 79"/>
                      <a:gd name="T61" fmla="*/ 0 h 79"/>
                      <a:gd name="T62" fmla="*/ 0 w 79"/>
                      <a:gd name="T63" fmla="*/ 0 h 79"/>
                      <a:gd name="T64" fmla="*/ 0 w 79"/>
                      <a:gd name="T65" fmla="*/ 0 h 7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9"/>
                      <a:gd name="T100" fmla="*/ 0 h 79"/>
                      <a:gd name="T101" fmla="*/ 79 w 79"/>
                      <a:gd name="T102" fmla="*/ 79 h 7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9" h="79">
                        <a:moveTo>
                          <a:pt x="40" y="79"/>
                        </a:moveTo>
                        <a:lnTo>
                          <a:pt x="43" y="79"/>
                        </a:lnTo>
                        <a:lnTo>
                          <a:pt x="47" y="78"/>
                        </a:lnTo>
                        <a:lnTo>
                          <a:pt x="52" y="76"/>
                        </a:lnTo>
                        <a:lnTo>
                          <a:pt x="54" y="75"/>
                        </a:lnTo>
                        <a:lnTo>
                          <a:pt x="57" y="73"/>
                        </a:lnTo>
                        <a:lnTo>
                          <a:pt x="61" y="70"/>
                        </a:lnTo>
                        <a:lnTo>
                          <a:pt x="63" y="68"/>
                        </a:lnTo>
                        <a:lnTo>
                          <a:pt x="67" y="67"/>
                        </a:lnTo>
                        <a:lnTo>
                          <a:pt x="69" y="63"/>
                        </a:lnTo>
                        <a:lnTo>
                          <a:pt x="72" y="61"/>
                        </a:lnTo>
                        <a:lnTo>
                          <a:pt x="73" y="59"/>
                        </a:lnTo>
                        <a:lnTo>
                          <a:pt x="75" y="55"/>
                        </a:lnTo>
                        <a:lnTo>
                          <a:pt x="76" y="50"/>
                        </a:lnTo>
                        <a:lnTo>
                          <a:pt x="78" y="48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78" y="35"/>
                        </a:lnTo>
                        <a:lnTo>
                          <a:pt x="78" y="31"/>
                        </a:lnTo>
                        <a:lnTo>
                          <a:pt x="76" y="28"/>
                        </a:lnTo>
                        <a:lnTo>
                          <a:pt x="75" y="25"/>
                        </a:lnTo>
                        <a:lnTo>
                          <a:pt x="73" y="21"/>
                        </a:lnTo>
                        <a:lnTo>
                          <a:pt x="72" y="18"/>
                        </a:lnTo>
                        <a:lnTo>
                          <a:pt x="69" y="15"/>
                        </a:lnTo>
                        <a:lnTo>
                          <a:pt x="67" y="12"/>
                        </a:lnTo>
                        <a:lnTo>
                          <a:pt x="63" y="10"/>
                        </a:lnTo>
                        <a:lnTo>
                          <a:pt x="61" y="8"/>
                        </a:lnTo>
                        <a:lnTo>
                          <a:pt x="57" y="5"/>
                        </a:lnTo>
                        <a:lnTo>
                          <a:pt x="54" y="4"/>
                        </a:lnTo>
                        <a:lnTo>
                          <a:pt x="52" y="3"/>
                        </a:lnTo>
                        <a:lnTo>
                          <a:pt x="47" y="2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8" y="3"/>
                        </a:lnTo>
                        <a:lnTo>
                          <a:pt x="24" y="4"/>
                        </a:lnTo>
                        <a:lnTo>
                          <a:pt x="21" y="5"/>
                        </a:lnTo>
                        <a:lnTo>
                          <a:pt x="18" y="8"/>
                        </a:lnTo>
                        <a:lnTo>
                          <a:pt x="15" y="10"/>
                        </a:lnTo>
                        <a:lnTo>
                          <a:pt x="12" y="12"/>
                        </a:lnTo>
                        <a:lnTo>
                          <a:pt x="10" y="15"/>
                        </a:lnTo>
                        <a:lnTo>
                          <a:pt x="8" y="18"/>
                        </a:lnTo>
                        <a:lnTo>
                          <a:pt x="5" y="21"/>
                        </a:lnTo>
                        <a:lnTo>
                          <a:pt x="4" y="25"/>
                        </a:lnTo>
                        <a:lnTo>
                          <a:pt x="3" y="28"/>
                        </a:lnTo>
                        <a:lnTo>
                          <a:pt x="2" y="31"/>
                        </a:lnTo>
                        <a:lnTo>
                          <a:pt x="0" y="35"/>
                        </a:lnTo>
                        <a:lnTo>
                          <a:pt x="0" y="41"/>
                        </a:lnTo>
                        <a:lnTo>
                          <a:pt x="0" y="43"/>
                        </a:lnTo>
                        <a:lnTo>
                          <a:pt x="2" y="48"/>
                        </a:lnTo>
                        <a:lnTo>
                          <a:pt x="3" y="50"/>
                        </a:lnTo>
                        <a:lnTo>
                          <a:pt x="4" y="55"/>
                        </a:lnTo>
                        <a:lnTo>
                          <a:pt x="5" y="59"/>
                        </a:lnTo>
                        <a:lnTo>
                          <a:pt x="8" y="61"/>
                        </a:lnTo>
                        <a:lnTo>
                          <a:pt x="10" y="63"/>
                        </a:lnTo>
                        <a:lnTo>
                          <a:pt x="12" y="67"/>
                        </a:lnTo>
                        <a:lnTo>
                          <a:pt x="15" y="68"/>
                        </a:lnTo>
                        <a:lnTo>
                          <a:pt x="18" y="70"/>
                        </a:lnTo>
                        <a:lnTo>
                          <a:pt x="21" y="73"/>
                        </a:lnTo>
                        <a:lnTo>
                          <a:pt x="24" y="75"/>
                        </a:lnTo>
                        <a:lnTo>
                          <a:pt x="28" y="76"/>
                        </a:lnTo>
                        <a:lnTo>
                          <a:pt x="31" y="78"/>
                        </a:lnTo>
                        <a:lnTo>
                          <a:pt x="36" y="79"/>
                        </a:lnTo>
                        <a:lnTo>
                          <a:pt x="40" y="7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3" name="Freeform 242">
                    <a:extLst>
                      <a:ext uri="{FF2B5EF4-FFF2-40B4-BE49-F238E27FC236}">
                        <a16:creationId xmlns:a16="http://schemas.microsoft.com/office/drawing/2014/main" id="{8BF4AAEB-786B-AA4E-B541-64D991958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36" y="1906"/>
                    <a:ext cx="26" cy="25"/>
                  </a:xfrm>
                  <a:custGeom>
                    <a:avLst/>
                    <a:gdLst>
                      <a:gd name="T0" fmla="*/ 0 w 78"/>
                      <a:gd name="T1" fmla="*/ 0 h 76"/>
                      <a:gd name="T2" fmla="*/ 0 w 78"/>
                      <a:gd name="T3" fmla="*/ 0 h 76"/>
                      <a:gd name="T4" fmla="*/ 0 w 78"/>
                      <a:gd name="T5" fmla="*/ 0 h 76"/>
                      <a:gd name="T6" fmla="*/ 0 w 78"/>
                      <a:gd name="T7" fmla="*/ 0 h 76"/>
                      <a:gd name="T8" fmla="*/ 0 w 78"/>
                      <a:gd name="T9" fmla="*/ 0 h 76"/>
                      <a:gd name="T10" fmla="*/ 0 w 78"/>
                      <a:gd name="T11" fmla="*/ 0 h 76"/>
                      <a:gd name="T12" fmla="*/ 0 w 78"/>
                      <a:gd name="T13" fmla="*/ 0 h 76"/>
                      <a:gd name="T14" fmla="*/ 0 w 78"/>
                      <a:gd name="T15" fmla="*/ 0 h 76"/>
                      <a:gd name="T16" fmla="*/ 0 w 78"/>
                      <a:gd name="T17" fmla="*/ 0 h 76"/>
                      <a:gd name="T18" fmla="*/ 0 w 78"/>
                      <a:gd name="T19" fmla="*/ 0 h 76"/>
                      <a:gd name="T20" fmla="*/ 0 w 78"/>
                      <a:gd name="T21" fmla="*/ 0 h 76"/>
                      <a:gd name="T22" fmla="*/ 0 w 78"/>
                      <a:gd name="T23" fmla="*/ 0 h 76"/>
                      <a:gd name="T24" fmla="*/ 0 w 78"/>
                      <a:gd name="T25" fmla="*/ 0 h 76"/>
                      <a:gd name="T26" fmla="*/ 0 w 78"/>
                      <a:gd name="T27" fmla="*/ 0 h 76"/>
                      <a:gd name="T28" fmla="*/ 0 w 78"/>
                      <a:gd name="T29" fmla="*/ 0 h 76"/>
                      <a:gd name="T30" fmla="*/ 0 w 78"/>
                      <a:gd name="T31" fmla="*/ 0 h 76"/>
                      <a:gd name="T32" fmla="*/ 0 w 78"/>
                      <a:gd name="T33" fmla="*/ 0 h 76"/>
                      <a:gd name="T34" fmla="*/ 0 w 78"/>
                      <a:gd name="T35" fmla="*/ 0 h 76"/>
                      <a:gd name="T36" fmla="*/ 0 w 78"/>
                      <a:gd name="T37" fmla="*/ 0 h 76"/>
                      <a:gd name="T38" fmla="*/ 0 w 78"/>
                      <a:gd name="T39" fmla="*/ 0 h 76"/>
                      <a:gd name="T40" fmla="*/ 0 w 78"/>
                      <a:gd name="T41" fmla="*/ 0 h 76"/>
                      <a:gd name="T42" fmla="*/ 0 w 78"/>
                      <a:gd name="T43" fmla="*/ 0 h 76"/>
                      <a:gd name="T44" fmla="*/ 0 w 78"/>
                      <a:gd name="T45" fmla="*/ 0 h 76"/>
                      <a:gd name="T46" fmla="*/ 0 w 78"/>
                      <a:gd name="T47" fmla="*/ 0 h 76"/>
                      <a:gd name="T48" fmla="*/ 0 w 78"/>
                      <a:gd name="T49" fmla="*/ 0 h 76"/>
                      <a:gd name="T50" fmla="*/ 0 w 78"/>
                      <a:gd name="T51" fmla="*/ 0 h 76"/>
                      <a:gd name="T52" fmla="*/ 0 w 78"/>
                      <a:gd name="T53" fmla="*/ 0 h 76"/>
                      <a:gd name="T54" fmla="*/ 0 w 78"/>
                      <a:gd name="T55" fmla="*/ 0 h 76"/>
                      <a:gd name="T56" fmla="*/ 0 w 78"/>
                      <a:gd name="T57" fmla="*/ 0 h 76"/>
                      <a:gd name="T58" fmla="*/ 0 w 78"/>
                      <a:gd name="T59" fmla="*/ 0 h 76"/>
                      <a:gd name="T60" fmla="*/ 0 w 78"/>
                      <a:gd name="T61" fmla="*/ 0 h 76"/>
                      <a:gd name="T62" fmla="*/ 0 w 78"/>
                      <a:gd name="T63" fmla="*/ 0 h 76"/>
                      <a:gd name="T64" fmla="*/ 0 w 78"/>
                      <a:gd name="T65" fmla="*/ 0 h 7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6"/>
                      <a:gd name="T101" fmla="*/ 78 w 78"/>
                      <a:gd name="T102" fmla="*/ 76 h 7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6">
                        <a:moveTo>
                          <a:pt x="40" y="76"/>
                        </a:moveTo>
                        <a:lnTo>
                          <a:pt x="43" y="76"/>
                        </a:lnTo>
                        <a:lnTo>
                          <a:pt x="47" y="76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7" y="71"/>
                        </a:lnTo>
                        <a:lnTo>
                          <a:pt x="60" y="70"/>
                        </a:lnTo>
                        <a:lnTo>
                          <a:pt x="63" y="67"/>
                        </a:lnTo>
                        <a:lnTo>
                          <a:pt x="67" y="65"/>
                        </a:lnTo>
                        <a:lnTo>
                          <a:pt x="68" y="63"/>
                        </a:lnTo>
                        <a:lnTo>
                          <a:pt x="70" y="59"/>
                        </a:lnTo>
                        <a:lnTo>
                          <a:pt x="73" y="56"/>
                        </a:lnTo>
                        <a:lnTo>
                          <a:pt x="75" y="53"/>
                        </a:lnTo>
                        <a:lnTo>
                          <a:pt x="75" y="50"/>
                        </a:lnTo>
                        <a:lnTo>
                          <a:pt x="78" y="45"/>
                        </a:lnTo>
                        <a:lnTo>
                          <a:pt x="78" y="41"/>
                        </a:lnTo>
                        <a:lnTo>
                          <a:pt x="78" y="38"/>
                        </a:lnTo>
                        <a:lnTo>
                          <a:pt x="78" y="34"/>
                        </a:lnTo>
                        <a:lnTo>
                          <a:pt x="78" y="29"/>
                        </a:lnTo>
                        <a:lnTo>
                          <a:pt x="75" y="26"/>
                        </a:lnTo>
                        <a:lnTo>
                          <a:pt x="75" y="22"/>
                        </a:lnTo>
                        <a:lnTo>
                          <a:pt x="73" y="19"/>
                        </a:lnTo>
                        <a:lnTo>
                          <a:pt x="70" y="15"/>
                        </a:lnTo>
                        <a:lnTo>
                          <a:pt x="68" y="13"/>
                        </a:lnTo>
                        <a:lnTo>
                          <a:pt x="67" y="10"/>
                        </a:lnTo>
                        <a:lnTo>
                          <a:pt x="63" y="7"/>
                        </a:lnTo>
                        <a:lnTo>
                          <a:pt x="60" y="6"/>
                        </a:lnTo>
                        <a:lnTo>
                          <a:pt x="57" y="3"/>
                        </a:lnTo>
                        <a:lnTo>
                          <a:pt x="54" y="2"/>
                        </a:lnTo>
                        <a:lnTo>
                          <a:pt x="50" y="1"/>
                        </a:lnTo>
                        <a:lnTo>
                          <a:pt x="47" y="0"/>
                        </a:lnTo>
                        <a:lnTo>
                          <a:pt x="43" y="0"/>
                        </a:lnTo>
                        <a:lnTo>
                          <a:pt x="40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4" y="2"/>
                        </a:lnTo>
                        <a:lnTo>
                          <a:pt x="21" y="3"/>
                        </a:lnTo>
                        <a:lnTo>
                          <a:pt x="17" y="6"/>
                        </a:lnTo>
                        <a:lnTo>
                          <a:pt x="13" y="7"/>
                        </a:lnTo>
                        <a:lnTo>
                          <a:pt x="11" y="10"/>
                        </a:lnTo>
                        <a:lnTo>
                          <a:pt x="9" y="13"/>
                        </a:lnTo>
                        <a:lnTo>
                          <a:pt x="6" y="15"/>
                        </a:lnTo>
                        <a:lnTo>
                          <a:pt x="4" y="19"/>
                        </a:lnTo>
                        <a:lnTo>
                          <a:pt x="4" y="22"/>
                        </a:lnTo>
                        <a:lnTo>
                          <a:pt x="2" y="26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2" y="45"/>
                        </a:lnTo>
                        <a:lnTo>
                          <a:pt x="2" y="50"/>
                        </a:lnTo>
                        <a:lnTo>
                          <a:pt x="4" y="53"/>
                        </a:lnTo>
                        <a:lnTo>
                          <a:pt x="4" y="56"/>
                        </a:lnTo>
                        <a:lnTo>
                          <a:pt x="6" y="59"/>
                        </a:lnTo>
                        <a:lnTo>
                          <a:pt x="9" y="63"/>
                        </a:lnTo>
                        <a:lnTo>
                          <a:pt x="11" y="65"/>
                        </a:lnTo>
                        <a:lnTo>
                          <a:pt x="13" y="67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4" y="73"/>
                        </a:lnTo>
                        <a:lnTo>
                          <a:pt x="27" y="73"/>
                        </a:lnTo>
                        <a:lnTo>
                          <a:pt x="31" y="76"/>
                        </a:lnTo>
                        <a:lnTo>
                          <a:pt x="35" y="76"/>
                        </a:lnTo>
                        <a:lnTo>
                          <a:pt x="40" y="7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4" name="Freeform 243">
                    <a:extLst>
                      <a:ext uri="{FF2B5EF4-FFF2-40B4-BE49-F238E27FC236}">
                        <a16:creationId xmlns:a16="http://schemas.microsoft.com/office/drawing/2014/main" id="{1918CC2B-3A46-FC4E-AF0B-F24F3D00C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88" y="1906"/>
                    <a:ext cx="26" cy="26"/>
                  </a:xfrm>
                  <a:custGeom>
                    <a:avLst/>
                    <a:gdLst>
                      <a:gd name="T0" fmla="*/ 0 w 78"/>
                      <a:gd name="T1" fmla="*/ 0 h 77"/>
                      <a:gd name="T2" fmla="*/ 0 w 78"/>
                      <a:gd name="T3" fmla="*/ 0 h 77"/>
                      <a:gd name="T4" fmla="*/ 0 w 78"/>
                      <a:gd name="T5" fmla="*/ 0 h 77"/>
                      <a:gd name="T6" fmla="*/ 0 w 78"/>
                      <a:gd name="T7" fmla="*/ 0 h 77"/>
                      <a:gd name="T8" fmla="*/ 0 w 78"/>
                      <a:gd name="T9" fmla="*/ 0 h 77"/>
                      <a:gd name="T10" fmla="*/ 0 w 78"/>
                      <a:gd name="T11" fmla="*/ 0 h 77"/>
                      <a:gd name="T12" fmla="*/ 0 w 78"/>
                      <a:gd name="T13" fmla="*/ 0 h 77"/>
                      <a:gd name="T14" fmla="*/ 0 w 78"/>
                      <a:gd name="T15" fmla="*/ 0 h 77"/>
                      <a:gd name="T16" fmla="*/ 0 w 78"/>
                      <a:gd name="T17" fmla="*/ 0 h 77"/>
                      <a:gd name="T18" fmla="*/ 0 w 78"/>
                      <a:gd name="T19" fmla="*/ 0 h 77"/>
                      <a:gd name="T20" fmla="*/ 0 w 78"/>
                      <a:gd name="T21" fmla="*/ 0 h 77"/>
                      <a:gd name="T22" fmla="*/ 0 w 78"/>
                      <a:gd name="T23" fmla="*/ 0 h 77"/>
                      <a:gd name="T24" fmla="*/ 0 w 78"/>
                      <a:gd name="T25" fmla="*/ 0 h 77"/>
                      <a:gd name="T26" fmla="*/ 0 w 78"/>
                      <a:gd name="T27" fmla="*/ 0 h 77"/>
                      <a:gd name="T28" fmla="*/ 0 w 78"/>
                      <a:gd name="T29" fmla="*/ 0 h 77"/>
                      <a:gd name="T30" fmla="*/ 0 w 78"/>
                      <a:gd name="T31" fmla="*/ 0 h 77"/>
                      <a:gd name="T32" fmla="*/ 0 w 78"/>
                      <a:gd name="T33" fmla="*/ 0 h 77"/>
                      <a:gd name="T34" fmla="*/ 0 w 78"/>
                      <a:gd name="T35" fmla="*/ 0 h 77"/>
                      <a:gd name="T36" fmla="*/ 0 w 78"/>
                      <a:gd name="T37" fmla="*/ 0 h 77"/>
                      <a:gd name="T38" fmla="*/ 0 w 78"/>
                      <a:gd name="T39" fmla="*/ 0 h 77"/>
                      <a:gd name="T40" fmla="*/ 0 w 78"/>
                      <a:gd name="T41" fmla="*/ 0 h 77"/>
                      <a:gd name="T42" fmla="*/ 0 w 78"/>
                      <a:gd name="T43" fmla="*/ 0 h 77"/>
                      <a:gd name="T44" fmla="*/ 0 w 78"/>
                      <a:gd name="T45" fmla="*/ 0 h 77"/>
                      <a:gd name="T46" fmla="*/ 0 w 78"/>
                      <a:gd name="T47" fmla="*/ 0 h 77"/>
                      <a:gd name="T48" fmla="*/ 0 w 78"/>
                      <a:gd name="T49" fmla="*/ 0 h 77"/>
                      <a:gd name="T50" fmla="*/ 0 w 78"/>
                      <a:gd name="T51" fmla="*/ 0 h 77"/>
                      <a:gd name="T52" fmla="*/ 0 w 78"/>
                      <a:gd name="T53" fmla="*/ 0 h 77"/>
                      <a:gd name="T54" fmla="*/ 0 w 78"/>
                      <a:gd name="T55" fmla="*/ 0 h 77"/>
                      <a:gd name="T56" fmla="*/ 0 w 78"/>
                      <a:gd name="T57" fmla="*/ 0 h 77"/>
                      <a:gd name="T58" fmla="*/ 0 w 78"/>
                      <a:gd name="T59" fmla="*/ 0 h 77"/>
                      <a:gd name="T60" fmla="*/ 0 w 78"/>
                      <a:gd name="T61" fmla="*/ 0 h 77"/>
                      <a:gd name="T62" fmla="*/ 0 w 78"/>
                      <a:gd name="T63" fmla="*/ 0 h 77"/>
                      <a:gd name="T64" fmla="*/ 0 w 78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8"/>
                      <a:gd name="T100" fmla="*/ 0 h 77"/>
                      <a:gd name="T101" fmla="*/ 78 w 78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8" h="77">
                        <a:moveTo>
                          <a:pt x="38" y="77"/>
                        </a:moveTo>
                        <a:lnTo>
                          <a:pt x="41" y="76"/>
                        </a:lnTo>
                        <a:lnTo>
                          <a:pt x="45" y="75"/>
                        </a:lnTo>
                        <a:lnTo>
                          <a:pt x="50" y="75"/>
                        </a:lnTo>
                        <a:lnTo>
                          <a:pt x="53" y="72"/>
                        </a:lnTo>
                        <a:lnTo>
                          <a:pt x="56" y="71"/>
                        </a:lnTo>
                        <a:lnTo>
                          <a:pt x="60" y="69"/>
                        </a:lnTo>
                        <a:lnTo>
                          <a:pt x="63" y="66"/>
                        </a:lnTo>
                        <a:lnTo>
                          <a:pt x="65" y="64"/>
                        </a:lnTo>
                        <a:lnTo>
                          <a:pt x="67" y="62"/>
                        </a:lnTo>
                        <a:lnTo>
                          <a:pt x="70" y="59"/>
                        </a:lnTo>
                        <a:lnTo>
                          <a:pt x="71" y="56"/>
                        </a:lnTo>
                        <a:lnTo>
                          <a:pt x="73" y="53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7" y="41"/>
                        </a:lnTo>
                        <a:lnTo>
                          <a:pt x="78" y="38"/>
                        </a:lnTo>
                        <a:lnTo>
                          <a:pt x="77" y="34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3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3" y="2"/>
                        </a:lnTo>
                        <a:lnTo>
                          <a:pt x="50" y="1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22" y="2"/>
                        </a:lnTo>
                        <a:lnTo>
                          <a:pt x="20" y="4"/>
                        </a:lnTo>
                        <a:lnTo>
                          <a:pt x="16" y="6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8" y="13"/>
                        </a:lnTo>
                        <a:lnTo>
                          <a:pt x="6" y="17"/>
                        </a:lnTo>
                        <a:lnTo>
                          <a:pt x="5" y="19"/>
                        </a:lnTo>
                        <a:lnTo>
                          <a:pt x="2" y="23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0" y="38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1" y="49"/>
                        </a:lnTo>
                        <a:lnTo>
                          <a:pt x="2" y="53"/>
                        </a:lnTo>
                        <a:lnTo>
                          <a:pt x="5" y="56"/>
                        </a:lnTo>
                        <a:lnTo>
                          <a:pt x="6" y="59"/>
                        </a:lnTo>
                        <a:lnTo>
                          <a:pt x="8" y="62"/>
                        </a:lnTo>
                        <a:lnTo>
                          <a:pt x="11" y="64"/>
                        </a:lnTo>
                        <a:lnTo>
                          <a:pt x="13" y="66"/>
                        </a:lnTo>
                        <a:lnTo>
                          <a:pt x="16" y="69"/>
                        </a:lnTo>
                        <a:lnTo>
                          <a:pt x="20" y="71"/>
                        </a:lnTo>
                        <a:lnTo>
                          <a:pt x="22" y="72"/>
                        </a:lnTo>
                        <a:lnTo>
                          <a:pt x="26" y="75"/>
                        </a:lnTo>
                        <a:lnTo>
                          <a:pt x="31" y="75"/>
                        </a:lnTo>
                        <a:lnTo>
                          <a:pt x="34" y="76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5" name="Freeform 244">
                    <a:extLst>
                      <a:ext uri="{FF2B5EF4-FFF2-40B4-BE49-F238E27FC236}">
                        <a16:creationId xmlns:a16="http://schemas.microsoft.com/office/drawing/2014/main" id="{5411F1DD-06C0-724A-9179-4B46FEC9F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9" y="1907"/>
                    <a:ext cx="25" cy="25"/>
                  </a:xfrm>
                  <a:custGeom>
                    <a:avLst/>
                    <a:gdLst>
                      <a:gd name="T0" fmla="*/ 0 w 77"/>
                      <a:gd name="T1" fmla="*/ 0 h 77"/>
                      <a:gd name="T2" fmla="*/ 0 w 77"/>
                      <a:gd name="T3" fmla="*/ 0 h 77"/>
                      <a:gd name="T4" fmla="*/ 0 w 77"/>
                      <a:gd name="T5" fmla="*/ 0 h 77"/>
                      <a:gd name="T6" fmla="*/ 0 w 77"/>
                      <a:gd name="T7" fmla="*/ 0 h 77"/>
                      <a:gd name="T8" fmla="*/ 0 w 77"/>
                      <a:gd name="T9" fmla="*/ 0 h 77"/>
                      <a:gd name="T10" fmla="*/ 0 w 77"/>
                      <a:gd name="T11" fmla="*/ 0 h 77"/>
                      <a:gd name="T12" fmla="*/ 0 w 77"/>
                      <a:gd name="T13" fmla="*/ 0 h 77"/>
                      <a:gd name="T14" fmla="*/ 0 w 77"/>
                      <a:gd name="T15" fmla="*/ 0 h 77"/>
                      <a:gd name="T16" fmla="*/ 0 w 77"/>
                      <a:gd name="T17" fmla="*/ 0 h 77"/>
                      <a:gd name="T18" fmla="*/ 0 w 77"/>
                      <a:gd name="T19" fmla="*/ 0 h 77"/>
                      <a:gd name="T20" fmla="*/ 0 w 77"/>
                      <a:gd name="T21" fmla="*/ 0 h 77"/>
                      <a:gd name="T22" fmla="*/ 0 w 77"/>
                      <a:gd name="T23" fmla="*/ 0 h 77"/>
                      <a:gd name="T24" fmla="*/ 0 w 77"/>
                      <a:gd name="T25" fmla="*/ 0 h 77"/>
                      <a:gd name="T26" fmla="*/ 0 w 77"/>
                      <a:gd name="T27" fmla="*/ 0 h 77"/>
                      <a:gd name="T28" fmla="*/ 0 w 77"/>
                      <a:gd name="T29" fmla="*/ 0 h 77"/>
                      <a:gd name="T30" fmla="*/ 0 w 77"/>
                      <a:gd name="T31" fmla="*/ 0 h 77"/>
                      <a:gd name="T32" fmla="*/ 0 w 77"/>
                      <a:gd name="T33" fmla="*/ 0 h 77"/>
                      <a:gd name="T34" fmla="*/ 0 w 77"/>
                      <a:gd name="T35" fmla="*/ 0 h 77"/>
                      <a:gd name="T36" fmla="*/ 0 w 77"/>
                      <a:gd name="T37" fmla="*/ 0 h 77"/>
                      <a:gd name="T38" fmla="*/ 0 w 77"/>
                      <a:gd name="T39" fmla="*/ 0 h 77"/>
                      <a:gd name="T40" fmla="*/ 0 w 77"/>
                      <a:gd name="T41" fmla="*/ 0 h 77"/>
                      <a:gd name="T42" fmla="*/ 0 w 77"/>
                      <a:gd name="T43" fmla="*/ 0 h 77"/>
                      <a:gd name="T44" fmla="*/ 0 w 77"/>
                      <a:gd name="T45" fmla="*/ 0 h 77"/>
                      <a:gd name="T46" fmla="*/ 0 w 77"/>
                      <a:gd name="T47" fmla="*/ 0 h 77"/>
                      <a:gd name="T48" fmla="*/ 0 w 77"/>
                      <a:gd name="T49" fmla="*/ 0 h 77"/>
                      <a:gd name="T50" fmla="*/ 0 w 77"/>
                      <a:gd name="T51" fmla="*/ 0 h 77"/>
                      <a:gd name="T52" fmla="*/ 0 w 77"/>
                      <a:gd name="T53" fmla="*/ 0 h 77"/>
                      <a:gd name="T54" fmla="*/ 0 w 77"/>
                      <a:gd name="T55" fmla="*/ 0 h 77"/>
                      <a:gd name="T56" fmla="*/ 0 w 77"/>
                      <a:gd name="T57" fmla="*/ 0 h 77"/>
                      <a:gd name="T58" fmla="*/ 0 w 77"/>
                      <a:gd name="T59" fmla="*/ 0 h 77"/>
                      <a:gd name="T60" fmla="*/ 0 w 77"/>
                      <a:gd name="T61" fmla="*/ 0 h 77"/>
                      <a:gd name="T62" fmla="*/ 0 w 77"/>
                      <a:gd name="T63" fmla="*/ 0 h 77"/>
                      <a:gd name="T64" fmla="*/ 0 w 77"/>
                      <a:gd name="T65" fmla="*/ 0 h 7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"/>
                      <a:gd name="T100" fmla="*/ 0 h 77"/>
                      <a:gd name="T101" fmla="*/ 77 w 77"/>
                      <a:gd name="T102" fmla="*/ 77 h 7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" h="77">
                        <a:moveTo>
                          <a:pt x="38" y="77"/>
                        </a:moveTo>
                        <a:lnTo>
                          <a:pt x="41" y="77"/>
                        </a:lnTo>
                        <a:lnTo>
                          <a:pt x="45" y="76"/>
                        </a:lnTo>
                        <a:lnTo>
                          <a:pt x="48" y="75"/>
                        </a:lnTo>
                        <a:lnTo>
                          <a:pt x="53" y="75"/>
                        </a:lnTo>
                        <a:lnTo>
                          <a:pt x="56" y="73"/>
                        </a:lnTo>
                        <a:lnTo>
                          <a:pt x="59" y="70"/>
                        </a:lnTo>
                        <a:lnTo>
                          <a:pt x="61" y="67"/>
                        </a:lnTo>
                        <a:lnTo>
                          <a:pt x="65" y="66"/>
                        </a:lnTo>
                        <a:lnTo>
                          <a:pt x="67" y="62"/>
                        </a:lnTo>
                        <a:lnTo>
                          <a:pt x="70" y="60"/>
                        </a:lnTo>
                        <a:lnTo>
                          <a:pt x="71" y="57"/>
                        </a:lnTo>
                        <a:lnTo>
                          <a:pt x="73" y="53"/>
                        </a:lnTo>
                        <a:lnTo>
                          <a:pt x="74" y="50"/>
                        </a:lnTo>
                        <a:lnTo>
                          <a:pt x="76" y="45"/>
                        </a:lnTo>
                        <a:lnTo>
                          <a:pt x="76" y="42"/>
                        </a:lnTo>
                        <a:lnTo>
                          <a:pt x="77" y="38"/>
                        </a:lnTo>
                        <a:lnTo>
                          <a:pt x="76" y="35"/>
                        </a:lnTo>
                        <a:lnTo>
                          <a:pt x="76" y="30"/>
                        </a:lnTo>
                        <a:lnTo>
                          <a:pt x="74" y="26"/>
                        </a:lnTo>
                        <a:lnTo>
                          <a:pt x="73" y="23"/>
                        </a:lnTo>
                        <a:lnTo>
                          <a:pt x="71" y="19"/>
                        </a:lnTo>
                        <a:lnTo>
                          <a:pt x="70" y="17"/>
                        </a:lnTo>
                        <a:lnTo>
                          <a:pt x="67" y="13"/>
                        </a:lnTo>
                        <a:lnTo>
                          <a:pt x="65" y="11"/>
                        </a:lnTo>
                        <a:lnTo>
                          <a:pt x="61" y="9"/>
                        </a:lnTo>
                        <a:lnTo>
                          <a:pt x="59" y="6"/>
                        </a:lnTo>
                        <a:lnTo>
                          <a:pt x="56" y="4"/>
                        </a:lnTo>
                        <a:lnTo>
                          <a:pt x="53" y="3"/>
                        </a:lnTo>
                        <a:lnTo>
                          <a:pt x="48" y="2"/>
                        </a:lnTo>
                        <a:lnTo>
                          <a:pt x="45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9" y="4"/>
                        </a:lnTo>
                        <a:lnTo>
                          <a:pt x="15" y="6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2" y="23"/>
                        </a:lnTo>
                        <a:lnTo>
                          <a:pt x="0" y="26"/>
                        </a:lnTo>
                        <a:lnTo>
                          <a:pt x="0" y="30"/>
                        </a:lnTo>
                        <a:lnTo>
                          <a:pt x="0" y="35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5"/>
                        </a:lnTo>
                        <a:lnTo>
                          <a:pt x="0" y="50"/>
                        </a:lnTo>
                        <a:lnTo>
                          <a:pt x="2" y="53"/>
                        </a:lnTo>
                        <a:lnTo>
                          <a:pt x="3" y="57"/>
                        </a:lnTo>
                        <a:lnTo>
                          <a:pt x="4" y="60"/>
                        </a:lnTo>
                        <a:lnTo>
                          <a:pt x="7" y="62"/>
                        </a:lnTo>
                        <a:lnTo>
                          <a:pt x="10" y="66"/>
                        </a:lnTo>
                        <a:lnTo>
                          <a:pt x="13" y="67"/>
                        </a:lnTo>
                        <a:lnTo>
                          <a:pt x="15" y="70"/>
                        </a:lnTo>
                        <a:lnTo>
                          <a:pt x="19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6"/>
                        </a:lnTo>
                        <a:lnTo>
                          <a:pt x="33" y="77"/>
                        </a:lnTo>
                        <a:lnTo>
                          <a:pt x="38" y="7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6" name="Freeform 245">
                    <a:extLst>
                      <a:ext uri="{FF2B5EF4-FFF2-40B4-BE49-F238E27FC236}">
                        <a16:creationId xmlns:a16="http://schemas.microsoft.com/office/drawing/2014/main" id="{A346C962-9110-B045-98EF-B2C6E9D14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1" y="1538"/>
                    <a:ext cx="19" cy="9"/>
                  </a:xfrm>
                  <a:custGeom>
                    <a:avLst/>
                    <a:gdLst>
                      <a:gd name="T0" fmla="*/ 0 w 56"/>
                      <a:gd name="T1" fmla="*/ 0 h 27"/>
                      <a:gd name="T2" fmla="*/ 0 w 56"/>
                      <a:gd name="T3" fmla="*/ 0 h 27"/>
                      <a:gd name="T4" fmla="*/ 0 w 56"/>
                      <a:gd name="T5" fmla="*/ 0 h 27"/>
                      <a:gd name="T6" fmla="*/ 0 w 56"/>
                      <a:gd name="T7" fmla="*/ 0 h 27"/>
                      <a:gd name="T8" fmla="*/ 0 w 56"/>
                      <a:gd name="T9" fmla="*/ 0 h 27"/>
                      <a:gd name="T10" fmla="*/ 0 w 56"/>
                      <a:gd name="T11" fmla="*/ 0 h 27"/>
                      <a:gd name="T12" fmla="*/ 0 w 56"/>
                      <a:gd name="T13" fmla="*/ 0 h 27"/>
                      <a:gd name="T14" fmla="*/ 0 w 56"/>
                      <a:gd name="T15" fmla="*/ 0 h 27"/>
                      <a:gd name="T16" fmla="*/ 0 w 56"/>
                      <a:gd name="T17" fmla="*/ 0 h 27"/>
                      <a:gd name="T18" fmla="*/ 0 w 56"/>
                      <a:gd name="T19" fmla="*/ 0 h 27"/>
                      <a:gd name="T20" fmla="*/ 0 w 56"/>
                      <a:gd name="T21" fmla="*/ 0 h 27"/>
                      <a:gd name="T22" fmla="*/ 0 w 56"/>
                      <a:gd name="T23" fmla="*/ 0 h 27"/>
                      <a:gd name="T24" fmla="*/ 0 w 56"/>
                      <a:gd name="T25" fmla="*/ 0 h 27"/>
                      <a:gd name="T26" fmla="*/ 0 w 56"/>
                      <a:gd name="T27" fmla="*/ 0 h 27"/>
                      <a:gd name="T28" fmla="*/ 0 w 56"/>
                      <a:gd name="T29" fmla="*/ 0 h 27"/>
                      <a:gd name="T30" fmla="*/ 0 w 56"/>
                      <a:gd name="T31" fmla="*/ 0 h 27"/>
                      <a:gd name="T32" fmla="*/ 0 w 56"/>
                      <a:gd name="T33" fmla="*/ 0 h 27"/>
                      <a:gd name="T34" fmla="*/ 0 w 56"/>
                      <a:gd name="T35" fmla="*/ 0 h 27"/>
                      <a:gd name="T36" fmla="*/ 0 w 56"/>
                      <a:gd name="T37" fmla="*/ 0 h 27"/>
                      <a:gd name="T38" fmla="*/ 0 w 56"/>
                      <a:gd name="T39" fmla="*/ 0 h 27"/>
                      <a:gd name="T40" fmla="*/ 0 w 56"/>
                      <a:gd name="T41" fmla="*/ 0 h 27"/>
                      <a:gd name="T42" fmla="*/ 0 w 56"/>
                      <a:gd name="T43" fmla="*/ 0 h 27"/>
                      <a:gd name="T44" fmla="*/ 0 w 56"/>
                      <a:gd name="T45" fmla="*/ 0 h 27"/>
                      <a:gd name="T46" fmla="*/ 0 w 56"/>
                      <a:gd name="T47" fmla="*/ 0 h 27"/>
                      <a:gd name="T48" fmla="*/ 0 w 56"/>
                      <a:gd name="T49" fmla="*/ 0 h 27"/>
                      <a:gd name="T50" fmla="*/ 0 w 56"/>
                      <a:gd name="T51" fmla="*/ 0 h 27"/>
                      <a:gd name="T52" fmla="*/ 0 w 56"/>
                      <a:gd name="T53" fmla="*/ 0 h 27"/>
                      <a:gd name="T54" fmla="*/ 0 w 56"/>
                      <a:gd name="T55" fmla="*/ 0 h 27"/>
                      <a:gd name="T56" fmla="*/ 0 w 56"/>
                      <a:gd name="T57" fmla="*/ 0 h 27"/>
                      <a:gd name="T58" fmla="*/ 0 w 56"/>
                      <a:gd name="T59" fmla="*/ 0 h 27"/>
                      <a:gd name="T60" fmla="*/ 0 w 56"/>
                      <a:gd name="T61" fmla="*/ 0 h 27"/>
                      <a:gd name="T62" fmla="*/ 0 w 56"/>
                      <a:gd name="T63" fmla="*/ 0 h 27"/>
                      <a:gd name="T64" fmla="*/ 0 w 56"/>
                      <a:gd name="T65" fmla="*/ 0 h 27"/>
                      <a:gd name="T66" fmla="*/ 0 w 56"/>
                      <a:gd name="T67" fmla="*/ 0 h 27"/>
                      <a:gd name="T68" fmla="*/ 0 w 56"/>
                      <a:gd name="T69" fmla="*/ 0 h 27"/>
                      <a:gd name="T70" fmla="*/ 0 w 56"/>
                      <a:gd name="T71" fmla="*/ 0 h 27"/>
                      <a:gd name="T72" fmla="*/ 0 w 56"/>
                      <a:gd name="T73" fmla="*/ 0 h 27"/>
                      <a:gd name="T74" fmla="*/ 0 w 56"/>
                      <a:gd name="T75" fmla="*/ 0 h 27"/>
                      <a:gd name="T76" fmla="*/ 0 w 56"/>
                      <a:gd name="T77" fmla="*/ 0 h 27"/>
                      <a:gd name="T78" fmla="*/ 0 w 56"/>
                      <a:gd name="T79" fmla="*/ 0 h 27"/>
                      <a:gd name="T80" fmla="*/ 0 w 56"/>
                      <a:gd name="T81" fmla="*/ 0 h 27"/>
                      <a:gd name="T82" fmla="*/ 0 w 56"/>
                      <a:gd name="T83" fmla="*/ 0 h 2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56"/>
                      <a:gd name="T127" fmla="*/ 0 h 27"/>
                      <a:gd name="T128" fmla="*/ 56 w 56"/>
                      <a:gd name="T129" fmla="*/ 27 h 2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56" h="27">
                        <a:moveTo>
                          <a:pt x="51" y="0"/>
                        </a:moveTo>
                        <a:lnTo>
                          <a:pt x="51" y="4"/>
                        </a:lnTo>
                        <a:lnTo>
                          <a:pt x="51" y="8"/>
                        </a:lnTo>
                        <a:lnTo>
                          <a:pt x="51" y="12"/>
                        </a:lnTo>
                        <a:lnTo>
                          <a:pt x="53" y="15"/>
                        </a:lnTo>
                        <a:lnTo>
                          <a:pt x="53" y="19"/>
                        </a:lnTo>
                        <a:lnTo>
                          <a:pt x="54" y="22"/>
                        </a:lnTo>
                        <a:lnTo>
                          <a:pt x="55" y="25"/>
                        </a:lnTo>
                        <a:lnTo>
                          <a:pt x="56" y="27"/>
                        </a:lnTo>
                        <a:lnTo>
                          <a:pt x="51" y="27"/>
                        </a:lnTo>
                        <a:lnTo>
                          <a:pt x="48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37" y="26"/>
                        </a:lnTo>
                        <a:lnTo>
                          <a:pt x="34" y="25"/>
                        </a:lnTo>
                        <a:lnTo>
                          <a:pt x="29" y="23"/>
                        </a:lnTo>
                        <a:lnTo>
                          <a:pt x="26" y="22"/>
                        </a:lnTo>
                        <a:lnTo>
                          <a:pt x="23" y="20"/>
                        </a:lnTo>
                        <a:lnTo>
                          <a:pt x="19" y="18"/>
                        </a:lnTo>
                        <a:lnTo>
                          <a:pt x="16" y="14"/>
                        </a:lnTo>
                        <a:lnTo>
                          <a:pt x="13" y="12"/>
                        </a:lnTo>
                        <a:lnTo>
                          <a:pt x="9" y="9"/>
                        </a:lnTo>
                        <a:lnTo>
                          <a:pt x="6" y="7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6" y="1"/>
                        </a:lnTo>
                        <a:lnTo>
                          <a:pt x="9" y="1"/>
                        </a:lnTo>
                        <a:lnTo>
                          <a:pt x="13" y="1"/>
                        </a:lnTo>
                        <a:lnTo>
                          <a:pt x="16" y="1"/>
                        </a:lnTo>
                        <a:lnTo>
                          <a:pt x="19" y="1"/>
                        </a:lnTo>
                        <a:lnTo>
                          <a:pt x="23" y="1"/>
                        </a:lnTo>
                        <a:lnTo>
                          <a:pt x="26" y="1"/>
                        </a:lnTo>
                        <a:lnTo>
                          <a:pt x="29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4" y="0"/>
                        </a:lnTo>
                        <a:lnTo>
                          <a:pt x="48" y="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7" name="Freeform 246">
                    <a:extLst>
                      <a:ext uri="{FF2B5EF4-FFF2-40B4-BE49-F238E27FC236}">
                        <a16:creationId xmlns:a16="http://schemas.microsoft.com/office/drawing/2014/main" id="{869AAFD0-7901-C54B-AAFE-9583798F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4" y="1538"/>
                    <a:ext cx="326" cy="47"/>
                  </a:xfrm>
                  <a:custGeom>
                    <a:avLst/>
                    <a:gdLst>
                      <a:gd name="T0" fmla="*/ 0 w 976"/>
                      <a:gd name="T1" fmla="*/ 0 h 139"/>
                      <a:gd name="T2" fmla="*/ 0 w 976"/>
                      <a:gd name="T3" fmla="*/ 0 h 139"/>
                      <a:gd name="T4" fmla="*/ 0 w 976"/>
                      <a:gd name="T5" fmla="*/ 0 h 139"/>
                      <a:gd name="T6" fmla="*/ 0 w 976"/>
                      <a:gd name="T7" fmla="*/ 0 h 139"/>
                      <a:gd name="T8" fmla="*/ 0 w 976"/>
                      <a:gd name="T9" fmla="*/ 0 h 139"/>
                      <a:gd name="T10" fmla="*/ 0 w 976"/>
                      <a:gd name="T11" fmla="*/ 0 h 139"/>
                      <a:gd name="T12" fmla="*/ 0 w 976"/>
                      <a:gd name="T13" fmla="*/ 0 h 139"/>
                      <a:gd name="T14" fmla="*/ 0 w 976"/>
                      <a:gd name="T15" fmla="*/ 0 h 139"/>
                      <a:gd name="T16" fmla="*/ 0 w 976"/>
                      <a:gd name="T17" fmla="*/ 0 h 139"/>
                      <a:gd name="T18" fmla="*/ 0 w 976"/>
                      <a:gd name="T19" fmla="*/ 0 h 139"/>
                      <a:gd name="T20" fmla="*/ 0 w 976"/>
                      <a:gd name="T21" fmla="*/ 0 h 139"/>
                      <a:gd name="T22" fmla="*/ 0 w 976"/>
                      <a:gd name="T23" fmla="*/ 0 h 139"/>
                      <a:gd name="T24" fmla="*/ 0 w 976"/>
                      <a:gd name="T25" fmla="*/ 0 h 139"/>
                      <a:gd name="T26" fmla="*/ 0 w 976"/>
                      <a:gd name="T27" fmla="*/ 0 h 139"/>
                      <a:gd name="T28" fmla="*/ 0 w 976"/>
                      <a:gd name="T29" fmla="*/ 0 h 139"/>
                      <a:gd name="T30" fmla="*/ 0 w 976"/>
                      <a:gd name="T31" fmla="*/ 0 h 139"/>
                      <a:gd name="T32" fmla="*/ 0 w 976"/>
                      <a:gd name="T33" fmla="*/ 0 h 139"/>
                      <a:gd name="T34" fmla="*/ 0 w 976"/>
                      <a:gd name="T35" fmla="*/ 0 h 139"/>
                      <a:gd name="T36" fmla="*/ 0 w 976"/>
                      <a:gd name="T37" fmla="*/ 0 h 139"/>
                      <a:gd name="T38" fmla="*/ 0 w 976"/>
                      <a:gd name="T39" fmla="*/ 0 h 139"/>
                      <a:gd name="T40" fmla="*/ 0 w 976"/>
                      <a:gd name="T41" fmla="*/ 0 h 139"/>
                      <a:gd name="T42" fmla="*/ 0 w 976"/>
                      <a:gd name="T43" fmla="*/ 0 h 139"/>
                      <a:gd name="T44" fmla="*/ 0 w 976"/>
                      <a:gd name="T45" fmla="*/ 0 h 139"/>
                      <a:gd name="T46" fmla="*/ 0 w 976"/>
                      <a:gd name="T47" fmla="*/ 0 h 139"/>
                      <a:gd name="T48" fmla="*/ 0 w 976"/>
                      <a:gd name="T49" fmla="*/ 0 h 139"/>
                      <a:gd name="T50" fmla="*/ 0 w 976"/>
                      <a:gd name="T51" fmla="*/ 0 h 139"/>
                      <a:gd name="T52" fmla="*/ 0 w 976"/>
                      <a:gd name="T53" fmla="*/ 0 h 139"/>
                      <a:gd name="T54" fmla="*/ 0 w 976"/>
                      <a:gd name="T55" fmla="*/ 0 h 139"/>
                      <a:gd name="T56" fmla="*/ 0 w 976"/>
                      <a:gd name="T57" fmla="*/ 0 h 139"/>
                      <a:gd name="T58" fmla="*/ 0 w 976"/>
                      <a:gd name="T59" fmla="*/ 0 h 139"/>
                      <a:gd name="T60" fmla="*/ 0 w 976"/>
                      <a:gd name="T61" fmla="*/ 0 h 139"/>
                      <a:gd name="T62" fmla="*/ 0 w 976"/>
                      <a:gd name="T63" fmla="*/ 0 h 139"/>
                      <a:gd name="T64" fmla="*/ 0 w 976"/>
                      <a:gd name="T65" fmla="*/ 0 h 139"/>
                      <a:gd name="T66" fmla="*/ 0 w 976"/>
                      <a:gd name="T67" fmla="*/ 0 h 139"/>
                      <a:gd name="T68" fmla="*/ 0 w 976"/>
                      <a:gd name="T69" fmla="*/ 0 h 139"/>
                      <a:gd name="T70" fmla="*/ 0 w 976"/>
                      <a:gd name="T71" fmla="*/ 0 h 139"/>
                      <a:gd name="T72" fmla="*/ 0 w 976"/>
                      <a:gd name="T73" fmla="*/ 0 h 139"/>
                      <a:gd name="T74" fmla="*/ 0 w 976"/>
                      <a:gd name="T75" fmla="*/ 0 h 139"/>
                      <a:gd name="T76" fmla="*/ 0 w 976"/>
                      <a:gd name="T77" fmla="*/ 0 h 139"/>
                      <a:gd name="T78" fmla="*/ 0 w 976"/>
                      <a:gd name="T79" fmla="*/ 0 h 139"/>
                      <a:gd name="T80" fmla="*/ 0 w 976"/>
                      <a:gd name="T81" fmla="*/ 0 h 139"/>
                      <a:gd name="T82" fmla="*/ 0 w 976"/>
                      <a:gd name="T83" fmla="*/ 0 h 139"/>
                      <a:gd name="T84" fmla="*/ 0 w 976"/>
                      <a:gd name="T85" fmla="*/ 0 h 139"/>
                      <a:gd name="T86" fmla="*/ 0 w 976"/>
                      <a:gd name="T87" fmla="*/ 0 h 139"/>
                      <a:gd name="T88" fmla="*/ 0 w 976"/>
                      <a:gd name="T89" fmla="*/ 0 h 139"/>
                      <a:gd name="T90" fmla="*/ 0 w 976"/>
                      <a:gd name="T91" fmla="*/ 0 h 139"/>
                      <a:gd name="T92" fmla="*/ 0 w 976"/>
                      <a:gd name="T93" fmla="*/ 0 h 139"/>
                      <a:gd name="T94" fmla="*/ 0 w 976"/>
                      <a:gd name="T95" fmla="*/ 0 h 139"/>
                      <a:gd name="T96" fmla="*/ 0 w 976"/>
                      <a:gd name="T97" fmla="*/ 0 h 139"/>
                      <a:gd name="T98" fmla="*/ 0 w 976"/>
                      <a:gd name="T99" fmla="*/ 0 h 139"/>
                      <a:gd name="T100" fmla="*/ 0 w 976"/>
                      <a:gd name="T101" fmla="*/ 0 h 139"/>
                      <a:gd name="T102" fmla="*/ 0 w 976"/>
                      <a:gd name="T103" fmla="*/ 0 h 139"/>
                      <a:gd name="T104" fmla="*/ 0 w 976"/>
                      <a:gd name="T105" fmla="*/ 0 h 139"/>
                      <a:gd name="T106" fmla="*/ 0 w 976"/>
                      <a:gd name="T107" fmla="*/ 0 h 139"/>
                      <a:gd name="T108" fmla="*/ 0 w 976"/>
                      <a:gd name="T109" fmla="*/ 0 h 139"/>
                      <a:gd name="T110" fmla="*/ 0 w 976"/>
                      <a:gd name="T111" fmla="*/ 0 h 139"/>
                      <a:gd name="T112" fmla="*/ 0 w 976"/>
                      <a:gd name="T113" fmla="*/ 0 h 139"/>
                      <a:gd name="T114" fmla="*/ 0 w 976"/>
                      <a:gd name="T115" fmla="*/ 0 h 139"/>
                      <a:gd name="T116" fmla="*/ 0 w 976"/>
                      <a:gd name="T117" fmla="*/ 0 h 139"/>
                      <a:gd name="T118" fmla="*/ 0 w 976"/>
                      <a:gd name="T119" fmla="*/ 0 h 139"/>
                      <a:gd name="T120" fmla="*/ 0 w 976"/>
                      <a:gd name="T121" fmla="*/ 0 h 139"/>
                      <a:gd name="T122" fmla="*/ 0 w 976"/>
                      <a:gd name="T123" fmla="*/ 0 h 13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976"/>
                      <a:gd name="T187" fmla="*/ 0 h 139"/>
                      <a:gd name="T188" fmla="*/ 976 w 976"/>
                      <a:gd name="T189" fmla="*/ 139 h 13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976" h="139">
                        <a:moveTo>
                          <a:pt x="811" y="11"/>
                        </a:moveTo>
                        <a:lnTo>
                          <a:pt x="812" y="11"/>
                        </a:lnTo>
                        <a:lnTo>
                          <a:pt x="816" y="11"/>
                        </a:lnTo>
                        <a:lnTo>
                          <a:pt x="818" y="11"/>
                        </a:lnTo>
                        <a:lnTo>
                          <a:pt x="822" y="12"/>
                        </a:lnTo>
                        <a:lnTo>
                          <a:pt x="824" y="12"/>
                        </a:lnTo>
                        <a:lnTo>
                          <a:pt x="829" y="12"/>
                        </a:lnTo>
                        <a:lnTo>
                          <a:pt x="827" y="13"/>
                        </a:lnTo>
                        <a:lnTo>
                          <a:pt x="824" y="14"/>
                        </a:lnTo>
                        <a:lnTo>
                          <a:pt x="821" y="16"/>
                        </a:lnTo>
                        <a:lnTo>
                          <a:pt x="818" y="18"/>
                        </a:lnTo>
                        <a:lnTo>
                          <a:pt x="816" y="18"/>
                        </a:lnTo>
                        <a:lnTo>
                          <a:pt x="812" y="20"/>
                        </a:lnTo>
                        <a:lnTo>
                          <a:pt x="810" y="21"/>
                        </a:lnTo>
                        <a:lnTo>
                          <a:pt x="808" y="23"/>
                        </a:lnTo>
                        <a:lnTo>
                          <a:pt x="804" y="24"/>
                        </a:lnTo>
                        <a:lnTo>
                          <a:pt x="802" y="25"/>
                        </a:lnTo>
                        <a:lnTo>
                          <a:pt x="798" y="26"/>
                        </a:lnTo>
                        <a:lnTo>
                          <a:pt x="795" y="27"/>
                        </a:lnTo>
                        <a:lnTo>
                          <a:pt x="792" y="29"/>
                        </a:lnTo>
                        <a:lnTo>
                          <a:pt x="790" y="30"/>
                        </a:lnTo>
                        <a:lnTo>
                          <a:pt x="785" y="31"/>
                        </a:lnTo>
                        <a:lnTo>
                          <a:pt x="783" y="32"/>
                        </a:lnTo>
                        <a:lnTo>
                          <a:pt x="779" y="33"/>
                        </a:lnTo>
                        <a:lnTo>
                          <a:pt x="777" y="33"/>
                        </a:lnTo>
                        <a:lnTo>
                          <a:pt x="772" y="35"/>
                        </a:lnTo>
                        <a:lnTo>
                          <a:pt x="770" y="36"/>
                        </a:lnTo>
                        <a:lnTo>
                          <a:pt x="766" y="36"/>
                        </a:lnTo>
                        <a:lnTo>
                          <a:pt x="764" y="36"/>
                        </a:lnTo>
                        <a:lnTo>
                          <a:pt x="761" y="36"/>
                        </a:lnTo>
                        <a:lnTo>
                          <a:pt x="758" y="36"/>
                        </a:lnTo>
                        <a:lnTo>
                          <a:pt x="755" y="35"/>
                        </a:lnTo>
                        <a:lnTo>
                          <a:pt x="752" y="33"/>
                        </a:lnTo>
                        <a:lnTo>
                          <a:pt x="750" y="32"/>
                        </a:lnTo>
                        <a:lnTo>
                          <a:pt x="748" y="31"/>
                        </a:lnTo>
                        <a:lnTo>
                          <a:pt x="746" y="29"/>
                        </a:lnTo>
                        <a:lnTo>
                          <a:pt x="744" y="26"/>
                        </a:lnTo>
                        <a:lnTo>
                          <a:pt x="741" y="24"/>
                        </a:lnTo>
                        <a:lnTo>
                          <a:pt x="740" y="21"/>
                        </a:lnTo>
                        <a:lnTo>
                          <a:pt x="735" y="24"/>
                        </a:lnTo>
                        <a:lnTo>
                          <a:pt x="732" y="25"/>
                        </a:lnTo>
                        <a:lnTo>
                          <a:pt x="727" y="27"/>
                        </a:lnTo>
                        <a:lnTo>
                          <a:pt x="723" y="30"/>
                        </a:lnTo>
                        <a:lnTo>
                          <a:pt x="721" y="32"/>
                        </a:lnTo>
                        <a:lnTo>
                          <a:pt x="719" y="33"/>
                        </a:lnTo>
                        <a:lnTo>
                          <a:pt x="716" y="36"/>
                        </a:lnTo>
                        <a:lnTo>
                          <a:pt x="715" y="38"/>
                        </a:lnTo>
                        <a:lnTo>
                          <a:pt x="712" y="40"/>
                        </a:lnTo>
                        <a:lnTo>
                          <a:pt x="710" y="43"/>
                        </a:lnTo>
                        <a:lnTo>
                          <a:pt x="708" y="45"/>
                        </a:lnTo>
                        <a:lnTo>
                          <a:pt x="707" y="46"/>
                        </a:lnTo>
                        <a:lnTo>
                          <a:pt x="704" y="46"/>
                        </a:lnTo>
                        <a:lnTo>
                          <a:pt x="702" y="46"/>
                        </a:lnTo>
                        <a:lnTo>
                          <a:pt x="698" y="44"/>
                        </a:lnTo>
                        <a:lnTo>
                          <a:pt x="695" y="42"/>
                        </a:lnTo>
                        <a:lnTo>
                          <a:pt x="691" y="39"/>
                        </a:lnTo>
                        <a:lnTo>
                          <a:pt x="688" y="38"/>
                        </a:lnTo>
                        <a:lnTo>
                          <a:pt x="684" y="36"/>
                        </a:lnTo>
                        <a:lnTo>
                          <a:pt x="681" y="32"/>
                        </a:lnTo>
                        <a:lnTo>
                          <a:pt x="678" y="31"/>
                        </a:lnTo>
                        <a:lnTo>
                          <a:pt x="676" y="30"/>
                        </a:lnTo>
                        <a:lnTo>
                          <a:pt x="672" y="27"/>
                        </a:lnTo>
                        <a:lnTo>
                          <a:pt x="670" y="26"/>
                        </a:lnTo>
                        <a:lnTo>
                          <a:pt x="666" y="24"/>
                        </a:lnTo>
                        <a:lnTo>
                          <a:pt x="664" y="23"/>
                        </a:lnTo>
                        <a:lnTo>
                          <a:pt x="661" y="20"/>
                        </a:lnTo>
                        <a:lnTo>
                          <a:pt x="658" y="18"/>
                        </a:lnTo>
                        <a:lnTo>
                          <a:pt x="656" y="23"/>
                        </a:lnTo>
                        <a:lnTo>
                          <a:pt x="653" y="29"/>
                        </a:lnTo>
                        <a:lnTo>
                          <a:pt x="652" y="32"/>
                        </a:lnTo>
                        <a:lnTo>
                          <a:pt x="650" y="38"/>
                        </a:lnTo>
                        <a:lnTo>
                          <a:pt x="650" y="42"/>
                        </a:lnTo>
                        <a:lnTo>
                          <a:pt x="649" y="45"/>
                        </a:lnTo>
                        <a:lnTo>
                          <a:pt x="647" y="49"/>
                        </a:lnTo>
                        <a:lnTo>
                          <a:pt x="647" y="52"/>
                        </a:lnTo>
                        <a:lnTo>
                          <a:pt x="647" y="55"/>
                        </a:lnTo>
                        <a:lnTo>
                          <a:pt x="647" y="58"/>
                        </a:lnTo>
                        <a:lnTo>
                          <a:pt x="647" y="61"/>
                        </a:lnTo>
                        <a:lnTo>
                          <a:pt x="650" y="63"/>
                        </a:lnTo>
                        <a:lnTo>
                          <a:pt x="650" y="67"/>
                        </a:lnTo>
                        <a:lnTo>
                          <a:pt x="653" y="70"/>
                        </a:lnTo>
                        <a:lnTo>
                          <a:pt x="657" y="71"/>
                        </a:lnTo>
                        <a:lnTo>
                          <a:pt x="661" y="74"/>
                        </a:lnTo>
                        <a:lnTo>
                          <a:pt x="664" y="74"/>
                        </a:lnTo>
                        <a:lnTo>
                          <a:pt x="669" y="74"/>
                        </a:lnTo>
                        <a:lnTo>
                          <a:pt x="671" y="74"/>
                        </a:lnTo>
                        <a:lnTo>
                          <a:pt x="674" y="74"/>
                        </a:lnTo>
                        <a:lnTo>
                          <a:pt x="677" y="74"/>
                        </a:lnTo>
                        <a:lnTo>
                          <a:pt x="681" y="74"/>
                        </a:lnTo>
                        <a:lnTo>
                          <a:pt x="683" y="73"/>
                        </a:lnTo>
                        <a:lnTo>
                          <a:pt x="685" y="73"/>
                        </a:lnTo>
                        <a:lnTo>
                          <a:pt x="688" y="71"/>
                        </a:lnTo>
                        <a:lnTo>
                          <a:pt x="691" y="71"/>
                        </a:lnTo>
                        <a:lnTo>
                          <a:pt x="695" y="70"/>
                        </a:lnTo>
                        <a:lnTo>
                          <a:pt x="697" y="69"/>
                        </a:lnTo>
                        <a:lnTo>
                          <a:pt x="701" y="68"/>
                        </a:lnTo>
                        <a:lnTo>
                          <a:pt x="704" y="67"/>
                        </a:lnTo>
                        <a:lnTo>
                          <a:pt x="707" y="65"/>
                        </a:lnTo>
                        <a:lnTo>
                          <a:pt x="710" y="65"/>
                        </a:lnTo>
                        <a:lnTo>
                          <a:pt x="714" y="64"/>
                        </a:lnTo>
                        <a:lnTo>
                          <a:pt x="717" y="63"/>
                        </a:lnTo>
                        <a:lnTo>
                          <a:pt x="720" y="62"/>
                        </a:lnTo>
                        <a:lnTo>
                          <a:pt x="723" y="61"/>
                        </a:lnTo>
                        <a:lnTo>
                          <a:pt x="726" y="59"/>
                        </a:lnTo>
                        <a:lnTo>
                          <a:pt x="729" y="58"/>
                        </a:lnTo>
                        <a:lnTo>
                          <a:pt x="733" y="58"/>
                        </a:lnTo>
                        <a:lnTo>
                          <a:pt x="736" y="57"/>
                        </a:lnTo>
                        <a:lnTo>
                          <a:pt x="739" y="56"/>
                        </a:lnTo>
                        <a:lnTo>
                          <a:pt x="741" y="56"/>
                        </a:lnTo>
                        <a:lnTo>
                          <a:pt x="744" y="55"/>
                        </a:lnTo>
                        <a:lnTo>
                          <a:pt x="747" y="55"/>
                        </a:lnTo>
                        <a:lnTo>
                          <a:pt x="751" y="54"/>
                        </a:lnTo>
                        <a:lnTo>
                          <a:pt x="753" y="54"/>
                        </a:lnTo>
                        <a:lnTo>
                          <a:pt x="758" y="52"/>
                        </a:lnTo>
                        <a:lnTo>
                          <a:pt x="763" y="54"/>
                        </a:lnTo>
                        <a:lnTo>
                          <a:pt x="766" y="54"/>
                        </a:lnTo>
                        <a:lnTo>
                          <a:pt x="770" y="55"/>
                        </a:lnTo>
                        <a:lnTo>
                          <a:pt x="772" y="56"/>
                        </a:lnTo>
                        <a:lnTo>
                          <a:pt x="774" y="59"/>
                        </a:lnTo>
                        <a:lnTo>
                          <a:pt x="774" y="63"/>
                        </a:lnTo>
                        <a:lnTo>
                          <a:pt x="777" y="65"/>
                        </a:lnTo>
                        <a:lnTo>
                          <a:pt x="777" y="68"/>
                        </a:lnTo>
                        <a:lnTo>
                          <a:pt x="779" y="71"/>
                        </a:lnTo>
                        <a:lnTo>
                          <a:pt x="780" y="74"/>
                        </a:lnTo>
                        <a:lnTo>
                          <a:pt x="782" y="77"/>
                        </a:lnTo>
                        <a:lnTo>
                          <a:pt x="784" y="80"/>
                        </a:lnTo>
                        <a:lnTo>
                          <a:pt x="786" y="82"/>
                        </a:lnTo>
                        <a:lnTo>
                          <a:pt x="790" y="83"/>
                        </a:lnTo>
                        <a:lnTo>
                          <a:pt x="792" y="86"/>
                        </a:lnTo>
                        <a:lnTo>
                          <a:pt x="795" y="87"/>
                        </a:lnTo>
                        <a:lnTo>
                          <a:pt x="798" y="88"/>
                        </a:lnTo>
                        <a:lnTo>
                          <a:pt x="801" y="88"/>
                        </a:lnTo>
                        <a:lnTo>
                          <a:pt x="804" y="90"/>
                        </a:lnTo>
                        <a:lnTo>
                          <a:pt x="808" y="90"/>
                        </a:lnTo>
                        <a:lnTo>
                          <a:pt x="812" y="92"/>
                        </a:lnTo>
                        <a:lnTo>
                          <a:pt x="816" y="92"/>
                        </a:lnTo>
                        <a:lnTo>
                          <a:pt x="820" y="92"/>
                        </a:lnTo>
                        <a:lnTo>
                          <a:pt x="823" y="90"/>
                        </a:lnTo>
                        <a:lnTo>
                          <a:pt x="828" y="89"/>
                        </a:lnTo>
                        <a:lnTo>
                          <a:pt x="831" y="88"/>
                        </a:lnTo>
                        <a:lnTo>
                          <a:pt x="836" y="86"/>
                        </a:lnTo>
                        <a:lnTo>
                          <a:pt x="840" y="83"/>
                        </a:lnTo>
                        <a:lnTo>
                          <a:pt x="846" y="82"/>
                        </a:lnTo>
                        <a:lnTo>
                          <a:pt x="849" y="78"/>
                        </a:lnTo>
                        <a:lnTo>
                          <a:pt x="853" y="76"/>
                        </a:lnTo>
                        <a:lnTo>
                          <a:pt x="857" y="71"/>
                        </a:lnTo>
                        <a:lnTo>
                          <a:pt x="862" y="68"/>
                        </a:lnTo>
                        <a:lnTo>
                          <a:pt x="867" y="63"/>
                        </a:lnTo>
                        <a:lnTo>
                          <a:pt x="871" y="58"/>
                        </a:lnTo>
                        <a:lnTo>
                          <a:pt x="873" y="56"/>
                        </a:lnTo>
                        <a:lnTo>
                          <a:pt x="875" y="54"/>
                        </a:lnTo>
                        <a:lnTo>
                          <a:pt x="878" y="50"/>
                        </a:lnTo>
                        <a:lnTo>
                          <a:pt x="880" y="48"/>
                        </a:lnTo>
                        <a:lnTo>
                          <a:pt x="878" y="45"/>
                        </a:lnTo>
                        <a:lnTo>
                          <a:pt x="875" y="44"/>
                        </a:lnTo>
                        <a:lnTo>
                          <a:pt x="873" y="43"/>
                        </a:lnTo>
                        <a:lnTo>
                          <a:pt x="868" y="43"/>
                        </a:lnTo>
                        <a:lnTo>
                          <a:pt x="865" y="43"/>
                        </a:lnTo>
                        <a:lnTo>
                          <a:pt x="860" y="43"/>
                        </a:lnTo>
                        <a:lnTo>
                          <a:pt x="855" y="43"/>
                        </a:lnTo>
                        <a:lnTo>
                          <a:pt x="850" y="43"/>
                        </a:lnTo>
                        <a:lnTo>
                          <a:pt x="847" y="43"/>
                        </a:lnTo>
                        <a:lnTo>
                          <a:pt x="844" y="43"/>
                        </a:lnTo>
                        <a:lnTo>
                          <a:pt x="842" y="43"/>
                        </a:lnTo>
                        <a:lnTo>
                          <a:pt x="840" y="44"/>
                        </a:lnTo>
                        <a:lnTo>
                          <a:pt x="835" y="44"/>
                        </a:lnTo>
                        <a:lnTo>
                          <a:pt x="830" y="44"/>
                        </a:lnTo>
                        <a:lnTo>
                          <a:pt x="825" y="43"/>
                        </a:lnTo>
                        <a:lnTo>
                          <a:pt x="823" y="43"/>
                        </a:lnTo>
                        <a:lnTo>
                          <a:pt x="820" y="40"/>
                        </a:lnTo>
                        <a:lnTo>
                          <a:pt x="820" y="39"/>
                        </a:lnTo>
                        <a:lnTo>
                          <a:pt x="821" y="37"/>
                        </a:lnTo>
                        <a:lnTo>
                          <a:pt x="822" y="33"/>
                        </a:lnTo>
                        <a:lnTo>
                          <a:pt x="824" y="31"/>
                        </a:lnTo>
                        <a:lnTo>
                          <a:pt x="827" y="30"/>
                        </a:lnTo>
                        <a:lnTo>
                          <a:pt x="829" y="25"/>
                        </a:lnTo>
                        <a:lnTo>
                          <a:pt x="833" y="23"/>
                        </a:lnTo>
                        <a:lnTo>
                          <a:pt x="834" y="19"/>
                        </a:lnTo>
                        <a:lnTo>
                          <a:pt x="836" y="17"/>
                        </a:lnTo>
                        <a:lnTo>
                          <a:pt x="837" y="14"/>
                        </a:lnTo>
                        <a:lnTo>
                          <a:pt x="839" y="12"/>
                        </a:lnTo>
                        <a:lnTo>
                          <a:pt x="842" y="12"/>
                        </a:lnTo>
                        <a:lnTo>
                          <a:pt x="847" y="12"/>
                        </a:lnTo>
                        <a:lnTo>
                          <a:pt x="852" y="12"/>
                        </a:lnTo>
                        <a:lnTo>
                          <a:pt x="857" y="13"/>
                        </a:lnTo>
                        <a:lnTo>
                          <a:pt x="860" y="13"/>
                        </a:lnTo>
                        <a:lnTo>
                          <a:pt x="862" y="13"/>
                        </a:lnTo>
                        <a:lnTo>
                          <a:pt x="865" y="13"/>
                        </a:lnTo>
                        <a:lnTo>
                          <a:pt x="868" y="13"/>
                        </a:lnTo>
                        <a:lnTo>
                          <a:pt x="871" y="13"/>
                        </a:lnTo>
                        <a:lnTo>
                          <a:pt x="873" y="14"/>
                        </a:lnTo>
                        <a:lnTo>
                          <a:pt x="875" y="14"/>
                        </a:lnTo>
                        <a:lnTo>
                          <a:pt x="879" y="16"/>
                        </a:lnTo>
                        <a:lnTo>
                          <a:pt x="881" y="16"/>
                        </a:lnTo>
                        <a:lnTo>
                          <a:pt x="885" y="16"/>
                        </a:lnTo>
                        <a:lnTo>
                          <a:pt x="888" y="16"/>
                        </a:lnTo>
                        <a:lnTo>
                          <a:pt x="891" y="16"/>
                        </a:lnTo>
                        <a:lnTo>
                          <a:pt x="893" y="16"/>
                        </a:lnTo>
                        <a:lnTo>
                          <a:pt x="895" y="16"/>
                        </a:lnTo>
                        <a:lnTo>
                          <a:pt x="899" y="16"/>
                        </a:lnTo>
                        <a:lnTo>
                          <a:pt x="901" y="16"/>
                        </a:lnTo>
                        <a:lnTo>
                          <a:pt x="904" y="16"/>
                        </a:lnTo>
                        <a:lnTo>
                          <a:pt x="907" y="16"/>
                        </a:lnTo>
                        <a:lnTo>
                          <a:pt x="910" y="16"/>
                        </a:lnTo>
                        <a:lnTo>
                          <a:pt x="913" y="16"/>
                        </a:lnTo>
                        <a:lnTo>
                          <a:pt x="916" y="16"/>
                        </a:lnTo>
                        <a:lnTo>
                          <a:pt x="918" y="17"/>
                        </a:lnTo>
                        <a:lnTo>
                          <a:pt x="922" y="17"/>
                        </a:lnTo>
                        <a:lnTo>
                          <a:pt x="924" y="18"/>
                        </a:lnTo>
                        <a:lnTo>
                          <a:pt x="929" y="18"/>
                        </a:lnTo>
                        <a:lnTo>
                          <a:pt x="935" y="18"/>
                        </a:lnTo>
                        <a:lnTo>
                          <a:pt x="939" y="18"/>
                        </a:lnTo>
                        <a:lnTo>
                          <a:pt x="944" y="18"/>
                        </a:lnTo>
                        <a:lnTo>
                          <a:pt x="949" y="18"/>
                        </a:lnTo>
                        <a:lnTo>
                          <a:pt x="954" y="18"/>
                        </a:lnTo>
                        <a:lnTo>
                          <a:pt x="956" y="18"/>
                        </a:lnTo>
                        <a:lnTo>
                          <a:pt x="961" y="19"/>
                        </a:lnTo>
                        <a:lnTo>
                          <a:pt x="964" y="19"/>
                        </a:lnTo>
                        <a:lnTo>
                          <a:pt x="967" y="19"/>
                        </a:lnTo>
                        <a:lnTo>
                          <a:pt x="969" y="19"/>
                        </a:lnTo>
                        <a:lnTo>
                          <a:pt x="971" y="20"/>
                        </a:lnTo>
                        <a:lnTo>
                          <a:pt x="974" y="20"/>
                        </a:lnTo>
                        <a:lnTo>
                          <a:pt x="976" y="20"/>
                        </a:lnTo>
                        <a:lnTo>
                          <a:pt x="973" y="106"/>
                        </a:lnTo>
                        <a:lnTo>
                          <a:pt x="806" y="97"/>
                        </a:lnTo>
                        <a:lnTo>
                          <a:pt x="793" y="96"/>
                        </a:lnTo>
                        <a:lnTo>
                          <a:pt x="782" y="96"/>
                        </a:lnTo>
                        <a:lnTo>
                          <a:pt x="770" y="95"/>
                        </a:lnTo>
                        <a:lnTo>
                          <a:pt x="757" y="95"/>
                        </a:lnTo>
                        <a:lnTo>
                          <a:pt x="744" y="94"/>
                        </a:lnTo>
                        <a:lnTo>
                          <a:pt x="732" y="94"/>
                        </a:lnTo>
                        <a:lnTo>
                          <a:pt x="719" y="93"/>
                        </a:lnTo>
                        <a:lnTo>
                          <a:pt x="706" y="92"/>
                        </a:lnTo>
                        <a:lnTo>
                          <a:pt x="694" y="92"/>
                        </a:lnTo>
                        <a:lnTo>
                          <a:pt x="681" y="90"/>
                        </a:lnTo>
                        <a:lnTo>
                          <a:pt x="668" y="89"/>
                        </a:lnTo>
                        <a:lnTo>
                          <a:pt x="656" y="88"/>
                        </a:lnTo>
                        <a:lnTo>
                          <a:pt x="643" y="88"/>
                        </a:lnTo>
                        <a:lnTo>
                          <a:pt x="630" y="88"/>
                        </a:lnTo>
                        <a:lnTo>
                          <a:pt x="618" y="87"/>
                        </a:lnTo>
                        <a:lnTo>
                          <a:pt x="606" y="87"/>
                        </a:lnTo>
                        <a:lnTo>
                          <a:pt x="593" y="86"/>
                        </a:lnTo>
                        <a:lnTo>
                          <a:pt x="580" y="86"/>
                        </a:lnTo>
                        <a:lnTo>
                          <a:pt x="568" y="86"/>
                        </a:lnTo>
                        <a:lnTo>
                          <a:pt x="555" y="86"/>
                        </a:lnTo>
                        <a:lnTo>
                          <a:pt x="543" y="84"/>
                        </a:lnTo>
                        <a:lnTo>
                          <a:pt x="530" y="84"/>
                        </a:lnTo>
                        <a:lnTo>
                          <a:pt x="518" y="84"/>
                        </a:lnTo>
                        <a:lnTo>
                          <a:pt x="505" y="84"/>
                        </a:lnTo>
                        <a:lnTo>
                          <a:pt x="492" y="84"/>
                        </a:lnTo>
                        <a:lnTo>
                          <a:pt x="480" y="84"/>
                        </a:lnTo>
                        <a:lnTo>
                          <a:pt x="468" y="84"/>
                        </a:lnTo>
                        <a:lnTo>
                          <a:pt x="455" y="84"/>
                        </a:lnTo>
                        <a:lnTo>
                          <a:pt x="442" y="84"/>
                        </a:lnTo>
                        <a:lnTo>
                          <a:pt x="430" y="84"/>
                        </a:lnTo>
                        <a:lnTo>
                          <a:pt x="418" y="86"/>
                        </a:lnTo>
                        <a:lnTo>
                          <a:pt x="407" y="86"/>
                        </a:lnTo>
                        <a:lnTo>
                          <a:pt x="394" y="86"/>
                        </a:lnTo>
                        <a:lnTo>
                          <a:pt x="382" y="86"/>
                        </a:lnTo>
                        <a:lnTo>
                          <a:pt x="369" y="86"/>
                        </a:lnTo>
                        <a:lnTo>
                          <a:pt x="357" y="87"/>
                        </a:lnTo>
                        <a:lnTo>
                          <a:pt x="344" y="87"/>
                        </a:lnTo>
                        <a:lnTo>
                          <a:pt x="332" y="88"/>
                        </a:lnTo>
                        <a:lnTo>
                          <a:pt x="320" y="88"/>
                        </a:lnTo>
                        <a:lnTo>
                          <a:pt x="308" y="90"/>
                        </a:lnTo>
                        <a:lnTo>
                          <a:pt x="295" y="90"/>
                        </a:lnTo>
                        <a:lnTo>
                          <a:pt x="283" y="92"/>
                        </a:lnTo>
                        <a:lnTo>
                          <a:pt x="270" y="93"/>
                        </a:lnTo>
                        <a:lnTo>
                          <a:pt x="258" y="94"/>
                        </a:lnTo>
                        <a:lnTo>
                          <a:pt x="245" y="95"/>
                        </a:lnTo>
                        <a:lnTo>
                          <a:pt x="235" y="96"/>
                        </a:lnTo>
                        <a:lnTo>
                          <a:pt x="223" y="99"/>
                        </a:lnTo>
                        <a:lnTo>
                          <a:pt x="210" y="100"/>
                        </a:lnTo>
                        <a:lnTo>
                          <a:pt x="198" y="101"/>
                        </a:lnTo>
                        <a:lnTo>
                          <a:pt x="186" y="103"/>
                        </a:lnTo>
                        <a:lnTo>
                          <a:pt x="174" y="105"/>
                        </a:lnTo>
                        <a:lnTo>
                          <a:pt x="162" y="106"/>
                        </a:lnTo>
                        <a:lnTo>
                          <a:pt x="150" y="108"/>
                        </a:lnTo>
                        <a:lnTo>
                          <a:pt x="138" y="111"/>
                        </a:lnTo>
                        <a:lnTo>
                          <a:pt x="127" y="113"/>
                        </a:lnTo>
                        <a:lnTo>
                          <a:pt x="116" y="115"/>
                        </a:lnTo>
                        <a:lnTo>
                          <a:pt x="103" y="118"/>
                        </a:lnTo>
                        <a:lnTo>
                          <a:pt x="92" y="120"/>
                        </a:lnTo>
                        <a:lnTo>
                          <a:pt x="80" y="124"/>
                        </a:lnTo>
                        <a:lnTo>
                          <a:pt x="70" y="126"/>
                        </a:lnTo>
                        <a:lnTo>
                          <a:pt x="58" y="130"/>
                        </a:lnTo>
                        <a:lnTo>
                          <a:pt x="46" y="132"/>
                        </a:lnTo>
                        <a:lnTo>
                          <a:pt x="35" y="134"/>
                        </a:lnTo>
                        <a:lnTo>
                          <a:pt x="23" y="139"/>
                        </a:lnTo>
                        <a:lnTo>
                          <a:pt x="0" y="56"/>
                        </a:lnTo>
                        <a:lnTo>
                          <a:pt x="4" y="54"/>
                        </a:lnTo>
                        <a:lnTo>
                          <a:pt x="10" y="52"/>
                        </a:lnTo>
                        <a:lnTo>
                          <a:pt x="13" y="51"/>
                        </a:lnTo>
                        <a:lnTo>
                          <a:pt x="15" y="50"/>
                        </a:lnTo>
                        <a:lnTo>
                          <a:pt x="17" y="50"/>
                        </a:lnTo>
                        <a:lnTo>
                          <a:pt x="21" y="49"/>
                        </a:lnTo>
                        <a:lnTo>
                          <a:pt x="26" y="48"/>
                        </a:lnTo>
                        <a:lnTo>
                          <a:pt x="30" y="46"/>
                        </a:lnTo>
                        <a:lnTo>
                          <a:pt x="33" y="45"/>
                        </a:lnTo>
                        <a:lnTo>
                          <a:pt x="36" y="45"/>
                        </a:lnTo>
                        <a:lnTo>
                          <a:pt x="39" y="44"/>
                        </a:lnTo>
                        <a:lnTo>
                          <a:pt x="42" y="44"/>
                        </a:lnTo>
                        <a:lnTo>
                          <a:pt x="45" y="43"/>
                        </a:lnTo>
                        <a:lnTo>
                          <a:pt x="47" y="43"/>
                        </a:lnTo>
                        <a:lnTo>
                          <a:pt x="49" y="42"/>
                        </a:lnTo>
                        <a:lnTo>
                          <a:pt x="53" y="40"/>
                        </a:lnTo>
                        <a:lnTo>
                          <a:pt x="55" y="40"/>
                        </a:lnTo>
                        <a:lnTo>
                          <a:pt x="58" y="39"/>
                        </a:lnTo>
                        <a:lnTo>
                          <a:pt x="60" y="38"/>
                        </a:lnTo>
                        <a:lnTo>
                          <a:pt x="64" y="38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71" y="36"/>
                        </a:lnTo>
                        <a:lnTo>
                          <a:pt x="74" y="36"/>
                        </a:lnTo>
                        <a:lnTo>
                          <a:pt x="77" y="35"/>
                        </a:lnTo>
                        <a:lnTo>
                          <a:pt x="80" y="35"/>
                        </a:lnTo>
                        <a:lnTo>
                          <a:pt x="83" y="33"/>
                        </a:lnTo>
                        <a:lnTo>
                          <a:pt x="86" y="33"/>
                        </a:lnTo>
                        <a:lnTo>
                          <a:pt x="89" y="32"/>
                        </a:lnTo>
                        <a:lnTo>
                          <a:pt x="91" y="32"/>
                        </a:lnTo>
                        <a:lnTo>
                          <a:pt x="93" y="31"/>
                        </a:lnTo>
                        <a:lnTo>
                          <a:pt x="96" y="31"/>
                        </a:lnTo>
                        <a:lnTo>
                          <a:pt x="98" y="30"/>
                        </a:lnTo>
                        <a:lnTo>
                          <a:pt x="100" y="30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5" y="27"/>
                        </a:lnTo>
                        <a:lnTo>
                          <a:pt x="118" y="26"/>
                        </a:lnTo>
                        <a:lnTo>
                          <a:pt x="121" y="26"/>
                        </a:lnTo>
                        <a:lnTo>
                          <a:pt x="123" y="25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6" y="23"/>
                        </a:lnTo>
                        <a:lnTo>
                          <a:pt x="140" y="23"/>
                        </a:lnTo>
                        <a:lnTo>
                          <a:pt x="142" y="21"/>
                        </a:lnTo>
                        <a:lnTo>
                          <a:pt x="144" y="21"/>
                        </a:lnTo>
                        <a:lnTo>
                          <a:pt x="148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6" y="20"/>
                        </a:lnTo>
                        <a:lnTo>
                          <a:pt x="159" y="20"/>
                        </a:lnTo>
                        <a:lnTo>
                          <a:pt x="162" y="20"/>
                        </a:lnTo>
                        <a:lnTo>
                          <a:pt x="165" y="19"/>
                        </a:lnTo>
                        <a:lnTo>
                          <a:pt x="167" y="18"/>
                        </a:lnTo>
                        <a:lnTo>
                          <a:pt x="170" y="18"/>
                        </a:lnTo>
                        <a:lnTo>
                          <a:pt x="173" y="18"/>
                        </a:lnTo>
                        <a:lnTo>
                          <a:pt x="173" y="20"/>
                        </a:lnTo>
                        <a:lnTo>
                          <a:pt x="174" y="24"/>
                        </a:lnTo>
                        <a:lnTo>
                          <a:pt x="175" y="26"/>
                        </a:lnTo>
                        <a:lnTo>
                          <a:pt x="176" y="30"/>
                        </a:lnTo>
                        <a:lnTo>
                          <a:pt x="176" y="32"/>
                        </a:lnTo>
                        <a:lnTo>
                          <a:pt x="178" y="36"/>
                        </a:lnTo>
                        <a:lnTo>
                          <a:pt x="179" y="38"/>
                        </a:lnTo>
                        <a:lnTo>
                          <a:pt x="179" y="43"/>
                        </a:lnTo>
                        <a:lnTo>
                          <a:pt x="184" y="43"/>
                        </a:lnTo>
                        <a:lnTo>
                          <a:pt x="187" y="43"/>
                        </a:lnTo>
                        <a:lnTo>
                          <a:pt x="192" y="43"/>
                        </a:lnTo>
                        <a:lnTo>
                          <a:pt x="197" y="43"/>
                        </a:lnTo>
                        <a:lnTo>
                          <a:pt x="200" y="43"/>
                        </a:lnTo>
                        <a:lnTo>
                          <a:pt x="205" y="43"/>
                        </a:lnTo>
                        <a:lnTo>
                          <a:pt x="210" y="43"/>
                        </a:lnTo>
                        <a:lnTo>
                          <a:pt x="214" y="43"/>
                        </a:lnTo>
                        <a:lnTo>
                          <a:pt x="214" y="39"/>
                        </a:lnTo>
                        <a:lnTo>
                          <a:pt x="217" y="36"/>
                        </a:lnTo>
                        <a:lnTo>
                          <a:pt x="219" y="33"/>
                        </a:lnTo>
                        <a:lnTo>
                          <a:pt x="220" y="32"/>
                        </a:lnTo>
                        <a:lnTo>
                          <a:pt x="224" y="27"/>
                        </a:lnTo>
                        <a:lnTo>
                          <a:pt x="227" y="25"/>
                        </a:lnTo>
                        <a:lnTo>
                          <a:pt x="230" y="24"/>
                        </a:lnTo>
                        <a:lnTo>
                          <a:pt x="233" y="23"/>
                        </a:lnTo>
                        <a:lnTo>
                          <a:pt x="237" y="23"/>
                        </a:lnTo>
                        <a:lnTo>
                          <a:pt x="241" y="23"/>
                        </a:lnTo>
                        <a:lnTo>
                          <a:pt x="243" y="23"/>
                        </a:lnTo>
                        <a:lnTo>
                          <a:pt x="245" y="25"/>
                        </a:lnTo>
                        <a:lnTo>
                          <a:pt x="248" y="26"/>
                        </a:lnTo>
                        <a:lnTo>
                          <a:pt x="250" y="30"/>
                        </a:lnTo>
                        <a:lnTo>
                          <a:pt x="252" y="32"/>
                        </a:lnTo>
                        <a:lnTo>
                          <a:pt x="256" y="36"/>
                        </a:lnTo>
                        <a:lnTo>
                          <a:pt x="258" y="38"/>
                        </a:lnTo>
                        <a:lnTo>
                          <a:pt x="262" y="43"/>
                        </a:lnTo>
                        <a:lnTo>
                          <a:pt x="264" y="46"/>
                        </a:lnTo>
                        <a:lnTo>
                          <a:pt x="267" y="50"/>
                        </a:lnTo>
                        <a:lnTo>
                          <a:pt x="269" y="54"/>
                        </a:lnTo>
                        <a:lnTo>
                          <a:pt x="273" y="58"/>
                        </a:lnTo>
                        <a:lnTo>
                          <a:pt x="275" y="62"/>
                        </a:lnTo>
                        <a:lnTo>
                          <a:pt x="277" y="65"/>
                        </a:lnTo>
                        <a:lnTo>
                          <a:pt x="281" y="69"/>
                        </a:lnTo>
                        <a:lnTo>
                          <a:pt x="284" y="73"/>
                        </a:lnTo>
                        <a:lnTo>
                          <a:pt x="287" y="75"/>
                        </a:lnTo>
                        <a:lnTo>
                          <a:pt x="290" y="78"/>
                        </a:lnTo>
                        <a:lnTo>
                          <a:pt x="293" y="81"/>
                        </a:lnTo>
                        <a:lnTo>
                          <a:pt x="297" y="82"/>
                        </a:lnTo>
                        <a:lnTo>
                          <a:pt x="301" y="83"/>
                        </a:lnTo>
                        <a:lnTo>
                          <a:pt x="305" y="83"/>
                        </a:lnTo>
                        <a:lnTo>
                          <a:pt x="308" y="83"/>
                        </a:lnTo>
                        <a:lnTo>
                          <a:pt x="314" y="83"/>
                        </a:lnTo>
                        <a:lnTo>
                          <a:pt x="315" y="81"/>
                        </a:lnTo>
                        <a:lnTo>
                          <a:pt x="316" y="77"/>
                        </a:lnTo>
                        <a:lnTo>
                          <a:pt x="319" y="75"/>
                        </a:lnTo>
                        <a:lnTo>
                          <a:pt x="320" y="73"/>
                        </a:lnTo>
                        <a:lnTo>
                          <a:pt x="321" y="70"/>
                        </a:lnTo>
                        <a:lnTo>
                          <a:pt x="321" y="67"/>
                        </a:lnTo>
                        <a:lnTo>
                          <a:pt x="322" y="64"/>
                        </a:lnTo>
                        <a:lnTo>
                          <a:pt x="324" y="62"/>
                        </a:lnTo>
                        <a:lnTo>
                          <a:pt x="324" y="59"/>
                        </a:lnTo>
                        <a:lnTo>
                          <a:pt x="324" y="57"/>
                        </a:lnTo>
                        <a:lnTo>
                          <a:pt x="324" y="54"/>
                        </a:lnTo>
                        <a:lnTo>
                          <a:pt x="324" y="51"/>
                        </a:lnTo>
                        <a:lnTo>
                          <a:pt x="324" y="46"/>
                        </a:lnTo>
                        <a:lnTo>
                          <a:pt x="324" y="42"/>
                        </a:lnTo>
                        <a:lnTo>
                          <a:pt x="321" y="36"/>
                        </a:lnTo>
                        <a:lnTo>
                          <a:pt x="320" y="31"/>
                        </a:lnTo>
                        <a:lnTo>
                          <a:pt x="318" y="26"/>
                        </a:lnTo>
                        <a:lnTo>
                          <a:pt x="315" y="21"/>
                        </a:lnTo>
                        <a:lnTo>
                          <a:pt x="311" y="18"/>
                        </a:lnTo>
                        <a:lnTo>
                          <a:pt x="308" y="12"/>
                        </a:lnTo>
                        <a:lnTo>
                          <a:pt x="303" y="8"/>
                        </a:lnTo>
                        <a:lnTo>
                          <a:pt x="300" y="5"/>
                        </a:lnTo>
                        <a:lnTo>
                          <a:pt x="303" y="5"/>
                        </a:lnTo>
                        <a:lnTo>
                          <a:pt x="307" y="4"/>
                        </a:lnTo>
                        <a:lnTo>
                          <a:pt x="309" y="2"/>
                        </a:lnTo>
                        <a:lnTo>
                          <a:pt x="314" y="2"/>
                        </a:lnTo>
                        <a:lnTo>
                          <a:pt x="316" y="2"/>
                        </a:lnTo>
                        <a:lnTo>
                          <a:pt x="320" y="2"/>
                        </a:lnTo>
                        <a:lnTo>
                          <a:pt x="324" y="2"/>
                        </a:lnTo>
                        <a:lnTo>
                          <a:pt x="327" y="2"/>
                        </a:lnTo>
                        <a:lnTo>
                          <a:pt x="331" y="2"/>
                        </a:lnTo>
                        <a:lnTo>
                          <a:pt x="334" y="2"/>
                        </a:lnTo>
                        <a:lnTo>
                          <a:pt x="337" y="1"/>
                        </a:lnTo>
                        <a:lnTo>
                          <a:pt x="341" y="1"/>
                        </a:lnTo>
                        <a:lnTo>
                          <a:pt x="344" y="1"/>
                        </a:lnTo>
                        <a:lnTo>
                          <a:pt x="347" y="1"/>
                        </a:lnTo>
                        <a:lnTo>
                          <a:pt x="351" y="1"/>
                        </a:lnTo>
                        <a:lnTo>
                          <a:pt x="354" y="1"/>
                        </a:lnTo>
                        <a:lnTo>
                          <a:pt x="353" y="4"/>
                        </a:lnTo>
                        <a:lnTo>
                          <a:pt x="352" y="6"/>
                        </a:lnTo>
                        <a:lnTo>
                          <a:pt x="350" y="10"/>
                        </a:lnTo>
                        <a:lnTo>
                          <a:pt x="348" y="13"/>
                        </a:lnTo>
                        <a:lnTo>
                          <a:pt x="353" y="16"/>
                        </a:lnTo>
                        <a:lnTo>
                          <a:pt x="357" y="18"/>
                        </a:lnTo>
                        <a:lnTo>
                          <a:pt x="360" y="19"/>
                        </a:lnTo>
                        <a:lnTo>
                          <a:pt x="364" y="21"/>
                        </a:lnTo>
                        <a:lnTo>
                          <a:pt x="366" y="23"/>
                        </a:lnTo>
                        <a:lnTo>
                          <a:pt x="370" y="26"/>
                        </a:lnTo>
                        <a:lnTo>
                          <a:pt x="373" y="27"/>
                        </a:lnTo>
                        <a:lnTo>
                          <a:pt x="378" y="31"/>
                        </a:lnTo>
                        <a:lnTo>
                          <a:pt x="379" y="33"/>
                        </a:lnTo>
                        <a:lnTo>
                          <a:pt x="382" y="37"/>
                        </a:lnTo>
                        <a:lnTo>
                          <a:pt x="384" y="39"/>
                        </a:lnTo>
                        <a:lnTo>
                          <a:pt x="386" y="43"/>
                        </a:lnTo>
                        <a:lnTo>
                          <a:pt x="391" y="48"/>
                        </a:lnTo>
                        <a:lnTo>
                          <a:pt x="396" y="52"/>
                        </a:lnTo>
                        <a:lnTo>
                          <a:pt x="401" y="56"/>
                        </a:lnTo>
                        <a:lnTo>
                          <a:pt x="407" y="58"/>
                        </a:lnTo>
                        <a:lnTo>
                          <a:pt x="409" y="59"/>
                        </a:lnTo>
                        <a:lnTo>
                          <a:pt x="411" y="61"/>
                        </a:lnTo>
                        <a:lnTo>
                          <a:pt x="415" y="62"/>
                        </a:lnTo>
                        <a:lnTo>
                          <a:pt x="417" y="63"/>
                        </a:lnTo>
                        <a:lnTo>
                          <a:pt x="420" y="63"/>
                        </a:lnTo>
                        <a:lnTo>
                          <a:pt x="422" y="64"/>
                        </a:lnTo>
                        <a:lnTo>
                          <a:pt x="424" y="64"/>
                        </a:lnTo>
                        <a:lnTo>
                          <a:pt x="428" y="64"/>
                        </a:lnTo>
                        <a:lnTo>
                          <a:pt x="430" y="64"/>
                        </a:lnTo>
                        <a:lnTo>
                          <a:pt x="434" y="64"/>
                        </a:lnTo>
                        <a:lnTo>
                          <a:pt x="436" y="64"/>
                        </a:lnTo>
                        <a:lnTo>
                          <a:pt x="440" y="65"/>
                        </a:lnTo>
                        <a:lnTo>
                          <a:pt x="442" y="64"/>
                        </a:lnTo>
                        <a:lnTo>
                          <a:pt x="445" y="64"/>
                        </a:lnTo>
                        <a:lnTo>
                          <a:pt x="448" y="63"/>
                        </a:lnTo>
                        <a:lnTo>
                          <a:pt x="451" y="63"/>
                        </a:lnTo>
                        <a:lnTo>
                          <a:pt x="453" y="62"/>
                        </a:lnTo>
                        <a:lnTo>
                          <a:pt x="455" y="62"/>
                        </a:lnTo>
                        <a:lnTo>
                          <a:pt x="458" y="61"/>
                        </a:lnTo>
                        <a:lnTo>
                          <a:pt x="461" y="61"/>
                        </a:lnTo>
                        <a:lnTo>
                          <a:pt x="466" y="57"/>
                        </a:lnTo>
                        <a:lnTo>
                          <a:pt x="471" y="55"/>
                        </a:lnTo>
                        <a:lnTo>
                          <a:pt x="475" y="52"/>
                        </a:lnTo>
                        <a:lnTo>
                          <a:pt x="480" y="49"/>
                        </a:lnTo>
                        <a:lnTo>
                          <a:pt x="485" y="45"/>
                        </a:lnTo>
                        <a:lnTo>
                          <a:pt x="488" y="42"/>
                        </a:lnTo>
                        <a:lnTo>
                          <a:pt x="493" y="38"/>
                        </a:lnTo>
                        <a:lnTo>
                          <a:pt x="497" y="35"/>
                        </a:lnTo>
                        <a:lnTo>
                          <a:pt x="499" y="30"/>
                        </a:lnTo>
                        <a:lnTo>
                          <a:pt x="503" y="25"/>
                        </a:lnTo>
                        <a:lnTo>
                          <a:pt x="505" y="21"/>
                        </a:lnTo>
                        <a:lnTo>
                          <a:pt x="507" y="18"/>
                        </a:lnTo>
                        <a:lnTo>
                          <a:pt x="509" y="12"/>
                        </a:lnTo>
                        <a:lnTo>
                          <a:pt x="510" y="7"/>
                        </a:lnTo>
                        <a:lnTo>
                          <a:pt x="511" y="4"/>
                        </a:lnTo>
                        <a:lnTo>
                          <a:pt x="511" y="0"/>
                        </a:lnTo>
                        <a:lnTo>
                          <a:pt x="515" y="0"/>
                        </a:lnTo>
                        <a:lnTo>
                          <a:pt x="518" y="0"/>
                        </a:lnTo>
                        <a:lnTo>
                          <a:pt x="523" y="0"/>
                        </a:lnTo>
                        <a:lnTo>
                          <a:pt x="528" y="0"/>
                        </a:lnTo>
                        <a:lnTo>
                          <a:pt x="531" y="0"/>
                        </a:lnTo>
                        <a:lnTo>
                          <a:pt x="535" y="0"/>
                        </a:lnTo>
                        <a:lnTo>
                          <a:pt x="538" y="0"/>
                        </a:lnTo>
                        <a:lnTo>
                          <a:pt x="544" y="0"/>
                        </a:lnTo>
                        <a:lnTo>
                          <a:pt x="538" y="2"/>
                        </a:lnTo>
                        <a:lnTo>
                          <a:pt x="536" y="5"/>
                        </a:lnTo>
                        <a:lnTo>
                          <a:pt x="534" y="7"/>
                        </a:lnTo>
                        <a:lnTo>
                          <a:pt x="531" y="10"/>
                        </a:lnTo>
                        <a:lnTo>
                          <a:pt x="526" y="16"/>
                        </a:lnTo>
                        <a:lnTo>
                          <a:pt x="522" y="20"/>
                        </a:lnTo>
                        <a:lnTo>
                          <a:pt x="518" y="24"/>
                        </a:lnTo>
                        <a:lnTo>
                          <a:pt x="517" y="29"/>
                        </a:lnTo>
                        <a:lnTo>
                          <a:pt x="516" y="33"/>
                        </a:lnTo>
                        <a:lnTo>
                          <a:pt x="516" y="38"/>
                        </a:lnTo>
                        <a:lnTo>
                          <a:pt x="516" y="40"/>
                        </a:lnTo>
                        <a:lnTo>
                          <a:pt x="516" y="45"/>
                        </a:lnTo>
                        <a:lnTo>
                          <a:pt x="518" y="48"/>
                        </a:lnTo>
                        <a:lnTo>
                          <a:pt x="521" y="51"/>
                        </a:lnTo>
                        <a:lnTo>
                          <a:pt x="523" y="54"/>
                        </a:lnTo>
                        <a:lnTo>
                          <a:pt x="525" y="57"/>
                        </a:lnTo>
                        <a:lnTo>
                          <a:pt x="529" y="59"/>
                        </a:lnTo>
                        <a:lnTo>
                          <a:pt x="534" y="62"/>
                        </a:lnTo>
                        <a:lnTo>
                          <a:pt x="536" y="63"/>
                        </a:lnTo>
                        <a:lnTo>
                          <a:pt x="541" y="65"/>
                        </a:lnTo>
                        <a:lnTo>
                          <a:pt x="545" y="67"/>
                        </a:lnTo>
                        <a:lnTo>
                          <a:pt x="549" y="68"/>
                        </a:lnTo>
                        <a:lnTo>
                          <a:pt x="554" y="69"/>
                        </a:lnTo>
                        <a:lnTo>
                          <a:pt x="558" y="70"/>
                        </a:lnTo>
                        <a:lnTo>
                          <a:pt x="564" y="70"/>
                        </a:lnTo>
                        <a:lnTo>
                          <a:pt x="569" y="71"/>
                        </a:lnTo>
                        <a:lnTo>
                          <a:pt x="573" y="71"/>
                        </a:lnTo>
                        <a:lnTo>
                          <a:pt x="577" y="71"/>
                        </a:lnTo>
                        <a:lnTo>
                          <a:pt x="582" y="71"/>
                        </a:lnTo>
                        <a:lnTo>
                          <a:pt x="586" y="71"/>
                        </a:lnTo>
                        <a:lnTo>
                          <a:pt x="589" y="70"/>
                        </a:lnTo>
                        <a:lnTo>
                          <a:pt x="593" y="70"/>
                        </a:lnTo>
                        <a:lnTo>
                          <a:pt x="595" y="69"/>
                        </a:lnTo>
                        <a:lnTo>
                          <a:pt x="599" y="68"/>
                        </a:lnTo>
                        <a:lnTo>
                          <a:pt x="598" y="64"/>
                        </a:lnTo>
                        <a:lnTo>
                          <a:pt x="596" y="61"/>
                        </a:lnTo>
                        <a:lnTo>
                          <a:pt x="596" y="58"/>
                        </a:lnTo>
                        <a:lnTo>
                          <a:pt x="596" y="56"/>
                        </a:lnTo>
                        <a:lnTo>
                          <a:pt x="595" y="52"/>
                        </a:lnTo>
                        <a:lnTo>
                          <a:pt x="595" y="50"/>
                        </a:lnTo>
                        <a:lnTo>
                          <a:pt x="594" y="48"/>
                        </a:lnTo>
                        <a:lnTo>
                          <a:pt x="594" y="45"/>
                        </a:lnTo>
                        <a:lnTo>
                          <a:pt x="593" y="40"/>
                        </a:lnTo>
                        <a:lnTo>
                          <a:pt x="592" y="37"/>
                        </a:lnTo>
                        <a:lnTo>
                          <a:pt x="591" y="33"/>
                        </a:lnTo>
                        <a:lnTo>
                          <a:pt x="591" y="31"/>
                        </a:lnTo>
                        <a:lnTo>
                          <a:pt x="589" y="27"/>
                        </a:lnTo>
                        <a:lnTo>
                          <a:pt x="588" y="26"/>
                        </a:lnTo>
                        <a:lnTo>
                          <a:pt x="587" y="24"/>
                        </a:lnTo>
                        <a:lnTo>
                          <a:pt x="586" y="23"/>
                        </a:lnTo>
                        <a:lnTo>
                          <a:pt x="583" y="20"/>
                        </a:lnTo>
                        <a:lnTo>
                          <a:pt x="582" y="19"/>
                        </a:lnTo>
                        <a:lnTo>
                          <a:pt x="577" y="18"/>
                        </a:lnTo>
                        <a:lnTo>
                          <a:pt x="575" y="17"/>
                        </a:lnTo>
                        <a:lnTo>
                          <a:pt x="572" y="16"/>
                        </a:lnTo>
                        <a:lnTo>
                          <a:pt x="569" y="14"/>
                        </a:lnTo>
                        <a:lnTo>
                          <a:pt x="564" y="12"/>
                        </a:lnTo>
                        <a:lnTo>
                          <a:pt x="562" y="8"/>
                        </a:lnTo>
                        <a:lnTo>
                          <a:pt x="558" y="6"/>
                        </a:lnTo>
                        <a:lnTo>
                          <a:pt x="556" y="5"/>
                        </a:lnTo>
                        <a:lnTo>
                          <a:pt x="554" y="2"/>
                        </a:lnTo>
                        <a:lnTo>
                          <a:pt x="551" y="0"/>
                        </a:lnTo>
                        <a:lnTo>
                          <a:pt x="556" y="0"/>
                        </a:lnTo>
                        <a:lnTo>
                          <a:pt x="560" y="0"/>
                        </a:lnTo>
                        <a:lnTo>
                          <a:pt x="564" y="0"/>
                        </a:lnTo>
                        <a:lnTo>
                          <a:pt x="568" y="0"/>
                        </a:lnTo>
                        <a:lnTo>
                          <a:pt x="572" y="0"/>
                        </a:lnTo>
                        <a:lnTo>
                          <a:pt x="576" y="0"/>
                        </a:lnTo>
                        <a:lnTo>
                          <a:pt x="580" y="0"/>
                        </a:lnTo>
                        <a:lnTo>
                          <a:pt x="585" y="0"/>
                        </a:lnTo>
                        <a:lnTo>
                          <a:pt x="588" y="0"/>
                        </a:lnTo>
                        <a:lnTo>
                          <a:pt x="592" y="0"/>
                        </a:lnTo>
                        <a:lnTo>
                          <a:pt x="596" y="0"/>
                        </a:lnTo>
                        <a:lnTo>
                          <a:pt x="600" y="0"/>
                        </a:lnTo>
                        <a:lnTo>
                          <a:pt x="605" y="0"/>
                        </a:lnTo>
                        <a:lnTo>
                          <a:pt x="608" y="0"/>
                        </a:lnTo>
                        <a:lnTo>
                          <a:pt x="612" y="0"/>
                        </a:lnTo>
                        <a:lnTo>
                          <a:pt x="617" y="1"/>
                        </a:lnTo>
                        <a:lnTo>
                          <a:pt x="620" y="1"/>
                        </a:lnTo>
                        <a:lnTo>
                          <a:pt x="625" y="1"/>
                        </a:lnTo>
                        <a:lnTo>
                          <a:pt x="628" y="1"/>
                        </a:lnTo>
                        <a:lnTo>
                          <a:pt x="632" y="2"/>
                        </a:lnTo>
                        <a:lnTo>
                          <a:pt x="637" y="2"/>
                        </a:lnTo>
                        <a:lnTo>
                          <a:pt x="640" y="2"/>
                        </a:lnTo>
                        <a:lnTo>
                          <a:pt x="645" y="2"/>
                        </a:lnTo>
                        <a:lnTo>
                          <a:pt x="650" y="2"/>
                        </a:lnTo>
                        <a:lnTo>
                          <a:pt x="652" y="2"/>
                        </a:lnTo>
                        <a:lnTo>
                          <a:pt x="657" y="2"/>
                        </a:lnTo>
                        <a:lnTo>
                          <a:pt x="661" y="2"/>
                        </a:lnTo>
                        <a:lnTo>
                          <a:pt x="665" y="2"/>
                        </a:lnTo>
                        <a:lnTo>
                          <a:pt x="669" y="2"/>
                        </a:lnTo>
                        <a:lnTo>
                          <a:pt x="672" y="4"/>
                        </a:lnTo>
                        <a:lnTo>
                          <a:pt x="678" y="4"/>
                        </a:lnTo>
                        <a:lnTo>
                          <a:pt x="682" y="5"/>
                        </a:lnTo>
                        <a:lnTo>
                          <a:pt x="685" y="5"/>
                        </a:lnTo>
                        <a:lnTo>
                          <a:pt x="689" y="5"/>
                        </a:lnTo>
                        <a:lnTo>
                          <a:pt x="694" y="5"/>
                        </a:lnTo>
                        <a:lnTo>
                          <a:pt x="697" y="5"/>
                        </a:lnTo>
                        <a:lnTo>
                          <a:pt x="701" y="5"/>
                        </a:lnTo>
                        <a:lnTo>
                          <a:pt x="706" y="5"/>
                        </a:lnTo>
                        <a:lnTo>
                          <a:pt x="709" y="5"/>
                        </a:lnTo>
                        <a:lnTo>
                          <a:pt x="714" y="5"/>
                        </a:lnTo>
                        <a:lnTo>
                          <a:pt x="717" y="5"/>
                        </a:lnTo>
                        <a:lnTo>
                          <a:pt x="721" y="5"/>
                        </a:lnTo>
                        <a:lnTo>
                          <a:pt x="726" y="6"/>
                        </a:lnTo>
                        <a:lnTo>
                          <a:pt x="731" y="6"/>
                        </a:lnTo>
                        <a:lnTo>
                          <a:pt x="734" y="6"/>
                        </a:lnTo>
                        <a:lnTo>
                          <a:pt x="738" y="6"/>
                        </a:lnTo>
                        <a:lnTo>
                          <a:pt x="741" y="7"/>
                        </a:lnTo>
                        <a:lnTo>
                          <a:pt x="746" y="7"/>
                        </a:lnTo>
                        <a:lnTo>
                          <a:pt x="751" y="7"/>
                        </a:lnTo>
                        <a:lnTo>
                          <a:pt x="754" y="7"/>
                        </a:lnTo>
                        <a:lnTo>
                          <a:pt x="759" y="7"/>
                        </a:lnTo>
                        <a:lnTo>
                          <a:pt x="763" y="7"/>
                        </a:lnTo>
                        <a:lnTo>
                          <a:pt x="766" y="7"/>
                        </a:lnTo>
                        <a:lnTo>
                          <a:pt x="770" y="8"/>
                        </a:lnTo>
                        <a:lnTo>
                          <a:pt x="774" y="8"/>
                        </a:lnTo>
                        <a:lnTo>
                          <a:pt x="779" y="10"/>
                        </a:lnTo>
                        <a:lnTo>
                          <a:pt x="783" y="10"/>
                        </a:lnTo>
                        <a:lnTo>
                          <a:pt x="786" y="10"/>
                        </a:lnTo>
                        <a:lnTo>
                          <a:pt x="791" y="10"/>
                        </a:lnTo>
                        <a:lnTo>
                          <a:pt x="795" y="10"/>
                        </a:lnTo>
                        <a:lnTo>
                          <a:pt x="799" y="10"/>
                        </a:lnTo>
                        <a:lnTo>
                          <a:pt x="803" y="10"/>
                        </a:lnTo>
                        <a:lnTo>
                          <a:pt x="808" y="11"/>
                        </a:lnTo>
                        <a:lnTo>
                          <a:pt x="811" y="1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8" name="Freeform 247">
                    <a:extLst>
                      <a:ext uri="{FF2B5EF4-FFF2-40B4-BE49-F238E27FC236}">
                        <a16:creationId xmlns:a16="http://schemas.microsoft.com/office/drawing/2014/main" id="{1885088E-701C-1B4C-85A1-F5935A66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20" y="1690"/>
                    <a:ext cx="4" cy="4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0 h 14"/>
                      <a:gd name="T4" fmla="*/ 0 w 13"/>
                      <a:gd name="T5" fmla="*/ 0 h 14"/>
                      <a:gd name="T6" fmla="*/ 0 w 13"/>
                      <a:gd name="T7" fmla="*/ 0 h 14"/>
                      <a:gd name="T8" fmla="*/ 0 w 13"/>
                      <a:gd name="T9" fmla="*/ 0 h 14"/>
                      <a:gd name="T10" fmla="*/ 0 w 13"/>
                      <a:gd name="T11" fmla="*/ 0 h 14"/>
                      <a:gd name="T12" fmla="*/ 0 w 13"/>
                      <a:gd name="T13" fmla="*/ 0 h 14"/>
                      <a:gd name="T14" fmla="*/ 0 w 13"/>
                      <a:gd name="T15" fmla="*/ 0 h 14"/>
                      <a:gd name="T16" fmla="*/ 0 w 13"/>
                      <a:gd name="T17" fmla="*/ 0 h 14"/>
                      <a:gd name="T18" fmla="*/ 0 w 13"/>
                      <a:gd name="T19" fmla="*/ 0 h 14"/>
                      <a:gd name="T20" fmla="*/ 0 w 13"/>
                      <a:gd name="T21" fmla="*/ 0 h 14"/>
                      <a:gd name="T22" fmla="*/ 0 w 13"/>
                      <a:gd name="T23" fmla="*/ 0 h 14"/>
                      <a:gd name="T24" fmla="*/ 0 w 13"/>
                      <a:gd name="T25" fmla="*/ 0 h 14"/>
                      <a:gd name="T26" fmla="*/ 0 w 13"/>
                      <a:gd name="T27" fmla="*/ 0 h 1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"/>
                      <a:gd name="T43" fmla="*/ 0 h 14"/>
                      <a:gd name="T44" fmla="*/ 13 w 13"/>
                      <a:gd name="T45" fmla="*/ 14 h 1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" h="14">
                        <a:moveTo>
                          <a:pt x="13" y="14"/>
                        </a:moveTo>
                        <a:lnTo>
                          <a:pt x="8" y="11"/>
                        </a:lnTo>
                        <a:lnTo>
                          <a:pt x="5" y="8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3" y="10"/>
                        </a:lnTo>
                        <a:lnTo>
                          <a:pt x="13" y="1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69" name="Freeform 248">
                    <a:extLst>
                      <a:ext uri="{FF2B5EF4-FFF2-40B4-BE49-F238E27FC236}">
                        <a16:creationId xmlns:a16="http://schemas.microsoft.com/office/drawing/2014/main" id="{9608ECDE-EECF-F647-9278-D574C31ED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5" y="1942"/>
                    <a:ext cx="475" cy="36"/>
                  </a:xfrm>
                  <a:custGeom>
                    <a:avLst/>
                    <a:gdLst>
                      <a:gd name="T0" fmla="*/ 0 w 1425"/>
                      <a:gd name="T1" fmla="*/ 0 h 109"/>
                      <a:gd name="T2" fmla="*/ 0 w 1425"/>
                      <a:gd name="T3" fmla="*/ 0 h 109"/>
                      <a:gd name="T4" fmla="*/ 0 w 1425"/>
                      <a:gd name="T5" fmla="*/ 0 h 109"/>
                      <a:gd name="T6" fmla="*/ 0 w 1425"/>
                      <a:gd name="T7" fmla="*/ 0 h 109"/>
                      <a:gd name="T8" fmla="*/ 0 w 1425"/>
                      <a:gd name="T9" fmla="*/ 0 h 109"/>
                      <a:gd name="T10" fmla="*/ 0 w 1425"/>
                      <a:gd name="T11" fmla="*/ 0 h 109"/>
                      <a:gd name="T12" fmla="*/ 0 w 1425"/>
                      <a:gd name="T13" fmla="*/ 0 h 109"/>
                      <a:gd name="T14" fmla="*/ 0 w 1425"/>
                      <a:gd name="T15" fmla="*/ 0 h 109"/>
                      <a:gd name="T16" fmla="*/ 0 w 1425"/>
                      <a:gd name="T17" fmla="*/ 0 h 109"/>
                      <a:gd name="T18" fmla="*/ 0 w 1425"/>
                      <a:gd name="T19" fmla="*/ 0 h 109"/>
                      <a:gd name="T20" fmla="*/ 0 w 1425"/>
                      <a:gd name="T21" fmla="*/ 0 h 109"/>
                      <a:gd name="T22" fmla="*/ 0 w 1425"/>
                      <a:gd name="T23" fmla="*/ 0 h 109"/>
                      <a:gd name="T24" fmla="*/ 0 w 1425"/>
                      <a:gd name="T25" fmla="*/ 0 h 109"/>
                      <a:gd name="T26" fmla="*/ 0 w 1425"/>
                      <a:gd name="T27" fmla="*/ 0 h 109"/>
                      <a:gd name="T28" fmla="*/ 0 w 1425"/>
                      <a:gd name="T29" fmla="*/ 0 h 109"/>
                      <a:gd name="T30" fmla="*/ 0 w 1425"/>
                      <a:gd name="T31" fmla="*/ 0 h 109"/>
                      <a:gd name="T32" fmla="*/ 0 w 1425"/>
                      <a:gd name="T33" fmla="*/ 0 h 109"/>
                      <a:gd name="T34" fmla="*/ 0 w 1425"/>
                      <a:gd name="T35" fmla="*/ 0 h 109"/>
                      <a:gd name="T36" fmla="*/ 0 w 1425"/>
                      <a:gd name="T37" fmla="*/ 0 h 109"/>
                      <a:gd name="T38" fmla="*/ 0 w 1425"/>
                      <a:gd name="T39" fmla="*/ 0 h 109"/>
                      <a:gd name="T40" fmla="*/ 0 w 1425"/>
                      <a:gd name="T41" fmla="*/ 0 h 109"/>
                      <a:gd name="T42" fmla="*/ 0 w 1425"/>
                      <a:gd name="T43" fmla="*/ 0 h 109"/>
                      <a:gd name="T44" fmla="*/ 0 w 1425"/>
                      <a:gd name="T45" fmla="*/ 0 h 109"/>
                      <a:gd name="T46" fmla="*/ 0 w 1425"/>
                      <a:gd name="T47" fmla="*/ 0 h 109"/>
                      <a:gd name="T48" fmla="*/ 0 w 1425"/>
                      <a:gd name="T49" fmla="*/ 0 h 109"/>
                      <a:gd name="T50" fmla="*/ 0 w 1425"/>
                      <a:gd name="T51" fmla="*/ 0 h 109"/>
                      <a:gd name="T52" fmla="*/ 0 w 1425"/>
                      <a:gd name="T53" fmla="*/ 0 h 109"/>
                      <a:gd name="T54" fmla="*/ 0 w 1425"/>
                      <a:gd name="T55" fmla="*/ 0 h 109"/>
                      <a:gd name="T56" fmla="*/ 0 w 1425"/>
                      <a:gd name="T57" fmla="*/ 0 h 109"/>
                      <a:gd name="T58" fmla="*/ 0 w 1425"/>
                      <a:gd name="T59" fmla="*/ 0 h 109"/>
                      <a:gd name="T60" fmla="*/ 0 w 1425"/>
                      <a:gd name="T61" fmla="*/ 0 h 109"/>
                      <a:gd name="T62" fmla="*/ 0 w 1425"/>
                      <a:gd name="T63" fmla="*/ 0 h 109"/>
                      <a:gd name="T64" fmla="*/ 0 w 1425"/>
                      <a:gd name="T65" fmla="*/ 0 h 109"/>
                      <a:gd name="T66" fmla="*/ 0 w 1425"/>
                      <a:gd name="T67" fmla="*/ 0 h 109"/>
                      <a:gd name="T68" fmla="*/ 0 w 1425"/>
                      <a:gd name="T69" fmla="*/ 0 h 109"/>
                      <a:gd name="T70" fmla="*/ 0 w 1425"/>
                      <a:gd name="T71" fmla="*/ 0 h 109"/>
                      <a:gd name="T72" fmla="*/ 0 w 1425"/>
                      <a:gd name="T73" fmla="*/ 0 h 109"/>
                      <a:gd name="T74" fmla="*/ 0 w 1425"/>
                      <a:gd name="T75" fmla="*/ 0 h 109"/>
                      <a:gd name="T76" fmla="*/ 0 w 1425"/>
                      <a:gd name="T77" fmla="*/ 0 h 109"/>
                      <a:gd name="T78" fmla="*/ 0 w 1425"/>
                      <a:gd name="T79" fmla="*/ 0 h 109"/>
                      <a:gd name="T80" fmla="*/ 0 w 1425"/>
                      <a:gd name="T81" fmla="*/ 0 h 109"/>
                      <a:gd name="T82" fmla="*/ 0 w 1425"/>
                      <a:gd name="T83" fmla="*/ 0 h 109"/>
                      <a:gd name="T84" fmla="*/ 0 w 1425"/>
                      <a:gd name="T85" fmla="*/ 0 h 109"/>
                      <a:gd name="T86" fmla="*/ 0 w 1425"/>
                      <a:gd name="T87" fmla="*/ 0 h 109"/>
                      <a:gd name="T88" fmla="*/ 0 w 1425"/>
                      <a:gd name="T89" fmla="*/ 0 h 109"/>
                      <a:gd name="T90" fmla="*/ 0 w 1425"/>
                      <a:gd name="T91" fmla="*/ 0 h 109"/>
                      <a:gd name="T92" fmla="*/ 0 w 1425"/>
                      <a:gd name="T93" fmla="*/ 0 h 109"/>
                      <a:gd name="T94" fmla="*/ 0 w 1425"/>
                      <a:gd name="T95" fmla="*/ 0 h 109"/>
                      <a:gd name="T96" fmla="*/ 0 w 1425"/>
                      <a:gd name="T97" fmla="*/ 0 h 109"/>
                      <a:gd name="T98" fmla="*/ 0 w 1425"/>
                      <a:gd name="T99" fmla="*/ 0 h 109"/>
                      <a:gd name="T100" fmla="*/ 0 w 1425"/>
                      <a:gd name="T101" fmla="*/ 0 h 109"/>
                      <a:gd name="T102" fmla="*/ 0 w 1425"/>
                      <a:gd name="T103" fmla="*/ 0 h 109"/>
                      <a:gd name="T104" fmla="*/ 0 w 1425"/>
                      <a:gd name="T105" fmla="*/ 0 h 109"/>
                      <a:gd name="T106" fmla="*/ 0 w 1425"/>
                      <a:gd name="T107" fmla="*/ 0 h 109"/>
                      <a:gd name="T108" fmla="*/ 0 w 1425"/>
                      <a:gd name="T109" fmla="*/ 0 h 109"/>
                      <a:gd name="T110" fmla="*/ 0 w 1425"/>
                      <a:gd name="T111" fmla="*/ 0 h 109"/>
                      <a:gd name="T112" fmla="*/ 0 w 1425"/>
                      <a:gd name="T113" fmla="*/ 0 h 109"/>
                      <a:gd name="T114" fmla="*/ 0 w 1425"/>
                      <a:gd name="T115" fmla="*/ 0 h 109"/>
                      <a:gd name="T116" fmla="*/ 0 w 1425"/>
                      <a:gd name="T117" fmla="*/ 0 h 109"/>
                      <a:gd name="T118" fmla="*/ 0 w 1425"/>
                      <a:gd name="T119" fmla="*/ 0 h 109"/>
                      <a:gd name="T120" fmla="*/ 0 w 1425"/>
                      <a:gd name="T121" fmla="*/ 0 h 109"/>
                      <a:gd name="T122" fmla="*/ 0 w 1425"/>
                      <a:gd name="T123" fmla="*/ 0 h 109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1425"/>
                      <a:gd name="T187" fmla="*/ 0 h 109"/>
                      <a:gd name="T188" fmla="*/ 1425 w 1425"/>
                      <a:gd name="T189" fmla="*/ 109 h 109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1425" h="109">
                        <a:moveTo>
                          <a:pt x="13" y="6"/>
                        </a:moveTo>
                        <a:lnTo>
                          <a:pt x="14" y="6"/>
                        </a:ln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4" y="6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4" y="8"/>
                        </a:lnTo>
                        <a:lnTo>
                          <a:pt x="37" y="8"/>
                        </a:lnTo>
                        <a:lnTo>
                          <a:pt x="40" y="8"/>
                        </a:lnTo>
                        <a:lnTo>
                          <a:pt x="44" y="8"/>
                        </a:lnTo>
                        <a:lnTo>
                          <a:pt x="47" y="9"/>
                        </a:lnTo>
                        <a:lnTo>
                          <a:pt x="51" y="9"/>
                        </a:lnTo>
                        <a:lnTo>
                          <a:pt x="55" y="10"/>
                        </a:lnTo>
                        <a:lnTo>
                          <a:pt x="58" y="10"/>
                        </a:lnTo>
                        <a:lnTo>
                          <a:pt x="63" y="10"/>
                        </a:lnTo>
                        <a:lnTo>
                          <a:pt x="68" y="10"/>
                        </a:lnTo>
                        <a:lnTo>
                          <a:pt x="71" y="12"/>
                        </a:lnTo>
                        <a:lnTo>
                          <a:pt x="76" y="12"/>
                        </a:lnTo>
                        <a:lnTo>
                          <a:pt x="81" y="13"/>
                        </a:lnTo>
                        <a:lnTo>
                          <a:pt x="85" y="13"/>
                        </a:lnTo>
                        <a:lnTo>
                          <a:pt x="90" y="13"/>
                        </a:lnTo>
                        <a:lnTo>
                          <a:pt x="95" y="14"/>
                        </a:lnTo>
                        <a:lnTo>
                          <a:pt x="101" y="14"/>
                        </a:lnTo>
                        <a:lnTo>
                          <a:pt x="104" y="15"/>
                        </a:lnTo>
                        <a:lnTo>
                          <a:pt x="112" y="15"/>
                        </a:lnTo>
                        <a:lnTo>
                          <a:pt x="116" y="15"/>
                        </a:lnTo>
                        <a:lnTo>
                          <a:pt x="121" y="16"/>
                        </a:lnTo>
                        <a:lnTo>
                          <a:pt x="126" y="16"/>
                        </a:lnTo>
                        <a:lnTo>
                          <a:pt x="132" y="18"/>
                        </a:lnTo>
                        <a:lnTo>
                          <a:pt x="136" y="18"/>
                        </a:lnTo>
                        <a:lnTo>
                          <a:pt x="142" y="18"/>
                        </a:lnTo>
                        <a:lnTo>
                          <a:pt x="147" y="18"/>
                        </a:lnTo>
                        <a:lnTo>
                          <a:pt x="153" y="19"/>
                        </a:lnTo>
                        <a:lnTo>
                          <a:pt x="159" y="19"/>
                        </a:lnTo>
                        <a:lnTo>
                          <a:pt x="165" y="19"/>
                        </a:lnTo>
                        <a:lnTo>
                          <a:pt x="170" y="20"/>
                        </a:lnTo>
                        <a:lnTo>
                          <a:pt x="176" y="20"/>
                        </a:lnTo>
                        <a:lnTo>
                          <a:pt x="182" y="20"/>
                        </a:lnTo>
                        <a:lnTo>
                          <a:pt x="187" y="21"/>
                        </a:lnTo>
                        <a:lnTo>
                          <a:pt x="193" y="21"/>
                        </a:lnTo>
                        <a:lnTo>
                          <a:pt x="199" y="21"/>
                        </a:lnTo>
                        <a:lnTo>
                          <a:pt x="204" y="21"/>
                        </a:lnTo>
                        <a:lnTo>
                          <a:pt x="210" y="21"/>
                        </a:lnTo>
                        <a:lnTo>
                          <a:pt x="215" y="21"/>
                        </a:lnTo>
                        <a:lnTo>
                          <a:pt x="221" y="22"/>
                        </a:lnTo>
                        <a:lnTo>
                          <a:pt x="225" y="22"/>
                        </a:lnTo>
                        <a:lnTo>
                          <a:pt x="231" y="22"/>
                        </a:lnTo>
                        <a:lnTo>
                          <a:pt x="237" y="22"/>
                        </a:lnTo>
                        <a:lnTo>
                          <a:pt x="243" y="22"/>
                        </a:lnTo>
                        <a:lnTo>
                          <a:pt x="248" y="22"/>
                        </a:lnTo>
                        <a:lnTo>
                          <a:pt x="253" y="22"/>
                        </a:lnTo>
                        <a:lnTo>
                          <a:pt x="259" y="22"/>
                        </a:lnTo>
                        <a:lnTo>
                          <a:pt x="263" y="22"/>
                        </a:lnTo>
                        <a:lnTo>
                          <a:pt x="268" y="22"/>
                        </a:lnTo>
                        <a:lnTo>
                          <a:pt x="274" y="22"/>
                        </a:lnTo>
                        <a:lnTo>
                          <a:pt x="279" y="22"/>
                        </a:lnTo>
                        <a:lnTo>
                          <a:pt x="284" y="22"/>
                        </a:lnTo>
                        <a:lnTo>
                          <a:pt x="288" y="21"/>
                        </a:lnTo>
                        <a:lnTo>
                          <a:pt x="292" y="21"/>
                        </a:lnTo>
                        <a:lnTo>
                          <a:pt x="294" y="21"/>
                        </a:lnTo>
                        <a:lnTo>
                          <a:pt x="297" y="21"/>
                        </a:lnTo>
                        <a:lnTo>
                          <a:pt x="299" y="21"/>
                        </a:lnTo>
                        <a:lnTo>
                          <a:pt x="303" y="21"/>
                        </a:lnTo>
                        <a:lnTo>
                          <a:pt x="305" y="20"/>
                        </a:lnTo>
                        <a:lnTo>
                          <a:pt x="306" y="20"/>
                        </a:lnTo>
                        <a:lnTo>
                          <a:pt x="310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22" y="20"/>
                        </a:lnTo>
                        <a:lnTo>
                          <a:pt x="324" y="20"/>
                        </a:lnTo>
                        <a:lnTo>
                          <a:pt x="327" y="19"/>
                        </a:lnTo>
                        <a:lnTo>
                          <a:pt x="330" y="19"/>
                        </a:lnTo>
                        <a:lnTo>
                          <a:pt x="335" y="19"/>
                        </a:lnTo>
                        <a:lnTo>
                          <a:pt x="337" y="19"/>
                        </a:lnTo>
                        <a:lnTo>
                          <a:pt x="339" y="19"/>
                        </a:lnTo>
                        <a:lnTo>
                          <a:pt x="344" y="19"/>
                        </a:lnTo>
                        <a:lnTo>
                          <a:pt x="346" y="19"/>
                        </a:lnTo>
                        <a:lnTo>
                          <a:pt x="351" y="19"/>
                        </a:lnTo>
                        <a:lnTo>
                          <a:pt x="355" y="18"/>
                        </a:lnTo>
                        <a:lnTo>
                          <a:pt x="357" y="18"/>
                        </a:lnTo>
                        <a:lnTo>
                          <a:pt x="361" y="18"/>
                        </a:lnTo>
                        <a:lnTo>
                          <a:pt x="364" y="18"/>
                        </a:lnTo>
                        <a:lnTo>
                          <a:pt x="369" y="18"/>
                        </a:lnTo>
                        <a:lnTo>
                          <a:pt x="373" y="18"/>
                        </a:lnTo>
                        <a:lnTo>
                          <a:pt x="376" y="18"/>
                        </a:lnTo>
                        <a:lnTo>
                          <a:pt x="381" y="18"/>
                        </a:lnTo>
                        <a:lnTo>
                          <a:pt x="384" y="18"/>
                        </a:lnTo>
                        <a:lnTo>
                          <a:pt x="388" y="18"/>
                        </a:lnTo>
                        <a:lnTo>
                          <a:pt x="392" y="18"/>
                        </a:lnTo>
                        <a:lnTo>
                          <a:pt x="396" y="18"/>
                        </a:lnTo>
                        <a:lnTo>
                          <a:pt x="400" y="16"/>
                        </a:lnTo>
                        <a:lnTo>
                          <a:pt x="403" y="16"/>
                        </a:lnTo>
                        <a:lnTo>
                          <a:pt x="408" y="16"/>
                        </a:lnTo>
                        <a:lnTo>
                          <a:pt x="412" y="16"/>
                        </a:lnTo>
                        <a:lnTo>
                          <a:pt x="415" y="16"/>
                        </a:lnTo>
                        <a:lnTo>
                          <a:pt x="420" y="16"/>
                        </a:lnTo>
                        <a:lnTo>
                          <a:pt x="425" y="16"/>
                        </a:lnTo>
                        <a:lnTo>
                          <a:pt x="428" y="16"/>
                        </a:lnTo>
                        <a:lnTo>
                          <a:pt x="433" y="16"/>
                        </a:lnTo>
                        <a:lnTo>
                          <a:pt x="438" y="16"/>
                        </a:lnTo>
                        <a:lnTo>
                          <a:pt x="441" y="16"/>
                        </a:lnTo>
                        <a:lnTo>
                          <a:pt x="446" y="16"/>
                        </a:lnTo>
                        <a:lnTo>
                          <a:pt x="451" y="15"/>
                        </a:lnTo>
                        <a:lnTo>
                          <a:pt x="456" y="15"/>
                        </a:lnTo>
                        <a:lnTo>
                          <a:pt x="459" y="15"/>
                        </a:lnTo>
                        <a:lnTo>
                          <a:pt x="463" y="15"/>
                        </a:lnTo>
                        <a:lnTo>
                          <a:pt x="469" y="15"/>
                        </a:lnTo>
                        <a:lnTo>
                          <a:pt x="472" y="15"/>
                        </a:lnTo>
                        <a:lnTo>
                          <a:pt x="477" y="15"/>
                        </a:lnTo>
                        <a:lnTo>
                          <a:pt x="482" y="15"/>
                        </a:lnTo>
                        <a:lnTo>
                          <a:pt x="486" y="15"/>
                        </a:lnTo>
                        <a:lnTo>
                          <a:pt x="490" y="15"/>
                        </a:lnTo>
                        <a:lnTo>
                          <a:pt x="495" y="15"/>
                        </a:lnTo>
                        <a:lnTo>
                          <a:pt x="500" y="15"/>
                        </a:lnTo>
                        <a:lnTo>
                          <a:pt x="504" y="15"/>
                        </a:lnTo>
                        <a:lnTo>
                          <a:pt x="509" y="15"/>
                        </a:lnTo>
                        <a:lnTo>
                          <a:pt x="514" y="15"/>
                        </a:lnTo>
                        <a:lnTo>
                          <a:pt x="519" y="15"/>
                        </a:lnTo>
                        <a:lnTo>
                          <a:pt x="516" y="16"/>
                        </a:lnTo>
                        <a:lnTo>
                          <a:pt x="513" y="18"/>
                        </a:lnTo>
                        <a:lnTo>
                          <a:pt x="510" y="18"/>
                        </a:lnTo>
                        <a:lnTo>
                          <a:pt x="507" y="20"/>
                        </a:lnTo>
                        <a:lnTo>
                          <a:pt x="504" y="21"/>
                        </a:lnTo>
                        <a:lnTo>
                          <a:pt x="501" y="21"/>
                        </a:lnTo>
                        <a:lnTo>
                          <a:pt x="498" y="24"/>
                        </a:lnTo>
                        <a:lnTo>
                          <a:pt x="497" y="25"/>
                        </a:lnTo>
                        <a:lnTo>
                          <a:pt x="491" y="27"/>
                        </a:lnTo>
                        <a:lnTo>
                          <a:pt x="488" y="29"/>
                        </a:lnTo>
                        <a:lnTo>
                          <a:pt x="483" y="33"/>
                        </a:lnTo>
                        <a:lnTo>
                          <a:pt x="479" y="37"/>
                        </a:lnTo>
                        <a:lnTo>
                          <a:pt x="476" y="40"/>
                        </a:lnTo>
                        <a:lnTo>
                          <a:pt x="473" y="45"/>
                        </a:lnTo>
                        <a:lnTo>
                          <a:pt x="471" y="46"/>
                        </a:lnTo>
                        <a:lnTo>
                          <a:pt x="471" y="48"/>
                        </a:lnTo>
                        <a:lnTo>
                          <a:pt x="470" y="51"/>
                        </a:lnTo>
                        <a:lnTo>
                          <a:pt x="469" y="54"/>
                        </a:lnTo>
                        <a:lnTo>
                          <a:pt x="469" y="56"/>
                        </a:lnTo>
                        <a:lnTo>
                          <a:pt x="469" y="59"/>
                        </a:lnTo>
                        <a:lnTo>
                          <a:pt x="467" y="62"/>
                        </a:lnTo>
                        <a:lnTo>
                          <a:pt x="467" y="65"/>
                        </a:lnTo>
                        <a:lnTo>
                          <a:pt x="467" y="69"/>
                        </a:lnTo>
                        <a:lnTo>
                          <a:pt x="467" y="71"/>
                        </a:lnTo>
                        <a:lnTo>
                          <a:pt x="469" y="75"/>
                        </a:lnTo>
                        <a:lnTo>
                          <a:pt x="469" y="79"/>
                        </a:lnTo>
                        <a:lnTo>
                          <a:pt x="471" y="78"/>
                        </a:lnTo>
                        <a:lnTo>
                          <a:pt x="473" y="78"/>
                        </a:lnTo>
                        <a:lnTo>
                          <a:pt x="476" y="77"/>
                        </a:lnTo>
                        <a:lnTo>
                          <a:pt x="479" y="77"/>
                        </a:lnTo>
                        <a:lnTo>
                          <a:pt x="482" y="76"/>
                        </a:lnTo>
                        <a:lnTo>
                          <a:pt x="484" y="76"/>
                        </a:lnTo>
                        <a:lnTo>
                          <a:pt x="486" y="76"/>
                        </a:lnTo>
                        <a:lnTo>
                          <a:pt x="490" y="75"/>
                        </a:lnTo>
                        <a:lnTo>
                          <a:pt x="495" y="73"/>
                        </a:lnTo>
                        <a:lnTo>
                          <a:pt x="500" y="71"/>
                        </a:lnTo>
                        <a:lnTo>
                          <a:pt x="504" y="71"/>
                        </a:lnTo>
                        <a:lnTo>
                          <a:pt x="510" y="70"/>
                        </a:lnTo>
                        <a:lnTo>
                          <a:pt x="515" y="67"/>
                        </a:lnTo>
                        <a:lnTo>
                          <a:pt x="519" y="66"/>
                        </a:lnTo>
                        <a:lnTo>
                          <a:pt x="524" y="64"/>
                        </a:lnTo>
                        <a:lnTo>
                          <a:pt x="529" y="63"/>
                        </a:lnTo>
                        <a:lnTo>
                          <a:pt x="534" y="60"/>
                        </a:lnTo>
                        <a:lnTo>
                          <a:pt x="539" y="59"/>
                        </a:lnTo>
                        <a:lnTo>
                          <a:pt x="543" y="56"/>
                        </a:lnTo>
                        <a:lnTo>
                          <a:pt x="548" y="54"/>
                        </a:lnTo>
                        <a:lnTo>
                          <a:pt x="552" y="52"/>
                        </a:lnTo>
                        <a:lnTo>
                          <a:pt x="556" y="51"/>
                        </a:lnTo>
                        <a:lnTo>
                          <a:pt x="562" y="48"/>
                        </a:lnTo>
                        <a:lnTo>
                          <a:pt x="567" y="46"/>
                        </a:lnTo>
                        <a:lnTo>
                          <a:pt x="571" y="44"/>
                        </a:lnTo>
                        <a:lnTo>
                          <a:pt x="577" y="41"/>
                        </a:lnTo>
                        <a:lnTo>
                          <a:pt x="581" y="39"/>
                        </a:lnTo>
                        <a:lnTo>
                          <a:pt x="586" y="38"/>
                        </a:lnTo>
                        <a:lnTo>
                          <a:pt x="591" y="35"/>
                        </a:lnTo>
                        <a:lnTo>
                          <a:pt x="596" y="34"/>
                        </a:lnTo>
                        <a:lnTo>
                          <a:pt x="600" y="33"/>
                        </a:lnTo>
                        <a:lnTo>
                          <a:pt x="606" y="31"/>
                        </a:lnTo>
                        <a:lnTo>
                          <a:pt x="611" y="29"/>
                        </a:lnTo>
                        <a:lnTo>
                          <a:pt x="616" y="28"/>
                        </a:lnTo>
                        <a:lnTo>
                          <a:pt x="619" y="27"/>
                        </a:lnTo>
                        <a:lnTo>
                          <a:pt x="622" y="27"/>
                        </a:lnTo>
                        <a:lnTo>
                          <a:pt x="625" y="26"/>
                        </a:lnTo>
                        <a:lnTo>
                          <a:pt x="628" y="26"/>
                        </a:lnTo>
                        <a:lnTo>
                          <a:pt x="625" y="24"/>
                        </a:lnTo>
                        <a:lnTo>
                          <a:pt x="624" y="21"/>
                        </a:lnTo>
                        <a:lnTo>
                          <a:pt x="621" y="18"/>
                        </a:lnTo>
                        <a:lnTo>
                          <a:pt x="618" y="14"/>
                        </a:lnTo>
                        <a:lnTo>
                          <a:pt x="621" y="13"/>
                        </a:lnTo>
                        <a:lnTo>
                          <a:pt x="625" y="13"/>
                        </a:lnTo>
                        <a:lnTo>
                          <a:pt x="628" y="13"/>
                        </a:lnTo>
                        <a:lnTo>
                          <a:pt x="632" y="13"/>
                        </a:lnTo>
                        <a:lnTo>
                          <a:pt x="637" y="13"/>
                        </a:lnTo>
                        <a:lnTo>
                          <a:pt x="641" y="13"/>
                        </a:lnTo>
                        <a:lnTo>
                          <a:pt x="644" y="13"/>
                        </a:lnTo>
                        <a:lnTo>
                          <a:pt x="648" y="13"/>
                        </a:lnTo>
                        <a:lnTo>
                          <a:pt x="651" y="13"/>
                        </a:lnTo>
                        <a:lnTo>
                          <a:pt x="656" y="13"/>
                        </a:lnTo>
                        <a:lnTo>
                          <a:pt x="660" y="13"/>
                        </a:lnTo>
                        <a:lnTo>
                          <a:pt x="663" y="13"/>
                        </a:lnTo>
                        <a:lnTo>
                          <a:pt x="667" y="13"/>
                        </a:lnTo>
                        <a:lnTo>
                          <a:pt x="670" y="13"/>
                        </a:lnTo>
                        <a:lnTo>
                          <a:pt x="674" y="13"/>
                        </a:lnTo>
                        <a:lnTo>
                          <a:pt x="679" y="13"/>
                        </a:lnTo>
                        <a:lnTo>
                          <a:pt x="682" y="13"/>
                        </a:lnTo>
                        <a:lnTo>
                          <a:pt x="686" y="13"/>
                        </a:lnTo>
                        <a:lnTo>
                          <a:pt x="689" y="13"/>
                        </a:lnTo>
                        <a:lnTo>
                          <a:pt x="693" y="13"/>
                        </a:lnTo>
                        <a:lnTo>
                          <a:pt x="696" y="13"/>
                        </a:lnTo>
                        <a:lnTo>
                          <a:pt x="700" y="13"/>
                        </a:lnTo>
                        <a:lnTo>
                          <a:pt x="704" y="13"/>
                        </a:lnTo>
                        <a:lnTo>
                          <a:pt x="707" y="13"/>
                        </a:lnTo>
                        <a:lnTo>
                          <a:pt x="711" y="13"/>
                        </a:lnTo>
                        <a:lnTo>
                          <a:pt x="714" y="13"/>
                        </a:lnTo>
                        <a:lnTo>
                          <a:pt x="718" y="13"/>
                        </a:lnTo>
                        <a:lnTo>
                          <a:pt x="721" y="13"/>
                        </a:lnTo>
                        <a:lnTo>
                          <a:pt x="724" y="13"/>
                        </a:lnTo>
                        <a:lnTo>
                          <a:pt x="729" y="13"/>
                        </a:lnTo>
                        <a:lnTo>
                          <a:pt x="731" y="13"/>
                        </a:lnTo>
                        <a:lnTo>
                          <a:pt x="734" y="14"/>
                        </a:lnTo>
                        <a:lnTo>
                          <a:pt x="738" y="14"/>
                        </a:lnTo>
                        <a:lnTo>
                          <a:pt x="742" y="14"/>
                        </a:lnTo>
                        <a:lnTo>
                          <a:pt x="744" y="14"/>
                        </a:lnTo>
                        <a:lnTo>
                          <a:pt x="746" y="14"/>
                        </a:lnTo>
                        <a:lnTo>
                          <a:pt x="750" y="14"/>
                        </a:lnTo>
                        <a:lnTo>
                          <a:pt x="753" y="14"/>
                        </a:lnTo>
                        <a:lnTo>
                          <a:pt x="756" y="14"/>
                        </a:lnTo>
                        <a:lnTo>
                          <a:pt x="759" y="14"/>
                        </a:lnTo>
                        <a:lnTo>
                          <a:pt x="762" y="14"/>
                        </a:lnTo>
                        <a:lnTo>
                          <a:pt x="764" y="14"/>
                        </a:lnTo>
                        <a:lnTo>
                          <a:pt x="766" y="14"/>
                        </a:lnTo>
                        <a:lnTo>
                          <a:pt x="770" y="15"/>
                        </a:lnTo>
                        <a:lnTo>
                          <a:pt x="772" y="15"/>
                        </a:lnTo>
                        <a:lnTo>
                          <a:pt x="775" y="15"/>
                        </a:lnTo>
                        <a:lnTo>
                          <a:pt x="778" y="15"/>
                        </a:lnTo>
                        <a:lnTo>
                          <a:pt x="781" y="15"/>
                        </a:lnTo>
                        <a:lnTo>
                          <a:pt x="785" y="15"/>
                        </a:lnTo>
                        <a:lnTo>
                          <a:pt x="790" y="15"/>
                        </a:lnTo>
                        <a:lnTo>
                          <a:pt x="795" y="15"/>
                        </a:lnTo>
                        <a:lnTo>
                          <a:pt x="800" y="16"/>
                        </a:lnTo>
                        <a:lnTo>
                          <a:pt x="804" y="16"/>
                        </a:lnTo>
                        <a:lnTo>
                          <a:pt x="808" y="16"/>
                        </a:lnTo>
                        <a:lnTo>
                          <a:pt x="813" y="18"/>
                        </a:lnTo>
                        <a:lnTo>
                          <a:pt x="816" y="18"/>
                        </a:lnTo>
                        <a:lnTo>
                          <a:pt x="815" y="21"/>
                        </a:lnTo>
                        <a:lnTo>
                          <a:pt x="816" y="25"/>
                        </a:lnTo>
                        <a:lnTo>
                          <a:pt x="816" y="28"/>
                        </a:lnTo>
                        <a:lnTo>
                          <a:pt x="818" y="33"/>
                        </a:lnTo>
                        <a:lnTo>
                          <a:pt x="820" y="37"/>
                        </a:lnTo>
                        <a:lnTo>
                          <a:pt x="821" y="41"/>
                        </a:lnTo>
                        <a:lnTo>
                          <a:pt x="823" y="45"/>
                        </a:lnTo>
                        <a:lnTo>
                          <a:pt x="827" y="48"/>
                        </a:lnTo>
                        <a:lnTo>
                          <a:pt x="829" y="52"/>
                        </a:lnTo>
                        <a:lnTo>
                          <a:pt x="833" y="56"/>
                        </a:lnTo>
                        <a:lnTo>
                          <a:pt x="835" y="59"/>
                        </a:lnTo>
                        <a:lnTo>
                          <a:pt x="840" y="64"/>
                        </a:lnTo>
                        <a:lnTo>
                          <a:pt x="842" y="66"/>
                        </a:lnTo>
                        <a:lnTo>
                          <a:pt x="847" y="70"/>
                        </a:lnTo>
                        <a:lnTo>
                          <a:pt x="852" y="73"/>
                        </a:lnTo>
                        <a:lnTo>
                          <a:pt x="855" y="76"/>
                        </a:lnTo>
                        <a:lnTo>
                          <a:pt x="860" y="79"/>
                        </a:lnTo>
                        <a:lnTo>
                          <a:pt x="865" y="82"/>
                        </a:lnTo>
                        <a:lnTo>
                          <a:pt x="870" y="83"/>
                        </a:lnTo>
                        <a:lnTo>
                          <a:pt x="874" y="85"/>
                        </a:lnTo>
                        <a:lnTo>
                          <a:pt x="878" y="86"/>
                        </a:lnTo>
                        <a:lnTo>
                          <a:pt x="884" y="89"/>
                        </a:lnTo>
                        <a:lnTo>
                          <a:pt x="889" y="89"/>
                        </a:lnTo>
                        <a:lnTo>
                          <a:pt x="893" y="91"/>
                        </a:lnTo>
                        <a:lnTo>
                          <a:pt x="898" y="91"/>
                        </a:lnTo>
                        <a:lnTo>
                          <a:pt x="902" y="91"/>
                        </a:lnTo>
                        <a:lnTo>
                          <a:pt x="906" y="91"/>
                        </a:lnTo>
                        <a:lnTo>
                          <a:pt x="911" y="91"/>
                        </a:lnTo>
                        <a:lnTo>
                          <a:pt x="915" y="89"/>
                        </a:lnTo>
                        <a:lnTo>
                          <a:pt x="920" y="89"/>
                        </a:lnTo>
                        <a:lnTo>
                          <a:pt x="923" y="86"/>
                        </a:lnTo>
                        <a:lnTo>
                          <a:pt x="927" y="85"/>
                        </a:lnTo>
                        <a:lnTo>
                          <a:pt x="925" y="83"/>
                        </a:lnTo>
                        <a:lnTo>
                          <a:pt x="924" y="79"/>
                        </a:lnTo>
                        <a:lnTo>
                          <a:pt x="923" y="77"/>
                        </a:lnTo>
                        <a:lnTo>
                          <a:pt x="922" y="75"/>
                        </a:lnTo>
                        <a:lnTo>
                          <a:pt x="920" y="70"/>
                        </a:lnTo>
                        <a:lnTo>
                          <a:pt x="917" y="65"/>
                        </a:lnTo>
                        <a:lnTo>
                          <a:pt x="915" y="62"/>
                        </a:lnTo>
                        <a:lnTo>
                          <a:pt x="911" y="56"/>
                        </a:lnTo>
                        <a:lnTo>
                          <a:pt x="909" y="52"/>
                        </a:lnTo>
                        <a:lnTo>
                          <a:pt x="906" y="48"/>
                        </a:lnTo>
                        <a:lnTo>
                          <a:pt x="902" y="44"/>
                        </a:lnTo>
                        <a:lnTo>
                          <a:pt x="898" y="40"/>
                        </a:lnTo>
                        <a:lnTo>
                          <a:pt x="895" y="37"/>
                        </a:lnTo>
                        <a:lnTo>
                          <a:pt x="891" y="33"/>
                        </a:lnTo>
                        <a:lnTo>
                          <a:pt x="889" y="31"/>
                        </a:lnTo>
                        <a:lnTo>
                          <a:pt x="884" y="27"/>
                        </a:lnTo>
                        <a:lnTo>
                          <a:pt x="879" y="25"/>
                        </a:lnTo>
                        <a:lnTo>
                          <a:pt x="876" y="22"/>
                        </a:lnTo>
                        <a:lnTo>
                          <a:pt x="878" y="22"/>
                        </a:lnTo>
                        <a:lnTo>
                          <a:pt x="880" y="22"/>
                        </a:lnTo>
                        <a:lnTo>
                          <a:pt x="884" y="22"/>
                        </a:lnTo>
                        <a:lnTo>
                          <a:pt x="886" y="22"/>
                        </a:lnTo>
                        <a:lnTo>
                          <a:pt x="890" y="22"/>
                        </a:lnTo>
                        <a:lnTo>
                          <a:pt x="892" y="22"/>
                        </a:lnTo>
                        <a:lnTo>
                          <a:pt x="896" y="22"/>
                        </a:lnTo>
                        <a:lnTo>
                          <a:pt x="898" y="22"/>
                        </a:lnTo>
                        <a:lnTo>
                          <a:pt x="902" y="22"/>
                        </a:lnTo>
                        <a:lnTo>
                          <a:pt x="904" y="22"/>
                        </a:lnTo>
                        <a:lnTo>
                          <a:pt x="908" y="22"/>
                        </a:lnTo>
                        <a:lnTo>
                          <a:pt x="911" y="22"/>
                        </a:lnTo>
                        <a:lnTo>
                          <a:pt x="915" y="22"/>
                        </a:lnTo>
                        <a:lnTo>
                          <a:pt x="918" y="22"/>
                        </a:lnTo>
                        <a:lnTo>
                          <a:pt x="922" y="22"/>
                        </a:lnTo>
                        <a:lnTo>
                          <a:pt x="925" y="22"/>
                        </a:lnTo>
                        <a:lnTo>
                          <a:pt x="928" y="21"/>
                        </a:lnTo>
                        <a:lnTo>
                          <a:pt x="931" y="21"/>
                        </a:lnTo>
                        <a:lnTo>
                          <a:pt x="935" y="21"/>
                        </a:lnTo>
                        <a:lnTo>
                          <a:pt x="940" y="21"/>
                        </a:lnTo>
                        <a:lnTo>
                          <a:pt x="942" y="21"/>
                        </a:lnTo>
                        <a:lnTo>
                          <a:pt x="947" y="21"/>
                        </a:lnTo>
                        <a:lnTo>
                          <a:pt x="949" y="21"/>
                        </a:lnTo>
                        <a:lnTo>
                          <a:pt x="954" y="21"/>
                        </a:lnTo>
                        <a:lnTo>
                          <a:pt x="956" y="21"/>
                        </a:lnTo>
                        <a:lnTo>
                          <a:pt x="961" y="21"/>
                        </a:lnTo>
                        <a:lnTo>
                          <a:pt x="965" y="21"/>
                        </a:lnTo>
                        <a:lnTo>
                          <a:pt x="969" y="21"/>
                        </a:lnTo>
                        <a:lnTo>
                          <a:pt x="972" y="21"/>
                        </a:lnTo>
                        <a:lnTo>
                          <a:pt x="976" y="21"/>
                        </a:lnTo>
                        <a:lnTo>
                          <a:pt x="980" y="21"/>
                        </a:lnTo>
                        <a:lnTo>
                          <a:pt x="985" y="21"/>
                        </a:lnTo>
                        <a:lnTo>
                          <a:pt x="988" y="21"/>
                        </a:lnTo>
                        <a:lnTo>
                          <a:pt x="992" y="21"/>
                        </a:lnTo>
                        <a:lnTo>
                          <a:pt x="995" y="21"/>
                        </a:lnTo>
                        <a:lnTo>
                          <a:pt x="1000" y="21"/>
                        </a:lnTo>
                        <a:lnTo>
                          <a:pt x="1004" y="20"/>
                        </a:lnTo>
                        <a:lnTo>
                          <a:pt x="1007" y="20"/>
                        </a:lnTo>
                        <a:lnTo>
                          <a:pt x="1012" y="20"/>
                        </a:lnTo>
                        <a:lnTo>
                          <a:pt x="1017" y="20"/>
                        </a:lnTo>
                        <a:lnTo>
                          <a:pt x="1020" y="20"/>
                        </a:lnTo>
                        <a:lnTo>
                          <a:pt x="1025" y="20"/>
                        </a:lnTo>
                        <a:lnTo>
                          <a:pt x="1029" y="20"/>
                        </a:lnTo>
                        <a:lnTo>
                          <a:pt x="1033" y="20"/>
                        </a:lnTo>
                        <a:lnTo>
                          <a:pt x="1038" y="20"/>
                        </a:lnTo>
                        <a:lnTo>
                          <a:pt x="1042" y="20"/>
                        </a:lnTo>
                        <a:lnTo>
                          <a:pt x="1047" y="20"/>
                        </a:lnTo>
                        <a:lnTo>
                          <a:pt x="1050" y="20"/>
                        </a:lnTo>
                        <a:lnTo>
                          <a:pt x="1055" y="19"/>
                        </a:lnTo>
                        <a:lnTo>
                          <a:pt x="1060" y="19"/>
                        </a:lnTo>
                        <a:lnTo>
                          <a:pt x="1063" y="19"/>
                        </a:lnTo>
                        <a:lnTo>
                          <a:pt x="1068" y="19"/>
                        </a:lnTo>
                        <a:lnTo>
                          <a:pt x="1073" y="19"/>
                        </a:lnTo>
                        <a:lnTo>
                          <a:pt x="1076" y="19"/>
                        </a:lnTo>
                        <a:lnTo>
                          <a:pt x="1081" y="19"/>
                        </a:lnTo>
                        <a:lnTo>
                          <a:pt x="1084" y="19"/>
                        </a:lnTo>
                        <a:lnTo>
                          <a:pt x="1089" y="18"/>
                        </a:lnTo>
                        <a:lnTo>
                          <a:pt x="1094" y="18"/>
                        </a:lnTo>
                        <a:lnTo>
                          <a:pt x="1099" y="18"/>
                        </a:lnTo>
                        <a:lnTo>
                          <a:pt x="1102" y="18"/>
                        </a:lnTo>
                        <a:lnTo>
                          <a:pt x="1107" y="18"/>
                        </a:lnTo>
                        <a:lnTo>
                          <a:pt x="1112" y="18"/>
                        </a:lnTo>
                        <a:lnTo>
                          <a:pt x="1115" y="18"/>
                        </a:lnTo>
                        <a:lnTo>
                          <a:pt x="1120" y="18"/>
                        </a:lnTo>
                        <a:lnTo>
                          <a:pt x="1118" y="21"/>
                        </a:lnTo>
                        <a:lnTo>
                          <a:pt x="1115" y="24"/>
                        </a:lnTo>
                        <a:lnTo>
                          <a:pt x="1113" y="27"/>
                        </a:lnTo>
                        <a:lnTo>
                          <a:pt x="1112" y="31"/>
                        </a:lnTo>
                        <a:lnTo>
                          <a:pt x="1108" y="34"/>
                        </a:lnTo>
                        <a:lnTo>
                          <a:pt x="1106" y="38"/>
                        </a:lnTo>
                        <a:lnTo>
                          <a:pt x="1103" y="41"/>
                        </a:lnTo>
                        <a:lnTo>
                          <a:pt x="1103" y="44"/>
                        </a:lnTo>
                        <a:lnTo>
                          <a:pt x="1107" y="44"/>
                        </a:lnTo>
                        <a:lnTo>
                          <a:pt x="1113" y="45"/>
                        </a:lnTo>
                        <a:lnTo>
                          <a:pt x="1117" y="46"/>
                        </a:lnTo>
                        <a:lnTo>
                          <a:pt x="1122" y="47"/>
                        </a:lnTo>
                        <a:lnTo>
                          <a:pt x="1127" y="48"/>
                        </a:lnTo>
                        <a:lnTo>
                          <a:pt x="1132" y="50"/>
                        </a:lnTo>
                        <a:lnTo>
                          <a:pt x="1137" y="52"/>
                        </a:lnTo>
                        <a:lnTo>
                          <a:pt x="1141" y="54"/>
                        </a:lnTo>
                        <a:lnTo>
                          <a:pt x="1146" y="56"/>
                        </a:lnTo>
                        <a:lnTo>
                          <a:pt x="1151" y="59"/>
                        </a:lnTo>
                        <a:lnTo>
                          <a:pt x="1156" y="60"/>
                        </a:lnTo>
                        <a:lnTo>
                          <a:pt x="1160" y="64"/>
                        </a:lnTo>
                        <a:lnTo>
                          <a:pt x="1164" y="66"/>
                        </a:lnTo>
                        <a:lnTo>
                          <a:pt x="1170" y="69"/>
                        </a:lnTo>
                        <a:lnTo>
                          <a:pt x="1175" y="71"/>
                        </a:lnTo>
                        <a:lnTo>
                          <a:pt x="1179" y="73"/>
                        </a:lnTo>
                        <a:lnTo>
                          <a:pt x="1184" y="75"/>
                        </a:lnTo>
                        <a:lnTo>
                          <a:pt x="1189" y="76"/>
                        </a:lnTo>
                        <a:lnTo>
                          <a:pt x="1194" y="78"/>
                        </a:lnTo>
                        <a:lnTo>
                          <a:pt x="1198" y="81"/>
                        </a:lnTo>
                        <a:lnTo>
                          <a:pt x="1202" y="82"/>
                        </a:lnTo>
                        <a:lnTo>
                          <a:pt x="1208" y="82"/>
                        </a:lnTo>
                        <a:lnTo>
                          <a:pt x="1213" y="83"/>
                        </a:lnTo>
                        <a:lnTo>
                          <a:pt x="1217" y="83"/>
                        </a:lnTo>
                        <a:lnTo>
                          <a:pt x="1221" y="83"/>
                        </a:lnTo>
                        <a:lnTo>
                          <a:pt x="1227" y="82"/>
                        </a:lnTo>
                        <a:lnTo>
                          <a:pt x="1230" y="81"/>
                        </a:lnTo>
                        <a:lnTo>
                          <a:pt x="1236" y="79"/>
                        </a:lnTo>
                        <a:lnTo>
                          <a:pt x="1241" y="76"/>
                        </a:lnTo>
                        <a:lnTo>
                          <a:pt x="1246" y="73"/>
                        </a:lnTo>
                        <a:lnTo>
                          <a:pt x="1251" y="71"/>
                        </a:lnTo>
                        <a:lnTo>
                          <a:pt x="1257" y="67"/>
                        </a:lnTo>
                        <a:lnTo>
                          <a:pt x="1251" y="64"/>
                        </a:lnTo>
                        <a:lnTo>
                          <a:pt x="1246" y="59"/>
                        </a:lnTo>
                        <a:lnTo>
                          <a:pt x="1241" y="56"/>
                        </a:lnTo>
                        <a:lnTo>
                          <a:pt x="1236" y="52"/>
                        </a:lnTo>
                        <a:lnTo>
                          <a:pt x="1232" y="48"/>
                        </a:lnTo>
                        <a:lnTo>
                          <a:pt x="1227" y="45"/>
                        </a:lnTo>
                        <a:lnTo>
                          <a:pt x="1222" y="41"/>
                        </a:lnTo>
                        <a:lnTo>
                          <a:pt x="1217" y="38"/>
                        </a:lnTo>
                        <a:lnTo>
                          <a:pt x="1213" y="34"/>
                        </a:lnTo>
                        <a:lnTo>
                          <a:pt x="1208" y="31"/>
                        </a:lnTo>
                        <a:lnTo>
                          <a:pt x="1202" y="28"/>
                        </a:lnTo>
                        <a:lnTo>
                          <a:pt x="1197" y="26"/>
                        </a:lnTo>
                        <a:lnTo>
                          <a:pt x="1192" y="22"/>
                        </a:lnTo>
                        <a:lnTo>
                          <a:pt x="1188" y="20"/>
                        </a:lnTo>
                        <a:lnTo>
                          <a:pt x="1182" y="18"/>
                        </a:lnTo>
                        <a:lnTo>
                          <a:pt x="1177" y="15"/>
                        </a:lnTo>
                        <a:lnTo>
                          <a:pt x="1182" y="15"/>
                        </a:lnTo>
                        <a:lnTo>
                          <a:pt x="1187" y="15"/>
                        </a:lnTo>
                        <a:lnTo>
                          <a:pt x="1190" y="14"/>
                        </a:lnTo>
                        <a:lnTo>
                          <a:pt x="1195" y="14"/>
                        </a:lnTo>
                        <a:lnTo>
                          <a:pt x="1200" y="14"/>
                        </a:lnTo>
                        <a:lnTo>
                          <a:pt x="1203" y="14"/>
                        </a:lnTo>
                        <a:lnTo>
                          <a:pt x="1208" y="13"/>
                        </a:lnTo>
                        <a:lnTo>
                          <a:pt x="1213" y="13"/>
                        </a:lnTo>
                        <a:lnTo>
                          <a:pt x="1217" y="13"/>
                        </a:lnTo>
                        <a:lnTo>
                          <a:pt x="1221" y="13"/>
                        </a:lnTo>
                        <a:lnTo>
                          <a:pt x="1226" y="13"/>
                        </a:lnTo>
                        <a:lnTo>
                          <a:pt x="1230" y="13"/>
                        </a:lnTo>
                        <a:lnTo>
                          <a:pt x="1234" y="12"/>
                        </a:lnTo>
                        <a:lnTo>
                          <a:pt x="1239" y="12"/>
                        </a:lnTo>
                        <a:lnTo>
                          <a:pt x="1243" y="12"/>
                        </a:lnTo>
                        <a:lnTo>
                          <a:pt x="1247" y="12"/>
                        </a:lnTo>
                        <a:lnTo>
                          <a:pt x="1251" y="12"/>
                        </a:lnTo>
                        <a:lnTo>
                          <a:pt x="1255" y="10"/>
                        </a:lnTo>
                        <a:lnTo>
                          <a:pt x="1260" y="10"/>
                        </a:lnTo>
                        <a:lnTo>
                          <a:pt x="1264" y="10"/>
                        </a:lnTo>
                        <a:lnTo>
                          <a:pt x="1268" y="10"/>
                        </a:lnTo>
                        <a:lnTo>
                          <a:pt x="1272" y="10"/>
                        </a:lnTo>
                        <a:lnTo>
                          <a:pt x="1275" y="9"/>
                        </a:lnTo>
                        <a:lnTo>
                          <a:pt x="1280" y="9"/>
                        </a:lnTo>
                        <a:lnTo>
                          <a:pt x="1284" y="9"/>
                        </a:lnTo>
                        <a:lnTo>
                          <a:pt x="1289" y="9"/>
                        </a:lnTo>
                        <a:lnTo>
                          <a:pt x="1291" y="8"/>
                        </a:lnTo>
                        <a:lnTo>
                          <a:pt x="1296" y="8"/>
                        </a:lnTo>
                        <a:lnTo>
                          <a:pt x="1300" y="8"/>
                        </a:lnTo>
                        <a:lnTo>
                          <a:pt x="1304" y="8"/>
                        </a:lnTo>
                        <a:lnTo>
                          <a:pt x="1309" y="8"/>
                        </a:lnTo>
                        <a:lnTo>
                          <a:pt x="1312" y="8"/>
                        </a:lnTo>
                        <a:lnTo>
                          <a:pt x="1316" y="8"/>
                        </a:lnTo>
                        <a:lnTo>
                          <a:pt x="1319" y="7"/>
                        </a:lnTo>
                        <a:lnTo>
                          <a:pt x="1323" y="7"/>
                        </a:lnTo>
                        <a:lnTo>
                          <a:pt x="1327" y="7"/>
                        </a:lnTo>
                        <a:lnTo>
                          <a:pt x="1330" y="6"/>
                        </a:lnTo>
                        <a:lnTo>
                          <a:pt x="1334" y="6"/>
                        </a:lnTo>
                        <a:lnTo>
                          <a:pt x="1338" y="6"/>
                        </a:lnTo>
                        <a:lnTo>
                          <a:pt x="1342" y="6"/>
                        </a:lnTo>
                        <a:lnTo>
                          <a:pt x="1346" y="6"/>
                        </a:lnTo>
                        <a:lnTo>
                          <a:pt x="1349" y="5"/>
                        </a:lnTo>
                        <a:lnTo>
                          <a:pt x="1351" y="5"/>
                        </a:lnTo>
                        <a:lnTo>
                          <a:pt x="1356" y="5"/>
                        </a:lnTo>
                        <a:lnTo>
                          <a:pt x="1359" y="5"/>
                        </a:lnTo>
                        <a:lnTo>
                          <a:pt x="1362" y="3"/>
                        </a:lnTo>
                        <a:lnTo>
                          <a:pt x="1366" y="3"/>
                        </a:lnTo>
                        <a:lnTo>
                          <a:pt x="1369" y="3"/>
                        </a:lnTo>
                        <a:lnTo>
                          <a:pt x="1372" y="3"/>
                        </a:lnTo>
                        <a:lnTo>
                          <a:pt x="1375" y="3"/>
                        </a:lnTo>
                        <a:lnTo>
                          <a:pt x="1379" y="3"/>
                        </a:lnTo>
                        <a:lnTo>
                          <a:pt x="1382" y="3"/>
                        </a:lnTo>
                        <a:lnTo>
                          <a:pt x="1385" y="2"/>
                        </a:lnTo>
                        <a:lnTo>
                          <a:pt x="1387" y="2"/>
                        </a:lnTo>
                        <a:lnTo>
                          <a:pt x="1389" y="1"/>
                        </a:lnTo>
                        <a:lnTo>
                          <a:pt x="1393" y="1"/>
                        </a:lnTo>
                        <a:lnTo>
                          <a:pt x="1395" y="1"/>
                        </a:lnTo>
                        <a:lnTo>
                          <a:pt x="1398" y="0"/>
                        </a:lnTo>
                        <a:lnTo>
                          <a:pt x="1401" y="0"/>
                        </a:lnTo>
                        <a:lnTo>
                          <a:pt x="1405" y="0"/>
                        </a:lnTo>
                        <a:lnTo>
                          <a:pt x="1407" y="0"/>
                        </a:lnTo>
                        <a:lnTo>
                          <a:pt x="1410" y="0"/>
                        </a:lnTo>
                        <a:lnTo>
                          <a:pt x="1412" y="0"/>
                        </a:lnTo>
                        <a:lnTo>
                          <a:pt x="1416" y="0"/>
                        </a:lnTo>
                        <a:lnTo>
                          <a:pt x="1425" y="84"/>
                        </a:lnTo>
                        <a:lnTo>
                          <a:pt x="1424" y="84"/>
                        </a:lnTo>
                        <a:lnTo>
                          <a:pt x="1421" y="84"/>
                        </a:lnTo>
                        <a:lnTo>
                          <a:pt x="1420" y="84"/>
                        </a:lnTo>
                        <a:lnTo>
                          <a:pt x="1416" y="84"/>
                        </a:lnTo>
                        <a:lnTo>
                          <a:pt x="1412" y="85"/>
                        </a:lnTo>
                        <a:lnTo>
                          <a:pt x="1407" y="85"/>
                        </a:lnTo>
                        <a:lnTo>
                          <a:pt x="1402" y="86"/>
                        </a:lnTo>
                        <a:lnTo>
                          <a:pt x="1400" y="86"/>
                        </a:lnTo>
                        <a:lnTo>
                          <a:pt x="1397" y="86"/>
                        </a:lnTo>
                        <a:lnTo>
                          <a:pt x="1393" y="86"/>
                        </a:lnTo>
                        <a:lnTo>
                          <a:pt x="1389" y="88"/>
                        </a:lnTo>
                        <a:lnTo>
                          <a:pt x="1387" y="88"/>
                        </a:lnTo>
                        <a:lnTo>
                          <a:pt x="1383" y="89"/>
                        </a:lnTo>
                        <a:lnTo>
                          <a:pt x="1380" y="89"/>
                        </a:lnTo>
                        <a:lnTo>
                          <a:pt x="1376" y="89"/>
                        </a:lnTo>
                        <a:lnTo>
                          <a:pt x="1372" y="89"/>
                        </a:lnTo>
                        <a:lnTo>
                          <a:pt x="1368" y="90"/>
                        </a:lnTo>
                        <a:lnTo>
                          <a:pt x="1363" y="90"/>
                        </a:lnTo>
                        <a:lnTo>
                          <a:pt x="1360" y="91"/>
                        </a:lnTo>
                        <a:lnTo>
                          <a:pt x="1354" y="91"/>
                        </a:lnTo>
                        <a:lnTo>
                          <a:pt x="1350" y="91"/>
                        </a:lnTo>
                        <a:lnTo>
                          <a:pt x="1346" y="92"/>
                        </a:lnTo>
                        <a:lnTo>
                          <a:pt x="1341" y="94"/>
                        </a:lnTo>
                        <a:lnTo>
                          <a:pt x="1335" y="94"/>
                        </a:lnTo>
                        <a:lnTo>
                          <a:pt x="1329" y="94"/>
                        </a:lnTo>
                        <a:lnTo>
                          <a:pt x="1324" y="94"/>
                        </a:lnTo>
                        <a:lnTo>
                          <a:pt x="1319" y="95"/>
                        </a:lnTo>
                        <a:lnTo>
                          <a:pt x="1312" y="96"/>
                        </a:lnTo>
                        <a:lnTo>
                          <a:pt x="1306" y="96"/>
                        </a:lnTo>
                        <a:lnTo>
                          <a:pt x="1302" y="97"/>
                        </a:lnTo>
                        <a:lnTo>
                          <a:pt x="1296" y="97"/>
                        </a:lnTo>
                        <a:lnTo>
                          <a:pt x="1289" y="97"/>
                        </a:lnTo>
                        <a:lnTo>
                          <a:pt x="1283" y="97"/>
                        </a:lnTo>
                        <a:lnTo>
                          <a:pt x="1275" y="98"/>
                        </a:lnTo>
                        <a:lnTo>
                          <a:pt x="1270" y="100"/>
                        </a:lnTo>
                        <a:lnTo>
                          <a:pt x="1262" y="100"/>
                        </a:lnTo>
                        <a:lnTo>
                          <a:pt x="1255" y="100"/>
                        </a:lnTo>
                        <a:lnTo>
                          <a:pt x="1249" y="100"/>
                        </a:lnTo>
                        <a:lnTo>
                          <a:pt x="1242" y="102"/>
                        </a:lnTo>
                        <a:lnTo>
                          <a:pt x="1235" y="102"/>
                        </a:lnTo>
                        <a:lnTo>
                          <a:pt x="1228" y="102"/>
                        </a:lnTo>
                        <a:lnTo>
                          <a:pt x="1220" y="102"/>
                        </a:lnTo>
                        <a:lnTo>
                          <a:pt x="1213" y="102"/>
                        </a:lnTo>
                        <a:lnTo>
                          <a:pt x="1205" y="103"/>
                        </a:lnTo>
                        <a:lnTo>
                          <a:pt x="1197" y="104"/>
                        </a:lnTo>
                        <a:lnTo>
                          <a:pt x="1190" y="104"/>
                        </a:lnTo>
                        <a:lnTo>
                          <a:pt x="1182" y="104"/>
                        </a:lnTo>
                        <a:lnTo>
                          <a:pt x="1173" y="104"/>
                        </a:lnTo>
                        <a:lnTo>
                          <a:pt x="1165" y="104"/>
                        </a:lnTo>
                        <a:lnTo>
                          <a:pt x="1157" y="105"/>
                        </a:lnTo>
                        <a:lnTo>
                          <a:pt x="1149" y="107"/>
                        </a:lnTo>
                        <a:lnTo>
                          <a:pt x="1140" y="107"/>
                        </a:lnTo>
                        <a:lnTo>
                          <a:pt x="1132" y="107"/>
                        </a:lnTo>
                        <a:lnTo>
                          <a:pt x="1122" y="107"/>
                        </a:lnTo>
                        <a:lnTo>
                          <a:pt x="1114" y="107"/>
                        </a:lnTo>
                        <a:lnTo>
                          <a:pt x="1112" y="103"/>
                        </a:lnTo>
                        <a:lnTo>
                          <a:pt x="1108" y="100"/>
                        </a:lnTo>
                        <a:lnTo>
                          <a:pt x="1106" y="95"/>
                        </a:lnTo>
                        <a:lnTo>
                          <a:pt x="1102" y="91"/>
                        </a:lnTo>
                        <a:lnTo>
                          <a:pt x="1099" y="89"/>
                        </a:lnTo>
                        <a:lnTo>
                          <a:pt x="1096" y="85"/>
                        </a:lnTo>
                        <a:lnTo>
                          <a:pt x="1094" y="82"/>
                        </a:lnTo>
                        <a:lnTo>
                          <a:pt x="1090" y="79"/>
                        </a:lnTo>
                        <a:lnTo>
                          <a:pt x="1086" y="76"/>
                        </a:lnTo>
                        <a:lnTo>
                          <a:pt x="1083" y="73"/>
                        </a:lnTo>
                        <a:lnTo>
                          <a:pt x="1080" y="71"/>
                        </a:lnTo>
                        <a:lnTo>
                          <a:pt x="1076" y="70"/>
                        </a:lnTo>
                        <a:lnTo>
                          <a:pt x="1074" y="67"/>
                        </a:lnTo>
                        <a:lnTo>
                          <a:pt x="1070" y="65"/>
                        </a:lnTo>
                        <a:lnTo>
                          <a:pt x="1065" y="64"/>
                        </a:lnTo>
                        <a:lnTo>
                          <a:pt x="1063" y="62"/>
                        </a:lnTo>
                        <a:lnTo>
                          <a:pt x="1060" y="60"/>
                        </a:lnTo>
                        <a:lnTo>
                          <a:pt x="1056" y="58"/>
                        </a:lnTo>
                        <a:lnTo>
                          <a:pt x="1051" y="56"/>
                        </a:lnTo>
                        <a:lnTo>
                          <a:pt x="1048" y="56"/>
                        </a:lnTo>
                        <a:lnTo>
                          <a:pt x="1044" y="53"/>
                        </a:lnTo>
                        <a:lnTo>
                          <a:pt x="1041" y="52"/>
                        </a:lnTo>
                        <a:lnTo>
                          <a:pt x="1037" y="51"/>
                        </a:lnTo>
                        <a:lnTo>
                          <a:pt x="1033" y="50"/>
                        </a:lnTo>
                        <a:lnTo>
                          <a:pt x="1030" y="48"/>
                        </a:lnTo>
                        <a:lnTo>
                          <a:pt x="1026" y="46"/>
                        </a:lnTo>
                        <a:lnTo>
                          <a:pt x="1022" y="45"/>
                        </a:lnTo>
                        <a:lnTo>
                          <a:pt x="1018" y="44"/>
                        </a:lnTo>
                        <a:lnTo>
                          <a:pt x="1014" y="43"/>
                        </a:lnTo>
                        <a:lnTo>
                          <a:pt x="1011" y="41"/>
                        </a:lnTo>
                        <a:lnTo>
                          <a:pt x="1007" y="39"/>
                        </a:lnTo>
                        <a:lnTo>
                          <a:pt x="1004" y="38"/>
                        </a:lnTo>
                        <a:lnTo>
                          <a:pt x="1001" y="38"/>
                        </a:lnTo>
                        <a:lnTo>
                          <a:pt x="1000" y="39"/>
                        </a:lnTo>
                        <a:lnTo>
                          <a:pt x="998" y="40"/>
                        </a:lnTo>
                        <a:lnTo>
                          <a:pt x="994" y="41"/>
                        </a:lnTo>
                        <a:lnTo>
                          <a:pt x="990" y="43"/>
                        </a:lnTo>
                        <a:lnTo>
                          <a:pt x="987" y="45"/>
                        </a:lnTo>
                        <a:lnTo>
                          <a:pt x="982" y="47"/>
                        </a:lnTo>
                        <a:lnTo>
                          <a:pt x="980" y="51"/>
                        </a:lnTo>
                        <a:lnTo>
                          <a:pt x="974" y="53"/>
                        </a:lnTo>
                        <a:lnTo>
                          <a:pt x="971" y="56"/>
                        </a:lnTo>
                        <a:lnTo>
                          <a:pt x="967" y="58"/>
                        </a:lnTo>
                        <a:lnTo>
                          <a:pt x="962" y="60"/>
                        </a:lnTo>
                        <a:lnTo>
                          <a:pt x="959" y="62"/>
                        </a:lnTo>
                        <a:lnTo>
                          <a:pt x="956" y="64"/>
                        </a:lnTo>
                        <a:lnTo>
                          <a:pt x="952" y="65"/>
                        </a:lnTo>
                        <a:lnTo>
                          <a:pt x="950" y="67"/>
                        </a:lnTo>
                        <a:lnTo>
                          <a:pt x="952" y="69"/>
                        </a:lnTo>
                        <a:lnTo>
                          <a:pt x="955" y="71"/>
                        </a:lnTo>
                        <a:lnTo>
                          <a:pt x="959" y="76"/>
                        </a:lnTo>
                        <a:lnTo>
                          <a:pt x="962" y="79"/>
                        </a:lnTo>
                        <a:lnTo>
                          <a:pt x="965" y="82"/>
                        </a:lnTo>
                        <a:lnTo>
                          <a:pt x="969" y="85"/>
                        </a:lnTo>
                        <a:lnTo>
                          <a:pt x="972" y="88"/>
                        </a:lnTo>
                        <a:lnTo>
                          <a:pt x="974" y="91"/>
                        </a:lnTo>
                        <a:lnTo>
                          <a:pt x="976" y="89"/>
                        </a:lnTo>
                        <a:lnTo>
                          <a:pt x="980" y="86"/>
                        </a:lnTo>
                        <a:lnTo>
                          <a:pt x="982" y="85"/>
                        </a:lnTo>
                        <a:lnTo>
                          <a:pt x="985" y="84"/>
                        </a:lnTo>
                        <a:lnTo>
                          <a:pt x="987" y="83"/>
                        </a:lnTo>
                        <a:lnTo>
                          <a:pt x="990" y="83"/>
                        </a:lnTo>
                        <a:lnTo>
                          <a:pt x="992" y="82"/>
                        </a:lnTo>
                        <a:lnTo>
                          <a:pt x="995" y="82"/>
                        </a:lnTo>
                        <a:lnTo>
                          <a:pt x="1000" y="82"/>
                        </a:lnTo>
                        <a:lnTo>
                          <a:pt x="1005" y="83"/>
                        </a:lnTo>
                        <a:lnTo>
                          <a:pt x="1010" y="84"/>
                        </a:lnTo>
                        <a:lnTo>
                          <a:pt x="1014" y="85"/>
                        </a:lnTo>
                        <a:lnTo>
                          <a:pt x="1018" y="86"/>
                        </a:lnTo>
                        <a:lnTo>
                          <a:pt x="1023" y="89"/>
                        </a:lnTo>
                        <a:lnTo>
                          <a:pt x="1026" y="91"/>
                        </a:lnTo>
                        <a:lnTo>
                          <a:pt x="1031" y="96"/>
                        </a:lnTo>
                        <a:lnTo>
                          <a:pt x="1035" y="98"/>
                        </a:lnTo>
                        <a:lnTo>
                          <a:pt x="1038" y="102"/>
                        </a:lnTo>
                        <a:lnTo>
                          <a:pt x="1043" y="104"/>
                        </a:lnTo>
                        <a:lnTo>
                          <a:pt x="1047" y="109"/>
                        </a:lnTo>
                        <a:lnTo>
                          <a:pt x="1042" y="109"/>
                        </a:lnTo>
                        <a:lnTo>
                          <a:pt x="1037" y="109"/>
                        </a:lnTo>
                        <a:lnTo>
                          <a:pt x="1032" y="109"/>
                        </a:lnTo>
                        <a:lnTo>
                          <a:pt x="1028" y="109"/>
                        </a:lnTo>
                        <a:lnTo>
                          <a:pt x="1022" y="109"/>
                        </a:lnTo>
                        <a:lnTo>
                          <a:pt x="1018" y="109"/>
                        </a:lnTo>
                        <a:lnTo>
                          <a:pt x="1012" y="109"/>
                        </a:lnTo>
                        <a:lnTo>
                          <a:pt x="1007" y="109"/>
                        </a:lnTo>
                        <a:lnTo>
                          <a:pt x="1003" y="108"/>
                        </a:lnTo>
                        <a:lnTo>
                          <a:pt x="998" y="108"/>
                        </a:lnTo>
                        <a:lnTo>
                          <a:pt x="992" y="108"/>
                        </a:lnTo>
                        <a:lnTo>
                          <a:pt x="987" y="108"/>
                        </a:lnTo>
                        <a:lnTo>
                          <a:pt x="982" y="108"/>
                        </a:lnTo>
                        <a:lnTo>
                          <a:pt x="978" y="108"/>
                        </a:lnTo>
                        <a:lnTo>
                          <a:pt x="973" y="108"/>
                        </a:lnTo>
                        <a:lnTo>
                          <a:pt x="968" y="108"/>
                        </a:lnTo>
                        <a:lnTo>
                          <a:pt x="965" y="107"/>
                        </a:lnTo>
                        <a:lnTo>
                          <a:pt x="962" y="107"/>
                        </a:lnTo>
                        <a:lnTo>
                          <a:pt x="960" y="107"/>
                        </a:lnTo>
                        <a:lnTo>
                          <a:pt x="958" y="107"/>
                        </a:lnTo>
                        <a:lnTo>
                          <a:pt x="954" y="107"/>
                        </a:lnTo>
                        <a:lnTo>
                          <a:pt x="952" y="107"/>
                        </a:lnTo>
                        <a:lnTo>
                          <a:pt x="949" y="107"/>
                        </a:lnTo>
                        <a:lnTo>
                          <a:pt x="947" y="107"/>
                        </a:lnTo>
                        <a:lnTo>
                          <a:pt x="944" y="107"/>
                        </a:lnTo>
                        <a:lnTo>
                          <a:pt x="942" y="107"/>
                        </a:lnTo>
                        <a:lnTo>
                          <a:pt x="940" y="107"/>
                        </a:lnTo>
                        <a:lnTo>
                          <a:pt x="936" y="107"/>
                        </a:lnTo>
                        <a:lnTo>
                          <a:pt x="931" y="107"/>
                        </a:lnTo>
                        <a:lnTo>
                          <a:pt x="927" y="107"/>
                        </a:lnTo>
                        <a:lnTo>
                          <a:pt x="924" y="107"/>
                        </a:lnTo>
                        <a:lnTo>
                          <a:pt x="921" y="107"/>
                        </a:lnTo>
                        <a:lnTo>
                          <a:pt x="918" y="107"/>
                        </a:lnTo>
                        <a:lnTo>
                          <a:pt x="916" y="107"/>
                        </a:lnTo>
                        <a:lnTo>
                          <a:pt x="914" y="107"/>
                        </a:lnTo>
                        <a:lnTo>
                          <a:pt x="910" y="107"/>
                        </a:lnTo>
                        <a:lnTo>
                          <a:pt x="908" y="107"/>
                        </a:lnTo>
                        <a:lnTo>
                          <a:pt x="905" y="107"/>
                        </a:lnTo>
                        <a:lnTo>
                          <a:pt x="903" y="105"/>
                        </a:lnTo>
                        <a:lnTo>
                          <a:pt x="899" y="105"/>
                        </a:lnTo>
                        <a:lnTo>
                          <a:pt x="897" y="105"/>
                        </a:lnTo>
                        <a:lnTo>
                          <a:pt x="895" y="105"/>
                        </a:lnTo>
                        <a:lnTo>
                          <a:pt x="892" y="105"/>
                        </a:lnTo>
                        <a:lnTo>
                          <a:pt x="889" y="105"/>
                        </a:lnTo>
                        <a:lnTo>
                          <a:pt x="886" y="105"/>
                        </a:lnTo>
                        <a:lnTo>
                          <a:pt x="884" y="105"/>
                        </a:lnTo>
                        <a:lnTo>
                          <a:pt x="880" y="104"/>
                        </a:lnTo>
                        <a:lnTo>
                          <a:pt x="877" y="104"/>
                        </a:lnTo>
                        <a:lnTo>
                          <a:pt x="873" y="104"/>
                        </a:lnTo>
                        <a:lnTo>
                          <a:pt x="870" y="104"/>
                        </a:lnTo>
                        <a:lnTo>
                          <a:pt x="866" y="104"/>
                        </a:lnTo>
                        <a:lnTo>
                          <a:pt x="863" y="104"/>
                        </a:lnTo>
                        <a:lnTo>
                          <a:pt x="858" y="104"/>
                        </a:lnTo>
                        <a:lnTo>
                          <a:pt x="855" y="104"/>
                        </a:lnTo>
                        <a:lnTo>
                          <a:pt x="852" y="104"/>
                        </a:lnTo>
                        <a:lnTo>
                          <a:pt x="848" y="104"/>
                        </a:lnTo>
                        <a:lnTo>
                          <a:pt x="845" y="104"/>
                        </a:lnTo>
                        <a:lnTo>
                          <a:pt x="840" y="104"/>
                        </a:lnTo>
                        <a:lnTo>
                          <a:pt x="838" y="104"/>
                        </a:lnTo>
                        <a:lnTo>
                          <a:pt x="834" y="104"/>
                        </a:lnTo>
                        <a:lnTo>
                          <a:pt x="831" y="104"/>
                        </a:lnTo>
                        <a:lnTo>
                          <a:pt x="827" y="104"/>
                        </a:lnTo>
                        <a:lnTo>
                          <a:pt x="826" y="100"/>
                        </a:lnTo>
                        <a:lnTo>
                          <a:pt x="826" y="96"/>
                        </a:lnTo>
                        <a:lnTo>
                          <a:pt x="825" y="91"/>
                        </a:lnTo>
                        <a:lnTo>
                          <a:pt x="823" y="89"/>
                        </a:lnTo>
                        <a:lnTo>
                          <a:pt x="822" y="84"/>
                        </a:lnTo>
                        <a:lnTo>
                          <a:pt x="822" y="81"/>
                        </a:lnTo>
                        <a:lnTo>
                          <a:pt x="821" y="76"/>
                        </a:lnTo>
                        <a:lnTo>
                          <a:pt x="821" y="73"/>
                        </a:lnTo>
                        <a:lnTo>
                          <a:pt x="818" y="73"/>
                        </a:lnTo>
                        <a:lnTo>
                          <a:pt x="814" y="76"/>
                        </a:lnTo>
                        <a:lnTo>
                          <a:pt x="810" y="76"/>
                        </a:lnTo>
                        <a:lnTo>
                          <a:pt x="807" y="78"/>
                        </a:lnTo>
                        <a:lnTo>
                          <a:pt x="803" y="78"/>
                        </a:lnTo>
                        <a:lnTo>
                          <a:pt x="800" y="78"/>
                        </a:lnTo>
                        <a:lnTo>
                          <a:pt x="797" y="76"/>
                        </a:lnTo>
                        <a:lnTo>
                          <a:pt x="795" y="76"/>
                        </a:lnTo>
                        <a:lnTo>
                          <a:pt x="793" y="75"/>
                        </a:lnTo>
                        <a:lnTo>
                          <a:pt x="790" y="73"/>
                        </a:lnTo>
                        <a:lnTo>
                          <a:pt x="787" y="71"/>
                        </a:lnTo>
                        <a:lnTo>
                          <a:pt x="784" y="70"/>
                        </a:lnTo>
                        <a:lnTo>
                          <a:pt x="780" y="66"/>
                        </a:lnTo>
                        <a:lnTo>
                          <a:pt x="775" y="62"/>
                        </a:lnTo>
                        <a:lnTo>
                          <a:pt x="772" y="59"/>
                        </a:lnTo>
                        <a:lnTo>
                          <a:pt x="770" y="56"/>
                        </a:lnTo>
                        <a:lnTo>
                          <a:pt x="766" y="53"/>
                        </a:lnTo>
                        <a:lnTo>
                          <a:pt x="765" y="51"/>
                        </a:lnTo>
                        <a:lnTo>
                          <a:pt x="761" y="46"/>
                        </a:lnTo>
                        <a:lnTo>
                          <a:pt x="756" y="41"/>
                        </a:lnTo>
                        <a:lnTo>
                          <a:pt x="753" y="39"/>
                        </a:lnTo>
                        <a:lnTo>
                          <a:pt x="751" y="38"/>
                        </a:lnTo>
                        <a:lnTo>
                          <a:pt x="748" y="35"/>
                        </a:lnTo>
                        <a:lnTo>
                          <a:pt x="745" y="34"/>
                        </a:lnTo>
                        <a:lnTo>
                          <a:pt x="742" y="33"/>
                        </a:lnTo>
                        <a:lnTo>
                          <a:pt x="739" y="33"/>
                        </a:lnTo>
                        <a:lnTo>
                          <a:pt x="737" y="32"/>
                        </a:lnTo>
                        <a:lnTo>
                          <a:pt x="733" y="32"/>
                        </a:lnTo>
                        <a:lnTo>
                          <a:pt x="729" y="37"/>
                        </a:lnTo>
                        <a:lnTo>
                          <a:pt x="726" y="41"/>
                        </a:lnTo>
                        <a:lnTo>
                          <a:pt x="724" y="46"/>
                        </a:lnTo>
                        <a:lnTo>
                          <a:pt x="721" y="52"/>
                        </a:lnTo>
                        <a:lnTo>
                          <a:pt x="720" y="56"/>
                        </a:lnTo>
                        <a:lnTo>
                          <a:pt x="720" y="62"/>
                        </a:lnTo>
                        <a:lnTo>
                          <a:pt x="721" y="66"/>
                        </a:lnTo>
                        <a:lnTo>
                          <a:pt x="723" y="71"/>
                        </a:lnTo>
                        <a:lnTo>
                          <a:pt x="724" y="73"/>
                        </a:lnTo>
                        <a:lnTo>
                          <a:pt x="726" y="79"/>
                        </a:lnTo>
                        <a:lnTo>
                          <a:pt x="729" y="83"/>
                        </a:lnTo>
                        <a:lnTo>
                          <a:pt x="732" y="86"/>
                        </a:lnTo>
                        <a:lnTo>
                          <a:pt x="734" y="91"/>
                        </a:lnTo>
                        <a:lnTo>
                          <a:pt x="739" y="94"/>
                        </a:lnTo>
                        <a:lnTo>
                          <a:pt x="744" y="97"/>
                        </a:lnTo>
                        <a:lnTo>
                          <a:pt x="749" y="102"/>
                        </a:lnTo>
                        <a:lnTo>
                          <a:pt x="744" y="102"/>
                        </a:lnTo>
                        <a:lnTo>
                          <a:pt x="742" y="102"/>
                        </a:lnTo>
                        <a:lnTo>
                          <a:pt x="739" y="102"/>
                        </a:lnTo>
                        <a:lnTo>
                          <a:pt x="737" y="102"/>
                        </a:lnTo>
                        <a:lnTo>
                          <a:pt x="733" y="101"/>
                        </a:lnTo>
                        <a:lnTo>
                          <a:pt x="730" y="101"/>
                        </a:lnTo>
                        <a:lnTo>
                          <a:pt x="726" y="101"/>
                        </a:lnTo>
                        <a:lnTo>
                          <a:pt x="724" y="101"/>
                        </a:lnTo>
                        <a:lnTo>
                          <a:pt x="721" y="101"/>
                        </a:lnTo>
                        <a:lnTo>
                          <a:pt x="719" y="101"/>
                        </a:lnTo>
                        <a:lnTo>
                          <a:pt x="715" y="101"/>
                        </a:lnTo>
                        <a:lnTo>
                          <a:pt x="713" y="101"/>
                        </a:lnTo>
                        <a:lnTo>
                          <a:pt x="710" y="101"/>
                        </a:lnTo>
                        <a:lnTo>
                          <a:pt x="707" y="101"/>
                        </a:lnTo>
                        <a:lnTo>
                          <a:pt x="704" y="101"/>
                        </a:lnTo>
                        <a:lnTo>
                          <a:pt x="701" y="101"/>
                        </a:lnTo>
                        <a:lnTo>
                          <a:pt x="699" y="100"/>
                        </a:lnTo>
                        <a:lnTo>
                          <a:pt x="695" y="100"/>
                        </a:lnTo>
                        <a:lnTo>
                          <a:pt x="693" y="100"/>
                        </a:lnTo>
                        <a:lnTo>
                          <a:pt x="689" y="100"/>
                        </a:lnTo>
                        <a:lnTo>
                          <a:pt x="687" y="100"/>
                        </a:lnTo>
                        <a:lnTo>
                          <a:pt x="683" y="100"/>
                        </a:lnTo>
                        <a:lnTo>
                          <a:pt x="681" y="100"/>
                        </a:lnTo>
                        <a:lnTo>
                          <a:pt x="679" y="100"/>
                        </a:lnTo>
                        <a:lnTo>
                          <a:pt x="676" y="100"/>
                        </a:lnTo>
                        <a:lnTo>
                          <a:pt x="673" y="100"/>
                        </a:lnTo>
                        <a:lnTo>
                          <a:pt x="669" y="100"/>
                        </a:lnTo>
                        <a:lnTo>
                          <a:pt x="667" y="100"/>
                        </a:lnTo>
                        <a:lnTo>
                          <a:pt x="664" y="100"/>
                        </a:lnTo>
                        <a:lnTo>
                          <a:pt x="662" y="100"/>
                        </a:lnTo>
                        <a:lnTo>
                          <a:pt x="659" y="100"/>
                        </a:lnTo>
                        <a:lnTo>
                          <a:pt x="656" y="100"/>
                        </a:lnTo>
                        <a:lnTo>
                          <a:pt x="661" y="96"/>
                        </a:lnTo>
                        <a:lnTo>
                          <a:pt x="666" y="91"/>
                        </a:lnTo>
                        <a:lnTo>
                          <a:pt x="670" y="86"/>
                        </a:lnTo>
                        <a:lnTo>
                          <a:pt x="675" y="82"/>
                        </a:lnTo>
                        <a:lnTo>
                          <a:pt x="676" y="79"/>
                        </a:lnTo>
                        <a:lnTo>
                          <a:pt x="679" y="76"/>
                        </a:lnTo>
                        <a:lnTo>
                          <a:pt x="679" y="72"/>
                        </a:lnTo>
                        <a:lnTo>
                          <a:pt x="681" y="70"/>
                        </a:lnTo>
                        <a:lnTo>
                          <a:pt x="682" y="66"/>
                        </a:lnTo>
                        <a:lnTo>
                          <a:pt x="683" y="63"/>
                        </a:lnTo>
                        <a:lnTo>
                          <a:pt x="685" y="59"/>
                        </a:lnTo>
                        <a:lnTo>
                          <a:pt x="686" y="56"/>
                        </a:lnTo>
                        <a:lnTo>
                          <a:pt x="683" y="53"/>
                        </a:lnTo>
                        <a:lnTo>
                          <a:pt x="680" y="52"/>
                        </a:lnTo>
                        <a:lnTo>
                          <a:pt x="677" y="51"/>
                        </a:lnTo>
                        <a:lnTo>
                          <a:pt x="674" y="51"/>
                        </a:lnTo>
                        <a:lnTo>
                          <a:pt x="670" y="50"/>
                        </a:lnTo>
                        <a:lnTo>
                          <a:pt x="668" y="50"/>
                        </a:lnTo>
                        <a:lnTo>
                          <a:pt x="664" y="50"/>
                        </a:lnTo>
                        <a:lnTo>
                          <a:pt x="662" y="50"/>
                        </a:lnTo>
                        <a:lnTo>
                          <a:pt x="659" y="48"/>
                        </a:lnTo>
                        <a:lnTo>
                          <a:pt x="656" y="48"/>
                        </a:lnTo>
                        <a:lnTo>
                          <a:pt x="651" y="50"/>
                        </a:lnTo>
                        <a:lnTo>
                          <a:pt x="649" y="50"/>
                        </a:lnTo>
                        <a:lnTo>
                          <a:pt x="645" y="50"/>
                        </a:lnTo>
                        <a:lnTo>
                          <a:pt x="643" y="51"/>
                        </a:lnTo>
                        <a:lnTo>
                          <a:pt x="640" y="51"/>
                        </a:lnTo>
                        <a:lnTo>
                          <a:pt x="636" y="52"/>
                        </a:lnTo>
                        <a:lnTo>
                          <a:pt x="632" y="52"/>
                        </a:lnTo>
                        <a:lnTo>
                          <a:pt x="630" y="52"/>
                        </a:lnTo>
                        <a:lnTo>
                          <a:pt x="625" y="52"/>
                        </a:lnTo>
                        <a:lnTo>
                          <a:pt x="623" y="53"/>
                        </a:lnTo>
                        <a:lnTo>
                          <a:pt x="619" y="53"/>
                        </a:lnTo>
                        <a:lnTo>
                          <a:pt x="616" y="53"/>
                        </a:lnTo>
                        <a:lnTo>
                          <a:pt x="612" y="53"/>
                        </a:lnTo>
                        <a:lnTo>
                          <a:pt x="610" y="53"/>
                        </a:lnTo>
                        <a:lnTo>
                          <a:pt x="607" y="52"/>
                        </a:lnTo>
                        <a:lnTo>
                          <a:pt x="604" y="52"/>
                        </a:lnTo>
                        <a:lnTo>
                          <a:pt x="600" y="51"/>
                        </a:lnTo>
                        <a:lnTo>
                          <a:pt x="598" y="51"/>
                        </a:lnTo>
                        <a:lnTo>
                          <a:pt x="594" y="48"/>
                        </a:lnTo>
                        <a:lnTo>
                          <a:pt x="592" y="47"/>
                        </a:lnTo>
                        <a:lnTo>
                          <a:pt x="589" y="46"/>
                        </a:lnTo>
                        <a:lnTo>
                          <a:pt x="586" y="44"/>
                        </a:lnTo>
                        <a:lnTo>
                          <a:pt x="585" y="46"/>
                        </a:lnTo>
                        <a:lnTo>
                          <a:pt x="585" y="48"/>
                        </a:lnTo>
                        <a:lnTo>
                          <a:pt x="584" y="51"/>
                        </a:lnTo>
                        <a:lnTo>
                          <a:pt x="583" y="53"/>
                        </a:lnTo>
                        <a:lnTo>
                          <a:pt x="583" y="56"/>
                        </a:lnTo>
                        <a:lnTo>
                          <a:pt x="581" y="60"/>
                        </a:lnTo>
                        <a:lnTo>
                          <a:pt x="580" y="64"/>
                        </a:lnTo>
                        <a:lnTo>
                          <a:pt x="580" y="69"/>
                        </a:lnTo>
                        <a:lnTo>
                          <a:pt x="579" y="72"/>
                        </a:lnTo>
                        <a:lnTo>
                          <a:pt x="579" y="76"/>
                        </a:lnTo>
                        <a:lnTo>
                          <a:pt x="578" y="81"/>
                        </a:lnTo>
                        <a:lnTo>
                          <a:pt x="577" y="85"/>
                        </a:lnTo>
                        <a:lnTo>
                          <a:pt x="577" y="89"/>
                        </a:lnTo>
                        <a:lnTo>
                          <a:pt x="577" y="92"/>
                        </a:lnTo>
                        <a:lnTo>
                          <a:pt x="575" y="97"/>
                        </a:lnTo>
                        <a:lnTo>
                          <a:pt x="575" y="101"/>
                        </a:lnTo>
                        <a:lnTo>
                          <a:pt x="572" y="101"/>
                        </a:lnTo>
                        <a:lnTo>
                          <a:pt x="570" y="101"/>
                        </a:lnTo>
                        <a:lnTo>
                          <a:pt x="567" y="101"/>
                        </a:lnTo>
                        <a:lnTo>
                          <a:pt x="564" y="101"/>
                        </a:lnTo>
                        <a:lnTo>
                          <a:pt x="560" y="101"/>
                        </a:lnTo>
                        <a:lnTo>
                          <a:pt x="556" y="101"/>
                        </a:lnTo>
                        <a:lnTo>
                          <a:pt x="554" y="101"/>
                        </a:lnTo>
                        <a:lnTo>
                          <a:pt x="552" y="101"/>
                        </a:lnTo>
                        <a:lnTo>
                          <a:pt x="549" y="101"/>
                        </a:lnTo>
                        <a:lnTo>
                          <a:pt x="546" y="101"/>
                        </a:lnTo>
                        <a:lnTo>
                          <a:pt x="542" y="101"/>
                        </a:lnTo>
                        <a:lnTo>
                          <a:pt x="540" y="101"/>
                        </a:lnTo>
                        <a:lnTo>
                          <a:pt x="536" y="101"/>
                        </a:lnTo>
                        <a:lnTo>
                          <a:pt x="534" y="101"/>
                        </a:lnTo>
                        <a:lnTo>
                          <a:pt x="532" y="101"/>
                        </a:lnTo>
                        <a:lnTo>
                          <a:pt x="529" y="101"/>
                        </a:lnTo>
                        <a:lnTo>
                          <a:pt x="526" y="101"/>
                        </a:lnTo>
                        <a:lnTo>
                          <a:pt x="523" y="101"/>
                        </a:lnTo>
                        <a:lnTo>
                          <a:pt x="520" y="101"/>
                        </a:lnTo>
                        <a:lnTo>
                          <a:pt x="516" y="101"/>
                        </a:lnTo>
                        <a:lnTo>
                          <a:pt x="514" y="101"/>
                        </a:lnTo>
                        <a:lnTo>
                          <a:pt x="511" y="101"/>
                        </a:lnTo>
                        <a:lnTo>
                          <a:pt x="509" y="101"/>
                        </a:lnTo>
                        <a:lnTo>
                          <a:pt x="507" y="101"/>
                        </a:lnTo>
                        <a:lnTo>
                          <a:pt x="503" y="101"/>
                        </a:lnTo>
                        <a:lnTo>
                          <a:pt x="501" y="101"/>
                        </a:lnTo>
                        <a:lnTo>
                          <a:pt x="497" y="101"/>
                        </a:lnTo>
                        <a:lnTo>
                          <a:pt x="495" y="101"/>
                        </a:lnTo>
                        <a:lnTo>
                          <a:pt x="492" y="101"/>
                        </a:lnTo>
                        <a:lnTo>
                          <a:pt x="490" y="101"/>
                        </a:lnTo>
                        <a:lnTo>
                          <a:pt x="486" y="101"/>
                        </a:lnTo>
                        <a:lnTo>
                          <a:pt x="484" y="102"/>
                        </a:lnTo>
                        <a:lnTo>
                          <a:pt x="482" y="102"/>
                        </a:lnTo>
                        <a:lnTo>
                          <a:pt x="478" y="102"/>
                        </a:lnTo>
                        <a:lnTo>
                          <a:pt x="476" y="102"/>
                        </a:lnTo>
                        <a:lnTo>
                          <a:pt x="473" y="102"/>
                        </a:lnTo>
                        <a:lnTo>
                          <a:pt x="471" y="102"/>
                        </a:lnTo>
                        <a:lnTo>
                          <a:pt x="469" y="102"/>
                        </a:lnTo>
                        <a:lnTo>
                          <a:pt x="466" y="102"/>
                        </a:lnTo>
                        <a:lnTo>
                          <a:pt x="463" y="102"/>
                        </a:lnTo>
                        <a:lnTo>
                          <a:pt x="460" y="102"/>
                        </a:lnTo>
                        <a:lnTo>
                          <a:pt x="457" y="102"/>
                        </a:lnTo>
                        <a:lnTo>
                          <a:pt x="456" y="102"/>
                        </a:lnTo>
                        <a:lnTo>
                          <a:pt x="453" y="102"/>
                        </a:lnTo>
                        <a:lnTo>
                          <a:pt x="447" y="102"/>
                        </a:lnTo>
                        <a:lnTo>
                          <a:pt x="443" y="102"/>
                        </a:lnTo>
                        <a:lnTo>
                          <a:pt x="440" y="102"/>
                        </a:lnTo>
                        <a:lnTo>
                          <a:pt x="437" y="102"/>
                        </a:lnTo>
                        <a:lnTo>
                          <a:pt x="434" y="102"/>
                        </a:lnTo>
                        <a:lnTo>
                          <a:pt x="432" y="102"/>
                        </a:lnTo>
                        <a:lnTo>
                          <a:pt x="427" y="102"/>
                        </a:lnTo>
                        <a:lnTo>
                          <a:pt x="422" y="102"/>
                        </a:lnTo>
                        <a:lnTo>
                          <a:pt x="416" y="102"/>
                        </a:lnTo>
                        <a:lnTo>
                          <a:pt x="413" y="103"/>
                        </a:lnTo>
                        <a:lnTo>
                          <a:pt x="407" y="103"/>
                        </a:lnTo>
                        <a:lnTo>
                          <a:pt x="402" y="104"/>
                        </a:lnTo>
                        <a:lnTo>
                          <a:pt x="405" y="100"/>
                        </a:lnTo>
                        <a:lnTo>
                          <a:pt x="405" y="97"/>
                        </a:lnTo>
                        <a:lnTo>
                          <a:pt x="407" y="94"/>
                        </a:lnTo>
                        <a:lnTo>
                          <a:pt x="408" y="91"/>
                        </a:lnTo>
                        <a:lnTo>
                          <a:pt x="408" y="86"/>
                        </a:lnTo>
                        <a:lnTo>
                          <a:pt x="409" y="84"/>
                        </a:lnTo>
                        <a:lnTo>
                          <a:pt x="408" y="82"/>
                        </a:lnTo>
                        <a:lnTo>
                          <a:pt x="408" y="78"/>
                        </a:lnTo>
                        <a:lnTo>
                          <a:pt x="407" y="76"/>
                        </a:lnTo>
                        <a:lnTo>
                          <a:pt x="405" y="73"/>
                        </a:lnTo>
                        <a:lnTo>
                          <a:pt x="403" y="71"/>
                        </a:lnTo>
                        <a:lnTo>
                          <a:pt x="402" y="69"/>
                        </a:lnTo>
                        <a:lnTo>
                          <a:pt x="399" y="67"/>
                        </a:lnTo>
                        <a:lnTo>
                          <a:pt x="395" y="66"/>
                        </a:lnTo>
                        <a:lnTo>
                          <a:pt x="392" y="66"/>
                        </a:lnTo>
                        <a:lnTo>
                          <a:pt x="387" y="67"/>
                        </a:lnTo>
                        <a:lnTo>
                          <a:pt x="383" y="71"/>
                        </a:lnTo>
                        <a:lnTo>
                          <a:pt x="381" y="73"/>
                        </a:lnTo>
                        <a:lnTo>
                          <a:pt x="378" y="76"/>
                        </a:lnTo>
                        <a:lnTo>
                          <a:pt x="375" y="79"/>
                        </a:lnTo>
                        <a:lnTo>
                          <a:pt x="375" y="83"/>
                        </a:lnTo>
                        <a:lnTo>
                          <a:pt x="375" y="86"/>
                        </a:lnTo>
                        <a:lnTo>
                          <a:pt x="375" y="89"/>
                        </a:lnTo>
                        <a:lnTo>
                          <a:pt x="375" y="94"/>
                        </a:lnTo>
                        <a:lnTo>
                          <a:pt x="375" y="96"/>
                        </a:lnTo>
                        <a:lnTo>
                          <a:pt x="375" y="100"/>
                        </a:lnTo>
                        <a:lnTo>
                          <a:pt x="375" y="102"/>
                        </a:lnTo>
                        <a:lnTo>
                          <a:pt x="376" y="104"/>
                        </a:lnTo>
                        <a:lnTo>
                          <a:pt x="373" y="104"/>
                        </a:lnTo>
                        <a:lnTo>
                          <a:pt x="369" y="104"/>
                        </a:lnTo>
                        <a:lnTo>
                          <a:pt x="365" y="104"/>
                        </a:lnTo>
                        <a:lnTo>
                          <a:pt x="363" y="104"/>
                        </a:lnTo>
                        <a:lnTo>
                          <a:pt x="360" y="104"/>
                        </a:lnTo>
                        <a:lnTo>
                          <a:pt x="357" y="104"/>
                        </a:lnTo>
                        <a:lnTo>
                          <a:pt x="355" y="104"/>
                        </a:lnTo>
                        <a:lnTo>
                          <a:pt x="351" y="104"/>
                        </a:lnTo>
                        <a:lnTo>
                          <a:pt x="348" y="104"/>
                        </a:lnTo>
                        <a:lnTo>
                          <a:pt x="344" y="104"/>
                        </a:lnTo>
                        <a:lnTo>
                          <a:pt x="342" y="104"/>
                        </a:lnTo>
                        <a:lnTo>
                          <a:pt x="339" y="104"/>
                        </a:lnTo>
                        <a:lnTo>
                          <a:pt x="337" y="104"/>
                        </a:lnTo>
                        <a:lnTo>
                          <a:pt x="333" y="104"/>
                        </a:lnTo>
                        <a:lnTo>
                          <a:pt x="330" y="104"/>
                        </a:lnTo>
                        <a:lnTo>
                          <a:pt x="327" y="104"/>
                        </a:lnTo>
                        <a:lnTo>
                          <a:pt x="324" y="104"/>
                        </a:lnTo>
                        <a:lnTo>
                          <a:pt x="322" y="104"/>
                        </a:lnTo>
                        <a:lnTo>
                          <a:pt x="319" y="104"/>
                        </a:lnTo>
                        <a:lnTo>
                          <a:pt x="317" y="104"/>
                        </a:lnTo>
                        <a:lnTo>
                          <a:pt x="313" y="104"/>
                        </a:lnTo>
                        <a:lnTo>
                          <a:pt x="311" y="104"/>
                        </a:lnTo>
                        <a:lnTo>
                          <a:pt x="307" y="104"/>
                        </a:lnTo>
                        <a:lnTo>
                          <a:pt x="305" y="104"/>
                        </a:lnTo>
                        <a:lnTo>
                          <a:pt x="303" y="104"/>
                        </a:lnTo>
                        <a:lnTo>
                          <a:pt x="299" y="104"/>
                        </a:lnTo>
                        <a:lnTo>
                          <a:pt x="297" y="104"/>
                        </a:lnTo>
                        <a:lnTo>
                          <a:pt x="294" y="104"/>
                        </a:lnTo>
                        <a:lnTo>
                          <a:pt x="288" y="104"/>
                        </a:lnTo>
                        <a:lnTo>
                          <a:pt x="284" y="105"/>
                        </a:lnTo>
                        <a:lnTo>
                          <a:pt x="281" y="105"/>
                        </a:lnTo>
                        <a:lnTo>
                          <a:pt x="279" y="105"/>
                        </a:lnTo>
                        <a:lnTo>
                          <a:pt x="276" y="105"/>
                        </a:lnTo>
                        <a:lnTo>
                          <a:pt x="273" y="105"/>
                        </a:lnTo>
                        <a:lnTo>
                          <a:pt x="268" y="105"/>
                        </a:lnTo>
                        <a:lnTo>
                          <a:pt x="263" y="105"/>
                        </a:lnTo>
                        <a:lnTo>
                          <a:pt x="259" y="105"/>
                        </a:lnTo>
                        <a:lnTo>
                          <a:pt x="253" y="105"/>
                        </a:lnTo>
                        <a:lnTo>
                          <a:pt x="249" y="105"/>
                        </a:lnTo>
                        <a:lnTo>
                          <a:pt x="246" y="105"/>
                        </a:lnTo>
                        <a:lnTo>
                          <a:pt x="241" y="105"/>
                        </a:lnTo>
                        <a:lnTo>
                          <a:pt x="235" y="105"/>
                        </a:lnTo>
                        <a:lnTo>
                          <a:pt x="230" y="105"/>
                        </a:lnTo>
                        <a:lnTo>
                          <a:pt x="227" y="105"/>
                        </a:lnTo>
                        <a:lnTo>
                          <a:pt x="223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0" y="105"/>
                        </a:lnTo>
                        <a:lnTo>
                          <a:pt x="204" y="104"/>
                        </a:lnTo>
                        <a:lnTo>
                          <a:pt x="198" y="104"/>
                        </a:lnTo>
                        <a:lnTo>
                          <a:pt x="192" y="104"/>
                        </a:lnTo>
                        <a:lnTo>
                          <a:pt x="187" y="104"/>
                        </a:lnTo>
                        <a:lnTo>
                          <a:pt x="182" y="104"/>
                        </a:lnTo>
                        <a:lnTo>
                          <a:pt x="176" y="104"/>
                        </a:lnTo>
                        <a:lnTo>
                          <a:pt x="170" y="104"/>
                        </a:lnTo>
                        <a:lnTo>
                          <a:pt x="165" y="104"/>
                        </a:lnTo>
                        <a:lnTo>
                          <a:pt x="159" y="103"/>
                        </a:lnTo>
                        <a:lnTo>
                          <a:pt x="153" y="102"/>
                        </a:lnTo>
                        <a:lnTo>
                          <a:pt x="148" y="102"/>
                        </a:lnTo>
                        <a:lnTo>
                          <a:pt x="144" y="102"/>
                        </a:lnTo>
                        <a:lnTo>
                          <a:pt x="138" y="102"/>
                        </a:lnTo>
                        <a:lnTo>
                          <a:pt x="134" y="102"/>
                        </a:lnTo>
                        <a:lnTo>
                          <a:pt x="128" y="102"/>
                        </a:lnTo>
                        <a:lnTo>
                          <a:pt x="125" y="102"/>
                        </a:lnTo>
                        <a:lnTo>
                          <a:pt x="119" y="102"/>
                        </a:lnTo>
                        <a:lnTo>
                          <a:pt x="114" y="101"/>
                        </a:lnTo>
                        <a:lnTo>
                          <a:pt x="109" y="100"/>
                        </a:lnTo>
                        <a:lnTo>
                          <a:pt x="104" y="100"/>
                        </a:lnTo>
                        <a:lnTo>
                          <a:pt x="100" y="100"/>
                        </a:lnTo>
                        <a:lnTo>
                          <a:pt x="96" y="100"/>
                        </a:lnTo>
                        <a:lnTo>
                          <a:pt x="91" y="100"/>
                        </a:lnTo>
                        <a:lnTo>
                          <a:pt x="88" y="100"/>
                        </a:lnTo>
                        <a:lnTo>
                          <a:pt x="83" y="100"/>
                        </a:lnTo>
                        <a:lnTo>
                          <a:pt x="78" y="98"/>
                        </a:lnTo>
                        <a:lnTo>
                          <a:pt x="75" y="97"/>
                        </a:lnTo>
                        <a:lnTo>
                          <a:pt x="71" y="97"/>
                        </a:lnTo>
                        <a:lnTo>
                          <a:pt x="68" y="97"/>
                        </a:lnTo>
                        <a:lnTo>
                          <a:pt x="64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0" y="95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3" y="94"/>
                        </a:lnTo>
                        <a:lnTo>
                          <a:pt x="30" y="94"/>
                        </a:lnTo>
                        <a:lnTo>
                          <a:pt x="26" y="94"/>
                        </a:lnTo>
                        <a:lnTo>
                          <a:pt x="24" y="94"/>
                        </a:lnTo>
                        <a:lnTo>
                          <a:pt x="23" y="94"/>
                        </a:lnTo>
                        <a:lnTo>
                          <a:pt x="18" y="91"/>
                        </a:lnTo>
                        <a:lnTo>
                          <a:pt x="14" y="91"/>
                        </a:lnTo>
                        <a:lnTo>
                          <a:pt x="11" y="91"/>
                        </a:lnTo>
                        <a:lnTo>
                          <a:pt x="7" y="91"/>
                        </a:lnTo>
                        <a:lnTo>
                          <a:pt x="5" y="91"/>
                        </a:lnTo>
                        <a:lnTo>
                          <a:pt x="2" y="91"/>
                        </a:lnTo>
                        <a:lnTo>
                          <a:pt x="0" y="91"/>
                        </a:lnTo>
                        <a:lnTo>
                          <a:pt x="13" y="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0" name="Freeform 249">
                    <a:extLst>
                      <a:ext uri="{FF2B5EF4-FFF2-40B4-BE49-F238E27FC236}">
                        <a16:creationId xmlns:a16="http://schemas.microsoft.com/office/drawing/2014/main" id="{DB3EEA7F-5097-7B4C-8480-173A1E572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20" y="1680"/>
                    <a:ext cx="12" cy="31"/>
                  </a:xfrm>
                  <a:custGeom>
                    <a:avLst/>
                    <a:gdLst>
                      <a:gd name="T0" fmla="*/ 0 w 36"/>
                      <a:gd name="T1" fmla="*/ 0 h 91"/>
                      <a:gd name="T2" fmla="*/ 0 w 36"/>
                      <a:gd name="T3" fmla="*/ 0 h 91"/>
                      <a:gd name="T4" fmla="*/ 0 w 36"/>
                      <a:gd name="T5" fmla="*/ 0 h 91"/>
                      <a:gd name="T6" fmla="*/ 0 w 36"/>
                      <a:gd name="T7" fmla="*/ 0 h 91"/>
                      <a:gd name="T8" fmla="*/ 0 w 36"/>
                      <a:gd name="T9" fmla="*/ 0 h 91"/>
                      <a:gd name="T10" fmla="*/ 0 w 36"/>
                      <a:gd name="T11" fmla="*/ 0 h 91"/>
                      <a:gd name="T12" fmla="*/ 0 w 36"/>
                      <a:gd name="T13" fmla="*/ 0 h 91"/>
                      <a:gd name="T14" fmla="*/ 0 w 36"/>
                      <a:gd name="T15" fmla="*/ 0 h 91"/>
                      <a:gd name="T16" fmla="*/ 0 w 36"/>
                      <a:gd name="T17" fmla="*/ 0 h 91"/>
                      <a:gd name="T18" fmla="*/ 0 w 36"/>
                      <a:gd name="T19" fmla="*/ 0 h 91"/>
                      <a:gd name="T20" fmla="*/ 0 w 36"/>
                      <a:gd name="T21" fmla="*/ 0 h 91"/>
                      <a:gd name="T22" fmla="*/ 0 w 36"/>
                      <a:gd name="T23" fmla="*/ 0 h 91"/>
                      <a:gd name="T24" fmla="*/ 0 w 36"/>
                      <a:gd name="T25" fmla="*/ 0 h 91"/>
                      <a:gd name="T26" fmla="*/ 0 w 36"/>
                      <a:gd name="T27" fmla="*/ 0 h 91"/>
                      <a:gd name="T28" fmla="*/ 0 w 36"/>
                      <a:gd name="T29" fmla="*/ 0 h 91"/>
                      <a:gd name="T30" fmla="*/ 0 w 36"/>
                      <a:gd name="T31" fmla="*/ 0 h 91"/>
                      <a:gd name="T32" fmla="*/ 0 w 36"/>
                      <a:gd name="T33" fmla="*/ 0 h 91"/>
                      <a:gd name="T34" fmla="*/ 0 w 36"/>
                      <a:gd name="T35" fmla="*/ 0 h 91"/>
                      <a:gd name="T36" fmla="*/ 0 w 36"/>
                      <a:gd name="T37" fmla="*/ 0 h 91"/>
                      <a:gd name="T38" fmla="*/ 0 w 36"/>
                      <a:gd name="T39" fmla="*/ 0 h 91"/>
                      <a:gd name="T40" fmla="*/ 0 w 36"/>
                      <a:gd name="T41" fmla="*/ 0 h 91"/>
                      <a:gd name="T42" fmla="*/ 0 w 36"/>
                      <a:gd name="T43" fmla="*/ 0 h 91"/>
                      <a:gd name="T44" fmla="*/ 0 w 36"/>
                      <a:gd name="T45" fmla="*/ 0 h 91"/>
                      <a:gd name="T46" fmla="*/ 0 w 36"/>
                      <a:gd name="T47" fmla="*/ 0 h 91"/>
                      <a:gd name="T48" fmla="*/ 0 w 36"/>
                      <a:gd name="T49" fmla="*/ 0 h 91"/>
                      <a:gd name="T50" fmla="*/ 0 w 36"/>
                      <a:gd name="T51" fmla="*/ 0 h 91"/>
                      <a:gd name="T52" fmla="*/ 0 w 36"/>
                      <a:gd name="T53" fmla="*/ 0 h 91"/>
                      <a:gd name="T54" fmla="*/ 0 w 36"/>
                      <a:gd name="T55" fmla="*/ 0 h 91"/>
                      <a:gd name="T56" fmla="*/ 0 w 36"/>
                      <a:gd name="T57" fmla="*/ 0 h 91"/>
                      <a:gd name="T58" fmla="*/ 0 w 36"/>
                      <a:gd name="T59" fmla="*/ 0 h 91"/>
                      <a:gd name="T60" fmla="*/ 0 w 36"/>
                      <a:gd name="T61" fmla="*/ 0 h 91"/>
                      <a:gd name="T62" fmla="*/ 0 w 36"/>
                      <a:gd name="T63" fmla="*/ 0 h 91"/>
                      <a:gd name="T64" fmla="*/ 0 w 36"/>
                      <a:gd name="T65" fmla="*/ 0 h 91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36"/>
                      <a:gd name="T100" fmla="*/ 0 h 91"/>
                      <a:gd name="T101" fmla="*/ 36 w 36"/>
                      <a:gd name="T102" fmla="*/ 91 h 91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36" h="91">
                        <a:moveTo>
                          <a:pt x="36" y="91"/>
                        </a:moveTo>
                        <a:lnTo>
                          <a:pt x="33" y="91"/>
                        </a:lnTo>
                        <a:lnTo>
                          <a:pt x="29" y="91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7" y="88"/>
                        </a:lnTo>
                        <a:lnTo>
                          <a:pt x="15" y="87"/>
                        </a:lnTo>
                        <a:lnTo>
                          <a:pt x="10" y="85"/>
                        </a:lnTo>
                        <a:lnTo>
                          <a:pt x="8" y="83"/>
                        </a:lnTo>
                        <a:lnTo>
                          <a:pt x="4" y="81"/>
                        </a:lnTo>
                        <a:lnTo>
                          <a:pt x="3" y="80"/>
                        </a:lnTo>
                        <a:lnTo>
                          <a:pt x="0" y="75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0" y="64"/>
                        </a:lnTo>
                        <a:lnTo>
                          <a:pt x="1" y="61"/>
                        </a:lnTo>
                        <a:lnTo>
                          <a:pt x="3" y="58"/>
                        </a:lnTo>
                        <a:lnTo>
                          <a:pt x="3" y="55"/>
                        </a:lnTo>
                        <a:lnTo>
                          <a:pt x="6" y="51"/>
                        </a:lnTo>
                        <a:lnTo>
                          <a:pt x="7" y="48"/>
                        </a:lnTo>
                        <a:lnTo>
                          <a:pt x="9" y="45"/>
                        </a:lnTo>
                        <a:lnTo>
                          <a:pt x="11" y="41"/>
                        </a:lnTo>
                        <a:lnTo>
                          <a:pt x="13" y="37"/>
                        </a:lnTo>
                        <a:lnTo>
                          <a:pt x="15" y="34"/>
                        </a:lnTo>
                        <a:lnTo>
                          <a:pt x="19" y="30"/>
                        </a:lnTo>
                        <a:lnTo>
                          <a:pt x="20" y="26"/>
                        </a:lnTo>
                        <a:lnTo>
                          <a:pt x="23" y="23"/>
                        </a:lnTo>
                        <a:lnTo>
                          <a:pt x="26" y="19"/>
                        </a:lnTo>
                        <a:lnTo>
                          <a:pt x="28" y="15"/>
                        </a:lnTo>
                        <a:lnTo>
                          <a:pt x="30" y="12"/>
                        </a:lnTo>
                        <a:lnTo>
                          <a:pt x="32" y="7"/>
                        </a:lnTo>
                        <a:lnTo>
                          <a:pt x="33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6"/>
                        </a:lnTo>
                        <a:lnTo>
                          <a:pt x="35" y="10"/>
                        </a:lnTo>
                        <a:lnTo>
                          <a:pt x="35" y="12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20"/>
                        </a:lnTo>
                        <a:lnTo>
                          <a:pt x="35" y="23"/>
                        </a:lnTo>
                        <a:lnTo>
                          <a:pt x="35" y="26"/>
                        </a:lnTo>
                        <a:lnTo>
                          <a:pt x="35" y="30"/>
                        </a:lnTo>
                        <a:lnTo>
                          <a:pt x="35" y="32"/>
                        </a:lnTo>
                        <a:lnTo>
                          <a:pt x="35" y="35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3"/>
                        </a:lnTo>
                        <a:lnTo>
                          <a:pt x="35" y="47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5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3"/>
                        </a:lnTo>
                        <a:lnTo>
                          <a:pt x="35" y="67"/>
                        </a:lnTo>
                        <a:lnTo>
                          <a:pt x="35" y="69"/>
                        </a:lnTo>
                        <a:lnTo>
                          <a:pt x="35" y="72"/>
                        </a:lnTo>
                        <a:lnTo>
                          <a:pt x="35" y="75"/>
                        </a:lnTo>
                        <a:lnTo>
                          <a:pt x="35" y="77"/>
                        </a:lnTo>
                        <a:lnTo>
                          <a:pt x="35" y="80"/>
                        </a:lnTo>
                        <a:lnTo>
                          <a:pt x="35" y="82"/>
                        </a:lnTo>
                        <a:lnTo>
                          <a:pt x="35" y="86"/>
                        </a:lnTo>
                        <a:lnTo>
                          <a:pt x="35" y="88"/>
                        </a:lnTo>
                        <a:lnTo>
                          <a:pt x="36" y="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1" name="Freeform 250">
                    <a:extLst>
                      <a:ext uri="{FF2B5EF4-FFF2-40B4-BE49-F238E27FC236}">
                        <a16:creationId xmlns:a16="http://schemas.microsoft.com/office/drawing/2014/main" id="{C2D7F5CD-7EDB-0142-84A3-C54B3DB39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2" y="1599"/>
                    <a:ext cx="223" cy="177"/>
                  </a:xfrm>
                  <a:custGeom>
                    <a:avLst/>
                    <a:gdLst>
                      <a:gd name="T0" fmla="*/ 0 w 667"/>
                      <a:gd name="T1" fmla="*/ 0 h 531"/>
                      <a:gd name="T2" fmla="*/ 0 w 667"/>
                      <a:gd name="T3" fmla="*/ 0 h 531"/>
                      <a:gd name="T4" fmla="*/ 0 w 667"/>
                      <a:gd name="T5" fmla="*/ 0 h 531"/>
                      <a:gd name="T6" fmla="*/ 0 w 667"/>
                      <a:gd name="T7" fmla="*/ 0 h 531"/>
                      <a:gd name="T8" fmla="*/ 0 w 667"/>
                      <a:gd name="T9" fmla="*/ 0 h 531"/>
                      <a:gd name="T10" fmla="*/ 0 w 667"/>
                      <a:gd name="T11" fmla="*/ 0 h 531"/>
                      <a:gd name="T12" fmla="*/ 0 w 667"/>
                      <a:gd name="T13" fmla="*/ 0 h 531"/>
                      <a:gd name="T14" fmla="*/ 0 w 667"/>
                      <a:gd name="T15" fmla="*/ 0 h 531"/>
                      <a:gd name="T16" fmla="*/ 0 w 667"/>
                      <a:gd name="T17" fmla="*/ 0 h 531"/>
                      <a:gd name="T18" fmla="*/ 0 w 667"/>
                      <a:gd name="T19" fmla="*/ 0 h 531"/>
                      <a:gd name="T20" fmla="*/ 0 w 667"/>
                      <a:gd name="T21" fmla="*/ 0 h 531"/>
                      <a:gd name="T22" fmla="*/ 0 w 667"/>
                      <a:gd name="T23" fmla="*/ 0 h 531"/>
                      <a:gd name="T24" fmla="*/ 0 w 667"/>
                      <a:gd name="T25" fmla="*/ 0 h 531"/>
                      <a:gd name="T26" fmla="*/ 0 w 667"/>
                      <a:gd name="T27" fmla="*/ 0 h 531"/>
                      <a:gd name="T28" fmla="*/ 0 w 667"/>
                      <a:gd name="T29" fmla="*/ 0 h 531"/>
                      <a:gd name="T30" fmla="*/ 0 w 667"/>
                      <a:gd name="T31" fmla="*/ 0 h 531"/>
                      <a:gd name="T32" fmla="*/ 0 w 667"/>
                      <a:gd name="T33" fmla="*/ 0 h 531"/>
                      <a:gd name="T34" fmla="*/ 0 w 667"/>
                      <a:gd name="T35" fmla="*/ 0 h 531"/>
                      <a:gd name="T36" fmla="*/ 0 w 667"/>
                      <a:gd name="T37" fmla="*/ 0 h 531"/>
                      <a:gd name="T38" fmla="*/ 0 w 667"/>
                      <a:gd name="T39" fmla="*/ 0 h 531"/>
                      <a:gd name="T40" fmla="*/ 0 w 667"/>
                      <a:gd name="T41" fmla="*/ 0 h 531"/>
                      <a:gd name="T42" fmla="*/ 0 w 667"/>
                      <a:gd name="T43" fmla="*/ 0 h 531"/>
                      <a:gd name="T44" fmla="*/ 0 w 667"/>
                      <a:gd name="T45" fmla="*/ 0 h 531"/>
                      <a:gd name="T46" fmla="*/ 0 w 667"/>
                      <a:gd name="T47" fmla="*/ 0 h 531"/>
                      <a:gd name="T48" fmla="*/ 0 w 667"/>
                      <a:gd name="T49" fmla="*/ 0 h 531"/>
                      <a:gd name="T50" fmla="*/ 0 w 667"/>
                      <a:gd name="T51" fmla="*/ 0 h 531"/>
                      <a:gd name="T52" fmla="*/ 0 w 667"/>
                      <a:gd name="T53" fmla="*/ 0 h 531"/>
                      <a:gd name="T54" fmla="*/ 0 w 667"/>
                      <a:gd name="T55" fmla="*/ 0 h 531"/>
                      <a:gd name="T56" fmla="*/ 0 w 667"/>
                      <a:gd name="T57" fmla="*/ 0 h 531"/>
                      <a:gd name="T58" fmla="*/ 0 w 667"/>
                      <a:gd name="T59" fmla="*/ 0 h 531"/>
                      <a:gd name="T60" fmla="*/ 0 w 667"/>
                      <a:gd name="T61" fmla="*/ 0 h 531"/>
                      <a:gd name="T62" fmla="*/ 0 w 667"/>
                      <a:gd name="T63" fmla="*/ 0 h 531"/>
                      <a:gd name="T64" fmla="*/ 0 w 667"/>
                      <a:gd name="T65" fmla="*/ 0 h 531"/>
                      <a:gd name="T66" fmla="*/ 0 w 667"/>
                      <a:gd name="T67" fmla="*/ 0 h 531"/>
                      <a:gd name="T68" fmla="*/ 0 w 667"/>
                      <a:gd name="T69" fmla="*/ 0 h 531"/>
                      <a:gd name="T70" fmla="*/ 0 w 667"/>
                      <a:gd name="T71" fmla="*/ 0 h 531"/>
                      <a:gd name="T72" fmla="*/ 0 w 667"/>
                      <a:gd name="T73" fmla="*/ 0 h 531"/>
                      <a:gd name="T74" fmla="*/ 0 w 667"/>
                      <a:gd name="T75" fmla="*/ 0 h 531"/>
                      <a:gd name="T76" fmla="*/ 0 w 667"/>
                      <a:gd name="T77" fmla="*/ 0 h 531"/>
                      <a:gd name="T78" fmla="*/ 0 w 667"/>
                      <a:gd name="T79" fmla="*/ 0 h 531"/>
                      <a:gd name="T80" fmla="*/ 0 w 667"/>
                      <a:gd name="T81" fmla="*/ 0 h 531"/>
                      <a:gd name="T82" fmla="*/ 0 w 667"/>
                      <a:gd name="T83" fmla="*/ 0 h 531"/>
                      <a:gd name="T84" fmla="*/ 0 w 667"/>
                      <a:gd name="T85" fmla="*/ 0 h 531"/>
                      <a:gd name="T86" fmla="*/ 0 w 667"/>
                      <a:gd name="T87" fmla="*/ 0 h 531"/>
                      <a:gd name="T88" fmla="*/ 0 w 667"/>
                      <a:gd name="T89" fmla="*/ 0 h 531"/>
                      <a:gd name="T90" fmla="*/ 0 w 667"/>
                      <a:gd name="T91" fmla="*/ 0 h 531"/>
                      <a:gd name="T92" fmla="*/ 0 w 667"/>
                      <a:gd name="T93" fmla="*/ 0 h 531"/>
                      <a:gd name="T94" fmla="*/ 0 w 667"/>
                      <a:gd name="T95" fmla="*/ 0 h 531"/>
                      <a:gd name="T96" fmla="*/ 0 w 667"/>
                      <a:gd name="T97" fmla="*/ 0 h 531"/>
                      <a:gd name="T98" fmla="*/ 0 w 667"/>
                      <a:gd name="T99" fmla="*/ 0 h 531"/>
                      <a:gd name="T100" fmla="*/ 0 w 667"/>
                      <a:gd name="T101" fmla="*/ 0 h 531"/>
                      <a:gd name="T102" fmla="*/ 0 w 667"/>
                      <a:gd name="T103" fmla="*/ 0 h 531"/>
                      <a:gd name="T104" fmla="*/ 0 w 667"/>
                      <a:gd name="T105" fmla="*/ 0 h 531"/>
                      <a:gd name="T106" fmla="*/ 0 w 667"/>
                      <a:gd name="T107" fmla="*/ 0 h 531"/>
                      <a:gd name="T108" fmla="*/ 0 w 667"/>
                      <a:gd name="T109" fmla="*/ 0 h 531"/>
                      <a:gd name="T110" fmla="*/ 0 w 667"/>
                      <a:gd name="T111" fmla="*/ 0 h 531"/>
                      <a:gd name="T112" fmla="*/ 0 w 667"/>
                      <a:gd name="T113" fmla="*/ 0 h 531"/>
                      <a:gd name="T114" fmla="*/ 0 w 667"/>
                      <a:gd name="T115" fmla="*/ 0 h 531"/>
                      <a:gd name="T116" fmla="*/ 0 w 667"/>
                      <a:gd name="T117" fmla="*/ 0 h 531"/>
                      <a:gd name="T118" fmla="*/ 0 w 667"/>
                      <a:gd name="T119" fmla="*/ 0 h 531"/>
                      <a:gd name="T120" fmla="*/ 0 w 667"/>
                      <a:gd name="T121" fmla="*/ 0 h 531"/>
                      <a:gd name="T122" fmla="*/ 0 w 667"/>
                      <a:gd name="T123" fmla="*/ 0 h 53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667"/>
                      <a:gd name="T187" fmla="*/ 0 h 531"/>
                      <a:gd name="T188" fmla="*/ 667 w 667"/>
                      <a:gd name="T189" fmla="*/ 531 h 531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667" h="531">
                        <a:moveTo>
                          <a:pt x="22" y="4"/>
                        </a:moveTo>
                        <a:lnTo>
                          <a:pt x="105" y="26"/>
                        </a:lnTo>
                        <a:lnTo>
                          <a:pt x="105" y="27"/>
                        </a:lnTo>
                        <a:lnTo>
                          <a:pt x="105" y="29"/>
                        </a:lnTo>
                        <a:lnTo>
                          <a:pt x="104" y="30"/>
                        </a:lnTo>
                        <a:lnTo>
                          <a:pt x="104" y="33"/>
                        </a:lnTo>
                        <a:lnTo>
                          <a:pt x="104" y="35"/>
                        </a:lnTo>
                        <a:lnTo>
                          <a:pt x="104" y="38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2" y="48"/>
                        </a:lnTo>
                        <a:lnTo>
                          <a:pt x="101" y="53"/>
                        </a:lnTo>
                        <a:lnTo>
                          <a:pt x="101" y="54"/>
                        </a:lnTo>
                        <a:lnTo>
                          <a:pt x="101" y="57"/>
                        </a:lnTo>
                        <a:lnTo>
                          <a:pt x="101" y="59"/>
                        </a:lnTo>
                        <a:lnTo>
                          <a:pt x="101" y="62"/>
                        </a:lnTo>
                        <a:lnTo>
                          <a:pt x="101" y="65"/>
                        </a:lnTo>
                        <a:lnTo>
                          <a:pt x="101" y="67"/>
                        </a:lnTo>
                        <a:lnTo>
                          <a:pt x="101" y="71"/>
                        </a:lnTo>
                        <a:lnTo>
                          <a:pt x="101" y="73"/>
                        </a:lnTo>
                        <a:lnTo>
                          <a:pt x="100" y="76"/>
                        </a:lnTo>
                        <a:lnTo>
                          <a:pt x="99" y="79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7"/>
                        </a:lnTo>
                        <a:lnTo>
                          <a:pt x="99" y="90"/>
                        </a:lnTo>
                        <a:lnTo>
                          <a:pt x="99" y="95"/>
                        </a:lnTo>
                        <a:lnTo>
                          <a:pt x="99" y="97"/>
                        </a:lnTo>
                        <a:lnTo>
                          <a:pt x="98" y="100"/>
                        </a:lnTo>
                        <a:lnTo>
                          <a:pt x="97" y="105"/>
                        </a:lnTo>
                        <a:lnTo>
                          <a:pt x="97" y="108"/>
                        </a:lnTo>
                        <a:lnTo>
                          <a:pt x="97" y="112"/>
                        </a:lnTo>
                        <a:lnTo>
                          <a:pt x="97" y="115"/>
                        </a:lnTo>
                        <a:lnTo>
                          <a:pt x="97" y="119"/>
                        </a:lnTo>
                        <a:lnTo>
                          <a:pt x="97" y="123"/>
                        </a:lnTo>
                        <a:lnTo>
                          <a:pt x="97" y="128"/>
                        </a:lnTo>
                        <a:lnTo>
                          <a:pt x="95" y="131"/>
                        </a:lnTo>
                        <a:lnTo>
                          <a:pt x="94" y="135"/>
                        </a:lnTo>
                        <a:lnTo>
                          <a:pt x="94" y="138"/>
                        </a:lnTo>
                        <a:lnTo>
                          <a:pt x="94" y="143"/>
                        </a:lnTo>
                        <a:lnTo>
                          <a:pt x="94" y="148"/>
                        </a:lnTo>
                        <a:lnTo>
                          <a:pt x="94" y="152"/>
                        </a:lnTo>
                        <a:lnTo>
                          <a:pt x="93" y="156"/>
                        </a:lnTo>
                        <a:lnTo>
                          <a:pt x="93" y="161"/>
                        </a:lnTo>
                        <a:lnTo>
                          <a:pt x="92" y="165"/>
                        </a:lnTo>
                        <a:lnTo>
                          <a:pt x="92" y="169"/>
                        </a:lnTo>
                        <a:lnTo>
                          <a:pt x="91" y="173"/>
                        </a:lnTo>
                        <a:lnTo>
                          <a:pt x="91" y="179"/>
                        </a:lnTo>
                        <a:lnTo>
                          <a:pt x="91" y="182"/>
                        </a:lnTo>
                        <a:lnTo>
                          <a:pt x="91" y="187"/>
                        </a:lnTo>
                        <a:lnTo>
                          <a:pt x="91" y="192"/>
                        </a:lnTo>
                        <a:lnTo>
                          <a:pt x="91" y="198"/>
                        </a:lnTo>
                        <a:lnTo>
                          <a:pt x="89" y="201"/>
                        </a:lnTo>
                        <a:lnTo>
                          <a:pt x="89" y="207"/>
                        </a:lnTo>
                        <a:lnTo>
                          <a:pt x="89" y="211"/>
                        </a:lnTo>
                        <a:lnTo>
                          <a:pt x="89" y="217"/>
                        </a:lnTo>
                        <a:lnTo>
                          <a:pt x="88" y="214"/>
                        </a:lnTo>
                        <a:lnTo>
                          <a:pt x="86" y="211"/>
                        </a:lnTo>
                        <a:lnTo>
                          <a:pt x="83" y="207"/>
                        </a:lnTo>
                        <a:lnTo>
                          <a:pt x="80" y="205"/>
                        </a:lnTo>
                        <a:lnTo>
                          <a:pt x="76" y="201"/>
                        </a:lnTo>
                        <a:lnTo>
                          <a:pt x="70" y="199"/>
                        </a:lnTo>
                        <a:lnTo>
                          <a:pt x="68" y="198"/>
                        </a:lnTo>
                        <a:lnTo>
                          <a:pt x="66" y="197"/>
                        </a:lnTo>
                        <a:lnTo>
                          <a:pt x="63" y="197"/>
                        </a:lnTo>
                        <a:lnTo>
                          <a:pt x="61" y="195"/>
                        </a:lnTo>
                        <a:lnTo>
                          <a:pt x="60" y="197"/>
                        </a:lnTo>
                        <a:lnTo>
                          <a:pt x="59" y="199"/>
                        </a:lnTo>
                        <a:lnTo>
                          <a:pt x="59" y="201"/>
                        </a:lnTo>
                        <a:lnTo>
                          <a:pt x="57" y="206"/>
                        </a:lnTo>
                        <a:lnTo>
                          <a:pt x="56" y="208"/>
                        </a:lnTo>
                        <a:lnTo>
                          <a:pt x="55" y="213"/>
                        </a:lnTo>
                        <a:lnTo>
                          <a:pt x="54" y="218"/>
                        </a:lnTo>
                        <a:lnTo>
                          <a:pt x="54" y="222"/>
                        </a:lnTo>
                        <a:lnTo>
                          <a:pt x="53" y="226"/>
                        </a:lnTo>
                        <a:lnTo>
                          <a:pt x="53" y="231"/>
                        </a:lnTo>
                        <a:lnTo>
                          <a:pt x="53" y="235"/>
                        </a:lnTo>
                        <a:lnTo>
                          <a:pt x="53" y="239"/>
                        </a:lnTo>
                        <a:lnTo>
                          <a:pt x="53" y="243"/>
                        </a:lnTo>
                        <a:lnTo>
                          <a:pt x="53" y="246"/>
                        </a:lnTo>
                        <a:lnTo>
                          <a:pt x="54" y="250"/>
                        </a:lnTo>
                        <a:lnTo>
                          <a:pt x="56" y="254"/>
                        </a:lnTo>
                        <a:lnTo>
                          <a:pt x="51" y="255"/>
                        </a:lnTo>
                        <a:lnTo>
                          <a:pt x="48" y="257"/>
                        </a:lnTo>
                        <a:lnTo>
                          <a:pt x="44" y="257"/>
                        </a:lnTo>
                        <a:lnTo>
                          <a:pt x="41" y="260"/>
                        </a:lnTo>
                        <a:lnTo>
                          <a:pt x="38" y="262"/>
                        </a:lnTo>
                        <a:lnTo>
                          <a:pt x="35" y="263"/>
                        </a:lnTo>
                        <a:lnTo>
                          <a:pt x="32" y="264"/>
                        </a:lnTo>
                        <a:lnTo>
                          <a:pt x="30" y="267"/>
                        </a:lnTo>
                        <a:lnTo>
                          <a:pt x="25" y="271"/>
                        </a:lnTo>
                        <a:lnTo>
                          <a:pt x="22" y="275"/>
                        </a:lnTo>
                        <a:lnTo>
                          <a:pt x="19" y="280"/>
                        </a:lnTo>
                        <a:lnTo>
                          <a:pt x="17" y="284"/>
                        </a:lnTo>
                        <a:lnTo>
                          <a:pt x="15" y="289"/>
                        </a:lnTo>
                        <a:lnTo>
                          <a:pt x="13" y="294"/>
                        </a:lnTo>
                        <a:lnTo>
                          <a:pt x="12" y="299"/>
                        </a:lnTo>
                        <a:lnTo>
                          <a:pt x="12" y="303"/>
                        </a:lnTo>
                        <a:lnTo>
                          <a:pt x="12" y="306"/>
                        </a:lnTo>
                        <a:lnTo>
                          <a:pt x="12" y="308"/>
                        </a:lnTo>
                        <a:lnTo>
                          <a:pt x="12" y="312"/>
                        </a:lnTo>
                        <a:lnTo>
                          <a:pt x="13" y="314"/>
                        </a:lnTo>
                        <a:lnTo>
                          <a:pt x="13" y="317"/>
                        </a:lnTo>
                        <a:lnTo>
                          <a:pt x="15" y="319"/>
                        </a:lnTo>
                        <a:lnTo>
                          <a:pt x="15" y="322"/>
                        </a:lnTo>
                        <a:lnTo>
                          <a:pt x="17" y="325"/>
                        </a:lnTo>
                        <a:lnTo>
                          <a:pt x="18" y="330"/>
                        </a:lnTo>
                        <a:lnTo>
                          <a:pt x="21" y="336"/>
                        </a:lnTo>
                        <a:lnTo>
                          <a:pt x="21" y="338"/>
                        </a:lnTo>
                        <a:lnTo>
                          <a:pt x="23" y="340"/>
                        </a:lnTo>
                        <a:lnTo>
                          <a:pt x="24" y="343"/>
                        </a:lnTo>
                        <a:lnTo>
                          <a:pt x="25" y="345"/>
                        </a:lnTo>
                        <a:lnTo>
                          <a:pt x="28" y="351"/>
                        </a:lnTo>
                        <a:lnTo>
                          <a:pt x="31" y="356"/>
                        </a:lnTo>
                        <a:lnTo>
                          <a:pt x="32" y="358"/>
                        </a:lnTo>
                        <a:lnTo>
                          <a:pt x="35" y="360"/>
                        </a:lnTo>
                        <a:lnTo>
                          <a:pt x="36" y="364"/>
                        </a:lnTo>
                        <a:lnTo>
                          <a:pt x="38" y="368"/>
                        </a:lnTo>
                        <a:lnTo>
                          <a:pt x="42" y="372"/>
                        </a:lnTo>
                        <a:lnTo>
                          <a:pt x="45" y="376"/>
                        </a:lnTo>
                        <a:lnTo>
                          <a:pt x="49" y="381"/>
                        </a:lnTo>
                        <a:lnTo>
                          <a:pt x="53" y="387"/>
                        </a:lnTo>
                        <a:lnTo>
                          <a:pt x="56" y="391"/>
                        </a:lnTo>
                        <a:lnTo>
                          <a:pt x="60" y="396"/>
                        </a:lnTo>
                        <a:lnTo>
                          <a:pt x="63" y="400"/>
                        </a:lnTo>
                        <a:lnTo>
                          <a:pt x="67" y="404"/>
                        </a:lnTo>
                        <a:lnTo>
                          <a:pt x="68" y="401"/>
                        </a:lnTo>
                        <a:lnTo>
                          <a:pt x="70" y="396"/>
                        </a:lnTo>
                        <a:lnTo>
                          <a:pt x="73" y="394"/>
                        </a:lnTo>
                        <a:lnTo>
                          <a:pt x="74" y="391"/>
                        </a:lnTo>
                        <a:lnTo>
                          <a:pt x="76" y="388"/>
                        </a:lnTo>
                        <a:lnTo>
                          <a:pt x="78" y="384"/>
                        </a:lnTo>
                        <a:lnTo>
                          <a:pt x="79" y="381"/>
                        </a:lnTo>
                        <a:lnTo>
                          <a:pt x="81" y="378"/>
                        </a:lnTo>
                        <a:lnTo>
                          <a:pt x="81" y="374"/>
                        </a:lnTo>
                        <a:lnTo>
                          <a:pt x="83" y="371"/>
                        </a:lnTo>
                        <a:lnTo>
                          <a:pt x="86" y="366"/>
                        </a:lnTo>
                        <a:lnTo>
                          <a:pt x="87" y="363"/>
                        </a:lnTo>
                        <a:lnTo>
                          <a:pt x="88" y="358"/>
                        </a:lnTo>
                        <a:lnTo>
                          <a:pt x="91" y="356"/>
                        </a:lnTo>
                        <a:lnTo>
                          <a:pt x="91" y="359"/>
                        </a:lnTo>
                        <a:lnTo>
                          <a:pt x="91" y="363"/>
                        </a:lnTo>
                        <a:lnTo>
                          <a:pt x="91" y="366"/>
                        </a:lnTo>
                        <a:lnTo>
                          <a:pt x="91" y="370"/>
                        </a:lnTo>
                        <a:lnTo>
                          <a:pt x="91" y="374"/>
                        </a:lnTo>
                        <a:lnTo>
                          <a:pt x="91" y="376"/>
                        </a:lnTo>
                        <a:lnTo>
                          <a:pt x="92" y="379"/>
                        </a:lnTo>
                        <a:lnTo>
                          <a:pt x="92" y="383"/>
                        </a:lnTo>
                        <a:lnTo>
                          <a:pt x="92" y="387"/>
                        </a:lnTo>
                        <a:lnTo>
                          <a:pt x="93" y="389"/>
                        </a:lnTo>
                        <a:lnTo>
                          <a:pt x="94" y="391"/>
                        </a:lnTo>
                        <a:lnTo>
                          <a:pt x="94" y="396"/>
                        </a:lnTo>
                        <a:lnTo>
                          <a:pt x="94" y="398"/>
                        </a:lnTo>
                        <a:lnTo>
                          <a:pt x="94" y="401"/>
                        </a:lnTo>
                        <a:lnTo>
                          <a:pt x="94" y="404"/>
                        </a:lnTo>
                        <a:lnTo>
                          <a:pt x="95" y="407"/>
                        </a:lnTo>
                        <a:lnTo>
                          <a:pt x="92" y="408"/>
                        </a:lnTo>
                        <a:lnTo>
                          <a:pt x="88" y="409"/>
                        </a:lnTo>
                        <a:lnTo>
                          <a:pt x="83" y="411"/>
                        </a:lnTo>
                        <a:lnTo>
                          <a:pt x="81" y="414"/>
                        </a:lnTo>
                        <a:lnTo>
                          <a:pt x="76" y="416"/>
                        </a:lnTo>
                        <a:lnTo>
                          <a:pt x="70" y="419"/>
                        </a:lnTo>
                        <a:lnTo>
                          <a:pt x="66" y="421"/>
                        </a:lnTo>
                        <a:lnTo>
                          <a:pt x="62" y="425"/>
                        </a:lnTo>
                        <a:lnTo>
                          <a:pt x="57" y="427"/>
                        </a:lnTo>
                        <a:lnTo>
                          <a:pt x="53" y="429"/>
                        </a:lnTo>
                        <a:lnTo>
                          <a:pt x="48" y="432"/>
                        </a:lnTo>
                        <a:lnTo>
                          <a:pt x="44" y="435"/>
                        </a:lnTo>
                        <a:lnTo>
                          <a:pt x="40" y="438"/>
                        </a:lnTo>
                        <a:lnTo>
                          <a:pt x="37" y="440"/>
                        </a:lnTo>
                        <a:lnTo>
                          <a:pt x="34" y="442"/>
                        </a:lnTo>
                        <a:lnTo>
                          <a:pt x="32" y="445"/>
                        </a:lnTo>
                        <a:lnTo>
                          <a:pt x="36" y="445"/>
                        </a:lnTo>
                        <a:lnTo>
                          <a:pt x="41" y="445"/>
                        </a:lnTo>
                        <a:lnTo>
                          <a:pt x="44" y="445"/>
                        </a:lnTo>
                        <a:lnTo>
                          <a:pt x="48" y="445"/>
                        </a:lnTo>
                        <a:lnTo>
                          <a:pt x="53" y="445"/>
                        </a:lnTo>
                        <a:lnTo>
                          <a:pt x="56" y="445"/>
                        </a:lnTo>
                        <a:lnTo>
                          <a:pt x="61" y="445"/>
                        </a:lnTo>
                        <a:lnTo>
                          <a:pt x="66" y="445"/>
                        </a:lnTo>
                        <a:lnTo>
                          <a:pt x="66" y="447"/>
                        </a:lnTo>
                        <a:lnTo>
                          <a:pt x="68" y="449"/>
                        </a:lnTo>
                        <a:lnTo>
                          <a:pt x="69" y="452"/>
                        </a:lnTo>
                        <a:lnTo>
                          <a:pt x="70" y="454"/>
                        </a:lnTo>
                        <a:lnTo>
                          <a:pt x="74" y="457"/>
                        </a:lnTo>
                        <a:lnTo>
                          <a:pt x="78" y="460"/>
                        </a:lnTo>
                        <a:lnTo>
                          <a:pt x="81" y="461"/>
                        </a:lnTo>
                        <a:lnTo>
                          <a:pt x="85" y="463"/>
                        </a:lnTo>
                        <a:lnTo>
                          <a:pt x="88" y="463"/>
                        </a:lnTo>
                        <a:lnTo>
                          <a:pt x="92" y="463"/>
                        </a:lnTo>
                        <a:lnTo>
                          <a:pt x="94" y="461"/>
                        </a:lnTo>
                        <a:lnTo>
                          <a:pt x="99" y="459"/>
                        </a:lnTo>
                        <a:lnTo>
                          <a:pt x="101" y="458"/>
                        </a:lnTo>
                        <a:lnTo>
                          <a:pt x="104" y="455"/>
                        </a:lnTo>
                        <a:lnTo>
                          <a:pt x="107" y="452"/>
                        </a:lnTo>
                        <a:lnTo>
                          <a:pt x="110" y="449"/>
                        </a:lnTo>
                        <a:lnTo>
                          <a:pt x="112" y="446"/>
                        </a:lnTo>
                        <a:lnTo>
                          <a:pt x="114" y="442"/>
                        </a:lnTo>
                        <a:lnTo>
                          <a:pt x="117" y="442"/>
                        </a:lnTo>
                        <a:lnTo>
                          <a:pt x="121" y="444"/>
                        </a:lnTo>
                        <a:lnTo>
                          <a:pt x="125" y="445"/>
                        </a:lnTo>
                        <a:lnTo>
                          <a:pt x="130" y="446"/>
                        </a:lnTo>
                        <a:lnTo>
                          <a:pt x="133" y="446"/>
                        </a:lnTo>
                        <a:lnTo>
                          <a:pt x="138" y="446"/>
                        </a:lnTo>
                        <a:lnTo>
                          <a:pt x="142" y="446"/>
                        </a:lnTo>
                        <a:lnTo>
                          <a:pt x="146" y="447"/>
                        </a:lnTo>
                        <a:lnTo>
                          <a:pt x="149" y="446"/>
                        </a:lnTo>
                        <a:lnTo>
                          <a:pt x="152" y="446"/>
                        </a:lnTo>
                        <a:lnTo>
                          <a:pt x="156" y="446"/>
                        </a:lnTo>
                        <a:lnTo>
                          <a:pt x="158" y="446"/>
                        </a:lnTo>
                        <a:lnTo>
                          <a:pt x="162" y="446"/>
                        </a:lnTo>
                        <a:lnTo>
                          <a:pt x="164" y="446"/>
                        </a:lnTo>
                        <a:lnTo>
                          <a:pt x="175" y="446"/>
                        </a:lnTo>
                        <a:lnTo>
                          <a:pt x="184" y="447"/>
                        </a:lnTo>
                        <a:lnTo>
                          <a:pt x="195" y="447"/>
                        </a:lnTo>
                        <a:lnTo>
                          <a:pt x="204" y="447"/>
                        </a:lnTo>
                        <a:lnTo>
                          <a:pt x="215" y="447"/>
                        </a:lnTo>
                        <a:lnTo>
                          <a:pt x="225" y="447"/>
                        </a:lnTo>
                        <a:lnTo>
                          <a:pt x="235" y="447"/>
                        </a:lnTo>
                        <a:lnTo>
                          <a:pt x="246" y="447"/>
                        </a:lnTo>
                        <a:lnTo>
                          <a:pt x="255" y="447"/>
                        </a:lnTo>
                        <a:lnTo>
                          <a:pt x="265" y="447"/>
                        </a:lnTo>
                        <a:lnTo>
                          <a:pt x="274" y="447"/>
                        </a:lnTo>
                        <a:lnTo>
                          <a:pt x="285" y="447"/>
                        </a:lnTo>
                        <a:lnTo>
                          <a:pt x="293" y="447"/>
                        </a:lnTo>
                        <a:lnTo>
                          <a:pt x="304" y="447"/>
                        </a:lnTo>
                        <a:lnTo>
                          <a:pt x="314" y="447"/>
                        </a:lnTo>
                        <a:lnTo>
                          <a:pt x="323" y="447"/>
                        </a:lnTo>
                        <a:lnTo>
                          <a:pt x="331" y="447"/>
                        </a:lnTo>
                        <a:lnTo>
                          <a:pt x="341" y="446"/>
                        </a:lnTo>
                        <a:lnTo>
                          <a:pt x="349" y="446"/>
                        </a:lnTo>
                        <a:lnTo>
                          <a:pt x="359" y="446"/>
                        </a:lnTo>
                        <a:lnTo>
                          <a:pt x="367" y="445"/>
                        </a:lnTo>
                        <a:lnTo>
                          <a:pt x="377" y="445"/>
                        </a:lnTo>
                        <a:lnTo>
                          <a:pt x="385" y="445"/>
                        </a:lnTo>
                        <a:lnTo>
                          <a:pt x="393" y="445"/>
                        </a:lnTo>
                        <a:lnTo>
                          <a:pt x="401" y="445"/>
                        </a:lnTo>
                        <a:lnTo>
                          <a:pt x="410" y="444"/>
                        </a:lnTo>
                        <a:lnTo>
                          <a:pt x="417" y="444"/>
                        </a:lnTo>
                        <a:lnTo>
                          <a:pt x="425" y="444"/>
                        </a:lnTo>
                        <a:lnTo>
                          <a:pt x="432" y="442"/>
                        </a:lnTo>
                        <a:lnTo>
                          <a:pt x="441" y="442"/>
                        </a:lnTo>
                        <a:lnTo>
                          <a:pt x="448" y="442"/>
                        </a:lnTo>
                        <a:lnTo>
                          <a:pt x="455" y="442"/>
                        </a:lnTo>
                        <a:lnTo>
                          <a:pt x="462" y="441"/>
                        </a:lnTo>
                        <a:lnTo>
                          <a:pt x="468" y="441"/>
                        </a:lnTo>
                        <a:lnTo>
                          <a:pt x="475" y="440"/>
                        </a:lnTo>
                        <a:lnTo>
                          <a:pt x="482" y="440"/>
                        </a:lnTo>
                        <a:lnTo>
                          <a:pt x="488" y="439"/>
                        </a:lnTo>
                        <a:lnTo>
                          <a:pt x="494" y="439"/>
                        </a:lnTo>
                        <a:lnTo>
                          <a:pt x="500" y="439"/>
                        </a:lnTo>
                        <a:lnTo>
                          <a:pt x="506" y="439"/>
                        </a:lnTo>
                        <a:lnTo>
                          <a:pt x="512" y="438"/>
                        </a:lnTo>
                        <a:lnTo>
                          <a:pt x="517" y="438"/>
                        </a:lnTo>
                        <a:lnTo>
                          <a:pt x="521" y="436"/>
                        </a:lnTo>
                        <a:lnTo>
                          <a:pt x="526" y="436"/>
                        </a:lnTo>
                        <a:lnTo>
                          <a:pt x="532" y="436"/>
                        </a:lnTo>
                        <a:lnTo>
                          <a:pt x="537" y="436"/>
                        </a:lnTo>
                        <a:lnTo>
                          <a:pt x="540" y="435"/>
                        </a:lnTo>
                        <a:lnTo>
                          <a:pt x="545" y="435"/>
                        </a:lnTo>
                        <a:lnTo>
                          <a:pt x="549" y="435"/>
                        </a:lnTo>
                        <a:lnTo>
                          <a:pt x="552" y="434"/>
                        </a:lnTo>
                        <a:lnTo>
                          <a:pt x="556" y="434"/>
                        </a:lnTo>
                        <a:lnTo>
                          <a:pt x="559" y="434"/>
                        </a:lnTo>
                        <a:lnTo>
                          <a:pt x="562" y="434"/>
                        </a:lnTo>
                        <a:lnTo>
                          <a:pt x="564" y="433"/>
                        </a:lnTo>
                        <a:lnTo>
                          <a:pt x="566" y="433"/>
                        </a:lnTo>
                        <a:lnTo>
                          <a:pt x="570" y="433"/>
                        </a:lnTo>
                        <a:lnTo>
                          <a:pt x="572" y="433"/>
                        </a:lnTo>
                        <a:lnTo>
                          <a:pt x="576" y="433"/>
                        </a:lnTo>
                        <a:lnTo>
                          <a:pt x="577" y="433"/>
                        </a:lnTo>
                        <a:lnTo>
                          <a:pt x="578" y="433"/>
                        </a:lnTo>
                        <a:lnTo>
                          <a:pt x="578" y="432"/>
                        </a:lnTo>
                        <a:lnTo>
                          <a:pt x="578" y="428"/>
                        </a:lnTo>
                        <a:lnTo>
                          <a:pt x="578" y="425"/>
                        </a:lnTo>
                        <a:lnTo>
                          <a:pt x="578" y="422"/>
                        </a:lnTo>
                        <a:lnTo>
                          <a:pt x="578" y="419"/>
                        </a:lnTo>
                        <a:lnTo>
                          <a:pt x="578" y="415"/>
                        </a:lnTo>
                        <a:lnTo>
                          <a:pt x="578" y="410"/>
                        </a:lnTo>
                        <a:lnTo>
                          <a:pt x="578" y="406"/>
                        </a:lnTo>
                        <a:lnTo>
                          <a:pt x="578" y="402"/>
                        </a:lnTo>
                        <a:lnTo>
                          <a:pt x="578" y="400"/>
                        </a:lnTo>
                        <a:lnTo>
                          <a:pt x="578" y="397"/>
                        </a:lnTo>
                        <a:lnTo>
                          <a:pt x="578" y="395"/>
                        </a:lnTo>
                        <a:lnTo>
                          <a:pt x="578" y="391"/>
                        </a:lnTo>
                        <a:lnTo>
                          <a:pt x="578" y="389"/>
                        </a:lnTo>
                        <a:lnTo>
                          <a:pt x="578" y="385"/>
                        </a:lnTo>
                        <a:lnTo>
                          <a:pt x="578" y="383"/>
                        </a:lnTo>
                        <a:lnTo>
                          <a:pt x="578" y="378"/>
                        </a:lnTo>
                        <a:lnTo>
                          <a:pt x="578" y="376"/>
                        </a:lnTo>
                        <a:lnTo>
                          <a:pt x="578" y="372"/>
                        </a:lnTo>
                        <a:lnTo>
                          <a:pt x="579" y="369"/>
                        </a:lnTo>
                        <a:lnTo>
                          <a:pt x="578" y="364"/>
                        </a:lnTo>
                        <a:lnTo>
                          <a:pt x="578" y="360"/>
                        </a:lnTo>
                        <a:lnTo>
                          <a:pt x="578" y="357"/>
                        </a:lnTo>
                        <a:lnTo>
                          <a:pt x="578" y="353"/>
                        </a:lnTo>
                        <a:lnTo>
                          <a:pt x="578" y="349"/>
                        </a:lnTo>
                        <a:lnTo>
                          <a:pt x="578" y="344"/>
                        </a:lnTo>
                        <a:lnTo>
                          <a:pt x="578" y="340"/>
                        </a:lnTo>
                        <a:lnTo>
                          <a:pt x="578" y="336"/>
                        </a:lnTo>
                        <a:lnTo>
                          <a:pt x="578" y="331"/>
                        </a:lnTo>
                        <a:lnTo>
                          <a:pt x="578" y="327"/>
                        </a:lnTo>
                        <a:lnTo>
                          <a:pt x="578" y="322"/>
                        </a:lnTo>
                        <a:lnTo>
                          <a:pt x="578" y="318"/>
                        </a:lnTo>
                        <a:lnTo>
                          <a:pt x="578" y="313"/>
                        </a:lnTo>
                        <a:lnTo>
                          <a:pt x="578" y="308"/>
                        </a:lnTo>
                        <a:lnTo>
                          <a:pt x="578" y="303"/>
                        </a:lnTo>
                        <a:lnTo>
                          <a:pt x="578" y="300"/>
                        </a:lnTo>
                        <a:lnTo>
                          <a:pt x="578" y="294"/>
                        </a:lnTo>
                        <a:lnTo>
                          <a:pt x="578" y="290"/>
                        </a:lnTo>
                        <a:lnTo>
                          <a:pt x="578" y="284"/>
                        </a:lnTo>
                        <a:lnTo>
                          <a:pt x="578" y="280"/>
                        </a:lnTo>
                        <a:lnTo>
                          <a:pt x="578" y="275"/>
                        </a:lnTo>
                        <a:lnTo>
                          <a:pt x="578" y="269"/>
                        </a:lnTo>
                        <a:lnTo>
                          <a:pt x="578" y="264"/>
                        </a:lnTo>
                        <a:lnTo>
                          <a:pt x="578" y="260"/>
                        </a:lnTo>
                        <a:lnTo>
                          <a:pt x="578" y="254"/>
                        </a:lnTo>
                        <a:lnTo>
                          <a:pt x="578" y="249"/>
                        </a:lnTo>
                        <a:lnTo>
                          <a:pt x="578" y="243"/>
                        </a:lnTo>
                        <a:lnTo>
                          <a:pt x="578" y="237"/>
                        </a:lnTo>
                        <a:lnTo>
                          <a:pt x="578" y="232"/>
                        </a:lnTo>
                        <a:lnTo>
                          <a:pt x="578" y="226"/>
                        </a:lnTo>
                        <a:lnTo>
                          <a:pt x="578" y="222"/>
                        </a:lnTo>
                        <a:lnTo>
                          <a:pt x="578" y="217"/>
                        </a:lnTo>
                        <a:lnTo>
                          <a:pt x="578" y="211"/>
                        </a:lnTo>
                        <a:lnTo>
                          <a:pt x="578" y="205"/>
                        </a:lnTo>
                        <a:lnTo>
                          <a:pt x="577" y="200"/>
                        </a:lnTo>
                        <a:lnTo>
                          <a:pt x="577" y="195"/>
                        </a:lnTo>
                        <a:lnTo>
                          <a:pt x="577" y="190"/>
                        </a:lnTo>
                        <a:lnTo>
                          <a:pt x="577" y="185"/>
                        </a:lnTo>
                        <a:lnTo>
                          <a:pt x="577" y="180"/>
                        </a:lnTo>
                        <a:lnTo>
                          <a:pt x="577" y="176"/>
                        </a:lnTo>
                        <a:lnTo>
                          <a:pt x="576" y="171"/>
                        </a:lnTo>
                        <a:lnTo>
                          <a:pt x="576" y="166"/>
                        </a:lnTo>
                        <a:lnTo>
                          <a:pt x="575" y="162"/>
                        </a:lnTo>
                        <a:lnTo>
                          <a:pt x="575" y="159"/>
                        </a:lnTo>
                        <a:lnTo>
                          <a:pt x="575" y="154"/>
                        </a:lnTo>
                        <a:lnTo>
                          <a:pt x="575" y="150"/>
                        </a:lnTo>
                        <a:lnTo>
                          <a:pt x="575" y="146"/>
                        </a:lnTo>
                        <a:lnTo>
                          <a:pt x="575" y="143"/>
                        </a:lnTo>
                        <a:lnTo>
                          <a:pt x="573" y="138"/>
                        </a:lnTo>
                        <a:lnTo>
                          <a:pt x="573" y="135"/>
                        </a:lnTo>
                        <a:lnTo>
                          <a:pt x="572" y="131"/>
                        </a:lnTo>
                        <a:lnTo>
                          <a:pt x="572" y="128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0" y="118"/>
                        </a:lnTo>
                        <a:lnTo>
                          <a:pt x="570" y="116"/>
                        </a:lnTo>
                        <a:lnTo>
                          <a:pt x="570" y="112"/>
                        </a:lnTo>
                        <a:lnTo>
                          <a:pt x="570" y="110"/>
                        </a:lnTo>
                        <a:lnTo>
                          <a:pt x="569" y="108"/>
                        </a:lnTo>
                        <a:lnTo>
                          <a:pt x="569" y="105"/>
                        </a:lnTo>
                        <a:lnTo>
                          <a:pt x="568" y="100"/>
                        </a:lnTo>
                        <a:lnTo>
                          <a:pt x="566" y="95"/>
                        </a:lnTo>
                        <a:lnTo>
                          <a:pt x="565" y="90"/>
                        </a:lnTo>
                        <a:lnTo>
                          <a:pt x="565" y="87"/>
                        </a:lnTo>
                        <a:lnTo>
                          <a:pt x="564" y="83"/>
                        </a:lnTo>
                        <a:lnTo>
                          <a:pt x="563" y="79"/>
                        </a:lnTo>
                        <a:lnTo>
                          <a:pt x="562" y="77"/>
                        </a:lnTo>
                        <a:lnTo>
                          <a:pt x="562" y="74"/>
                        </a:lnTo>
                        <a:lnTo>
                          <a:pt x="560" y="71"/>
                        </a:lnTo>
                        <a:lnTo>
                          <a:pt x="560" y="70"/>
                        </a:lnTo>
                        <a:lnTo>
                          <a:pt x="559" y="66"/>
                        </a:lnTo>
                        <a:lnTo>
                          <a:pt x="558" y="64"/>
                        </a:lnTo>
                        <a:lnTo>
                          <a:pt x="557" y="62"/>
                        </a:lnTo>
                        <a:lnTo>
                          <a:pt x="626" y="0"/>
                        </a:lnTo>
                        <a:lnTo>
                          <a:pt x="628" y="3"/>
                        </a:lnTo>
                        <a:lnTo>
                          <a:pt x="633" y="8"/>
                        </a:lnTo>
                        <a:lnTo>
                          <a:pt x="634" y="10"/>
                        </a:lnTo>
                        <a:lnTo>
                          <a:pt x="635" y="13"/>
                        </a:lnTo>
                        <a:lnTo>
                          <a:pt x="638" y="16"/>
                        </a:lnTo>
                        <a:lnTo>
                          <a:pt x="640" y="19"/>
                        </a:lnTo>
                        <a:lnTo>
                          <a:pt x="640" y="21"/>
                        </a:lnTo>
                        <a:lnTo>
                          <a:pt x="642" y="24"/>
                        </a:lnTo>
                        <a:lnTo>
                          <a:pt x="643" y="28"/>
                        </a:lnTo>
                        <a:lnTo>
                          <a:pt x="646" y="32"/>
                        </a:lnTo>
                        <a:lnTo>
                          <a:pt x="646" y="34"/>
                        </a:lnTo>
                        <a:lnTo>
                          <a:pt x="648" y="39"/>
                        </a:lnTo>
                        <a:lnTo>
                          <a:pt x="648" y="41"/>
                        </a:lnTo>
                        <a:lnTo>
                          <a:pt x="651" y="46"/>
                        </a:lnTo>
                        <a:lnTo>
                          <a:pt x="651" y="49"/>
                        </a:lnTo>
                        <a:lnTo>
                          <a:pt x="652" y="53"/>
                        </a:lnTo>
                        <a:lnTo>
                          <a:pt x="653" y="58"/>
                        </a:lnTo>
                        <a:lnTo>
                          <a:pt x="653" y="62"/>
                        </a:lnTo>
                        <a:lnTo>
                          <a:pt x="654" y="66"/>
                        </a:lnTo>
                        <a:lnTo>
                          <a:pt x="655" y="71"/>
                        </a:lnTo>
                        <a:lnTo>
                          <a:pt x="655" y="74"/>
                        </a:lnTo>
                        <a:lnTo>
                          <a:pt x="657" y="79"/>
                        </a:lnTo>
                        <a:lnTo>
                          <a:pt x="658" y="83"/>
                        </a:lnTo>
                        <a:lnTo>
                          <a:pt x="658" y="87"/>
                        </a:lnTo>
                        <a:lnTo>
                          <a:pt x="658" y="92"/>
                        </a:lnTo>
                        <a:lnTo>
                          <a:pt x="659" y="97"/>
                        </a:lnTo>
                        <a:lnTo>
                          <a:pt x="660" y="100"/>
                        </a:lnTo>
                        <a:lnTo>
                          <a:pt x="660" y="105"/>
                        </a:lnTo>
                        <a:lnTo>
                          <a:pt x="660" y="110"/>
                        </a:lnTo>
                        <a:lnTo>
                          <a:pt x="661" y="115"/>
                        </a:lnTo>
                        <a:lnTo>
                          <a:pt x="661" y="121"/>
                        </a:lnTo>
                        <a:lnTo>
                          <a:pt x="662" y="124"/>
                        </a:lnTo>
                        <a:lnTo>
                          <a:pt x="662" y="129"/>
                        </a:lnTo>
                        <a:lnTo>
                          <a:pt x="662" y="134"/>
                        </a:lnTo>
                        <a:lnTo>
                          <a:pt x="662" y="138"/>
                        </a:lnTo>
                        <a:lnTo>
                          <a:pt x="664" y="142"/>
                        </a:lnTo>
                        <a:lnTo>
                          <a:pt x="664" y="147"/>
                        </a:lnTo>
                        <a:lnTo>
                          <a:pt x="664" y="152"/>
                        </a:lnTo>
                        <a:lnTo>
                          <a:pt x="664" y="156"/>
                        </a:lnTo>
                        <a:lnTo>
                          <a:pt x="664" y="161"/>
                        </a:lnTo>
                        <a:lnTo>
                          <a:pt x="664" y="165"/>
                        </a:lnTo>
                        <a:lnTo>
                          <a:pt x="664" y="169"/>
                        </a:lnTo>
                        <a:lnTo>
                          <a:pt x="664" y="173"/>
                        </a:lnTo>
                        <a:lnTo>
                          <a:pt x="664" y="178"/>
                        </a:lnTo>
                        <a:lnTo>
                          <a:pt x="664" y="182"/>
                        </a:lnTo>
                        <a:lnTo>
                          <a:pt x="665" y="186"/>
                        </a:lnTo>
                        <a:lnTo>
                          <a:pt x="665" y="191"/>
                        </a:lnTo>
                        <a:lnTo>
                          <a:pt x="665" y="193"/>
                        </a:lnTo>
                        <a:lnTo>
                          <a:pt x="665" y="198"/>
                        </a:lnTo>
                        <a:lnTo>
                          <a:pt x="665" y="201"/>
                        </a:lnTo>
                        <a:lnTo>
                          <a:pt x="665" y="205"/>
                        </a:lnTo>
                        <a:lnTo>
                          <a:pt x="665" y="208"/>
                        </a:lnTo>
                        <a:lnTo>
                          <a:pt x="665" y="212"/>
                        </a:lnTo>
                        <a:lnTo>
                          <a:pt x="665" y="217"/>
                        </a:lnTo>
                        <a:lnTo>
                          <a:pt x="665" y="219"/>
                        </a:lnTo>
                        <a:lnTo>
                          <a:pt x="665" y="222"/>
                        </a:lnTo>
                        <a:lnTo>
                          <a:pt x="665" y="224"/>
                        </a:lnTo>
                        <a:lnTo>
                          <a:pt x="666" y="229"/>
                        </a:lnTo>
                        <a:lnTo>
                          <a:pt x="666" y="231"/>
                        </a:lnTo>
                        <a:lnTo>
                          <a:pt x="666" y="233"/>
                        </a:lnTo>
                        <a:lnTo>
                          <a:pt x="666" y="236"/>
                        </a:lnTo>
                        <a:lnTo>
                          <a:pt x="666" y="239"/>
                        </a:lnTo>
                        <a:lnTo>
                          <a:pt x="666" y="241"/>
                        </a:lnTo>
                        <a:lnTo>
                          <a:pt x="666" y="243"/>
                        </a:lnTo>
                        <a:lnTo>
                          <a:pt x="666" y="246"/>
                        </a:lnTo>
                        <a:lnTo>
                          <a:pt x="666" y="249"/>
                        </a:lnTo>
                        <a:lnTo>
                          <a:pt x="666" y="252"/>
                        </a:lnTo>
                        <a:lnTo>
                          <a:pt x="666" y="256"/>
                        </a:lnTo>
                        <a:lnTo>
                          <a:pt x="666" y="260"/>
                        </a:lnTo>
                        <a:lnTo>
                          <a:pt x="666" y="264"/>
                        </a:lnTo>
                        <a:lnTo>
                          <a:pt x="666" y="267"/>
                        </a:lnTo>
                        <a:lnTo>
                          <a:pt x="666" y="273"/>
                        </a:lnTo>
                        <a:lnTo>
                          <a:pt x="666" y="276"/>
                        </a:lnTo>
                        <a:lnTo>
                          <a:pt x="666" y="281"/>
                        </a:lnTo>
                        <a:lnTo>
                          <a:pt x="666" y="284"/>
                        </a:lnTo>
                        <a:lnTo>
                          <a:pt x="666" y="290"/>
                        </a:lnTo>
                        <a:lnTo>
                          <a:pt x="666" y="295"/>
                        </a:lnTo>
                        <a:lnTo>
                          <a:pt x="667" y="301"/>
                        </a:lnTo>
                        <a:lnTo>
                          <a:pt x="666" y="306"/>
                        </a:lnTo>
                        <a:lnTo>
                          <a:pt x="666" y="311"/>
                        </a:lnTo>
                        <a:lnTo>
                          <a:pt x="666" y="317"/>
                        </a:lnTo>
                        <a:lnTo>
                          <a:pt x="666" y="322"/>
                        </a:lnTo>
                        <a:lnTo>
                          <a:pt x="666" y="328"/>
                        </a:lnTo>
                        <a:lnTo>
                          <a:pt x="666" y="334"/>
                        </a:lnTo>
                        <a:lnTo>
                          <a:pt x="666" y="340"/>
                        </a:lnTo>
                        <a:lnTo>
                          <a:pt x="666" y="345"/>
                        </a:lnTo>
                        <a:lnTo>
                          <a:pt x="666" y="351"/>
                        </a:lnTo>
                        <a:lnTo>
                          <a:pt x="666" y="357"/>
                        </a:lnTo>
                        <a:lnTo>
                          <a:pt x="666" y="363"/>
                        </a:lnTo>
                        <a:lnTo>
                          <a:pt x="666" y="370"/>
                        </a:lnTo>
                        <a:lnTo>
                          <a:pt x="666" y="376"/>
                        </a:lnTo>
                        <a:lnTo>
                          <a:pt x="666" y="381"/>
                        </a:lnTo>
                        <a:lnTo>
                          <a:pt x="666" y="387"/>
                        </a:lnTo>
                        <a:lnTo>
                          <a:pt x="666" y="394"/>
                        </a:lnTo>
                        <a:lnTo>
                          <a:pt x="665" y="398"/>
                        </a:lnTo>
                        <a:lnTo>
                          <a:pt x="665" y="404"/>
                        </a:lnTo>
                        <a:lnTo>
                          <a:pt x="665" y="411"/>
                        </a:lnTo>
                        <a:lnTo>
                          <a:pt x="665" y="416"/>
                        </a:lnTo>
                        <a:lnTo>
                          <a:pt x="665" y="421"/>
                        </a:lnTo>
                        <a:lnTo>
                          <a:pt x="665" y="427"/>
                        </a:lnTo>
                        <a:lnTo>
                          <a:pt x="665" y="433"/>
                        </a:lnTo>
                        <a:lnTo>
                          <a:pt x="665" y="439"/>
                        </a:lnTo>
                        <a:lnTo>
                          <a:pt x="664" y="444"/>
                        </a:lnTo>
                        <a:lnTo>
                          <a:pt x="664" y="448"/>
                        </a:lnTo>
                        <a:lnTo>
                          <a:pt x="664" y="453"/>
                        </a:lnTo>
                        <a:lnTo>
                          <a:pt x="664" y="459"/>
                        </a:lnTo>
                        <a:lnTo>
                          <a:pt x="664" y="464"/>
                        </a:lnTo>
                        <a:lnTo>
                          <a:pt x="664" y="468"/>
                        </a:lnTo>
                        <a:lnTo>
                          <a:pt x="664" y="472"/>
                        </a:lnTo>
                        <a:lnTo>
                          <a:pt x="664" y="477"/>
                        </a:lnTo>
                        <a:lnTo>
                          <a:pt x="664" y="482"/>
                        </a:lnTo>
                        <a:lnTo>
                          <a:pt x="664" y="485"/>
                        </a:lnTo>
                        <a:lnTo>
                          <a:pt x="664" y="489"/>
                        </a:lnTo>
                        <a:lnTo>
                          <a:pt x="664" y="492"/>
                        </a:lnTo>
                        <a:lnTo>
                          <a:pt x="664" y="495"/>
                        </a:lnTo>
                        <a:lnTo>
                          <a:pt x="664" y="498"/>
                        </a:lnTo>
                        <a:lnTo>
                          <a:pt x="664" y="501"/>
                        </a:lnTo>
                        <a:lnTo>
                          <a:pt x="664" y="504"/>
                        </a:lnTo>
                        <a:lnTo>
                          <a:pt x="664" y="508"/>
                        </a:lnTo>
                        <a:lnTo>
                          <a:pt x="664" y="510"/>
                        </a:lnTo>
                        <a:lnTo>
                          <a:pt x="664" y="512"/>
                        </a:lnTo>
                        <a:lnTo>
                          <a:pt x="664" y="514"/>
                        </a:lnTo>
                        <a:lnTo>
                          <a:pt x="659" y="515"/>
                        </a:lnTo>
                        <a:lnTo>
                          <a:pt x="655" y="515"/>
                        </a:lnTo>
                        <a:lnTo>
                          <a:pt x="652" y="515"/>
                        </a:lnTo>
                        <a:lnTo>
                          <a:pt x="649" y="516"/>
                        </a:lnTo>
                        <a:lnTo>
                          <a:pt x="647" y="517"/>
                        </a:lnTo>
                        <a:lnTo>
                          <a:pt x="645" y="518"/>
                        </a:lnTo>
                        <a:lnTo>
                          <a:pt x="641" y="518"/>
                        </a:lnTo>
                        <a:lnTo>
                          <a:pt x="638" y="518"/>
                        </a:lnTo>
                        <a:lnTo>
                          <a:pt x="635" y="518"/>
                        </a:lnTo>
                        <a:lnTo>
                          <a:pt x="632" y="520"/>
                        </a:lnTo>
                        <a:lnTo>
                          <a:pt x="628" y="520"/>
                        </a:lnTo>
                        <a:lnTo>
                          <a:pt x="624" y="521"/>
                        </a:lnTo>
                        <a:lnTo>
                          <a:pt x="620" y="521"/>
                        </a:lnTo>
                        <a:lnTo>
                          <a:pt x="617" y="521"/>
                        </a:lnTo>
                        <a:lnTo>
                          <a:pt x="613" y="521"/>
                        </a:lnTo>
                        <a:lnTo>
                          <a:pt x="608" y="522"/>
                        </a:lnTo>
                        <a:lnTo>
                          <a:pt x="604" y="522"/>
                        </a:lnTo>
                        <a:lnTo>
                          <a:pt x="600" y="523"/>
                        </a:lnTo>
                        <a:lnTo>
                          <a:pt x="596" y="523"/>
                        </a:lnTo>
                        <a:lnTo>
                          <a:pt x="591" y="523"/>
                        </a:lnTo>
                        <a:lnTo>
                          <a:pt x="588" y="523"/>
                        </a:lnTo>
                        <a:lnTo>
                          <a:pt x="583" y="524"/>
                        </a:lnTo>
                        <a:lnTo>
                          <a:pt x="578" y="524"/>
                        </a:lnTo>
                        <a:lnTo>
                          <a:pt x="575" y="524"/>
                        </a:lnTo>
                        <a:lnTo>
                          <a:pt x="570" y="524"/>
                        </a:lnTo>
                        <a:lnTo>
                          <a:pt x="565" y="525"/>
                        </a:lnTo>
                        <a:lnTo>
                          <a:pt x="560" y="525"/>
                        </a:lnTo>
                        <a:lnTo>
                          <a:pt x="556" y="525"/>
                        </a:lnTo>
                        <a:lnTo>
                          <a:pt x="552" y="525"/>
                        </a:lnTo>
                        <a:lnTo>
                          <a:pt x="547" y="525"/>
                        </a:lnTo>
                        <a:lnTo>
                          <a:pt x="543" y="525"/>
                        </a:lnTo>
                        <a:lnTo>
                          <a:pt x="538" y="525"/>
                        </a:lnTo>
                        <a:lnTo>
                          <a:pt x="534" y="525"/>
                        </a:lnTo>
                        <a:lnTo>
                          <a:pt x="528" y="527"/>
                        </a:lnTo>
                        <a:lnTo>
                          <a:pt x="525" y="527"/>
                        </a:lnTo>
                        <a:lnTo>
                          <a:pt x="521" y="527"/>
                        </a:lnTo>
                        <a:lnTo>
                          <a:pt x="517" y="527"/>
                        </a:lnTo>
                        <a:lnTo>
                          <a:pt x="513" y="528"/>
                        </a:lnTo>
                        <a:lnTo>
                          <a:pt x="508" y="528"/>
                        </a:lnTo>
                        <a:lnTo>
                          <a:pt x="503" y="528"/>
                        </a:lnTo>
                        <a:lnTo>
                          <a:pt x="501" y="528"/>
                        </a:lnTo>
                        <a:lnTo>
                          <a:pt x="498" y="528"/>
                        </a:lnTo>
                        <a:lnTo>
                          <a:pt x="494" y="528"/>
                        </a:lnTo>
                        <a:lnTo>
                          <a:pt x="490" y="528"/>
                        </a:lnTo>
                        <a:lnTo>
                          <a:pt x="486" y="528"/>
                        </a:lnTo>
                        <a:lnTo>
                          <a:pt x="483" y="528"/>
                        </a:lnTo>
                        <a:lnTo>
                          <a:pt x="481" y="528"/>
                        </a:lnTo>
                        <a:lnTo>
                          <a:pt x="477" y="528"/>
                        </a:lnTo>
                        <a:lnTo>
                          <a:pt x="475" y="528"/>
                        </a:lnTo>
                        <a:lnTo>
                          <a:pt x="473" y="529"/>
                        </a:lnTo>
                        <a:lnTo>
                          <a:pt x="468" y="529"/>
                        </a:lnTo>
                        <a:lnTo>
                          <a:pt x="463" y="530"/>
                        </a:lnTo>
                        <a:lnTo>
                          <a:pt x="461" y="530"/>
                        </a:lnTo>
                        <a:lnTo>
                          <a:pt x="458" y="530"/>
                        </a:lnTo>
                        <a:lnTo>
                          <a:pt x="456" y="530"/>
                        </a:lnTo>
                        <a:lnTo>
                          <a:pt x="445" y="530"/>
                        </a:lnTo>
                        <a:lnTo>
                          <a:pt x="436" y="530"/>
                        </a:lnTo>
                        <a:lnTo>
                          <a:pt x="425" y="530"/>
                        </a:lnTo>
                        <a:lnTo>
                          <a:pt x="414" y="530"/>
                        </a:lnTo>
                        <a:lnTo>
                          <a:pt x="405" y="530"/>
                        </a:lnTo>
                        <a:lnTo>
                          <a:pt x="394" y="530"/>
                        </a:lnTo>
                        <a:lnTo>
                          <a:pt x="385" y="530"/>
                        </a:lnTo>
                        <a:lnTo>
                          <a:pt x="374" y="531"/>
                        </a:lnTo>
                        <a:lnTo>
                          <a:pt x="365" y="530"/>
                        </a:lnTo>
                        <a:lnTo>
                          <a:pt x="354" y="530"/>
                        </a:lnTo>
                        <a:lnTo>
                          <a:pt x="344" y="530"/>
                        </a:lnTo>
                        <a:lnTo>
                          <a:pt x="336" y="530"/>
                        </a:lnTo>
                        <a:lnTo>
                          <a:pt x="327" y="530"/>
                        </a:lnTo>
                        <a:lnTo>
                          <a:pt x="317" y="530"/>
                        </a:lnTo>
                        <a:lnTo>
                          <a:pt x="309" y="530"/>
                        </a:lnTo>
                        <a:lnTo>
                          <a:pt x="299" y="530"/>
                        </a:lnTo>
                        <a:lnTo>
                          <a:pt x="291" y="530"/>
                        </a:lnTo>
                        <a:lnTo>
                          <a:pt x="280" y="530"/>
                        </a:lnTo>
                        <a:lnTo>
                          <a:pt x="273" y="529"/>
                        </a:lnTo>
                        <a:lnTo>
                          <a:pt x="264" y="529"/>
                        </a:lnTo>
                        <a:lnTo>
                          <a:pt x="255" y="528"/>
                        </a:lnTo>
                        <a:lnTo>
                          <a:pt x="247" y="528"/>
                        </a:lnTo>
                        <a:lnTo>
                          <a:pt x="239" y="528"/>
                        </a:lnTo>
                        <a:lnTo>
                          <a:pt x="232" y="528"/>
                        </a:lnTo>
                        <a:lnTo>
                          <a:pt x="223" y="527"/>
                        </a:lnTo>
                        <a:lnTo>
                          <a:pt x="215" y="527"/>
                        </a:lnTo>
                        <a:lnTo>
                          <a:pt x="208" y="525"/>
                        </a:lnTo>
                        <a:lnTo>
                          <a:pt x="201" y="525"/>
                        </a:lnTo>
                        <a:lnTo>
                          <a:pt x="194" y="525"/>
                        </a:lnTo>
                        <a:lnTo>
                          <a:pt x="187" y="525"/>
                        </a:lnTo>
                        <a:lnTo>
                          <a:pt x="180" y="524"/>
                        </a:lnTo>
                        <a:lnTo>
                          <a:pt x="174" y="524"/>
                        </a:lnTo>
                        <a:lnTo>
                          <a:pt x="167" y="523"/>
                        </a:lnTo>
                        <a:lnTo>
                          <a:pt x="161" y="523"/>
                        </a:lnTo>
                        <a:lnTo>
                          <a:pt x="155" y="522"/>
                        </a:lnTo>
                        <a:lnTo>
                          <a:pt x="149" y="522"/>
                        </a:lnTo>
                        <a:lnTo>
                          <a:pt x="142" y="521"/>
                        </a:lnTo>
                        <a:lnTo>
                          <a:pt x="137" y="521"/>
                        </a:lnTo>
                        <a:lnTo>
                          <a:pt x="131" y="520"/>
                        </a:lnTo>
                        <a:lnTo>
                          <a:pt x="126" y="520"/>
                        </a:lnTo>
                        <a:lnTo>
                          <a:pt x="120" y="518"/>
                        </a:lnTo>
                        <a:lnTo>
                          <a:pt x="115" y="518"/>
                        </a:lnTo>
                        <a:lnTo>
                          <a:pt x="110" y="518"/>
                        </a:lnTo>
                        <a:lnTo>
                          <a:pt x="106" y="518"/>
                        </a:lnTo>
                        <a:lnTo>
                          <a:pt x="101" y="517"/>
                        </a:lnTo>
                        <a:lnTo>
                          <a:pt x="97" y="517"/>
                        </a:lnTo>
                        <a:lnTo>
                          <a:pt x="94" y="516"/>
                        </a:lnTo>
                        <a:lnTo>
                          <a:pt x="89" y="516"/>
                        </a:lnTo>
                        <a:lnTo>
                          <a:pt x="86" y="515"/>
                        </a:lnTo>
                        <a:lnTo>
                          <a:pt x="82" y="515"/>
                        </a:lnTo>
                        <a:lnTo>
                          <a:pt x="80" y="515"/>
                        </a:lnTo>
                        <a:lnTo>
                          <a:pt x="76" y="515"/>
                        </a:lnTo>
                        <a:lnTo>
                          <a:pt x="73" y="514"/>
                        </a:lnTo>
                        <a:lnTo>
                          <a:pt x="70" y="512"/>
                        </a:lnTo>
                        <a:lnTo>
                          <a:pt x="68" y="512"/>
                        </a:lnTo>
                        <a:lnTo>
                          <a:pt x="63" y="512"/>
                        </a:lnTo>
                        <a:lnTo>
                          <a:pt x="61" y="512"/>
                        </a:lnTo>
                        <a:lnTo>
                          <a:pt x="60" y="512"/>
                        </a:lnTo>
                        <a:lnTo>
                          <a:pt x="56" y="509"/>
                        </a:lnTo>
                        <a:lnTo>
                          <a:pt x="51" y="506"/>
                        </a:lnTo>
                        <a:lnTo>
                          <a:pt x="48" y="503"/>
                        </a:lnTo>
                        <a:lnTo>
                          <a:pt x="44" y="499"/>
                        </a:lnTo>
                        <a:lnTo>
                          <a:pt x="41" y="495"/>
                        </a:lnTo>
                        <a:lnTo>
                          <a:pt x="37" y="490"/>
                        </a:lnTo>
                        <a:lnTo>
                          <a:pt x="34" y="485"/>
                        </a:lnTo>
                        <a:lnTo>
                          <a:pt x="31" y="480"/>
                        </a:lnTo>
                        <a:lnTo>
                          <a:pt x="30" y="477"/>
                        </a:lnTo>
                        <a:lnTo>
                          <a:pt x="28" y="473"/>
                        </a:lnTo>
                        <a:lnTo>
                          <a:pt x="26" y="470"/>
                        </a:lnTo>
                        <a:lnTo>
                          <a:pt x="25" y="467"/>
                        </a:lnTo>
                        <a:lnTo>
                          <a:pt x="24" y="464"/>
                        </a:lnTo>
                        <a:lnTo>
                          <a:pt x="23" y="460"/>
                        </a:lnTo>
                        <a:lnTo>
                          <a:pt x="22" y="457"/>
                        </a:lnTo>
                        <a:lnTo>
                          <a:pt x="21" y="454"/>
                        </a:lnTo>
                        <a:lnTo>
                          <a:pt x="19" y="451"/>
                        </a:lnTo>
                        <a:lnTo>
                          <a:pt x="18" y="447"/>
                        </a:lnTo>
                        <a:lnTo>
                          <a:pt x="17" y="444"/>
                        </a:lnTo>
                        <a:lnTo>
                          <a:pt x="16" y="440"/>
                        </a:lnTo>
                        <a:lnTo>
                          <a:pt x="15" y="436"/>
                        </a:lnTo>
                        <a:lnTo>
                          <a:pt x="15" y="433"/>
                        </a:lnTo>
                        <a:lnTo>
                          <a:pt x="13" y="429"/>
                        </a:lnTo>
                        <a:lnTo>
                          <a:pt x="12" y="426"/>
                        </a:lnTo>
                        <a:lnTo>
                          <a:pt x="11" y="421"/>
                        </a:lnTo>
                        <a:lnTo>
                          <a:pt x="11" y="417"/>
                        </a:lnTo>
                        <a:lnTo>
                          <a:pt x="10" y="414"/>
                        </a:lnTo>
                        <a:lnTo>
                          <a:pt x="9" y="409"/>
                        </a:lnTo>
                        <a:lnTo>
                          <a:pt x="8" y="404"/>
                        </a:lnTo>
                        <a:lnTo>
                          <a:pt x="8" y="401"/>
                        </a:lnTo>
                        <a:lnTo>
                          <a:pt x="6" y="397"/>
                        </a:lnTo>
                        <a:lnTo>
                          <a:pt x="6" y="394"/>
                        </a:lnTo>
                        <a:lnTo>
                          <a:pt x="5" y="389"/>
                        </a:lnTo>
                        <a:lnTo>
                          <a:pt x="5" y="384"/>
                        </a:lnTo>
                        <a:lnTo>
                          <a:pt x="5" y="381"/>
                        </a:lnTo>
                        <a:lnTo>
                          <a:pt x="5" y="376"/>
                        </a:lnTo>
                        <a:lnTo>
                          <a:pt x="4" y="372"/>
                        </a:lnTo>
                        <a:lnTo>
                          <a:pt x="3" y="369"/>
                        </a:lnTo>
                        <a:lnTo>
                          <a:pt x="3" y="363"/>
                        </a:lnTo>
                        <a:lnTo>
                          <a:pt x="3" y="360"/>
                        </a:lnTo>
                        <a:lnTo>
                          <a:pt x="3" y="356"/>
                        </a:lnTo>
                        <a:lnTo>
                          <a:pt x="2" y="351"/>
                        </a:lnTo>
                        <a:lnTo>
                          <a:pt x="0" y="347"/>
                        </a:lnTo>
                        <a:lnTo>
                          <a:pt x="0" y="343"/>
                        </a:lnTo>
                        <a:lnTo>
                          <a:pt x="0" y="338"/>
                        </a:lnTo>
                        <a:lnTo>
                          <a:pt x="0" y="334"/>
                        </a:lnTo>
                        <a:lnTo>
                          <a:pt x="0" y="330"/>
                        </a:lnTo>
                        <a:lnTo>
                          <a:pt x="0" y="325"/>
                        </a:lnTo>
                        <a:lnTo>
                          <a:pt x="0" y="321"/>
                        </a:lnTo>
                        <a:lnTo>
                          <a:pt x="0" y="317"/>
                        </a:lnTo>
                        <a:lnTo>
                          <a:pt x="0" y="313"/>
                        </a:lnTo>
                        <a:lnTo>
                          <a:pt x="0" y="308"/>
                        </a:lnTo>
                        <a:lnTo>
                          <a:pt x="0" y="303"/>
                        </a:lnTo>
                        <a:lnTo>
                          <a:pt x="0" y="300"/>
                        </a:lnTo>
                        <a:lnTo>
                          <a:pt x="0" y="295"/>
                        </a:lnTo>
                        <a:lnTo>
                          <a:pt x="0" y="292"/>
                        </a:lnTo>
                        <a:lnTo>
                          <a:pt x="0" y="287"/>
                        </a:lnTo>
                        <a:lnTo>
                          <a:pt x="0" y="282"/>
                        </a:lnTo>
                        <a:lnTo>
                          <a:pt x="3" y="281"/>
                        </a:lnTo>
                        <a:lnTo>
                          <a:pt x="6" y="280"/>
                        </a:lnTo>
                        <a:lnTo>
                          <a:pt x="10" y="277"/>
                        </a:lnTo>
                        <a:lnTo>
                          <a:pt x="15" y="275"/>
                        </a:lnTo>
                        <a:lnTo>
                          <a:pt x="18" y="271"/>
                        </a:lnTo>
                        <a:lnTo>
                          <a:pt x="22" y="268"/>
                        </a:lnTo>
                        <a:lnTo>
                          <a:pt x="24" y="264"/>
                        </a:lnTo>
                        <a:lnTo>
                          <a:pt x="28" y="260"/>
                        </a:lnTo>
                        <a:lnTo>
                          <a:pt x="30" y="255"/>
                        </a:lnTo>
                        <a:lnTo>
                          <a:pt x="31" y="250"/>
                        </a:lnTo>
                        <a:lnTo>
                          <a:pt x="32" y="246"/>
                        </a:lnTo>
                        <a:lnTo>
                          <a:pt x="32" y="242"/>
                        </a:lnTo>
                        <a:lnTo>
                          <a:pt x="31" y="238"/>
                        </a:lnTo>
                        <a:lnTo>
                          <a:pt x="29" y="235"/>
                        </a:lnTo>
                        <a:lnTo>
                          <a:pt x="26" y="233"/>
                        </a:lnTo>
                        <a:lnTo>
                          <a:pt x="25" y="231"/>
                        </a:lnTo>
                        <a:lnTo>
                          <a:pt x="23" y="231"/>
                        </a:lnTo>
                        <a:lnTo>
                          <a:pt x="21" y="230"/>
                        </a:lnTo>
                        <a:lnTo>
                          <a:pt x="16" y="235"/>
                        </a:lnTo>
                        <a:lnTo>
                          <a:pt x="11" y="239"/>
                        </a:lnTo>
                        <a:lnTo>
                          <a:pt x="8" y="242"/>
                        </a:lnTo>
                        <a:lnTo>
                          <a:pt x="5" y="244"/>
                        </a:lnTo>
                        <a:lnTo>
                          <a:pt x="3" y="246"/>
                        </a:lnTo>
                        <a:lnTo>
                          <a:pt x="0" y="249"/>
                        </a:lnTo>
                        <a:lnTo>
                          <a:pt x="0" y="246"/>
                        </a:lnTo>
                        <a:lnTo>
                          <a:pt x="0" y="244"/>
                        </a:lnTo>
                        <a:lnTo>
                          <a:pt x="0" y="242"/>
                        </a:lnTo>
                        <a:lnTo>
                          <a:pt x="0" y="239"/>
                        </a:lnTo>
                        <a:lnTo>
                          <a:pt x="0" y="236"/>
                        </a:lnTo>
                        <a:lnTo>
                          <a:pt x="0" y="233"/>
                        </a:lnTo>
                        <a:lnTo>
                          <a:pt x="0" y="231"/>
                        </a:lnTo>
                        <a:lnTo>
                          <a:pt x="2" y="229"/>
                        </a:lnTo>
                        <a:lnTo>
                          <a:pt x="2" y="225"/>
                        </a:lnTo>
                        <a:lnTo>
                          <a:pt x="2" y="223"/>
                        </a:lnTo>
                        <a:lnTo>
                          <a:pt x="2" y="219"/>
                        </a:lnTo>
                        <a:lnTo>
                          <a:pt x="3" y="217"/>
                        </a:lnTo>
                        <a:lnTo>
                          <a:pt x="3" y="214"/>
                        </a:lnTo>
                        <a:lnTo>
                          <a:pt x="3" y="211"/>
                        </a:lnTo>
                        <a:lnTo>
                          <a:pt x="3" y="208"/>
                        </a:lnTo>
                        <a:lnTo>
                          <a:pt x="3" y="206"/>
                        </a:lnTo>
                        <a:lnTo>
                          <a:pt x="3" y="204"/>
                        </a:lnTo>
                        <a:lnTo>
                          <a:pt x="3" y="201"/>
                        </a:lnTo>
                        <a:lnTo>
                          <a:pt x="3" y="198"/>
                        </a:lnTo>
                        <a:lnTo>
                          <a:pt x="3" y="195"/>
                        </a:lnTo>
                        <a:lnTo>
                          <a:pt x="3" y="192"/>
                        </a:lnTo>
                        <a:lnTo>
                          <a:pt x="4" y="190"/>
                        </a:lnTo>
                        <a:lnTo>
                          <a:pt x="5" y="186"/>
                        </a:lnTo>
                        <a:lnTo>
                          <a:pt x="5" y="184"/>
                        </a:lnTo>
                        <a:lnTo>
                          <a:pt x="5" y="181"/>
                        </a:lnTo>
                        <a:lnTo>
                          <a:pt x="5" y="178"/>
                        </a:lnTo>
                        <a:lnTo>
                          <a:pt x="5" y="175"/>
                        </a:lnTo>
                        <a:lnTo>
                          <a:pt x="5" y="172"/>
                        </a:lnTo>
                        <a:lnTo>
                          <a:pt x="5" y="169"/>
                        </a:lnTo>
                        <a:lnTo>
                          <a:pt x="5" y="166"/>
                        </a:lnTo>
                        <a:lnTo>
                          <a:pt x="6" y="163"/>
                        </a:lnTo>
                        <a:lnTo>
                          <a:pt x="6" y="161"/>
                        </a:lnTo>
                        <a:lnTo>
                          <a:pt x="8" y="165"/>
                        </a:lnTo>
                        <a:lnTo>
                          <a:pt x="11" y="167"/>
                        </a:lnTo>
                        <a:lnTo>
                          <a:pt x="13" y="167"/>
                        </a:lnTo>
                        <a:lnTo>
                          <a:pt x="16" y="168"/>
                        </a:lnTo>
                        <a:lnTo>
                          <a:pt x="19" y="168"/>
                        </a:lnTo>
                        <a:lnTo>
                          <a:pt x="23" y="168"/>
                        </a:lnTo>
                        <a:lnTo>
                          <a:pt x="25" y="166"/>
                        </a:lnTo>
                        <a:lnTo>
                          <a:pt x="29" y="166"/>
                        </a:lnTo>
                        <a:lnTo>
                          <a:pt x="32" y="163"/>
                        </a:lnTo>
                        <a:lnTo>
                          <a:pt x="36" y="162"/>
                        </a:lnTo>
                        <a:lnTo>
                          <a:pt x="40" y="160"/>
                        </a:lnTo>
                        <a:lnTo>
                          <a:pt x="43" y="159"/>
                        </a:lnTo>
                        <a:lnTo>
                          <a:pt x="47" y="155"/>
                        </a:lnTo>
                        <a:lnTo>
                          <a:pt x="50" y="153"/>
                        </a:lnTo>
                        <a:lnTo>
                          <a:pt x="53" y="150"/>
                        </a:lnTo>
                        <a:lnTo>
                          <a:pt x="56" y="147"/>
                        </a:lnTo>
                        <a:lnTo>
                          <a:pt x="59" y="143"/>
                        </a:lnTo>
                        <a:lnTo>
                          <a:pt x="61" y="141"/>
                        </a:lnTo>
                        <a:lnTo>
                          <a:pt x="62" y="136"/>
                        </a:lnTo>
                        <a:lnTo>
                          <a:pt x="64" y="133"/>
                        </a:lnTo>
                        <a:lnTo>
                          <a:pt x="66" y="129"/>
                        </a:lnTo>
                        <a:lnTo>
                          <a:pt x="66" y="125"/>
                        </a:lnTo>
                        <a:lnTo>
                          <a:pt x="66" y="122"/>
                        </a:lnTo>
                        <a:lnTo>
                          <a:pt x="66" y="117"/>
                        </a:lnTo>
                        <a:lnTo>
                          <a:pt x="63" y="114"/>
                        </a:lnTo>
                        <a:lnTo>
                          <a:pt x="62" y="110"/>
                        </a:lnTo>
                        <a:lnTo>
                          <a:pt x="59" y="105"/>
                        </a:lnTo>
                        <a:lnTo>
                          <a:pt x="56" y="102"/>
                        </a:lnTo>
                        <a:lnTo>
                          <a:pt x="51" y="97"/>
                        </a:lnTo>
                        <a:lnTo>
                          <a:pt x="47" y="95"/>
                        </a:lnTo>
                        <a:lnTo>
                          <a:pt x="44" y="97"/>
                        </a:lnTo>
                        <a:lnTo>
                          <a:pt x="42" y="99"/>
                        </a:lnTo>
                        <a:lnTo>
                          <a:pt x="40" y="103"/>
                        </a:lnTo>
                        <a:lnTo>
                          <a:pt x="38" y="105"/>
                        </a:lnTo>
                        <a:lnTo>
                          <a:pt x="35" y="110"/>
                        </a:lnTo>
                        <a:lnTo>
                          <a:pt x="32" y="112"/>
                        </a:lnTo>
                        <a:lnTo>
                          <a:pt x="30" y="115"/>
                        </a:lnTo>
                        <a:lnTo>
                          <a:pt x="29" y="117"/>
                        </a:lnTo>
                        <a:lnTo>
                          <a:pt x="25" y="121"/>
                        </a:lnTo>
                        <a:lnTo>
                          <a:pt x="24" y="123"/>
                        </a:lnTo>
                        <a:lnTo>
                          <a:pt x="22" y="125"/>
                        </a:lnTo>
                        <a:lnTo>
                          <a:pt x="19" y="129"/>
                        </a:lnTo>
                        <a:lnTo>
                          <a:pt x="16" y="134"/>
                        </a:lnTo>
                        <a:lnTo>
                          <a:pt x="13" y="138"/>
                        </a:lnTo>
                        <a:lnTo>
                          <a:pt x="10" y="142"/>
                        </a:lnTo>
                        <a:lnTo>
                          <a:pt x="9" y="147"/>
                        </a:lnTo>
                        <a:lnTo>
                          <a:pt x="8" y="150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8" y="147"/>
                        </a:lnTo>
                        <a:lnTo>
                          <a:pt x="8" y="143"/>
                        </a:lnTo>
                        <a:lnTo>
                          <a:pt x="8" y="140"/>
                        </a:lnTo>
                        <a:lnTo>
                          <a:pt x="8" y="135"/>
                        </a:lnTo>
                        <a:lnTo>
                          <a:pt x="9" y="133"/>
                        </a:lnTo>
                        <a:lnTo>
                          <a:pt x="9" y="128"/>
                        </a:lnTo>
                        <a:lnTo>
                          <a:pt x="10" y="125"/>
                        </a:lnTo>
                        <a:lnTo>
                          <a:pt x="10" y="121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10" y="110"/>
                        </a:lnTo>
                        <a:lnTo>
                          <a:pt x="10" y="108"/>
                        </a:lnTo>
                        <a:lnTo>
                          <a:pt x="11" y="104"/>
                        </a:lnTo>
                        <a:lnTo>
                          <a:pt x="11" y="100"/>
                        </a:lnTo>
                        <a:lnTo>
                          <a:pt x="12" y="97"/>
                        </a:lnTo>
                        <a:lnTo>
                          <a:pt x="12" y="95"/>
                        </a:lnTo>
                        <a:lnTo>
                          <a:pt x="12" y="91"/>
                        </a:lnTo>
                        <a:lnTo>
                          <a:pt x="12" y="87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3" y="78"/>
                        </a:lnTo>
                        <a:lnTo>
                          <a:pt x="13" y="74"/>
                        </a:lnTo>
                        <a:lnTo>
                          <a:pt x="15" y="72"/>
                        </a:lnTo>
                        <a:lnTo>
                          <a:pt x="15" y="70"/>
                        </a:lnTo>
                        <a:lnTo>
                          <a:pt x="15" y="67"/>
                        </a:lnTo>
                        <a:lnTo>
                          <a:pt x="15" y="64"/>
                        </a:lnTo>
                        <a:lnTo>
                          <a:pt x="15" y="61"/>
                        </a:lnTo>
                        <a:lnTo>
                          <a:pt x="15" y="58"/>
                        </a:lnTo>
                        <a:lnTo>
                          <a:pt x="16" y="55"/>
                        </a:lnTo>
                        <a:lnTo>
                          <a:pt x="16" y="53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17" y="45"/>
                        </a:lnTo>
                        <a:lnTo>
                          <a:pt x="17" y="41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18" y="32"/>
                        </a:lnTo>
                        <a:lnTo>
                          <a:pt x="18" y="27"/>
                        </a:lnTo>
                        <a:lnTo>
                          <a:pt x="19" y="23"/>
                        </a:lnTo>
                        <a:lnTo>
                          <a:pt x="19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1"/>
                        </a:lnTo>
                        <a:lnTo>
                          <a:pt x="21" y="9"/>
                        </a:lnTo>
                        <a:lnTo>
                          <a:pt x="21" y="8"/>
                        </a:lnTo>
                        <a:lnTo>
                          <a:pt x="21" y="5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2" name="Freeform 251">
                    <a:extLst>
                      <a:ext uri="{FF2B5EF4-FFF2-40B4-BE49-F238E27FC236}">
                        <a16:creationId xmlns:a16="http://schemas.microsoft.com/office/drawing/2014/main" id="{6D36C8CF-1435-A646-8E73-4111E42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8" y="1947"/>
                    <a:ext cx="14" cy="10"/>
                  </a:xfrm>
                  <a:custGeom>
                    <a:avLst/>
                    <a:gdLst>
                      <a:gd name="T0" fmla="*/ 0 w 43"/>
                      <a:gd name="T1" fmla="*/ 0 h 31"/>
                      <a:gd name="T2" fmla="*/ 0 w 43"/>
                      <a:gd name="T3" fmla="*/ 0 h 31"/>
                      <a:gd name="T4" fmla="*/ 0 w 43"/>
                      <a:gd name="T5" fmla="*/ 0 h 31"/>
                      <a:gd name="T6" fmla="*/ 0 w 43"/>
                      <a:gd name="T7" fmla="*/ 0 h 31"/>
                      <a:gd name="T8" fmla="*/ 0 w 43"/>
                      <a:gd name="T9" fmla="*/ 0 h 31"/>
                      <a:gd name="T10" fmla="*/ 0 w 43"/>
                      <a:gd name="T11" fmla="*/ 0 h 31"/>
                      <a:gd name="T12" fmla="*/ 0 w 43"/>
                      <a:gd name="T13" fmla="*/ 0 h 31"/>
                      <a:gd name="T14" fmla="*/ 0 w 43"/>
                      <a:gd name="T15" fmla="*/ 0 h 31"/>
                      <a:gd name="T16" fmla="*/ 0 w 43"/>
                      <a:gd name="T17" fmla="*/ 0 h 31"/>
                      <a:gd name="T18" fmla="*/ 0 w 43"/>
                      <a:gd name="T19" fmla="*/ 0 h 31"/>
                      <a:gd name="T20" fmla="*/ 0 w 43"/>
                      <a:gd name="T21" fmla="*/ 0 h 31"/>
                      <a:gd name="T22" fmla="*/ 0 w 43"/>
                      <a:gd name="T23" fmla="*/ 0 h 31"/>
                      <a:gd name="T24" fmla="*/ 0 w 43"/>
                      <a:gd name="T25" fmla="*/ 0 h 31"/>
                      <a:gd name="T26" fmla="*/ 0 w 43"/>
                      <a:gd name="T27" fmla="*/ 0 h 31"/>
                      <a:gd name="T28" fmla="*/ 0 w 43"/>
                      <a:gd name="T29" fmla="*/ 0 h 31"/>
                      <a:gd name="T30" fmla="*/ 0 w 43"/>
                      <a:gd name="T31" fmla="*/ 0 h 31"/>
                      <a:gd name="T32" fmla="*/ 0 w 43"/>
                      <a:gd name="T33" fmla="*/ 0 h 31"/>
                      <a:gd name="T34" fmla="*/ 0 w 43"/>
                      <a:gd name="T35" fmla="*/ 0 h 31"/>
                      <a:gd name="T36" fmla="*/ 0 w 43"/>
                      <a:gd name="T37" fmla="*/ 0 h 31"/>
                      <a:gd name="T38" fmla="*/ 0 w 43"/>
                      <a:gd name="T39" fmla="*/ 0 h 31"/>
                      <a:gd name="T40" fmla="*/ 0 w 43"/>
                      <a:gd name="T41" fmla="*/ 0 h 31"/>
                      <a:gd name="T42" fmla="*/ 0 w 43"/>
                      <a:gd name="T43" fmla="*/ 0 h 31"/>
                      <a:gd name="T44" fmla="*/ 0 w 43"/>
                      <a:gd name="T45" fmla="*/ 0 h 31"/>
                      <a:gd name="T46" fmla="*/ 0 w 43"/>
                      <a:gd name="T47" fmla="*/ 0 h 3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43"/>
                      <a:gd name="T73" fmla="*/ 0 h 31"/>
                      <a:gd name="T74" fmla="*/ 43 w 43"/>
                      <a:gd name="T75" fmla="*/ 31 h 31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43" h="31">
                        <a:moveTo>
                          <a:pt x="0" y="0"/>
                        </a:moveTo>
                        <a:lnTo>
                          <a:pt x="43" y="3"/>
                        </a:lnTo>
                        <a:lnTo>
                          <a:pt x="42" y="6"/>
                        </a:lnTo>
                        <a:lnTo>
                          <a:pt x="41" y="9"/>
                        </a:lnTo>
                        <a:lnTo>
                          <a:pt x="40" y="11"/>
                        </a:lnTo>
                        <a:lnTo>
                          <a:pt x="37" y="13"/>
                        </a:lnTo>
                        <a:lnTo>
                          <a:pt x="37" y="16"/>
                        </a:lnTo>
                        <a:lnTo>
                          <a:pt x="35" y="18"/>
                        </a:lnTo>
                        <a:lnTo>
                          <a:pt x="33" y="20"/>
                        </a:lnTo>
                        <a:lnTo>
                          <a:pt x="32" y="23"/>
                        </a:lnTo>
                        <a:lnTo>
                          <a:pt x="30" y="26"/>
                        </a:lnTo>
                        <a:lnTo>
                          <a:pt x="26" y="29"/>
                        </a:lnTo>
                        <a:lnTo>
                          <a:pt x="20" y="31"/>
                        </a:lnTo>
                        <a:lnTo>
                          <a:pt x="16" y="30"/>
                        </a:lnTo>
                        <a:lnTo>
                          <a:pt x="13" y="2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4" y="11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  <p:sp>
                <p:nvSpPr>
                  <p:cNvPr id="16473" name="Freeform 252">
                    <a:extLst>
                      <a:ext uri="{FF2B5EF4-FFF2-40B4-BE49-F238E27FC236}">
                        <a16:creationId xmlns:a16="http://schemas.microsoft.com/office/drawing/2014/main" id="{94156BC8-578F-AF4A-8827-4C651ADBA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" y="1968"/>
                    <a:ext cx="19" cy="7"/>
                  </a:xfrm>
                  <a:custGeom>
                    <a:avLst/>
                    <a:gdLst>
                      <a:gd name="T0" fmla="*/ 0 w 57"/>
                      <a:gd name="T1" fmla="*/ 0 h 22"/>
                      <a:gd name="T2" fmla="*/ 0 w 57"/>
                      <a:gd name="T3" fmla="*/ 0 h 22"/>
                      <a:gd name="T4" fmla="*/ 0 w 57"/>
                      <a:gd name="T5" fmla="*/ 0 h 22"/>
                      <a:gd name="T6" fmla="*/ 0 w 57"/>
                      <a:gd name="T7" fmla="*/ 0 h 22"/>
                      <a:gd name="T8" fmla="*/ 0 w 57"/>
                      <a:gd name="T9" fmla="*/ 0 h 22"/>
                      <a:gd name="T10" fmla="*/ 0 w 57"/>
                      <a:gd name="T11" fmla="*/ 0 h 22"/>
                      <a:gd name="T12" fmla="*/ 0 w 57"/>
                      <a:gd name="T13" fmla="*/ 0 h 22"/>
                      <a:gd name="T14" fmla="*/ 0 w 57"/>
                      <a:gd name="T15" fmla="*/ 0 h 22"/>
                      <a:gd name="T16" fmla="*/ 0 w 57"/>
                      <a:gd name="T17" fmla="*/ 0 h 22"/>
                      <a:gd name="T18" fmla="*/ 0 w 57"/>
                      <a:gd name="T19" fmla="*/ 0 h 22"/>
                      <a:gd name="T20" fmla="*/ 0 w 57"/>
                      <a:gd name="T21" fmla="*/ 0 h 22"/>
                      <a:gd name="T22" fmla="*/ 0 w 57"/>
                      <a:gd name="T23" fmla="*/ 0 h 22"/>
                      <a:gd name="T24" fmla="*/ 0 w 57"/>
                      <a:gd name="T25" fmla="*/ 0 h 22"/>
                      <a:gd name="T26" fmla="*/ 0 w 57"/>
                      <a:gd name="T27" fmla="*/ 0 h 22"/>
                      <a:gd name="T28" fmla="*/ 0 w 57"/>
                      <a:gd name="T29" fmla="*/ 0 h 22"/>
                      <a:gd name="T30" fmla="*/ 0 w 57"/>
                      <a:gd name="T31" fmla="*/ 0 h 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7"/>
                      <a:gd name="T49" fmla="*/ 0 h 22"/>
                      <a:gd name="T50" fmla="*/ 57 w 57"/>
                      <a:gd name="T51" fmla="*/ 22 h 22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7" h="22">
                        <a:moveTo>
                          <a:pt x="57" y="19"/>
                        </a:moveTo>
                        <a:lnTo>
                          <a:pt x="0" y="22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2" y="6"/>
                        </a:lnTo>
                        <a:lnTo>
                          <a:pt x="36" y="7"/>
                        </a:lnTo>
                        <a:lnTo>
                          <a:pt x="39" y="8"/>
                        </a:lnTo>
                        <a:lnTo>
                          <a:pt x="43" y="11"/>
                        </a:lnTo>
                        <a:lnTo>
                          <a:pt x="45" y="13"/>
                        </a:lnTo>
                        <a:lnTo>
                          <a:pt x="49" y="13"/>
                        </a:lnTo>
                        <a:lnTo>
                          <a:pt x="51" y="16"/>
                        </a:lnTo>
                        <a:lnTo>
                          <a:pt x="56" y="18"/>
                        </a:lnTo>
                        <a:lnTo>
                          <a:pt x="5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 b="1">
                        <a:solidFill>
                          <a:srgbClr val="008000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:endParaRPr lang="en-US" altLang="en-US"/>
                  </a:p>
                </p:txBody>
              </p:sp>
            </p:grpSp>
          </p:grpSp>
        </p:grpSp>
        <p:grpSp>
          <p:nvGrpSpPr>
            <p:cNvPr id="16423" name="Group 253">
              <a:extLst>
                <a:ext uri="{FF2B5EF4-FFF2-40B4-BE49-F238E27FC236}">
                  <a16:creationId xmlns:a16="http://schemas.microsoft.com/office/drawing/2014/main" id="{56C6A12E-77B0-BE40-8DD7-7C960EB7A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293"/>
              <a:ext cx="363" cy="369"/>
              <a:chOff x="1884" y="1812"/>
              <a:chExt cx="363" cy="369"/>
            </a:xfrm>
          </p:grpSpPr>
          <p:sp>
            <p:nvSpPr>
              <p:cNvPr id="16435" name="AutoShape 254">
                <a:extLst>
                  <a:ext uri="{FF2B5EF4-FFF2-40B4-BE49-F238E27FC236}">
                    <a16:creationId xmlns:a16="http://schemas.microsoft.com/office/drawing/2014/main" id="{22DBDD3E-8F9F-2444-97D0-1FE944D5A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1812"/>
                <a:ext cx="363" cy="369"/>
              </a:xfrm>
              <a:prstGeom prst="can">
                <a:avLst>
                  <a:gd name="adj" fmla="val 50826"/>
                </a:avLst>
              </a:prstGeom>
              <a:gradFill rotWithShape="0">
                <a:gsLst>
                  <a:gs pos="0">
                    <a:srgbClr val="764801"/>
                  </a:gs>
                  <a:gs pos="100000">
                    <a:srgbClr val="FE9B03"/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 b="1">
                    <a:solidFill>
                      <a:srgbClr val="008000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6436" name="Group 255">
                <a:extLst>
                  <a:ext uri="{FF2B5EF4-FFF2-40B4-BE49-F238E27FC236}">
                    <a16:creationId xmlns:a16="http://schemas.microsoft.com/office/drawing/2014/main" id="{3B2D60C9-DB7F-CE49-AA1F-689FCB26E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2" y="1863"/>
                <a:ext cx="279" cy="81"/>
                <a:chOff x="1470" y="1821"/>
                <a:chExt cx="279" cy="93"/>
              </a:xfrm>
            </p:grpSpPr>
            <p:sp>
              <p:nvSpPr>
                <p:cNvPr id="16437" name="Freeform 256">
                  <a:extLst>
                    <a:ext uri="{FF2B5EF4-FFF2-40B4-BE49-F238E27FC236}">
                      <a16:creationId xmlns:a16="http://schemas.microsoft.com/office/drawing/2014/main" id="{CA4E37B8-4728-B941-8CE2-4415C5F1F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1821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  <p:sp>
              <p:nvSpPr>
                <p:cNvPr id="16438" name="Freeform 257">
                  <a:extLst>
                    <a:ext uri="{FF2B5EF4-FFF2-40B4-BE49-F238E27FC236}">
                      <a16:creationId xmlns:a16="http://schemas.microsoft.com/office/drawing/2014/main" id="{C106FBEF-AEA7-3446-BC0F-5F0B79629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470" y="1824"/>
                  <a:ext cx="273" cy="90"/>
                </a:xfrm>
                <a:custGeom>
                  <a:avLst/>
                  <a:gdLst>
                    <a:gd name="T0" fmla="*/ 0 w 273"/>
                    <a:gd name="T1" fmla="*/ 0 h 90"/>
                    <a:gd name="T2" fmla="*/ 60 w 273"/>
                    <a:gd name="T3" fmla="*/ 0 h 90"/>
                    <a:gd name="T4" fmla="*/ 198 w 273"/>
                    <a:gd name="T5" fmla="*/ 90 h 90"/>
                    <a:gd name="T6" fmla="*/ 273 w 273"/>
                    <a:gd name="T7" fmla="*/ 90 h 9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3"/>
                    <a:gd name="T13" fmla="*/ 0 h 90"/>
                    <a:gd name="T14" fmla="*/ 273 w 273"/>
                    <a:gd name="T15" fmla="*/ 90 h 9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3" h="90">
                      <a:moveTo>
                        <a:pt x="0" y="0"/>
                      </a:moveTo>
                      <a:lnTo>
                        <a:pt x="60" y="0"/>
                      </a:lnTo>
                      <a:lnTo>
                        <a:pt x="198" y="90"/>
                      </a:lnTo>
                      <a:lnTo>
                        <a:pt x="273" y="90"/>
                      </a:lnTo>
                    </a:path>
                  </a:pathLst>
                </a:custGeom>
                <a:gradFill rotWithShape="0">
                  <a:gsLst>
                    <a:gs pos="0">
                      <a:srgbClr val="764801"/>
                    </a:gs>
                    <a:gs pos="100000">
                      <a:srgbClr val="FE9B03"/>
                    </a:gs>
                  </a:gsLst>
                  <a:lin ang="5400000" scaled="1"/>
                </a:gradFill>
                <a:ln w="9525">
                  <a:solidFill>
                    <a:schemeClr val="bg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anchor="ctr"/>
                <a:lstStyle>
                  <a:lvl1pPr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 b="1">
                      <a:solidFill>
                        <a:srgbClr val="00800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endParaRPr lang="en-US" altLang="en-US"/>
                </a:p>
              </p:txBody>
            </p:sp>
          </p:grpSp>
        </p:grpSp>
        <p:sp>
          <p:nvSpPr>
            <p:cNvPr id="16424" name="Text Box 258">
              <a:extLst>
                <a:ext uri="{FF2B5EF4-FFF2-40B4-BE49-F238E27FC236}">
                  <a16:creationId xmlns:a16="http://schemas.microsoft.com/office/drawing/2014/main" id="{A5271820-80A8-524C-9D47-3A4D88438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1488"/>
              <a:ext cx="2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A</a:t>
              </a:r>
            </a:p>
          </p:txBody>
        </p:sp>
        <p:sp>
          <p:nvSpPr>
            <p:cNvPr id="16425" name="Text Box 259">
              <a:extLst>
                <a:ext uri="{FF2B5EF4-FFF2-40B4-BE49-F238E27FC236}">
                  <a16:creationId xmlns:a16="http://schemas.microsoft.com/office/drawing/2014/main" id="{8F72B683-14FB-4543-8DDB-C4780F1B5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282"/>
              <a:ext cx="23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B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6" name="Text Box 260">
              <a:extLst>
                <a:ext uri="{FF2B5EF4-FFF2-40B4-BE49-F238E27FC236}">
                  <a16:creationId xmlns:a16="http://schemas.microsoft.com/office/drawing/2014/main" id="{37368510-CEDA-D54E-9D7A-59DD19274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928"/>
              <a:ext cx="2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C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7" name="Text Box 261">
              <a:extLst>
                <a:ext uri="{FF2B5EF4-FFF2-40B4-BE49-F238E27FC236}">
                  <a16:creationId xmlns:a16="http://schemas.microsoft.com/office/drawing/2014/main" id="{FF152431-5C6C-D84E-A7CC-68C73346E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1" y="1299"/>
              <a:ext cx="3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R1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8" name="Text Box 262">
              <a:extLst>
                <a:ext uri="{FF2B5EF4-FFF2-40B4-BE49-F238E27FC236}">
                  <a16:creationId xmlns:a16="http://schemas.microsoft.com/office/drawing/2014/main" id="{65C8E517-2B14-EC44-84BA-FF4734F54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832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R2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29" name="Text Box 263">
              <a:extLst>
                <a:ext uri="{FF2B5EF4-FFF2-40B4-BE49-F238E27FC236}">
                  <a16:creationId xmlns:a16="http://schemas.microsoft.com/office/drawing/2014/main" id="{A0CB641E-364B-6E41-BCF7-A9646B66A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0" y="1008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R3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0" name="Text Box 264">
              <a:extLst>
                <a:ext uri="{FF2B5EF4-FFF2-40B4-BE49-F238E27FC236}">
                  <a16:creationId xmlns:a16="http://schemas.microsoft.com/office/drawing/2014/main" id="{9284D24F-817D-A248-99B6-98913BC43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1440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R4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1" name="Text Box 265">
              <a:extLst>
                <a:ext uri="{FF2B5EF4-FFF2-40B4-BE49-F238E27FC236}">
                  <a16:creationId xmlns:a16="http://schemas.microsoft.com/office/drawing/2014/main" id="{0CF9A745-C6FE-2441-AC34-126DD39A3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" y="1440"/>
              <a:ext cx="2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D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2" name="Text Box 266">
              <a:extLst>
                <a:ext uri="{FF2B5EF4-FFF2-40B4-BE49-F238E27FC236}">
                  <a16:creationId xmlns:a16="http://schemas.microsoft.com/office/drawing/2014/main" id="{D15BBF75-6890-3E47-A65A-047D000E8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2" y="2304"/>
              <a:ext cx="2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E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3" name="Text Box 267">
              <a:extLst>
                <a:ext uri="{FF2B5EF4-FFF2-40B4-BE49-F238E27FC236}">
                  <a16:creationId xmlns:a16="http://schemas.microsoft.com/office/drawing/2014/main" id="{41B3BD05-8E5D-534A-8B02-746A2B571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6" y="3168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F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16434" name="Text Box 268">
              <a:extLst>
                <a:ext uri="{FF2B5EF4-FFF2-40B4-BE49-F238E27FC236}">
                  <a16:creationId xmlns:a16="http://schemas.microsoft.com/office/drawing/2014/main" id="{BB0C6C43-0874-A844-BDC1-E2A8F1F4F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6" y="3069"/>
              <a:ext cx="3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s-ES" altLang="en-US" sz="2400" b="0">
                  <a:solidFill>
                    <a:schemeClr val="tx1"/>
                  </a:solidFill>
                  <a:latin typeface="Comic Sans MS" panose="030F0902030302020204" pitchFamily="66" charset="0"/>
                </a:rPr>
                <a:t>R5</a:t>
              </a:r>
              <a:endParaRPr lang="en-US" altLang="en-US" sz="2400" b="0">
                <a:solidFill>
                  <a:schemeClr val="tx1"/>
                </a:solidFill>
                <a:latin typeface="Comic Sans MS" panose="030F0902030302020204" pitchFamily="66" charset="0"/>
              </a:endParaRPr>
            </a:p>
          </p:txBody>
        </p:sp>
      </p:grpSp>
      <p:grpSp>
        <p:nvGrpSpPr>
          <p:cNvPr id="31" name="Group 269">
            <a:extLst>
              <a:ext uri="{FF2B5EF4-FFF2-40B4-BE49-F238E27FC236}">
                <a16:creationId xmlns:a16="http://schemas.microsoft.com/office/drawing/2014/main" id="{42B07282-2C9F-1741-BF4A-0079B2E31297}"/>
              </a:ext>
            </a:extLst>
          </p:cNvPr>
          <p:cNvGrpSpPr>
            <a:grpSpLocks/>
          </p:cNvGrpSpPr>
          <p:nvPr/>
        </p:nvGrpSpPr>
        <p:grpSpPr bwMode="auto">
          <a:xfrm>
            <a:off x="1055688" y="4354513"/>
            <a:ext cx="804862" cy="228600"/>
            <a:chOff x="1776" y="3840"/>
            <a:chExt cx="720" cy="144"/>
          </a:xfrm>
        </p:grpSpPr>
        <p:sp>
          <p:nvSpPr>
            <p:cNvPr id="16398" name="Rectangle 270">
              <a:extLst>
                <a:ext uri="{FF2B5EF4-FFF2-40B4-BE49-F238E27FC236}">
                  <a16:creationId xmlns:a16="http://schemas.microsoft.com/office/drawing/2014/main" id="{41EB9C32-4982-2643-B449-B715352DB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9" name="Rectangle 271" descr="Wide upward diagonal">
              <a:extLst>
                <a:ext uri="{FF2B5EF4-FFF2-40B4-BE49-F238E27FC236}">
                  <a16:creationId xmlns:a16="http://schemas.microsoft.com/office/drawing/2014/main" id="{2A57101E-6328-B349-9799-19E5CCB6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1" name="Group 272">
            <a:extLst>
              <a:ext uri="{FF2B5EF4-FFF2-40B4-BE49-F238E27FC236}">
                <a16:creationId xmlns:a16="http://schemas.microsoft.com/office/drawing/2014/main" id="{B8A0EBB4-B7F9-C443-B105-29AE2B7E07F0}"/>
              </a:ext>
            </a:extLst>
          </p:cNvPr>
          <p:cNvGrpSpPr>
            <a:grpSpLocks/>
          </p:cNvGrpSpPr>
          <p:nvPr/>
        </p:nvGrpSpPr>
        <p:grpSpPr bwMode="auto">
          <a:xfrm>
            <a:off x="1168400" y="2354263"/>
            <a:ext cx="541338" cy="228600"/>
            <a:chOff x="244" y="1056"/>
            <a:chExt cx="341" cy="144"/>
          </a:xfrm>
        </p:grpSpPr>
        <p:sp>
          <p:nvSpPr>
            <p:cNvPr id="16396" name="Rectangle 273">
              <a:extLst>
                <a:ext uri="{FF2B5EF4-FFF2-40B4-BE49-F238E27FC236}">
                  <a16:creationId xmlns:a16="http://schemas.microsoft.com/office/drawing/2014/main" id="{B279EE52-34EC-4D45-AA1A-0C9962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" y="1056"/>
              <a:ext cx="240" cy="144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7" name="Rectangle 274" descr="Wide upward diagonal">
              <a:extLst>
                <a:ext uri="{FF2B5EF4-FFF2-40B4-BE49-F238E27FC236}">
                  <a16:creationId xmlns:a16="http://schemas.microsoft.com/office/drawing/2014/main" id="{9039F217-824D-5E45-A159-CF32D1EE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056"/>
              <a:ext cx="101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583" name="Group 275">
            <a:extLst>
              <a:ext uri="{FF2B5EF4-FFF2-40B4-BE49-F238E27FC236}">
                <a16:creationId xmlns:a16="http://schemas.microsoft.com/office/drawing/2014/main" id="{65098501-1CB8-C241-8F06-344E0C205388}"/>
              </a:ext>
            </a:extLst>
          </p:cNvPr>
          <p:cNvGrpSpPr>
            <a:grpSpLocks/>
          </p:cNvGrpSpPr>
          <p:nvPr/>
        </p:nvGrpSpPr>
        <p:grpSpPr bwMode="auto">
          <a:xfrm rot="-126167">
            <a:off x="1106488" y="3141663"/>
            <a:ext cx="700087" cy="228600"/>
            <a:chOff x="144" y="1252"/>
            <a:chExt cx="441" cy="144"/>
          </a:xfrm>
        </p:grpSpPr>
        <p:sp>
          <p:nvSpPr>
            <p:cNvPr id="16394" name="Rectangle 276">
              <a:extLst>
                <a:ext uri="{FF2B5EF4-FFF2-40B4-BE49-F238E27FC236}">
                  <a16:creationId xmlns:a16="http://schemas.microsoft.com/office/drawing/2014/main" id="{9CC60FC1-D023-8442-8460-4A2F732E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1252"/>
              <a:ext cx="340" cy="14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5" name="Rectangle 277" descr="Wide upward diagonal">
              <a:extLst>
                <a:ext uri="{FF2B5EF4-FFF2-40B4-BE49-F238E27FC236}">
                  <a16:creationId xmlns:a16="http://schemas.microsoft.com/office/drawing/2014/main" id="{523ACB8A-88BD-0348-A481-594B041A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252"/>
              <a:ext cx="101" cy="14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grpSp>
        <p:nvGrpSpPr>
          <p:cNvPr id="16384" name="Group 278">
            <a:extLst>
              <a:ext uri="{FF2B5EF4-FFF2-40B4-BE49-F238E27FC236}">
                <a16:creationId xmlns:a16="http://schemas.microsoft.com/office/drawing/2014/main" id="{5F5B3AD2-5FDF-F84C-981A-3FD2714B4D3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5105400"/>
            <a:ext cx="804863" cy="228600"/>
            <a:chOff x="1776" y="3840"/>
            <a:chExt cx="720" cy="144"/>
          </a:xfrm>
        </p:grpSpPr>
        <p:sp>
          <p:nvSpPr>
            <p:cNvPr id="16392" name="Rectangle 279">
              <a:extLst>
                <a:ext uri="{FF2B5EF4-FFF2-40B4-BE49-F238E27FC236}">
                  <a16:creationId xmlns:a16="http://schemas.microsoft.com/office/drawing/2014/main" id="{56497327-C05C-2141-B15D-D917A4A7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840"/>
              <a:ext cx="576" cy="14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16393" name="Rectangle 280" descr="Wide upward diagonal">
              <a:extLst>
                <a:ext uri="{FF2B5EF4-FFF2-40B4-BE49-F238E27FC236}">
                  <a16:creationId xmlns:a16="http://schemas.microsoft.com/office/drawing/2014/main" id="{9D34A07A-DFA8-1C4C-AF91-89B1D26A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840"/>
              <a:ext cx="144" cy="14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 b="1">
                  <a:solidFill>
                    <a:srgbClr val="008000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90E100D-DDB2-D943-87B5-B23CB54AC91A}"/>
              </a:ext>
            </a:extLst>
          </p:cNvPr>
          <p:cNvSpPr txBox="1"/>
          <p:nvPr/>
        </p:nvSpPr>
        <p:spPr>
          <a:xfrm>
            <a:off x="733425" y="5614988"/>
            <a:ext cx="77898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/>
              <a:t>Every router performs a per-packet lookup for every packet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a lookup in it’s local lookup table</a:t>
            </a:r>
          </a:p>
          <a:p>
            <a:pPr marL="342900" indent="-342900">
              <a:buAutoNum type="arabicPeriod"/>
            </a:pPr>
            <a:r>
              <a:rPr lang="en-US" dirty="0"/>
              <a:t>Each router performs lookups (ENTIRELY) independently of every other router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637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44444E-6 L 0.14392 0.03588 L 0.30607 -0.02755 L 0.50347 0.06343 L 0.70243 0.20995 " pathEditMode="relative" ptsTypes="AAAAA">
                                      <p:cBhvr>
                                        <p:cTn id="6" dur="2000" fill="hold"/>
                                        <p:tgtEl>
                                          <p:spTgt spid="16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028 -0.06667 L 0.16962 0.15116 L 0.51094 0.19514 L 0.68906 0.28125 " pathEditMode="relative" ptsTypes="AAAAA">
                                      <p:cBhvr>
                                        <p:cTn id="8" dur="2000" fill="hold"/>
                                        <p:tgtEl>
                                          <p:spTgt spid="16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-4.07407E-6 L 0.16233 -0.05694 L 0.30001 -0.32199 L 0.49983 -0.22615 L 0.70001 -0.28773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44444E-6 L -0.16233 -0.06828 L -0.3684 -0.39027 L -0.52812 -0.32847 L -0.70486 -0.36574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16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19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457200" y="1524000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50" name="Oval Callout 49"/>
          <p:cNvSpPr/>
          <p:nvPr/>
        </p:nvSpPr>
        <p:spPr bwMode="auto">
          <a:xfrm>
            <a:off x="6553200" y="2286000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51" name="Oval Callout 50"/>
          <p:cNvSpPr/>
          <p:nvPr/>
        </p:nvSpPr>
        <p:spPr bwMode="auto">
          <a:xfrm>
            <a:off x="5867400" y="5105400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5" name="Oval Callout 54"/>
          <p:cNvSpPr/>
          <p:nvPr/>
        </p:nvSpPr>
        <p:spPr bwMode="auto">
          <a:xfrm>
            <a:off x="5867400" y="228600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3048000" y="1600200"/>
            <a:ext cx="3276600" cy="15240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>
            <a:off x="6553200" y="1752600"/>
            <a:ext cx="76200" cy="144780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1740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920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(Switching)</a:t>
            </a:r>
          </a:p>
          <a:p>
            <a:pPr algn="ctr"/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9" name="Oval Callout 48"/>
          <p:cNvSpPr/>
          <p:nvPr/>
        </p:nvSpPr>
        <p:spPr bwMode="auto">
          <a:xfrm>
            <a:off x="6096000" y="685800"/>
            <a:ext cx="2895600" cy="1600200"/>
          </a:xfrm>
          <a:prstGeom prst="wedgeEllipseCallout">
            <a:avLst>
              <a:gd name="adj1" fmla="val -75808"/>
              <a:gd name="adj2" fmla="val 381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(1)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Implement IGP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and BGP protocols;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compute routing tables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Oval Callout 35"/>
          <p:cNvSpPr/>
          <p:nvPr/>
        </p:nvSpPr>
        <p:spPr bwMode="auto">
          <a:xfrm>
            <a:off x="6172200" y="838200"/>
            <a:ext cx="2895600" cy="1600200"/>
          </a:xfrm>
          <a:prstGeom prst="wedgeEllipseCallout">
            <a:avLst>
              <a:gd name="adj1" fmla="val -75341"/>
              <a:gd name="adj2" fmla="val 36470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(2)</a:t>
            </a: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 Push forwarding </a:t>
            </a:r>
            <a:b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700" b="1" i="0" u="none" strike="noStrike" cap="none" normalizeH="0" dirty="0">
                <a:ln>
                  <a:noFill/>
                </a:ln>
                <a:effectLst/>
                <a:latin typeface="+mn-lt"/>
              </a:rPr>
              <a:t>tables to the line cards</a:t>
            </a:r>
            <a:endParaRPr kumimoji="0" lang="en-US" sz="17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2667000" y="2362200"/>
            <a:ext cx="1600200" cy="3810000"/>
            <a:chOff x="2667000" y="2362200"/>
            <a:chExt cx="1600200" cy="3810000"/>
          </a:xfrm>
        </p:grpSpPr>
        <p:cxnSp>
          <p:nvCxnSpPr>
            <p:cNvPr id="18" name="Straight Arrow Connector 17"/>
            <p:cNvCxnSpPr/>
            <p:nvPr/>
          </p:nvCxnSpPr>
          <p:spPr bwMode="auto">
            <a:xfrm flipH="1">
              <a:off x="3048000" y="2362200"/>
              <a:ext cx="1066800" cy="7620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9" name="Straight Arrow Connector 38"/>
            <p:cNvCxnSpPr>
              <a:endCxn id="6" idx="3"/>
            </p:cNvCxnSpPr>
            <p:nvPr/>
          </p:nvCxnSpPr>
          <p:spPr bwMode="auto">
            <a:xfrm flipH="1">
              <a:off x="3023786" y="2362200"/>
              <a:ext cx="1167214" cy="17772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2" name="Straight Arrow Connector 41"/>
            <p:cNvCxnSpPr/>
            <p:nvPr/>
          </p:nvCxnSpPr>
          <p:spPr bwMode="auto">
            <a:xfrm flipH="1">
              <a:off x="3048000" y="2362200"/>
              <a:ext cx="1219200" cy="350520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45" name="Rectangle 44"/>
            <p:cNvSpPr/>
            <p:nvPr/>
          </p:nvSpPr>
          <p:spPr bwMode="auto">
            <a:xfrm>
              <a:off x="2667000" y="3200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2667000" y="3962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667000" y="5867400"/>
              <a:ext cx="152400" cy="3048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52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827314" y="1730828"/>
            <a:ext cx="7489371" cy="4354285"/>
          </a:xfrm>
        </p:spPr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tx1"/>
                </a:solidFill>
              </a:rPr>
              <a:t>Name: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Address: Where is a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r>
              <a:rPr lang="en-US" dirty="0">
                <a:solidFill>
                  <a:schemeClr val="tx1"/>
                </a:solidFill>
              </a:rPr>
              <a:t> 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Routing: How do I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</a:p>
          <a:p>
            <a:endParaRPr lang="en-US" i="1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</a:rPr>
              <a:t>Forwarding: What path do I take next</a:t>
            </a:r>
          </a:p>
          <a:p>
            <a:r>
              <a:rPr lang="en-US" dirty="0">
                <a:solidFill>
                  <a:schemeClr val="tx1"/>
                </a:solidFill>
              </a:rPr>
              <a:t>to get to the </a:t>
            </a:r>
            <a:r>
              <a:rPr lang="en-US" i="1" dirty="0">
                <a:solidFill>
                  <a:schemeClr val="tx1"/>
                </a:solidFill>
              </a:rPr>
              <a:t>something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9D1732F-5AB4-D446-AC75-78237AD0353F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Recall: Network layer is responsible for </a:t>
            </a:r>
            <a:r>
              <a:rPr lang="en-US" b="1" i="1" dirty="0"/>
              <a:t>GLOBAL</a:t>
            </a:r>
            <a:r>
              <a:rPr lang="en-US" dirty="0"/>
              <a:t> delivery</a:t>
            </a:r>
          </a:p>
        </p:txBody>
      </p:sp>
    </p:spTree>
    <p:extLst>
      <p:ext uri="{BB962C8B-B14F-4D97-AF65-F5344CB8AC3E}">
        <p14:creationId xmlns:p14="http://schemas.microsoft.com/office/powerpoint/2010/main" val="32093372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/>
              <a:t>What’s inside a router?</a:t>
            </a: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382460" y="1447800"/>
            <a:ext cx="6799338" cy="5105400"/>
          </a:xfrm>
          <a:prstGeom prst="rect">
            <a:avLst/>
          </a:prstGeom>
          <a:solidFill>
            <a:srgbClr val="E6E6E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332" tIns="44374" rIns="90332" bIns="44374" anchor="ctr"/>
          <a:lstStyle/>
          <a:p>
            <a:pPr algn="ctr" defTabSz="912813"/>
            <a:endParaRPr 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1735065" y="3104994"/>
            <a:ext cx="1288721" cy="493691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1735065" y="3893882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735065" y="5766856"/>
            <a:ext cx="1288721" cy="491147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6421896" y="3204242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6421896" y="3993130"/>
            <a:ext cx="1288721" cy="491146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6421896" y="5863558"/>
            <a:ext cx="1288721" cy="493691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dirty="0"/>
              <a:t>N</a:t>
            </a:r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591698" y="3300944"/>
            <a:ext cx="2131229" cy="2761108"/>
          </a:xfrm>
          <a:prstGeom prst="rect">
            <a:avLst/>
          </a:prstGeom>
          <a:solidFill>
            <a:srgbClr val="99FF66"/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78" tIns="44445" rIns="90478" bIns="44445" anchor="ctr"/>
          <a:lstStyle/>
          <a:p>
            <a:pPr algn="ctr"/>
            <a:endParaRPr lang="en-US">
              <a:latin typeface="Palatino Linotype" charset="0"/>
            </a:endParaRPr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914401" y="3400191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914401" y="4092377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4" name="Line 17"/>
          <p:cNvSpPr>
            <a:spLocks noChangeShapeType="1"/>
          </p:cNvSpPr>
          <p:nvPr/>
        </p:nvSpPr>
        <p:spPr bwMode="auto">
          <a:xfrm>
            <a:off x="914401" y="6062053"/>
            <a:ext cx="82066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5" name="Line 18"/>
          <p:cNvSpPr>
            <a:spLocks noChangeShapeType="1"/>
          </p:cNvSpPr>
          <p:nvPr/>
        </p:nvSpPr>
        <p:spPr bwMode="auto">
          <a:xfrm>
            <a:off x="7710617" y="616130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7710617" y="4189079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7710617" y="3400191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12064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(input)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20" name="Oval 23"/>
          <p:cNvSpPr>
            <a:spLocks noChangeArrowheads="1"/>
          </p:cNvSpPr>
          <p:nvPr/>
        </p:nvSpPr>
        <p:spPr bwMode="auto">
          <a:xfrm>
            <a:off x="2262411" y="4570799"/>
            <a:ext cx="118575" cy="96702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2206244" y="49779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2" name="Oval 25"/>
          <p:cNvSpPr>
            <a:spLocks noChangeArrowheads="1"/>
          </p:cNvSpPr>
          <p:nvPr/>
        </p:nvSpPr>
        <p:spPr bwMode="auto">
          <a:xfrm>
            <a:off x="2206244" y="5369867"/>
            <a:ext cx="115456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3" name="Oval 26"/>
          <p:cNvSpPr>
            <a:spLocks noChangeArrowheads="1"/>
          </p:cNvSpPr>
          <p:nvPr/>
        </p:nvSpPr>
        <p:spPr bwMode="auto">
          <a:xfrm>
            <a:off x="7008530" y="4705674"/>
            <a:ext cx="118575" cy="99246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" name="Oval 27"/>
          <p:cNvSpPr>
            <a:spLocks noChangeArrowheads="1"/>
          </p:cNvSpPr>
          <p:nvPr/>
        </p:nvSpPr>
        <p:spPr bwMode="auto">
          <a:xfrm>
            <a:off x="7008530" y="5100118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5" name="Oval 28"/>
          <p:cNvSpPr>
            <a:spLocks noChangeArrowheads="1"/>
          </p:cNvSpPr>
          <p:nvPr/>
        </p:nvSpPr>
        <p:spPr bwMode="auto">
          <a:xfrm>
            <a:off x="7008530" y="5492017"/>
            <a:ext cx="118575" cy="99248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cxnSp>
        <p:nvCxnSpPr>
          <p:cNvPr id="26" name="AutoShape 29"/>
          <p:cNvCxnSpPr>
            <a:cxnSpLocks noChangeShapeType="1"/>
          </p:cNvCxnSpPr>
          <p:nvPr/>
        </p:nvCxnSpPr>
        <p:spPr bwMode="auto">
          <a:xfrm>
            <a:off x="3073713" y="3369653"/>
            <a:ext cx="507687" cy="440347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AutoShape 30"/>
          <p:cNvCxnSpPr>
            <a:cxnSpLocks noChangeShapeType="1"/>
          </p:cNvCxnSpPr>
          <p:nvPr/>
        </p:nvCxnSpPr>
        <p:spPr bwMode="auto">
          <a:xfrm>
            <a:off x="3073713" y="4158541"/>
            <a:ext cx="583887" cy="337259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AutoShape 31"/>
          <p:cNvCxnSpPr>
            <a:cxnSpLocks noChangeShapeType="1"/>
          </p:cNvCxnSpPr>
          <p:nvPr/>
        </p:nvCxnSpPr>
        <p:spPr bwMode="auto">
          <a:xfrm flipV="1">
            <a:off x="3073713" y="5410200"/>
            <a:ext cx="507687" cy="62131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AutoShape 32"/>
          <p:cNvCxnSpPr>
            <a:cxnSpLocks noChangeShapeType="1"/>
          </p:cNvCxnSpPr>
          <p:nvPr/>
        </p:nvCxnSpPr>
        <p:spPr bwMode="auto">
          <a:xfrm flipV="1">
            <a:off x="5791200" y="3397647"/>
            <a:ext cx="646297" cy="33615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AutoShape 33"/>
          <p:cNvCxnSpPr>
            <a:cxnSpLocks noChangeShapeType="1"/>
          </p:cNvCxnSpPr>
          <p:nvPr/>
        </p:nvCxnSpPr>
        <p:spPr bwMode="auto">
          <a:xfrm flipV="1">
            <a:off x="5715000" y="4186536"/>
            <a:ext cx="722497" cy="80664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AutoShape 34"/>
          <p:cNvCxnSpPr>
            <a:cxnSpLocks noChangeShapeType="1"/>
          </p:cNvCxnSpPr>
          <p:nvPr/>
        </p:nvCxnSpPr>
        <p:spPr bwMode="auto">
          <a:xfrm>
            <a:off x="5791200" y="5105400"/>
            <a:ext cx="646297" cy="951563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2" name="Text Box 35"/>
          <p:cNvSpPr txBox="1">
            <a:spLocks noChangeArrowheads="1"/>
          </p:cNvSpPr>
          <p:nvPr/>
        </p:nvSpPr>
        <p:spPr bwMode="auto">
          <a:xfrm>
            <a:off x="3828775" y="4234744"/>
            <a:ext cx="1567943" cy="631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78" tIns="44445" rIns="90478" bIns="44445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Interconnect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Fabric</a:t>
            </a:r>
          </a:p>
        </p:txBody>
      </p:sp>
      <p:sp>
        <p:nvSpPr>
          <p:cNvPr id="40" name="Rectangle 11"/>
          <p:cNvSpPr>
            <a:spLocks noChangeArrowheads="1"/>
          </p:cNvSpPr>
          <p:nvPr/>
        </p:nvSpPr>
        <p:spPr bwMode="auto">
          <a:xfrm>
            <a:off x="3810000" y="1752600"/>
            <a:ext cx="1752600" cy="609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pPr algn="ctr"/>
            <a:r>
              <a:rPr lang="en-US" sz="1800" dirty="0">
                <a:latin typeface="+mn-lt"/>
              </a:rPr>
              <a:t>Route/Control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Processor</a:t>
            </a:r>
          </a:p>
        </p:txBody>
      </p:sp>
      <p:sp>
        <p:nvSpPr>
          <p:cNvPr id="47" name="Text Box 22"/>
          <p:cNvSpPr txBox="1">
            <a:spLocks noChangeArrowheads="1"/>
          </p:cNvSpPr>
          <p:nvPr/>
        </p:nvSpPr>
        <p:spPr bwMode="auto">
          <a:xfrm>
            <a:off x="5930807" y="2712164"/>
            <a:ext cx="2298793" cy="335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332" tIns="44374" rIns="90332" bIns="44374">
            <a:spAutoFit/>
          </a:bodyPr>
          <a:lstStyle>
            <a:lvl1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128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70013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25625" defTabSz="9128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2828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7400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1972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654425" defTabSz="912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/>
            <a:r>
              <a:rPr lang="en-US" sz="1600" b="1" dirty="0" err="1">
                <a:latin typeface="Arial" charset="0"/>
              </a:rPr>
              <a:t>Linecard</a:t>
            </a:r>
            <a:r>
              <a:rPr lang="en-US" sz="1600" dirty="0" err="1">
                <a:latin typeface="Arial" charset="0"/>
              </a:rPr>
              <a:t>s</a:t>
            </a:r>
            <a:r>
              <a:rPr lang="en-US" sz="1600" dirty="0">
                <a:latin typeface="Arial" charset="0"/>
              </a:rPr>
              <a:t> (output)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8" name="Oval 30"/>
          <p:cNvSpPr>
            <a:spLocks noChangeArrowheads="1"/>
          </p:cNvSpPr>
          <p:nvPr/>
        </p:nvSpPr>
        <p:spPr bwMode="auto">
          <a:xfrm>
            <a:off x="838200" y="2590800"/>
            <a:ext cx="7620000" cy="40386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" name="Oval Callout 48"/>
          <p:cNvSpPr/>
          <p:nvPr/>
        </p:nvSpPr>
        <p:spPr bwMode="auto">
          <a:xfrm>
            <a:off x="7162800" y="16764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data plane</a:t>
            </a:r>
          </a:p>
        </p:txBody>
      </p:sp>
      <p:sp>
        <p:nvSpPr>
          <p:cNvPr id="35" name="Oval 30"/>
          <p:cNvSpPr>
            <a:spLocks noChangeArrowheads="1"/>
          </p:cNvSpPr>
          <p:nvPr/>
        </p:nvSpPr>
        <p:spPr bwMode="auto">
          <a:xfrm>
            <a:off x="2667000" y="1600200"/>
            <a:ext cx="40386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Oval Callout 35"/>
          <p:cNvSpPr/>
          <p:nvPr/>
        </p:nvSpPr>
        <p:spPr bwMode="auto">
          <a:xfrm>
            <a:off x="6324600" y="457200"/>
            <a:ext cx="1981200" cy="1219200"/>
          </a:xfrm>
          <a:prstGeom prst="wedgeEllipseCallout">
            <a:avLst>
              <a:gd name="adj1" fmla="val -52333"/>
              <a:gd name="adj2" fmla="val 60284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Constitutes</a:t>
            </a: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the 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control plane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-205662" y="4391879"/>
            <a:ext cx="2159312" cy="1098674"/>
            <a:chOff x="-382996" y="1648488"/>
            <a:chExt cx="2159312" cy="1098674"/>
          </a:xfrm>
        </p:grpSpPr>
        <p:sp>
          <p:nvSpPr>
            <p:cNvPr id="3" name="Rounded Rectangular Callout 2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41654"/>
                <a:gd name="adj2" fmla="val 7325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3" y="1823832"/>
              <a:ext cx="164830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decision for each packet.</a:t>
              </a:r>
            </a:p>
            <a:p>
              <a:endParaRPr lang="en-GB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93605" y="488530"/>
            <a:ext cx="2216354" cy="1390322"/>
            <a:chOff x="-382996" y="1621167"/>
            <a:chExt cx="2216354" cy="1200329"/>
          </a:xfrm>
        </p:grpSpPr>
        <p:sp>
          <p:nvSpPr>
            <p:cNvPr id="42" name="Rounded Rectangular Callout 41"/>
            <p:cNvSpPr/>
            <p:nvPr/>
          </p:nvSpPr>
          <p:spPr>
            <a:xfrm>
              <a:off x="-382996" y="1648488"/>
              <a:ext cx="2159312" cy="1037063"/>
            </a:xfrm>
            <a:prstGeom prst="wedgeRoundRectCallout">
              <a:avLst>
                <a:gd name="adj1" fmla="val 105691"/>
                <a:gd name="adj2" fmla="val 67683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-254436" y="1621167"/>
              <a:ext cx="20877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Makes decisions over long time horizons : network change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1480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35" grpId="0" animBg="1"/>
      <p:bldP spid="3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Router architecture overview</a:t>
            </a:r>
            <a:endParaRPr lang="en-US" sz="3600" dirty="0"/>
          </a:p>
        </p:txBody>
      </p:sp>
      <p:sp>
        <p:nvSpPr>
          <p:cNvPr id="62" name="Rectangle 13">
            <a:extLst>
              <a:ext uri="{FF2B5EF4-FFF2-40B4-BE49-F238E27FC236}">
                <a16:creationId xmlns:a16="http://schemas.microsoft.com/office/drawing/2014/main" id="{1FBC4707-F7A4-A94F-8160-5F9B1176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81" y="1939943"/>
            <a:ext cx="80904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dirty="0">
                <a:solidFill>
                  <a:prstClr val="black"/>
                </a:solidFill>
                <a:cs typeface="ＭＳ Ｐゴシック" panose="020B0600070205080204" pitchFamily="34" charset="-128"/>
              </a:rPr>
              <a:t>high-level view of generic router architecture:</a:t>
            </a:r>
          </a:p>
        </p:txBody>
      </p:sp>
      <p:grpSp>
        <p:nvGrpSpPr>
          <p:cNvPr id="11" name="Group 60">
            <a:extLst>
              <a:ext uri="{FF2B5EF4-FFF2-40B4-BE49-F238E27FC236}">
                <a16:creationId xmlns:a16="http://schemas.microsoft.com/office/drawing/2014/main" id="{BFA21CC6-3BDD-0546-BF9B-53F12E412143}"/>
              </a:ext>
            </a:extLst>
          </p:cNvPr>
          <p:cNvGrpSpPr>
            <a:grpSpLocks/>
          </p:cNvGrpSpPr>
          <p:nvPr/>
        </p:nvGrpSpPr>
        <p:grpSpPr bwMode="auto">
          <a:xfrm>
            <a:off x="3243677" y="3456954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Rectangle 45">
              <a:extLst>
                <a:ext uri="{FF2B5EF4-FFF2-40B4-BE49-F238E27FC236}">
                  <a16:creationId xmlns:a16="http://schemas.microsoft.com/office/drawing/2014/main" id="{97E8C5CE-2986-D342-8AF6-D8B4A72B6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3" name="Text Box 48">
              <a:extLst>
                <a:ext uri="{FF2B5EF4-FFF2-40B4-BE49-F238E27FC236}">
                  <a16:creationId xmlns:a16="http://schemas.microsoft.com/office/drawing/2014/main" id="{62B04B43-D6DE-1643-8C5F-DAEC3D27B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F9895C-337A-3B44-9EA1-F8EEA976D228}"/>
              </a:ext>
            </a:extLst>
          </p:cNvPr>
          <p:cNvGrpSpPr/>
          <p:nvPr/>
        </p:nvGrpSpPr>
        <p:grpSpPr>
          <a:xfrm>
            <a:off x="3256774" y="2735436"/>
            <a:ext cx="1193006" cy="817960"/>
            <a:chOff x="4342365" y="2504247"/>
            <a:chExt cx="1590675" cy="1090613"/>
          </a:xfrm>
        </p:grpSpPr>
        <p:sp>
          <p:nvSpPr>
            <p:cNvPr id="14" name="Rectangle 46">
              <a:extLst>
                <a:ext uri="{FF2B5EF4-FFF2-40B4-BE49-F238E27FC236}">
                  <a16:creationId xmlns:a16="http://schemas.microsoft.com/office/drawing/2014/main" id="{7302BDAC-B9C0-8949-A593-83EC0EF2D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365" y="2504247"/>
              <a:ext cx="1590675" cy="64770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5" name="Text Box 47">
              <a:extLst>
                <a:ext uri="{FF2B5EF4-FFF2-40B4-BE49-F238E27FC236}">
                  <a16:creationId xmlns:a16="http://schemas.microsoft.com/office/drawing/2014/main" id="{4F3F6146-1D55-0B4C-BB98-623E05AE0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4230" y="2545522"/>
              <a:ext cx="1259320" cy="594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routing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>
                  <a:solidFill>
                    <a:prstClr val="black"/>
                  </a:solidFill>
                </a:rPr>
                <a:t>processor</a:t>
              </a:r>
            </a:p>
          </p:txBody>
        </p:sp>
        <p:sp>
          <p:nvSpPr>
            <p:cNvPr id="16" name="Line 50">
              <a:extLst>
                <a:ext uri="{FF2B5EF4-FFF2-40B4-BE49-F238E27FC236}">
                  <a16:creationId xmlns:a16="http://schemas.microsoft.com/office/drawing/2014/main" id="{73F730FD-50D6-6D47-8351-91FF553BF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1027" y="3023360"/>
              <a:ext cx="19050" cy="571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ACA66ED2-9041-9540-A174-B6BE809E0111}"/>
              </a:ext>
            </a:extLst>
          </p:cNvPr>
          <p:cNvGrpSpPr>
            <a:grpSpLocks/>
          </p:cNvGrpSpPr>
          <p:nvPr/>
        </p:nvGrpSpPr>
        <p:grpSpPr bwMode="auto">
          <a:xfrm>
            <a:off x="1711343" y="3467670"/>
            <a:ext cx="1525190" cy="425053"/>
            <a:chOff x="930" y="1989"/>
            <a:chExt cx="1482" cy="357"/>
          </a:xfrm>
        </p:grpSpPr>
        <p:sp>
          <p:nvSpPr>
            <p:cNvPr id="18" name="Rectangle 9">
              <a:extLst>
                <a:ext uri="{FF2B5EF4-FFF2-40B4-BE49-F238E27FC236}">
                  <a16:creationId xmlns:a16="http://schemas.microsoft.com/office/drawing/2014/main" id="{62683D12-8EE3-D54F-9142-B80DE97A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6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7C8073E8-202F-E24A-8766-ABE3BC4DC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" name="Rectangle 6">
              <a:extLst>
                <a:ext uri="{FF2B5EF4-FFF2-40B4-BE49-F238E27FC236}">
                  <a16:creationId xmlns:a16="http://schemas.microsoft.com/office/drawing/2014/main" id="{80E00E55-88BB-DC43-A2D7-ED792D65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1" name="Rectangle 8">
              <a:extLst>
                <a:ext uri="{FF2B5EF4-FFF2-40B4-BE49-F238E27FC236}">
                  <a16:creationId xmlns:a16="http://schemas.microsoft.com/office/drawing/2014/main" id="{697D85E7-E59C-2948-B89C-5F82FF5C7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2" name="Line 16">
              <a:extLst>
                <a:ext uri="{FF2B5EF4-FFF2-40B4-BE49-F238E27FC236}">
                  <a16:creationId xmlns:a16="http://schemas.microsoft.com/office/drawing/2014/main" id="{5BF71348-3208-AB4B-82A9-83B395A2F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oup 18">
            <a:extLst>
              <a:ext uri="{FF2B5EF4-FFF2-40B4-BE49-F238E27FC236}">
                <a16:creationId xmlns:a16="http://schemas.microsoft.com/office/drawing/2014/main" id="{A6176FD2-28E4-634E-B138-CE64958CCB93}"/>
              </a:ext>
            </a:extLst>
          </p:cNvPr>
          <p:cNvGrpSpPr>
            <a:grpSpLocks/>
          </p:cNvGrpSpPr>
          <p:nvPr/>
        </p:nvGrpSpPr>
        <p:grpSpPr bwMode="auto">
          <a:xfrm>
            <a:off x="1703008" y="4771404"/>
            <a:ext cx="1544241" cy="425054"/>
            <a:chOff x="930" y="1989"/>
            <a:chExt cx="1482" cy="357"/>
          </a:xfrm>
        </p:grpSpPr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B02421A2-89F9-7B4F-AD0F-B54C1097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89"/>
              <a:ext cx="1088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5" name="Rectangle 20">
              <a:extLst>
                <a:ext uri="{FF2B5EF4-FFF2-40B4-BE49-F238E27FC236}">
                  <a16:creationId xmlns:a16="http://schemas.microsoft.com/office/drawing/2014/main" id="{F8E24AD8-D1B3-694B-BCB6-D84CE449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6" name="Rectangle 21">
              <a:extLst>
                <a:ext uri="{FF2B5EF4-FFF2-40B4-BE49-F238E27FC236}">
                  <a16:creationId xmlns:a16="http://schemas.microsoft.com/office/drawing/2014/main" id="{EAAFBCAC-65CD-014D-AEFE-7FBAFCE9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7" name="Rectangle 22">
              <a:extLst>
                <a:ext uri="{FF2B5EF4-FFF2-40B4-BE49-F238E27FC236}">
                  <a16:creationId xmlns:a16="http://schemas.microsoft.com/office/drawing/2014/main" id="{0C8D09F6-0F58-0440-9B1A-15F2687E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8" name="Line 23">
              <a:extLst>
                <a:ext uri="{FF2B5EF4-FFF2-40B4-BE49-F238E27FC236}">
                  <a16:creationId xmlns:a16="http://schemas.microsoft.com/office/drawing/2014/main" id="{F601D68E-5FC2-E24B-9E6A-DBF25E086E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DBEF67F1-37BF-D74B-BCE9-505A050D61CD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2175686" y="4135610"/>
            <a:ext cx="409575" cy="409575"/>
            <a:chOff x="354" y="2715"/>
            <a:chExt cx="344" cy="344"/>
          </a:xfrm>
        </p:grpSpPr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9C112058-256F-D445-8FC7-9A99414DF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90D25AC5-CC8E-B54C-82BF-7D5D98699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2" name="Oval 27">
              <a:extLst>
                <a:ext uri="{FF2B5EF4-FFF2-40B4-BE49-F238E27FC236}">
                  <a16:creationId xmlns:a16="http://schemas.microsoft.com/office/drawing/2014/main" id="{40D693B4-9136-E641-8D14-C1E0622EC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33" name="Oval 28">
              <a:extLst>
                <a:ext uri="{FF2B5EF4-FFF2-40B4-BE49-F238E27FC236}">
                  <a16:creationId xmlns:a16="http://schemas.microsoft.com/office/drawing/2014/main" id="{4775F00E-A158-F94A-972C-197213FC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34" name="Text Box 57">
            <a:extLst>
              <a:ext uri="{FF2B5EF4-FFF2-40B4-BE49-F238E27FC236}">
                <a16:creationId xmlns:a16="http://schemas.microsoft.com/office/drawing/2014/main" id="{492AF8D2-6C5A-F547-903E-BECF47C4F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2761" y="5255989"/>
            <a:ext cx="1492716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input ports</a:t>
            </a:r>
          </a:p>
        </p:txBody>
      </p:sp>
      <p:grpSp>
        <p:nvGrpSpPr>
          <p:cNvPr id="35" name="Group 37">
            <a:extLst>
              <a:ext uri="{FF2B5EF4-FFF2-40B4-BE49-F238E27FC236}">
                <a16:creationId xmlns:a16="http://schemas.microsoft.com/office/drawing/2014/main" id="{11CB7D7F-8B2C-554A-B4F6-07F28C5B5C9F}"/>
              </a:ext>
            </a:extLst>
          </p:cNvPr>
          <p:cNvGrpSpPr>
            <a:grpSpLocks/>
          </p:cNvGrpSpPr>
          <p:nvPr/>
        </p:nvGrpSpPr>
        <p:grpSpPr bwMode="auto">
          <a:xfrm>
            <a:off x="4411681" y="3471241"/>
            <a:ext cx="1468040" cy="425054"/>
            <a:chOff x="-51" y="2454"/>
            <a:chExt cx="1482" cy="35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6" name="Group 36">
              <a:extLst>
                <a:ext uri="{FF2B5EF4-FFF2-40B4-BE49-F238E27FC236}">
                  <a16:creationId xmlns:a16="http://schemas.microsoft.com/office/drawing/2014/main" id="{9302BD5C-3388-5F4D-8CCA-EAD2FD66ADB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38" name="Rectangle 31">
                <a:extLst>
                  <a:ext uri="{FF2B5EF4-FFF2-40B4-BE49-F238E27FC236}">
                    <a16:creationId xmlns:a16="http://schemas.microsoft.com/office/drawing/2014/main" id="{0D459D87-1893-1743-8D5A-F323FDD34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Rectangle 32">
                <a:extLst>
                  <a:ext uri="{FF2B5EF4-FFF2-40B4-BE49-F238E27FC236}">
                    <a16:creationId xmlns:a16="http://schemas.microsoft.com/office/drawing/2014/main" id="{D94682C7-1EFD-0242-B3A2-8679BFDAC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8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Rectangle 33">
                <a:extLst>
                  <a:ext uri="{FF2B5EF4-FFF2-40B4-BE49-F238E27FC236}">
                    <a16:creationId xmlns:a16="http://schemas.microsoft.com/office/drawing/2014/main" id="{D323E676-6A0B-9D4C-A262-5DA2B4D92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Rectangle 34">
                <a:extLst>
                  <a:ext uri="{FF2B5EF4-FFF2-40B4-BE49-F238E27FC236}">
                    <a16:creationId xmlns:a16="http://schemas.microsoft.com/office/drawing/2014/main" id="{DE45BAF9-F85F-CE49-B15E-73BB262FD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63958D1A-98FE-AF43-AC11-DB72B9D9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2" name="Group 38">
            <a:extLst>
              <a:ext uri="{FF2B5EF4-FFF2-40B4-BE49-F238E27FC236}">
                <a16:creationId xmlns:a16="http://schemas.microsoft.com/office/drawing/2014/main" id="{5D8C710B-718F-D647-B17E-DF34372005AC}"/>
              </a:ext>
            </a:extLst>
          </p:cNvPr>
          <p:cNvGrpSpPr>
            <a:grpSpLocks/>
          </p:cNvGrpSpPr>
          <p:nvPr/>
        </p:nvGrpSpPr>
        <p:grpSpPr bwMode="auto">
          <a:xfrm>
            <a:off x="4425967" y="4771404"/>
            <a:ext cx="1508522" cy="425054"/>
            <a:chOff x="-51" y="2454"/>
            <a:chExt cx="1482" cy="357"/>
          </a:xfrm>
        </p:grpSpPr>
        <p:grpSp>
          <p:nvGrpSpPr>
            <p:cNvPr id="43" name="Group 39">
              <a:extLst>
                <a:ext uri="{FF2B5EF4-FFF2-40B4-BE49-F238E27FC236}">
                  <a16:creationId xmlns:a16="http://schemas.microsoft.com/office/drawing/2014/main" id="{EC854885-69FE-4244-BF93-8BB2F7786F8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45" name="Rectangle 40">
                <a:extLst>
                  <a:ext uri="{FF2B5EF4-FFF2-40B4-BE49-F238E27FC236}">
                    <a16:creationId xmlns:a16="http://schemas.microsoft.com/office/drawing/2014/main" id="{31148FFC-88E2-8643-8EDC-EE4624168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Rectangle 41">
                <a:extLst>
                  <a:ext uri="{FF2B5EF4-FFF2-40B4-BE49-F238E27FC236}">
                    <a16:creationId xmlns:a16="http://schemas.microsoft.com/office/drawing/2014/main" id="{682A9F8F-8723-874E-BB4D-B2BB08BC7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Rectangle 42">
                <a:extLst>
                  <a:ext uri="{FF2B5EF4-FFF2-40B4-BE49-F238E27FC236}">
                    <a16:creationId xmlns:a16="http://schemas.microsoft.com/office/drawing/2014/main" id="{E9D99F85-7DA2-B94F-9793-067BFD276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Rectangle 43">
                <a:extLst>
                  <a:ext uri="{FF2B5EF4-FFF2-40B4-BE49-F238E27FC236}">
                    <a16:creationId xmlns:a16="http://schemas.microsoft.com/office/drawing/2014/main" id="{79592419-CEB4-124B-A09B-CF67F5F2A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Line 44">
              <a:extLst>
                <a:ext uri="{FF2B5EF4-FFF2-40B4-BE49-F238E27FC236}">
                  <a16:creationId xmlns:a16="http://schemas.microsoft.com/office/drawing/2014/main" id="{CBC3FC3D-F764-0047-9677-FB9B8EAAF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9" name="Group 51">
            <a:extLst>
              <a:ext uri="{FF2B5EF4-FFF2-40B4-BE49-F238E27FC236}">
                <a16:creationId xmlns:a16="http://schemas.microsoft.com/office/drawing/2014/main" id="{0063545A-31FC-8D42-B9F6-52805867B567}"/>
              </a:ext>
            </a:extLst>
          </p:cNvPr>
          <p:cNvGrpSpPr>
            <a:grpSpLocks/>
          </p:cNvGrpSpPr>
          <p:nvPr/>
        </p:nvGrpSpPr>
        <p:grpSpPr bwMode="auto">
          <a:xfrm rot="2656396">
            <a:off x="5076049" y="4128467"/>
            <a:ext cx="409575" cy="409575"/>
            <a:chOff x="354" y="2715"/>
            <a:chExt cx="344" cy="344"/>
          </a:xfrm>
        </p:grpSpPr>
        <p:sp>
          <p:nvSpPr>
            <p:cNvPr id="50" name="Oval 52">
              <a:extLst>
                <a:ext uri="{FF2B5EF4-FFF2-40B4-BE49-F238E27FC236}">
                  <a16:creationId xmlns:a16="http://schemas.microsoft.com/office/drawing/2014/main" id="{83BE4773-3E63-524C-AD59-033C9E430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1" name="Oval 53">
              <a:extLst>
                <a:ext uri="{FF2B5EF4-FFF2-40B4-BE49-F238E27FC236}">
                  <a16:creationId xmlns:a16="http://schemas.microsoft.com/office/drawing/2014/main" id="{F45E0C4D-B738-5E42-99B7-C0253D1EC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2" name="Oval 54">
              <a:extLst>
                <a:ext uri="{FF2B5EF4-FFF2-40B4-BE49-F238E27FC236}">
                  <a16:creationId xmlns:a16="http://schemas.microsoft.com/office/drawing/2014/main" id="{2BD06A3F-4F96-8948-8417-90216E36C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53" name="Oval 55">
              <a:extLst>
                <a:ext uri="{FF2B5EF4-FFF2-40B4-BE49-F238E27FC236}">
                  <a16:creationId xmlns:a16="http://schemas.microsoft.com/office/drawing/2014/main" id="{6A51F44D-8E0B-DD44-A2B0-5A574363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54" name="Text Box 58">
            <a:extLst>
              <a:ext uri="{FF2B5EF4-FFF2-40B4-BE49-F238E27FC236}">
                <a16:creationId xmlns:a16="http://schemas.microsoft.com/office/drawing/2014/main" id="{8536AB41-BBDA-6A40-9786-A1757F632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996" y="5286945"/>
            <a:ext cx="1598515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>
                <a:solidFill>
                  <a:prstClr val="black"/>
                </a:solidFill>
              </a:rPr>
              <a:t>router output ports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DEF025D-D161-0845-8BA8-D19B1861EE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03008" y="3314079"/>
            <a:ext cx="5851922" cy="95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BAC350F1-2A41-2C4D-A74E-E12FE3300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324" y="3341464"/>
            <a:ext cx="16394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 dirty="0">
                <a:solidFill>
                  <a:srgbClr val="CC0000"/>
                </a:solidFill>
              </a:rPr>
              <a:t>forwarding data plane  </a:t>
            </a:r>
            <a:r>
              <a:rPr lang="en-US" altLang="en-US" sz="1200" dirty="0">
                <a:solidFill>
                  <a:prstClr val="black"/>
                </a:solidFill>
              </a:rPr>
              <a:t>(hardware) operates in nanosecond timeframe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9E496939-D5D8-314E-A293-36FDE55B1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7783" y="2513979"/>
            <a:ext cx="215979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routing, management</a:t>
            </a:r>
          </a:p>
          <a:p>
            <a:pPr algn="r" defTabSz="685800">
              <a:defRPr/>
            </a:pPr>
            <a:r>
              <a:rPr lang="en-US" altLang="en-US" sz="1200" i="1">
                <a:solidFill>
                  <a:srgbClr val="CC0000"/>
                </a:solidFill>
              </a:rPr>
              <a:t>control plane </a:t>
            </a:r>
            <a:r>
              <a:rPr lang="en-US" altLang="en-US" sz="1200">
                <a:solidFill>
                  <a:prstClr val="black"/>
                </a:solidFill>
              </a:rPr>
              <a:t>(software)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operates in millisecond </a:t>
            </a:r>
          </a:p>
          <a:p>
            <a:pPr algn="r" defTabSz="685800">
              <a:defRPr/>
            </a:pPr>
            <a:r>
              <a:rPr lang="en-US" altLang="en-US" sz="1200">
                <a:solidFill>
                  <a:prstClr val="black"/>
                </a:solidFill>
              </a:rPr>
              <a:t>time frame</a:t>
            </a:r>
          </a:p>
        </p:txBody>
      </p:sp>
      <p:sp>
        <p:nvSpPr>
          <p:cNvPr id="58" name="Freeform 10">
            <a:extLst>
              <a:ext uri="{FF2B5EF4-FFF2-40B4-BE49-F238E27FC236}">
                <a16:creationId xmlns:a16="http://schemas.microsoft.com/office/drawing/2014/main" id="{9563B337-045C-B84E-ADB0-A5D36720825E}"/>
              </a:ext>
            </a:extLst>
          </p:cNvPr>
          <p:cNvSpPr>
            <a:spLocks/>
          </p:cNvSpPr>
          <p:nvPr/>
        </p:nvSpPr>
        <p:spPr bwMode="auto">
          <a:xfrm>
            <a:off x="2801955" y="2956892"/>
            <a:ext cx="384572" cy="54769"/>
          </a:xfrm>
          <a:custGeom>
            <a:avLst/>
            <a:gdLst>
              <a:gd name="T0" fmla="*/ 487003 w 512919"/>
              <a:gd name="T1" fmla="*/ 70891 h 73266"/>
              <a:gd name="T2" fmla="*/ 511349 w 512919"/>
              <a:gd name="T3" fmla="*/ 0 h 73266"/>
              <a:gd name="T4" fmla="*/ 146098 w 512919"/>
              <a:gd name="T5" fmla="*/ 11815 h 73266"/>
              <a:gd name="T6" fmla="*/ 97399 w 512919"/>
              <a:gd name="T7" fmla="*/ 23630 h 73266"/>
              <a:gd name="T8" fmla="*/ 0 w 512919"/>
              <a:gd name="T9" fmla="*/ 11815 h 73266"/>
              <a:gd name="T10" fmla="*/ 0 w 512919"/>
              <a:gd name="T11" fmla="*/ 11815 h 73266"/>
              <a:gd name="T12" fmla="*/ 511349 w 512919"/>
              <a:gd name="T13" fmla="*/ 11815 h 73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2919"/>
              <a:gd name="T22" fmla="*/ 0 h 73266"/>
              <a:gd name="T23" fmla="*/ 512919 w 512919"/>
              <a:gd name="T24" fmla="*/ 73266 h 73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2919" h="73266">
                <a:moveTo>
                  <a:pt x="488494" y="73266"/>
                </a:moveTo>
                <a:lnTo>
                  <a:pt x="512919" y="0"/>
                </a:lnTo>
                <a:cubicBezTo>
                  <a:pt x="390795" y="4070"/>
                  <a:pt x="268529" y="5036"/>
                  <a:pt x="146548" y="12211"/>
                </a:cubicBezTo>
                <a:cubicBezTo>
                  <a:pt x="129793" y="13196"/>
                  <a:pt x="114483" y="24422"/>
                  <a:pt x="97699" y="24422"/>
                </a:cubicBezTo>
                <a:cubicBezTo>
                  <a:pt x="64879" y="24422"/>
                  <a:pt x="0" y="12211"/>
                  <a:pt x="0" y="12211"/>
                </a:cubicBezTo>
                <a:lnTo>
                  <a:pt x="512919" y="122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cxnSp>
        <p:nvCxnSpPr>
          <p:cNvPr id="59" name="Elbow Connector 58">
            <a:extLst>
              <a:ext uri="{FF2B5EF4-FFF2-40B4-BE49-F238E27FC236}">
                <a16:creationId xmlns:a16="http://schemas.microsoft.com/office/drawing/2014/main" id="{3E124150-F33F-0C46-842C-F5427C1367BD}"/>
              </a:ext>
            </a:extLst>
          </p:cNvPr>
          <p:cNvCxnSpPr>
            <a:cxnSpLocks noChangeShapeType="1"/>
            <a:endCxn id="27" idx="0"/>
          </p:cNvCxnSpPr>
          <p:nvPr/>
        </p:nvCxnSpPr>
        <p:spPr bwMode="auto">
          <a:xfrm rot="5400000">
            <a:off x="2064363" y="3754015"/>
            <a:ext cx="1854994" cy="260747"/>
          </a:xfrm>
          <a:prstGeom prst="bentConnector3">
            <a:avLst>
              <a:gd name="adj1" fmla="val -60"/>
            </a:avLst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Line 20">
            <a:extLst>
              <a:ext uri="{FF2B5EF4-FFF2-40B4-BE49-F238E27FC236}">
                <a16:creationId xmlns:a16="http://schemas.microsoft.com/office/drawing/2014/main" id="{CB81CF25-A54F-C5C4-4F2D-46A2780E3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8745" y="3399570"/>
            <a:ext cx="823784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6" name="Oval Callout 5">
            <a:extLst>
              <a:ext uri="{FF2B5EF4-FFF2-40B4-BE49-F238E27FC236}">
                <a16:creationId xmlns:a16="http://schemas.microsoft.com/office/drawing/2014/main" id="{B5D3461C-CD59-2961-F14A-E50936934A1D}"/>
              </a:ext>
            </a:extLst>
          </p:cNvPr>
          <p:cNvSpPr/>
          <p:nvPr/>
        </p:nvSpPr>
        <p:spPr bwMode="auto">
          <a:xfrm>
            <a:off x="417264" y="2827808"/>
            <a:ext cx="2438400" cy="990600"/>
          </a:xfrm>
          <a:prstGeom prst="wedgeEllipseCallout">
            <a:avLst>
              <a:gd name="adj1" fmla="val 20725"/>
              <a:gd name="adj2" fmla="val 119013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on their way in</a:t>
            </a:r>
          </a:p>
        </p:txBody>
      </p:sp>
      <p:sp>
        <p:nvSpPr>
          <p:cNvPr id="7" name="Oval Callout 6">
            <a:extLst>
              <a:ext uri="{FF2B5EF4-FFF2-40B4-BE49-F238E27FC236}">
                <a16:creationId xmlns:a16="http://schemas.microsoft.com/office/drawing/2014/main" id="{A519DA3E-B96C-7536-4475-C2E4835051BC}"/>
              </a:ext>
            </a:extLst>
          </p:cNvPr>
          <p:cNvSpPr/>
          <p:nvPr/>
        </p:nvSpPr>
        <p:spPr bwMode="auto">
          <a:xfrm>
            <a:off x="5521592" y="3178348"/>
            <a:ext cx="2438400" cy="990600"/>
          </a:xfrm>
          <a:prstGeom prst="wedgeEllipseCallout">
            <a:avLst>
              <a:gd name="adj1" fmla="val -36350"/>
              <a:gd name="adj2" fmla="val 134015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Processes packets</a:t>
            </a:r>
            <a:b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before they leave</a:t>
            </a:r>
          </a:p>
        </p:txBody>
      </p:sp>
      <p:sp>
        <p:nvSpPr>
          <p:cNvPr id="8" name="Oval Callout 7">
            <a:extLst>
              <a:ext uri="{FF2B5EF4-FFF2-40B4-BE49-F238E27FC236}">
                <a16:creationId xmlns:a16="http://schemas.microsoft.com/office/drawing/2014/main" id="{9E9EAF43-3410-26BE-BB78-8781405D6D41}"/>
              </a:ext>
            </a:extLst>
          </p:cNvPr>
          <p:cNvSpPr/>
          <p:nvPr/>
        </p:nvSpPr>
        <p:spPr bwMode="auto">
          <a:xfrm>
            <a:off x="4701207" y="5496435"/>
            <a:ext cx="2743200" cy="1143000"/>
          </a:xfrm>
          <a:prstGeom prst="wedgeEllipseCallout">
            <a:avLst>
              <a:gd name="adj1" fmla="val -76247"/>
              <a:gd name="adj2" fmla="val -9237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Transfers</a:t>
            </a: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 packets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from input to </a:t>
            </a:r>
            <a:b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800" b="1" i="0" u="none" strike="noStrike" cap="none" normalizeH="0" dirty="0">
                <a:ln>
                  <a:noFill/>
                </a:ln>
                <a:effectLst/>
                <a:latin typeface="+mn-lt"/>
              </a:rPr>
              <a:t>output ports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" name="Oval Callout 8">
            <a:extLst>
              <a:ext uri="{FF2B5EF4-FFF2-40B4-BE49-F238E27FC236}">
                <a16:creationId xmlns:a16="http://schemas.microsoft.com/office/drawing/2014/main" id="{B60C781B-9DC8-55F8-6539-AF3822D20B39}"/>
              </a:ext>
            </a:extLst>
          </p:cNvPr>
          <p:cNvSpPr/>
          <p:nvPr/>
        </p:nvSpPr>
        <p:spPr bwMode="auto">
          <a:xfrm>
            <a:off x="5685528" y="227979"/>
            <a:ext cx="2971800" cy="1600200"/>
          </a:xfrm>
          <a:prstGeom prst="wedgeEllipseCallout">
            <a:avLst>
              <a:gd name="adj1" fmla="val -12523"/>
              <a:gd name="adj2" fmla="val 49458"/>
            </a:avLst>
          </a:prstGeom>
          <a:solidFill>
            <a:schemeClr val="accent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dirty="0">
                <a:latin typeface="+mn-lt"/>
              </a:rPr>
              <a:t>Input and Output for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 the same port are on one 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physical </a:t>
            </a:r>
            <a:r>
              <a:rPr lang="en-US" sz="1800" dirty="0" err="1">
                <a:latin typeface="+mn-lt"/>
              </a:rPr>
              <a:t>linecard</a:t>
            </a:r>
            <a:r>
              <a:rPr lang="en-US" sz="1800" dirty="0">
                <a:latin typeface="+mn-lt"/>
              </a:rPr>
              <a:t> </a:t>
            </a:r>
            <a:endParaRPr kumimoji="0" lang="en-US" sz="18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6BE3B194-E3ED-ECD1-5404-1E80B9885665}"/>
              </a:ext>
            </a:extLst>
          </p:cNvPr>
          <p:cNvCxnSpPr>
            <a:cxnSpLocks/>
          </p:cNvCxnSpPr>
          <p:nvPr/>
        </p:nvCxnSpPr>
        <p:spPr bwMode="auto">
          <a:xfrm flipH="1">
            <a:off x="2995713" y="1599579"/>
            <a:ext cx="3147015" cy="185737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5BE3F430-F85E-F3F8-EEAD-4526B6522668}"/>
              </a:ext>
            </a:extLst>
          </p:cNvPr>
          <p:cNvCxnSpPr>
            <a:cxnSpLocks/>
            <a:endCxn id="40" idx="0"/>
          </p:cNvCxnSpPr>
          <p:nvPr/>
        </p:nvCxnSpPr>
        <p:spPr bwMode="auto">
          <a:xfrm flipH="1">
            <a:off x="5144710" y="1751979"/>
            <a:ext cx="1302818" cy="1762125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43776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F3BF66-FCD5-DF4D-990A-B26733B57152}"/>
              </a:ext>
            </a:extLst>
          </p:cNvPr>
          <p:cNvGrpSpPr/>
          <p:nvPr/>
        </p:nvGrpSpPr>
        <p:grpSpPr>
          <a:xfrm>
            <a:off x="146033" y="2381923"/>
            <a:ext cx="2740508" cy="1571447"/>
            <a:chOff x="194711" y="2032898"/>
            <a:chExt cx="3654010" cy="2095262"/>
          </a:xfrm>
        </p:grpSpPr>
        <p:sp>
          <p:nvSpPr>
            <p:cNvPr id="92" name="Rectangle 13">
              <a:extLst>
                <a:ext uri="{FF2B5EF4-FFF2-40B4-BE49-F238E27FC236}">
                  <a16:creationId xmlns:a16="http://schemas.microsoft.com/office/drawing/2014/main" id="{FA527A42-DFE8-B84B-AE0F-B6C04FC91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083" y="2032898"/>
              <a:ext cx="1417638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termination</a:t>
              </a: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CF874965-76FC-A440-815F-5C111BA47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711" y="3266386"/>
              <a:ext cx="2539585" cy="86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99"/>
                  </a:solidFill>
                  <a:latin typeface="Calibri" panose="020F0502020204030204"/>
                </a:rPr>
                <a:t>physical layer: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bit-level reception</a:t>
              </a:r>
              <a:endParaRPr lang="en-US" altLang="en-US" sz="150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6" name="Line 58">
              <a:extLst>
                <a:ext uri="{FF2B5EF4-FFF2-40B4-BE49-F238E27FC236}">
                  <a16:creationId xmlns:a16="http://schemas.microsoft.com/office/drawing/2014/main" id="{4B5F466A-2158-BD4D-B0D3-450398480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3821" y="2955235"/>
              <a:ext cx="446087" cy="4905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BA40969-3F14-3A45-97E9-4D81F9F1D53C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99" name="Rectangle 33">
              <a:extLst>
                <a:ext uri="{FF2B5EF4-FFF2-40B4-BE49-F238E27FC236}">
                  <a16:creationId xmlns:a16="http://schemas.microsoft.com/office/drawing/2014/main" id="{C0248889-95B0-8647-AC13-2A31FDEC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212FDFA-0F46-D741-88DA-002B11963175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12FFE13A-BB9E-4943-97F3-EA1EFC2E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Line 30">
                <a:extLst>
                  <a:ext uri="{FF2B5EF4-FFF2-40B4-BE49-F238E27FC236}">
                    <a16:creationId xmlns:a16="http://schemas.microsoft.com/office/drawing/2014/main" id="{B6E9D844-FAAD-2A4E-88E0-E214101BB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3" name="Text Box 6">
                <a:extLst>
                  <a:ext uri="{FF2B5EF4-FFF2-40B4-BE49-F238E27FC236}">
                    <a16:creationId xmlns:a16="http://schemas.microsoft.com/office/drawing/2014/main" id="{EAC11D6E-3147-1749-980D-26286A15A2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(Topic3)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117" name="Line 59">
                <a:extLst>
                  <a:ext uri="{FF2B5EF4-FFF2-40B4-BE49-F238E27FC236}">
                    <a16:creationId xmlns:a16="http://schemas.microsoft.com/office/drawing/2014/main" id="{052969D8-B347-344A-9102-4C7051682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E501147-3CF5-8941-886B-E4E508892657}"/>
              </a:ext>
            </a:extLst>
          </p:cNvPr>
          <p:cNvGrpSpPr/>
          <p:nvPr/>
        </p:nvGrpSpPr>
        <p:grpSpPr>
          <a:xfrm>
            <a:off x="2594113" y="2098555"/>
            <a:ext cx="6142383" cy="3767603"/>
            <a:chOff x="3458817" y="1655073"/>
            <a:chExt cx="8189844" cy="5023471"/>
          </a:xfrm>
        </p:grpSpPr>
        <p:sp>
          <p:nvSpPr>
            <p:cNvPr id="100" name="Text Box 35">
              <a:extLst>
                <a:ext uri="{FF2B5EF4-FFF2-40B4-BE49-F238E27FC236}">
                  <a16:creationId xmlns:a16="http://schemas.microsoft.com/office/drawing/2014/main" id="{926A7C49-4C7D-7F4F-9A0E-6A7815DA86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1562" y="1667773"/>
              <a:ext cx="1323440" cy="1508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lookup,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forwarding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queueing</a:t>
              </a:r>
            </a:p>
          </p:txBody>
        </p:sp>
        <p:grpSp>
          <p:nvGrpSpPr>
            <p:cNvPr id="106" name="Group 56">
              <a:extLst>
                <a:ext uri="{FF2B5EF4-FFF2-40B4-BE49-F238E27FC236}">
                  <a16:creationId xmlns:a16="http://schemas.microsoft.com/office/drawing/2014/main" id="{B68F5DD4-EE62-1647-8EBF-81CFFA9C7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3058" y="2274198"/>
              <a:ext cx="993775" cy="468312"/>
              <a:chOff x="310" y="3526"/>
              <a:chExt cx="1040" cy="457"/>
            </a:xfrm>
          </p:grpSpPr>
          <p:sp>
            <p:nvSpPr>
              <p:cNvPr id="107" name="Rectangle 47">
                <a:extLst>
                  <a:ext uri="{FF2B5EF4-FFF2-40B4-BE49-F238E27FC236}">
                    <a16:creationId xmlns:a16="http://schemas.microsoft.com/office/drawing/2014/main" id="{091252DD-E9F8-F043-8F13-9AD537E45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48">
                <a:extLst>
                  <a:ext uri="{FF2B5EF4-FFF2-40B4-BE49-F238E27FC236}">
                    <a16:creationId xmlns:a16="http://schemas.microsoft.com/office/drawing/2014/main" id="{8B8D0A07-01A4-B34B-A4DB-264DA4558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9" name="Line 49">
                <a:extLst>
                  <a:ext uri="{FF2B5EF4-FFF2-40B4-BE49-F238E27FC236}">
                    <a16:creationId xmlns:a16="http://schemas.microsoft.com/office/drawing/2014/main" id="{CCD0BAFD-2F01-BB4A-80D7-9DD3A6312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0" name="Line 50">
                <a:extLst>
                  <a:ext uri="{FF2B5EF4-FFF2-40B4-BE49-F238E27FC236}">
                    <a16:creationId xmlns:a16="http://schemas.microsoft.com/office/drawing/2014/main" id="{7F30AE35-07B8-C647-93E6-FBCF5A109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1" name="Line 51">
                <a:extLst>
                  <a:ext uri="{FF2B5EF4-FFF2-40B4-BE49-F238E27FC236}">
                    <a16:creationId xmlns:a16="http://schemas.microsoft.com/office/drawing/2014/main" id="{F3DA64D2-455B-5648-BA10-FC52CD131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2" name="Line 52">
                <a:extLst>
                  <a:ext uri="{FF2B5EF4-FFF2-40B4-BE49-F238E27FC236}">
                    <a16:creationId xmlns:a16="http://schemas.microsoft.com/office/drawing/2014/main" id="{106B00DE-F07D-CE47-8C50-C1CD1CD0A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3" name="Line 53">
                <a:extLst>
                  <a:ext uri="{FF2B5EF4-FFF2-40B4-BE49-F238E27FC236}">
                    <a16:creationId xmlns:a16="http://schemas.microsoft.com/office/drawing/2014/main" id="{0DED29BC-7052-8643-8C69-2F8864DFA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4" name="Line 54">
                <a:extLst>
                  <a:ext uri="{FF2B5EF4-FFF2-40B4-BE49-F238E27FC236}">
                    <a16:creationId xmlns:a16="http://schemas.microsoft.com/office/drawing/2014/main" id="{86C73DAC-8DDF-A54A-942C-8BC351167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5" name="Line 55">
                <a:extLst>
                  <a:ext uri="{FF2B5EF4-FFF2-40B4-BE49-F238E27FC236}">
                    <a16:creationId xmlns:a16="http://schemas.microsoft.com/office/drawing/2014/main" id="{18BE7814-C3C9-1A4C-AD5B-3274395DD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1658A4B-37AF-414E-BE01-AD93294C9259}"/>
                </a:ext>
              </a:extLst>
            </p:cNvPr>
            <p:cNvGrpSpPr/>
            <p:nvPr/>
          </p:nvGrpSpPr>
          <p:grpSpPr>
            <a:xfrm>
              <a:off x="3458817" y="1655073"/>
              <a:ext cx="8189844" cy="5023471"/>
              <a:chOff x="3458817" y="1655073"/>
              <a:chExt cx="8189844" cy="5023471"/>
            </a:xfrm>
          </p:grpSpPr>
          <p:sp>
            <p:nvSpPr>
              <p:cNvPr id="94" name="Rectangle 15">
                <a:extLst>
                  <a:ext uri="{FF2B5EF4-FFF2-40B4-BE49-F238E27FC236}">
                    <a16:creationId xmlns:a16="http://schemas.microsoft.com/office/drawing/2014/main" id="{90BCF5CF-E087-0C43-9B12-173780FEE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6058" y="1655073"/>
                <a:ext cx="1247775" cy="1504950"/>
              </a:xfrm>
              <a:prstGeom prst="rect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e 31">
                <a:extLst>
                  <a:ext uri="{FF2B5EF4-FFF2-40B4-BE49-F238E27FC236}">
                    <a16:creationId xmlns:a16="http://schemas.microsoft.com/office/drawing/2014/main" id="{8977AE01-852B-534D-A20E-EFF02DB5A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10796" y="2380560"/>
                <a:ext cx="190500" cy="15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1" name="Rectangle 4">
                <a:extLst>
                  <a:ext uri="{FF2B5EF4-FFF2-40B4-BE49-F238E27FC236}">
                    <a16:creationId xmlns:a16="http://schemas.microsoft.com/office/drawing/2014/main" id="{E1140E62-CB4B-6047-AA5C-851F17E9C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8817" y="4011544"/>
                <a:ext cx="8189844" cy="2667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ＭＳ Ｐゴシック" charset="0"/>
                    <a:cs typeface="ＭＳ Ｐゴシック" charset="0"/>
                  </a:defRPr>
                </a:lvl1pPr>
                <a:lvl2pPr marL="688975" indent="-231775" algn="l" rtl="0" eaLnBrk="0" fontAlgn="base" hangingPunct="0">
                  <a:lnSpc>
                    <a:spcPct val="85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/>
                    <a:ea typeface="ＭＳ Ｐゴシック" charset="0"/>
                    <a:cs typeface="Gill Sans M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Gill Sans MT"/>
                    <a:ea typeface="Gill Sans MT" charset="0"/>
                    <a:cs typeface="Gill Sans M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  <a:ea typeface="Gill Sans MT" charset="0"/>
                    <a:cs typeface="Gill Sans MT" charset="0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-109" charset="0"/>
                  </a:defRPr>
                </a:lvl9pPr>
              </a:lstStyle>
              <a:p>
                <a:pPr marL="257175" indent="-257175" defTabSz="685800">
                  <a:lnSpc>
                    <a:spcPct val="90000"/>
                  </a:lnSpc>
                  <a:buNone/>
                  <a:defRPr/>
                </a:pP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decentralized switching</a:t>
                </a:r>
                <a:r>
                  <a:rPr lang="en-US" altLang="en-US" sz="2100" i="1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:</a:t>
                </a:r>
                <a:r>
                  <a:rPr lang="en-US" altLang="en-US" sz="2100" kern="0" dirty="0">
                    <a:solidFill>
                      <a:srgbClr val="000099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 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using header field values, lookup output port using forwarding table in input port memory </a:t>
                </a:r>
                <a:r>
                  <a:rPr lang="en-US" altLang="en-US" sz="1800" i="1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(“match plus action”)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goal: complete input port processing at ‘</a:t>
                </a:r>
                <a:r>
                  <a:rPr lang="en-US" altLang="ja-JP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line speed’</a:t>
                </a:r>
              </a:p>
              <a:p>
                <a:pPr marL="257175" indent="-257175" defTabSz="685800">
                  <a:lnSpc>
                    <a:spcPct val="90000"/>
                  </a:lnSpc>
                  <a:defRPr/>
                </a:pPr>
                <a:r>
                  <a:rPr lang="en-US" altLang="en-US" sz="1800" kern="0" dirty="0">
                    <a:solidFill>
                      <a:srgbClr val="0000A3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input port queuing: </a:t>
                </a:r>
                <a:r>
                  <a:rPr lang="en-US" altLang="en-US" sz="1800" kern="0" dirty="0">
                    <a:solidFill>
                      <a:prstClr val="black"/>
                    </a:solidFill>
                    <a:latin typeface="Calibri" panose="020F0502020204030204"/>
                    <a:ea typeface="ＭＳ Ｐゴシック" panose="020B0600070205080204" pitchFamily="34" charset="-128"/>
                    <a:cs typeface="ＭＳ Ｐゴシック" panose="020B0600070205080204" pitchFamily="34" charset="-128"/>
                  </a:rPr>
                  <a:t>if datagrams arrive faster than forwarding rate into switch fabric</a:t>
                </a:r>
              </a:p>
            </p:txBody>
          </p:sp>
          <p:sp>
            <p:nvSpPr>
              <p:cNvPr id="118" name="Line 60">
                <a:extLst>
                  <a:ext uri="{FF2B5EF4-FFF2-40B4-BE49-F238E27FC236}">
                    <a16:creationId xmlns:a16="http://schemas.microsoft.com/office/drawing/2014/main" id="{FFF5D7A3-77C9-D34E-AC43-6A097D73F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67946" y="3282260"/>
                <a:ext cx="669925" cy="790575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037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59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Input port functions</a:t>
            </a:r>
            <a:endParaRPr lang="en-US" sz="3600" dirty="0"/>
          </a:p>
        </p:txBody>
      </p:sp>
      <p:sp>
        <p:nvSpPr>
          <p:cNvPr id="91" name="Rectangle 12">
            <a:extLst>
              <a:ext uri="{FF2B5EF4-FFF2-40B4-BE49-F238E27FC236}">
                <a16:creationId xmlns:a16="http://schemas.microsoft.com/office/drawing/2014/main" id="{C1168DD7-29CD-D740-BA24-DFE4997D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631" y="1996161"/>
            <a:ext cx="3426619" cy="1377553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2" name="Rectangle 13">
            <a:extLst>
              <a:ext uri="{FF2B5EF4-FFF2-40B4-BE49-F238E27FC236}">
                <a16:creationId xmlns:a16="http://schemas.microsoft.com/office/drawing/2014/main" id="{FA527A42-DFE8-B84B-AE0F-B6C04FC91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312" y="2381924"/>
            <a:ext cx="1063229" cy="621506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termination</a:t>
            </a:r>
          </a:p>
        </p:txBody>
      </p:sp>
      <p:sp>
        <p:nvSpPr>
          <p:cNvPr id="94" name="Rectangle 15">
            <a:extLst>
              <a:ext uri="{FF2B5EF4-FFF2-40B4-BE49-F238E27FC236}">
                <a16:creationId xmlns:a16="http://schemas.microsoft.com/office/drawing/2014/main" id="{90BCF5CF-E087-0C43-9B12-173780FEE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4544" y="2098555"/>
            <a:ext cx="935831" cy="1128713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95" name="Line 16">
            <a:extLst>
              <a:ext uri="{FF2B5EF4-FFF2-40B4-BE49-F238E27FC236}">
                <a16:creationId xmlns:a16="http://schemas.microsoft.com/office/drawing/2014/main" id="{273874E2-0AAC-C144-B2A5-D7EF20CCA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9463" y="2690295"/>
            <a:ext cx="31789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6" name="Line 30">
            <a:extLst>
              <a:ext uri="{FF2B5EF4-FFF2-40B4-BE49-F238E27FC236}">
                <a16:creationId xmlns:a16="http://schemas.microsoft.com/office/drawing/2014/main" id="{B6E9D844-FAAD-2A4E-88E0-E214101BBD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0828" y="2674818"/>
            <a:ext cx="142875" cy="119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7" name="Line 31">
            <a:extLst>
              <a:ext uri="{FF2B5EF4-FFF2-40B4-BE49-F238E27FC236}">
                <a16:creationId xmlns:a16="http://schemas.microsoft.com/office/drawing/2014/main" id="{8977AE01-852B-534D-A20E-EFF02DB5A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097" y="2642670"/>
            <a:ext cx="142875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32">
            <a:extLst>
              <a:ext uri="{FF2B5EF4-FFF2-40B4-BE49-F238E27FC236}">
                <a16:creationId xmlns:a16="http://schemas.microsoft.com/office/drawing/2014/main" id="{13983755-8FAE-1741-9303-C0E4E248C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51085" y="2673626"/>
            <a:ext cx="552450" cy="119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0" name="Text Box 35">
            <a:extLst>
              <a:ext uri="{FF2B5EF4-FFF2-40B4-BE49-F238E27FC236}">
                <a16:creationId xmlns:a16="http://schemas.microsoft.com/office/drawing/2014/main" id="{926A7C49-4C7D-7F4F-9A0E-6A7815DA8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172" y="2108080"/>
            <a:ext cx="992580" cy="1131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lookup,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forwarding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queueing</a:t>
            </a:r>
          </a:p>
        </p:txBody>
      </p:sp>
      <p:sp>
        <p:nvSpPr>
          <p:cNvPr id="101" name="Rectangle 4">
            <a:extLst>
              <a:ext uri="{FF2B5EF4-FFF2-40B4-BE49-F238E27FC236}">
                <a16:creationId xmlns:a16="http://schemas.microsoft.com/office/drawing/2014/main" id="{E1140E62-CB4B-6047-AA5C-851F17E9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4113" y="3865908"/>
            <a:ext cx="6142383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8975" indent="-231775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/>
                <a:ea typeface="ＭＳ Ｐゴシック" charset="0"/>
                <a:cs typeface="Gill Sans M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Gill Sans MT"/>
                <a:ea typeface="Gill Sans MT" charset="0"/>
                <a:cs typeface="Gill Sans M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Gill Sans MT" charset="0"/>
                <a:cs typeface="Gill Sans MT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57175" indent="-257175" defTabSz="685800">
              <a:lnSpc>
                <a:spcPct val="90000"/>
              </a:lnSpc>
              <a:buNone/>
              <a:defRPr/>
            </a:pP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decentralized switching</a:t>
            </a:r>
            <a:r>
              <a:rPr lang="en-US" altLang="en-US" sz="2100" i="1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</a:t>
            </a:r>
            <a:r>
              <a:rPr lang="en-US" altLang="en-US" sz="2100" kern="0" dirty="0">
                <a:solidFill>
                  <a:srgbClr val="000099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using header field values, lookup output port using forwarding table in input port memory </a:t>
            </a:r>
            <a:r>
              <a:rPr lang="en-US" altLang="en-US" sz="1800" i="1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(“match plus action”)</a:t>
            </a: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destination-based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only on destination IP address (traditional)</a:t>
            </a: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257175" indent="-257175" defTabSz="685800">
              <a:lnSpc>
                <a:spcPct val="90000"/>
              </a:lnSpc>
              <a:defRPr/>
            </a:pPr>
            <a:r>
              <a:rPr lang="en-US" altLang="en-US" sz="18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forwarding: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 based on any set of header field values</a:t>
            </a:r>
          </a:p>
        </p:txBody>
      </p:sp>
      <p:sp>
        <p:nvSpPr>
          <p:cNvPr id="102" name="Text Box 5">
            <a:extLst>
              <a:ext uri="{FF2B5EF4-FFF2-40B4-BE49-F238E27FC236}">
                <a16:creationId xmlns:a16="http://schemas.microsoft.com/office/drawing/2014/main" id="{CF874965-76FC-A440-815F-5C111BA47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33" y="3307039"/>
            <a:ext cx="1904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99"/>
                </a:solidFill>
                <a:latin typeface="Calibri" panose="020F0502020204030204"/>
              </a:rPr>
              <a:t>physical layer: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800" kern="0" dirty="0">
                <a:solidFill>
                  <a:srgbClr val="000000"/>
                </a:solidFill>
                <a:latin typeface="Calibri" panose="020F0502020204030204"/>
              </a:rPr>
              <a:t>bit-level reception</a:t>
            </a:r>
            <a:endParaRPr lang="en-US" altLang="en-US" sz="1500" kern="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04" name="Line 45">
            <a:extLst>
              <a:ext uri="{FF2B5EF4-FFF2-40B4-BE49-F238E27FC236}">
                <a16:creationId xmlns:a16="http://schemas.microsoft.com/office/drawing/2014/main" id="{C28D9927-E6BA-644D-AEC8-2218FA4AE8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00" y="1534199"/>
            <a:ext cx="8335" cy="214907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" name="Rectangle 46">
            <a:extLst>
              <a:ext uri="{FF2B5EF4-FFF2-40B4-BE49-F238E27FC236}">
                <a16:creationId xmlns:a16="http://schemas.microsoft.com/office/drawing/2014/main" id="{60DADEEF-0CD4-B448-8A66-E2060FA8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256" y="2380733"/>
            <a:ext cx="791766" cy="6215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fabric</a:t>
            </a:r>
          </a:p>
        </p:txBody>
      </p:sp>
      <p:grpSp>
        <p:nvGrpSpPr>
          <p:cNvPr id="106" name="Group 56">
            <a:extLst>
              <a:ext uri="{FF2B5EF4-FFF2-40B4-BE49-F238E27FC236}">
                <a16:creationId xmlns:a16="http://schemas.microsoft.com/office/drawing/2014/main" id="{B68F5DD4-EE62-1647-8EBF-81CFFA9C7F14}"/>
              </a:ext>
            </a:extLst>
          </p:cNvPr>
          <p:cNvGrpSpPr>
            <a:grpSpLocks/>
          </p:cNvGrpSpPr>
          <p:nvPr/>
        </p:nvGrpSpPr>
        <p:grpSpPr bwMode="auto">
          <a:xfrm>
            <a:off x="4149794" y="2562899"/>
            <a:ext cx="745331" cy="351234"/>
            <a:chOff x="310" y="3526"/>
            <a:chExt cx="1040" cy="457"/>
          </a:xfrm>
        </p:grpSpPr>
        <p:sp>
          <p:nvSpPr>
            <p:cNvPr id="107" name="Rectangle 47">
              <a:extLst>
                <a:ext uri="{FF2B5EF4-FFF2-40B4-BE49-F238E27FC236}">
                  <a16:creationId xmlns:a16="http://schemas.microsoft.com/office/drawing/2014/main" id="{091252DD-E9F8-F043-8F13-9AD537E45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3526"/>
              <a:ext cx="1040" cy="457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8" name="Line 48">
              <a:extLst>
                <a:ext uri="{FF2B5EF4-FFF2-40B4-BE49-F238E27FC236}">
                  <a16:creationId xmlns:a16="http://schemas.microsoft.com/office/drawing/2014/main" id="{8B8D0A07-01A4-B34B-A4DB-264DA4558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" name="Line 49">
              <a:extLst>
                <a:ext uri="{FF2B5EF4-FFF2-40B4-BE49-F238E27FC236}">
                  <a16:creationId xmlns:a16="http://schemas.microsoft.com/office/drawing/2014/main" id="{CCD0BAFD-2F01-BB4A-80D7-9DD3A6312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0" name="Line 50">
              <a:extLst>
                <a:ext uri="{FF2B5EF4-FFF2-40B4-BE49-F238E27FC236}">
                  <a16:creationId xmlns:a16="http://schemas.microsoft.com/office/drawing/2014/main" id="{7F30AE35-07B8-C647-93E6-FBCF5A109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1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1" name="Line 51">
              <a:extLst>
                <a:ext uri="{FF2B5EF4-FFF2-40B4-BE49-F238E27FC236}">
                  <a16:creationId xmlns:a16="http://schemas.microsoft.com/office/drawing/2014/main" id="{F3DA64D2-455B-5648-BA10-FC52CD131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2" name="Line 52">
              <a:extLst>
                <a:ext uri="{FF2B5EF4-FFF2-40B4-BE49-F238E27FC236}">
                  <a16:creationId xmlns:a16="http://schemas.microsoft.com/office/drawing/2014/main" id="{106B00DE-F07D-CE47-8C50-C1CD1CD0A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3" name="Line 53">
              <a:extLst>
                <a:ext uri="{FF2B5EF4-FFF2-40B4-BE49-F238E27FC236}">
                  <a16:creationId xmlns:a16="http://schemas.microsoft.com/office/drawing/2014/main" id="{0DED29BC-7052-8643-8C69-2F8864DFA7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6" y="3534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4" name="Line 54">
              <a:extLst>
                <a:ext uri="{FF2B5EF4-FFF2-40B4-BE49-F238E27FC236}">
                  <a16:creationId xmlns:a16="http://schemas.microsoft.com/office/drawing/2014/main" id="{86C73DAC-8DDF-A54A-942C-8BC351167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1" y="3535"/>
              <a:ext cx="2" cy="437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Line 55">
              <a:extLst>
                <a:ext uri="{FF2B5EF4-FFF2-40B4-BE49-F238E27FC236}">
                  <a16:creationId xmlns:a16="http://schemas.microsoft.com/office/drawing/2014/main" id="{18BE7814-C3C9-1A4C-AD5B-3274395DD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9" y="3538"/>
              <a:ext cx="2" cy="435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16" name="Line 58">
            <a:extLst>
              <a:ext uri="{FF2B5EF4-FFF2-40B4-BE49-F238E27FC236}">
                <a16:creationId xmlns:a16="http://schemas.microsoft.com/office/drawing/2014/main" id="{4B5F466A-2158-BD4D-B0D3-450398480C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7866" y="3073676"/>
            <a:ext cx="334565" cy="36790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8" name="Line 60">
            <a:extLst>
              <a:ext uri="{FF2B5EF4-FFF2-40B4-BE49-F238E27FC236}">
                <a16:creationId xmlns:a16="http://schemas.microsoft.com/office/drawing/2014/main" id="{FFF5D7A3-77C9-D34E-AC43-6A097D73FE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0960" y="3318946"/>
            <a:ext cx="502444" cy="592931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18F2E2A-C657-CE42-826A-8464B8BEB733}"/>
              </a:ext>
            </a:extLst>
          </p:cNvPr>
          <p:cNvGrpSpPr/>
          <p:nvPr/>
        </p:nvGrpSpPr>
        <p:grpSpPr>
          <a:xfrm>
            <a:off x="605589" y="2105647"/>
            <a:ext cx="3300127" cy="2820306"/>
            <a:chOff x="807452" y="1664528"/>
            <a:chExt cx="4400169" cy="3760409"/>
          </a:xfrm>
        </p:grpSpPr>
        <p:sp>
          <p:nvSpPr>
            <p:cNvPr id="33" name="Rectangle 33">
              <a:extLst>
                <a:ext uri="{FF2B5EF4-FFF2-40B4-BE49-F238E27FC236}">
                  <a16:creationId xmlns:a16="http://schemas.microsoft.com/office/drawing/2014/main" id="{2EA30939-880D-1A4E-ADA4-26E2CC52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937" y="1947588"/>
              <a:ext cx="1055688" cy="828675"/>
            </a:xfrm>
            <a:prstGeom prst="rect">
              <a:avLst/>
            </a:prstGeom>
            <a:noFill/>
            <a:ln>
              <a:noFill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(receive)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13133BD-446D-E742-B2AD-72DE39321A8A}"/>
                </a:ext>
              </a:extLst>
            </p:cNvPr>
            <p:cNvGrpSpPr/>
            <p:nvPr/>
          </p:nvGrpSpPr>
          <p:grpSpPr>
            <a:xfrm>
              <a:off x="807452" y="1664528"/>
              <a:ext cx="4400169" cy="3760409"/>
              <a:chOff x="807452" y="1664528"/>
              <a:chExt cx="4400169" cy="3760409"/>
            </a:xfrm>
          </p:grpSpPr>
          <p:sp>
            <p:nvSpPr>
              <p:cNvPr id="35" name="Rectangle 14">
                <a:extLst>
                  <a:ext uri="{FF2B5EF4-FFF2-40B4-BE49-F238E27FC236}">
                    <a16:creationId xmlns:a16="http://schemas.microsoft.com/office/drawing/2014/main" id="{79A46D4C-DBCD-A54B-9BA8-1AEED3D1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96" y="1664528"/>
                <a:ext cx="1152525" cy="1409700"/>
              </a:xfrm>
              <a:prstGeom prst="rect">
                <a:avLst/>
              </a:prstGeom>
              <a:noFill/>
              <a:ln w="285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Line 30">
                <a:extLst>
                  <a:ext uri="{FF2B5EF4-FFF2-40B4-BE49-F238E27FC236}">
                    <a16:creationId xmlns:a16="http://schemas.microsoft.com/office/drawing/2014/main" id="{42D89CE3-6D54-8D4C-A4FF-D8068693F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771" y="2423423"/>
                <a:ext cx="190500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" name="Text Box 6">
                <a:extLst>
                  <a:ext uri="{FF2B5EF4-FFF2-40B4-BE49-F238E27FC236}">
                    <a16:creationId xmlns:a16="http://schemas.microsoft.com/office/drawing/2014/main" id="{29D9E7A0-6D99-F942-B6C6-24EF09651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7452" y="4193830"/>
                <a:ext cx="1941130" cy="1231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99"/>
                    </a:solidFill>
                    <a:latin typeface="Calibri" panose="020F0502020204030204"/>
                  </a:rPr>
                  <a:t>link layer: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e.g., Ethernet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800" kern="0" dirty="0">
                    <a:solidFill>
                      <a:srgbClr val="000000"/>
                    </a:solidFill>
                    <a:latin typeface="Calibri" panose="020F0502020204030204"/>
                  </a:rPr>
                  <a:t>(chapter 6)</a:t>
                </a:r>
                <a:endParaRPr lang="en-US" altLang="en-US" sz="15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Line 59">
                <a:extLst>
                  <a:ext uri="{FF2B5EF4-FFF2-40B4-BE49-F238E27FC236}">
                    <a16:creationId xmlns:a16="http://schemas.microsoft.com/office/drawing/2014/main" id="{67FB4697-6647-C242-8EBD-81171A391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2871" y="3152085"/>
                <a:ext cx="1193800" cy="1338263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72098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140" name="Group 60">
            <a:extLst>
              <a:ext uri="{FF2B5EF4-FFF2-40B4-BE49-F238E27FC236}">
                <a16:creationId xmlns:a16="http://schemas.microsoft.com/office/drawing/2014/main" id="{E16CE5B6-2BB1-8843-9C94-E2F2D5BE7F75}"/>
              </a:ext>
            </a:extLst>
          </p:cNvPr>
          <p:cNvGrpSpPr>
            <a:grpSpLocks/>
          </p:cNvGrpSpPr>
          <p:nvPr/>
        </p:nvGrpSpPr>
        <p:grpSpPr bwMode="auto">
          <a:xfrm>
            <a:off x="3382824" y="3814762"/>
            <a:ext cx="1207294" cy="1757363"/>
            <a:chOff x="2418" y="1882"/>
            <a:chExt cx="1014" cy="147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1" name="Rectangle 45">
              <a:extLst>
                <a:ext uri="{FF2B5EF4-FFF2-40B4-BE49-F238E27FC236}">
                  <a16:creationId xmlns:a16="http://schemas.microsoft.com/office/drawing/2014/main" id="{F26101B5-1F43-6C44-B633-4C17C2A3D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882"/>
              <a:ext cx="1014" cy="147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42" name="Text Box 48">
              <a:extLst>
                <a:ext uri="{FF2B5EF4-FFF2-40B4-BE49-F238E27FC236}">
                  <a16:creationId xmlns:a16="http://schemas.microsoft.com/office/drawing/2014/main" id="{1E1E4579-D30C-D245-B0D4-E5A2AEC252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6" y="2418"/>
              <a:ext cx="914" cy="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high-speed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switching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altLang="en-US" sz="1350" dirty="0">
                  <a:solidFill>
                    <a:prstClr val="black"/>
                  </a:solidFill>
                </a:rPr>
                <a:t>fabric</a:t>
              </a:r>
            </a:p>
          </p:txBody>
        </p:sp>
      </p:grpSp>
      <p:sp>
        <p:nvSpPr>
          <p:cNvPr id="160" name="Text Box 57">
            <a:extLst>
              <a:ext uri="{FF2B5EF4-FFF2-40B4-BE49-F238E27FC236}">
                <a16:creationId xmlns:a16="http://schemas.microsoft.com/office/drawing/2014/main" id="{F1679189-37C6-6D40-A05F-4B13D87DE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2579" y="4500614"/>
            <a:ext cx="1165704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input ports</a:t>
            </a:r>
          </a:p>
        </p:txBody>
      </p:sp>
      <p:grpSp>
        <p:nvGrpSpPr>
          <p:cNvPr id="168" name="Group 38">
            <a:extLst>
              <a:ext uri="{FF2B5EF4-FFF2-40B4-BE49-F238E27FC236}">
                <a16:creationId xmlns:a16="http://schemas.microsoft.com/office/drawing/2014/main" id="{8AC17FBD-D822-CD43-929D-2CC812BF0667}"/>
              </a:ext>
            </a:extLst>
          </p:cNvPr>
          <p:cNvGrpSpPr>
            <a:grpSpLocks/>
          </p:cNvGrpSpPr>
          <p:nvPr/>
        </p:nvGrpSpPr>
        <p:grpSpPr bwMode="auto">
          <a:xfrm>
            <a:off x="4611756" y="5139152"/>
            <a:ext cx="1104071" cy="290099"/>
            <a:chOff x="-51" y="2454"/>
            <a:chExt cx="1482" cy="357"/>
          </a:xfrm>
        </p:grpSpPr>
        <p:grpSp>
          <p:nvGrpSpPr>
            <p:cNvPr id="169" name="Group 39">
              <a:extLst>
                <a:ext uri="{FF2B5EF4-FFF2-40B4-BE49-F238E27FC236}">
                  <a16:creationId xmlns:a16="http://schemas.microsoft.com/office/drawing/2014/main" id="{0892708C-B62F-1443-A450-88C550BC04B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71" name="Rectangle 40">
                <a:extLst>
                  <a:ext uri="{FF2B5EF4-FFF2-40B4-BE49-F238E27FC236}">
                    <a16:creationId xmlns:a16="http://schemas.microsoft.com/office/drawing/2014/main" id="{646AD0B4-3035-904E-BC08-F1F7B9E66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Rectangle 41">
                <a:extLst>
                  <a:ext uri="{FF2B5EF4-FFF2-40B4-BE49-F238E27FC236}">
                    <a16:creationId xmlns:a16="http://schemas.microsoft.com/office/drawing/2014/main" id="{C11D294C-080E-E146-92DD-4E0970AA1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42">
                <a:extLst>
                  <a:ext uri="{FF2B5EF4-FFF2-40B4-BE49-F238E27FC236}">
                    <a16:creationId xmlns:a16="http://schemas.microsoft.com/office/drawing/2014/main" id="{AEC771A2-E626-8246-BD5D-885A3F23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Rectangle 43">
                <a:extLst>
                  <a:ext uri="{FF2B5EF4-FFF2-40B4-BE49-F238E27FC236}">
                    <a16:creationId xmlns:a16="http://schemas.microsoft.com/office/drawing/2014/main" id="{D9ACADB5-CB99-0C44-953C-36D248E8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0" name="Line 44">
              <a:extLst>
                <a:ext uri="{FF2B5EF4-FFF2-40B4-BE49-F238E27FC236}">
                  <a16:creationId xmlns:a16="http://schemas.microsoft.com/office/drawing/2014/main" id="{0B5CB4ED-80BB-FD4A-8E51-691C12DA6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81" name="Text Box 57">
            <a:extLst>
              <a:ext uri="{FF2B5EF4-FFF2-40B4-BE49-F238E27FC236}">
                <a16:creationId xmlns:a16="http://schemas.microsoft.com/office/drawing/2014/main" id="{7B04503A-E5E8-3F47-B2CA-2C4493C55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7033" y="4505584"/>
            <a:ext cx="1271502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>
              <a:defRPr/>
            </a:pPr>
            <a:r>
              <a:rPr lang="en-US" altLang="en-US" sz="1350" dirty="0">
                <a:solidFill>
                  <a:prstClr val="black"/>
                </a:solidFill>
              </a:rPr>
              <a:t>N output ports</a:t>
            </a:r>
          </a:p>
        </p:txBody>
      </p:sp>
      <p:grpSp>
        <p:nvGrpSpPr>
          <p:cNvPr id="182" name="Group 38">
            <a:extLst>
              <a:ext uri="{FF2B5EF4-FFF2-40B4-BE49-F238E27FC236}">
                <a16:creationId xmlns:a16="http://schemas.microsoft.com/office/drawing/2014/main" id="{0D66BD80-759C-4845-8712-8D0B4AF84EF1}"/>
              </a:ext>
            </a:extLst>
          </p:cNvPr>
          <p:cNvGrpSpPr>
            <a:grpSpLocks/>
          </p:cNvGrpSpPr>
          <p:nvPr/>
        </p:nvGrpSpPr>
        <p:grpSpPr bwMode="auto">
          <a:xfrm>
            <a:off x="4616725" y="3911669"/>
            <a:ext cx="1104071" cy="290099"/>
            <a:chOff x="-51" y="2454"/>
            <a:chExt cx="1482" cy="357"/>
          </a:xfrm>
        </p:grpSpPr>
        <p:grpSp>
          <p:nvGrpSpPr>
            <p:cNvPr id="183" name="Group 39">
              <a:extLst>
                <a:ext uri="{FF2B5EF4-FFF2-40B4-BE49-F238E27FC236}">
                  <a16:creationId xmlns:a16="http://schemas.microsoft.com/office/drawing/2014/main" id="{5C936A85-45B9-074E-B843-773AFF5135C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185" name="Rectangle 40">
                <a:extLst>
                  <a:ext uri="{FF2B5EF4-FFF2-40B4-BE49-F238E27FC236}">
                    <a16:creationId xmlns:a16="http://schemas.microsoft.com/office/drawing/2014/main" id="{B622FEB5-7929-1240-B7D5-15643E71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58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Rectangle 41">
                <a:extLst>
                  <a:ext uri="{FF2B5EF4-FFF2-40B4-BE49-F238E27FC236}">
                    <a16:creationId xmlns:a16="http://schemas.microsoft.com/office/drawing/2014/main" id="{9EC76602-1084-F84D-AD9A-D96EB15A8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Rectangle 42">
                <a:extLst>
                  <a:ext uri="{FF2B5EF4-FFF2-40B4-BE49-F238E27FC236}">
                    <a16:creationId xmlns:a16="http://schemas.microsoft.com/office/drawing/2014/main" id="{DD155316-70EC-7F4D-B61B-21231E854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3C6CD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Rectangle 43">
                <a:extLst>
                  <a:ext uri="{FF2B5EF4-FFF2-40B4-BE49-F238E27FC236}">
                    <a16:creationId xmlns:a16="http://schemas.microsoft.com/office/drawing/2014/main" id="{BFE2402A-9D06-854F-8BB0-978456C98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4" name="Line 44">
              <a:extLst>
                <a:ext uri="{FF2B5EF4-FFF2-40B4-BE49-F238E27FC236}">
                  <a16:creationId xmlns:a16="http://schemas.microsoft.com/office/drawing/2014/main" id="{D7FF759B-D504-9D47-8A31-C0C49E47A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67B67A3-971A-E044-9E63-6007998B6291}"/>
              </a:ext>
            </a:extLst>
          </p:cNvPr>
          <p:cNvSpPr txBox="1"/>
          <p:nvPr/>
        </p:nvSpPr>
        <p:spPr>
          <a:xfrm rot="5400000">
            <a:off x="4686300" y="437700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90C8DE0E-9EEF-204C-9448-24E1458DC419}"/>
              </a:ext>
            </a:extLst>
          </p:cNvPr>
          <p:cNvSpPr txBox="1"/>
          <p:nvPr/>
        </p:nvSpPr>
        <p:spPr>
          <a:xfrm rot="5400000">
            <a:off x="2604053" y="4381971"/>
            <a:ext cx="6957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. . . </a:t>
            </a:r>
          </a:p>
        </p:txBody>
      </p:sp>
      <p:grpSp>
        <p:nvGrpSpPr>
          <p:cNvPr id="192" name="Group 39">
            <a:extLst>
              <a:ext uri="{FF2B5EF4-FFF2-40B4-BE49-F238E27FC236}">
                <a16:creationId xmlns:a16="http://schemas.microsoft.com/office/drawing/2014/main" id="{43EE5875-DB50-8F42-9E84-EBF455D6C7E5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1507" y="3906700"/>
            <a:ext cx="809057" cy="290099"/>
            <a:chOff x="171" y="2454"/>
            <a:chExt cx="1086" cy="357"/>
          </a:xfrm>
        </p:grpSpPr>
        <p:sp>
          <p:nvSpPr>
            <p:cNvPr id="194" name="Rectangle 40">
              <a:extLst>
                <a:ext uri="{FF2B5EF4-FFF2-40B4-BE49-F238E27FC236}">
                  <a16:creationId xmlns:a16="http://schemas.microsoft.com/office/drawing/2014/main" id="{906CC695-2DD1-2E42-A750-72D29415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5" name="Rectangle 41">
              <a:extLst>
                <a:ext uri="{FF2B5EF4-FFF2-40B4-BE49-F238E27FC236}">
                  <a16:creationId xmlns:a16="http://schemas.microsoft.com/office/drawing/2014/main" id="{99D0D5A4-1E5B-0B43-A1B7-FD7BC835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6" name="Rectangle 42">
              <a:extLst>
                <a:ext uri="{FF2B5EF4-FFF2-40B4-BE49-F238E27FC236}">
                  <a16:creationId xmlns:a16="http://schemas.microsoft.com/office/drawing/2014/main" id="{6140224D-DBC1-EB40-AFE8-D6D0132B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97" name="Rectangle 43">
              <a:extLst>
                <a:ext uri="{FF2B5EF4-FFF2-40B4-BE49-F238E27FC236}">
                  <a16:creationId xmlns:a16="http://schemas.microsoft.com/office/drawing/2014/main" id="{0A00DDFA-F665-324F-A415-D0B5E35A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193" name="Line 44">
            <a:extLst>
              <a:ext uri="{FF2B5EF4-FFF2-40B4-BE49-F238E27FC236}">
                <a16:creationId xmlns:a16="http://schemas.microsoft.com/office/drawing/2014/main" id="{A888E476-EAD9-6C4A-A7A3-DDB9C8C3A0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6121" y="405296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99" name="Group 39">
            <a:extLst>
              <a:ext uri="{FF2B5EF4-FFF2-40B4-BE49-F238E27FC236}">
                <a16:creationId xmlns:a16="http://schemas.microsoft.com/office/drawing/2014/main" id="{861F8D20-AD91-3246-9499-A09CBEB79CE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436477" y="5154060"/>
            <a:ext cx="809057" cy="290099"/>
            <a:chOff x="171" y="2454"/>
            <a:chExt cx="1086" cy="357"/>
          </a:xfrm>
        </p:grpSpPr>
        <p:sp>
          <p:nvSpPr>
            <p:cNvPr id="201" name="Rectangle 40">
              <a:extLst>
                <a:ext uri="{FF2B5EF4-FFF2-40B4-BE49-F238E27FC236}">
                  <a16:creationId xmlns:a16="http://schemas.microsoft.com/office/drawing/2014/main" id="{C04E48EB-4A34-004B-84AD-61BC56BA5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2454"/>
              <a:ext cx="1084" cy="357"/>
            </a:xfrm>
            <a:prstGeom prst="rect">
              <a:avLst/>
            </a:prstGeom>
            <a:solidFill>
              <a:schemeClr val="bg1"/>
            </a:solidFill>
            <a:ln w="15875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2" name="Rectangle 41">
              <a:extLst>
                <a:ext uri="{FF2B5EF4-FFF2-40B4-BE49-F238E27FC236}">
                  <a16:creationId xmlns:a16="http://schemas.microsoft.com/office/drawing/2014/main" id="{D0C6BD53-6130-A748-BC48-3FA658887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" y="2554"/>
              <a:ext cx="337" cy="1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3" name="Rectangle 42">
              <a:extLst>
                <a:ext uri="{FF2B5EF4-FFF2-40B4-BE49-F238E27FC236}">
                  <a16:creationId xmlns:a16="http://schemas.microsoft.com/office/drawing/2014/main" id="{19984A44-E408-0A4C-A437-40EAEAA84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2490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C6CD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204" name="Rectangle 43">
              <a:extLst>
                <a:ext uri="{FF2B5EF4-FFF2-40B4-BE49-F238E27FC236}">
                  <a16:creationId xmlns:a16="http://schemas.microsoft.com/office/drawing/2014/main" id="{30660A84-3620-0541-9A93-C5E1D76F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" y="2488"/>
              <a:ext cx="274" cy="2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200" name="Line 44">
            <a:extLst>
              <a:ext uri="{FF2B5EF4-FFF2-40B4-BE49-F238E27FC236}">
                <a16:creationId xmlns:a16="http://schemas.microsoft.com/office/drawing/2014/main" id="{975E947C-3697-5947-8DC9-3EF33B31B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1091" y="5300328"/>
            <a:ext cx="110407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7" name="Content Placeholder 2">
            <a:extLst>
              <a:ext uri="{FF2B5EF4-FFF2-40B4-BE49-F238E27FC236}">
                <a16:creationId xmlns:a16="http://schemas.microsoft.com/office/drawing/2014/main" id="{DC2E6EA4-0C86-5F4C-BB3E-C92E5B769FC5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E77334-DD7E-1B48-8BC7-370BDB02F09A}"/>
              </a:ext>
            </a:extLst>
          </p:cNvPr>
          <p:cNvSpPr txBox="1"/>
          <p:nvPr/>
        </p:nvSpPr>
        <p:spPr>
          <a:xfrm>
            <a:off x="2067339" y="3918502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38F21D3F-8391-534C-9242-3758758C301A}"/>
              </a:ext>
            </a:extLst>
          </p:cNvPr>
          <p:cNvSpPr txBox="1"/>
          <p:nvPr/>
        </p:nvSpPr>
        <p:spPr>
          <a:xfrm>
            <a:off x="2062370" y="5145985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58A4E43E-89E0-E547-8C85-19EA30836952}"/>
              </a:ext>
            </a:extLst>
          </p:cNvPr>
          <p:cNvSpPr txBox="1"/>
          <p:nvPr/>
        </p:nvSpPr>
        <p:spPr>
          <a:xfrm>
            <a:off x="5695121" y="3918503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394AA5E3-B3F2-B445-8CEF-84D33DC4565C}"/>
              </a:ext>
            </a:extLst>
          </p:cNvPr>
          <p:cNvSpPr txBox="1"/>
          <p:nvPr/>
        </p:nvSpPr>
        <p:spPr>
          <a:xfrm>
            <a:off x="5690151" y="5145986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D02FF0-F045-2443-B110-8EA634D57D8A}"/>
              </a:ext>
            </a:extLst>
          </p:cNvPr>
          <p:cNvSpPr txBox="1"/>
          <p:nvPr/>
        </p:nvSpPr>
        <p:spPr>
          <a:xfrm>
            <a:off x="3458819" y="3928442"/>
            <a:ext cx="9983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(rate: NR, ideally)</a:t>
            </a:r>
          </a:p>
        </p:txBody>
      </p:sp>
    </p:spTree>
    <p:extLst>
      <p:ext uri="{BB962C8B-B14F-4D97-AF65-F5344CB8AC3E}">
        <p14:creationId xmlns:p14="http://schemas.microsoft.com/office/powerpoint/2010/main" val="270610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fabrics</a:t>
            </a:r>
            <a:endParaRPr lang="en-US" sz="3600" dirty="0"/>
          </a:p>
        </p:txBody>
      </p:sp>
      <p:grpSp>
        <p:nvGrpSpPr>
          <p:cNvPr id="311" name="Group 80">
            <a:extLst>
              <a:ext uri="{FF2B5EF4-FFF2-40B4-BE49-F238E27FC236}">
                <a16:creationId xmlns:a16="http://schemas.microsoft.com/office/drawing/2014/main" id="{3ECBEF50-5AB0-494A-8A71-7779C83BEB48}"/>
              </a:ext>
            </a:extLst>
          </p:cNvPr>
          <p:cNvGrpSpPr>
            <a:grpSpLocks/>
          </p:cNvGrpSpPr>
          <p:nvPr/>
        </p:nvGrpSpPr>
        <p:grpSpPr bwMode="auto">
          <a:xfrm>
            <a:off x="3576961" y="4220544"/>
            <a:ext cx="819840" cy="161925"/>
            <a:chOff x="876" y="2800"/>
            <a:chExt cx="788" cy="175"/>
          </a:xfrm>
        </p:grpSpPr>
        <p:sp>
          <p:nvSpPr>
            <p:cNvPr id="312" name="Rectangle 81">
              <a:extLst>
                <a:ext uri="{FF2B5EF4-FFF2-40B4-BE49-F238E27FC236}">
                  <a16:creationId xmlns:a16="http://schemas.microsoft.com/office/drawing/2014/main" id="{37D52850-F316-4144-A0B4-19C304D6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3" name="Rectangle 82">
              <a:extLst>
                <a:ext uri="{FF2B5EF4-FFF2-40B4-BE49-F238E27FC236}">
                  <a16:creationId xmlns:a16="http://schemas.microsoft.com/office/drawing/2014/main" id="{69439B26-261D-744E-9369-27374726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4" name="Rectangle 83">
              <a:extLst>
                <a:ext uri="{FF2B5EF4-FFF2-40B4-BE49-F238E27FC236}">
                  <a16:creationId xmlns:a16="http://schemas.microsoft.com/office/drawing/2014/main" id="{1B510572-6B31-7748-A75A-BF9B27F84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5" name="Rectangle 84">
              <a:extLst>
                <a:ext uri="{FF2B5EF4-FFF2-40B4-BE49-F238E27FC236}">
                  <a16:creationId xmlns:a16="http://schemas.microsoft.com/office/drawing/2014/main" id="{09923AAC-D18D-164E-B81F-A06E6E34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16" name="Line 85">
              <a:extLst>
                <a:ext uri="{FF2B5EF4-FFF2-40B4-BE49-F238E27FC236}">
                  <a16:creationId xmlns:a16="http://schemas.microsoft.com/office/drawing/2014/main" id="{7260ED2A-03CA-CD4D-ADAC-6C8DFBED0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7" name="Group 86">
            <a:extLst>
              <a:ext uri="{FF2B5EF4-FFF2-40B4-BE49-F238E27FC236}">
                <a16:creationId xmlns:a16="http://schemas.microsoft.com/office/drawing/2014/main" id="{BE86221D-4C38-2645-B32F-F1F6D4B5168D}"/>
              </a:ext>
            </a:extLst>
          </p:cNvPr>
          <p:cNvGrpSpPr>
            <a:grpSpLocks/>
          </p:cNvGrpSpPr>
          <p:nvPr/>
        </p:nvGrpSpPr>
        <p:grpSpPr bwMode="auto">
          <a:xfrm>
            <a:off x="3575770" y="4517010"/>
            <a:ext cx="820880" cy="161925"/>
            <a:chOff x="876" y="2800"/>
            <a:chExt cx="789" cy="175"/>
          </a:xfrm>
        </p:grpSpPr>
        <p:sp>
          <p:nvSpPr>
            <p:cNvPr id="318" name="Rectangle 87">
              <a:extLst>
                <a:ext uri="{FF2B5EF4-FFF2-40B4-BE49-F238E27FC236}">
                  <a16:creationId xmlns:a16="http://schemas.microsoft.com/office/drawing/2014/main" id="{996C6DCD-B0C9-FD49-B834-5736A5B7D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19" name="Rectangle 88">
              <a:extLst>
                <a:ext uri="{FF2B5EF4-FFF2-40B4-BE49-F238E27FC236}">
                  <a16:creationId xmlns:a16="http://schemas.microsoft.com/office/drawing/2014/main" id="{4C49FD79-8AA8-374F-9E0F-16366ADC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0" name="Rectangle 89">
              <a:extLst>
                <a:ext uri="{FF2B5EF4-FFF2-40B4-BE49-F238E27FC236}">
                  <a16:creationId xmlns:a16="http://schemas.microsoft.com/office/drawing/2014/main" id="{30AA73C6-743D-744D-8076-CEB84412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1" name="Rectangle 90">
              <a:extLst>
                <a:ext uri="{FF2B5EF4-FFF2-40B4-BE49-F238E27FC236}">
                  <a16:creationId xmlns:a16="http://schemas.microsoft.com/office/drawing/2014/main" id="{4090BF92-DB22-2543-BF40-68E82A14D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2" name="Line 91">
              <a:extLst>
                <a:ext uri="{FF2B5EF4-FFF2-40B4-BE49-F238E27FC236}">
                  <a16:creationId xmlns:a16="http://schemas.microsoft.com/office/drawing/2014/main" id="{A9CC5C11-4FA7-CD4B-974B-BE7F20975D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3" name="Group 92">
            <a:extLst>
              <a:ext uri="{FF2B5EF4-FFF2-40B4-BE49-F238E27FC236}">
                <a16:creationId xmlns:a16="http://schemas.microsoft.com/office/drawing/2014/main" id="{7F0C30F0-93C0-7B41-A148-F2583C432712}"/>
              </a:ext>
            </a:extLst>
          </p:cNvPr>
          <p:cNvGrpSpPr>
            <a:grpSpLocks/>
          </p:cNvGrpSpPr>
          <p:nvPr/>
        </p:nvGrpSpPr>
        <p:grpSpPr bwMode="auto">
          <a:xfrm>
            <a:off x="3572199" y="4837288"/>
            <a:ext cx="809436" cy="161925"/>
            <a:chOff x="876" y="2800"/>
            <a:chExt cx="778" cy="175"/>
          </a:xfrm>
        </p:grpSpPr>
        <p:sp>
          <p:nvSpPr>
            <p:cNvPr id="324" name="Rectangle 93">
              <a:extLst>
                <a:ext uri="{FF2B5EF4-FFF2-40B4-BE49-F238E27FC236}">
                  <a16:creationId xmlns:a16="http://schemas.microsoft.com/office/drawing/2014/main" id="{FE2D31CC-2899-6644-8262-069C836F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25" name="Rectangle 94">
              <a:extLst>
                <a:ext uri="{FF2B5EF4-FFF2-40B4-BE49-F238E27FC236}">
                  <a16:creationId xmlns:a16="http://schemas.microsoft.com/office/drawing/2014/main" id="{E084BCAF-AF68-F044-95BA-E9DD3AB8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6" name="Rectangle 95">
              <a:extLst>
                <a:ext uri="{FF2B5EF4-FFF2-40B4-BE49-F238E27FC236}">
                  <a16:creationId xmlns:a16="http://schemas.microsoft.com/office/drawing/2014/main" id="{21E8CE31-B88B-E249-802C-CD6E7DB9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7" name="Rectangle 96">
              <a:extLst>
                <a:ext uri="{FF2B5EF4-FFF2-40B4-BE49-F238E27FC236}">
                  <a16:creationId xmlns:a16="http://schemas.microsoft.com/office/drawing/2014/main" id="{1D496C77-4D8A-4B49-BD5B-56233FC9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28" name="Line 97">
              <a:extLst>
                <a:ext uri="{FF2B5EF4-FFF2-40B4-BE49-F238E27FC236}">
                  <a16:creationId xmlns:a16="http://schemas.microsoft.com/office/drawing/2014/main" id="{A04C69F2-C1EE-854B-B285-27D90EB90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6" y="2887"/>
              <a:ext cx="77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29" name="Line 98">
            <a:extLst>
              <a:ext uri="{FF2B5EF4-FFF2-40B4-BE49-F238E27FC236}">
                <a16:creationId xmlns:a16="http://schemas.microsoft.com/office/drawing/2014/main" id="{C1BD91B1-20FC-3B4C-8D6A-F8B58DCC0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6346" y="4226632"/>
            <a:ext cx="0" cy="7524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0" name="Group 99">
            <a:extLst>
              <a:ext uri="{FF2B5EF4-FFF2-40B4-BE49-F238E27FC236}">
                <a16:creationId xmlns:a16="http://schemas.microsoft.com/office/drawing/2014/main" id="{81F4A5FC-EF4D-2A48-8784-1750FC54BE25}"/>
              </a:ext>
            </a:extLst>
          </p:cNvPr>
          <p:cNvGrpSpPr>
            <a:grpSpLocks/>
          </p:cNvGrpSpPr>
          <p:nvPr/>
        </p:nvGrpSpPr>
        <p:grpSpPr bwMode="auto">
          <a:xfrm>
            <a:off x="4467225" y="4233262"/>
            <a:ext cx="772716" cy="161925"/>
            <a:chOff x="367" y="3463"/>
            <a:chExt cx="649" cy="136"/>
          </a:xfrm>
        </p:grpSpPr>
        <p:sp>
          <p:nvSpPr>
            <p:cNvPr id="331" name="Rectangle 100">
              <a:extLst>
                <a:ext uri="{FF2B5EF4-FFF2-40B4-BE49-F238E27FC236}">
                  <a16:creationId xmlns:a16="http://schemas.microsoft.com/office/drawing/2014/main" id="{2FA335FE-AECE-F547-B1ED-C257408CF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2" name="Rectangle 101">
              <a:extLst>
                <a:ext uri="{FF2B5EF4-FFF2-40B4-BE49-F238E27FC236}">
                  <a16:creationId xmlns:a16="http://schemas.microsoft.com/office/drawing/2014/main" id="{5F80436E-3841-8349-8966-AB341E01A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3" name="Rectangle 102">
              <a:extLst>
                <a:ext uri="{FF2B5EF4-FFF2-40B4-BE49-F238E27FC236}">
                  <a16:creationId xmlns:a16="http://schemas.microsoft.com/office/drawing/2014/main" id="{36262B26-2B10-664E-B485-2B0BF6B9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4" name="Rectangle 103">
              <a:extLst>
                <a:ext uri="{FF2B5EF4-FFF2-40B4-BE49-F238E27FC236}">
                  <a16:creationId xmlns:a16="http://schemas.microsoft.com/office/drawing/2014/main" id="{B2511842-B5CE-E242-9E79-819A629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5" name="Line 104">
              <a:extLst>
                <a:ext uri="{FF2B5EF4-FFF2-40B4-BE49-F238E27FC236}">
                  <a16:creationId xmlns:a16="http://schemas.microsoft.com/office/drawing/2014/main" id="{CAAFBF8F-0301-0F4D-9DF5-B3DD1EC8C7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" y="3527"/>
              <a:ext cx="64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6" name="Group 105">
            <a:extLst>
              <a:ext uri="{FF2B5EF4-FFF2-40B4-BE49-F238E27FC236}">
                <a16:creationId xmlns:a16="http://schemas.microsoft.com/office/drawing/2014/main" id="{7BFAB449-E2DA-3147-849E-09A6366B098F}"/>
              </a:ext>
            </a:extLst>
          </p:cNvPr>
          <p:cNvGrpSpPr>
            <a:grpSpLocks/>
          </p:cNvGrpSpPr>
          <p:nvPr/>
        </p:nvGrpSpPr>
        <p:grpSpPr bwMode="auto">
          <a:xfrm>
            <a:off x="4460081" y="4527347"/>
            <a:ext cx="783431" cy="161925"/>
            <a:chOff x="358" y="3463"/>
            <a:chExt cx="658" cy="136"/>
          </a:xfrm>
        </p:grpSpPr>
        <p:sp>
          <p:nvSpPr>
            <p:cNvPr id="337" name="Rectangle 106">
              <a:extLst>
                <a:ext uri="{FF2B5EF4-FFF2-40B4-BE49-F238E27FC236}">
                  <a16:creationId xmlns:a16="http://schemas.microsoft.com/office/drawing/2014/main" id="{9C435B71-B7F9-FB4C-83FD-6F3745D7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38" name="Rectangle 107">
              <a:extLst>
                <a:ext uri="{FF2B5EF4-FFF2-40B4-BE49-F238E27FC236}">
                  <a16:creationId xmlns:a16="http://schemas.microsoft.com/office/drawing/2014/main" id="{09CF7D3E-B128-CD40-817F-B76520EE2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39" name="Rectangle 108">
              <a:extLst>
                <a:ext uri="{FF2B5EF4-FFF2-40B4-BE49-F238E27FC236}">
                  <a16:creationId xmlns:a16="http://schemas.microsoft.com/office/drawing/2014/main" id="{86FC5905-2FC0-E848-B8C8-C68F4ACE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0" name="Rectangle 109">
              <a:extLst>
                <a:ext uri="{FF2B5EF4-FFF2-40B4-BE49-F238E27FC236}">
                  <a16:creationId xmlns:a16="http://schemas.microsoft.com/office/drawing/2014/main" id="{D25B9F48-5027-6E4E-BF5B-3A43EB204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1" name="Line 110">
              <a:extLst>
                <a:ext uri="{FF2B5EF4-FFF2-40B4-BE49-F238E27FC236}">
                  <a16:creationId xmlns:a16="http://schemas.microsoft.com/office/drawing/2014/main" id="{9C3B50DE-BC7E-DC41-A996-2C8F99ABF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" y="3527"/>
              <a:ext cx="6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2" name="Group 111">
            <a:extLst>
              <a:ext uri="{FF2B5EF4-FFF2-40B4-BE49-F238E27FC236}">
                <a16:creationId xmlns:a16="http://schemas.microsoft.com/office/drawing/2014/main" id="{7DF99D71-DDE6-BB4A-B28F-8F67E7B81B51}"/>
              </a:ext>
            </a:extLst>
          </p:cNvPr>
          <p:cNvGrpSpPr>
            <a:grpSpLocks/>
          </p:cNvGrpSpPr>
          <p:nvPr/>
        </p:nvGrpSpPr>
        <p:grpSpPr bwMode="auto">
          <a:xfrm>
            <a:off x="4459027" y="4843917"/>
            <a:ext cx="784622" cy="161925"/>
            <a:chOff x="357" y="3463"/>
            <a:chExt cx="659" cy="136"/>
          </a:xfrm>
        </p:grpSpPr>
        <p:sp>
          <p:nvSpPr>
            <p:cNvPr id="343" name="Rectangle 112">
              <a:extLst>
                <a:ext uri="{FF2B5EF4-FFF2-40B4-BE49-F238E27FC236}">
                  <a16:creationId xmlns:a16="http://schemas.microsoft.com/office/drawing/2014/main" id="{DADCADDA-AA8E-4A44-881D-9DC078380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sp>
          <p:nvSpPr>
            <p:cNvPr id="344" name="Rectangle 113">
              <a:extLst>
                <a:ext uri="{FF2B5EF4-FFF2-40B4-BE49-F238E27FC236}">
                  <a16:creationId xmlns:a16="http://schemas.microsoft.com/office/drawing/2014/main" id="{7B071F8D-7A94-0545-B654-6656D3617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5" name="Rectangle 114">
              <a:extLst>
                <a:ext uri="{FF2B5EF4-FFF2-40B4-BE49-F238E27FC236}">
                  <a16:creationId xmlns:a16="http://schemas.microsoft.com/office/drawing/2014/main" id="{030036A2-20DE-2444-AEBC-ED30EF2E2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6" name="Rectangle 115">
              <a:extLst>
                <a:ext uri="{FF2B5EF4-FFF2-40B4-BE49-F238E27FC236}">
                  <a16:creationId xmlns:a16="http://schemas.microsoft.com/office/drawing/2014/main" id="{618626AC-F6A7-144F-9ECD-C4110EE9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47" name="Line 116">
              <a:extLst>
                <a:ext uri="{FF2B5EF4-FFF2-40B4-BE49-F238E27FC236}">
                  <a16:creationId xmlns:a16="http://schemas.microsoft.com/office/drawing/2014/main" id="{75B1015E-550F-F445-8AAB-4865BC07F6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" y="3527"/>
              <a:ext cx="65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8" name="Text Box 117">
            <a:extLst>
              <a:ext uri="{FF2B5EF4-FFF2-40B4-BE49-F238E27FC236}">
                <a16:creationId xmlns:a16="http://schemas.microsoft.com/office/drawing/2014/main" id="{65D98CB2-870D-B84B-9B0C-A2C174F40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358" y="5233522"/>
            <a:ext cx="463588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kern="0">
                <a:solidFill>
                  <a:srgbClr val="000000"/>
                </a:solidFill>
              </a:rPr>
              <a:t>bus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7B28A1-7CC4-EC46-9F15-0A766D5FA67A}"/>
              </a:ext>
            </a:extLst>
          </p:cNvPr>
          <p:cNvGrpSpPr/>
          <p:nvPr/>
        </p:nvGrpSpPr>
        <p:grpSpPr>
          <a:xfrm>
            <a:off x="890175" y="4186549"/>
            <a:ext cx="2099072" cy="1339498"/>
            <a:chOff x="1968777" y="4452316"/>
            <a:chExt cx="2798763" cy="1785996"/>
          </a:xfrm>
        </p:grpSpPr>
        <p:grpSp>
          <p:nvGrpSpPr>
            <p:cNvPr id="272" name="Group 30">
              <a:extLst>
                <a:ext uri="{FF2B5EF4-FFF2-40B4-BE49-F238E27FC236}">
                  <a16:creationId xmlns:a16="http://schemas.microsoft.com/office/drawing/2014/main" id="{3C7C2E39-B8FC-2E4E-8EA7-9980DBE08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1177" y="4534866"/>
              <a:ext cx="890588" cy="215900"/>
              <a:chOff x="876" y="2800"/>
              <a:chExt cx="642" cy="175"/>
            </a:xfrm>
          </p:grpSpPr>
          <p:sp>
            <p:nvSpPr>
              <p:cNvPr id="273" name="Rectangle 7">
                <a:extLst>
                  <a:ext uri="{FF2B5EF4-FFF2-40B4-BE49-F238E27FC236}">
                    <a16:creationId xmlns:a16="http://schemas.microsoft.com/office/drawing/2014/main" id="{1C7F0720-4AD3-7241-A18F-1322594DD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8">
                <a:extLst>
                  <a:ext uri="{FF2B5EF4-FFF2-40B4-BE49-F238E27FC236}">
                    <a16:creationId xmlns:a16="http://schemas.microsoft.com/office/drawing/2014/main" id="{6355CF5C-E1D3-BA4C-9C14-531EDEA37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9">
                <a:extLst>
                  <a:ext uri="{FF2B5EF4-FFF2-40B4-BE49-F238E27FC236}">
                    <a16:creationId xmlns:a16="http://schemas.microsoft.com/office/drawing/2014/main" id="{41497BCF-AE4C-5744-A422-5C5FDE760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10">
                <a:extLst>
                  <a:ext uri="{FF2B5EF4-FFF2-40B4-BE49-F238E27FC236}">
                    <a16:creationId xmlns:a16="http://schemas.microsoft.com/office/drawing/2014/main" id="{BC5034A8-3C30-BA4E-9BC2-0F43C7DA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Line 11">
                <a:extLst>
                  <a:ext uri="{FF2B5EF4-FFF2-40B4-BE49-F238E27FC236}">
                    <a16:creationId xmlns:a16="http://schemas.microsoft.com/office/drawing/2014/main" id="{B5DB05AA-F635-D242-8616-F8A3AA123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8" name="Group 45">
              <a:extLst>
                <a:ext uri="{FF2B5EF4-FFF2-40B4-BE49-F238E27FC236}">
                  <a16:creationId xmlns:a16="http://schemas.microsoft.com/office/drawing/2014/main" id="{8F35E416-2B65-1B4A-A2ED-DF0FCBEF8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365" y="4930154"/>
              <a:ext cx="890587" cy="215900"/>
              <a:chOff x="876" y="2800"/>
              <a:chExt cx="642" cy="175"/>
            </a:xfrm>
          </p:grpSpPr>
          <p:sp>
            <p:nvSpPr>
              <p:cNvPr id="279" name="Rectangle 46">
                <a:extLst>
                  <a:ext uri="{FF2B5EF4-FFF2-40B4-BE49-F238E27FC236}">
                    <a16:creationId xmlns:a16="http://schemas.microsoft.com/office/drawing/2014/main" id="{38918ABB-CEF1-BE45-AEE3-24901AE83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47">
                <a:extLst>
                  <a:ext uri="{FF2B5EF4-FFF2-40B4-BE49-F238E27FC236}">
                    <a16:creationId xmlns:a16="http://schemas.microsoft.com/office/drawing/2014/main" id="{FA6EFB7D-6BC0-FB42-BB60-753DA2C2F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48">
                <a:extLst>
                  <a:ext uri="{FF2B5EF4-FFF2-40B4-BE49-F238E27FC236}">
                    <a16:creationId xmlns:a16="http://schemas.microsoft.com/office/drawing/2014/main" id="{E6160B5F-9E39-C440-A991-AFCD9768C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49">
                <a:extLst>
                  <a:ext uri="{FF2B5EF4-FFF2-40B4-BE49-F238E27FC236}">
                    <a16:creationId xmlns:a16="http://schemas.microsoft.com/office/drawing/2014/main" id="{732D2AFE-3597-644A-97A1-28DD2F90A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Line 50">
                <a:extLst>
                  <a:ext uri="{FF2B5EF4-FFF2-40B4-BE49-F238E27FC236}">
                    <a16:creationId xmlns:a16="http://schemas.microsoft.com/office/drawing/2014/main" id="{F3A2C82B-D735-2341-9B29-100DEE8F8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84" name="Group 51">
              <a:extLst>
                <a:ext uri="{FF2B5EF4-FFF2-40B4-BE49-F238E27FC236}">
                  <a16:creationId xmlns:a16="http://schemas.microsoft.com/office/drawing/2014/main" id="{6BA36712-4E6B-3D4E-ABC4-0CE286CF56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2602" y="5357191"/>
              <a:ext cx="890588" cy="215900"/>
              <a:chOff x="876" y="2800"/>
              <a:chExt cx="642" cy="175"/>
            </a:xfrm>
          </p:grpSpPr>
          <p:sp>
            <p:nvSpPr>
              <p:cNvPr id="285" name="Rectangle 52">
                <a:extLst>
                  <a:ext uri="{FF2B5EF4-FFF2-40B4-BE49-F238E27FC236}">
                    <a16:creationId xmlns:a16="http://schemas.microsoft.com/office/drawing/2014/main" id="{129DC514-3311-A645-A11D-4FF6C0B87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53">
                <a:extLst>
                  <a:ext uri="{FF2B5EF4-FFF2-40B4-BE49-F238E27FC236}">
                    <a16:creationId xmlns:a16="http://schemas.microsoft.com/office/drawing/2014/main" id="{E067EF7E-DADF-0B4B-A13F-44B8E3407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54">
                <a:extLst>
                  <a:ext uri="{FF2B5EF4-FFF2-40B4-BE49-F238E27FC236}">
                    <a16:creationId xmlns:a16="http://schemas.microsoft.com/office/drawing/2014/main" id="{9301E58F-0697-8D42-8D86-7240128C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55">
                <a:extLst>
                  <a:ext uri="{FF2B5EF4-FFF2-40B4-BE49-F238E27FC236}">
                    <a16:creationId xmlns:a16="http://schemas.microsoft.com/office/drawing/2014/main" id="{91AC650D-8A42-5745-8F86-B02FF0476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Line 56">
                <a:extLst>
                  <a:ext uri="{FF2B5EF4-FFF2-40B4-BE49-F238E27FC236}">
                    <a16:creationId xmlns:a16="http://schemas.microsoft.com/office/drawing/2014/main" id="{F9808253-1247-4A4E-96D0-B5614778EF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0" name="Rectangle 57">
              <a:extLst>
                <a:ext uri="{FF2B5EF4-FFF2-40B4-BE49-F238E27FC236}">
                  <a16:creationId xmlns:a16="http://schemas.microsoft.com/office/drawing/2014/main" id="{41269D84-F7BD-3F4B-9EE9-23A8785FC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015" y="4452316"/>
              <a:ext cx="704850" cy="1176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91" name="Group 64">
              <a:extLst>
                <a:ext uri="{FF2B5EF4-FFF2-40B4-BE49-F238E27FC236}">
                  <a16:creationId xmlns:a16="http://schemas.microsoft.com/office/drawing/2014/main" id="{F48BF83F-9F4E-FD44-89AF-AD40F44A1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4533279"/>
              <a:ext cx="890588" cy="215900"/>
              <a:chOff x="455" y="3463"/>
              <a:chExt cx="561" cy="136"/>
            </a:xfrm>
          </p:grpSpPr>
          <p:sp>
            <p:nvSpPr>
              <p:cNvPr id="292" name="Rectangle 59">
                <a:extLst>
                  <a:ext uri="{FF2B5EF4-FFF2-40B4-BE49-F238E27FC236}">
                    <a16:creationId xmlns:a16="http://schemas.microsoft.com/office/drawing/2014/main" id="{4E120DDC-4D03-F842-94AF-27555EDB5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60">
                <a:extLst>
                  <a:ext uri="{FF2B5EF4-FFF2-40B4-BE49-F238E27FC236}">
                    <a16:creationId xmlns:a16="http://schemas.microsoft.com/office/drawing/2014/main" id="{3E424F24-DEF2-7747-8B32-D2D41DCCB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61">
                <a:extLst>
                  <a:ext uri="{FF2B5EF4-FFF2-40B4-BE49-F238E27FC236}">
                    <a16:creationId xmlns:a16="http://schemas.microsoft.com/office/drawing/2014/main" id="{FCB1CF36-46B1-EA41-94AF-564D1A453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62">
                <a:extLst>
                  <a:ext uri="{FF2B5EF4-FFF2-40B4-BE49-F238E27FC236}">
                    <a16:creationId xmlns:a16="http://schemas.microsoft.com/office/drawing/2014/main" id="{1B49B267-612F-D84F-B02E-C419C036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Line 63">
                <a:extLst>
                  <a:ext uri="{FF2B5EF4-FFF2-40B4-BE49-F238E27FC236}">
                    <a16:creationId xmlns:a16="http://schemas.microsoft.com/office/drawing/2014/main" id="{DCB1F4FA-6E22-F34F-B286-A108C325D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97" name="Group 65">
              <a:extLst>
                <a:ext uri="{FF2B5EF4-FFF2-40B4-BE49-F238E27FC236}">
                  <a16:creationId xmlns:a16="http://schemas.microsoft.com/office/drawing/2014/main" id="{719D39D4-FB51-7642-A36C-2BA36F169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4390" y="4925391"/>
              <a:ext cx="890587" cy="215900"/>
              <a:chOff x="455" y="3463"/>
              <a:chExt cx="561" cy="136"/>
            </a:xfrm>
          </p:grpSpPr>
          <p:sp>
            <p:nvSpPr>
              <p:cNvPr id="298" name="Rectangle 66">
                <a:extLst>
                  <a:ext uri="{FF2B5EF4-FFF2-40B4-BE49-F238E27FC236}">
                    <a16:creationId xmlns:a16="http://schemas.microsoft.com/office/drawing/2014/main" id="{95FB090C-CEEB-C642-B6E3-796C33946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67">
                <a:extLst>
                  <a:ext uri="{FF2B5EF4-FFF2-40B4-BE49-F238E27FC236}">
                    <a16:creationId xmlns:a16="http://schemas.microsoft.com/office/drawing/2014/main" id="{90EE24D2-2A23-8A4B-AA6C-77A540AF2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68">
                <a:extLst>
                  <a:ext uri="{FF2B5EF4-FFF2-40B4-BE49-F238E27FC236}">
                    <a16:creationId xmlns:a16="http://schemas.microsoft.com/office/drawing/2014/main" id="{0EE5C8FE-A545-1047-B033-D000FCC81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69">
                <a:extLst>
                  <a:ext uri="{FF2B5EF4-FFF2-40B4-BE49-F238E27FC236}">
                    <a16:creationId xmlns:a16="http://schemas.microsoft.com/office/drawing/2014/main" id="{4875E736-57B1-E048-9DED-51F8EBE44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Line 70">
                <a:extLst>
                  <a:ext uri="{FF2B5EF4-FFF2-40B4-BE49-F238E27FC236}">
                    <a16:creationId xmlns:a16="http://schemas.microsoft.com/office/drawing/2014/main" id="{F1131A5F-4FDC-6741-B569-1128DD469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03" name="Group 71">
              <a:extLst>
                <a:ext uri="{FF2B5EF4-FFF2-40B4-BE49-F238E27FC236}">
                  <a16:creationId xmlns:a16="http://schemas.microsoft.com/office/drawing/2014/main" id="{563249F4-CC55-FB4F-A620-0484EEFEF1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9627" y="5352429"/>
              <a:ext cx="890588" cy="215900"/>
              <a:chOff x="455" y="3463"/>
              <a:chExt cx="561" cy="136"/>
            </a:xfrm>
          </p:grpSpPr>
          <p:sp>
            <p:nvSpPr>
              <p:cNvPr id="304" name="Rectangle 72">
                <a:extLst>
                  <a:ext uri="{FF2B5EF4-FFF2-40B4-BE49-F238E27FC236}">
                    <a16:creationId xmlns:a16="http://schemas.microsoft.com/office/drawing/2014/main" id="{C3C1DBA4-7D91-0449-AD0B-AD923E348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Rectangle 73">
                <a:extLst>
                  <a:ext uri="{FF2B5EF4-FFF2-40B4-BE49-F238E27FC236}">
                    <a16:creationId xmlns:a16="http://schemas.microsoft.com/office/drawing/2014/main" id="{0745B999-1569-3C4A-B569-9ACA75633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Rectangle 74">
                <a:extLst>
                  <a:ext uri="{FF2B5EF4-FFF2-40B4-BE49-F238E27FC236}">
                    <a16:creationId xmlns:a16="http://schemas.microsoft.com/office/drawing/2014/main" id="{521FB59F-393E-8043-969B-F33591006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75">
                <a:extLst>
                  <a:ext uri="{FF2B5EF4-FFF2-40B4-BE49-F238E27FC236}">
                    <a16:creationId xmlns:a16="http://schemas.microsoft.com/office/drawing/2014/main" id="{8BDC1A78-9913-4044-AD8A-150F041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Line 76">
                <a:extLst>
                  <a:ext uri="{FF2B5EF4-FFF2-40B4-BE49-F238E27FC236}">
                    <a16:creationId xmlns:a16="http://schemas.microsoft.com/office/drawing/2014/main" id="{7CD69A6B-8BD5-4A41-B066-4747BB61C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" y="3527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9" name="Text Box 78">
              <a:extLst>
                <a:ext uri="{FF2B5EF4-FFF2-40B4-BE49-F238E27FC236}">
                  <a16:creationId xmlns:a16="http://schemas.microsoft.com/office/drawing/2014/main" id="{DA6CCE94-715B-FE44-98B3-B5292404E1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326" y="5838203"/>
              <a:ext cx="1079783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310" name="Text Box 79">
              <a:extLst>
                <a:ext uri="{FF2B5EF4-FFF2-40B4-BE49-F238E27FC236}">
                  <a16:creationId xmlns:a16="http://schemas.microsoft.com/office/drawing/2014/main" id="{021CED6C-C2DB-174F-9D8D-6ABDA56141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1752" y="4769816"/>
              <a:ext cx="8959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402" name="Freeform 171">
              <a:extLst>
                <a:ext uri="{FF2B5EF4-FFF2-40B4-BE49-F238E27FC236}">
                  <a16:creationId xmlns:a16="http://schemas.microsoft.com/office/drawing/2014/main" id="{7EB6C5B2-8711-C447-BA49-C9D20140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777" y="4577729"/>
              <a:ext cx="2798763" cy="412750"/>
            </a:xfrm>
            <a:custGeom>
              <a:avLst/>
              <a:gdLst>
                <a:gd name="T0" fmla="*/ 0 w 1763"/>
                <a:gd name="T1" fmla="*/ 0 h 260"/>
                <a:gd name="T2" fmla="*/ 2147483647 w 1763"/>
                <a:gd name="T3" fmla="*/ 0 h 260"/>
                <a:gd name="T4" fmla="*/ 2147483647 w 1763"/>
                <a:gd name="T5" fmla="*/ 2147483647 h 260"/>
                <a:gd name="T6" fmla="*/ 2147483647 w 1763"/>
                <a:gd name="T7" fmla="*/ 2147483647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3"/>
                <a:gd name="T13" fmla="*/ 0 h 260"/>
                <a:gd name="T14" fmla="*/ 1763 w 1763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3" h="260">
                  <a:moveTo>
                    <a:pt x="0" y="0"/>
                  </a:moveTo>
                  <a:lnTo>
                    <a:pt x="689" y="0"/>
                  </a:lnTo>
                  <a:lnTo>
                    <a:pt x="1054" y="260"/>
                  </a:lnTo>
                  <a:lnTo>
                    <a:pt x="1763" y="260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3" name="Freeform 172">
            <a:extLst>
              <a:ext uri="{FF2B5EF4-FFF2-40B4-BE49-F238E27FC236}">
                <a16:creationId xmlns:a16="http://schemas.microsoft.com/office/drawing/2014/main" id="{FCB8CAB7-7CE5-7648-B2F4-FF9B29F4C17A}"/>
              </a:ext>
            </a:extLst>
          </p:cNvPr>
          <p:cNvSpPr>
            <a:spLocks/>
          </p:cNvSpPr>
          <p:nvPr/>
        </p:nvSpPr>
        <p:spPr bwMode="auto">
          <a:xfrm>
            <a:off x="3764964" y="4267924"/>
            <a:ext cx="1504950" cy="300038"/>
          </a:xfrm>
          <a:custGeom>
            <a:avLst/>
            <a:gdLst>
              <a:gd name="T0" fmla="*/ 0 w 1264"/>
              <a:gd name="T1" fmla="*/ 2147483647 h 252"/>
              <a:gd name="T2" fmla="*/ 2147483647 w 1264"/>
              <a:gd name="T3" fmla="*/ 0 h 252"/>
              <a:gd name="T4" fmla="*/ 2147483647 w 1264"/>
              <a:gd name="T5" fmla="*/ 2147483647 h 252"/>
              <a:gd name="T6" fmla="*/ 2147483647 w 1264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  <a:gd name="T12" fmla="*/ 0 w 1264"/>
              <a:gd name="T13" fmla="*/ 0 h 252"/>
              <a:gd name="T14" fmla="*/ 1264 w 1264"/>
              <a:gd name="T15" fmla="*/ 252 h 2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64" h="252">
                <a:moveTo>
                  <a:pt x="0" y="2"/>
                </a:moveTo>
                <a:lnTo>
                  <a:pt x="622" y="0"/>
                </a:lnTo>
                <a:lnTo>
                  <a:pt x="616" y="246"/>
                </a:lnTo>
                <a:lnTo>
                  <a:pt x="1264" y="252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1E24DDED-AAB8-1742-BEAA-647483FFA1F1}"/>
              </a:ext>
            </a:extLst>
          </p:cNvPr>
          <p:cNvGrpSpPr/>
          <p:nvPr/>
        </p:nvGrpSpPr>
        <p:grpSpPr>
          <a:xfrm>
            <a:off x="5443663" y="4241370"/>
            <a:ext cx="2141189" cy="1550194"/>
            <a:chOff x="6675121" y="4485654"/>
            <a:chExt cx="2854919" cy="2066925"/>
          </a:xfrm>
        </p:grpSpPr>
        <p:grpSp>
          <p:nvGrpSpPr>
            <p:cNvPr id="349" name="Group 118">
              <a:extLst>
                <a:ext uri="{FF2B5EF4-FFF2-40B4-BE49-F238E27FC236}">
                  <a16:creationId xmlns:a16="http://schemas.microsoft.com/office/drawing/2014/main" id="{2404D93A-580B-0343-A0B1-94D96A295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350" name="Rectangle 119">
                <a:extLst>
                  <a:ext uri="{FF2B5EF4-FFF2-40B4-BE49-F238E27FC236}">
                    <a16:creationId xmlns:a16="http://schemas.microsoft.com/office/drawing/2014/main" id="{DEAD9689-A93F-3A40-A1F0-D7AE2D9E4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Rectangle 120">
                <a:extLst>
                  <a:ext uri="{FF2B5EF4-FFF2-40B4-BE49-F238E27FC236}">
                    <a16:creationId xmlns:a16="http://schemas.microsoft.com/office/drawing/2014/main" id="{B3FFEF5C-2CF8-3F48-AA70-FCA4463DD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2" name="Rectangle 121">
                <a:extLst>
                  <a:ext uri="{FF2B5EF4-FFF2-40B4-BE49-F238E27FC236}">
                    <a16:creationId xmlns:a16="http://schemas.microsoft.com/office/drawing/2014/main" id="{6DA8F41A-C8D0-E84A-BE1E-E5D24606E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Rectangle 122">
                <a:extLst>
                  <a:ext uri="{FF2B5EF4-FFF2-40B4-BE49-F238E27FC236}">
                    <a16:creationId xmlns:a16="http://schemas.microsoft.com/office/drawing/2014/main" id="{71D1CE81-6E07-EF41-B20A-E71DD5427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4" name="Line 123">
                <a:extLst>
                  <a:ext uri="{FF2B5EF4-FFF2-40B4-BE49-F238E27FC236}">
                    <a16:creationId xmlns:a16="http://schemas.microsoft.com/office/drawing/2014/main" id="{FDFD10E9-723C-CD4E-9B1E-C974437C0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5" name="Group 124">
              <a:extLst>
                <a:ext uri="{FF2B5EF4-FFF2-40B4-BE49-F238E27FC236}">
                  <a16:creationId xmlns:a16="http://schemas.microsoft.com/office/drawing/2014/main" id="{531A9996-A8C0-EB41-BF87-89DBD438FC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356" name="Rectangle 125">
                <a:extLst>
                  <a:ext uri="{FF2B5EF4-FFF2-40B4-BE49-F238E27FC236}">
                    <a16:creationId xmlns:a16="http://schemas.microsoft.com/office/drawing/2014/main" id="{2467BB19-E02A-7B43-9CA4-9F0EB6D87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7" name="Rectangle 126">
                <a:extLst>
                  <a:ext uri="{FF2B5EF4-FFF2-40B4-BE49-F238E27FC236}">
                    <a16:creationId xmlns:a16="http://schemas.microsoft.com/office/drawing/2014/main" id="{962D332A-F4A3-2648-892A-BD845A64A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8" name="Rectangle 127">
                <a:extLst>
                  <a:ext uri="{FF2B5EF4-FFF2-40B4-BE49-F238E27FC236}">
                    <a16:creationId xmlns:a16="http://schemas.microsoft.com/office/drawing/2014/main" id="{72283283-9F77-C548-B1DC-7BED275E1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128">
                <a:extLst>
                  <a:ext uri="{FF2B5EF4-FFF2-40B4-BE49-F238E27FC236}">
                    <a16:creationId xmlns:a16="http://schemas.microsoft.com/office/drawing/2014/main" id="{97305BF1-8C59-FD41-8C7C-DBF2671D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Line 129">
                <a:extLst>
                  <a:ext uri="{FF2B5EF4-FFF2-40B4-BE49-F238E27FC236}">
                    <a16:creationId xmlns:a16="http://schemas.microsoft.com/office/drawing/2014/main" id="{EDA7687B-3958-E947-B115-E7E60D777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1" name="Group 130">
              <a:extLst>
                <a:ext uri="{FF2B5EF4-FFF2-40B4-BE49-F238E27FC236}">
                  <a16:creationId xmlns:a16="http://schemas.microsoft.com/office/drawing/2014/main" id="{1D80AFC0-343E-BE4A-A3A1-7940B6D33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362" name="Rectangle 131">
                <a:extLst>
                  <a:ext uri="{FF2B5EF4-FFF2-40B4-BE49-F238E27FC236}">
                    <a16:creationId xmlns:a16="http://schemas.microsoft.com/office/drawing/2014/main" id="{41CC58A8-B68E-884F-BD23-08890CD1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3" name="Rectangle 132">
                <a:extLst>
                  <a:ext uri="{FF2B5EF4-FFF2-40B4-BE49-F238E27FC236}">
                    <a16:creationId xmlns:a16="http://schemas.microsoft.com/office/drawing/2014/main" id="{328A28BC-2B66-004E-8A4C-0C353320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4" name="Rectangle 133">
                <a:extLst>
                  <a:ext uri="{FF2B5EF4-FFF2-40B4-BE49-F238E27FC236}">
                    <a16:creationId xmlns:a16="http://schemas.microsoft.com/office/drawing/2014/main" id="{D3427F60-4900-B545-B8F2-23A9D4F79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5" name="Rectangle 134">
                <a:extLst>
                  <a:ext uri="{FF2B5EF4-FFF2-40B4-BE49-F238E27FC236}">
                    <a16:creationId xmlns:a16="http://schemas.microsoft.com/office/drawing/2014/main" id="{808AFD0A-2342-6644-842D-FE9FD6D74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Line 135">
                <a:extLst>
                  <a:ext uri="{FF2B5EF4-FFF2-40B4-BE49-F238E27FC236}">
                    <a16:creationId xmlns:a16="http://schemas.microsoft.com/office/drawing/2014/main" id="{AA67B89E-6553-F34F-9540-BB2888CF4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7" name="Group 154">
              <a:extLst>
                <a:ext uri="{FF2B5EF4-FFF2-40B4-BE49-F238E27FC236}">
                  <a16:creationId xmlns:a16="http://schemas.microsoft.com/office/drawing/2014/main" id="{FCB38C9C-3886-1647-B1BB-77C45B97E5F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368" name="Group 136">
                <a:extLst>
                  <a:ext uri="{FF2B5EF4-FFF2-40B4-BE49-F238E27FC236}">
                    <a16:creationId xmlns:a16="http://schemas.microsoft.com/office/drawing/2014/main" id="{EC3B7F3C-2CB6-0642-A702-4D975C6E96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381" name="Rectangle 137">
                  <a:extLst>
                    <a:ext uri="{FF2B5EF4-FFF2-40B4-BE49-F238E27FC236}">
                      <a16:creationId xmlns:a16="http://schemas.microsoft.com/office/drawing/2014/main" id="{333322CF-B6EA-B147-806E-4AA261E43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2" name="Rectangle 138">
                  <a:extLst>
                    <a:ext uri="{FF2B5EF4-FFF2-40B4-BE49-F238E27FC236}">
                      <a16:creationId xmlns:a16="http://schemas.microsoft.com/office/drawing/2014/main" id="{884DB2A1-6022-954E-B68C-90C304DB2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3" name="Rectangle 139">
                  <a:extLst>
                    <a:ext uri="{FF2B5EF4-FFF2-40B4-BE49-F238E27FC236}">
                      <a16:creationId xmlns:a16="http://schemas.microsoft.com/office/drawing/2014/main" id="{39F0096A-6580-4B46-9B00-336282120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4" name="Rectangle 140">
                  <a:extLst>
                    <a:ext uri="{FF2B5EF4-FFF2-40B4-BE49-F238E27FC236}">
                      <a16:creationId xmlns:a16="http://schemas.microsoft.com/office/drawing/2014/main" id="{A02D0A4D-FA88-0445-B282-F1BA4FAC9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5" name="Line 141">
                  <a:extLst>
                    <a:ext uri="{FF2B5EF4-FFF2-40B4-BE49-F238E27FC236}">
                      <a16:creationId xmlns:a16="http://schemas.microsoft.com/office/drawing/2014/main" id="{89AD7EED-2D5A-5F4B-82F9-B59964C7DA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69" name="Group 142">
                <a:extLst>
                  <a:ext uri="{FF2B5EF4-FFF2-40B4-BE49-F238E27FC236}">
                    <a16:creationId xmlns:a16="http://schemas.microsoft.com/office/drawing/2014/main" id="{971C6EFA-672B-694C-8BB8-27DE8BB10C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376" name="Rectangle 143">
                  <a:extLst>
                    <a:ext uri="{FF2B5EF4-FFF2-40B4-BE49-F238E27FC236}">
                      <a16:creationId xmlns:a16="http://schemas.microsoft.com/office/drawing/2014/main" id="{E55A46DF-72A8-7647-876D-A80F15CE88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7" name="Rectangle 144">
                  <a:extLst>
                    <a:ext uri="{FF2B5EF4-FFF2-40B4-BE49-F238E27FC236}">
                      <a16:creationId xmlns:a16="http://schemas.microsoft.com/office/drawing/2014/main" id="{D24335F7-9D53-044A-AB88-2B9DF89C1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8" name="Rectangle 145">
                  <a:extLst>
                    <a:ext uri="{FF2B5EF4-FFF2-40B4-BE49-F238E27FC236}">
                      <a16:creationId xmlns:a16="http://schemas.microsoft.com/office/drawing/2014/main" id="{6AEA3435-AA43-9F49-9087-3A3338DAF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9" name="Rectangle 146">
                  <a:extLst>
                    <a:ext uri="{FF2B5EF4-FFF2-40B4-BE49-F238E27FC236}">
                      <a16:creationId xmlns:a16="http://schemas.microsoft.com/office/drawing/2014/main" id="{177A053B-0BAE-0640-AB44-0E043F06D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0" name="Line 147">
                  <a:extLst>
                    <a:ext uri="{FF2B5EF4-FFF2-40B4-BE49-F238E27FC236}">
                      <a16:creationId xmlns:a16="http://schemas.microsoft.com/office/drawing/2014/main" id="{8AEFB38B-7DDC-9F44-A516-7DAA76A7E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70" name="Group 148">
                <a:extLst>
                  <a:ext uri="{FF2B5EF4-FFF2-40B4-BE49-F238E27FC236}">
                    <a16:creationId xmlns:a16="http://schemas.microsoft.com/office/drawing/2014/main" id="{FD714310-89A4-394D-B783-5EC2CA17AE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371" name="Rectangle 149">
                  <a:extLst>
                    <a:ext uri="{FF2B5EF4-FFF2-40B4-BE49-F238E27FC236}">
                      <a16:creationId xmlns:a16="http://schemas.microsoft.com/office/drawing/2014/main" id="{ADDE511B-C129-9D4B-A35E-5B6716868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2" name="Rectangle 150">
                  <a:extLst>
                    <a:ext uri="{FF2B5EF4-FFF2-40B4-BE49-F238E27FC236}">
                      <a16:creationId xmlns:a16="http://schemas.microsoft.com/office/drawing/2014/main" id="{1926829B-5C2B-7B46-AAD2-DCC04D10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3" name="Rectangle 151">
                  <a:extLst>
                    <a:ext uri="{FF2B5EF4-FFF2-40B4-BE49-F238E27FC236}">
                      <a16:creationId xmlns:a16="http://schemas.microsoft.com/office/drawing/2014/main" id="{5166BAC0-36EC-054B-AEAE-4083E2973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4" name="Rectangle 152">
                  <a:extLst>
                    <a:ext uri="{FF2B5EF4-FFF2-40B4-BE49-F238E27FC236}">
                      <a16:creationId xmlns:a16="http://schemas.microsoft.com/office/drawing/2014/main" id="{B8D687ED-21A3-5844-8144-FC4568CCB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75" name="Line 153">
                  <a:extLst>
                    <a:ext uri="{FF2B5EF4-FFF2-40B4-BE49-F238E27FC236}">
                      <a16:creationId xmlns:a16="http://schemas.microsoft.com/office/drawing/2014/main" id="{B0B99B84-F7F0-474D-9C17-F45572185C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386" name="Line 155">
              <a:extLst>
                <a:ext uri="{FF2B5EF4-FFF2-40B4-BE49-F238E27FC236}">
                  <a16:creationId xmlns:a16="http://schemas.microsoft.com/office/drawing/2014/main" id="{03C8D9EA-BBBC-B346-8BF2-359A0A507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Line 156">
              <a:extLst>
                <a:ext uri="{FF2B5EF4-FFF2-40B4-BE49-F238E27FC236}">
                  <a16:creationId xmlns:a16="http://schemas.microsoft.com/office/drawing/2014/main" id="{A11B99D5-398C-2B4F-8426-2A7897D26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8" name="Line 157">
              <a:extLst>
                <a:ext uri="{FF2B5EF4-FFF2-40B4-BE49-F238E27FC236}">
                  <a16:creationId xmlns:a16="http://schemas.microsoft.com/office/drawing/2014/main" id="{E19B9C74-C0F9-9C48-96BC-5083BFA426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Line 158">
              <a:extLst>
                <a:ext uri="{FF2B5EF4-FFF2-40B4-BE49-F238E27FC236}">
                  <a16:creationId xmlns:a16="http://schemas.microsoft.com/office/drawing/2014/main" id="{972BC1ED-3C65-0D48-80B7-F3828BC10B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Line 159">
              <a:extLst>
                <a:ext uri="{FF2B5EF4-FFF2-40B4-BE49-F238E27FC236}">
                  <a16:creationId xmlns:a16="http://schemas.microsoft.com/office/drawing/2014/main" id="{C423A751-C773-8948-92DB-5C00303B0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Line 160">
              <a:extLst>
                <a:ext uri="{FF2B5EF4-FFF2-40B4-BE49-F238E27FC236}">
                  <a16:creationId xmlns:a16="http://schemas.microsoft.com/office/drawing/2014/main" id="{2109E4A3-3D73-694A-B332-08F4B9DB2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2" name="Oval 161">
              <a:extLst>
                <a:ext uri="{FF2B5EF4-FFF2-40B4-BE49-F238E27FC236}">
                  <a16:creationId xmlns:a16="http://schemas.microsoft.com/office/drawing/2014/main" id="{560F0CCD-566F-2848-BC28-48AB5BC4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3" name="Oval 162">
              <a:extLst>
                <a:ext uri="{FF2B5EF4-FFF2-40B4-BE49-F238E27FC236}">
                  <a16:creationId xmlns:a16="http://schemas.microsoft.com/office/drawing/2014/main" id="{6B545151-450A-F94D-A4C6-78382BC89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4" name="Oval 163">
              <a:extLst>
                <a:ext uri="{FF2B5EF4-FFF2-40B4-BE49-F238E27FC236}">
                  <a16:creationId xmlns:a16="http://schemas.microsoft.com/office/drawing/2014/main" id="{EA145C17-3847-3E48-8C50-06E7F086C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5" name="Oval 164">
              <a:extLst>
                <a:ext uri="{FF2B5EF4-FFF2-40B4-BE49-F238E27FC236}">
                  <a16:creationId xmlns:a16="http://schemas.microsoft.com/office/drawing/2014/main" id="{D583174B-E718-A249-BE75-33AB9B1F6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6" name="Oval 165">
              <a:extLst>
                <a:ext uri="{FF2B5EF4-FFF2-40B4-BE49-F238E27FC236}">
                  <a16:creationId xmlns:a16="http://schemas.microsoft.com/office/drawing/2014/main" id="{FC9B88BE-9FFF-DE40-8BFE-38035460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7" name="Oval 166">
              <a:extLst>
                <a:ext uri="{FF2B5EF4-FFF2-40B4-BE49-F238E27FC236}">
                  <a16:creationId xmlns:a16="http://schemas.microsoft.com/office/drawing/2014/main" id="{6F896AF1-2C34-3149-8329-09390CA6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8" name="Oval 167">
              <a:extLst>
                <a:ext uri="{FF2B5EF4-FFF2-40B4-BE49-F238E27FC236}">
                  <a16:creationId xmlns:a16="http://schemas.microsoft.com/office/drawing/2014/main" id="{54294AED-0555-D244-94AB-1E755BFB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399" name="Oval 168">
              <a:extLst>
                <a:ext uri="{FF2B5EF4-FFF2-40B4-BE49-F238E27FC236}">
                  <a16:creationId xmlns:a16="http://schemas.microsoft.com/office/drawing/2014/main" id="{89BB0930-936E-2C4A-B203-3AF50935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0" name="Oval 169">
              <a:extLst>
                <a:ext uri="{FF2B5EF4-FFF2-40B4-BE49-F238E27FC236}">
                  <a16:creationId xmlns:a16="http://schemas.microsoft.com/office/drawing/2014/main" id="{54A896D0-B039-1C43-B23B-699A69438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401" name="Text Box 170">
              <a:extLst>
                <a:ext uri="{FF2B5EF4-FFF2-40B4-BE49-F238E27FC236}">
                  <a16:creationId xmlns:a16="http://schemas.microsoft.com/office/drawing/2014/main" id="{D7A7FAC4-A795-2344-B8A6-A06C120333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5121" y="5767934"/>
              <a:ext cx="1810752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interconnection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 dirty="0">
                  <a:solidFill>
                    <a:srgbClr val="000000"/>
                  </a:solidFill>
                </a:rPr>
                <a:t>network</a:t>
              </a:r>
            </a:p>
          </p:txBody>
        </p:sp>
        <p:sp>
          <p:nvSpPr>
            <p:cNvPr id="404" name="Freeform 173">
              <a:extLst>
                <a:ext uri="{FF2B5EF4-FFF2-40B4-BE49-F238E27FC236}">
                  <a16:creationId xmlns:a16="http://schemas.microsoft.com/office/drawing/2014/main" id="{7731649A-7A0C-FF4B-AE01-BDFE9F59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6" name="Content Placeholder 2">
            <a:extLst>
              <a:ext uri="{FF2B5EF4-FFF2-40B4-BE49-F238E27FC236}">
                <a16:creationId xmlns:a16="http://schemas.microsoft.com/office/drawing/2014/main" id="{2B7122AF-D615-5F41-945E-7E1D8CD01EF3}"/>
              </a:ext>
            </a:extLst>
          </p:cNvPr>
          <p:cNvSpPr txBox="1">
            <a:spLocks/>
          </p:cNvSpPr>
          <p:nvPr/>
        </p:nvSpPr>
        <p:spPr>
          <a:xfrm>
            <a:off x="613742" y="3626231"/>
            <a:ext cx="8276811" cy="49105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three major types of switching fabrics:</a:t>
            </a:r>
          </a:p>
        </p:txBody>
      </p:sp>
      <p:sp>
        <p:nvSpPr>
          <p:cNvPr id="412" name="Content Placeholder 2">
            <a:extLst>
              <a:ext uri="{FF2B5EF4-FFF2-40B4-BE49-F238E27FC236}">
                <a16:creationId xmlns:a16="http://schemas.microsoft.com/office/drawing/2014/main" id="{B6082DFD-51BE-9044-ABA0-EB366AEB63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891854"/>
            <a:ext cx="8276811" cy="476145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transfer packet from input link to appropriate output link</a:t>
            </a:r>
          </a:p>
          <a:p>
            <a:pPr indent="-215504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413" name="Content Placeholder 2">
            <a:extLst>
              <a:ext uri="{FF2B5EF4-FFF2-40B4-BE49-F238E27FC236}">
                <a16:creationId xmlns:a16="http://schemas.microsoft.com/office/drawing/2014/main" id="{A6F34ABD-FD08-FA48-8F01-C889297B0D8A}"/>
              </a:ext>
            </a:extLst>
          </p:cNvPr>
          <p:cNvSpPr txBox="1">
            <a:spLocks/>
          </p:cNvSpPr>
          <p:nvPr/>
        </p:nvSpPr>
        <p:spPr>
          <a:xfrm>
            <a:off x="603803" y="2274511"/>
            <a:ext cx="8276811" cy="173841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switching rate: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rate at which packets can be transfer from inputs to outputs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often measured as multiple of input/output line rate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N inputs: switching rate N times line rate desirable</a:t>
            </a:r>
          </a:p>
        </p:txBody>
      </p:sp>
    </p:spTree>
    <p:extLst>
      <p:ext uri="{BB962C8B-B14F-4D97-AF65-F5344CB8AC3E}">
        <p14:creationId xmlns:p14="http://schemas.microsoft.com/office/powerpoint/2010/main" val="20691238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8772" y="1961427"/>
            <a:ext cx="8465654" cy="2076345"/>
          </a:xfrm>
        </p:spPr>
        <p:txBody>
          <a:bodyPr>
            <a:normAutofit/>
          </a:bodyPr>
          <a:lstStyle/>
          <a:p>
            <a:pPr marL="176213" indent="-176213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generation routers: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traditional computers with switching under direct control of CPU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copied to system’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 memory</a:t>
            </a:r>
          </a:p>
          <a:p>
            <a:pPr marL="303610" indent="-215504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speed limited by memory bandwidth (2 bus crossings per datagram)</a:t>
            </a:r>
            <a:endParaRPr lang="en-US" altLang="en-US" sz="1500" dirty="0"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memory</a:t>
            </a:r>
            <a:endParaRPr lang="en-US" sz="3600" dirty="0"/>
          </a:p>
        </p:txBody>
      </p:sp>
      <p:grpSp>
        <p:nvGrpSpPr>
          <p:cNvPr id="172" name="Group 42">
            <a:extLst>
              <a:ext uri="{FF2B5EF4-FFF2-40B4-BE49-F238E27FC236}">
                <a16:creationId xmlns:a16="http://schemas.microsoft.com/office/drawing/2014/main" id="{F2B5464E-F88B-A642-84D4-5094AFD5B16B}"/>
              </a:ext>
            </a:extLst>
          </p:cNvPr>
          <p:cNvGrpSpPr>
            <a:grpSpLocks/>
          </p:cNvGrpSpPr>
          <p:nvPr/>
        </p:nvGrpSpPr>
        <p:grpSpPr bwMode="auto">
          <a:xfrm>
            <a:off x="2227143" y="3901314"/>
            <a:ext cx="5030391" cy="1365647"/>
            <a:chOff x="969" y="2540"/>
            <a:chExt cx="4225" cy="1147"/>
          </a:xfrm>
        </p:grpSpPr>
        <p:sp>
          <p:nvSpPr>
            <p:cNvPr id="173" name="Rectangle 30">
              <a:extLst>
                <a:ext uri="{FF2B5EF4-FFF2-40B4-BE49-F238E27FC236}">
                  <a16:creationId xmlns:a16="http://schemas.microsoft.com/office/drawing/2014/main" id="{45BBBE01-E2E8-274B-8035-4961E1D9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2542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4" name="Text Box 31">
              <a:extLst>
                <a:ext uri="{FF2B5EF4-FFF2-40B4-BE49-F238E27FC236}">
                  <a16:creationId xmlns:a16="http://schemas.microsoft.com/office/drawing/2014/main" id="{FFED6ECD-74D4-9944-B695-F1E1E045E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" y="2557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input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5" name="Text Box 32">
              <a:extLst>
                <a:ext uri="{FF2B5EF4-FFF2-40B4-BE49-F238E27FC236}">
                  <a16:creationId xmlns:a16="http://schemas.microsoft.com/office/drawing/2014/main" id="{20392B0C-5AA1-5D4A-8C31-19BC5047B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2" y="2773"/>
              <a:ext cx="680" cy="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memory</a:t>
              </a:r>
            </a:p>
          </p:txBody>
        </p:sp>
        <p:sp>
          <p:nvSpPr>
            <p:cNvPr id="176" name="Rectangle 34">
              <a:extLst>
                <a:ext uri="{FF2B5EF4-FFF2-40B4-BE49-F238E27FC236}">
                  <a16:creationId xmlns:a16="http://schemas.microsoft.com/office/drawing/2014/main" id="{EA86606E-2DCD-924C-A723-41E2CA4CD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542"/>
              <a:ext cx="1173" cy="688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7" name="Rectangle 35">
              <a:extLst>
                <a:ext uri="{FF2B5EF4-FFF2-40B4-BE49-F238E27FC236}">
                  <a16:creationId xmlns:a16="http://schemas.microsoft.com/office/drawing/2014/main" id="{24885012-DDCB-5048-A51F-1CDF934C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540"/>
              <a:ext cx="766" cy="70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8" name="Text Box 36">
              <a:extLst>
                <a:ext uri="{FF2B5EF4-FFF2-40B4-BE49-F238E27FC236}">
                  <a16:creationId xmlns:a16="http://schemas.microsoft.com/office/drawing/2014/main" id="{14386179-C33A-9940-94C2-AA092DA4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" y="2555"/>
              <a:ext cx="753" cy="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output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port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(e.g.,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Ethernet)</a:t>
              </a:r>
            </a:p>
          </p:txBody>
        </p:sp>
        <p:sp>
          <p:nvSpPr>
            <p:cNvPr id="179" name="Line 37">
              <a:extLst>
                <a:ext uri="{FF2B5EF4-FFF2-40B4-BE49-F238E27FC236}">
                  <a16:creationId xmlns:a16="http://schemas.microsoft.com/office/drawing/2014/main" id="{65666B6A-D931-D542-B3CE-2E1BC9433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3" y="3561"/>
              <a:ext cx="33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0D852FF-88FA-2B42-8C46-DCE293525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0" y="325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6E64FFE5-A2FF-0849-879D-A0AA8D057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9" y="3242"/>
              <a:ext cx="0" cy="316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40">
              <a:extLst>
                <a:ext uri="{FF2B5EF4-FFF2-40B4-BE49-F238E27FC236}">
                  <a16:creationId xmlns:a16="http://schemas.microsoft.com/office/drawing/2014/main" id="{CA89C20C-F9FF-C845-B7D8-9DEA22C14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5" y="3240"/>
              <a:ext cx="0" cy="3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2EA1FDDA-9659-AC45-86D4-9A50513453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3435"/>
              <a:ext cx="89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system bus</a:t>
              </a:r>
            </a:p>
          </p:txBody>
        </p:sp>
      </p:grpSp>
      <p:pic>
        <p:nvPicPr>
          <p:cNvPr id="184" name="Picture 43">
            <a:extLst>
              <a:ext uri="{FF2B5EF4-FFF2-40B4-BE49-F238E27FC236}">
                <a16:creationId xmlns:a16="http://schemas.microsoft.com/office/drawing/2014/main" id="{934DBF87-BC52-A04F-9252-6C0BA3F161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581" y="4046571"/>
            <a:ext cx="400050" cy="513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" name="Picture 44">
            <a:extLst>
              <a:ext uri="{FF2B5EF4-FFF2-40B4-BE49-F238E27FC236}">
                <a16:creationId xmlns:a16="http://schemas.microsoft.com/office/drawing/2014/main" id="{F4E5056C-1E65-BD48-BC26-3C48FF565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681" y="4019187"/>
            <a:ext cx="400050" cy="513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Rectangle 45">
            <a:extLst>
              <a:ext uri="{FF2B5EF4-FFF2-40B4-BE49-F238E27FC236}">
                <a16:creationId xmlns:a16="http://schemas.microsoft.com/office/drawing/2014/main" id="{8A994D05-53E3-B047-9E60-A9448B35F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796" y="4222783"/>
            <a:ext cx="326231" cy="1666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87" name="Rectangle 46">
            <a:extLst>
              <a:ext uri="{FF2B5EF4-FFF2-40B4-BE49-F238E27FC236}">
                <a16:creationId xmlns:a16="http://schemas.microsoft.com/office/drawing/2014/main" id="{14B41E01-8B4F-2643-84CF-7D3D707C7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321" y="4229928"/>
            <a:ext cx="334566" cy="159544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94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1 -0.00162 L 0.11159 -0.00162 L 0.11497 0.13334 L 0.26849 0.13334 L 0.26849 0.03912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29" y="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7037E-6 L 0.1487 3.7037E-6 L 0.15195 0.13819 L 0.31055 0.13588 L 0.30924 0.03842 " pathEditMode="relative" rAng="0" ptsTypes="AAAAA">
                                      <p:cBhvr>
                                        <p:cTn id="13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21" y="6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849 0.03912 L 0.28151 0.03912 L 0.28151 0.12685 L 0.44622 0.12199 L 0.44713 -0.00324 L 0.58046 -0.00324 " pathEditMode="relative" rAng="0" ptsTypes="AAAAAA">
                                      <p:cBhvr>
                                        <p:cTn id="17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99" y="2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  <p:bldP spid="186" grpId="1" animBg="1"/>
      <p:bldP spid="186" grpId="2" animBg="1"/>
      <p:bldP spid="187" grpId="0" animBg="1"/>
      <p:bldP spid="187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7931201" cy="2076345"/>
          </a:xfrm>
        </p:spPr>
        <p:txBody>
          <a:bodyPr>
            <a:normAutofit/>
          </a:bodyPr>
          <a:lstStyle/>
          <a:p>
            <a:pPr>
              <a:buFont typeface="Wingdings" charset="2"/>
              <a:buChar char="§"/>
              <a:defRPr/>
            </a:pPr>
            <a:r>
              <a:rPr lang="en-US" sz="2400" dirty="0"/>
              <a:t>datagram from input port memory to output port memory via a shared bus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</a:rPr>
              <a:t>bus contention:</a:t>
            </a:r>
            <a:r>
              <a:rPr lang="en-US" sz="2400" dirty="0"/>
              <a:t>  switching speed limited by bus bandwidth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/>
              <a:t>32 Gbps bus, Cisco 5600: sufficient speed for access routers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3600" dirty="0">
                <a:ea typeface="ＭＳ Ｐゴシック" panose="020B0600070205080204" pitchFamily="34" charset="-128"/>
              </a:rPr>
              <a:t>Switching via a bus</a:t>
            </a:r>
            <a:endParaRPr lang="en-US" sz="36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B8CD304-8CB5-AA4B-A0E8-C0ADE3BF0764}"/>
              </a:ext>
            </a:extLst>
          </p:cNvPr>
          <p:cNvGrpSpPr/>
          <p:nvPr/>
        </p:nvGrpSpPr>
        <p:grpSpPr>
          <a:xfrm>
            <a:off x="3059024" y="4081398"/>
            <a:ext cx="3972499" cy="1324753"/>
            <a:chOff x="4336991" y="4484392"/>
            <a:chExt cx="2903568" cy="1047064"/>
          </a:xfrm>
        </p:grpSpPr>
        <p:grpSp>
          <p:nvGrpSpPr>
            <p:cNvPr id="21" name="Group 80">
              <a:extLst>
                <a:ext uri="{FF2B5EF4-FFF2-40B4-BE49-F238E27FC236}">
                  <a16:creationId xmlns:a16="http://schemas.microsoft.com/office/drawing/2014/main" id="{6528F6A7-EDEC-9C4B-9732-5C83E48F2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9281" y="4484392"/>
              <a:ext cx="1093120" cy="215900"/>
              <a:chOff x="876" y="2800"/>
              <a:chExt cx="788" cy="175"/>
            </a:xfrm>
          </p:grpSpPr>
          <p:sp>
            <p:nvSpPr>
              <p:cNvPr id="22" name="Rectangle 81">
                <a:extLst>
                  <a:ext uri="{FF2B5EF4-FFF2-40B4-BE49-F238E27FC236}">
                    <a16:creationId xmlns:a16="http://schemas.microsoft.com/office/drawing/2014/main" id="{DFDBF7BA-06E4-494D-8F9D-FFA33A3BF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Rectangle 82">
                <a:extLst>
                  <a:ext uri="{FF2B5EF4-FFF2-40B4-BE49-F238E27FC236}">
                    <a16:creationId xmlns:a16="http://schemas.microsoft.com/office/drawing/2014/main" id="{2C9A0A09-54EF-D24E-84A4-0E4BF0FA6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Rectangle 83">
                <a:extLst>
                  <a:ext uri="{FF2B5EF4-FFF2-40B4-BE49-F238E27FC236}">
                    <a16:creationId xmlns:a16="http://schemas.microsoft.com/office/drawing/2014/main" id="{AF1F9C4D-1234-2343-9758-A7BC801F6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Rectangle 84">
                <a:extLst>
                  <a:ext uri="{FF2B5EF4-FFF2-40B4-BE49-F238E27FC236}">
                    <a16:creationId xmlns:a16="http://schemas.microsoft.com/office/drawing/2014/main" id="{FFA1C2EC-B4A7-7945-BE6D-F41404063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Line 85">
                <a:extLst>
                  <a:ext uri="{FF2B5EF4-FFF2-40B4-BE49-F238E27FC236}">
                    <a16:creationId xmlns:a16="http://schemas.microsoft.com/office/drawing/2014/main" id="{BB9C01BB-870F-9B4A-8484-B8328825B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" name="Group 86">
              <a:extLst>
                <a:ext uri="{FF2B5EF4-FFF2-40B4-BE49-F238E27FC236}">
                  <a16:creationId xmlns:a16="http://schemas.microsoft.com/office/drawing/2014/main" id="{0507AB92-4047-F447-8DD5-6B9DDD713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7694" y="4879680"/>
              <a:ext cx="1094506" cy="215900"/>
              <a:chOff x="876" y="2800"/>
              <a:chExt cx="789" cy="175"/>
            </a:xfrm>
          </p:grpSpPr>
          <p:sp>
            <p:nvSpPr>
              <p:cNvPr id="28" name="Rectangle 87">
                <a:extLst>
                  <a:ext uri="{FF2B5EF4-FFF2-40B4-BE49-F238E27FC236}">
                    <a16:creationId xmlns:a16="http://schemas.microsoft.com/office/drawing/2014/main" id="{1F3E0863-B0C8-C846-9E3A-94CA2AB7D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Rectangle 88">
                <a:extLst>
                  <a:ext uri="{FF2B5EF4-FFF2-40B4-BE49-F238E27FC236}">
                    <a16:creationId xmlns:a16="http://schemas.microsoft.com/office/drawing/2014/main" id="{E1208338-3967-594A-A93C-06C80B2EF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Rectangle 89">
                <a:extLst>
                  <a:ext uri="{FF2B5EF4-FFF2-40B4-BE49-F238E27FC236}">
                    <a16:creationId xmlns:a16="http://schemas.microsoft.com/office/drawing/2014/main" id="{AD425D1B-FA67-5D49-809C-40473A85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Rectangle 90">
                <a:extLst>
                  <a:ext uri="{FF2B5EF4-FFF2-40B4-BE49-F238E27FC236}">
                    <a16:creationId xmlns:a16="http://schemas.microsoft.com/office/drawing/2014/main" id="{C12121D2-ED33-1E48-B66D-BB7E33554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Line 91">
                <a:extLst>
                  <a:ext uri="{FF2B5EF4-FFF2-40B4-BE49-F238E27FC236}">
                    <a16:creationId xmlns:a16="http://schemas.microsoft.com/office/drawing/2014/main" id="{29B1EBEE-9DC3-F248-883E-3C7EBBC5D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8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3" name="Group 92">
              <a:extLst>
                <a:ext uri="{FF2B5EF4-FFF2-40B4-BE49-F238E27FC236}">
                  <a16:creationId xmlns:a16="http://schemas.microsoft.com/office/drawing/2014/main" id="{15849422-916A-D541-89DB-EDF9C76CA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932" y="5306717"/>
              <a:ext cx="1079248" cy="215900"/>
              <a:chOff x="876" y="2800"/>
              <a:chExt cx="778" cy="175"/>
            </a:xfrm>
          </p:grpSpPr>
          <p:sp>
            <p:nvSpPr>
              <p:cNvPr id="34" name="Rectangle 93">
                <a:extLst>
                  <a:ext uri="{FF2B5EF4-FFF2-40B4-BE49-F238E27FC236}">
                    <a16:creationId xmlns:a16="http://schemas.microsoft.com/office/drawing/2014/main" id="{6837A002-1AB6-B746-AB5C-86F943C2E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Rectangle 94">
                <a:extLst>
                  <a:ext uri="{FF2B5EF4-FFF2-40B4-BE49-F238E27FC236}">
                    <a16:creationId xmlns:a16="http://schemas.microsoft.com/office/drawing/2014/main" id="{3B8F334D-4C97-7143-9AC3-AC7B3FE5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Rectangle 95">
                <a:extLst>
                  <a:ext uri="{FF2B5EF4-FFF2-40B4-BE49-F238E27FC236}">
                    <a16:creationId xmlns:a16="http://schemas.microsoft.com/office/drawing/2014/main" id="{4D921AF2-17CB-8E49-8671-3EAA4877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Rectangle 96">
                <a:extLst>
                  <a:ext uri="{FF2B5EF4-FFF2-40B4-BE49-F238E27FC236}">
                    <a16:creationId xmlns:a16="http://schemas.microsoft.com/office/drawing/2014/main" id="{B87CC2E9-EF90-8543-8B83-B8D8ADCE2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Line 97">
                <a:extLst>
                  <a:ext uri="{FF2B5EF4-FFF2-40B4-BE49-F238E27FC236}">
                    <a16:creationId xmlns:a16="http://schemas.microsoft.com/office/drawing/2014/main" id="{B30FD0D3-0C14-504C-BBDC-CDFB3AC05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7"/>
                <a:ext cx="77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9" name="Line 98">
              <a:extLst>
                <a:ext uri="{FF2B5EF4-FFF2-40B4-BE49-F238E27FC236}">
                  <a16:creationId xmlns:a16="http://schemas.microsoft.com/office/drawing/2014/main" id="{DE23C0B3-C20C-6E4B-83D9-8205BD88B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8461" y="4492509"/>
              <a:ext cx="0" cy="100330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" name="Group 99">
              <a:extLst>
                <a:ext uri="{FF2B5EF4-FFF2-40B4-BE49-F238E27FC236}">
                  <a16:creationId xmlns:a16="http://schemas.microsoft.com/office/drawing/2014/main" id="{B057B153-5339-C940-9B95-E3A19199C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4501349"/>
              <a:ext cx="1030288" cy="215900"/>
              <a:chOff x="367" y="3463"/>
              <a:chExt cx="649" cy="136"/>
            </a:xfrm>
          </p:grpSpPr>
          <p:sp>
            <p:nvSpPr>
              <p:cNvPr id="41" name="Rectangle 100">
                <a:extLst>
                  <a:ext uri="{FF2B5EF4-FFF2-40B4-BE49-F238E27FC236}">
                    <a16:creationId xmlns:a16="http://schemas.microsoft.com/office/drawing/2014/main" id="{8DEBF029-6DFE-F347-BF75-F0FE46DE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101">
                <a:extLst>
                  <a:ext uri="{FF2B5EF4-FFF2-40B4-BE49-F238E27FC236}">
                    <a16:creationId xmlns:a16="http://schemas.microsoft.com/office/drawing/2014/main" id="{30E34A5E-46CF-1448-8180-33029F585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102">
                <a:extLst>
                  <a:ext uri="{FF2B5EF4-FFF2-40B4-BE49-F238E27FC236}">
                    <a16:creationId xmlns:a16="http://schemas.microsoft.com/office/drawing/2014/main" id="{644A9EC6-2179-E746-B3EC-49E5DC46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103">
                <a:extLst>
                  <a:ext uri="{FF2B5EF4-FFF2-40B4-BE49-F238E27FC236}">
                    <a16:creationId xmlns:a16="http://schemas.microsoft.com/office/drawing/2014/main" id="{ADA4A993-AB6B-9847-94AF-6B5ABC32A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Line 104">
                <a:extLst>
                  <a:ext uri="{FF2B5EF4-FFF2-40B4-BE49-F238E27FC236}">
                    <a16:creationId xmlns:a16="http://schemas.microsoft.com/office/drawing/2014/main" id="{7F7B93B6-8CCC-4246-80FD-A0BC1C0DE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" y="3527"/>
                <a:ext cx="6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6" name="Group 105">
              <a:extLst>
                <a:ext uri="{FF2B5EF4-FFF2-40B4-BE49-F238E27FC236}">
                  <a16:creationId xmlns:a16="http://schemas.microsoft.com/office/drawing/2014/main" id="{253A7FA6-AF01-EE46-AEBD-180DFBBE2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6775" y="4893462"/>
              <a:ext cx="1044574" cy="215900"/>
              <a:chOff x="358" y="3463"/>
              <a:chExt cx="658" cy="136"/>
            </a:xfrm>
          </p:grpSpPr>
          <p:sp>
            <p:nvSpPr>
              <p:cNvPr id="47" name="Rectangle 106">
                <a:extLst>
                  <a:ext uri="{FF2B5EF4-FFF2-40B4-BE49-F238E27FC236}">
                    <a16:creationId xmlns:a16="http://schemas.microsoft.com/office/drawing/2014/main" id="{4CB26F35-0AB7-6C45-9E02-E33340F1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Rectangle 107">
                <a:extLst>
                  <a:ext uri="{FF2B5EF4-FFF2-40B4-BE49-F238E27FC236}">
                    <a16:creationId xmlns:a16="http://schemas.microsoft.com/office/drawing/2014/main" id="{67BE3DEA-07EB-2B43-8B04-C28F8282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Rectangle 108">
                <a:extLst>
                  <a:ext uri="{FF2B5EF4-FFF2-40B4-BE49-F238E27FC236}">
                    <a16:creationId xmlns:a16="http://schemas.microsoft.com/office/drawing/2014/main" id="{B51ABD53-CAD7-F74A-89E0-FCB3F00BF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Rectangle 109">
                <a:extLst>
                  <a:ext uri="{FF2B5EF4-FFF2-40B4-BE49-F238E27FC236}">
                    <a16:creationId xmlns:a16="http://schemas.microsoft.com/office/drawing/2014/main" id="{3F2D9755-73A8-9948-95A4-E712A4BD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Line 110">
                <a:extLst>
                  <a:ext uri="{FF2B5EF4-FFF2-40B4-BE49-F238E27FC236}">
                    <a16:creationId xmlns:a16="http://schemas.microsoft.com/office/drawing/2014/main" id="{D7F71280-BF9B-274A-A19D-8AD6340BC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" y="3527"/>
                <a:ext cx="65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52" name="Group 111">
              <a:extLst>
                <a:ext uri="{FF2B5EF4-FFF2-40B4-BE49-F238E27FC236}">
                  <a16:creationId xmlns:a16="http://schemas.microsoft.com/office/drawing/2014/main" id="{AEA606A1-09BC-9842-A76E-4118C48EB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5368" y="5315556"/>
              <a:ext cx="1046163" cy="215900"/>
              <a:chOff x="357" y="3463"/>
              <a:chExt cx="659" cy="136"/>
            </a:xfrm>
          </p:grpSpPr>
          <p:sp>
            <p:nvSpPr>
              <p:cNvPr id="53" name="Rectangle 112">
                <a:extLst>
                  <a:ext uri="{FF2B5EF4-FFF2-40B4-BE49-F238E27FC236}">
                    <a16:creationId xmlns:a16="http://schemas.microsoft.com/office/drawing/2014/main" id="{0AEBF59D-138D-7B49-A052-A32BEC687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463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2540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Rectangle 113">
                <a:extLst>
                  <a:ext uri="{FF2B5EF4-FFF2-40B4-BE49-F238E27FC236}">
                    <a16:creationId xmlns:a16="http://schemas.microsoft.com/office/drawing/2014/main" id="{3A86422E-A2BC-1241-A314-C1DCEDCA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3500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Rectangle 114">
                <a:extLst>
                  <a:ext uri="{FF2B5EF4-FFF2-40B4-BE49-F238E27FC236}">
                    <a16:creationId xmlns:a16="http://schemas.microsoft.com/office/drawing/2014/main" id="{2BDFF28F-4422-D64B-8B07-E2807D44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477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Rectangle 115">
                <a:extLst>
                  <a:ext uri="{FF2B5EF4-FFF2-40B4-BE49-F238E27FC236}">
                    <a16:creationId xmlns:a16="http://schemas.microsoft.com/office/drawing/2014/main" id="{0A511C67-6757-134F-8367-4F223A211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480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16">
                <a:extLst>
                  <a:ext uri="{FF2B5EF4-FFF2-40B4-BE49-F238E27FC236}">
                    <a16:creationId xmlns:a16="http://schemas.microsoft.com/office/drawing/2014/main" id="{761AAC06-8D58-1442-B04E-57C0C45D5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" y="3527"/>
                <a:ext cx="65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59" name="Freeform 172">
              <a:extLst>
                <a:ext uri="{FF2B5EF4-FFF2-40B4-BE49-F238E27FC236}">
                  <a16:creationId xmlns:a16="http://schemas.microsoft.com/office/drawing/2014/main" id="{B11B5CDC-2A64-4848-B87A-BC58BA35A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991" y="4553666"/>
              <a:ext cx="2903568" cy="396590"/>
            </a:xfrm>
            <a:custGeom>
              <a:avLst/>
              <a:gdLst>
                <a:gd name="T0" fmla="*/ 0 w 1264"/>
                <a:gd name="T1" fmla="*/ 2147483647 h 252"/>
                <a:gd name="T2" fmla="*/ 2147483647 w 1264"/>
                <a:gd name="T3" fmla="*/ 0 h 252"/>
                <a:gd name="T4" fmla="*/ 2147483647 w 1264"/>
                <a:gd name="T5" fmla="*/ 2147483647 h 252"/>
                <a:gd name="T6" fmla="*/ 2147483647 w 1264"/>
                <a:gd name="T7" fmla="*/ 2147483647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4"/>
                <a:gd name="T13" fmla="*/ 0 h 252"/>
                <a:gd name="T14" fmla="*/ 1264 w 1264"/>
                <a:gd name="T15" fmla="*/ 252 h 252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692 w 12819"/>
                <a:gd name="connsiteY2" fmla="*/ 9762 h 10000"/>
                <a:gd name="connsiteX3" fmla="*/ 12819 w 12819"/>
                <a:gd name="connsiteY3" fmla="*/ 10000 h 10000"/>
                <a:gd name="connsiteX0" fmla="*/ 0 w 12819"/>
                <a:gd name="connsiteY0" fmla="*/ 155 h 10000"/>
                <a:gd name="connsiteX1" fmla="*/ 7740 w 12819"/>
                <a:gd name="connsiteY1" fmla="*/ 0 h 10000"/>
                <a:gd name="connsiteX2" fmla="*/ 7773 w 12819"/>
                <a:gd name="connsiteY2" fmla="*/ 9838 h 10000"/>
                <a:gd name="connsiteX3" fmla="*/ 12819 w 12819"/>
                <a:gd name="connsiteY3" fmla="*/ 10000 h 10000"/>
                <a:gd name="connsiteX0" fmla="*/ 0 w 13839"/>
                <a:gd name="connsiteY0" fmla="*/ 155 h 9838"/>
                <a:gd name="connsiteX1" fmla="*/ 7740 w 13839"/>
                <a:gd name="connsiteY1" fmla="*/ 0 h 9838"/>
                <a:gd name="connsiteX2" fmla="*/ 7773 w 13839"/>
                <a:gd name="connsiteY2" fmla="*/ 9838 h 9838"/>
                <a:gd name="connsiteX3" fmla="*/ 13839 w 13839"/>
                <a:gd name="connsiteY3" fmla="*/ 9696 h 9838"/>
                <a:gd name="connsiteX0" fmla="*/ 0 w 10000"/>
                <a:gd name="connsiteY0" fmla="*/ 158 h 10077"/>
                <a:gd name="connsiteX1" fmla="*/ 5593 w 10000"/>
                <a:gd name="connsiteY1" fmla="*/ 0 h 10077"/>
                <a:gd name="connsiteX2" fmla="*/ 5375 w 10000"/>
                <a:gd name="connsiteY2" fmla="*/ 10077 h 10077"/>
                <a:gd name="connsiteX3" fmla="*/ 10000 w 10000"/>
                <a:gd name="connsiteY3" fmla="*/ 9856 h 10077"/>
                <a:gd name="connsiteX0" fmla="*/ 0 w 10000"/>
                <a:gd name="connsiteY0" fmla="*/ 3 h 9922"/>
                <a:gd name="connsiteX1" fmla="*/ 5351 w 10000"/>
                <a:gd name="connsiteY1" fmla="*/ 0 h 9922"/>
                <a:gd name="connsiteX2" fmla="*/ 5375 w 10000"/>
                <a:gd name="connsiteY2" fmla="*/ 9922 h 9922"/>
                <a:gd name="connsiteX3" fmla="*/ 10000 w 10000"/>
                <a:gd name="connsiteY3" fmla="*/ 9701 h 9922"/>
                <a:gd name="connsiteX0" fmla="*/ 0 w 10000"/>
                <a:gd name="connsiteY0" fmla="*/ 3 h 10078"/>
                <a:gd name="connsiteX1" fmla="*/ 5351 w 10000"/>
                <a:gd name="connsiteY1" fmla="*/ 0 h 10078"/>
                <a:gd name="connsiteX2" fmla="*/ 5346 w 10000"/>
                <a:gd name="connsiteY2" fmla="*/ 10078 h 10078"/>
                <a:gd name="connsiteX3" fmla="*/ 10000 w 10000"/>
                <a:gd name="connsiteY3" fmla="*/ 9777 h 10078"/>
                <a:gd name="connsiteX0" fmla="*/ 0 w 10000"/>
                <a:gd name="connsiteY0" fmla="*/ 3 h 10156"/>
                <a:gd name="connsiteX1" fmla="*/ 5351 w 10000"/>
                <a:gd name="connsiteY1" fmla="*/ 0 h 10156"/>
                <a:gd name="connsiteX2" fmla="*/ 5365 w 10000"/>
                <a:gd name="connsiteY2" fmla="*/ 10156 h 10156"/>
                <a:gd name="connsiteX3" fmla="*/ 10000 w 10000"/>
                <a:gd name="connsiteY3" fmla="*/ 9777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56">
                  <a:moveTo>
                    <a:pt x="0" y="3"/>
                  </a:moveTo>
                  <a:lnTo>
                    <a:pt x="5351" y="0"/>
                  </a:lnTo>
                  <a:cubicBezTo>
                    <a:pt x="5359" y="3359"/>
                    <a:pt x="5357" y="6797"/>
                    <a:pt x="5365" y="10156"/>
                  </a:cubicBezTo>
                  <a:lnTo>
                    <a:pt x="10000" y="9777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8703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8955" y="1911731"/>
            <a:ext cx="4857750" cy="382563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Crossbar, Clos networks, other interconnection nets initially developed to connect processors in multiprocessor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3BC25E0-E8D5-F049-83E9-F0682565AF56}"/>
              </a:ext>
            </a:extLst>
          </p:cNvPr>
          <p:cNvGrpSpPr/>
          <p:nvPr/>
        </p:nvGrpSpPr>
        <p:grpSpPr>
          <a:xfrm>
            <a:off x="6062869" y="2049947"/>
            <a:ext cx="1739348" cy="1391478"/>
            <a:chOff x="7417077" y="4485654"/>
            <a:chExt cx="2112963" cy="2066925"/>
          </a:xfrm>
        </p:grpSpPr>
        <p:grpSp>
          <p:nvGrpSpPr>
            <p:cNvPr id="60" name="Group 118">
              <a:extLst>
                <a:ext uri="{FF2B5EF4-FFF2-40B4-BE49-F238E27FC236}">
                  <a16:creationId xmlns:a16="http://schemas.microsoft.com/office/drawing/2014/main" id="{BDFB8215-3D56-2D42-B36A-269A0DF68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9465" y="4485654"/>
              <a:ext cx="890587" cy="215900"/>
              <a:chOff x="876" y="2800"/>
              <a:chExt cx="642" cy="175"/>
            </a:xfrm>
          </p:grpSpPr>
          <p:sp>
            <p:nvSpPr>
              <p:cNvPr id="109" name="Rectangle 119">
                <a:extLst>
                  <a:ext uri="{FF2B5EF4-FFF2-40B4-BE49-F238E27FC236}">
                    <a16:creationId xmlns:a16="http://schemas.microsoft.com/office/drawing/2014/main" id="{EF4B7892-A69C-B64C-8510-14C1B274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Rectangle 120">
                <a:extLst>
                  <a:ext uri="{FF2B5EF4-FFF2-40B4-BE49-F238E27FC236}">
                    <a16:creationId xmlns:a16="http://schemas.microsoft.com/office/drawing/2014/main" id="{FE2EA6C0-E7DC-1842-B380-66BD448F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Rectangle 121">
                <a:extLst>
                  <a:ext uri="{FF2B5EF4-FFF2-40B4-BE49-F238E27FC236}">
                    <a16:creationId xmlns:a16="http://schemas.microsoft.com/office/drawing/2014/main" id="{7E0CFCBF-4656-A846-BB21-6FD14CE46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Rectangle 122">
                <a:extLst>
                  <a:ext uri="{FF2B5EF4-FFF2-40B4-BE49-F238E27FC236}">
                    <a16:creationId xmlns:a16="http://schemas.microsoft.com/office/drawing/2014/main" id="{92F45F15-8114-484B-BB16-CBD68760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Line 123">
                <a:extLst>
                  <a:ext uri="{FF2B5EF4-FFF2-40B4-BE49-F238E27FC236}">
                    <a16:creationId xmlns:a16="http://schemas.microsoft.com/office/drawing/2014/main" id="{2D95AFB2-02C8-3D4A-87D0-AE121B456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93E2D3F6-A7EF-6542-84C8-21B44C9CE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5652" y="4880941"/>
              <a:ext cx="890588" cy="215900"/>
              <a:chOff x="876" y="2800"/>
              <a:chExt cx="642" cy="175"/>
            </a:xfrm>
          </p:grpSpPr>
          <p:sp>
            <p:nvSpPr>
              <p:cNvPr id="104" name="Rectangle 125">
                <a:extLst>
                  <a:ext uri="{FF2B5EF4-FFF2-40B4-BE49-F238E27FC236}">
                    <a16:creationId xmlns:a16="http://schemas.microsoft.com/office/drawing/2014/main" id="{41418EC7-91D0-5544-BCA0-2A1CC3DFC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Rectangle 126">
                <a:extLst>
                  <a:ext uri="{FF2B5EF4-FFF2-40B4-BE49-F238E27FC236}">
                    <a16:creationId xmlns:a16="http://schemas.microsoft.com/office/drawing/2014/main" id="{D8E3B2A9-3D82-AD48-A93B-71583BCE3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Rectangle 127">
                <a:extLst>
                  <a:ext uri="{FF2B5EF4-FFF2-40B4-BE49-F238E27FC236}">
                    <a16:creationId xmlns:a16="http://schemas.microsoft.com/office/drawing/2014/main" id="{C0867EE3-2BC5-874A-814C-A4B0DAF95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Rectangle 128">
                <a:extLst>
                  <a:ext uri="{FF2B5EF4-FFF2-40B4-BE49-F238E27FC236}">
                    <a16:creationId xmlns:a16="http://schemas.microsoft.com/office/drawing/2014/main" id="{75944114-E888-5043-A7C2-56BC12040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Line 129">
                <a:extLst>
                  <a:ext uri="{FF2B5EF4-FFF2-40B4-BE49-F238E27FC236}">
                    <a16:creationId xmlns:a16="http://schemas.microsoft.com/office/drawing/2014/main" id="{26320DB4-394D-0A43-A8A6-C99E5CC0B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2" name="Group 130">
              <a:extLst>
                <a:ext uri="{FF2B5EF4-FFF2-40B4-BE49-F238E27FC236}">
                  <a16:creationId xmlns:a16="http://schemas.microsoft.com/office/drawing/2014/main" id="{DD7E937A-F922-3B49-B727-489978FC6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90" y="5307979"/>
              <a:ext cx="890587" cy="215900"/>
              <a:chOff x="876" y="2800"/>
              <a:chExt cx="642" cy="175"/>
            </a:xfrm>
          </p:grpSpPr>
          <p:sp>
            <p:nvSpPr>
              <p:cNvPr id="99" name="Rectangle 131">
                <a:extLst>
                  <a:ext uri="{FF2B5EF4-FFF2-40B4-BE49-F238E27FC236}">
                    <a16:creationId xmlns:a16="http://schemas.microsoft.com/office/drawing/2014/main" id="{A0A7DC16-AAF0-0543-B181-2D0657967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tangle 132">
                <a:extLst>
                  <a:ext uri="{FF2B5EF4-FFF2-40B4-BE49-F238E27FC236}">
                    <a16:creationId xmlns:a16="http://schemas.microsoft.com/office/drawing/2014/main" id="{4888429E-949E-5C46-B8C3-47C65F62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Rectangle 133">
                <a:extLst>
                  <a:ext uri="{FF2B5EF4-FFF2-40B4-BE49-F238E27FC236}">
                    <a16:creationId xmlns:a16="http://schemas.microsoft.com/office/drawing/2014/main" id="{B17D677C-7F64-6F43-82D8-FCC88D2C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Rectangle 134">
                <a:extLst>
                  <a:ext uri="{FF2B5EF4-FFF2-40B4-BE49-F238E27FC236}">
                    <a16:creationId xmlns:a16="http://schemas.microsoft.com/office/drawing/2014/main" id="{E19D732E-85B6-E34A-9661-7644732E7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Line 135">
                <a:extLst>
                  <a:ext uri="{FF2B5EF4-FFF2-40B4-BE49-F238E27FC236}">
                    <a16:creationId xmlns:a16="http://schemas.microsoft.com/office/drawing/2014/main" id="{9E926801-1D95-B942-965D-EC34909B2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63" name="Group 154">
              <a:extLst>
                <a:ext uri="{FF2B5EF4-FFF2-40B4-BE49-F238E27FC236}">
                  <a16:creationId xmlns:a16="http://schemas.microsoft.com/office/drawing/2014/main" id="{5D801805-22E9-3342-9E61-4013BDBDBF0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8564840" y="5504829"/>
              <a:ext cx="895350" cy="1035050"/>
              <a:chOff x="2954" y="2776"/>
              <a:chExt cx="564" cy="652"/>
            </a:xfrm>
          </p:grpSpPr>
          <p:grpSp>
            <p:nvGrpSpPr>
              <p:cNvPr id="81" name="Group 136">
                <a:extLst>
                  <a:ext uri="{FF2B5EF4-FFF2-40B4-BE49-F238E27FC236}">
                    <a16:creationId xmlns:a16="http://schemas.microsoft.com/office/drawing/2014/main" id="{DC4ACDF3-3A37-974C-9F24-96752CB4F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94" name="Rectangle 137">
                  <a:extLst>
                    <a:ext uri="{FF2B5EF4-FFF2-40B4-BE49-F238E27FC236}">
                      <a16:creationId xmlns:a16="http://schemas.microsoft.com/office/drawing/2014/main" id="{5140BCA1-AB6C-7246-9D38-40A1E491A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38">
                  <a:extLst>
                    <a:ext uri="{FF2B5EF4-FFF2-40B4-BE49-F238E27FC236}">
                      <a16:creationId xmlns:a16="http://schemas.microsoft.com/office/drawing/2014/main" id="{C37AD059-391A-BD44-8F54-18B650B06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39">
                  <a:extLst>
                    <a:ext uri="{FF2B5EF4-FFF2-40B4-BE49-F238E27FC236}">
                      <a16:creationId xmlns:a16="http://schemas.microsoft.com/office/drawing/2014/main" id="{EE27F0FF-5EF9-D843-929A-3953523A9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7" name="Rectangle 140">
                  <a:extLst>
                    <a:ext uri="{FF2B5EF4-FFF2-40B4-BE49-F238E27FC236}">
                      <a16:creationId xmlns:a16="http://schemas.microsoft.com/office/drawing/2014/main" id="{09C2F96D-9977-7F48-B003-05EE8C4173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8" name="Line 141">
                  <a:extLst>
                    <a:ext uri="{FF2B5EF4-FFF2-40B4-BE49-F238E27FC236}">
                      <a16:creationId xmlns:a16="http://schemas.microsoft.com/office/drawing/2014/main" id="{B0A2C267-A8F8-5343-BBA6-24283D0BE1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2" name="Group 142">
                <a:extLst>
                  <a:ext uri="{FF2B5EF4-FFF2-40B4-BE49-F238E27FC236}">
                    <a16:creationId xmlns:a16="http://schemas.microsoft.com/office/drawing/2014/main" id="{73020812-FECA-6246-AAD6-7B05930AC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89" name="Rectangle 143">
                  <a:extLst>
                    <a:ext uri="{FF2B5EF4-FFF2-40B4-BE49-F238E27FC236}">
                      <a16:creationId xmlns:a16="http://schemas.microsoft.com/office/drawing/2014/main" id="{D6FCD1B7-B959-994C-B29E-A9A5B76E3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0" name="Rectangle 144">
                  <a:extLst>
                    <a:ext uri="{FF2B5EF4-FFF2-40B4-BE49-F238E27FC236}">
                      <a16:creationId xmlns:a16="http://schemas.microsoft.com/office/drawing/2014/main" id="{593F7969-8E89-2D47-BDE5-5210EAEE6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1" name="Rectangle 145">
                  <a:extLst>
                    <a:ext uri="{FF2B5EF4-FFF2-40B4-BE49-F238E27FC236}">
                      <a16:creationId xmlns:a16="http://schemas.microsoft.com/office/drawing/2014/main" id="{C1482B84-B84B-7E4B-AF00-6AA234492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46">
                  <a:extLst>
                    <a:ext uri="{FF2B5EF4-FFF2-40B4-BE49-F238E27FC236}">
                      <a16:creationId xmlns:a16="http://schemas.microsoft.com/office/drawing/2014/main" id="{73FD5F69-21CF-0346-B2CA-EDA9FF6EF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Line 147">
                  <a:extLst>
                    <a:ext uri="{FF2B5EF4-FFF2-40B4-BE49-F238E27FC236}">
                      <a16:creationId xmlns:a16="http://schemas.microsoft.com/office/drawing/2014/main" id="{31A2A149-6C13-3640-A322-7E1A5ED0B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3" name="Group 148">
                <a:extLst>
                  <a:ext uri="{FF2B5EF4-FFF2-40B4-BE49-F238E27FC236}">
                    <a16:creationId xmlns:a16="http://schemas.microsoft.com/office/drawing/2014/main" id="{6C1D3A5F-381C-864A-88EB-B04049849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84" name="Rectangle 149">
                  <a:extLst>
                    <a:ext uri="{FF2B5EF4-FFF2-40B4-BE49-F238E27FC236}">
                      <a16:creationId xmlns:a16="http://schemas.microsoft.com/office/drawing/2014/main" id="{14AD2249-2359-6A4A-A176-400052377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5F5F5F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5" name="Rectangle 150">
                  <a:extLst>
                    <a:ext uri="{FF2B5EF4-FFF2-40B4-BE49-F238E27FC236}">
                      <a16:creationId xmlns:a16="http://schemas.microsoft.com/office/drawing/2014/main" id="{04B515EF-281D-F94C-AED4-8ED9BEAE7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6" name="Rectangle 151">
                  <a:extLst>
                    <a:ext uri="{FF2B5EF4-FFF2-40B4-BE49-F238E27FC236}">
                      <a16:creationId xmlns:a16="http://schemas.microsoft.com/office/drawing/2014/main" id="{C272AC2F-2576-1447-A246-09AEE63AF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" name="Rectangle 152">
                  <a:extLst>
                    <a:ext uri="{FF2B5EF4-FFF2-40B4-BE49-F238E27FC236}">
                      <a16:creationId xmlns:a16="http://schemas.microsoft.com/office/drawing/2014/main" id="{7806C0E0-4DAD-EB43-94FA-6C7BFC6D4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8" name="Line 153">
                  <a:extLst>
                    <a:ext uri="{FF2B5EF4-FFF2-40B4-BE49-F238E27FC236}">
                      <a16:creationId xmlns:a16="http://schemas.microsoft.com/office/drawing/2014/main" id="{3BF9883C-66A0-5947-BC28-BF02D827A9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64" name="Line 155">
              <a:extLst>
                <a:ext uri="{FF2B5EF4-FFF2-40B4-BE49-F238E27FC236}">
                  <a16:creationId xmlns:a16="http://schemas.microsoft.com/office/drawing/2014/main" id="{A0B12453-ABAF-784E-9587-2EDADB3CE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052" y="4592016"/>
              <a:ext cx="10636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5" name="Line 156">
              <a:extLst>
                <a:ext uri="{FF2B5EF4-FFF2-40B4-BE49-F238E27FC236}">
                  <a16:creationId xmlns:a16="http://schemas.microsoft.com/office/drawing/2014/main" id="{3BA7B7A3-5901-8B41-AF4B-8AD856BE2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1952" y="4979366"/>
              <a:ext cx="1111250" cy="317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6" name="Line 157">
              <a:extLst>
                <a:ext uri="{FF2B5EF4-FFF2-40B4-BE49-F238E27FC236}">
                  <a16:creationId xmlns:a16="http://schemas.microsoft.com/office/drawing/2014/main" id="{F69E1FCD-BBAA-9E43-BED9-EE235364E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952" y="5411166"/>
              <a:ext cx="110172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7" name="Line 158">
              <a:extLst>
                <a:ext uri="{FF2B5EF4-FFF2-40B4-BE49-F238E27FC236}">
                  <a16:creationId xmlns:a16="http://schemas.microsoft.com/office/drawing/2014/main" id="{4DEB4277-4967-454A-9807-61DFB43FB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4527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8" name="Line 159">
              <a:extLst>
                <a:ext uri="{FF2B5EF4-FFF2-40B4-BE49-F238E27FC236}">
                  <a16:creationId xmlns:a16="http://schemas.microsoft.com/office/drawing/2014/main" id="{32ED3CA0-6B4A-9940-A7FF-2B4B1FD49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6802" y="4592016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9" name="Line 160">
              <a:extLst>
                <a:ext uri="{FF2B5EF4-FFF2-40B4-BE49-F238E27FC236}">
                  <a16:creationId xmlns:a16="http://schemas.microsoft.com/office/drawing/2014/main" id="{D6336297-B3DB-A64E-8187-6A52BB96D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3677" y="4582491"/>
              <a:ext cx="0" cy="9779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0" name="Oval 161">
              <a:extLst>
                <a:ext uri="{FF2B5EF4-FFF2-40B4-BE49-F238E27FC236}">
                  <a16:creationId xmlns:a16="http://schemas.microsoft.com/office/drawing/2014/main" id="{14FD0237-6962-7D4D-A26A-99F549DF7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1" name="Oval 162">
              <a:extLst>
                <a:ext uri="{FF2B5EF4-FFF2-40B4-BE49-F238E27FC236}">
                  <a16:creationId xmlns:a16="http://schemas.microsoft.com/office/drawing/2014/main" id="{2384493A-323F-B14C-9F98-CA6218402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325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2" name="Oval 163">
              <a:extLst>
                <a:ext uri="{FF2B5EF4-FFF2-40B4-BE49-F238E27FC236}">
                  <a16:creationId xmlns:a16="http://schemas.microsoft.com/office/drawing/2014/main" id="{32E7692D-5C12-B442-80FF-C7B24951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90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3" name="Oval 164">
              <a:extLst>
                <a:ext uri="{FF2B5EF4-FFF2-40B4-BE49-F238E27FC236}">
                  <a16:creationId xmlns:a16="http://schemas.microsoft.com/office/drawing/2014/main" id="{0DDA2FFE-E5BA-0C4F-8A0B-F1CA4A5E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4" name="Oval 165">
              <a:extLst>
                <a:ext uri="{FF2B5EF4-FFF2-40B4-BE49-F238E27FC236}">
                  <a16:creationId xmlns:a16="http://schemas.microsoft.com/office/drawing/2014/main" id="{9CF681B8-BF04-5441-BEE3-A16AEEDE8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702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5" name="Oval 166">
              <a:extLst>
                <a:ext uri="{FF2B5EF4-FFF2-40B4-BE49-F238E27FC236}">
                  <a16:creationId xmlns:a16="http://schemas.microsoft.com/office/drawing/2014/main" id="{F756BE03-9919-5149-B8C1-27AA85376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2352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6" name="Oval 167">
              <a:extLst>
                <a:ext uri="{FF2B5EF4-FFF2-40B4-BE49-F238E27FC236}">
                  <a16:creationId xmlns:a16="http://schemas.microsoft.com/office/drawing/2014/main" id="{ACBB363A-E96A-164C-982D-673D5C98F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553916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7" name="Oval 168">
              <a:extLst>
                <a:ext uri="{FF2B5EF4-FFF2-40B4-BE49-F238E27FC236}">
                  <a16:creationId xmlns:a16="http://schemas.microsoft.com/office/drawing/2014/main" id="{6B3D6E0C-831F-1C4C-A193-5B2FD881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9227" y="493809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78" name="Oval 169">
              <a:extLst>
                <a:ext uri="{FF2B5EF4-FFF2-40B4-BE49-F238E27FC236}">
                  <a16:creationId xmlns:a16="http://schemas.microsoft.com/office/drawing/2014/main" id="{9A7D3398-0377-0B4F-823A-F463BA7F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877" y="5363541"/>
              <a:ext cx="88900" cy="889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80" name="Freeform 173">
              <a:extLst>
                <a:ext uri="{FF2B5EF4-FFF2-40B4-BE49-F238E27FC236}">
                  <a16:creationId xmlns:a16="http://schemas.microsoft.com/office/drawing/2014/main" id="{030444B6-CE0A-BD47-AC76-37A98FE8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077" y="4538041"/>
              <a:ext cx="1543050" cy="2014538"/>
            </a:xfrm>
            <a:custGeom>
              <a:avLst/>
              <a:gdLst>
                <a:gd name="T0" fmla="*/ 0 w 972"/>
                <a:gd name="T1" fmla="*/ 2147483647 h 1266"/>
                <a:gd name="T2" fmla="*/ 2147483647 w 972"/>
                <a:gd name="T3" fmla="*/ 0 h 1266"/>
                <a:gd name="T4" fmla="*/ 2147483647 w 972"/>
                <a:gd name="T5" fmla="*/ 2147483647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4BCC10-D7E9-614B-926D-56BBE41D093E}"/>
              </a:ext>
            </a:extLst>
          </p:cNvPr>
          <p:cNvGrpSpPr/>
          <p:nvPr/>
        </p:nvGrpSpPr>
        <p:grpSpPr>
          <a:xfrm>
            <a:off x="6049544" y="3872223"/>
            <a:ext cx="2479846" cy="1924624"/>
            <a:chOff x="8066057" y="4019964"/>
            <a:chExt cx="3306461" cy="2566165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F8CD2492-ABC8-0B42-8CF0-E5637A87FB48}"/>
                </a:ext>
              </a:extLst>
            </p:cNvPr>
            <p:cNvGrpSpPr/>
            <p:nvPr/>
          </p:nvGrpSpPr>
          <p:grpSpPr>
            <a:xfrm>
              <a:off x="8169965" y="4019964"/>
              <a:ext cx="2682875" cy="1949450"/>
              <a:chOff x="7772400" y="4086225"/>
              <a:chExt cx="2682875" cy="1949450"/>
            </a:xfrm>
          </p:grpSpPr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6D34F9C0-29A9-D84A-A418-F4116A1040B0}"/>
                  </a:ext>
                </a:extLst>
              </p:cNvPr>
              <p:cNvSpPr/>
              <p:nvPr/>
            </p:nvSpPr>
            <p:spPr>
              <a:xfrm>
                <a:off x="7778750" y="4194175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0F4ED56-6913-1F47-AFAA-EA8139FE3A6A}"/>
                  </a:ext>
                </a:extLst>
              </p:cNvPr>
              <p:cNvSpPr/>
              <p:nvPr/>
            </p:nvSpPr>
            <p:spPr>
              <a:xfrm flipV="1">
                <a:off x="7775575" y="5454650"/>
                <a:ext cx="2676525" cy="479425"/>
              </a:xfrm>
              <a:custGeom>
                <a:avLst/>
                <a:gdLst>
                  <a:gd name="connsiteX0" fmla="*/ 0 w 2676525"/>
                  <a:gd name="connsiteY0" fmla="*/ 476250 h 479425"/>
                  <a:gd name="connsiteX1" fmla="*/ 622300 w 2676525"/>
                  <a:gd name="connsiteY1" fmla="*/ 479425 h 479425"/>
                  <a:gd name="connsiteX2" fmla="*/ 1028700 w 2676525"/>
                  <a:gd name="connsiteY2" fmla="*/ 0 h 479425"/>
                  <a:gd name="connsiteX3" fmla="*/ 1644650 w 2676525"/>
                  <a:gd name="connsiteY3" fmla="*/ 0 h 479425"/>
                  <a:gd name="connsiteX4" fmla="*/ 2054225 w 2676525"/>
                  <a:gd name="connsiteY4" fmla="*/ 469900 h 479425"/>
                  <a:gd name="connsiteX5" fmla="*/ 2676525 w 2676525"/>
                  <a:gd name="connsiteY5" fmla="*/ 466725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6525" h="479425">
                    <a:moveTo>
                      <a:pt x="0" y="476250"/>
                    </a:moveTo>
                    <a:lnTo>
                      <a:pt x="622300" y="479425"/>
                    </a:lnTo>
                    <a:lnTo>
                      <a:pt x="1028700" y="0"/>
                    </a:lnTo>
                    <a:lnTo>
                      <a:pt x="1644650" y="0"/>
                    </a:lnTo>
                    <a:lnTo>
                      <a:pt x="2054225" y="469900"/>
                    </a:lnTo>
                    <a:lnTo>
                      <a:pt x="2676525" y="4667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D040CEC2-BCD9-CC4A-9B8C-BA4CBF9256D1}"/>
                  </a:ext>
                </a:extLst>
              </p:cNvPr>
              <p:cNvSpPr/>
              <p:nvPr/>
            </p:nvSpPr>
            <p:spPr>
              <a:xfrm>
                <a:off x="7781925" y="4699000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1A2CDA45-208E-9946-A2AD-822647EFEDFA}"/>
                  </a:ext>
                </a:extLst>
              </p:cNvPr>
              <p:cNvSpPr/>
              <p:nvPr/>
            </p:nvSpPr>
            <p:spPr>
              <a:xfrm flipV="1">
                <a:off x="7772400" y="5381625"/>
                <a:ext cx="2673350" cy="57150"/>
              </a:xfrm>
              <a:custGeom>
                <a:avLst/>
                <a:gdLst>
                  <a:gd name="connsiteX0" fmla="*/ 0 w 2673350"/>
                  <a:gd name="connsiteY0" fmla="*/ 57150 h 57150"/>
                  <a:gd name="connsiteX1" fmla="*/ 619125 w 2673350"/>
                  <a:gd name="connsiteY1" fmla="*/ 57150 h 57150"/>
                  <a:gd name="connsiteX2" fmla="*/ 1025525 w 2673350"/>
                  <a:gd name="connsiteY2" fmla="*/ 0 h 57150"/>
                  <a:gd name="connsiteX3" fmla="*/ 1638300 w 2673350"/>
                  <a:gd name="connsiteY3" fmla="*/ 3175 h 57150"/>
                  <a:gd name="connsiteX4" fmla="*/ 2047875 w 2673350"/>
                  <a:gd name="connsiteY4" fmla="*/ 47625 h 57150"/>
                  <a:gd name="connsiteX5" fmla="*/ 2673350 w 2673350"/>
                  <a:gd name="connsiteY5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3350" h="57150">
                    <a:moveTo>
                      <a:pt x="0" y="57150"/>
                    </a:moveTo>
                    <a:lnTo>
                      <a:pt x="619125" y="57150"/>
                    </a:lnTo>
                    <a:lnTo>
                      <a:pt x="1025525" y="0"/>
                    </a:lnTo>
                    <a:lnTo>
                      <a:pt x="1638300" y="3175"/>
                    </a:lnTo>
                    <a:lnTo>
                      <a:pt x="2047875" y="47625"/>
                    </a:lnTo>
                    <a:lnTo>
                      <a:pt x="2673350" y="4762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E54A13B-3416-FF4A-B70D-7C6B5BAF587B}"/>
                  </a:ext>
                </a:extLst>
              </p:cNvPr>
              <p:cNvSpPr/>
              <p:nvPr/>
            </p:nvSpPr>
            <p:spPr>
              <a:xfrm>
                <a:off x="7781925" y="48323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422C6A4B-723B-9F4A-9C0E-546001CFE567}"/>
                  </a:ext>
                </a:extLst>
              </p:cNvPr>
              <p:cNvSpPr/>
              <p:nvPr/>
            </p:nvSpPr>
            <p:spPr>
              <a:xfrm flipV="1">
                <a:off x="7772400" y="4870450"/>
                <a:ext cx="2670175" cy="431800"/>
              </a:xfrm>
              <a:custGeom>
                <a:avLst/>
                <a:gdLst>
                  <a:gd name="connsiteX0" fmla="*/ 0 w 2670175"/>
                  <a:gd name="connsiteY0" fmla="*/ 9525 h 431800"/>
                  <a:gd name="connsiteX1" fmla="*/ 619125 w 2670175"/>
                  <a:gd name="connsiteY1" fmla="*/ 12700 h 431800"/>
                  <a:gd name="connsiteX2" fmla="*/ 1028700 w 2670175"/>
                  <a:gd name="connsiteY2" fmla="*/ 431800 h 431800"/>
                  <a:gd name="connsiteX3" fmla="*/ 1647825 w 2670175"/>
                  <a:gd name="connsiteY3" fmla="*/ 431800 h 431800"/>
                  <a:gd name="connsiteX4" fmla="*/ 2047875 w 2670175"/>
                  <a:gd name="connsiteY4" fmla="*/ 0 h 431800"/>
                  <a:gd name="connsiteX5" fmla="*/ 2670175 w 2670175"/>
                  <a:gd name="connsiteY5" fmla="*/ 0 h 431800"/>
                  <a:gd name="connsiteX6" fmla="*/ 2670175 w 2670175"/>
                  <a:gd name="connsiteY6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0175" h="431800">
                    <a:moveTo>
                      <a:pt x="0" y="9525"/>
                    </a:moveTo>
                    <a:lnTo>
                      <a:pt x="619125" y="12700"/>
                    </a:lnTo>
                    <a:lnTo>
                      <a:pt x="1028700" y="431800"/>
                    </a:lnTo>
                    <a:lnTo>
                      <a:pt x="1647825" y="431800"/>
                    </a:lnTo>
                    <a:lnTo>
                      <a:pt x="2047875" y="0"/>
                    </a:lnTo>
                    <a:lnTo>
                      <a:pt x="2670175" y="0"/>
                    </a:lnTo>
                    <a:lnTo>
                      <a:pt x="2670175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E0AF2C1-2620-9E44-97FC-19E9F839C492}"/>
                  </a:ext>
                </a:extLst>
              </p:cNvPr>
              <p:cNvSpPr/>
              <p:nvPr/>
            </p:nvSpPr>
            <p:spPr>
              <a:xfrm>
                <a:off x="7778750" y="4911725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88B69035-8F28-C644-A38A-B94888D6C889}"/>
                  </a:ext>
                </a:extLst>
              </p:cNvPr>
              <p:cNvSpPr/>
              <p:nvPr/>
            </p:nvSpPr>
            <p:spPr>
              <a:xfrm flipV="1">
                <a:off x="7772400" y="4362450"/>
                <a:ext cx="2667000" cy="860425"/>
              </a:xfrm>
              <a:custGeom>
                <a:avLst/>
                <a:gdLst>
                  <a:gd name="connsiteX0" fmla="*/ 0 w 2667000"/>
                  <a:gd name="connsiteY0" fmla="*/ 12700 h 860425"/>
                  <a:gd name="connsiteX1" fmla="*/ 622300 w 2667000"/>
                  <a:gd name="connsiteY1" fmla="*/ 15875 h 860425"/>
                  <a:gd name="connsiteX2" fmla="*/ 1022350 w 2667000"/>
                  <a:gd name="connsiteY2" fmla="*/ 860425 h 860425"/>
                  <a:gd name="connsiteX3" fmla="*/ 1654175 w 2667000"/>
                  <a:gd name="connsiteY3" fmla="*/ 857250 h 860425"/>
                  <a:gd name="connsiteX4" fmla="*/ 2057400 w 2667000"/>
                  <a:gd name="connsiteY4" fmla="*/ 0 h 860425"/>
                  <a:gd name="connsiteX5" fmla="*/ 2667000 w 2667000"/>
                  <a:gd name="connsiteY5" fmla="*/ 3175 h 8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000" h="860425">
                    <a:moveTo>
                      <a:pt x="0" y="12700"/>
                    </a:moveTo>
                    <a:lnTo>
                      <a:pt x="622300" y="15875"/>
                    </a:lnTo>
                    <a:lnTo>
                      <a:pt x="1022350" y="860425"/>
                    </a:lnTo>
                    <a:lnTo>
                      <a:pt x="1654175" y="857250"/>
                    </a:lnTo>
                    <a:lnTo>
                      <a:pt x="2057400" y="0"/>
                    </a:lnTo>
                    <a:lnTo>
                      <a:pt x="2667000" y="3175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96950FD3-B7F2-234A-A4D7-176DF00FF8F2}"/>
                  </a:ext>
                </a:extLst>
              </p:cNvPr>
              <p:cNvSpPr/>
              <p:nvPr/>
            </p:nvSpPr>
            <p:spPr>
              <a:xfrm>
                <a:off x="7896225" y="46069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668109C4-4800-6341-9708-CD02EDA64090}"/>
                  </a:ext>
                </a:extLst>
              </p:cNvPr>
              <p:cNvSpPr/>
              <p:nvPr/>
            </p:nvSpPr>
            <p:spPr>
              <a:xfrm>
                <a:off x="789305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3" name="Rectangle 232">
                <a:extLst>
                  <a:ext uri="{FF2B5EF4-FFF2-40B4-BE49-F238E27FC236}">
                    <a16:creationId xmlns:a16="http://schemas.microsoft.com/office/drawing/2014/main" id="{87252927-5ABB-4143-A0CF-8F27601B552F}"/>
                  </a:ext>
                </a:extLst>
              </p:cNvPr>
              <p:cNvSpPr/>
              <p:nvPr/>
            </p:nvSpPr>
            <p:spPr>
              <a:xfrm>
                <a:off x="8921750" y="40862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4" name="Rectangle 233">
                <a:extLst>
                  <a:ext uri="{FF2B5EF4-FFF2-40B4-BE49-F238E27FC236}">
                    <a16:creationId xmlns:a16="http://schemas.microsoft.com/office/drawing/2014/main" id="{6F93DF06-F167-394B-81B1-7291F4CA8475}"/>
                  </a:ext>
                </a:extLst>
              </p:cNvPr>
              <p:cNvSpPr/>
              <p:nvPr/>
            </p:nvSpPr>
            <p:spPr>
              <a:xfrm>
                <a:off x="8912225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EF079388-6C88-6547-87EC-8A1B75261342}"/>
                  </a:ext>
                </a:extLst>
              </p:cNvPr>
              <p:cNvSpPr/>
              <p:nvPr/>
            </p:nvSpPr>
            <p:spPr>
              <a:xfrm>
                <a:off x="8915400" y="5143500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7D123F75-983B-C64D-8690-6077B5C786EC}"/>
                  </a:ext>
                </a:extLst>
              </p:cNvPr>
              <p:cNvSpPr/>
              <p:nvPr/>
            </p:nvSpPr>
            <p:spPr>
              <a:xfrm>
                <a:off x="8921750" y="56546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7" name="Rectangle 236">
                <a:extLst>
                  <a:ext uri="{FF2B5EF4-FFF2-40B4-BE49-F238E27FC236}">
                    <a16:creationId xmlns:a16="http://schemas.microsoft.com/office/drawing/2014/main" id="{7494C5C3-47A7-E742-A563-34C9D94740D8}"/>
                  </a:ext>
                </a:extLst>
              </p:cNvPr>
              <p:cNvSpPr/>
              <p:nvPr/>
            </p:nvSpPr>
            <p:spPr>
              <a:xfrm>
                <a:off x="9944100" y="515302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Rectangle 237">
                <a:extLst>
                  <a:ext uri="{FF2B5EF4-FFF2-40B4-BE49-F238E27FC236}">
                    <a16:creationId xmlns:a16="http://schemas.microsoft.com/office/drawing/2014/main" id="{00C425D8-A431-8042-B3F0-55970A83C656}"/>
                  </a:ext>
                </a:extLst>
              </p:cNvPr>
              <p:cNvSpPr/>
              <p:nvPr/>
            </p:nvSpPr>
            <p:spPr>
              <a:xfrm>
                <a:off x="9944100" y="4587875"/>
                <a:ext cx="381000" cy="3810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3D9B9457-EBBB-0C43-82B6-87717EDBAAEA}"/>
                </a:ext>
              </a:extLst>
            </p:cNvPr>
            <p:cNvSpPr txBox="1"/>
            <p:nvPr/>
          </p:nvSpPr>
          <p:spPr>
            <a:xfrm>
              <a:off x="8066057" y="5989982"/>
              <a:ext cx="3306461" cy="5961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8x8 multistage switch </a:t>
              </a:r>
            </a:p>
            <a:p>
              <a:pPr algn="ctr" defTabSz="685800">
                <a:lnSpc>
                  <a:spcPct val="85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built from smaller-sized switches</a:t>
              </a:r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B2396B77-B6FA-2840-BC57-4DD04AF562BD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79" name="Content Placeholder 2">
            <a:extLst>
              <a:ext uri="{FF2B5EF4-FFF2-40B4-BE49-F238E27FC236}">
                <a16:creationId xmlns:a16="http://schemas.microsoft.com/office/drawing/2014/main" id="{F80CBFA4-4A18-914C-A713-E4A5E18F64DB}"/>
              </a:ext>
            </a:extLst>
          </p:cNvPr>
          <p:cNvSpPr txBox="1">
            <a:spLocks/>
          </p:cNvSpPr>
          <p:nvPr/>
        </p:nvSpPr>
        <p:spPr>
          <a:xfrm>
            <a:off x="591655" y="3289301"/>
            <a:ext cx="4857750" cy="82030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multistage switch: </a:t>
            </a:r>
            <a:r>
              <a:rPr lang="en-US" sz="2400" i="1" dirty="0" err="1">
                <a:solidFill>
                  <a:prstClr val="black"/>
                </a:solidFill>
                <a:latin typeface="Calibri" panose="020F0502020204030204"/>
              </a:rPr>
              <a:t>nxn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switch from multiple stages of smaller switches</a:t>
            </a:r>
          </a:p>
        </p:txBody>
      </p:sp>
      <p:sp>
        <p:nvSpPr>
          <p:cNvPr id="114" name="Content Placeholder 2">
            <a:extLst>
              <a:ext uri="{FF2B5EF4-FFF2-40B4-BE49-F238E27FC236}">
                <a16:creationId xmlns:a16="http://schemas.microsoft.com/office/drawing/2014/main" id="{C44BED26-0F25-A14C-A2DE-9DA48DF09A44}"/>
              </a:ext>
            </a:extLst>
          </p:cNvPr>
          <p:cNvSpPr txBox="1">
            <a:spLocks/>
          </p:cNvSpPr>
          <p:nvPr/>
        </p:nvSpPr>
        <p:spPr>
          <a:xfrm>
            <a:off x="581262" y="4068619"/>
            <a:ext cx="4857750" cy="158923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exploiting parallelism: 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fragment datagram into fixed length cells on entry</a:t>
            </a:r>
          </a:p>
          <a:p>
            <a:pPr marL="520304" lvl="1" indent="-215504" defTabSz="685800">
              <a:spcBef>
                <a:spcPts val="375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switch cells through the fabric, reassemble datagram at exit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2ACE683F-C3E3-E542-87F3-26A8CC51B32B}"/>
              </a:ext>
            </a:extLst>
          </p:cNvPr>
          <p:cNvSpPr txBox="1"/>
          <p:nvPr/>
        </p:nvSpPr>
        <p:spPr>
          <a:xfrm>
            <a:off x="6730466" y="3436456"/>
            <a:ext cx="1068306" cy="2705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5000"/>
              </a:lnSpc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3x3 crossbar</a:t>
            </a:r>
          </a:p>
        </p:txBody>
      </p:sp>
      <p:sp>
        <p:nvSpPr>
          <p:cNvPr id="135" name="Rectangle 46">
            <a:extLst>
              <a:ext uri="{FF2B5EF4-FFF2-40B4-BE49-F238E27FC236}">
                <a16:creationId xmlns:a16="http://schemas.microsoft.com/office/drawing/2014/main" id="{CADDF9A1-F510-0A48-A5C8-B604DC72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8843" y="4238954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6" name="Rectangle 46">
            <a:extLst>
              <a:ext uri="{FF2B5EF4-FFF2-40B4-BE49-F238E27FC236}">
                <a16:creationId xmlns:a16="http://schemas.microsoft.com/office/drawing/2014/main" id="{EF37199A-A67A-4242-ABE8-2B6C3B2BE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47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37" name="Rectangle 46">
            <a:extLst>
              <a:ext uri="{FF2B5EF4-FFF2-40B4-BE49-F238E27FC236}">
                <a16:creationId xmlns:a16="http://schemas.microsoft.com/office/drawing/2014/main" id="{2A43E4D0-9761-694D-909E-DDC6673E3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7108" y="4238525"/>
            <a:ext cx="218114" cy="142635"/>
          </a:xfrm>
          <a:prstGeom prst="rect">
            <a:avLst/>
          </a:prstGeom>
          <a:solidFill>
            <a:srgbClr val="00CC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4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6 L 0.06537 0.00023 L 0.0974 -0.06899 L 0.14805 -0.06899 C 0.15925 -0.0463 0.17018 -0.02385 0.18164 -0.00093 C 0.19596 -0.00186 0.28151 -0.00047 0.29662 -0.00116 " pathEditMode="relative" rAng="0" ptsTypes="AAAAAA">
                                      <p:cBhvr>
                                        <p:cTn id="30" dur="3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31" y="-34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0024 L 0.06407 0.00069 C 0.06914 0.00949 0.07409 0.01851 0.07904 0.02731 L 0.08867 0.02592 L 0.12214 0.08842 L 0.17136 0.08842 L 0.20482 0.02453 L 0.22982 0.02453 L 0.23477 -0.00116 C 0.25508 -0.00116 0.28073 -0.0007 0.30104 -0.0007 " pathEditMode="relative" rAng="0" ptsTypes="AAAAAAAAAA">
                                      <p:cBhvr>
                                        <p:cTn id="32" dur="3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052" y="437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685 0.00139 L 0.10339 0.03912 L 0.11342 0.03842 L 0.14688 0.16365 L 0.19649 0.16296 L 0.23073 0.03634 L 0.25339 0.03564 L 0.26029 -0.00116 L 0.30495 -0.00116 " pathEditMode="relative" ptsTypes="AAAAAAAAAA">
                                      <p:cBhvr>
                                        <p:cTn id="34" dur="3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114" grpId="0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1B1128-B8E1-7C40-B73B-BD6D4E180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485" y="1822890"/>
            <a:ext cx="7938880" cy="769642"/>
          </a:xfrm>
        </p:spPr>
        <p:txBody>
          <a:bodyPr>
            <a:normAutofit/>
          </a:bodyPr>
          <a:lstStyle/>
          <a:p>
            <a:pPr indent="-215504">
              <a:buFont typeface="Wingdings" charset="2"/>
              <a:buChar char="§"/>
              <a:defRPr/>
            </a:pPr>
            <a:r>
              <a:rPr lang="en-US" sz="2400" dirty="0"/>
              <a:t>scaling, using multiple switching “planes” in parallel: </a:t>
            </a:r>
          </a:p>
          <a:p>
            <a:pPr lvl="1" indent="-215504">
              <a:buFont typeface="Wingdings" charset="2"/>
              <a:buChar char="§"/>
              <a:defRPr/>
            </a:pPr>
            <a:r>
              <a:rPr lang="en-US" sz="2100" dirty="0"/>
              <a:t>speedup, scaleup via parallelism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156360"/>
            <a:ext cx="7886700" cy="670967"/>
          </a:xfrm>
        </p:spPr>
        <p:txBody>
          <a:bodyPr>
            <a:normAutofit/>
          </a:bodyPr>
          <a:lstStyle/>
          <a:p>
            <a:r>
              <a:rPr lang="en-US" sz="3600" dirty="0"/>
              <a:t>Switching via interconnection network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4ACF90F-291D-A84B-9EA4-A850C531F102}"/>
              </a:ext>
            </a:extLst>
          </p:cNvPr>
          <p:cNvGrpSpPr/>
          <p:nvPr/>
        </p:nvGrpSpPr>
        <p:grpSpPr>
          <a:xfrm>
            <a:off x="4099414" y="3097935"/>
            <a:ext cx="4878353" cy="2131944"/>
            <a:chOff x="2502527" y="2166731"/>
            <a:chExt cx="6504470" cy="2842592"/>
          </a:xfrm>
        </p:grpSpPr>
        <p:grpSp>
          <p:nvGrpSpPr>
            <p:cNvPr id="334" name="Group 118">
              <a:extLst>
                <a:ext uri="{FF2B5EF4-FFF2-40B4-BE49-F238E27FC236}">
                  <a16:creationId xmlns:a16="http://schemas.microsoft.com/office/drawing/2014/main" id="{AF49CF4D-AE10-6E4A-BE27-3F975761A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1555" y="4446106"/>
              <a:ext cx="977484" cy="193795"/>
              <a:chOff x="876" y="2800"/>
              <a:chExt cx="642" cy="175"/>
            </a:xfrm>
          </p:grpSpPr>
          <p:sp>
            <p:nvSpPr>
              <p:cNvPr id="335" name="Rectangle 119">
                <a:extLst>
                  <a:ext uri="{FF2B5EF4-FFF2-40B4-BE49-F238E27FC236}">
                    <a16:creationId xmlns:a16="http://schemas.microsoft.com/office/drawing/2014/main" id="{4093A69A-1A26-8344-A1EE-EC3CD90B7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Rectangle 120">
                <a:extLst>
                  <a:ext uri="{FF2B5EF4-FFF2-40B4-BE49-F238E27FC236}">
                    <a16:creationId xmlns:a16="http://schemas.microsoft.com/office/drawing/2014/main" id="{2812FBDC-BDD7-A446-BBAE-BB6C428C7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" name="Rectangle 121">
                <a:extLst>
                  <a:ext uri="{FF2B5EF4-FFF2-40B4-BE49-F238E27FC236}">
                    <a16:creationId xmlns:a16="http://schemas.microsoft.com/office/drawing/2014/main" id="{F1C83022-DCCD-824D-9EFC-DB58276A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" name="Rectangle 122">
                <a:extLst>
                  <a:ext uri="{FF2B5EF4-FFF2-40B4-BE49-F238E27FC236}">
                    <a16:creationId xmlns:a16="http://schemas.microsoft.com/office/drawing/2014/main" id="{7EF3B5CA-CC9D-5D42-9788-BE1DCF3D2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" name="Line 123">
                <a:extLst>
                  <a:ext uri="{FF2B5EF4-FFF2-40B4-BE49-F238E27FC236}">
                    <a16:creationId xmlns:a16="http://schemas.microsoft.com/office/drawing/2014/main" id="{888A3CB1-B901-B84C-9FDC-4A75C0325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28" name="Group 118">
              <a:extLst>
                <a:ext uri="{FF2B5EF4-FFF2-40B4-BE49-F238E27FC236}">
                  <a16:creationId xmlns:a16="http://schemas.microsoft.com/office/drawing/2014/main" id="{424B3156-291C-B04F-8BD2-8D13170A3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415" y="4611758"/>
              <a:ext cx="977484" cy="193795"/>
              <a:chOff x="876" y="2800"/>
              <a:chExt cx="642" cy="175"/>
            </a:xfrm>
          </p:grpSpPr>
          <p:sp>
            <p:nvSpPr>
              <p:cNvPr id="329" name="Rectangle 119">
                <a:extLst>
                  <a:ext uri="{FF2B5EF4-FFF2-40B4-BE49-F238E27FC236}">
                    <a16:creationId xmlns:a16="http://schemas.microsoft.com/office/drawing/2014/main" id="{B9D5FCED-BF06-4C46-AE44-21C038F8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" name="Rectangle 120">
                <a:extLst>
                  <a:ext uri="{FF2B5EF4-FFF2-40B4-BE49-F238E27FC236}">
                    <a16:creationId xmlns:a16="http://schemas.microsoft.com/office/drawing/2014/main" id="{51E04347-0FE1-6E45-B8AF-9085B620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" name="Rectangle 121">
                <a:extLst>
                  <a:ext uri="{FF2B5EF4-FFF2-40B4-BE49-F238E27FC236}">
                    <a16:creationId xmlns:a16="http://schemas.microsoft.com/office/drawing/2014/main" id="{4B3FD1AD-66FF-344E-8B85-CE87F954D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" name="Rectangle 122">
                <a:extLst>
                  <a:ext uri="{FF2B5EF4-FFF2-40B4-BE49-F238E27FC236}">
                    <a16:creationId xmlns:a16="http://schemas.microsoft.com/office/drawing/2014/main" id="{38C47484-37BF-CC4A-8AFC-5633045A3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" name="Line 123">
                <a:extLst>
                  <a:ext uri="{FF2B5EF4-FFF2-40B4-BE49-F238E27FC236}">
                    <a16:creationId xmlns:a16="http://schemas.microsoft.com/office/drawing/2014/main" id="{E9322185-052D-CF4D-9604-30F5852D0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20BA766-6DB9-0342-ACF5-6818F39878BC}"/>
                </a:ext>
              </a:extLst>
            </p:cNvPr>
            <p:cNvGrpSpPr/>
            <p:nvPr/>
          </p:nvGrpSpPr>
          <p:grpSpPr>
            <a:xfrm>
              <a:off x="4608371" y="2166731"/>
              <a:ext cx="2321442" cy="2842592"/>
              <a:chOff x="4184302" y="2922105"/>
              <a:chExt cx="2321442" cy="2842592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0760763-7D13-D14C-B004-0516855F8019}"/>
                  </a:ext>
                </a:extLst>
              </p:cNvPr>
              <p:cNvGrpSpPr/>
              <p:nvPr/>
            </p:nvGrpSpPr>
            <p:grpSpPr>
              <a:xfrm>
                <a:off x="4787274" y="2922105"/>
                <a:ext cx="1718470" cy="1311965"/>
                <a:chOff x="1401344" y="5221357"/>
                <a:chExt cx="1718470" cy="1311965"/>
              </a:xfrm>
            </p:grpSpPr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A4E31C51-93A1-5042-9D84-F246E6733681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C4626BFC-BC91-AE40-9E2F-1CAF813F24B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3D5CC8D6-8701-3148-9853-D5C192B7DF31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>
                  <a:extLst>
                    <a:ext uri="{FF2B5EF4-FFF2-40B4-BE49-F238E27FC236}">
                      <a16:creationId xmlns:a16="http://schemas.microsoft.com/office/drawing/2014/main" id="{DFBBFD44-0DFB-B049-98DF-A3EE6FC4071B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3E13D79D-4110-5C48-B252-22BF34D55EEE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CF1ED62F-9B31-4E4D-A9A1-B5604E0F379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>
                  <a:extLst>
                    <a:ext uri="{FF2B5EF4-FFF2-40B4-BE49-F238E27FC236}">
                      <a16:creationId xmlns:a16="http://schemas.microsoft.com/office/drawing/2014/main" id="{F2389D36-0494-AF4B-BE1C-E8755716C377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AC930B35-8338-024A-815B-949A85C3DE94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1" name="Group 130">
                  <a:extLst>
                    <a:ext uri="{FF2B5EF4-FFF2-40B4-BE49-F238E27FC236}">
                      <a16:creationId xmlns:a16="http://schemas.microsoft.com/office/drawing/2014/main" id="{45AFFA33-989B-6A44-AEC9-7FFF15DD3FD7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6" cy="1311965"/>
                  <a:chOff x="4426226" y="4479235"/>
                  <a:chExt cx="1237946" cy="1311965"/>
                </a:xfrm>
              </p:grpSpPr>
              <p:sp>
                <p:nvSpPr>
                  <p:cNvPr id="134" name="Rectangle 133">
                    <a:extLst>
                      <a:ext uri="{FF2B5EF4-FFF2-40B4-BE49-F238E27FC236}">
                        <a16:creationId xmlns:a16="http://schemas.microsoft.com/office/drawing/2014/main" id="{7AAD5D40-EBE5-7A46-BA23-4588D31D97BE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35" name="TextBox 134">
                    <a:extLst>
                      <a:ext uri="{FF2B5EF4-FFF2-40B4-BE49-F238E27FC236}">
                        <a16:creationId xmlns:a16="http://schemas.microsoft.com/office/drawing/2014/main" id="{A09B1F95-9C4A-5041-A4C5-44BBBB463756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6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0</a:t>
                    </a:r>
                  </a:p>
                </p:txBody>
              </p:sp>
            </p:grp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B61383D0-8600-7145-ABB4-73D8D87E126A}"/>
                    </a:ext>
                  </a:extLst>
                </p:cNvPr>
                <p:cNvSpPr txBox="1"/>
                <p:nvPr/>
              </p:nvSpPr>
              <p:spPr>
                <a:xfrm rot="16200000">
                  <a:off x="1340429" y="5674655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33" name="TextBox 132">
                  <a:extLst>
                    <a:ext uri="{FF2B5EF4-FFF2-40B4-BE49-F238E27FC236}">
                      <a16:creationId xmlns:a16="http://schemas.microsoft.com/office/drawing/2014/main" id="{C3A565F3-8853-E54F-91C8-30A8A3BB49DE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1ECDB28F-7D58-FC47-90E4-A1884B6DED49}"/>
                  </a:ext>
                </a:extLst>
              </p:cNvPr>
              <p:cNvGrpSpPr/>
              <p:nvPr/>
            </p:nvGrpSpPr>
            <p:grpSpPr>
              <a:xfrm>
                <a:off x="4701136" y="3140766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22B49291-35C1-F646-9151-8D5CAD91152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AE4800AA-0F72-3B48-BF00-140135B900EF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96A1667E-854A-2D44-8A29-88B7998B7DBC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307BC52-7519-E74E-82F4-7446D94755B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2DFB66F9-2EEA-4F45-9982-AA0ECE4D0705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>
                  <a:extLst>
                    <a:ext uri="{FF2B5EF4-FFF2-40B4-BE49-F238E27FC236}">
                      <a16:creationId xmlns:a16="http://schemas.microsoft.com/office/drawing/2014/main" id="{C5AE7172-0A61-A943-AF6A-AA3B4966318B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" name="Straight Connector 142">
                  <a:extLst>
                    <a:ext uri="{FF2B5EF4-FFF2-40B4-BE49-F238E27FC236}">
                      <a16:creationId xmlns:a16="http://schemas.microsoft.com/office/drawing/2014/main" id="{AB86A0CA-2BBD-3241-BDD7-CC2EA169186B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>
                  <a:extLst>
                    <a:ext uri="{FF2B5EF4-FFF2-40B4-BE49-F238E27FC236}">
                      <a16:creationId xmlns:a16="http://schemas.microsoft.com/office/drawing/2014/main" id="{DB056F78-A09C-F34E-9087-9576AB942378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5" name="Group 144">
                  <a:extLst>
                    <a:ext uri="{FF2B5EF4-FFF2-40B4-BE49-F238E27FC236}">
                      <a16:creationId xmlns:a16="http://schemas.microsoft.com/office/drawing/2014/main" id="{6EAD8D3D-6C07-0C47-BC6F-F6E324523699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E1A34E00-2B81-5C43-BD96-BAC50603F9AB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4E8CD73F-1D04-324E-8B5D-52BE9676926D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1</a:t>
                    </a:r>
                  </a:p>
                </p:txBody>
              </p:sp>
            </p:grpSp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AC67F0E3-96A7-9C40-9453-5DD6D22CDBF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A1B35328-3A8C-DC49-B311-E8D84E1C839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763257EE-6514-D14D-BB4B-808C84B0BBED}"/>
                  </a:ext>
                </a:extLst>
              </p:cNvPr>
              <p:cNvGrpSpPr/>
              <p:nvPr/>
            </p:nvGrpSpPr>
            <p:grpSpPr>
              <a:xfrm>
                <a:off x="4614997" y="3359427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51" name="Straight Connector 150">
                  <a:extLst>
                    <a:ext uri="{FF2B5EF4-FFF2-40B4-BE49-F238E27FC236}">
                      <a16:creationId xmlns:a16="http://schemas.microsoft.com/office/drawing/2014/main" id="{625BA914-684C-6F4B-A078-484B0935E6E4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Straight Connector 151">
                  <a:extLst>
                    <a:ext uri="{FF2B5EF4-FFF2-40B4-BE49-F238E27FC236}">
                      <a16:creationId xmlns:a16="http://schemas.microsoft.com/office/drawing/2014/main" id="{DB5939BD-2E58-F046-B3EB-98CD21C55CF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550567-087F-7D4A-ABF2-7F3F4FACFA92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5D893FAE-2400-F144-9821-71CAA7E70A34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7B0FF6F9-EC58-C84A-B28F-451E6C448902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8841956C-2DE9-8B42-95DA-9121FCD6BE5D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3F88C77F-CF8B-2C4D-AD38-8280A026C0C2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EA7D2E27-F9F1-9C4C-9900-89369B77816F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F24FFC69-3FC3-EE40-BEED-9120F9E4723F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62" name="Rectangle 161">
                    <a:extLst>
                      <a:ext uri="{FF2B5EF4-FFF2-40B4-BE49-F238E27FC236}">
                        <a16:creationId xmlns:a16="http://schemas.microsoft.com/office/drawing/2014/main" id="{286D436C-A2D4-BF4B-8437-C11986C72671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63" name="TextBox 162">
                    <a:extLst>
                      <a:ext uri="{FF2B5EF4-FFF2-40B4-BE49-F238E27FC236}">
                        <a16:creationId xmlns:a16="http://schemas.microsoft.com/office/drawing/2014/main" id="{88E4113D-A9CA-8949-8F16-E16EBD61CBD4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2</a:t>
                    </a:r>
                  </a:p>
                </p:txBody>
              </p:sp>
            </p:grpSp>
            <p:sp>
              <p:nvSpPr>
                <p:cNvPr id="160" name="TextBox 159">
                  <a:extLst>
                    <a:ext uri="{FF2B5EF4-FFF2-40B4-BE49-F238E27FC236}">
                      <a16:creationId xmlns:a16="http://schemas.microsoft.com/office/drawing/2014/main" id="{BE7EBCF1-265E-5742-9AD9-4E6EA8AC841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2A4BCCF5-BAE8-7B49-93B9-352D63E3BADF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4DCE3833-0A76-C643-A867-84E6834282A7}"/>
                  </a:ext>
                </a:extLst>
              </p:cNvPr>
              <p:cNvGrpSpPr/>
              <p:nvPr/>
            </p:nvGrpSpPr>
            <p:grpSpPr>
              <a:xfrm>
                <a:off x="4528858" y="3578088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47C70EEA-30DB-8C4F-90AC-620FDA2A0138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4FFC5AE1-AA4D-9446-9C71-2CBADB228D1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499BB1B1-8E50-DB42-8699-52C4D6CE4F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FEDB77A6-D189-AA46-AEDF-2E616F256A12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91EBC83D-1513-A14A-B855-971436AA892D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539B859B-2C00-EC4B-BB9F-FA2A699D633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0C304F32-EE17-864A-AE73-180F7283F1C8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F889F01C-0F8B-0B4D-9089-8FA49FB1058C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8C5D3CC4-DD40-464E-81E7-9C5248FEC8A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76" name="Rectangle 175">
                    <a:extLst>
                      <a:ext uri="{FF2B5EF4-FFF2-40B4-BE49-F238E27FC236}">
                        <a16:creationId xmlns:a16="http://schemas.microsoft.com/office/drawing/2014/main" id="{5CE93A9B-38A1-BF40-811E-E359099DDBBC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5B2E5208-A895-B14E-8DCB-4EA25D617FA8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3</a:t>
                    </a:r>
                  </a:p>
                </p:txBody>
              </p:sp>
            </p:grp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2C56D9DF-BEBF-9F41-9334-37C8562CF65B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5FB62124-F9A9-B74E-801E-939E6D55F5F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852B1340-D76B-4E46-856E-F639AB9F1AE8}"/>
                  </a:ext>
                </a:extLst>
              </p:cNvPr>
              <p:cNvGrpSpPr/>
              <p:nvPr/>
            </p:nvGrpSpPr>
            <p:grpSpPr>
              <a:xfrm>
                <a:off x="4442719" y="3796749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F59DED08-18FE-834E-9DA0-0FC95C193D97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4FCA4BD1-13EE-CD49-9555-680BF4FBC4CB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DE1EB86E-EDA3-A241-9E9D-72B854D1C38F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D6A935F4-98BE-5444-BD08-78AC8A59CCE5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B9C75665-BA08-3640-BED8-5DDF21BEBB11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59C2AFDA-7A15-AB47-A801-28BE8DB6A7A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DA760F63-3FCA-1E48-9694-3000FEDFCC64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354AEC58-3B5E-C34C-A4BF-C9CABF071051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1170DB51-8293-234B-B9F1-B0B3101F4AF8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74C76E3E-68EE-114E-B49D-DCEC2C9B222A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191" name="TextBox 190">
                    <a:extLst>
                      <a:ext uri="{FF2B5EF4-FFF2-40B4-BE49-F238E27FC236}">
                        <a16:creationId xmlns:a16="http://schemas.microsoft.com/office/drawing/2014/main" id="{A87D0399-6E79-5643-89F0-7906B987D4D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4</a:t>
                    </a:r>
                  </a:p>
                </p:txBody>
              </p:sp>
            </p:grp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A79B0505-1934-F54D-B44C-8780B6463E5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B0BBB775-1B8E-AF45-9C88-E7B9BFDFBD3A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192" name="Group 191">
                <a:extLst>
                  <a:ext uri="{FF2B5EF4-FFF2-40B4-BE49-F238E27FC236}">
                    <a16:creationId xmlns:a16="http://schemas.microsoft.com/office/drawing/2014/main" id="{27A16CD3-F266-6F4E-9433-67344A61D1CD}"/>
                  </a:ext>
                </a:extLst>
              </p:cNvPr>
              <p:cNvGrpSpPr/>
              <p:nvPr/>
            </p:nvGrpSpPr>
            <p:grpSpPr>
              <a:xfrm>
                <a:off x="4356580" y="4015410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242CBD24-8BFA-4F4B-871C-88474723172A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EB9D3DD4-EFAB-BE46-97AE-6C051DD69973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4300FE2E-5CE0-B442-98C0-BC4D3906A2E8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A97E0211-B1F2-6149-9BC1-481F09996CD6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7A3AA3DF-BABF-A94F-856A-2269148C5774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B95EAEAA-4623-7644-9035-CD12D3CEDA0A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9D777CAA-B533-BD47-8D37-FE2DB83393A3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33884B12-0A7D-744B-B331-BAAC393D6F46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6450D750-FD73-664B-A24E-E4A6F25DD06A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4EB2FFEE-D801-434F-811C-4D932D9FD863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05" name="TextBox 204">
                    <a:extLst>
                      <a:ext uri="{FF2B5EF4-FFF2-40B4-BE49-F238E27FC236}">
                        <a16:creationId xmlns:a16="http://schemas.microsoft.com/office/drawing/2014/main" id="{6338DC98-C356-5F4C-BDDB-19CFA45B2ADF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5</a:t>
                    </a:r>
                  </a:p>
                </p:txBody>
              </p:sp>
            </p:grp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4F03D8B2-18DF-9441-91C6-EDCF41C5DCFE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B1680810-053C-1B44-97E5-1DCD007C9E5C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7D56FDB2-A56A-2049-AAEE-5D25D788A270}"/>
                  </a:ext>
                </a:extLst>
              </p:cNvPr>
              <p:cNvGrpSpPr/>
              <p:nvPr/>
            </p:nvGrpSpPr>
            <p:grpSpPr>
              <a:xfrm>
                <a:off x="4270441" y="4234071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07" name="Straight Connector 206">
                  <a:extLst>
                    <a:ext uri="{FF2B5EF4-FFF2-40B4-BE49-F238E27FC236}">
                      <a16:creationId xmlns:a16="http://schemas.microsoft.com/office/drawing/2014/main" id="{22EAFDB0-6DE3-0E44-9902-0724F0EAB690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08C7048B-F714-F84E-B906-722645E72990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6E4A0C0A-06FA-5F4D-B2FA-1D4BF01B99CB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Straight Connector 209">
                  <a:extLst>
                    <a:ext uri="{FF2B5EF4-FFF2-40B4-BE49-F238E27FC236}">
                      <a16:creationId xmlns:a16="http://schemas.microsoft.com/office/drawing/2014/main" id="{5E372A1A-E34B-F942-9893-AA5FB31EFB57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Straight Connector 210">
                  <a:extLst>
                    <a:ext uri="{FF2B5EF4-FFF2-40B4-BE49-F238E27FC236}">
                      <a16:creationId xmlns:a16="http://schemas.microsoft.com/office/drawing/2014/main" id="{A99CA063-1FE2-EE45-84DD-A3F243F39CBA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4621C27B-0228-544D-966D-4F474D033ED9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3" name="Straight Connector 212">
                  <a:extLst>
                    <a:ext uri="{FF2B5EF4-FFF2-40B4-BE49-F238E27FC236}">
                      <a16:creationId xmlns:a16="http://schemas.microsoft.com/office/drawing/2014/main" id="{E54809C9-307B-984C-AA4B-37B74EF60940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534B91EF-1FC6-6947-8ABD-09296A096B07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15" name="Group 214">
                  <a:extLst>
                    <a:ext uri="{FF2B5EF4-FFF2-40B4-BE49-F238E27FC236}">
                      <a16:creationId xmlns:a16="http://schemas.microsoft.com/office/drawing/2014/main" id="{A3B5CB2A-7E9D-A740-9A3C-4E1E9C4E860E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id="{67652EB3-8E5E-124E-8E46-0E70E5F5EB07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19" name="TextBox 218">
                    <a:extLst>
                      <a:ext uri="{FF2B5EF4-FFF2-40B4-BE49-F238E27FC236}">
                        <a16:creationId xmlns:a16="http://schemas.microsoft.com/office/drawing/2014/main" id="{1C717108-F21C-404D-BC48-34D7D27FDE9C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6</a:t>
                    </a:r>
                  </a:p>
                </p:txBody>
              </p:sp>
            </p:grpSp>
            <p:sp>
              <p:nvSpPr>
                <p:cNvPr id="216" name="TextBox 215">
                  <a:extLst>
                    <a:ext uri="{FF2B5EF4-FFF2-40B4-BE49-F238E27FC236}">
                      <a16:creationId xmlns:a16="http://schemas.microsoft.com/office/drawing/2014/main" id="{B69D0A55-0506-A841-9161-089AD1E68DB7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A0CCAB8F-FD60-2243-B1B8-FF0A635D71D1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EBE05E73-D99E-C147-9716-828223599C40}"/>
                  </a:ext>
                </a:extLst>
              </p:cNvPr>
              <p:cNvGrpSpPr/>
              <p:nvPr/>
            </p:nvGrpSpPr>
            <p:grpSpPr>
              <a:xfrm>
                <a:off x="4184302" y="4452732"/>
                <a:ext cx="1718469" cy="1311965"/>
                <a:chOff x="1401345" y="5221357"/>
                <a:chExt cx="1718469" cy="1311965"/>
              </a:xfrm>
            </p:grpSpPr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D2E3933-9FCB-D54C-9E07-9014FBA4EECE}"/>
                    </a:ext>
                  </a:extLst>
                </p:cNvPr>
                <p:cNvCxnSpPr/>
                <p:nvPr/>
              </p:nvCxnSpPr>
              <p:spPr>
                <a:xfrm>
                  <a:off x="1629149" y="5306714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50DDC4D9-1AE1-124C-B7D3-5CBC537D97AC}"/>
                    </a:ext>
                  </a:extLst>
                </p:cNvPr>
                <p:cNvCxnSpPr/>
                <p:nvPr/>
              </p:nvCxnSpPr>
              <p:spPr>
                <a:xfrm>
                  <a:off x="1629814" y="5415191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90194CF0-8839-CC4F-99D8-3F3A37783E56}"/>
                    </a:ext>
                  </a:extLst>
                </p:cNvPr>
                <p:cNvCxnSpPr/>
                <p:nvPr/>
              </p:nvCxnSpPr>
              <p:spPr>
                <a:xfrm>
                  <a:off x="1626486" y="645803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352B5416-5AAB-2D46-9B0E-CE3CA11D2ED9}"/>
                    </a:ext>
                  </a:extLst>
                </p:cNvPr>
                <p:cNvCxnSpPr/>
                <p:nvPr/>
              </p:nvCxnSpPr>
              <p:spPr>
                <a:xfrm>
                  <a:off x="1627151" y="6358873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2E2826A0-6585-5742-B3D7-72AC0D8B5703}"/>
                    </a:ext>
                  </a:extLst>
                </p:cNvPr>
                <p:cNvCxnSpPr/>
                <p:nvPr/>
              </p:nvCxnSpPr>
              <p:spPr>
                <a:xfrm>
                  <a:off x="1627152" y="625106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985CEE96-F86A-3F45-A843-174A5CE01AEE}"/>
                    </a:ext>
                  </a:extLst>
                </p:cNvPr>
                <p:cNvCxnSpPr/>
                <p:nvPr/>
              </p:nvCxnSpPr>
              <p:spPr>
                <a:xfrm>
                  <a:off x="1627817" y="6151902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16F9E714-0E70-3C4B-995B-BA09A4319E0E}"/>
                    </a:ext>
                  </a:extLst>
                </p:cNvPr>
                <p:cNvCxnSpPr/>
                <p:nvPr/>
              </p:nvCxnSpPr>
              <p:spPr>
                <a:xfrm>
                  <a:off x="1623825" y="560485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99A2B0DD-2B68-0345-8098-716D1C4E5C05}"/>
                    </a:ext>
                  </a:extLst>
                </p:cNvPr>
                <p:cNvCxnSpPr/>
                <p:nvPr/>
              </p:nvCxnSpPr>
              <p:spPr>
                <a:xfrm>
                  <a:off x="1624490" y="5505699"/>
                  <a:ext cx="13855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8" name="Group 247">
                  <a:extLst>
                    <a:ext uri="{FF2B5EF4-FFF2-40B4-BE49-F238E27FC236}">
                      <a16:creationId xmlns:a16="http://schemas.microsoft.com/office/drawing/2014/main" id="{E207C60C-2027-014E-ACA1-A8C5FECF1B84}"/>
                    </a:ext>
                  </a:extLst>
                </p:cNvPr>
                <p:cNvGrpSpPr/>
                <p:nvPr/>
              </p:nvGrpSpPr>
              <p:grpSpPr>
                <a:xfrm>
                  <a:off x="1749287" y="5221357"/>
                  <a:ext cx="1237944" cy="1311965"/>
                  <a:chOff x="4426226" y="4479235"/>
                  <a:chExt cx="1237944" cy="1311965"/>
                </a:xfrm>
              </p:grpSpPr>
              <p:sp>
                <p:nvSpPr>
                  <p:cNvPr id="251" name="Rectangle 250">
                    <a:extLst>
                      <a:ext uri="{FF2B5EF4-FFF2-40B4-BE49-F238E27FC236}">
                        <a16:creationId xmlns:a16="http://schemas.microsoft.com/office/drawing/2014/main" id="{08D55DB1-B076-A04E-8054-6804391003C5}"/>
                      </a:ext>
                    </a:extLst>
                  </p:cNvPr>
                  <p:cNvSpPr/>
                  <p:nvPr/>
                </p:nvSpPr>
                <p:spPr>
                  <a:xfrm>
                    <a:off x="4426226" y="4479235"/>
                    <a:ext cx="1166191" cy="131196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defTabSz="685800">
                      <a:defRPr/>
                    </a:pPr>
                    <a:endParaRPr lang="en-US" sz="1350">
                      <a:solidFill>
                        <a:prstClr val="white"/>
                      </a:solidFill>
                      <a:latin typeface="Calibri" panose="020F0502020204030204"/>
                    </a:endParaRPr>
                  </a:p>
                </p:txBody>
              </p:sp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3F187CE-BFD2-954F-B4CF-08652524520B}"/>
                      </a:ext>
                    </a:extLst>
                  </p:cNvPr>
                  <p:cNvSpPr txBox="1"/>
                  <p:nvPr/>
                </p:nvSpPr>
                <p:spPr>
                  <a:xfrm>
                    <a:off x="4426226" y="4479235"/>
                    <a:ext cx="1237944" cy="3385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defTabSz="685800">
                      <a:defRPr/>
                    </a:pPr>
                    <a:r>
                      <a:rPr lang="en-US" sz="1050" dirty="0">
                        <a:solidFill>
                          <a:prstClr val="black"/>
                        </a:solidFill>
                        <a:latin typeface="Calibri" panose="020F0502020204030204"/>
                      </a:rPr>
                      <a:t>fabric plane 7</a:t>
                    </a:r>
                  </a:p>
                </p:txBody>
              </p:sp>
            </p:grp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B8F709DD-A4C9-964E-9369-DC9024B01328}"/>
                    </a:ext>
                  </a:extLst>
                </p:cNvPr>
                <p:cNvSpPr txBox="1"/>
                <p:nvPr/>
              </p:nvSpPr>
              <p:spPr>
                <a:xfrm rot="16200000">
                  <a:off x="1340430" y="5674656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0CB27A1C-1B33-8D47-A809-2A64EA9496C4}"/>
                    </a:ext>
                  </a:extLst>
                </p:cNvPr>
                <p:cNvSpPr txBox="1"/>
                <p:nvPr/>
              </p:nvSpPr>
              <p:spPr>
                <a:xfrm rot="16200000">
                  <a:off x="2658790" y="5671329"/>
                  <a:ext cx="521939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. . .</a:t>
                  </a:r>
                </a:p>
              </p:txBody>
            </p:sp>
          </p:grpSp>
        </p:grpSp>
        <p:grpSp>
          <p:nvGrpSpPr>
            <p:cNvPr id="276" name="Group 148">
              <a:extLst>
                <a:ext uri="{FF2B5EF4-FFF2-40B4-BE49-F238E27FC236}">
                  <a16:creationId xmlns:a16="http://schemas.microsoft.com/office/drawing/2014/main" id="{2E570F32-B5FE-CB40-B069-AF1FD1544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8844" y="4535520"/>
              <a:ext cx="799405" cy="236966"/>
              <a:chOff x="453" y="3465"/>
              <a:chExt cx="561" cy="136"/>
            </a:xfrm>
          </p:grpSpPr>
          <p:sp>
            <p:nvSpPr>
              <p:cNvPr id="277" name="Rectangle 149">
                <a:extLst>
                  <a:ext uri="{FF2B5EF4-FFF2-40B4-BE49-F238E27FC236}">
                    <a16:creationId xmlns:a16="http://schemas.microsoft.com/office/drawing/2014/main" id="{FEA32228-96F7-134B-A34B-AB5502318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150">
                <a:extLst>
                  <a:ext uri="{FF2B5EF4-FFF2-40B4-BE49-F238E27FC236}">
                    <a16:creationId xmlns:a16="http://schemas.microsoft.com/office/drawing/2014/main" id="{2365A856-1D41-F642-858D-16C20FD01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151">
                <a:extLst>
                  <a:ext uri="{FF2B5EF4-FFF2-40B4-BE49-F238E27FC236}">
                    <a16:creationId xmlns:a16="http://schemas.microsoft.com/office/drawing/2014/main" id="{0B0BE8CF-B7C0-7947-BE53-3B146B8EC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152">
                <a:extLst>
                  <a:ext uri="{FF2B5EF4-FFF2-40B4-BE49-F238E27FC236}">
                    <a16:creationId xmlns:a16="http://schemas.microsoft.com/office/drawing/2014/main" id="{868D8C31-ED5A-E24D-8D93-00655F63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Line 153">
                <a:extLst>
                  <a:ext uri="{FF2B5EF4-FFF2-40B4-BE49-F238E27FC236}">
                    <a16:creationId xmlns:a16="http://schemas.microsoft.com/office/drawing/2014/main" id="{65D89C0F-33F9-8F40-A576-039AE5F23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C5C06A7-CC33-B147-8CF7-72174E9EF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4532" y="2250005"/>
              <a:ext cx="1064231" cy="29245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>
              <a:extLst>
                <a:ext uri="{FF2B5EF4-FFF2-40B4-BE49-F238E27FC236}">
                  <a16:creationId xmlns:a16="http://schemas.microsoft.com/office/drawing/2014/main" id="{F8E278EB-F529-0245-8909-19F0275C51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9613" y="2473015"/>
              <a:ext cx="975008" cy="700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B52CBCAC-3051-6E4F-BE6E-0E188B5230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887706" cy="14532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7A1AA8BB-3481-5D4C-8AE1-96BF35A119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83143" y="2539506"/>
              <a:ext cx="803404" cy="36600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A8EE266F-7F85-D745-9E59-EFAAD06842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721772" cy="5825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DA93283C-0C9E-8543-AF5F-81C9EADB16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9613" y="2543036"/>
              <a:ext cx="630409" cy="7967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AD9651E7-198A-4540-9EAA-6C1B85AACA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554878" cy="102384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82B32D18-45B7-A544-93F3-482D031376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74532" y="2542460"/>
              <a:ext cx="463674" cy="123979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0B2CCF9-7FBB-EB49-9BF3-CFE052378D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814697" y="3196191"/>
              <a:ext cx="643514" cy="145808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F5AB2FF7-2FB7-E24A-9C38-59852327805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730554" y="3415671"/>
              <a:ext cx="728290" cy="123833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8A0880C7-A15A-534A-90E6-FBF859429BDA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653472" y="3638681"/>
              <a:ext cx="805372" cy="10153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>
              <a:extLst>
                <a:ext uri="{FF2B5EF4-FFF2-40B4-BE49-F238E27FC236}">
                  <a16:creationId xmlns:a16="http://schemas.microsoft.com/office/drawing/2014/main" id="{3E017690-EC6F-FB4F-A1FF-CAE71BABDE52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569330" y="3858161"/>
              <a:ext cx="889514" cy="7958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8412F5B1-1BE1-734A-B9C4-7E61DAACE56E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478128" y="4074111"/>
              <a:ext cx="980716" cy="5798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B2D8881F-1594-4149-9DD1-52BC68531279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390458" y="4290061"/>
              <a:ext cx="1068386" cy="36394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FB912C47-FFD4-2740-8D44-D2C1F2E1EFA0}"/>
                </a:ext>
              </a:extLst>
            </p:cNvPr>
            <p:cNvCxnSpPr>
              <a:cxnSpLocks/>
              <a:stCxn id="281" idx="0"/>
            </p:cNvCxnSpPr>
            <p:nvPr/>
          </p:nvCxnSpPr>
          <p:spPr>
            <a:xfrm flipH="1" flipV="1">
              <a:off x="6299258" y="4509543"/>
              <a:ext cx="1159586" cy="1444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9F4EF984-B0C2-4946-A8C1-37C7146F8B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18650" y="4657807"/>
              <a:ext cx="1228969" cy="782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2" name="Group 118">
              <a:extLst>
                <a:ext uri="{FF2B5EF4-FFF2-40B4-BE49-F238E27FC236}">
                  <a16:creationId xmlns:a16="http://schemas.microsoft.com/office/drawing/2014/main" id="{8531BEC6-8E48-1745-9FD6-6DA75DC1C2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2527" y="4777410"/>
              <a:ext cx="977484" cy="193795"/>
              <a:chOff x="876" y="2800"/>
              <a:chExt cx="642" cy="175"/>
            </a:xfrm>
          </p:grpSpPr>
          <p:sp>
            <p:nvSpPr>
              <p:cNvPr id="323" name="Rectangle 119">
                <a:extLst>
                  <a:ext uri="{FF2B5EF4-FFF2-40B4-BE49-F238E27FC236}">
                    <a16:creationId xmlns:a16="http://schemas.microsoft.com/office/drawing/2014/main" id="{AD85F25B-088A-FF43-8996-713EAF236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4" name="Rectangle 120">
                <a:extLst>
                  <a:ext uri="{FF2B5EF4-FFF2-40B4-BE49-F238E27FC236}">
                    <a16:creationId xmlns:a16="http://schemas.microsoft.com/office/drawing/2014/main" id="{881293D1-125C-CE4E-BDAC-ED5BE197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5" name="Rectangle 121">
                <a:extLst>
                  <a:ext uri="{FF2B5EF4-FFF2-40B4-BE49-F238E27FC236}">
                    <a16:creationId xmlns:a16="http://schemas.microsoft.com/office/drawing/2014/main" id="{512AFAA5-EC34-A742-993A-F06E45DC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6" name="Rectangle 122">
                <a:extLst>
                  <a:ext uri="{FF2B5EF4-FFF2-40B4-BE49-F238E27FC236}">
                    <a16:creationId xmlns:a16="http://schemas.microsoft.com/office/drawing/2014/main" id="{E5A9B695-D6BC-E646-8F7D-BABEDDBA0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7" name="Line 123">
                <a:extLst>
                  <a:ext uri="{FF2B5EF4-FFF2-40B4-BE49-F238E27FC236}">
                    <a16:creationId xmlns:a16="http://schemas.microsoft.com/office/drawing/2014/main" id="{E65D8F28-EA0F-2244-AA7B-70C137E80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810B165-77EB-1340-AB6E-272C262E9452}"/>
                </a:ext>
              </a:extLst>
            </p:cNvPr>
            <p:cNvGrpSpPr/>
            <p:nvPr/>
          </p:nvGrpSpPr>
          <p:grpSpPr>
            <a:xfrm>
              <a:off x="3507269" y="2955235"/>
              <a:ext cx="216590" cy="413440"/>
              <a:chOff x="3507269" y="2955235"/>
              <a:chExt cx="216590" cy="413440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CC1FC9A4-61A1-B14D-939C-A6CF2C62ABA5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C8158DD-C79C-C24C-AD83-DDBAB99ED80C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8FF7AB88-E320-7840-9DA7-5197F446D9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799C3A75-BFC9-2E48-85C8-5B7EC7CCDAB9}"/>
                </a:ext>
              </a:extLst>
            </p:cNvPr>
            <p:cNvGrpSpPr/>
            <p:nvPr/>
          </p:nvGrpSpPr>
          <p:grpSpPr>
            <a:xfrm>
              <a:off x="3177069" y="3850585"/>
              <a:ext cx="216590" cy="413440"/>
              <a:chOff x="3507269" y="2955235"/>
              <a:chExt cx="216590" cy="41344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72ABB4E7-CCDD-1048-8C9B-331093124F08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788BF5C4-FCBC-234C-A3AA-4A94BEC1962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81E03BF8-40AA-A14E-A442-E2FE179942C4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46" name="Group 118">
              <a:extLst>
                <a:ext uri="{FF2B5EF4-FFF2-40B4-BE49-F238E27FC236}">
                  <a16:creationId xmlns:a16="http://schemas.microsoft.com/office/drawing/2014/main" id="{09A94EFC-0C6E-AB46-BB6D-B8EDD8753E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9128" y="2453587"/>
              <a:ext cx="977484" cy="193795"/>
              <a:chOff x="876" y="2800"/>
              <a:chExt cx="642" cy="175"/>
            </a:xfrm>
          </p:grpSpPr>
          <p:sp>
            <p:nvSpPr>
              <p:cNvPr id="347" name="Rectangle 119">
                <a:extLst>
                  <a:ext uri="{FF2B5EF4-FFF2-40B4-BE49-F238E27FC236}">
                    <a16:creationId xmlns:a16="http://schemas.microsoft.com/office/drawing/2014/main" id="{95557478-C808-0A49-99F3-AB762999C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8" name="Rectangle 120">
                <a:extLst>
                  <a:ext uri="{FF2B5EF4-FFF2-40B4-BE49-F238E27FC236}">
                    <a16:creationId xmlns:a16="http://schemas.microsoft.com/office/drawing/2014/main" id="{57DD8E6C-AE44-C246-A617-6D3940612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Rectangle 121">
                <a:extLst>
                  <a:ext uri="{FF2B5EF4-FFF2-40B4-BE49-F238E27FC236}">
                    <a16:creationId xmlns:a16="http://schemas.microsoft.com/office/drawing/2014/main" id="{EC25F33B-A2F2-E441-9E7F-31DC2E7A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" y="2821"/>
                <a:ext cx="124" cy="13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0" name="Rectangle 122">
                <a:extLst>
                  <a:ext uri="{FF2B5EF4-FFF2-40B4-BE49-F238E27FC236}">
                    <a16:creationId xmlns:a16="http://schemas.microsoft.com/office/drawing/2014/main" id="{43EDE764-1035-AE47-96B5-71878F87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2821"/>
                <a:ext cx="125" cy="135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Line 123">
                <a:extLst>
                  <a:ext uri="{FF2B5EF4-FFF2-40B4-BE49-F238E27FC236}">
                    <a16:creationId xmlns:a16="http://schemas.microsoft.com/office/drawing/2014/main" id="{6F7EBE29-77D5-1443-A62A-0BCECCF4B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190EAB13-BC95-254B-8BB7-4ECCA50E13F0}"/>
                </a:ext>
              </a:extLst>
            </p:cNvPr>
            <p:cNvGrpSpPr/>
            <p:nvPr/>
          </p:nvGrpSpPr>
          <p:grpSpPr>
            <a:xfrm>
              <a:off x="8205165" y="3160644"/>
              <a:ext cx="216590" cy="413440"/>
              <a:chOff x="3507269" y="2955235"/>
              <a:chExt cx="216590" cy="413440"/>
            </a:xfrm>
          </p:grpSpPr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804BF0A2-3072-234A-8050-8FB74487C8DA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C413300F-0BEB-F24C-821D-DC72C49D43A3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31EB8237-FBF1-B04A-AB23-73699C8FBA07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96152ADC-604E-D743-A986-EE1E09F3192C}"/>
                </a:ext>
              </a:extLst>
            </p:cNvPr>
            <p:cNvGrpSpPr/>
            <p:nvPr/>
          </p:nvGrpSpPr>
          <p:grpSpPr>
            <a:xfrm>
              <a:off x="7874965" y="4055994"/>
              <a:ext cx="216590" cy="413440"/>
              <a:chOff x="3507269" y="2955235"/>
              <a:chExt cx="216590" cy="413440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AD2413A3-D610-3A44-A8C9-D33C8445F06C}"/>
                  </a:ext>
                </a:extLst>
              </p:cNvPr>
              <p:cNvSpPr/>
              <p:nvPr/>
            </p:nvSpPr>
            <p:spPr>
              <a:xfrm>
                <a:off x="3631094" y="2955235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A236988D-798F-384E-8DDE-1AC0A77B3151}"/>
                  </a:ext>
                </a:extLst>
              </p:cNvPr>
              <p:cNvSpPr/>
              <p:nvPr/>
            </p:nvSpPr>
            <p:spPr>
              <a:xfrm>
                <a:off x="3570769" y="311716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C4C673DD-75A7-5844-A4F5-64B9BEA27A98}"/>
                  </a:ext>
                </a:extLst>
              </p:cNvPr>
              <p:cNvSpPr/>
              <p:nvPr/>
            </p:nvSpPr>
            <p:spPr>
              <a:xfrm>
                <a:off x="3507269" y="3275910"/>
                <a:ext cx="92765" cy="9276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66" name="Group 148">
              <a:extLst>
                <a:ext uri="{FF2B5EF4-FFF2-40B4-BE49-F238E27FC236}">
                  <a16:creationId xmlns:a16="http://schemas.microsoft.com/office/drawing/2014/main" id="{F021FAE4-32E0-2144-BFDD-D6EFA8B27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07592" y="2673589"/>
              <a:ext cx="799405" cy="236966"/>
              <a:chOff x="453" y="3465"/>
              <a:chExt cx="561" cy="136"/>
            </a:xfrm>
          </p:grpSpPr>
          <p:sp>
            <p:nvSpPr>
              <p:cNvPr id="367" name="Rectangle 149">
                <a:extLst>
                  <a:ext uri="{FF2B5EF4-FFF2-40B4-BE49-F238E27FC236}">
                    <a16:creationId xmlns:a16="http://schemas.microsoft.com/office/drawing/2014/main" id="{93B37654-0763-114F-AA2F-3A9E0738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8" name="Rectangle 150">
                <a:extLst>
                  <a:ext uri="{FF2B5EF4-FFF2-40B4-BE49-F238E27FC236}">
                    <a16:creationId xmlns:a16="http://schemas.microsoft.com/office/drawing/2014/main" id="{AABF2D8B-7487-0742-BA35-023E04B67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9" name="Rectangle 151">
                <a:extLst>
                  <a:ext uri="{FF2B5EF4-FFF2-40B4-BE49-F238E27FC236}">
                    <a16:creationId xmlns:a16="http://schemas.microsoft.com/office/drawing/2014/main" id="{D6D3CB67-9339-734B-AB0F-9E44535D5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81"/>
                <a:ext cx="108" cy="104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3333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0" name="Rectangle 152">
                <a:extLst>
                  <a:ext uri="{FF2B5EF4-FFF2-40B4-BE49-F238E27FC236}">
                    <a16:creationId xmlns:a16="http://schemas.microsoft.com/office/drawing/2014/main" id="{D8AB43B3-3B77-B646-A401-FABAFFFA1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78"/>
                <a:ext cx="108" cy="105"/>
              </a:xfrm>
              <a:prstGeom prst="rect">
                <a:avLst/>
              </a:prstGeom>
              <a:solidFill>
                <a:srgbClr val="FFFFFF"/>
              </a:solidFill>
              <a:ln w="158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1" name="Line 153">
                <a:extLst>
                  <a:ext uri="{FF2B5EF4-FFF2-40B4-BE49-F238E27FC236}">
                    <a16:creationId xmlns:a16="http://schemas.microsoft.com/office/drawing/2014/main" id="{E6B2B676-EED8-CB4D-921C-F264E4A9D7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372" name="Content Placeholder 2">
            <a:extLst>
              <a:ext uri="{FF2B5EF4-FFF2-40B4-BE49-F238E27FC236}">
                <a16:creationId xmlns:a16="http://schemas.microsoft.com/office/drawing/2014/main" id="{79568C0E-EF16-3C4B-8D37-DECD1B4863BB}"/>
              </a:ext>
            </a:extLst>
          </p:cNvPr>
          <p:cNvSpPr txBox="1">
            <a:spLocks/>
          </p:cNvSpPr>
          <p:nvPr/>
        </p:nvSpPr>
        <p:spPr>
          <a:xfrm>
            <a:off x="706903" y="2816596"/>
            <a:ext cx="3006969" cy="26761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1550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Cisco CRS router: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basic unit: 8 switching planes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plane: 3-stage interconnection network</a:t>
            </a:r>
          </a:p>
          <a:p>
            <a:pPr marL="521494" lvl="1" indent="-215504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up to 100’s 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Tbps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switching capacity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F52103-AEE1-3D43-8707-045D602860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682" y="4525495"/>
            <a:ext cx="703262" cy="550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21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Assume all hosts have unique IDs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lvl="1"/>
            <a:endParaRPr lang="en-US" dirty="0"/>
          </a:p>
          <a:p>
            <a:r>
              <a:rPr lang="en-US" dirty="0"/>
              <a:t>Later in topic I will talk about real IP addressing</a:t>
            </a:r>
          </a:p>
          <a:p>
            <a:endParaRPr lang="en-US" dirty="0"/>
          </a:p>
          <a:p>
            <a:r>
              <a:rPr lang="en-US" dirty="0"/>
              <a:t>Do I route </a:t>
            </a:r>
            <a:r>
              <a:rPr lang="en-US" dirty="0">
                <a:solidFill>
                  <a:srgbClr val="000000"/>
                </a:solidFill>
              </a:rPr>
              <a:t>on location or identifier? </a:t>
            </a:r>
            <a:endParaRPr lang="en-US" dirty="0"/>
          </a:p>
          <a:p>
            <a:endParaRPr lang="en-US" dirty="0"/>
          </a:p>
          <a:p>
            <a:r>
              <a:rPr lang="en-US" dirty="0"/>
              <a:t>If a host moves, should its address change?</a:t>
            </a:r>
          </a:p>
          <a:p>
            <a:pPr lvl="1"/>
            <a:r>
              <a:rPr lang="en-US" dirty="0"/>
              <a:t>If not, how can you build scalable Internet?</a:t>
            </a:r>
          </a:p>
          <a:p>
            <a:pPr lvl="1"/>
            <a:r>
              <a:rPr lang="en-US" dirty="0"/>
              <a:t>If so, then what good is an address for identification?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1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0175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If switch fabric slower than input ports combined -&gt; queueing may occur at input queues </a:t>
            </a:r>
          </a:p>
          <a:p>
            <a:pPr lvl="1"/>
            <a:r>
              <a:rPr lang="en-US" altLang="en-US" sz="2100" dirty="0">
                <a:ea typeface="ＭＳ Ｐゴシック" panose="020B0600070205080204" pitchFamily="34" charset="-128"/>
              </a:rPr>
              <a:t>queueing delay and loss due to input buffer overflow!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Input port queuing</a:t>
            </a:r>
            <a:endParaRPr lang="en-US" dirty="0"/>
          </a:p>
        </p:txBody>
      </p:sp>
      <p:sp>
        <p:nvSpPr>
          <p:cNvPr id="104" name="Text Box 62">
            <a:extLst>
              <a:ext uri="{FF2B5EF4-FFF2-40B4-BE49-F238E27FC236}">
                <a16:creationId xmlns:a16="http://schemas.microsoft.com/office/drawing/2014/main" id="{A61D6C7D-A6A0-2949-A958-E9C2A14B3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499" y="5153392"/>
            <a:ext cx="3344594" cy="71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anose="020F0502020204030204"/>
              </a:rPr>
              <a:t>output port contention: only one red datagram can be transferred. lower red packet is </a:t>
            </a:r>
            <a:r>
              <a:rPr lang="en-US" altLang="en-US" sz="1500" i="1" dirty="0">
                <a:solidFill>
                  <a:srgbClr val="C00000"/>
                </a:solidFill>
                <a:latin typeface="Calibri" panose="020F0502020204030204"/>
              </a:rPr>
              <a:t>blocked</a:t>
            </a: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8B7A346-0262-A945-984D-C0F97E764874}"/>
              </a:ext>
            </a:extLst>
          </p:cNvPr>
          <p:cNvGrpSpPr/>
          <p:nvPr/>
        </p:nvGrpSpPr>
        <p:grpSpPr>
          <a:xfrm>
            <a:off x="1896411" y="3738601"/>
            <a:ext cx="2270522" cy="1363265"/>
            <a:chOff x="2908374" y="3743325"/>
            <a:chExt cx="3027362" cy="1817687"/>
          </a:xfrm>
        </p:grpSpPr>
        <p:grpSp>
          <p:nvGrpSpPr>
            <p:cNvPr id="73" name="Group 7">
              <a:extLst>
                <a:ext uri="{FF2B5EF4-FFF2-40B4-BE49-F238E27FC236}">
                  <a16:creationId xmlns:a16="http://schemas.microsoft.com/office/drawing/2014/main" id="{D164F740-85C3-9A46-A495-5762FFD5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374" y="3751262"/>
              <a:ext cx="3027362" cy="1809750"/>
              <a:chOff x="523" y="976"/>
              <a:chExt cx="2099" cy="1356"/>
            </a:xfrm>
          </p:grpSpPr>
          <p:sp>
            <p:nvSpPr>
              <p:cNvPr id="74" name="Rectangle 8">
                <a:extLst>
                  <a:ext uri="{FF2B5EF4-FFF2-40B4-BE49-F238E27FC236}">
                    <a16:creationId xmlns:a16="http://schemas.microsoft.com/office/drawing/2014/main" id="{3D3FDDE5-E1D2-4741-B9DB-0E91DB81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75" name="Group 9">
                <a:extLst>
                  <a:ext uri="{FF2B5EF4-FFF2-40B4-BE49-F238E27FC236}">
                    <a16:creationId xmlns:a16="http://schemas.microsoft.com/office/drawing/2014/main" id="{E04796AD-83ED-2C40-B3DD-6EE81FAF7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94" name="Rectangle 10">
                  <a:extLst>
                    <a:ext uri="{FF2B5EF4-FFF2-40B4-BE49-F238E27FC236}">
                      <a16:creationId xmlns:a16="http://schemas.microsoft.com/office/drawing/2014/main" id="{43ED5184-D575-0248-A3F3-81B5349D9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5" name="Rectangle 11">
                  <a:extLst>
                    <a:ext uri="{FF2B5EF4-FFF2-40B4-BE49-F238E27FC236}">
                      <a16:creationId xmlns:a16="http://schemas.microsoft.com/office/drawing/2014/main" id="{2FA9BAD8-AE3E-DB45-B0FD-7FDA2BE93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Rectangle 12">
                  <a:extLst>
                    <a:ext uri="{FF2B5EF4-FFF2-40B4-BE49-F238E27FC236}">
                      <a16:creationId xmlns:a16="http://schemas.microsoft.com/office/drawing/2014/main" id="{9F580657-7B0A-D44A-A81D-E4A1D6379E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76" name="Group 13">
                <a:extLst>
                  <a:ext uri="{FF2B5EF4-FFF2-40B4-BE49-F238E27FC236}">
                    <a16:creationId xmlns:a16="http://schemas.microsoft.com/office/drawing/2014/main" id="{056EE82A-FAB8-7249-BC14-6FFA66DA07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91" name="Rectangle 14">
                  <a:extLst>
                    <a:ext uri="{FF2B5EF4-FFF2-40B4-BE49-F238E27FC236}">
                      <a16:creationId xmlns:a16="http://schemas.microsoft.com/office/drawing/2014/main" id="{E5CA9310-6AD6-2146-9776-701207231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2" name="Rectangle 15">
                  <a:extLst>
                    <a:ext uri="{FF2B5EF4-FFF2-40B4-BE49-F238E27FC236}">
                      <a16:creationId xmlns:a16="http://schemas.microsoft.com/office/drawing/2014/main" id="{8D066A34-9935-0949-9FF4-6C93094CB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3" name="Rectangle 16">
                  <a:extLst>
                    <a:ext uri="{FF2B5EF4-FFF2-40B4-BE49-F238E27FC236}">
                      <a16:creationId xmlns:a16="http://schemas.microsoft.com/office/drawing/2014/main" id="{AEE24D80-D9B2-5E43-BE37-0732E26D5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7" name="Line 17">
                <a:extLst>
                  <a:ext uri="{FF2B5EF4-FFF2-40B4-BE49-F238E27FC236}">
                    <a16:creationId xmlns:a16="http://schemas.microsoft.com/office/drawing/2014/main" id="{E7EAA4E2-487B-894A-934C-8BED5D29A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8" name="Line 18">
                <a:extLst>
                  <a:ext uri="{FF2B5EF4-FFF2-40B4-BE49-F238E27FC236}">
                    <a16:creationId xmlns:a16="http://schemas.microsoft.com/office/drawing/2014/main" id="{F056DF5E-0636-A74F-AFC5-06DA708CC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79" name="Line 19">
                <a:extLst>
                  <a:ext uri="{FF2B5EF4-FFF2-40B4-BE49-F238E27FC236}">
                    <a16:creationId xmlns:a16="http://schemas.microsoft.com/office/drawing/2014/main" id="{1A5F3287-940C-9740-86D0-1AB977CAF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0" name="Line 20">
                <a:extLst>
                  <a:ext uri="{FF2B5EF4-FFF2-40B4-BE49-F238E27FC236}">
                    <a16:creationId xmlns:a16="http://schemas.microsoft.com/office/drawing/2014/main" id="{F520F608-8F8B-EE4D-AB7D-4587DC70B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" name="Line 21">
                <a:extLst>
                  <a:ext uri="{FF2B5EF4-FFF2-40B4-BE49-F238E27FC236}">
                    <a16:creationId xmlns:a16="http://schemas.microsoft.com/office/drawing/2014/main" id="{5D5075D4-1165-4C4C-AF51-B90ABAD1F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" name="Line 22">
                <a:extLst>
                  <a:ext uri="{FF2B5EF4-FFF2-40B4-BE49-F238E27FC236}">
                    <a16:creationId xmlns:a16="http://schemas.microsoft.com/office/drawing/2014/main" id="{C10787ED-2529-B644-9C51-F8157D8A6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83" name="Group 23">
                <a:extLst>
                  <a:ext uri="{FF2B5EF4-FFF2-40B4-BE49-F238E27FC236}">
                    <a16:creationId xmlns:a16="http://schemas.microsoft.com/office/drawing/2014/main" id="{971E0D16-1F7C-F048-8258-EDA2CB10DD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88" name="Line 24">
                  <a:extLst>
                    <a:ext uri="{FF2B5EF4-FFF2-40B4-BE49-F238E27FC236}">
                      <a16:creationId xmlns:a16="http://schemas.microsoft.com/office/drawing/2014/main" id="{A7F9F178-4046-3247-B2E2-AE134DC9BB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9" name="Line 25">
                  <a:extLst>
                    <a:ext uri="{FF2B5EF4-FFF2-40B4-BE49-F238E27FC236}">
                      <a16:creationId xmlns:a16="http://schemas.microsoft.com/office/drawing/2014/main" id="{C8CD8FEE-FC96-3A43-8409-D693193AE5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90" name="Line 26">
                  <a:extLst>
                    <a:ext uri="{FF2B5EF4-FFF2-40B4-BE49-F238E27FC236}">
                      <a16:creationId xmlns:a16="http://schemas.microsoft.com/office/drawing/2014/main" id="{4CBECCBD-CFD3-764F-887C-FED5405A0A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84" name="Group 27">
                <a:extLst>
                  <a:ext uri="{FF2B5EF4-FFF2-40B4-BE49-F238E27FC236}">
                    <a16:creationId xmlns:a16="http://schemas.microsoft.com/office/drawing/2014/main" id="{1DA00A78-49E3-534E-A704-59927A7641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85" name="Line 28">
                  <a:extLst>
                    <a:ext uri="{FF2B5EF4-FFF2-40B4-BE49-F238E27FC236}">
                      <a16:creationId xmlns:a16="http://schemas.microsoft.com/office/drawing/2014/main" id="{61838874-A5DC-7947-8DA7-12A88836EA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6" name="Line 29">
                  <a:extLst>
                    <a:ext uri="{FF2B5EF4-FFF2-40B4-BE49-F238E27FC236}">
                      <a16:creationId xmlns:a16="http://schemas.microsoft.com/office/drawing/2014/main" id="{5372ECE9-A44D-9040-8B03-CA9D88C7D7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87" name="Line 30">
                  <a:extLst>
                    <a:ext uri="{FF2B5EF4-FFF2-40B4-BE49-F238E27FC236}">
                      <a16:creationId xmlns:a16="http://schemas.microsoft.com/office/drawing/2014/main" id="{FA2DA940-73AA-D447-84F1-95C932F532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97" name="Rectangle 55">
              <a:extLst>
                <a:ext uri="{FF2B5EF4-FFF2-40B4-BE49-F238E27FC236}">
                  <a16:creationId xmlns:a16="http://schemas.microsoft.com/office/drawing/2014/main" id="{DC8735CA-28A8-9844-8915-2B52D5644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811" y="3748087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8" name="Rectangle 56">
              <a:extLst>
                <a:ext uri="{FF2B5EF4-FFF2-40B4-BE49-F238E27FC236}">
                  <a16:creationId xmlns:a16="http://schemas.microsoft.com/office/drawing/2014/main" id="{583B70AF-74AA-594D-B7DD-CD358704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524" y="4479925"/>
              <a:ext cx="252412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99" name="Rectangle 57">
              <a:extLst>
                <a:ext uri="{FF2B5EF4-FFF2-40B4-BE49-F238E27FC236}">
                  <a16:creationId xmlns:a16="http://schemas.microsoft.com/office/drawing/2014/main" id="{7B6BE014-EC1B-4245-8E39-262F9C15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936" y="5114925"/>
              <a:ext cx="252413" cy="13017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0" name="Rectangle 58">
              <a:extLst>
                <a:ext uri="{FF2B5EF4-FFF2-40B4-BE49-F238E27FC236}">
                  <a16:creationId xmlns:a16="http://schemas.microsoft.com/office/drawing/2014/main" id="{5727D261-4FAD-9C40-8357-59F2BB7AE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036" y="3743325"/>
              <a:ext cx="252413" cy="13176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1" name="Rectangle 59">
              <a:extLst>
                <a:ext uri="{FF2B5EF4-FFF2-40B4-BE49-F238E27FC236}">
                  <a16:creationId xmlns:a16="http://schemas.microsoft.com/office/drawing/2014/main" id="{1194EC16-CE8F-8D4B-A795-C4A17F3FE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274" y="5103812"/>
              <a:ext cx="252412" cy="13176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02" name="Line 60">
              <a:extLst>
                <a:ext uri="{FF2B5EF4-FFF2-40B4-BE49-F238E27FC236}">
                  <a16:creationId xmlns:a16="http://schemas.microsoft.com/office/drawing/2014/main" id="{67621AA8-BE0E-7F4B-BC70-5D6A01E48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2911" y="3803650"/>
              <a:ext cx="1479550" cy="158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63B03E4B-DC34-6549-9693-9E2101F3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361" y="4202112"/>
              <a:ext cx="1395413" cy="979488"/>
            </a:xfrm>
            <a:custGeom>
              <a:avLst/>
              <a:gdLst>
                <a:gd name="T0" fmla="*/ 0 w 967"/>
                <a:gd name="T1" fmla="*/ 2147483647 h 735"/>
                <a:gd name="T2" fmla="*/ 2147483647 w 967"/>
                <a:gd name="T3" fmla="*/ 2147483647 h 735"/>
                <a:gd name="T4" fmla="*/ 214748364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5" name="Text Box 64">
              <a:extLst>
                <a:ext uri="{FF2B5EF4-FFF2-40B4-BE49-F238E27FC236}">
                  <a16:creationId xmlns:a16="http://schemas.microsoft.com/office/drawing/2014/main" id="{CB734319-6832-8C4E-B16D-A545895BC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6611" y="4548186"/>
              <a:ext cx="814753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06" name="Line 73">
              <a:extLst>
                <a:ext uri="{FF2B5EF4-FFF2-40B4-BE49-F238E27FC236}">
                  <a16:creationId xmlns:a16="http://schemas.microsoft.com/office/drawing/2014/main" id="{5550252A-B930-0747-B713-DACF5B30A8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386" y="4548187"/>
              <a:ext cx="1458913" cy="190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7" name="Group 79">
            <a:extLst>
              <a:ext uri="{FF2B5EF4-FFF2-40B4-BE49-F238E27FC236}">
                <a16:creationId xmlns:a16="http://schemas.microsoft.com/office/drawing/2014/main" id="{C5196E2D-6A1D-9849-8A2B-31C0EF009838}"/>
              </a:ext>
            </a:extLst>
          </p:cNvPr>
          <p:cNvGrpSpPr>
            <a:grpSpLocks/>
          </p:cNvGrpSpPr>
          <p:nvPr/>
        </p:nvGrpSpPr>
        <p:grpSpPr bwMode="auto">
          <a:xfrm>
            <a:off x="5358727" y="3738930"/>
            <a:ext cx="2690813" cy="2158604"/>
            <a:chOff x="2950" y="2025"/>
            <a:chExt cx="2260" cy="1813"/>
          </a:xfrm>
        </p:grpSpPr>
        <p:grpSp>
          <p:nvGrpSpPr>
            <p:cNvPr id="108" name="Group 31">
              <a:extLst>
                <a:ext uri="{FF2B5EF4-FFF2-40B4-BE49-F238E27FC236}">
                  <a16:creationId xmlns:a16="http://schemas.microsoft.com/office/drawing/2014/main" id="{961F130E-3A11-5044-A5C6-98D394F90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4" y="2047"/>
              <a:ext cx="1907" cy="1140"/>
              <a:chOff x="523" y="976"/>
              <a:chExt cx="2099" cy="1356"/>
            </a:xfrm>
          </p:grpSpPr>
          <p:sp>
            <p:nvSpPr>
              <p:cNvPr id="118" name="Rectangle 32">
                <a:extLst>
                  <a:ext uri="{FF2B5EF4-FFF2-40B4-BE49-F238E27FC236}">
                    <a16:creationId xmlns:a16="http://schemas.microsoft.com/office/drawing/2014/main" id="{72F70161-3D6F-B147-8A8F-41A13F54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9" name="Group 33">
                <a:extLst>
                  <a:ext uri="{FF2B5EF4-FFF2-40B4-BE49-F238E27FC236}">
                    <a16:creationId xmlns:a16="http://schemas.microsoft.com/office/drawing/2014/main" id="{E1D22FF4-168D-4C4A-9242-A4710729BB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38" name="Rectangle 34">
                  <a:extLst>
                    <a:ext uri="{FF2B5EF4-FFF2-40B4-BE49-F238E27FC236}">
                      <a16:creationId xmlns:a16="http://schemas.microsoft.com/office/drawing/2014/main" id="{90EE215A-C3AE-254D-88D8-6E5E1C625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" name="Rectangle 35">
                  <a:extLst>
                    <a:ext uri="{FF2B5EF4-FFF2-40B4-BE49-F238E27FC236}">
                      <a16:creationId xmlns:a16="http://schemas.microsoft.com/office/drawing/2014/main" id="{B87EB84E-1DCB-6747-983D-A91A87C6B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" name="Rectangle 36">
                  <a:extLst>
                    <a:ext uri="{FF2B5EF4-FFF2-40B4-BE49-F238E27FC236}">
                      <a16:creationId xmlns:a16="http://schemas.microsoft.com/office/drawing/2014/main" id="{13842296-C860-1A4C-94BA-0C09F8E54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20" name="Group 37">
                <a:extLst>
                  <a:ext uri="{FF2B5EF4-FFF2-40B4-BE49-F238E27FC236}">
                    <a16:creationId xmlns:a16="http://schemas.microsoft.com/office/drawing/2014/main" id="{20C7A379-A501-F04B-A31A-66AAB7D4AB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35" name="Rectangle 38">
                  <a:extLst>
                    <a:ext uri="{FF2B5EF4-FFF2-40B4-BE49-F238E27FC236}">
                      <a16:creationId xmlns:a16="http://schemas.microsoft.com/office/drawing/2014/main" id="{9AE46CFA-B305-FE44-AB5C-0CCBC6BAF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" name="Rectangle 39">
                  <a:extLst>
                    <a:ext uri="{FF2B5EF4-FFF2-40B4-BE49-F238E27FC236}">
                      <a16:creationId xmlns:a16="http://schemas.microsoft.com/office/drawing/2014/main" id="{06D7163C-5A06-6144-AF1D-9BE7DECCB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" name="Rectangle 40">
                  <a:extLst>
                    <a:ext uri="{FF2B5EF4-FFF2-40B4-BE49-F238E27FC236}">
                      <a16:creationId xmlns:a16="http://schemas.microsoft.com/office/drawing/2014/main" id="{06F54AE9-52AF-6E46-8BE7-EDEF5EBD7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21" name="Line 41">
                <a:extLst>
                  <a:ext uri="{FF2B5EF4-FFF2-40B4-BE49-F238E27FC236}">
                    <a16:creationId xmlns:a16="http://schemas.microsoft.com/office/drawing/2014/main" id="{DBC39202-C178-0345-82BD-7B039DC4D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2" name="Line 42">
                <a:extLst>
                  <a:ext uri="{FF2B5EF4-FFF2-40B4-BE49-F238E27FC236}">
                    <a16:creationId xmlns:a16="http://schemas.microsoft.com/office/drawing/2014/main" id="{7204CF78-4E3E-4646-91B1-ADD2AF615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3" name="Line 43">
                <a:extLst>
                  <a:ext uri="{FF2B5EF4-FFF2-40B4-BE49-F238E27FC236}">
                    <a16:creationId xmlns:a16="http://schemas.microsoft.com/office/drawing/2014/main" id="{1055BDC1-D40C-E34D-8FC0-FEC34E65B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4" name="Line 44">
                <a:extLst>
                  <a:ext uri="{FF2B5EF4-FFF2-40B4-BE49-F238E27FC236}">
                    <a16:creationId xmlns:a16="http://schemas.microsoft.com/office/drawing/2014/main" id="{ED714F6D-8C7C-B141-9C39-2A02E5F58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5" name="Line 45">
                <a:extLst>
                  <a:ext uri="{FF2B5EF4-FFF2-40B4-BE49-F238E27FC236}">
                    <a16:creationId xmlns:a16="http://schemas.microsoft.com/office/drawing/2014/main" id="{933F11AA-9C89-1D46-94C9-F6A2C2D75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6" name="Line 46">
                <a:extLst>
                  <a:ext uri="{FF2B5EF4-FFF2-40B4-BE49-F238E27FC236}">
                    <a16:creationId xmlns:a16="http://schemas.microsoft.com/office/drawing/2014/main" id="{24DAFD3A-BCAA-494F-BFF3-4DD6E41FE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27" name="Group 47">
                <a:extLst>
                  <a:ext uri="{FF2B5EF4-FFF2-40B4-BE49-F238E27FC236}">
                    <a16:creationId xmlns:a16="http://schemas.microsoft.com/office/drawing/2014/main" id="{727F9349-D858-B041-AFEF-0AA1923906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32" name="Line 48">
                  <a:extLst>
                    <a:ext uri="{FF2B5EF4-FFF2-40B4-BE49-F238E27FC236}">
                      <a16:creationId xmlns:a16="http://schemas.microsoft.com/office/drawing/2014/main" id="{92DDAA32-1BC7-F341-9DF3-8F292F94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3" name="Line 49">
                  <a:extLst>
                    <a:ext uri="{FF2B5EF4-FFF2-40B4-BE49-F238E27FC236}">
                      <a16:creationId xmlns:a16="http://schemas.microsoft.com/office/drawing/2014/main" id="{E1CF388A-0B46-9045-8B1B-9EFE86E926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4" name="Line 50">
                  <a:extLst>
                    <a:ext uri="{FF2B5EF4-FFF2-40B4-BE49-F238E27FC236}">
                      <a16:creationId xmlns:a16="http://schemas.microsoft.com/office/drawing/2014/main" id="{8098E830-FF85-B942-A58C-7073F1ABD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28" name="Group 51">
                <a:extLst>
                  <a:ext uri="{FF2B5EF4-FFF2-40B4-BE49-F238E27FC236}">
                    <a16:creationId xmlns:a16="http://schemas.microsoft.com/office/drawing/2014/main" id="{3BE0EB8F-2722-8840-9E9E-42692DC4EC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29" name="Line 52">
                  <a:extLst>
                    <a:ext uri="{FF2B5EF4-FFF2-40B4-BE49-F238E27FC236}">
                      <a16:creationId xmlns:a16="http://schemas.microsoft.com/office/drawing/2014/main" id="{1471ECA8-52E2-7B48-B1D0-0E3A3FC8CC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0" name="Line 53">
                  <a:extLst>
                    <a:ext uri="{FF2B5EF4-FFF2-40B4-BE49-F238E27FC236}">
                      <a16:creationId xmlns:a16="http://schemas.microsoft.com/office/drawing/2014/main" id="{5E4485D6-A44E-9F41-A60B-F118E84451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31" name="Line 54">
                  <a:extLst>
                    <a:ext uri="{FF2B5EF4-FFF2-40B4-BE49-F238E27FC236}">
                      <a16:creationId xmlns:a16="http://schemas.microsoft.com/office/drawing/2014/main" id="{76683E62-74AF-A340-8049-71651532D7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09" name="Text Box 63">
              <a:extLst>
                <a:ext uri="{FF2B5EF4-FFF2-40B4-BE49-F238E27FC236}">
                  <a16:creationId xmlns:a16="http://schemas.microsoft.com/office/drawing/2014/main" id="{BB81457D-DD34-A44B-8BDA-064DBFE04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0" y="3237"/>
              <a:ext cx="2260" cy="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Calibri" panose="020F0502020204030204"/>
                </a:rPr>
                <a:t>one packet time later: green packet experiences HOL blocking</a:t>
              </a:r>
              <a:endParaRPr lang="en-US" altLang="en-US" sz="1500" i="1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110" name="Text Box 65">
              <a:extLst>
                <a:ext uri="{FF2B5EF4-FFF2-40B4-BE49-F238E27FC236}">
                  <a16:creationId xmlns:a16="http://schemas.microsoft.com/office/drawing/2014/main" id="{07D40F57-D66B-F444-8FCA-AFEAF69F0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" y="2507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11" name="Rectangle 66">
              <a:extLst>
                <a:ext uri="{FF2B5EF4-FFF2-40B4-BE49-F238E27FC236}">
                  <a16:creationId xmlns:a16="http://schemas.microsoft.com/office/drawing/2014/main" id="{CF7111F1-74EA-1F48-AF61-C3DDC0EA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025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2" name="Rectangle 69">
              <a:extLst>
                <a:ext uri="{FF2B5EF4-FFF2-40B4-BE49-F238E27FC236}">
                  <a16:creationId xmlns:a16="http://schemas.microsoft.com/office/drawing/2014/main" id="{C338CC7B-B194-3243-B60D-75BEFA01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050"/>
              <a:ext cx="159" cy="82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70">
              <a:extLst>
                <a:ext uri="{FF2B5EF4-FFF2-40B4-BE49-F238E27FC236}">
                  <a16:creationId xmlns:a16="http://schemas.microsoft.com/office/drawing/2014/main" id="{CD0DF6A5-8591-FF4A-B8B0-1D6E2162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916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D86522CF-FBA5-EA4F-A7F3-97C45B0D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324"/>
              <a:ext cx="878" cy="618"/>
            </a:xfrm>
            <a:custGeom>
              <a:avLst/>
              <a:gdLst>
                <a:gd name="T0" fmla="*/ 0 w 967"/>
                <a:gd name="T1" fmla="*/ 65 h 735"/>
                <a:gd name="T2" fmla="*/ 134 w 967"/>
                <a:gd name="T3" fmla="*/ 65 h 735"/>
                <a:gd name="T4" fmla="*/ 251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F3DEE41D-FD9A-D049-8B83-8B6A3126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34"/>
              <a:ext cx="860" cy="437"/>
            </a:xfrm>
            <a:custGeom>
              <a:avLst/>
              <a:gdLst>
                <a:gd name="T0" fmla="*/ 0 w 860"/>
                <a:gd name="T1" fmla="*/ 3 h 437"/>
                <a:gd name="T2" fmla="*/ 468 w 860"/>
                <a:gd name="T3" fmla="*/ 0 h 437"/>
                <a:gd name="T4" fmla="*/ 860 w 860"/>
                <a:gd name="T5" fmla="*/ 437 h 437"/>
                <a:gd name="T6" fmla="*/ 0 60000 65536"/>
                <a:gd name="T7" fmla="*/ 0 60000 65536"/>
                <a:gd name="T8" fmla="*/ 0 60000 65536"/>
                <a:gd name="T9" fmla="*/ 0 w 860"/>
                <a:gd name="T10" fmla="*/ 0 h 437"/>
                <a:gd name="T11" fmla="*/ 860 w 860"/>
                <a:gd name="T12" fmla="*/ 437 h 4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0" h="437">
                  <a:moveTo>
                    <a:pt x="0" y="3"/>
                  </a:moveTo>
                  <a:lnTo>
                    <a:pt x="468" y="0"/>
                  </a:lnTo>
                  <a:lnTo>
                    <a:pt x="860" y="437"/>
                  </a:ln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6" name="Rectangle 76">
              <a:extLst>
                <a:ext uri="{FF2B5EF4-FFF2-40B4-BE49-F238E27FC236}">
                  <a16:creationId xmlns:a16="http://schemas.microsoft.com/office/drawing/2014/main" id="{CC9EB8FA-449A-AD48-B0D0-F22B0CB1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2890"/>
              <a:ext cx="159" cy="8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Rectangle 77">
              <a:extLst>
                <a:ext uri="{FF2B5EF4-FFF2-40B4-BE49-F238E27FC236}">
                  <a16:creationId xmlns:a16="http://schemas.microsoft.com/office/drawing/2014/main" id="{ED96AE20-CFC4-C449-96F2-A1836A8A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518"/>
              <a:ext cx="159" cy="83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142" name="Content Placeholder 1">
            <a:extLst>
              <a:ext uri="{FF2B5EF4-FFF2-40B4-BE49-F238E27FC236}">
                <a16:creationId xmlns:a16="http://schemas.microsoft.com/office/drawing/2014/main" id="{427FA225-82DF-964C-86B6-E9C527239F0C}"/>
              </a:ext>
            </a:extLst>
          </p:cNvPr>
          <p:cNvSpPr txBox="1">
            <a:spLocks/>
          </p:cNvSpPr>
          <p:nvPr/>
        </p:nvSpPr>
        <p:spPr>
          <a:xfrm>
            <a:off x="626501" y="2874952"/>
            <a:ext cx="7886700" cy="7381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Head-of-the-Line (HOL) blocking: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queued datagram at front of queue prevents others in queue from moving forward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72394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sp>
        <p:nvSpPr>
          <p:cNvPr id="142" name="Rectangle 3">
            <a:extLst>
              <a:ext uri="{FF2B5EF4-FFF2-40B4-BE49-F238E27FC236}">
                <a16:creationId xmlns:a16="http://schemas.microsoft.com/office/drawing/2014/main" id="{913FC5A4-1E19-7B47-9F20-2A2FD0E7A215}"/>
              </a:ext>
            </a:extLst>
          </p:cNvPr>
          <p:cNvSpPr txBox="1">
            <a:spLocks noChangeArrowheads="1"/>
          </p:cNvSpPr>
          <p:nvPr/>
        </p:nvSpPr>
        <p:spPr>
          <a:xfrm>
            <a:off x="666580" y="3420051"/>
            <a:ext cx="4483158" cy="1059950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Buffering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required when datagrams arrive from fabric faster than link transmission rate.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Drop policy: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which datagrams to drop if no free buffers?</a:t>
            </a:r>
          </a:p>
        </p:txBody>
      </p:sp>
      <p:sp>
        <p:nvSpPr>
          <p:cNvPr id="191" name="Rectangle 3">
            <a:extLst>
              <a:ext uri="{FF2B5EF4-FFF2-40B4-BE49-F238E27FC236}">
                <a16:creationId xmlns:a16="http://schemas.microsoft.com/office/drawing/2014/main" id="{655E40F4-C569-5647-83A5-4E4AC0D12CE4}"/>
              </a:ext>
            </a:extLst>
          </p:cNvPr>
          <p:cNvSpPr txBox="1">
            <a:spLocks noChangeArrowheads="1"/>
          </p:cNvSpPr>
          <p:nvPr/>
        </p:nvSpPr>
        <p:spPr>
          <a:xfrm>
            <a:off x="703988" y="4743852"/>
            <a:ext cx="3848906" cy="966752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SzPct val="100000"/>
              <a:buFont typeface="Wingdings" charset="2"/>
              <a:buChar char="§"/>
              <a:defRPr/>
            </a:pP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Scheduling discipline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chooses among queued datagrams for transmission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ACDE6A-9FE9-BD4D-9835-19E2A389BF2D}"/>
              </a:ext>
            </a:extLst>
          </p:cNvPr>
          <p:cNvGrpSpPr/>
          <p:nvPr/>
        </p:nvGrpSpPr>
        <p:grpSpPr>
          <a:xfrm>
            <a:off x="5175631" y="3683519"/>
            <a:ext cx="3777176" cy="964880"/>
            <a:chOff x="6302327" y="3768360"/>
            <a:chExt cx="5036234" cy="1286506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30FDEEE0-B9AF-9D4C-ACC2-98B5C1037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5539" y="3768360"/>
              <a:ext cx="3953022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Datagrams can be lost due to congestion, lack of buffers</a:t>
              </a:r>
            </a:p>
          </p:txBody>
        </p:sp>
        <p:sp>
          <p:nvSpPr>
            <p:cNvPr id="7" name="Right Arrow 6">
              <a:extLst>
                <a:ext uri="{FF2B5EF4-FFF2-40B4-BE49-F238E27FC236}">
                  <a16:creationId xmlns:a16="http://schemas.microsoft.com/office/drawing/2014/main" id="{2B8D69F4-7226-5D4D-A695-DB1CC7F30950}"/>
                </a:ext>
              </a:extLst>
            </p:cNvPr>
            <p:cNvSpPr/>
            <p:nvPr/>
          </p:nvSpPr>
          <p:spPr>
            <a:xfrm>
              <a:off x="6302327" y="4135902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388476A-12F9-364B-B461-B0624DF38E97}"/>
              </a:ext>
            </a:extLst>
          </p:cNvPr>
          <p:cNvGrpSpPr/>
          <p:nvPr/>
        </p:nvGrpSpPr>
        <p:grpSpPr>
          <a:xfrm>
            <a:off x="5156606" y="4758194"/>
            <a:ext cx="3989949" cy="964880"/>
            <a:chOff x="6243711" y="5201260"/>
            <a:chExt cx="5319932" cy="1286506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5EC532F3-AD2F-834B-A210-0023284DA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1470" y="5201260"/>
              <a:ext cx="4192173" cy="1286506"/>
            </a:xfrm>
            <a:prstGeom prst="rect">
              <a:avLst/>
            </a:prstGeom>
            <a:solidFill>
              <a:schemeClr val="bg1"/>
            </a:solidFill>
            <a:ln w="25400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Priority scheduling – who gets best performance, network neutrality</a:t>
              </a:r>
            </a:p>
          </p:txBody>
        </p:sp>
        <p:sp>
          <p:nvSpPr>
            <p:cNvPr id="192" name="Right Arrow 191">
              <a:extLst>
                <a:ext uri="{FF2B5EF4-FFF2-40B4-BE49-F238E27FC236}">
                  <a16:creationId xmlns:a16="http://schemas.microsoft.com/office/drawing/2014/main" id="{0BB35D2A-3275-9A47-BFA6-3685C1F9CA7F}"/>
                </a:ext>
              </a:extLst>
            </p:cNvPr>
            <p:cNvSpPr/>
            <p:nvPr/>
          </p:nvSpPr>
          <p:spPr>
            <a:xfrm>
              <a:off x="6243711" y="5512190"/>
              <a:ext cx="978408" cy="484632"/>
            </a:xfrm>
            <a:prstGeom prst="rightArrow">
              <a:avLst/>
            </a:prstGeom>
            <a:gradFill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3CB450-3600-DF45-8C8B-A1E7209621EE}"/>
              </a:ext>
            </a:extLst>
          </p:cNvPr>
          <p:cNvGrpSpPr/>
          <p:nvPr/>
        </p:nvGrpSpPr>
        <p:grpSpPr>
          <a:xfrm>
            <a:off x="6372664" y="1088038"/>
            <a:ext cx="2272160" cy="1187676"/>
            <a:chOff x="8496886" y="307717"/>
            <a:chExt cx="3029547" cy="1583568"/>
          </a:xfrm>
        </p:grpSpPr>
        <p:pic>
          <p:nvPicPr>
            <p:cNvPr id="69634" name="Picture 2">
              <a:extLst>
                <a:ext uri="{FF2B5EF4-FFF2-40B4-BE49-F238E27FC236}">
                  <a16:creationId xmlns:a16="http://schemas.microsoft.com/office/drawing/2014/main" id="{D370C23A-8A5C-F640-8169-0F65AF0A8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4340" y="307717"/>
              <a:ext cx="1359144" cy="11904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6589BDD-BACE-1743-A635-00D64D17E14C}"/>
                </a:ext>
              </a:extLst>
            </p:cNvPr>
            <p:cNvSpPr txBox="1"/>
            <p:nvPr/>
          </p:nvSpPr>
          <p:spPr>
            <a:xfrm>
              <a:off x="8496886" y="1491176"/>
              <a:ext cx="3029547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This is a really important slide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D5CAC8-4273-BF4C-A720-130BA9B77F38}"/>
              </a:ext>
            </a:extLst>
          </p:cNvPr>
          <p:cNvGrpSpPr/>
          <p:nvPr/>
        </p:nvGrpSpPr>
        <p:grpSpPr>
          <a:xfrm>
            <a:off x="884212" y="1904654"/>
            <a:ext cx="5335264" cy="1271847"/>
            <a:chOff x="763318" y="1529542"/>
            <a:chExt cx="7113685" cy="1695796"/>
          </a:xfrm>
        </p:grpSpPr>
        <p:sp>
          <p:nvSpPr>
            <p:cNvPr id="168" name="Rectangle 5">
              <a:extLst>
                <a:ext uri="{FF2B5EF4-FFF2-40B4-BE49-F238E27FC236}">
                  <a16:creationId xmlns:a16="http://schemas.microsoft.com/office/drawing/2014/main" id="{9B163D0F-CA1A-3E4C-BF5C-777B168A4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123" y="1529542"/>
              <a:ext cx="4568825" cy="1679171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69" name="Rectangle 6">
              <a:extLst>
                <a:ext uri="{FF2B5EF4-FFF2-40B4-BE49-F238E27FC236}">
                  <a16:creationId xmlns:a16="http://schemas.microsoft.com/office/drawing/2014/main" id="{D9ABA473-56A4-9140-B810-39DA1BF9A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711" y="1946056"/>
              <a:ext cx="1417637" cy="8286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line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rPr>
                <a:t>termination</a:t>
              </a:r>
            </a:p>
          </p:txBody>
        </p:sp>
        <p:sp>
          <p:nvSpPr>
            <p:cNvPr id="170" name="Rectangle 7">
              <a:extLst>
                <a:ext uri="{FF2B5EF4-FFF2-40B4-BE49-F238E27FC236}">
                  <a16:creationId xmlns:a16="http://schemas.microsoft.com/office/drawing/2014/main" id="{A93445FD-0A38-824D-AD5C-D69A392C9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023" y="1673006"/>
              <a:ext cx="1152525" cy="14097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3333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71" name="Line 10">
              <a:extLst>
                <a:ext uri="{FF2B5EF4-FFF2-40B4-BE49-F238E27FC236}">
                  <a16:creationId xmlns:a16="http://schemas.microsoft.com/office/drawing/2014/main" id="{F251D37A-1EA2-C048-A7C5-11851E554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0223" y="2392143"/>
              <a:ext cx="1905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2" name="Line 11">
              <a:extLst>
                <a:ext uri="{FF2B5EF4-FFF2-40B4-BE49-F238E27FC236}">
                  <a16:creationId xmlns:a16="http://schemas.microsoft.com/office/drawing/2014/main" id="{E70C16AE-A78C-2644-ACA1-5A2B601BF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3723" y="2349281"/>
              <a:ext cx="190500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Rectangle 13">
              <a:extLst>
                <a:ext uri="{FF2B5EF4-FFF2-40B4-BE49-F238E27FC236}">
                  <a16:creationId xmlns:a16="http://schemas.microsoft.com/office/drawing/2014/main" id="{A66255F7-4CD5-DF46-8B83-7D17A056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361" y="1982568"/>
              <a:ext cx="1055687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link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layer 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protocol</a:t>
              </a:r>
            </a:p>
            <a:p>
              <a:pPr algn="ctr"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(send)</a:t>
              </a:r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id="{DDB93494-97A6-8A4A-91E9-BC29A5AE3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18" y="1925822"/>
              <a:ext cx="1055688" cy="828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switch</a:t>
              </a: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f</a:t>
              </a:r>
              <a:r>
                <a:rPr lang="en-US" altLang="en-US" sz="1500" kern="0" dirty="0" err="1">
                  <a:solidFill>
                    <a:srgbClr val="000000"/>
                  </a:solidFill>
                  <a:latin typeface="Tahoma" panose="020B0604030504040204" pitchFamily="34" charset="0"/>
                </a:rPr>
                <a:t>abric</a:t>
              </a:r>
              <a:endParaRPr lang="en-US" altLang="en-US" sz="1500" kern="0" dirty="0">
                <a:solidFill>
                  <a:srgbClr val="000000"/>
                </a:solidFill>
                <a:latin typeface="Tahoma" panose="020B0604030504040204" pitchFamily="34" charset="0"/>
              </a:endParaRPr>
            </a:p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(</a:t>
              </a:r>
              <a:r>
                <a:rPr lang="en-US" altLang="en-US" sz="135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rate: </a:t>
              </a:r>
              <a:r>
                <a:rPr lang="en-US" altLang="en-US" sz="1500" kern="0" dirty="0">
                  <a:solidFill>
                    <a:srgbClr val="000000"/>
                  </a:solidFill>
                  <a:latin typeface="Tahoma" panose="020B0604030504040204" pitchFamily="34" charset="0"/>
                </a:rPr>
                <a:t>NR)</a:t>
              </a:r>
            </a:p>
          </p:txBody>
        </p:sp>
        <p:grpSp>
          <p:nvGrpSpPr>
            <p:cNvPr id="176" name="Group 28">
              <a:extLst>
                <a:ext uri="{FF2B5EF4-FFF2-40B4-BE49-F238E27FC236}">
                  <a16:creationId xmlns:a16="http://schemas.microsoft.com/office/drawing/2014/main" id="{D9BF0A2B-C5F9-A740-8460-7E1211624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7523" y="1623793"/>
              <a:ext cx="1247775" cy="1504950"/>
              <a:chOff x="3180" y="909"/>
              <a:chExt cx="786" cy="948"/>
            </a:xfrm>
          </p:grpSpPr>
          <p:sp>
            <p:nvSpPr>
              <p:cNvPr id="177" name="Rectangle 8">
                <a:extLst>
                  <a:ext uri="{FF2B5EF4-FFF2-40B4-BE49-F238E27FC236}">
                    <a16:creationId xmlns:a16="http://schemas.microsoft.com/office/drawing/2014/main" id="{DD4D9539-6E74-FE4C-939B-205C9E71D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0" y="909"/>
                <a:ext cx="786" cy="94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78" name="Text Box 14">
                <a:extLst>
                  <a:ext uri="{FF2B5EF4-FFF2-40B4-BE49-F238E27FC236}">
                    <a16:creationId xmlns:a16="http://schemas.microsoft.com/office/drawing/2014/main" id="{AE54DBDF-A7F9-704B-B392-E2740194A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4" y="917"/>
                <a:ext cx="699" cy="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datagram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buffer</a:t>
                </a: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 dirty="0">
                  <a:solidFill>
                    <a:srgbClr val="000000"/>
                  </a:solidFill>
                </a:endParaRPr>
              </a:p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</a:rPr>
                  <a:t>queueing</a:t>
                </a:r>
              </a:p>
            </p:txBody>
          </p:sp>
          <p:grpSp>
            <p:nvGrpSpPr>
              <p:cNvPr id="179" name="Group 17">
                <a:extLst>
                  <a:ext uri="{FF2B5EF4-FFF2-40B4-BE49-F238E27FC236}">
                    <a16:creationId xmlns:a16="http://schemas.microsoft.com/office/drawing/2014/main" id="{06F8403D-BA10-5144-A155-19FE3754BE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0" y="1299"/>
                <a:ext cx="626" cy="295"/>
                <a:chOff x="310" y="3526"/>
                <a:chExt cx="1040" cy="457"/>
              </a:xfrm>
            </p:grpSpPr>
            <p:sp>
              <p:nvSpPr>
                <p:cNvPr id="180" name="Rectangle 18">
                  <a:extLst>
                    <a:ext uri="{FF2B5EF4-FFF2-40B4-BE49-F238E27FC236}">
                      <a16:creationId xmlns:a16="http://schemas.microsoft.com/office/drawing/2014/main" id="{9A795CC1-826F-4C44-9993-319F64F49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" y="3526"/>
                  <a:ext cx="1040" cy="457"/>
                </a:xfrm>
                <a:prstGeom prst="rect">
                  <a:avLst/>
                </a:prstGeom>
                <a:solidFill>
                  <a:srgbClr val="FF0000"/>
                </a:solidFill>
                <a:ln w="3810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  <a:latin typeface="Tahoma" panose="020B0604030504040204" pitchFamily="34" charset="0"/>
                  </a:endParaRPr>
                </a:p>
              </p:txBody>
            </p:sp>
            <p:sp>
              <p:nvSpPr>
                <p:cNvPr id="181" name="Line 19">
                  <a:extLst>
                    <a:ext uri="{FF2B5EF4-FFF2-40B4-BE49-F238E27FC236}">
                      <a16:creationId xmlns:a16="http://schemas.microsoft.com/office/drawing/2014/main" id="{4731A973-BD75-D041-B879-015ABFDDD7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6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2" name="Line 20">
                  <a:extLst>
                    <a:ext uri="{FF2B5EF4-FFF2-40B4-BE49-F238E27FC236}">
                      <a16:creationId xmlns:a16="http://schemas.microsoft.com/office/drawing/2014/main" id="{E25B9F25-22CB-0447-9AC4-9FC92218F4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58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3" name="Line 21">
                  <a:extLst>
                    <a:ext uri="{FF2B5EF4-FFF2-40B4-BE49-F238E27FC236}">
                      <a16:creationId xmlns:a16="http://schemas.microsoft.com/office/drawing/2014/main" id="{91851468-4893-D34C-9AE7-1771C894A6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1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4" name="Line 22">
                  <a:extLst>
                    <a:ext uri="{FF2B5EF4-FFF2-40B4-BE49-F238E27FC236}">
                      <a16:creationId xmlns:a16="http://schemas.microsoft.com/office/drawing/2014/main" id="{24979CFA-E6E8-6443-8031-1C8E87B15C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82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5" name="Line 23">
                  <a:extLst>
                    <a:ext uri="{FF2B5EF4-FFF2-40B4-BE49-F238E27FC236}">
                      <a16:creationId xmlns:a16="http://schemas.microsoft.com/office/drawing/2014/main" id="{DD3375EE-F46C-7845-8A16-1C39FA3943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5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6" name="Line 24">
                  <a:extLst>
                    <a:ext uri="{FF2B5EF4-FFF2-40B4-BE49-F238E27FC236}">
                      <a16:creationId xmlns:a16="http://schemas.microsoft.com/office/drawing/2014/main" id="{2CF7F543-916F-574B-9CF5-E75F82B8E6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6" y="3534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7" name="Line 25">
                  <a:extLst>
                    <a:ext uri="{FF2B5EF4-FFF2-40B4-BE49-F238E27FC236}">
                      <a16:creationId xmlns:a16="http://schemas.microsoft.com/office/drawing/2014/main" id="{5571B680-4F31-6A43-B505-CB421081C0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21" y="3535"/>
                  <a:ext cx="2" cy="437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88" name="Line 26">
                  <a:extLst>
                    <a:ext uri="{FF2B5EF4-FFF2-40B4-BE49-F238E27FC236}">
                      <a16:creationId xmlns:a16="http://schemas.microsoft.com/office/drawing/2014/main" id="{87E5063B-F80B-F542-9BC3-D9BE9AAED9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29" y="3538"/>
                  <a:ext cx="2" cy="435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89" name="Line 27">
              <a:extLst>
                <a:ext uri="{FF2B5EF4-FFF2-40B4-BE49-F238E27FC236}">
                  <a16:creationId xmlns:a16="http://schemas.microsoft.com/office/drawing/2014/main" id="{AC914BE7-EF9D-D444-B3B1-4333D5182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8016" y="1579418"/>
              <a:ext cx="0" cy="164592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9">
              <a:extLst>
                <a:ext uri="{FF2B5EF4-FFF2-40B4-BE49-F238E27FC236}">
                  <a16:creationId xmlns:a16="http://schemas.microsoft.com/office/drawing/2014/main" id="{CBD25FB7-BD31-354A-B607-0A105E81B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0598" y="2435006"/>
              <a:ext cx="92551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12077A03-5191-4C4E-9229-0F4C5ED20B83}"/>
                </a:ext>
              </a:extLst>
            </p:cNvPr>
            <p:cNvCxnSpPr/>
            <p:nvPr/>
          </p:nvCxnSpPr>
          <p:spPr>
            <a:xfrm>
              <a:off x="6846225" y="2394066"/>
              <a:ext cx="1030778" cy="0"/>
            </a:xfrm>
            <a:prstGeom prst="straightConnector1">
              <a:avLst/>
            </a:prstGeom>
            <a:ln w="349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C49EDB8-5525-2E4A-8DBC-6D03E6692746}"/>
                </a:ext>
              </a:extLst>
            </p:cNvPr>
            <p:cNvSpPr txBox="1"/>
            <p:nvPr/>
          </p:nvSpPr>
          <p:spPr>
            <a:xfrm flipH="1">
              <a:off x="7215448" y="2377441"/>
              <a:ext cx="315884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2737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Output port queuing</a:t>
            </a:r>
            <a:endParaRPr lang="en-US" dirty="0"/>
          </a:p>
        </p:txBody>
      </p:sp>
      <p:grpSp>
        <p:nvGrpSpPr>
          <p:cNvPr id="109" name="Group 78">
            <a:extLst>
              <a:ext uri="{FF2B5EF4-FFF2-40B4-BE49-F238E27FC236}">
                <a16:creationId xmlns:a16="http://schemas.microsoft.com/office/drawing/2014/main" id="{082D51D0-D1D3-A942-9BB2-2D4682B56DD8}"/>
              </a:ext>
            </a:extLst>
          </p:cNvPr>
          <p:cNvGrpSpPr>
            <a:grpSpLocks/>
          </p:cNvGrpSpPr>
          <p:nvPr/>
        </p:nvGrpSpPr>
        <p:grpSpPr bwMode="auto">
          <a:xfrm>
            <a:off x="1781561" y="2039578"/>
            <a:ext cx="5559028" cy="2180035"/>
            <a:chOff x="550" y="931"/>
            <a:chExt cx="4669" cy="1831"/>
          </a:xfrm>
        </p:grpSpPr>
        <p:grpSp>
          <p:nvGrpSpPr>
            <p:cNvPr id="110" name="Group 29">
              <a:extLst>
                <a:ext uri="{FF2B5EF4-FFF2-40B4-BE49-F238E27FC236}">
                  <a16:creationId xmlns:a16="http://schemas.microsoft.com/office/drawing/2014/main" id="{A3EB5D9E-72A3-7745-8A3E-36D91FF39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9" y="948"/>
              <a:ext cx="2099" cy="1356"/>
              <a:chOff x="523" y="976"/>
              <a:chExt cx="2099" cy="1356"/>
            </a:xfrm>
          </p:grpSpPr>
          <p:sp>
            <p:nvSpPr>
              <p:cNvPr id="159" name="Rectangle 6">
                <a:extLst>
                  <a:ext uri="{FF2B5EF4-FFF2-40B4-BE49-F238E27FC236}">
                    <a16:creationId xmlns:a16="http://schemas.microsoft.com/office/drawing/2014/main" id="{D8B6A1DB-471C-CC4C-A15D-8F1744B84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0" name="Group 10">
                <a:extLst>
                  <a:ext uri="{FF2B5EF4-FFF2-40B4-BE49-F238E27FC236}">
                    <a16:creationId xmlns:a16="http://schemas.microsoft.com/office/drawing/2014/main" id="{CF011BEC-3BD8-724A-930F-DF1BD144E0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204" name="Rectangle 7">
                  <a:extLst>
                    <a:ext uri="{FF2B5EF4-FFF2-40B4-BE49-F238E27FC236}">
                      <a16:creationId xmlns:a16="http://schemas.microsoft.com/office/drawing/2014/main" id="{0ECFBAAE-DF3A-A940-A3AE-05CA1F501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5" name="Rectangle 8">
                  <a:extLst>
                    <a:ext uri="{FF2B5EF4-FFF2-40B4-BE49-F238E27FC236}">
                      <a16:creationId xmlns:a16="http://schemas.microsoft.com/office/drawing/2014/main" id="{E7A662AD-6DCF-F34A-A047-07F4B580C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6" name="Rectangle 9">
                  <a:extLst>
                    <a:ext uri="{FF2B5EF4-FFF2-40B4-BE49-F238E27FC236}">
                      <a16:creationId xmlns:a16="http://schemas.microsoft.com/office/drawing/2014/main" id="{9926E030-FA12-C74C-949A-473AE1056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61" name="Group 11">
                <a:extLst>
                  <a:ext uri="{FF2B5EF4-FFF2-40B4-BE49-F238E27FC236}">
                    <a16:creationId xmlns:a16="http://schemas.microsoft.com/office/drawing/2014/main" id="{2DAF4907-42BF-A548-B33A-D2FBEF2C97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201" name="Rectangle 12">
                  <a:extLst>
                    <a:ext uri="{FF2B5EF4-FFF2-40B4-BE49-F238E27FC236}">
                      <a16:creationId xmlns:a16="http://schemas.microsoft.com/office/drawing/2014/main" id="{CD600951-D32E-2F4A-8B8D-2BC1898E4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2" name="Rectangle 13">
                  <a:extLst>
                    <a:ext uri="{FF2B5EF4-FFF2-40B4-BE49-F238E27FC236}">
                      <a16:creationId xmlns:a16="http://schemas.microsoft.com/office/drawing/2014/main" id="{349846DD-5315-9F46-A3D4-630D59325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3" name="Rectangle 14">
                  <a:extLst>
                    <a:ext uri="{FF2B5EF4-FFF2-40B4-BE49-F238E27FC236}">
                      <a16:creationId xmlns:a16="http://schemas.microsoft.com/office/drawing/2014/main" id="{AE0A909B-B320-604A-89A1-1760A69BD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62" name="Line 15">
                <a:extLst>
                  <a:ext uri="{FF2B5EF4-FFF2-40B4-BE49-F238E27FC236}">
                    <a16:creationId xmlns:a16="http://schemas.microsoft.com/office/drawing/2014/main" id="{B4E57E31-441A-7241-9895-1E601460DF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3" name="Line 16">
                <a:extLst>
                  <a:ext uri="{FF2B5EF4-FFF2-40B4-BE49-F238E27FC236}">
                    <a16:creationId xmlns:a16="http://schemas.microsoft.com/office/drawing/2014/main" id="{51B07D47-E6CB-8D41-85B6-448EE5F8F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4" name="Line 17">
                <a:extLst>
                  <a:ext uri="{FF2B5EF4-FFF2-40B4-BE49-F238E27FC236}">
                    <a16:creationId xmlns:a16="http://schemas.microsoft.com/office/drawing/2014/main" id="{1BA71812-14CA-334D-B6DE-FC0BBC850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5" name="Line 18">
                <a:extLst>
                  <a:ext uri="{FF2B5EF4-FFF2-40B4-BE49-F238E27FC236}">
                    <a16:creationId xmlns:a16="http://schemas.microsoft.com/office/drawing/2014/main" id="{87EC818D-2CED-6445-96A3-B864E22C9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6" name="Line 19">
                <a:extLst>
                  <a:ext uri="{FF2B5EF4-FFF2-40B4-BE49-F238E27FC236}">
                    <a16:creationId xmlns:a16="http://schemas.microsoft.com/office/drawing/2014/main" id="{3FC82DB6-CD3B-1043-B270-4880E4F38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67" name="Line 20">
                <a:extLst>
                  <a:ext uri="{FF2B5EF4-FFF2-40B4-BE49-F238E27FC236}">
                    <a16:creationId xmlns:a16="http://schemas.microsoft.com/office/drawing/2014/main" id="{291916CC-CF8D-0C43-904A-57618DC52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3" name="Group 24">
                <a:extLst>
                  <a:ext uri="{FF2B5EF4-FFF2-40B4-BE49-F238E27FC236}">
                    <a16:creationId xmlns:a16="http://schemas.microsoft.com/office/drawing/2014/main" id="{8685B4BD-95B3-D548-8A50-02AB19D73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98" name="Line 21">
                  <a:extLst>
                    <a:ext uri="{FF2B5EF4-FFF2-40B4-BE49-F238E27FC236}">
                      <a16:creationId xmlns:a16="http://schemas.microsoft.com/office/drawing/2014/main" id="{695AD499-8E12-5F4D-B492-77637F16E7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9" name="Line 22">
                  <a:extLst>
                    <a:ext uri="{FF2B5EF4-FFF2-40B4-BE49-F238E27FC236}">
                      <a16:creationId xmlns:a16="http://schemas.microsoft.com/office/drawing/2014/main" id="{6D509BF4-A289-5848-B0EC-FF37900D68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00" name="Line 23">
                  <a:extLst>
                    <a:ext uri="{FF2B5EF4-FFF2-40B4-BE49-F238E27FC236}">
                      <a16:creationId xmlns:a16="http://schemas.microsoft.com/office/drawing/2014/main" id="{77D1F46B-8487-0443-B204-6D39A32CAC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94" name="Group 25">
                <a:extLst>
                  <a:ext uri="{FF2B5EF4-FFF2-40B4-BE49-F238E27FC236}">
                    <a16:creationId xmlns:a16="http://schemas.microsoft.com/office/drawing/2014/main" id="{8CC26DE9-2259-C249-BCBA-49FB43CFAD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95" name="Line 26">
                  <a:extLst>
                    <a:ext uri="{FF2B5EF4-FFF2-40B4-BE49-F238E27FC236}">
                      <a16:creationId xmlns:a16="http://schemas.microsoft.com/office/drawing/2014/main" id="{CAC9505F-8DFC-D849-A39D-F3F19EF2D5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6" name="Line 27">
                  <a:extLst>
                    <a:ext uri="{FF2B5EF4-FFF2-40B4-BE49-F238E27FC236}">
                      <a16:creationId xmlns:a16="http://schemas.microsoft.com/office/drawing/2014/main" id="{55359C2D-B6B3-3344-987F-A1ADCD12D9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97" name="Line 28">
                  <a:extLst>
                    <a:ext uri="{FF2B5EF4-FFF2-40B4-BE49-F238E27FC236}">
                      <a16:creationId xmlns:a16="http://schemas.microsoft.com/office/drawing/2014/main" id="{5F30395D-D362-F345-A3BD-DBCBEAE6AE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grpSp>
          <p:nvGrpSpPr>
            <p:cNvPr id="111" name="Group 30">
              <a:extLst>
                <a:ext uri="{FF2B5EF4-FFF2-40B4-BE49-F238E27FC236}">
                  <a16:creationId xmlns:a16="http://schemas.microsoft.com/office/drawing/2014/main" id="{87B52D43-752A-3147-8555-38567E7FA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0" y="931"/>
              <a:ext cx="2099" cy="1356"/>
              <a:chOff x="523" y="976"/>
              <a:chExt cx="2099" cy="1356"/>
            </a:xfrm>
          </p:grpSpPr>
          <p:sp>
            <p:nvSpPr>
              <p:cNvPr id="133" name="Rectangle 31">
                <a:extLst>
                  <a:ext uri="{FF2B5EF4-FFF2-40B4-BE49-F238E27FC236}">
                    <a16:creationId xmlns:a16="http://schemas.microsoft.com/office/drawing/2014/main" id="{01131CB9-416C-BC46-84D2-855A2BA95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34" name="Group 32">
                <a:extLst>
                  <a:ext uri="{FF2B5EF4-FFF2-40B4-BE49-F238E27FC236}">
                    <a16:creationId xmlns:a16="http://schemas.microsoft.com/office/drawing/2014/main" id="{A51BEB8E-CB78-6343-AB5B-0FAAD83DD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156" name="Rectangle 33">
                  <a:extLst>
                    <a:ext uri="{FF2B5EF4-FFF2-40B4-BE49-F238E27FC236}">
                      <a16:creationId xmlns:a16="http://schemas.microsoft.com/office/drawing/2014/main" id="{1D2E2A7A-D30D-664E-A612-0857B3D0E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" name="Rectangle 34">
                  <a:extLst>
                    <a:ext uri="{FF2B5EF4-FFF2-40B4-BE49-F238E27FC236}">
                      <a16:creationId xmlns:a16="http://schemas.microsoft.com/office/drawing/2014/main" id="{8E72E2CC-79B7-6543-BC67-FF039A8E2F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" name="Rectangle 35">
                  <a:extLst>
                    <a:ext uri="{FF2B5EF4-FFF2-40B4-BE49-F238E27FC236}">
                      <a16:creationId xmlns:a16="http://schemas.microsoft.com/office/drawing/2014/main" id="{30FE5ACD-D95D-574F-9366-5EFC8A7E1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35" name="Group 36">
                <a:extLst>
                  <a:ext uri="{FF2B5EF4-FFF2-40B4-BE49-F238E27FC236}">
                    <a16:creationId xmlns:a16="http://schemas.microsoft.com/office/drawing/2014/main" id="{5C3DD79B-12CD-B541-8D50-5DBDCC7A60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153" name="Rectangle 37">
                  <a:extLst>
                    <a:ext uri="{FF2B5EF4-FFF2-40B4-BE49-F238E27FC236}">
                      <a16:creationId xmlns:a16="http://schemas.microsoft.com/office/drawing/2014/main" id="{0D165B5C-42F0-7146-AA7F-E468E41E9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" name="Rectangle 38">
                  <a:extLst>
                    <a:ext uri="{FF2B5EF4-FFF2-40B4-BE49-F238E27FC236}">
                      <a16:creationId xmlns:a16="http://schemas.microsoft.com/office/drawing/2014/main" id="{75AA2AC8-0434-1D42-B745-912205EEB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3333CC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" name="Rectangle 39">
                  <a:extLst>
                    <a:ext uri="{FF2B5EF4-FFF2-40B4-BE49-F238E27FC236}">
                      <a16:creationId xmlns:a16="http://schemas.microsoft.com/office/drawing/2014/main" id="{53CBA0BE-8E05-424B-B90D-1C4E2ED72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350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36" name="Line 40">
                <a:extLst>
                  <a:ext uri="{FF2B5EF4-FFF2-40B4-BE49-F238E27FC236}">
                    <a16:creationId xmlns:a16="http://schemas.microsoft.com/office/drawing/2014/main" id="{414D90B8-DEBE-B84E-92C6-CBB94C405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7" name="Line 41">
                <a:extLst>
                  <a:ext uri="{FF2B5EF4-FFF2-40B4-BE49-F238E27FC236}">
                    <a16:creationId xmlns:a16="http://schemas.microsoft.com/office/drawing/2014/main" id="{193F439E-A0CB-BE4E-A767-399A33848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8" name="Line 42">
                <a:extLst>
                  <a:ext uri="{FF2B5EF4-FFF2-40B4-BE49-F238E27FC236}">
                    <a16:creationId xmlns:a16="http://schemas.microsoft.com/office/drawing/2014/main" id="{07DC5438-65CD-8040-9C95-EB788FCAC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9" name="Line 43">
                <a:extLst>
                  <a:ext uri="{FF2B5EF4-FFF2-40B4-BE49-F238E27FC236}">
                    <a16:creationId xmlns:a16="http://schemas.microsoft.com/office/drawing/2014/main" id="{EC6AC95C-A7B2-8D45-BDD7-51C70380F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0" name="Line 44">
                <a:extLst>
                  <a:ext uri="{FF2B5EF4-FFF2-40B4-BE49-F238E27FC236}">
                    <a16:creationId xmlns:a16="http://schemas.microsoft.com/office/drawing/2014/main" id="{391784A2-88F1-CF43-B836-438D26F35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41" name="Line 45">
                <a:extLst>
                  <a:ext uri="{FF2B5EF4-FFF2-40B4-BE49-F238E27FC236}">
                    <a16:creationId xmlns:a16="http://schemas.microsoft.com/office/drawing/2014/main" id="{E4BF36D2-171F-B148-8431-04035400B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45" name="Group 46">
                <a:extLst>
                  <a:ext uri="{FF2B5EF4-FFF2-40B4-BE49-F238E27FC236}">
                    <a16:creationId xmlns:a16="http://schemas.microsoft.com/office/drawing/2014/main" id="{6A23E468-2FC0-D842-99E6-C85245510E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150" name="Line 47">
                  <a:extLst>
                    <a:ext uri="{FF2B5EF4-FFF2-40B4-BE49-F238E27FC236}">
                      <a16:creationId xmlns:a16="http://schemas.microsoft.com/office/drawing/2014/main" id="{46B8DCC8-C78E-5946-97FA-DF37A5D122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1" name="Line 48">
                  <a:extLst>
                    <a:ext uri="{FF2B5EF4-FFF2-40B4-BE49-F238E27FC236}">
                      <a16:creationId xmlns:a16="http://schemas.microsoft.com/office/drawing/2014/main" id="{CDDE8C10-BFA8-D045-BFE9-3D6F6089A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52" name="Line 49">
                  <a:extLst>
                    <a:ext uri="{FF2B5EF4-FFF2-40B4-BE49-F238E27FC236}">
                      <a16:creationId xmlns:a16="http://schemas.microsoft.com/office/drawing/2014/main" id="{39539C18-A10C-DB44-A87D-DDBFE4B9A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146" name="Group 50">
                <a:extLst>
                  <a:ext uri="{FF2B5EF4-FFF2-40B4-BE49-F238E27FC236}">
                    <a16:creationId xmlns:a16="http://schemas.microsoft.com/office/drawing/2014/main" id="{C5C5F675-53F5-C345-BF7D-D175E0816F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147" name="Line 51">
                  <a:extLst>
                    <a:ext uri="{FF2B5EF4-FFF2-40B4-BE49-F238E27FC236}">
                      <a16:creationId xmlns:a16="http://schemas.microsoft.com/office/drawing/2014/main" id="{98C13E3B-D516-B947-BE59-93C8B104F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8" name="Line 52">
                  <a:extLst>
                    <a:ext uri="{FF2B5EF4-FFF2-40B4-BE49-F238E27FC236}">
                      <a16:creationId xmlns:a16="http://schemas.microsoft.com/office/drawing/2014/main" id="{CE252363-458C-C941-BAB9-6BC53DD18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149" name="Line 53">
                  <a:extLst>
                    <a:ext uri="{FF2B5EF4-FFF2-40B4-BE49-F238E27FC236}">
                      <a16:creationId xmlns:a16="http://schemas.microsoft.com/office/drawing/2014/main" id="{D9F4BF94-F778-5040-8CC6-996F2BF703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112" name="Rectangle 54">
              <a:extLst>
                <a:ext uri="{FF2B5EF4-FFF2-40B4-BE49-F238E27FC236}">
                  <a16:creationId xmlns:a16="http://schemas.microsoft.com/office/drawing/2014/main" id="{6533D250-EDC5-4146-A678-D8717156F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101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3" name="Rectangle 55">
              <a:extLst>
                <a:ext uri="{FF2B5EF4-FFF2-40B4-BE49-F238E27FC236}">
                  <a16:creationId xmlns:a16="http://schemas.microsoft.com/office/drawing/2014/main" id="{733150BE-256C-9945-B7EB-CAF89F9D7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494"/>
              <a:ext cx="175" cy="98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4" name="Rectangle 56">
              <a:extLst>
                <a:ext uri="{FF2B5EF4-FFF2-40B4-BE49-F238E27FC236}">
                  <a16:creationId xmlns:a16="http://schemas.microsoft.com/office/drawing/2014/main" id="{DCF223E2-6636-B042-B0AB-7F418AF1C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196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5" name="Rectangle 57">
              <a:extLst>
                <a:ext uri="{FF2B5EF4-FFF2-40B4-BE49-F238E27FC236}">
                  <a16:creationId xmlns:a16="http://schemas.microsoft.com/office/drawing/2014/main" id="{42A5E003-C01F-464E-BA40-0D2180E7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017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6" name="Rectangle 58">
              <a:extLst>
                <a:ext uri="{FF2B5EF4-FFF2-40B4-BE49-F238E27FC236}">
                  <a16:creationId xmlns:a16="http://schemas.microsoft.com/office/drawing/2014/main" id="{AF8A4BDE-7DE0-5D4B-BAF3-25D6FE49F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953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17" name="Line 60">
              <a:extLst>
                <a:ext uri="{FF2B5EF4-FFF2-40B4-BE49-F238E27FC236}">
                  <a16:creationId xmlns:a16="http://schemas.microsoft.com/office/drawing/2014/main" id="{96A833D6-A794-2B49-A8B8-2E8C1DECA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5" y="1054"/>
              <a:ext cx="1026" cy="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8" name="Freeform 62">
              <a:extLst>
                <a:ext uri="{FF2B5EF4-FFF2-40B4-BE49-F238E27FC236}">
                  <a16:creationId xmlns:a16="http://schemas.microsoft.com/office/drawing/2014/main" id="{7BD68626-6CAA-5243-9905-C91EECAD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85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9" name="Text Box 63">
              <a:extLst>
                <a:ext uri="{FF2B5EF4-FFF2-40B4-BE49-F238E27FC236}">
                  <a16:creationId xmlns:a16="http://schemas.microsoft.com/office/drawing/2014/main" id="{604F0A70-4585-C940-BDA5-31DD439A5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335"/>
              <a:ext cx="1549" cy="4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at </a:t>
              </a:r>
              <a:r>
                <a:rPr lang="en-US" altLang="en-US" sz="1350" i="1" kern="0">
                  <a:solidFill>
                    <a:srgbClr val="000000"/>
                  </a:solidFill>
                </a:rPr>
                <a:t>t,</a:t>
              </a:r>
              <a:r>
                <a:rPr lang="en-US" altLang="en-US" sz="1350" kern="0">
                  <a:solidFill>
                    <a:srgbClr val="000000"/>
                  </a:solidFill>
                </a:rPr>
                <a:t> packets more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from input to output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0" name="Text Box 64">
              <a:extLst>
                <a:ext uri="{FF2B5EF4-FFF2-40B4-BE49-F238E27FC236}">
                  <a16:creationId xmlns:a16="http://schemas.microsoft.com/office/drawing/2014/main" id="{96BB623D-5AC2-324A-9F19-41604686D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4" y="2325"/>
              <a:ext cx="154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350" kern="0">
                  <a:solidFill>
                    <a:srgbClr val="000000"/>
                  </a:solidFill>
                </a:rPr>
                <a:t>one packet time later</a:t>
              </a:r>
              <a:endParaRPr lang="en-US" altLang="en-US" sz="1350" i="1" kern="0">
                <a:solidFill>
                  <a:srgbClr val="000000"/>
                </a:solidFill>
              </a:endParaRPr>
            </a:p>
          </p:txBody>
        </p:sp>
        <p:sp>
          <p:nvSpPr>
            <p:cNvPr id="121" name="Text Box 66">
              <a:extLst>
                <a:ext uri="{FF2B5EF4-FFF2-40B4-BE49-F238E27FC236}">
                  <a16:creationId xmlns:a16="http://schemas.microsoft.com/office/drawing/2014/main" id="{7BEE8A84-29FF-8A46-80DB-4C86D5CED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8" y="1545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2" name="Text Box 67">
              <a:extLst>
                <a:ext uri="{FF2B5EF4-FFF2-40B4-BE49-F238E27FC236}">
                  <a16:creationId xmlns:a16="http://schemas.microsoft.com/office/drawing/2014/main" id="{E29AC416-78AA-EF47-B951-CE10628CE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" y="1479"/>
              <a:ext cx="51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switch</a:t>
              </a:r>
            </a:p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>
                  <a:solidFill>
                    <a:srgbClr val="000000"/>
                  </a:solidFill>
                </a:rPr>
                <a:t>fabric</a:t>
              </a:r>
            </a:p>
          </p:txBody>
        </p:sp>
        <p:sp>
          <p:nvSpPr>
            <p:cNvPr id="123" name="Rectangle 68">
              <a:extLst>
                <a:ext uri="{FF2B5EF4-FFF2-40B4-BE49-F238E27FC236}">
                  <a16:creationId xmlns:a16="http://schemas.microsoft.com/office/drawing/2014/main" id="{EBBED845-CC7D-A448-A26A-9D83004FB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97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4" name="Rectangle 69">
              <a:extLst>
                <a:ext uri="{FF2B5EF4-FFF2-40B4-BE49-F238E27FC236}">
                  <a16:creationId xmlns:a16="http://schemas.microsoft.com/office/drawing/2014/main" id="{B9035B93-B30D-CE44-9DA1-9C70506C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14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5" name="Rectangle 70">
              <a:extLst>
                <a:ext uri="{FF2B5EF4-FFF2-40B4-BE49-F238E27FC236}">
                  <a16:creationId xmlns:a16="http://schemas.microsoft.com/office/drawing/2014/main" id="{5810B19B-3BE7-A24D-B82A-414C00AD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109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6" name="Rectangle 71">
              <a:extLst>
                <a:ext uri="{FF2B5EF4-FFF2-40B4-BE49-F238E27FC236}">
                  <a16:creationId xmlns:a16="http://schemas.microsoft.com/office/drawing/2014/main" id="{6B5B1987-5B94-E443-9D49-E20CCF04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001"/>
              <a:ext cx="175" cy="98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7" name="Rectangle 72">
              <a:extLst>
                <a:ext uri="{FF2B5EF4-FFF2-40B4-BE49-F238E27FC236}">
                  <a16:creationId xmlns:a16="http://schemas.microsoft.com/office/drawing/2014/main" id="{6534AE61-2C02-FF40-9B6B-178907698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965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28" name="Freeform 73">
              <a:extLst>
                <a:ext uri="{FF2B5EF4-FFF2-40B4-BE49-F238E27FC236}">
                  <a16:creationId xmlns:a16="http://schemas.microsoft.com/office/drawing/2014/main" id="{1E7AE224-FE87-FB4E-B36B-C15E6C5C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261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29" name="Freeform 74">
              <a:extLst>
                <a:ext uri="{FF2B5EF4-FFF2-40B4-BE49-F238E27FC236}">
                  <a16:creationId xmlns:a16="http://schemas.microsoft.com/office/drawing/2014/main" id="{2CC15758-62B6-7548-9E59-821BE4E8E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051"/>
              <a:ext cx="988" cy="951"/>
            </a:xfrm>
            <a:custGeom>
              <a:avLst/>
              <a:gdLst>
                <a:gd name="T0" fmla="*/ 0 w 1002"/>
                <a:gd name="T1" fmla="*/ 29707 h 480"/>
                <a:gd name="T2" fmla="*/ 429 w 1002"/>
                <a:gd name="T3" fmla="*/ 0 h 480"/>
                <a:gd name="T4" fmla="*/ 822 w 1002"/>
                <a:gd name="T5" fmla="*/ 6892561 h 480"/>
                <a:gd name="T6" fmla="*/ 0 60000 65536"/>
                <a:gd name="T7" fmla="*/ 0 60000 65536"/>
                <a:gd name="T8" fmla="*/ 0 60000 65536"/>
                <a:gd name="T9" fmla="*/ 0 w 1002"/>
                <a:gd name="T10" fmla="*/ 0 h 480"/>
                <a:gd name="T11" fmla="*/ 1002 w 1002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2" h="480">
                  <a:moveTo>
                    <a:pt x="0" y="2"/>
                  </a:moveTo>
                  <a:lnTo>
                    <a:pt x="522" y="0"/>
                  </a:lnTo>
                  <a:lnTo>
                    <a:pt x="1002" y="480"/>
                  </a:lnTo>
                </a:path>
              </a:pathLst>
            </a:custGeom>
            <a:noFill/>
            <a:ln w="28575" cap="flat" cmpd="sng">
              <a:solidFill>
                <a:srgbClr val="008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0" name="Line 75">
              <a:extLst>
                <a:ext uri="{FF2B5EF4-FFF2-40B4-BE49-F238E27FC236}">
                  <a16:creationId xmlns:a16="http://schemas.microsoft.com/office/drawing/2014/main" id="{44597880-5DB3-2847-9281-A57CE0DEB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8" y="1545"/>
              <a:ext cx="1012" cy="14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1" name="Rectangle 76">
              <a:extLst>
                <a:ext uri="{FF2B5EF4-FFF2-40B4-BE49-F238E27FC236}">
                  <a16:creationId xmlns:a16="http://schemas.microsoft.com/office/drawing/2014/main" id="{55AA31C1-E06E-3A4D-9D65-59BD27F9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1010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32" name="Rectangle 77">
              <a:extLst>
                <a:ext uri="{FF2B5EF4-FFF2-40B4-BE49-F238E27FC236}">
                  <a16:creationId xmlns:a16="http://schemas.microsoft.com/office/drawing/2014/main" id="{57ED66FB-7C4E-D94C-9C1E-E868CE83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997"/>
              <a:ext cx="175" cy="98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207" name="Rectangle 3">
            <a:extLst>
              <a:ext uri="{FF2B5EF4-FFF2-40B4-BE49-F238E27FC236}">
                <a16:creationId xmlns:a16="http://schemas.microsoft.com/office/drawing/2014/main" id="{58037103-EAF8-5B49-9CFE-A0E92B794745}"/>
              </a:ext>
            </a:extLst>
          </p:cNvPr>
          <p:cNvSpPr txBox="1">
            <a:spLocks noChangeArrowheads="1"/>
          </p:cNvSpPr>
          <p:nvPr/>
        </p:nvSpPr>
        <p:spPr>
          <a:xfrm>
            <a:off x="675652" y="4361626"/>
            <a:ext cx="7543397" cy="131732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buffering when arrival rate via switch exceeds output line speed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queueing (delay) and loss due to output port buffer overflow!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0787929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9200" y="1897051"/>
            <a:ext cx="7886700" cy="1703399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RFC 3439 rule of thumb: average buffering equal to “t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ypical” RTT (say 250 </a:t>
            </a:r>
            <a:r>
              <a:rPr lang="en-US" altLang="ja-JP" dirty="0" err="1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msec</a:t>
            </a:r>
            <a:r>
              <a:rPr lang="en-US" altLang="ja-JP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) times link capacity C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e.g., C = 10 Gbps link: 2.5 Gbit buffer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090608"/>
            <a:ext cx="834117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How much buffering? (related material in Topic 5)</a:t>
            </a:r>
          </a:p>
        </p:txBody>
      </p:sp>
      <p:sp>
        <p:nvSpPr>
          <p:cNvPr id="148" name="Content Placeholder 1">
            <a:extLst>
              <a:ext uri="{FF2B5EF4-FFF2-40B4-BE49-F238E27FC236}">
                <a16:creationId xmlns:a16="http://schemas.microsoft.com/office/drawing/2014/main" id="{2CA89C76-C02B-504D-B49F-6A8F0BD48BEC}"/>
              </a:ext>
            </a:extLst>
          </p:cNvPr>
          <p:cNvSpPr txBox="1">
            <a:spLocks/>
          </p:cNvSpPr>
          <p:nvPr/>
        </p:nvSpPr>
        <p:spPr>
          <a:xfrm>
            <a:off x="658544" y="3984345"/>
            <a:ext cx="7886700" cy="1703399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but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too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much buffering can increase delays (particularly in home routers)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long RTTs: poor performance for </a:t>
            </a:r>
            <a:r>
              <a:rPr lang="en-US" altLang="en-US" sz="195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realtime</a:t>
            </a: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apps, sluggish TCP response 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95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recall delay-based congestion control: “keep bottleneck link just full enough (busy) but no fuller”</a:t>
            </a:r>
            <a:endParaRPr lang="en-US" sz="19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1B9736C-A88D-A145-96CB-206C67EEEE9F}"/>
              </a:ext>
            </a:extLst>
          </p:cNvPr>
          <p:cNvGrpSpPr/>
          <p:nvPr/>
        </p:nvGrpSpPr>
        <p:grpSpPr>
          <a:xfrm>
            <a:off x="658543" y="2855413"/>
            <a:ext cx="7886700" cy="1068430"/>
            <a:chOff x="878057" y="2664217"/>
            <a:chExt cx="10515600" cy="1424573"/>
          </a:xfrm>
        </p:grpSpPr>
        <p:grpSp>
          <p:nvGrpSpPr>
            <p:cNvPr id="142" name="Group 9">
              <a:extLst>
                <a:ext uri="{FF2B5EF4-FFF2-40B4-BE49-F238E27FC236}">
                  <a16:creationId xmlns:a16="http://schemas.microsoft.com/office/drawing/2014/main" id="{2DAF3F0B-494F-9244-AC25-13EA46968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3799" y="2944202"/>
              <a:ext cx="1227138" cy="1144588"/>
              <a:chOff x="1923" y="2801"/>
              <a:chExt cx="773" cy="721"/>
            </a:xfrm>
          </p:grpSpPr>
          <p:sp>
            <p:nvSpPr>
              <p:cNvPr id="143" name="Text Box 4">
                <a:extLst>
                  <a:ext uri="{FF2B5EF4-FFF2-40B4-BE49-F238E27FC236}">
                    <a16:creationId xmlns:a16="http://schemas.microsoft.com/office/drawing/2014/main" id="{D468D38D-B0DA-1E42-B890-97301180D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3" y="2918"/>
                <a:ext cx="773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 dirty="0">
                    <a:solidFill>
                      <a:prstClr val="black"/>
                    </a:solidFill>
                  </a:rPr>
                  <a:t>RTT  C</a:t>
                </a:r>
              </a:p>
            </p:txBody>
          </p:sp>
          <p:sp>
            <p:nvSpPr>
              <p:cNvPr id="144" name="Text Box 5">
                <a:extLst>
                  <a:ext uri="{FF2B5EF4-FFF2-40B4-BE49-F238E27FC236}">
                    <a16:creationId xmlns:a16="http://schemas.microsoft.com/office/drawing/2014/main" id="{3DD845BD-5B68-2C4C-8E91-9B4EA7D971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9" y="2801"/>
                <a:ext cx="226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dirty="0">
                    <a:solidFill>
                      <a:prstClr val="black"/>
                    </a:solidFill>
                  </a:rPr>
                  <a:t>.</a:t>
                </a:r>
              </a:p>
            </p:txBody>
          </p:sp>
          <p:sp>
            <p:nvSpPr>
              <p:cNvPr id="145" name="Line 6">
                <a:extLst>
                  <a:ext uri="{FF2B5EF4-FFF2-40B4-BE49-F238E27FC236}">
                    <a16:creationId xmlns:a16="http://schemas.microsoft.com/office/drawing/2014/main" id="{28A40C80-3092-494A-950C-50BA83F18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3168"/>
                <a:ext cx="61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Text Box 7">
                <a:extLst>
                  <a:ext uri="{FF2B5EF4-FFF2-40B4-BE49-F238E27FC236}">
                    <a16:creationId xmlns:a16="http://schemas.microsoft.com/office/drawing/2014/main" id="{ED21B194-B55C-DD42-A639-87FACAF4BD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1" y="3212"/>
                <a:ext cx="295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r>
                  <a:rPr lang="en-US" altLang="en-US" sz="1800">
                    <a:solidFill>
                      <a:prstClr val="black"/>
                    </a:solidFill>
                  </a:rPr>
                  <a:t>N</a:t>
                </a:r>
              </a:p>
            </p:txBody>
          </p:sp>
          <p:sp>
            <p:nvSpPr>
              <p:cNvPr id="147" name="Freeform 8">
                <a:extLst>
                  <a:ext uri="{FF2B5EF4-FFF2-40B4-BE49-F238E27FC236}">
                    <a16:creationId xmlns:a16="http://schemas.microsoft.com/office/drawing/2014/main" id="{B791CD56-53AF-5C4F-AE98-C6C005B2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3218"/>
                <a:ext cx="279" cy="209"/>
              </a:xfrm>
              <a:custGeom>
                <a:avLst/>
                <a:gdLst>
                  <a:gd name="T0" fmla="*/ 0 w 279"/>
                  <a:gd name="T1" fmla="*/ 148 h 209"/>
                  <a:gd name="T2" fmla="*/ 26 w 279"/>
                  <a:gd name="T3" fmla="*/ 105 h 209"/>
                  <a:gd name="T4" fmla="*/ 44 w 279"/>
                  <a:gd name="T5" fmla="*/ 209 h 209"/>
                  <a:gd name="T6" fmla="*/ 61 w 279"/>
                  <a:gd name="T7" fmla="*/ 0 h 209"/>
                  <a:gd name="T8" fmla="*/ 279 w 279"/>
                  <a:gd name="T9" fmla="*/ 0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9"/>
                  <a:gd name="T16" fmla="*/ 0 h 209"/>
                  <a:gd name="T17" fmla="*/ 279 w 279"/>
                  <a:gd name="T18" fmla="*/ 209 h 2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9" h="209">
                    <a:moveTo>
                      <a:pt x="0" y="148"/>
                    </a:moveTo>
                    <a:lnTo>
                      <a:pt x="26" y="105"/>
                    </a:lnTo>
                    <a:lnTo>
                      <a:pt x="44" y="209"/>
                    </a:lnTo>
                    <a:lnTo>
                      <a:pt x="61" y="0"/>
                    </a:lnTo>
                    <a:lnTo>
                      <a:pt x="279" y="0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9" name="Content Placeholder 1">
              <a:extLst>
                <a:ext uri="{FF2B5EF4-FFF2-40B4-BE49-F238E27FC236}">
                  <a16:creationId xmlns:a16="http://schemas.microsoft.com/office/drawing/2014/main" id="{5BBE41F3-9B62-C74C-886C-86AA7C91E933}"/>
                </a:ext>
              </a:extLst>
            </p:cNvPr>
            <p:cNvSpPr txBox="1">
              <a:spLocks/>
            </p:cNvSpPr>
            <p:nvPr/>
          </p:nvSpPr>
          <p:spPr>
            <a:xfrm>
              <a:off x="878057" y="2664217"/>
              <a:ext cx="10515600" cy="7683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defRPr/>
              </a:pP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more recent recommendation: with </a:t>
              </a:r>
              <a:r>
                <a:rPr lang="en-US" altLang="en-US" sz="2100" i="1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N</a:t>
              </a:r>
              <a:r>
                <a:rPr lang="en-US" altLang="en-US" sz="2100" dirty="0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 flows, buffering equal to </a:t>
              </a:r>
            </a:p>
            <a:p>
              <a:pPr marL="264319" indent="-166688" defTabSz="685800">
                <a:spcBef>
                  <a:spcPts val="750"/>
                </a:spcBef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929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Buffer Management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4990514" y="1954530"/>
            <a:ext cx="3724861" cy="375689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buffer management: </a:t>
            </a:r>
          </a:p>
          <a:p>
            <a:pPr marL="221456" indent="-21193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which packet to add, drop when buffers are full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tail drop: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 arriving packet</a:t>
            </a:r>
          </a:p>
          <a:p>
            <a:pPr marL="521494" lvl="1" indent="-173831" defTabSz="685800">
              <a:lnSpc>
                <a:spcPts val="1706"/>
              </a:lnSpc>
              <a:spcBef>
                <a:spcPts val="375"/>
              </a:spcBef>
              <a:defRPr/>
            </a:pPr>
            <a:r>
              <a:rPr lang="en-US" altLang="en-US" sz="2100" dirty="0">
                <a:solidFill>
                  <a:srgbClr val="000099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priority: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drop/remove on priority basis</a:t>
            </a:r>
          </a:p>
        </p:txBody>
      </p:sp>
      <p:sp>
        <p:nvSpPr>
          <p:cNvPr id="35" name="Rectangle 5">
            <a:extLst>
              <a:ext uri="{FF2B5EF4-FFF2-40B4-BE49-F238E27FC236}">
                <a16:creationId xmlns:a16="http://schemas.microsoft.com/office/drawing/2014/main" id="{6B5E77BE-663D-0C4F-B1A0-4FE84A585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902" y="2278714"/>
            <a:ext cx="2632126" cy="1364649"/>
          </a:xfrm>
          <a:prstGeom prst="rect">
            <a:avLst/>
          </a:prstGeom>
          <a:solidFill>
            <a:srgbClr val="FFFFFF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5BE02A94-EF22-BA42-86FA-86D884A8E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731" y="2735426"/>
            <a:ext cx="731003" cy="465801"/>
          </a:xfrm>
          <a:prstGeom prst="rect">
            <a:avLst/>
          </a:prstGeom>
          <a:solidFill>
            <a:srgbClr val="FFFFFF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line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latin typeface="Tahoma" panose="020B0604030504040204" pitchFamily="34" charset="0"/>
              </a:rPr>
              <a:t>termination</a:t>
            </a:r>
            <a:endParaRPr lang="en-US" altLang="en-US" sz="1200" kern="0" dirty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2D2F95B6-E152-904F-9434-1185BAD6C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599" y="2557034"/>
            <a:ext cx="724355" cy="825104"/>
          </a:xfrm>
          <a:prstGeom prst="rect">
            <a:avLst/>
          </a:prstGeom>
          <a:solidFill>
            <a:srgbClr val="FFFFFF"/>
          </a:solidFill>
          <a:ln w="28575">
            <a:solidFill>
              <a:srgbClr val="3333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8" name="Line 10">
            <a:extLst>
              <a:ext uri="{FF2B5EF4-FFF2-40B4-BE49-F238E27FC236}">
                <a16:creationId xmlns:a16="http://schemas.microsoft.com/office/drawing/2014/main" id="{1C5F0AC7-43BC-C54D-9EC4-226334C842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7854" y="2986972"/>
            <a:ext cx="119728" cy="1116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9" name="Line 11">
            <a:extLst>
              <a:ext uri="{FF2B5EF4-FFF2-40B4-BE49-F238E27FC236}">
                <a16:creationId xmlns:a16="http://schemas.microsoft.com/office/drawing/2014/main" id="{1D5DD4EA-D05C-D747-B223-1017B318E5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950" y="2983335"/>
            <a:ext cx="119728" cy="11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1" name="Rectangle 13">
            <a:extLst>
              <a:ext uri="{FF2B5EF4-FFF2-40B4-BE49-F238E27FC236}">
                <a16:creationId xmlns:a16="http://schemas.microsoft.com/office/drawing/2014/main" id="{B95717F2-1515-C143-9500-6A8B8FCE1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53" y="2669684"/>
            <a:ext cx="663493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link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layer 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protocol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 dirty="0">
                <a:solidFill>
                  <a:srgbClr val="000000"/>
                </a:solidFill>
                <a:latin typeface="Tahoma" panose="020B0604030504040204" pitchFamily="34" charset="0"/>
              </a:rPr>
              <a:t>(send)</a:t>
            </a: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DC955E5A-0AAE-9941-B8FE-125514F71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27" y="2513923"/>
            <a:ext cx="663494" cy="5824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switch</a:t>
            </a:r>
          </a:p>
          <a:p>
            <a:pPr algn="ct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rPr>
              <a:t>fabric</a:t>
            </a:r>
          </a:p>
        </p:txBody>
      </p:sp>
      <p:grpSp>
        <p:nvGrpSpPr>
          <p:cNvPr id="43" name="Group 28">
            <a:extLst>
              <a:ext uri="{FF2B5EF4-FFF2-40B4-BE49-F238E27FC236}">
                <a16:creationId xmlns:a16="http://schemas.microsoft.com/office/drawing/2014/main" id="{A1443F96-0F63-DB42-8E29-A8625BB994E0}"/>
              </a:ext>
            </a:extLst>
          </p:cNvPr>
          <p:cNvGrpSpPr>
            <a:grpSpLocks/>
          </p:cNvGrpSpPr>
          <p:nvPr/>
        </p:nvGrpSpPr>
        <p:grpSpPr bwMode="auto">
          <a:xfrm>
            <a:off x="1060826" y="2360628"/>
            <a:ext cx="915921" cy="1228416"/>
            <a:chOff x="3119" y="858"/>
            <a:chExt cx="918" cy="1101"/>
          </a:xfrm>
        </p:grpSpPr>
        <p:sp>
          <p:nvSpPr>
            <p:cNvPr id="46" name="Rectangle 8">
              <a:extLst>
                <a:ext uri="{FF2B5EF4-FFF2-40B4-BE49-F238E27FC236}">
                  <a16:creationId xmlns:a16="http://schemas.microsoft.com/office/drawing/2014/main" id="{2FD0FF32-9B37-DC42-BD62-F82282C00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858"/>
              <a:ext cx="786" cy="108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47" name="Text Box 14">
              <a:extLst>
                <a:ext uri="{FF2B5EF4-FFF2-40B4-BE49-F238E27FC236}">
                  <a16:creationId xmlns:a16="http://schemas.microsoft.com/office/drawing/2014/main" id="{A704393B-C1D3-CB4A-8942-0AB0E7633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9" y="883"/>
              <a:ext cx="918" cy="1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datagram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buffer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 dirty="0">
                <a:solidFill>
                  <a:srgbClr val="000000"/>
                </a:solidFill>
              </a:endParaRP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queueing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</a:rPr>
                <a:t>scheduling</a:t>
              </a:r>
            </a:p>
          </p:txBody>
        </p:sp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B0E03F2B-4025-F443-AE90-5D044032C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0" y="1299"/>
              <a:ext cx="626" cy="295"/>
              <a:chOff x="310" y="3526"/>
              <a:chExt cx="1040" cy="457"/>
            </a:xfrm>
          </p:grpSpPr>
          <p:sp>
            <p:nvSpPr>
              <p:cNvPr id="49" name="Rectangle 18">
                <a:extLst>
                  <a:ext uri="{FF2B5EF4-FFF2-40B4-BE49-F238E27FC236}">
                    <a16:creationId xmlns:a16="http://schemas.microsoft.com/office/drawing/2014/main" id="{ECEBB9A5-BC44-7043-875E-41F366609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0A2D0D25-7A9A-AF43-8C67-18BD8B549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1" name="Line 20">
                <a:extLst>
                  <a:ext uri="{FF2B5EF4-FFF2-40B4-BE49-F238E27FC236}">
                    <a16:creationId xmlns:a16="http://schemas.microsoft.com/office/drawing/2014/main" id="{0A801491-494C-F54C-A6E4-4E7C15631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2" name="Line 21">
                <a:extLst>
                  <a:ext uri="{FF2B5EF4-FFF2-40B4-BE49-F238E27FC236}">
                    <a16:creationId xmlns:a16="http://schemas.microsoft.com/office/drawing/2014/main" id="{EC499DCF-CBA3-D343-8D13-1CA6F6FC0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3" name="Line 22">
                <a:extLst>
                  <a:ext uri="{FF2B5EF4-FFF2-40B4-BE49-F238E27FC236}">
                    <a16:creationId xmlns:a16="http://schemas.microsoft.com/office/drawing/2014/main" id="{9FA94699-4903-B14C-BACD-94E12E020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4" name="Line 23">
                <a:extLst>
                  <a:ext uri="{FF2B5EF4-FFF2-40B4-BE49-F238E27FC236}">
                    <a16:creationId xmlns:a16="http://schemas.microsoft.com/office/drawing/2014/main" id="{F25A4708-C3C6-F343-8219-9A6897A31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5" name="Line 24">
                <a:extLst>
                  <a:ext uri="{FF2B5EF4-FFF2-40B4-BE49-F238E27FC236}">
                    <a16:creationId xmlns:a16="http://schemas.microsoft.com/office/drawing/2014/main" id="{5DE5701B-9777-304C-B2CF-4C1C0765E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" name="Line 25">
                <a:extLst>
                  <a:ext uri="{FF2B5EF4-FFF2-40B4-BE49-F238E27FC236}">
                    <a16:creationId xmlns:a16="http://schemas.microsoft.com/office/drawing/2014/main" id="{1B0F3E17-7114-524E-9BCB-69561687E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7" name="Line 26">
                <a:extLst>
                  <a:ext uri="{FF2B5EF4-FFF2-40B4-BE49-F238E27FC236}">
                    <a16:creationId xmlns:a16="http://schemas.microsoft.com/office/drawing/2014/main" id="{953EF77C-6D4A-2047-A707-DF4184E00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44" name="Line 27">
            <a:extLst>
              <a:ext uri="{FF2B5EF4-FFF2-40B4-BE49-F238E27FC236}">
                <a16:creationId xmlns:a16="http://schemas.microsoft.com/office/drawing/2014/main" id="{40C964AE-48AA-2546-9EF3-698E815B66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9411" y="2216025"/>
            <a:ext cx="6984" cy="15430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5" name="Line 9">
            <a:extLst>
              <a:ext uri="{FF2B5EF4-FFF2-40B4-BE49-F238E27FC236}">
                <a16:creationId xmlns:a16="http://schemas.microsoft.com/office/drawing/2014/main" id="{93D857D3-E505-7948-820C-1A4B1683F8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22" y="2976951"/>
            <a:ext cx="31143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350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2DDA7F7E-A362-2A4C-9951-2964302A9536}"/>
              </a:ext>
            </a:extLst>
          </p:cNvPr>
          <p:cNvCxnSpPr/>
          <p:nvPr/>
        </p:nvCxnSpPr>
        <p:spPr>
          <a:xfrm>
            <a:off x="3601504" y="2957513"/>
            <a:ext cx="332185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Content Placeholder 1">
            <a:extLst>
              <a:ext uri="{FF2B5EF4-FFF2-40B4-BE49-F238E27FC236}">
                <a16:creationId xmlns:a16="http://schemas.microsoft.com/office/drawing/2014/main" id="{F62DD4C0-CD1D-4043-9713-C43AC793D144}"/>
              </a:ext>
            </a:extLst>
          </p:cNvPr>
          <p:cNvSpPr txBox="1">
            <a:spLocks/>
          </p:cNvSpPr>
          <p:nvPr/>
        </p:nvSpPr>
        <p:spPr>
          <a:xfrm>
            <a:off x="4911931" y="4200266"/>
            <a:ext cx="3724861" cy="91011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5991" indent="-208360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marking: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which packets to mark to signal congestion (ECN, RED)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F4CC885-8054-8F48-8989-F712B0D1A976}"/>
              </a:ext>
            </a:extLst>
          </p:cNvPr>
          <p:cNvSpPr txBox="1"/>
          <p:nvPr/>
        </p:nvSpPr>
        <p:spPr>
          <a:xfrm>
            <a:off x="3640975" y="2640330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R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073AFBDE-85D6-DF4F-AC50-8DAEBAB4402B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2CDEC7D0-D38A-B14D-BA1B-5BBB43FFCC01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73" name="Group 25">
                <a:extLst>
                  <a:ext uri="{FF2B5EF4-FFF2-40B4-BE49-F238E27FC236}">
                    <a16:creationId xmlns:a16="http://schemas.microsoft.com/office/drawing/2014/main" id="{FE6D6529-7A75-4F43-A99B-35E9F160B5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83" name="Group 28">
                  <a:extLst>
                    <a:ext uri="{FF2B5EF4-FFF2-40B4-BE49-F238E27FC236}">
                      <a16:creationId xmlns:a16="http://schemas.microsoft.com/office/drawing/2014/main" id="{02B7209E-6CC9-9C4C-89B8-A67F8E1E9F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85" name="Rectangle 30">
                    <a:extLst>
                      <a:ext uri="{FF2B5EF4-FFF2-40B4-BE49-F238E27FC236}">
                        <a16:creationId xmlns:a16="http://schemas.microsoft.com/office/drawing/2014/main" id="{102A1B2D-9D16-2543-A7D1-261D2C71A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86" name="Straight Connector 31">
                    <a:extLst>
                      <a:ext uri="{FF2B5EF4-FFF2-40B4-BE49-F238E27FC236}">
                        <a16:creationId xmlns:a16="http://schemas.microsoft.com/office/drawing/2014/main" id="{03AD5D40-7908-4044-9CAD-591F661655C6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7" name="Straight Connector 32">
                    <a:extLst>
                      <a:ext uri="{FF2B5EF4-FFF2-40B4-BE49-F238E27FC236}">
                        <a16:creationId xmlns:a16="http://schemas.microsoft.com/office/drawing/2014/main" id="{494E554E-CB70-0547-8421-0D7A028BD933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8" name="Straight Connector 33">
                    <a:extLst>
                      <a:ext uri="{FF2B5EF4-FFF2-40B4-BE49-F238E27FC236}">
                        <a16:creationId xmlns:a16="http://schemas.microsoft.com/office/drawing/2014/main" id="{85A011C5-9EB7-B54C-AD8B-3660552BBB5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89" name="Straight Connector 34">
                    <a:extLst>
                      <a:ext uri="{FF2B5EF4-FFF2-40B4-BE49-F238E27FC236}">
                        <a16:creationId xmlns:a16="http://schemas.microsoft.com/office/drawing/2014/main" id="{BE660910-036D-8449-BD07-43DD83740A9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0" name="Straight Connector 35">
                    <a:extLst>
                      <a:ext uri="{FF2B5EF4-FFF2-40B4-BE49-F238E27FC236}">
                        <a16:creationId xmlns:a16="http://schemas.microsoft.com/office/drawing/2014/main" id="{9D787DC4-0C12-1641-AF5A-00DF7041D95A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1" name="Straight Connector 36">
                    <a:extLst>
                      <a:ext uri="{FF2B5EF4-FFF2-40B4-BE49-F238E27FC236}">
                        <a16:creationId xmlns:a16="http://schemas.microsoft.com/office/drawing/2014/main" id="{AA98298F-12EA-D942-AFB9-39CA81279809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92" name="Straight Connector 37">
                    <a:extLst>
                      <a:ext uri="{FF2B5EF4-FFF2-40B4-BE49-F238E27FC236}">
                        <a16:creationId xmlns:a16="http://schemas.microsoft.com/office/drawing/2014/main" id="{28C77B82-2F36-224F-BF89-5D58C0B0C51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84" name="Rectangle 29">
                  <a:extLst>
                    <a:ext uri="{FF2B5EF4-FFF2-40B4-BE49-F238E27FC236}">
                      <a16:creationId xmlns:a16="http://schemas.microsoft.com/office/drawing/2014/main" id="{54C06F40-EED0-194E-87D3-8843B65B4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74" name="Oval 27">
                <a:extLst>
                  <a:ext uri="{FF2B5EF4-FFF2-40B4-BE49-F238E27FC236}">
                    <a16:creationId xmlns:a16="http://schemas.microsoft.com/office/drawing/2014/main" id="{88894E86-5D38-724F-AEB2-14B330E1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75" name="Straight Arrow Connector 11">
                <a:extLst>
                  <a:ext uri="{FF2B5EF4-FFF2-40B4-BE49-F238E27FC236}">
                    <a16:creationId xmlns:a16="http://schemas.microsoft.com/office/drawing/2014/main" id="{7774AB2A-B674-A84B-A92A-6D330DB7E9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6" name="TextBox 17">
                <a:extLst>
                  <a:ext uri="{FF2B5EF4-FFF2-40B4-BE49-F238E27FC236}">
                    <a16:creationId xmlns:a16="http://schemas.microsoft.com/office/drawing/2014/main" id="{383BCE6D-C3CB-9445-A36E-C64D23505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77" name="TextBox 18">
                <a:extLst>
                  <a:ext uri="{FF2B5EF4-FFF2-40B4-BE49-F238E27FC236}">
                    <a16:creationId xmlns:a16="http://schemas.microsoft.com/office/drawing/2014/main" id="{B9632A3F-08F4-F34D-9B01-65C1C39E7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78" name="Straight Arrow Connector 20">
                <a:extLst>
                  <a:ext uri="{FF2B5EF4-FFF2-40B4-BE49-F238E27FC236}">
                    <a16:creationId xmlns:a16="http://schemas.microsoft.com/office/drawing/2014/main" id="{A18FE320-429D-9F4A-9A73-5875C7A7E138}"/>
                  </a:ext>
                </a:extLst>
              </p:cNvPr>
              <p:cNvCxnSpPr>
                <a:cxnSpLocks noChangeShapeType="1"/>
                <a:stCxn id="74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9" name="TextBox 22">
                <a:extLst>
                  <a:ext uri="{FF2B5EF4-FFF2-40B4-BE49-F238E27FC236}">
                    <a16:creationId xmlns:a16="http://schemas.microsoft.com/office/drawing/2014/main" id="{C1334E5E-01E5-254F-B7A3-E48EE0CFE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80" name="TextBox 23">
                <a:extLst>
                  <a:ext uri="{FF2B5EF4-FFF2-40B4-BE49-F238E27FC236}">
                    <a16:creationId xmlns:a16="http://schemas.microsoft.com/office/drawing/2014/main" id="{31BC3B67-5DA1-9544-B795-15A9B552C1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81" name="Straight Arrow Connector 52">
                <a:extLst>
                  <a:ext uri="{FF2B5EF4-FFF2-40B4-BE49-F238E27FC236}">
                    <a16:creationId xmlns:a16="http://schemas.microsoft.com/office/drawing/2014/main" id="{8FF19B42-73E6-7849-809B-12D65C1C5785}"/>
                  </a:ext>
                </a:extLst>
              </p:cNvPr>
              <p:cNvCxnSpPr>
                <a:cxnSpLocks noChangeShapeType="1"/>
                <a:stCxn id="84" idx="3"/>
                <a:endCxn id="74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944E60FD-B5CB-CC4D-AC70-2DCAC39480B1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85E3C43-4CAD-2D4C-9E17-3A20CAFBD251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8835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6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832331"/>
          </a:xfrm>
        </p:spPr>
        <p:txBody>
          <a:bodyPr>
            <a:normAutofit/>
          </a:bodyPr>
          <a:lstStyle/>
          <a:p>
            <a:pPr marL="97631" indent="0">
              <a:buNone/>
            </a:pP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 scheduling: </a:t>
            </a:r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deciding which packet to send next on link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first come, first served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</a:t>
            </a:r>
          </a:p>
          <a:p>
            <a:pPr lvl="1">
              <a:spcBef>
                <a:spcPts val="0"/>
              </a:spcBef>
            </a:pPr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queueing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dirty="0"/>
              <a:t>Packet Scheduling: FCFS</a:t>
            </a:r>
          </a:p>
        </p:txBody>
      </p:sp>
      <p:sp>
        <p:nvSpPr>
          <p:cNvPr id="14" name="Content Placeholder 1">
            <a:extLst>
              <a:ext uri="{FF2B5EF4-FFF2-40B4-BE49-F238E27FC236}">
                <a16:creationId xmlns:a16="http://schemas.microsoft.com/office/drawing/2014/main" id="{017C4922-A89B-2D44-942B-27D216DF220C}"/>
              </a:ext>
            </a:extLst>
          </p:cNvPr>
          <p:cNvSpPr txBox="1">
            <a:spLocks/>
          </p:cNvSpPr>
          <p:nvPr/>
        </p:nvSpPr>
        <p:spPr>
          <a:xfrm>
            <a:off x="5011945" y="2008109"/>
            <a:ext cx="3724861" cy="245872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404" indent="-167879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FCFS: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packets transmitted in order of arrival to output port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also known as: First-in-first-out (FIFO) </a:t>
            </a:r>
          </a:p>
          <a:p>
            <a:pPr marL="390525" indent="-190500" defTabSz="685800">
              <a:lnSpc>
                <a:spcPct val="100000"/>
              </a:lnSpc>
              <a:spcBef>
                <a:spcPts val="30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Gill Sans MT" panose="020B0502020104020203" pitchFamily="34" charset="77"/>
                <a:cs typeface="Gill Sans MT" panose="020B0502020104020203" pitchFamily="34" charset="77"/>
              </a:rPr>
              <a:t>real world examples?</a:t>
            </a:r>
          </a:p>
          <a:p>
            <a:pPr marL="302419" indent="-292894" defTabSz="685800">
              <a:spcBef>
                <a:spcPts val="750"/>
              </a:spcBef>
              <a:buNone/>
              <a:defRPr/>
            </a:pPr>
            <a:endParaRPr lang="en-US" altLang="en-US" sz="24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A80F58A-5FC4-4446-97BA-771F9109F896}"/>
              </a:ext>
            </a:extLst>
          </p:cNvPr>
          <p:cNvGrpSpPr/>
          <p:nvPr/>
        </p:nvGrpSpPr>
        <p:grpSpPr>
          <a:xfrm>
            <a:off x="681203" y="4274953"/>
            <a:ext cx="3279576" cy="1292688"/>
            <a:chOff x="609012" y="4257679"/>
            <a:chExt cx="4372767" cy="1723584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17FAEAF2-1BE5-E148-A0DA-4AEE65AAA49F}"/>
                </a:ext>
              </a:extLst>
            </p:cNvPr>
            <p:cNvGrpSpPr/>
            <p:nvPr/>
          </p:nvGrpSpPr>
          <p:grpSpPr>
            <a:xfrm>
              <a:off x="609012" y="4257679"/>
              <a:ext cx="4372767" cy="1723584"/>
              <a:chOff x="609012" y="4257679"/>
              <a:chExt cx="4372767" cy="1723584"/>
            </a:xfrm>
          </p:grpSpPr>
          <p:grpSp>
            <p:nvGrpSpPr>
              <p:cNvPr id="58" name="Group 25">
                <a:extLst>
                  <a:ext uri="{FF2B5EF4-FFF2-40B4-BE49-F238E27FC236}">
                    <a16:creationId xmlns:a16="http://schemas.microsoft.com/office/drawing/2014/main" id="{0CB0EC2A-B069-6B46-8D32-DC40F3C2AF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8086" y="4855765"/>
                <a:ext cx="939800" cy="565150"/>
                <a:chOff x="1670312" y="2562997"/>
                <a:chExt cx="940317" cy="565219"/>
              </a:xfrm>
            </p:grpSpPr>
            <p:grpSp>
              <p:nvGrpSpPr>
                <p:cNvPr id="68" name="Group 28">
                  <a:extLst>
                    <a:ext uri="{FF2B5EF4-FFF2-40B4-BE49-F238E27FC236}">
                      <a16:creationId xmlns:a16="http://schemas.microsoft.com/office/drawing/2014/main" id="{11F93012-070C-1E41-8EAA-D3A75FBA07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70" name="Rectangle 30">
                    <a:extLst>
                      <a:ext uri="{FF2B5EF4-FFF2-40B4-BE49-F238E27FC236}">
                        <a16:creationId xmlns:a16="http://schemas.microsoft.com/office/drawing/2014/main" id="{2C75C2B8-AB3B-554D-A4AA-E3F2E2381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defTabSz="685800">
                      <a:defRPr/>
                    </a:pPr>
                    <a:endParaRPr lang="en-US" altLang="en-US" sz="1350">
                      <a:solidFill>
                        <a:prstClr val="black"/>
                      </a:solidFill>
                    </a:endParaRPr>
                  </a:p>
                </p:txBody>
              </p:sp>
              <p:cxnSp>
                <p:nvCxnSpPr>
                  <p:cNvPr id="71" name="Straight Connector 31">
                    <a:extLst>
                      <a:ext uri="{FF2B5EF4-FFF2-40B4-BE49-F238E27FC236}">
                        <a16:creationId xmlns:a16="http://schemas.microsoft.com/office/drawing/2014/main" id="{2469B9C6-CD94-934E-BB88-E141D725DD0E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2" name="Straight Connector 32">
                    <a:extLst>
                      <a:ext uri="{FF2B5EF4-FFF2-40B4-BE49-F238E27FC236}">
                        <a16:creationId xmlns:a16="http://schemas.microsoft.com/office/drawing/2014/main" id="{D41E5CD4-400E-0B42-B2C4-7F0943E95E18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3" name="Straight Connector 33">
                    <a:extLst>
                      <a:ext uri="{FF2B5EF4-FFF2-40B4-BE49-F238E27FC236}">
                        <a16:creationId xmlns:a16="http://schemas.microsoft.com/office/drawing/2014/main" id="{769D9546-407D-5F4E-BC92-364EAE5E625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4" name="Straight Connector 34">
                    <a:extLst>
                      <a:ext uri="{FF2B5EF4-FFF2-40B4-BE49-F238E27FC236}">
                        <a16:creationId xmlns:a16="http://schemas.microsoft.com/office/drawing/2014/main" id="{52462C09-D78E-CC40-B1F0-0347630F0CF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5" name="Straight Connector 35">
                    <a:extLst>
                      <a:ext uri="{FF2B5EF4-FFF2-40B4-BE49-F238E27FC236}">
                        <a16:creationId xmlns:a16="http://schemas.microsoft.com/office/drawing/2014/main" id="{FD9FBF90-862D-6243-88A8-943C60AE7D1B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6" name="Straight Connector 36">
                    <a:extLst>
                      <a:ext uri="{FF2B5EF4-FFF2-40B4-BE49-F238E27FC236}">
                        <a16:creationId xmlns:a16="http://schemas.microsoft.com/office/drawing/2014/main" id="{45A88AAC-9044-E54F-9F98-99B835630E5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77" name="Straight Connector 37">
                    <a:extLst>
                      <a:ext uri="{FF2B5EF4-FFF2-40B4-BE49-F238E27FC236}">
                        <a16:creationId xmlns:a16="http://schemas.microsoft.com/office/drawing/2014/main" id="{F7F08E2E-320E-534E-B4AC-B12B9C339E2C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69" name="Rectangle 29">
                  <a:extLst>
                    <a:ext uri="{FF2B5EF4-FFF2-40B4-BE49-F238E27FC236}">
                      <a16:creationId xmlns:a16="http://schemas.microsoft.com/office/drawing/2014/main" id="{36D9872C-F8E2-8A4A-A047-D6478C5BB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52560"/>
                </a:xfrm>
                <a:prstGeom prst="rect">
                  <a:avLst/>
                </a:prstGeom>
                <a:solidFill>
                  <a:srgbClr val="FF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9" name="Oval 27">
                <a:extLst>
                  <a:ext uri="{FF2B5EF4-FFF2-40B4-BE49-F238E27FC236}">
                    <a16:creationId xmlns:a16="http://schemas.microsoft.com/office/drawing/2014/main" id="{A7CE2ECE-11DE-5544-931E-410A4A566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37" y="4827190"/>
                <a:ext cx="631825" cy="628650"/>
              </a:xfrm>
              <a:prstGeom prst="ellipse">
                <a:avLst/>
              </a:prstGeom>
              <a:solidFill>
                <a:srgbClr val="FFFFFF"/>
              </a:solidFill>
              <a:ln w="28575">
                <a:solidFill>
                  <a:srgbClr val="3333CC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60" name="Straight Arrow Connector 11">
                <a:extLst>
                  <a:ext uri="{FF2B5EF4-FFF2-40B4-BE49-F238E27FC236}">
                    <a16:creationId xmlns:a16="http://schemas.microsoft.com/office/drawing/2014/main" id="{DCF1BAC9-E12A-E841-BA7A-C9C0DD83B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85813" y="5138340"/>
                <a:ext cx="628651" cy="0"/>
              </a:xfrm>
              <a:prstGeom prst="straightConnector1">
                <a:avLst/>
              </a:prstGeom>
              <a:noFill/>
              <a:ln w="254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" name="TextBox 17">
                <a:extLst>
                  <a:ext uri="{FF2B5EF4-FFF2-40B4-BE49-F238E27FC236}">
                    <a16:creationId xmlns:a16="http://schemas.microsoft.com/office/drawing/2014/main" id="{5E49E137-F477-F348-8FE7-4ABBE8FDF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738" y="5422502"/>
                <a:ext cx="1338401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queue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(waiting area)</a:t>
                </a:r>
              </a:p>
            </p:txBody>
          </p:sp>
          <p:sp>
            <p:nvSpPr>
              <p:cNvPr id="62" name="TextBox 18">
                <a:extLst>
                  <a:ext uri="{FF2B5EF4-FFF2-40B4-BE49-F238E27FC236}">
                    <a16:creationId xmlns:a16="http://schemas.microsoft.com/office/drawing/2014/main" id="{6D64E906-2FAC-AA42-95D2-E76C2336B7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9012" y="5182790"/>
                <a:ext cx="82757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arrivals</a:t>
                </a:r>
              </a:p>
            </p:txBody>
          </p:sp>
          <p:cxnSp>
            <p:nvCxnSpPr>
              <p:cNvPr id="63" name="Straight Arrow Connector 20">
                <a:extLst>
                  <a:ext uri="{FF2B5EF4-FFF2-40B4-BE49-F238E27FC236}">
                    <a16:creationId xmlns:a16="http://schemas.microsoft.com/office/drawing/2014/main" id="{F6675473-30B9-304E-A212-FF495FFE1685}"/>
                  </a:ext>
                </a:extLst>
              </p:cNvPr>
              <p:cNvCxnSpPr>
                <a:cxnSpLocks noChangeShapeType="1"/>
                <a:stCxn id="59" idx="6"/>
              </p:cNvCxnSpPr>
              <p:nvPr/>
            </p:nvCxnSpPr>
            <p:spPr bwMode="auto">
              <a:xfrm>
                <a:off x="3482962" y="5141515"/>
                <a:ext cx="560401" cy="0"/>
              </a:xfrm>
              <a:prstGeom prst="straightConnector1">
                <a:avLst/>
              </a:prstGeom>
              <a:noFill/>
              <a:ln w="25400">
                <a:solidFill>
                  <a:srgbClr val="1866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4" name="TextBox 22">
                <a:extLst>
                  <a:ext uri="{FF2B5EF4-FFF2-40B4-BE49-F238E27FC236}">
                    <a16:creationId xmlns:a16="http://schemas.microsoft.com/office/drawing/2014/main" id="{C87172FA-C0F3-774D-9F69-A237EEE6F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74210" y="4931966"/>
                <a:ext cx="1107569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packet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departures</a:t>
                </a:r>
              </a:p>
            </p:txBody>
          </p:sp>
          <p:sp>
            <p:nvSpPr>
              <p:cNvPr id="65" name="TextBox 23">
                <a:extLst>
                  <a:ext uri="{FF2B5EF4-FFF2-40B4-BE49-F238E27FC236}">
                    <a16:creationId xmlns:a16="http://schemas.microsoft.com/office/drawing/2014/main" id="{0134756B-A86E-554E-99E5-B847344544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4436" y="5427266"/>
                <a:ext cx="915208" cy="553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link</a:t>
                </a:r>
              </a:p>
              <a:p>
                <a:pPr algn="ctr" defTabSz="685800">
                  <a:defRPr/>
                </a:pPr>
                <a:r>
                  <a:rPr lang="en-US" alt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 (server)</a:t>
                </a:r>
              </a:p>
            </p:txBody>
          </p:sp>
          <p:cxnSp>
            <p:nvCxnSpPr>
              <p:cNvPr id="66" name="Straight Arrow Connector 52">
                <a:extLst>
                  <a:ext uri="{FF2B5EF4-FFF2-40B4-BE49-F238E27FC236}">
                    <a16:creationId xmlns:a16="http://schemas.microsoft.com/office/drawing/2014/main" id="{E0FA1304-B707-A043-AED3-3B49BD5DCCBF}"/>
                  </a:ext>
                </a:extLst>
              </p:cNvPr>
              <p:cNvCxnSpPr>
                <a:cxnSpLocks noChangeShapeType="1"/>
                <a:stCxn id="69" idx="3"/>
                <a:endCxn id="59" idx="2"/>
              </p:cNvCxnSpPr>
              <p:nvPr/>
            </p:nvCxnSpPr>
            <p:spPr bwMode="auto">
              <a:xfrm>
                <a:off x="2407886" y="5140276"/>
                <a:ext cx="443251" cy="123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EBA214F-B9F2-CF47-81A7-CD7118A326B6}"/>
                  </a:ext>
                </a:extLst>
              </p:cNvPr>
              <p:cNvSpPr txBox="1"/>
              <p:nvPr/>
            </p:nvSpPr>
            <p:spPr>
              <a:xfrm>
                <a:off x="614363" y="4257679"/>
                <a:ext cx="2868393" cy="553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2100" dirty="0">
                    <a:solidFill>
                      <a:prstClr val="black"/>
                    </a:solidFill>
                    <a:latin typeface="Calibri" panose="020F0502020204030204"/>
                  </a:rPr>
                  <a:t>Abstraction</a:t>
                </a:r>
                <a:r>
                  <a:rPr lang="en-US" dirty="0">
                    <a:solidFill>
                      <a:prstClr val="black"/>
                    </a:solidFill>
                    <a:latin typeface="Calibri" panose="020F0502020204030204"/>
                  </a:rPr>
                  <a:t>: queue</a:t>
                </a:r>
              </a:p>
            </p:txBody>
          </p:sp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ACC4285-D642-A34C-B0E5-42C38A2C1EBF}"/>
                </a:ext>
              </a:extLst>
            </p:cNvPr>
            <p:cNvSpPr txBox="1"/>
            <p:nvPr/>
          </p:nvSpPr>
          <p:spPr>
            <a:xfrm>
              <a:off x="2978727" y="4907280"/>
              <a:ext cx="41293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180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5896" y="1981458"/>
            <a:ext cx="3813224" cy="2010878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 scheduling: </a:t>
            </a:r>
          </a:p>
          <a:p>
            <a:pPr marL="386954" indent="-208360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priority</a:t>
            </a:r>
            <a:endParaRPr lang="en-US" dirty="0"/>
          </a:p>
        </p:txBody>
      </p:sp>
      <p:grpSp>
        <p:nvGrpSpPr>
          <p:cNvPr id="172" name="Group 25">
            <a:extLst>
              <a:ext uri="{FF2B5EF4-FFF2-40B4-BE49-F238E27FC236}">
                <a16:creationId xmlns:a16="http://schemas.microsoft.com/office/drawing/2014/main" id="{D29AA7AB-4B29-484B-B16E-5A0377B37697}"/>
              </a:ext>
            </a:extLst>
          </p:cNvPr>
          <p:cNvGrpSpPr>
            <a:grpSpLocks/>
          </p:cNvGrpSpPr>
          <p:nvPr/>
        </p:nvGrpSpPr>
        <p:grpSpPr bwMode="auto">
          <a:xfrm>
            <a:off x="6326741" y="2762249"/>
            <a:ext cx="699374" cy="435260"/>
            <a:chOff x="1670312" y="2557567"/>
            <a:chExt cx="932470" cy="580220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4F27A407-CAD2-654D-B519-29624580BA51}"/>
                </a:ext>
              </a:extLst>
            </p:cNvPr>
            <p:cNvSpPr/>
            <p:nvPr/>
          </p:nvSpPr>
          <p:spPr>
            <a:xfrm>
              <a:off x="2254738" y="2557567"/>
              <a:ext cx="348044" cy="580220"/>
            </a:xfrm>
            <a:prstGeom prst="rect">
              <a:avLst/>
            </a:prstGeom>
            <a:solidFill>
              <a:srgbClr val="00B050"/>
            </a:solidFill>
            <a:ln w="15875">
              <a:noFill/>
            </a:ln>
          </p:spPr>
          <p:txBody>
            <a:bodyPr wrap="none"/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 dirty="0">
                <a:solidFill>
                  <a:srgbClr val="000000"/>
                </a:solidFill>
                <a:latin typeface="Comic Sans MS" pitchFamily="66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86" name="Group 39">
              <a:extLst>
                <a:ext uri="{FF2B5EF4-FFF2-40B4-BE49-F238E27FC236}">
                  <a16:creationId xmlns:a16="http://schemas.microsoft.com/office/drawing/2014/main" id="{1F49319F-C1B9-5448-8932-EDC4FDA07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88" name="Rectangle 41">
                <a:extLst>
                  <a:ext uri="{FF2B5EF4-FFF2-40B4-BE49-F238E27FC236}">
                    <a16:creationId xmlns:a16="http://schemas.microsoft.com/office/drawing/2014/main" id="{419B0B07-E14F-574A-A6D3-5EF2081F5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89" name="Straight Connector 42">
                <a:extLst>
                  <a:ext uri="{FF2B5EF4-FFF2-40B4-BE49-F238E27FC236}">
                    <a16:creationId xmlns:a16="http://schemas.microsoft.com/office/drawing/2014/main" id="{092A6E7E-73F6-2849-B5B2-C6955AC9F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Straight Connector 43">
                <a:extLst>
                  <a:ext uri="{FF2B5EF4-FFF2-40B4-BE49-F238E27FC236}">
                    <a16:creationId xmlns:a16="http://schemas.microsoft.com/office/drawing/2014/main" id="{80314DF4-FA34-A749-807A-6B5E4D9827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44">
                <a:extLst>
                  <a:ext uri="{FF2B5EF4-FFF2-40B4-BE49-F238E27FC236}">
                    <a16:creationId xmlns:a16="http://schemas.microsoft.com/office/drawing/2014/main" id="{151DE241-B625-BC49-B4B6-56DFF1F485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Straight Connector 45">
                <a:extLst>
                  <a:ext uri="{FF2B5EF4-FFF2-40B4-BE49-F238E27FC236}">
                    <a16:creationId xmlns:a16="http://schemas.microsoft.com/office/drawing/2014/main" id="{DAA11CD9-3EF6-6548-909A-06733C3880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Straight Connector 46">
                <a:extLst>
                  <a:ext uri="{FF2B5EF4-FFF2-40B4-BE49-F238E27FC236}">
                    <a16:creationId xmlns:a16="http://schemas.microsoft.com/office/drawing/2014/main" id="{AECF307B-27BA-2244-B46E-31F0A1B452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Straight Connector 47">
                <a:extLst>
                  <a:ext uri="{FF2B5EF4-FFF2-40B4-BE49-F238E27FC236}">
                    <a16:creationId xmlns:a16="http://schemas.microsoft.com/office/drawing/2014/main" id="{ED8A1684-6836-3741-B33E-B3955A845C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Straight Connector 48">
                <a:extLst>
                  <a:ext uri="{FF2B5EF4-FFF2-40B4-BE49-F238E27FC236}">
                    <a16:creationId xmlns:a16="http://schemas.microsoft.com/office/drawing/2014/main" id="{2EDC3350-9B5F-E74E-96B1-C12522F74A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73" name="Group 26">
            <a:extLst>
              <a:ext uri="{FF2B5EF4-FFF2-40B4-BE49-F238E27FC236}">
                <a16:creationId xmlns:a16="http://schemas.microsoft.com/office/drawing/2014/main" id="{EBCAE18E-9192-9743-9EDB-C1BF166860C5}"/>
              </a:ext>
            </a:extLst>
          </p:cNvPr>
          <p:cNvGrpSpPr>
            <a:grpSpLocks/>
          </p:cNvGrpSpPr>
          <p:nvPr/>
        </p:nvGrpSpPr>
        <p:grpSpPr bwMode="auto">
          <a:xfrm>
            <a:off x="6301901" y="2258667"/>
            <a:ext cx="705260" cy="425152"/>
            <a:chOff x="1670312" y="2561471"/>
            <a:chExt cx="940317" cy="56674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7" name="Rectangle 30">
              <a:extLst>
                <a:ext uri="{FF2B5EF4-FFF2-40B4-BE49-F238E27FC236}">
                  <a16:creationId xmlns:a16="http://schemas.microsoft.com/office/drawing/2014/main" id="{1EC31351-D048-AB4C-9597-34C78CD42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61471"/>
              <a:ext cx="693767" cy="561283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176" name="Group 29">
              <a:extLst>
                <a:ext uri="{FF2B5EF4-FFF2-40B4-BE49-F238E27FC236}">
                  <a16:creationId xmlns:a16="http://schemas.microsoft.com/office/drawing/2014/main" id="{C9195E19-089C-0F4A-A590-A8DFCA59B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78" name="Rectangle 31">
                <a:extLst>
                  <a:ext uri="{FF2B5EF4-FFF2-40B4-BE49-F238E27FC236}">
                    <a16:creationId xmlns:a16="http://schemas.microsoft.com/office/drawing/2014/main" id="{4601C83D-8525-6C46-A5A1-282E20FB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79" name="Straight Connector 32">
                <a:extLst>
                  <a:ext uri="{FF2B5EF4-FFF2-40B4-BE49-F238E27FC236}">
                    <a16:creationId xmlns:a16="http://schemas.microsoft.com/office/drawing/2014/main" id="{46FEDEF7-94ED-654C-A714-5DA4494924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Straight Connector 33">
                <a:extLst>
                  <a:ext uri="{FF2B5EF4-FFF2-40B4-BE49-F238E27FC236}">
                    <a16:creationId xmlns:a16="http://schemas.microsoft.com/office/drawing/2014/main" id="{8AEE757F-2AA1-A049-996E-CD65BB439B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Straight Connector 34">
                <a:extLst>
                  <a:ext uri="{FF2B5EF4-FFF2-40B4-BE49-F238E27FC236}">
                    <a16:creationId xmlns:a16="http://schemas.microsoft.com/office/drawing/2014/main" id="{6FBD7A30-4DFE-9741-94DF-756F5091DA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Straight Connector 35">
                <a:extLst>
                  <a:ext uri="{FF2B5EF4-FFF2-40B4-BE49-F238E27FC236}">
                    <a16:creationId xmlns:a16="http://schemas.microsoft.com/office/drawing/2014/main" id="{A2413EBD-2230-9C4C-A1EF-E4D4691AE36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Straight Connector 36">
                <a:extLst>
                  <a:ext uri="{FF2B5EF4-FFF2-40B4-BE49-F238E27FC236}">
                    <a16:creationId xmlns:a16="http://schemas.microsoft.com/office/drawing/2014/main" id="{50DF05E5-CAE1-2548-9217-F3494FEAF9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Straight Connector 37">
                <a:extLst>
                  <a:ext uri="{FF2B5EF4-FFF2-40B4-BE49-F238E27FC236}">
                    <a16:creationId xmlns:a16="http://schemas.microsoft.com/office/drawing/2014/main" id="{4899B61A-4B5B-1C46-9B4B-0AEEACEDC24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Straight Connector 38">
                <a:extLst>
                  <a:ext uri="{FF2B5EF4-FFF2-40B4-BE49-F238E27FC236}">
                    <a16:creationId xmlns:a16="http://schemas.microsoft.com/office/drawing/2014/main" id="{22354FFA-0AC0-4B4E-B017-379116B17B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74" name="Isosceles Triangle 27">
            <a:extLst>
              <a:ext uri="{FF2B5EF4-FFF2-40B4-BE49-F238E27FC236}">
                <a16:creationId xmlns:a16="http://schemas.microsoft.com/office/drawing/2014/main" id="{6B600212-9DCE-FA45-84A4-EE6D55AC00D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701458" y="2545472"/>
            <a:ext cx="431365" cy="322687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19050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sp>
        <p:nvSpPr>
          <p:cNvPr id="175" name="Oval 28">
            <a:extLst>
              <a:ext uri="{FF2B5EF4-FFF2-40B4-BE49-F238E27FC236}">
                <a16:creationId xmlns:a16="http://schemas.microsoft.com/office/drawing/2014/main" id="{D78010AB-EF5A-6941-809F-F93A8141A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571" y="2485873"/>
            <a:ext cx="474719" cy="471713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350" kern="0">
              <a:solidFill>
                <a:srgbClr val="000000"/>
              </a:solidFill>
            </a:endParaRPr>
          </a:p>
        </p:txBody>
      </p:sp>
      <p:cxnSp>
        <p:nvCxnSpPr>
          <p:cNvPr id="157" name="Straight Arrow Connector 10">
            <a:extLst>
              <a:ext uri="{FF2B5EF4-FFF2-40B4-BE49-F238E27FC236}">
                <a16:creationId xmlns:a16="http://schemas.microsoft.com/office/drawing/2014/main" id="{807EF7CE-15BB-0345-80AA-C72219B530DE}"/>
              </a:ext>
            </a:extLst>
          </p:cNvPr>
          <p:cNvCxnSpPr>
            <a:cxnSpLocks noChangeShapeType="1"/>
            <a:stCxn id="174" idx="0"/>
            <a:endCxn id="178" idx="1"/>
          </p:cNvCxnSpPr>
          <p:nvPr/>
        </p:nvCxnSpPr>
        <p:spPr bwMode="auto">
          <a:xfrm flipV="1">
            <a:off x="6078484" y="2471042"/>
            <a:ext cx="223418" cy="235773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8" name="Straight Arrow Connector 11">
            <a:extLst>
              <a:ext uri="{FF2B5EF4-FFF2-40B4-BE49-F238E27FC236}">
                <a16:creationId xmlns:a16="http://schemas.microsoft.com/office/drawing/2014/main" id="{F55CECDF-4CB3-5843-AF94-3B368134102E}"/>
              </a:ext>
            </a:extLst>
          </p:cNvPr>
          <p:cNvCxnSpPr>
            <a:cxnSpLocks noChangeShapeType="1"/>
            <a:stCxn id="174" idx="0"/>
            <a:endCxn id="188" idx="1"/>
          </p:cNvCxnSpPr>
          <p:nvPr/>
        </p:nvCxnSpPr>
        <p:spPr bwMode="auto">
          <a:xfrm>
            <a:off x="6078484" y="2706816"/>
            <a:ext cx="248258" cy="270737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Arrow Connector 14">
            <a:extLst>
              <a:ext uri="{FF2B5EF4-FFF2-40B4-BE49-F238E27FC236}">
                <a16:creationId xmlns:a16="http://schemas.microsoft.com/office/drawing/2014/main" id="{4F6FF0FC-694A-FB4A-B7BF-730824E84E13}"/>
              </a:ext>
            </a:extLst>
          </p:cNvPr>
          <p:cNvCxnSpPr>
            <a:cxnSpLocks noChangeShapeType="1"/>
            <a:endCxn id="175" idx="1"/>
          </p:cNvCxnSpPr>
          <p:nvPr/>
        </p:nvCxnSpPr>
        <p:spPr bwMode="auto">
          <a:xfrm>
            <a:off x="7005812" y="2461648"/>
            <a:ext cx="168281" cy="93305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Arrow Connector 15">
            <a:extLst>
              <a:ext uri="{FF2B5EF4-FFF2-40B4-BE49-F238E27FC236}">
                <a16:creationId xmlns:a16="http://schemas.microsoft.com/office/drawing/2014/main" id="{014D0138-D0C8-754D-892F-A6B42C7D3F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23416" y="2872426"/>
            <a:ext cx="139235" cy="117872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Arrow Connector 16">
            <a:extLst>
              <a:ext uri="{FF2B5EF4-FFF2-40B4-BE49-F238E27FC236}">
                <a16:creationId xmlns:a16="http://schemas.microsoft.com/office/drawing/2014/main" id="{A4B2BAE5-CB5A-6145-9067-070F0828B9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75941" y="2730542"/>
            <a:ext cx="293235" cy="876"/>
          </a:xfrm>
          <a:prstGeom prst="straightConnector1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4" name="TextBox 17">
            <a:extLst>
              <a:ext uri="{FF2B5EF4-FFF2-40B4-BE49-F238E27FC236}">
                <a16:creationId xmlns:a16="http://schemas.microsoft.com/office/drawing/2014/main" id="{2E543E50-C3C7-E541-9ECB-BF1EF2474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019" y="2006972"/>
            <a:ext cx="129715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high priority queue</a:t>
            </a:r>
          </a:p>
        </p:txBody>
      </p:sp>
      <p:sp>
        <p:nvSpPr>
          <p:cNvPr id="165" name="TextBox 18">
            <a:extLst>
              <a:ext uri="{FF2B5EF4-FFF2-40B4-BE49-F238E27FC236}">
                <a16:creationId xmlns:a16="http://schemas.microsoft.com/office/drawing/2014/main" id="{D33A6E20-61AB-3A46-BAD3-72B639231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1442" y="3228515"/>
            <a:ext cx="124425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low priority queue</a:t>
            </a:r>
          </a:p>
        </p:txBody>
      </p:sp>
      <p:sp>
        <p:nvSpPr>
          <p:cNvPr id="166" name="TextBox 19">
            <a:extLst>
              <a:ext uri="{FF2B5EF4-FFF2-40B4-BE49-F238E27FC236}">
                <a16:creationId xmlns:a16="http://schemas.microsoft.com/office/drawing/2014/main" id="{18CA292A-DA82-0843-80BD-20E9FC633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3381" y="2366297"/>
            <a:ext cx="62068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  <a:cs typeface="Arial" panose="020B0604020202020204" pitchFamily="34" charset="0"/>
              </a:rPr>
              <a:t>arrivals</a:t>
            </a:r>
          </a:p>
        </p:txBody>
      </p:sp>
      <p:sp>
        <p:nvSpPr>
          <p:cNvPr id="167" name="TextBox 20">
            <a:extLst>
              <a:ext uri="{FF2B5EF4-FFF2-40B4-BE49-F238E27FC236}">
                <a16:creationId xmlns:a16="http://schemas.microsoft.com/office/drawing/2014/main" id="{66963E56-8D94-1F47-9283-561C942DF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4476" y="2915599"/>
            <a:ext cx="62709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classify</a:t>
            </a:r>
          </a:p>
        </p:txBody>
      </p:sp>
      <p:sp>
        <p:nvSpPr>
          <p:cNvPr id="170" name="TextBox 23">
            <a:extLst>
              <a:ext uri="{FF2B5EF4-FFF2-40B4-BE49-F238E27FC236}">
                <a16:creationId xmlns:a16="http://schemas.microsoft.com/office/drawing/2014/main" id="{C50F9624-DB30-D841-8393-1591753B2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1547" y="2931476"/>
            <a:ext cx="830677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departures</a:t>
            </a:r>
          </a:p>
        </p:txBody>
      </p:sp>
      <p:sp>
        <p:nvSpPr>
          <p:cNvPr id="171" name="TextBox 24">
            <a:extLst>
              <a:ext uri="{FF2B5EF4-FFF2-40B4-BE49-F238E27FC236}">
                <a16:creationId xmlns:a16="http://schemas.microsoft.com/office/drawing/2014/main" id="{3D12E165-AACD-FC4D-9133-E5299E6E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7889" y="2935877"/>
            <a:ext cx="38824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link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A413330-497F-ED47-B78A-AF3BCDFF5B9A}"/>
              </a:ext>
            </a:extLst>
          </p:cNvPr>
          <p:cNvGrpSpPr>
            <a:grpSpLocks/>
          </p:cNvGrpSpPr>
          <p:nvPr/>
        </p:nvGrpSpPr>
        <p:grpSpPr bwMode="auto">
          <a:xfrm>
            <a:off x="5874484" y="4297610"/>
            <a:ext cx="288028" cy="565547"/>
            <a:chOff x="2797204" y="2989241"/>
            <a:chExt cx="383415" cy="755477"/>
          </a:xfrm>
        </p:grpSpPr>
        <p:sp>
          <p:nvSpPr>
            <p:cNvPr id="199" name="Rectangle 52">
              <a:extLst>
                <a:ext uri="{FF2B5EF4-FFF2-40B4-BE49-F238E27FC236}">
                  <a16:creationId xmlns:a16="http://schemas.microsoft.com/office/drawing/2014/main" id="{B91332E7-A11F-9347-AEBB-461467FDA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00" name="Group 53">
              <a:extLst>
                <a:ext uri="{FF2B5EF4-FFF2-40B4-BE49-F238E27FC236}">
                  <a16:creationId xmlns:a16="http://schemas.microsoft.com/office/drawing/2014/main" id="{F4ACB128-10F8-694B-81EE-797A0DD60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01" name="Oval 54">
                <a:extLst>
                  <a:ext uri="{FF2B5EF4-FFF2-40B4-BE49-F238E27FC236}">
                    <a16:creationId xmlns:a16="http://schemas.microsoft.com/office/drawing/2014/main" id="{FEC2E554-32AB-DB43-AF65-3677E140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TextBox 55">
                <a:extLst>
                  <a:ext uri="{FF2B5EF4-FFF2-40B4-BE49-F238E27FC236}">
                    <a16:creationId xmlns:a16="http://schemas.microsoft.com/office/drawing/2014/main" id="{3038C36E-D4FE-2D43-81C4-8CBEF283A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1</a:t>
                </a: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D5CDCB5-8BD7-8449-9EE8-522A6E1EC58E}"/>
              </a:ext>
            </a:extLst>
          </p:cNvPr>
          <p:cNvGrpSpPr>
            <a:grpSpLocks/>
          </p:cNvGrpSpPr>
          <p:nvPr/>
        </p:nvGrpSpPr>
        <p:grpSpPr bwMode="auto">
          <a:xfrm>
            <a:off x="6136422" y="4301182"/>
            <a:ext cx="287944" cy="566738"/>
            <a:chOff x="2797204" y="2989241"/>
            <a:chExt cx="385062" cy="755477"/>
          </a:xfrm>
        </p:grpSpPr>
        <p:sp>
          <p:nvSpPr>
            <p:cNvPr id="204" name="Rectangle 57">
              <a:extLst>
                <a:ext uri="{FF2B5EF4-FFF2-40B4-BE49-F238E27FC236}">
                  <a16:creationId xmlns:a16="http://schemas.microsoft.com/office/drawing/2014/main" id="{79C763B8-181E-C545-8EDE-2006D8C79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05" name="Group 58">
              <a:extLst>
                <a:ext uri="{FF2B5EF4-FFF2-40B4-BE49-F238E27FC236}">
                  <a16:creationId xmlns:a16="http://schemas.microsoft.com/office/drawing/2014/main" id="{BB006118-96E2-A144-A976-280D82D62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60565" cy="369247"/>
              <a:chOff x="2821701" y="3197503"/>
              <a:chExt cx="360565" cy="369247"/>
            </a:xfrm>
          </p:grpSpPr>
          <p:sp>
            <p:nvSpPr>
              <p:cNvPr id="206" name="Oval 59">
                <a:extLst>
                  <a:ext uri="{FF2B5EF4-FFF2-40B4-BE49-F238E27FC236}">
                    <a16:creationId xmlns:a16="http://schemas.microsoft.com/office/drawing/2014/main" id="{4A938029-DCC0-0240-A47F-3D1EAA25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TextBox 60">
                <a:extLst>
                  <a:ext uri="{FF2B5EF4-FFF2-40B4-BE49-F238E27FC236}">
                    <a16:creationId xmlns:a16="http://schemas.microsoft.com/office/drawing/2014/main" id="{0D6BFA59-6951-BA4F-849A-B320C9CA9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3</a:t>
                </a:r>
              </a:p>
            </p:txBody>
          </p:sp>
        </p:grp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628CDD20-1F91-BA48-AEEC-082272BFE385}"/>
              </a:ext>
            </a:extLst>
          </p:cNvPr>
          <p:cNvGrpSpPr>
            <a:grpSpLocks/>
          </p:cNvGrpSpPr>
          <p:nvPr/>
        </p:nvGrpSpPr>
        <p:grpSpPr bwMode="auto">
          <a:xfrm>
            <a:off x="6399551" y="4297609"/>
            <a:ext cx="287944" cy="566738"/>
            <a:chOff x="997686" y="3954289"/>
            <a:chExt cx="385062" cy="755477"/>
          </a:xfrm>
        </p:grpSpPr>
        <p:sp>
          <p:nvSpPr>
            <p:cNvPr id="209" name="Rectangle 62">
              <a:extLst>
                <a:ext uri="{FF2B5EF4-FFF2-40B4-BE49-F238E27FC236}">
                  <a16:creationId xmlns:a16="http://schemas.microsoft.com/office/drawing/2014/main" id="{5601D88E-9405-1B4E-B7D8-10891DF1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0" name="Group 63">
              <a:extLst>
                <a:ext uri="{FF2B5EF4-FFF2-40B4-BE49-F238E27FC236}">
                  <a16:creationId xmlns:a16="http://schemas.microsoft.com/office/drawing/2014/main" id="{22469F56-B5A8-A44E-A5FF-04A4C3A4F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60565" cy="369247"/>
              <a:chOff x="2821701" y="3197503"/>
              <a:chExt cx="360565" cy="369247"/>
            </a:xfrm>
          </p:grpSpPr>
          <p:sp>
            <p:nvSpPr>
              <p:cNvPr id="211" name="Oval 64">
                <a:extLst>
                  <a:ext uri="{FF2B5EF4-FFF2-40B4-BE49-F238E27FC236}">
                    <a16:creationId xmlns:a16="http://schemas.microsoft.com/office/drawing/2014/main" id="{60743089-7BBE-7A47-8B6F-9BA95826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TextBox 65">
                <a:extLst>
                  <a:ext uri="{FF2B5EF4-FFF2-40B4-BE49-F238E27FC236}">
                    <a16:creationId xmlns:a16="http://schemas.microsoft.com/office/drawing/2014/main" id="{97AE9EDF-FCD8-A44E-830F-C938E1028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60565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2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ED8E6B2-55F7-A842-BF00-1FDEAB5B96FB}"/>
              </a:ext>
            </a:extLst>
          </p:cNvPr>
          <p:cNvGrpSpPr>
            <a:grpSpLocks/>
          </p:cNvGrpSpPr>
          <p:nvPr/>
        </p:nvGrpSpPr>
        <p:grpSpPr bwMode="auto">
          <a:xfrm>
            <a:off x="6666250" y="4296419"/>
            <a:ext cx="288028" cy="565547"/>
            <a:chOff x="2797204" y="2989241"/>
            <a:chExt cx="383415" cy="755477"/>
          </a:xfrm>
        </p:grpSpPr>
        <p:sp>
          <p:nvSpPr>
            <p:cNvPr id="214" name="Rectangle 67">
              <a:extLst>
                <a:ext uri="{FF2B5EF4-FFF2-40B4-BE49-F238E27FC236}">
                  <a16:creationId xmlns:a16="http://schemas.microsoft.com/office/drawing/2014/main" id="{17877A5D-7221-1B44-A820-C6CA50DD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grpSp>
          <p:nvGrpSpPr>
            <p:cNvPr id="215" name="Group 68">
              <a:extLst>
                <a:ext uri="{FF2B5EF4-FFF2-40B4-BE49-F238E27FC236}">
                  <a16:creationId xmlns:a16="http://schemas.microsoft.com/office/drawing/2014/main" id="{971AF330-877D-B346-8636-720417511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358918" cy="370024"/>
              <a:chOff x="2821701" y="3197503"/>
              <a:chExt cx="358918" cy="370024"/>
            </a:xfrm>
          </p:grpSpPr>
          <p:sp>
            <p:nvSpPr>
              <p:cNvPr id="216" name="Oval 69">
                <a:extLst>
                  <a:ext uri="{FF2B5EF4-FFF2-40B4-BE49-F238E27FC236}">
                    <a16:creationId xmlns:a16="http://schemas.microsoft.com/office/drawing/2014/main" id="{BBC6CE4C-69C6-3442-856D-E7AE545D2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TextBox 70">
                <a:extLst>
                  <a:ext uri="{FF2B5EF4-FFF2-40B4-BE49-F238E27FC236}">
                    <a16:creationId xmlns:a16="http://schemas.microsoft.com/office/drawing/2014/main" id="{6651BEED-1878-374C-8A7F-971D8CFEE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70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4</a:t>
                </a: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C52832B-CB92-454D-9FA5-397F33ED018E}"/>
              </a:ext>
            </a:extLst>
          </p:cNvPr>
          <p:cNvGrpSpPr>
            <a:grpSpLocks/>
          </p:cNvGrpSpPr>
          <p:nvPr/>
        </p:nvGrpSpPr>
        <p:grpSpPr bwMode="auto">
          <a:xfrm>
            <a:off x="7462779" y="4302372"/>
            <a:ext cx="288028" cy="566738"/>
            <a:chOff x="997686" y="3954289"/>
            <a:chExt cx="383415" cy="755477"/>
          </a:xfrm>
        </p:grpSpPr>
        <p:sp>
          <p:nvSpPr>
            <p:cNvPr id="219" name="Rectangle 72">
              <a:extLst>
                <a:ext uri="{FF2B5EF4-FFF2-40B4-BE49-F238E27FC236}">
                  <a16:creationId xmlns:a16="http://schemas.microsoft.com/office/drawing/2014/main" id="{E8EB6424-F905-7341-B066-9F8E5F62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 dirty="0">
                <a:solidFill>
                  <a:srgbClr val="000000"/>
                </a:solidFill>
              </a:endParaRPr>
            </a:p>
          </p:txBody>
        </p:sp>
        <p:grpSp>
          <p:nvGrpSpPr>
            <p:cNvPr id="220" name="Group 73">
              <a:extLst>
                <a:ext uri="{FF2B5EF4-FFF2-40B4-BE49-F238E27FC236}">
                  <a16:creationId xmlns:a16="http://schemas.microsoft.com/office/drawing/2014/main" id="{EAE329E5-B657-7E46-AF92-0B794854B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358918" cy="369247"/>
              <a:chOff x="2821701" y="3197503"/>
              <a:chExt cx="358918" cy="369247"/>
            </a:xfrm>
          </p:grpSpPr>
          <p:sp>
            <p:nvSpPr>
              <p:cNvPr id="221" name="Oval 74">
                <a:extLst>
                  <a:ext uri="{FF2B5EF4-FFF2-40B4-BE49-F238E27FC236}">
                    <a16:creationId xmlns:a16="http://schemas.microsoft.com/office/drawing/2014/main" id="{14299EB1-5355-4344-8A2B-DA7E42F81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35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TextBox 75">
                <a:extLst>
                  <a:ext uri="{FF2B5EF4-FFF2-40B4-BE49-F238E27FC236}">
                    <a16:creationId xmlns:a16="http://schemas.microsoft.com/office/drawing/2014/main" id="{0910BB6C-C974-2D4C-91BD-0C41CB78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358918" cy="369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kern="0">
                    <a:solidFill>
                      <a:srgbClr val="000000"/>
                    </a:solidFill>
                    <a:cs typeface="Arial" panose="020B0604020202020204" pitchFamily="34" charset="0"/>
                  </a:rPr>
                  <a:t>5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414A69-7A4D-E94C-9166-A43D26F738FB}"/>
              </a:ext>
            </a:extLst>
          </p:cNvPr>
          <p:cNvGrpSpPr/>
          <p:nvPr/>
        </p:nvGrpSpPr>
        <p:grpSpPr>
          <a:xfrm>
            <a:off x="5232739" y="3993999"/>
            <a:ext cx="2983706" cy="1152838"/>
            <a:chOff x="6976985" y="4182334"/>
            <a:chExt cx="3978275" cy="1537117"/>
          </a:xfrm>
        </p:grpSpPr>
        <p:cxnSp>
          <p:nvCxnSpPr>
            <p:cNvPr id="196" name="Straight Connector 49">
              <a:extLst>
                <a:ext uri="{FF2B5EF4-FFF2-40B4-BE49-F238E27FC236}">
                  <a16:creationId xmlns:a16="http://schemas.microsoft.com/office/drawing/2014/main" id="{09FBCBE2-0BE6-0B41-8BDC-3994B6A0EE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3110" y="4580796"/>
              <a:ext cx="323056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7" name="Straight Connector 50">
              <a:extLst>
                <a:ext uri="{FF2B5EF4-FFF2-40B4-BE49-F238E27FC236}">
                  <a16:creationId xmlns:a16="http://schemas.microsoft.com/office/drawing/2014/main" id="{7F18FA76-7AB2-2240-83F5-7ECCE2B761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4698" y="5352321"/>
              <a:ext cx="32305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73" name="TextBox 126">
              <a:extLst>
                <a:ext uri="{FF2B5EF4-FFF2-40B4-BE49-F238E27FC236}">
                  <a16:creationId xmlns:a16="http://schemas.microsoft.com/office/drawing/2014/main" id="{0D4C74E0-D72A-AB40-AFD9-B2B842FE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6985" y="4182334"/>
              <a:ext cx="827577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arrivals</a:t>
              </a:r>
            </a:p>
          </p:txBody>
        </p:sp>
        <p:sp>
          <p:nvSpPr>
            <p:cNvPr id="274" name="TextBox 127">
              <a:extLst>
                <a:ext uri="{FF2B5EF4-FFF2-40B4-BE49-F238E27FC236}">
                  <a16:creationId xmlns:a16="http://schemas.microsoft.com/office/drawing/2014/main" id="{53975E93-967F-ED41-83F1-9D88A6965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00798" y="5380896"/>
              <a:ext cx="1107569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>
                  <a:solidFill>
                    <a:srgbClr val="000000"/>
                  </a:solidFill>
                  <a:cs typeface="Arial" panose="020B0604020202020204" pitchFamily="34" charset="0"/>
                </a:rPr>
                <a:t>departures</a:t>
              </a:r>
            </a:p>
          </p:txBody>
        </p:sp>
        <p:sp>
          <p:nvSpPr>
            <p:cNvPr id="275" name="TextBox 128">
              <a:extLst>
                <a:ext uri="{FF2B5EF4-FFF2-40B4-BE49-F238E27FC236}">
                  <a16:creationId xmlns:a16="http://schemas.microsoft.com/office/drawing/2014/main" id="{B40D0F1D-D7DC-5742-9077-05BB3F47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3022" y="4687159"/>
              <a:ext cx="860425" cy="636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lnSpc>
                  <a:spcPts val="956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i="1" dirty="0">
                  <a:solidFill>
                    <a:srgbClr val="000000"/>
                  </a:solidFill>
                  <a:cs typeface="Arial" panose="020B0604020202020204" pitchFamily="34" charset="0"/>
                </a:rPr>
                <a:t>packet in service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77129A8-85BC-6440-85AB-254D43D1F548}"/>
              </a:ext>
            </a:extLst>
          </p:cNvPr>
          <p:cNvGrpSpPr/>
          <p:nvPr/>
        </p:nvGrpSpPr>
        <p:grpSpPr>
          <a:xfrm>
            <a:off x="5261731" y="2635675"/>
            <a:ext cx="422426" cy="127489"/>
            <a:chOff x="6268765" y="2496876"/>
            <a:chExt cx="563235" cy="169985"/>
          </a:xfrm>
        </p:grpSpPr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DA779E9A-02A9-6644-AD69-61CB27E5FD57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EC9A69F9-D799-2D40-8176-B02399B60E4C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2529E63-DBF0-6744-92EC-AF13D4CB549F}"/>
              </a:ext>
            </a:extLst>
          </p:cNvPr>
          <p:cNvGrpSpPr/>
          <p:nvPr/>
        </p:nvGrpSpPr>
        <p:grpSpPr>
          <a:xfrm>
            <a:off x="7888886" y="2608626"/>
            <a:ext cx="422426" cy="264143"/>
            <a:chOff x="6268765" y="2496876"/>
            <a:chExt cx="563235" cy="169985"/>
          </a:xfrm>
        </p:grpSpPr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11813BBB-45F9-4545-A44C-AB5AAFCFF57C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87AFC330-0A49-7843-90F0-1955543FA463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Content Placeholder 1">
            <a:extLst>
              <a:ext uri="{FF2B5EF4-FFF2-40B4-BE49-F238E27FC236}">
                <a16:creationId xmlns:a16="http://schemas.microsoft.com/office/drawing/2014/main" id="{F749212D-A689-B143-9931-DD5E944728A3}"/>
              </a:ext>
            </a:extLst>
          </p:cNvPr>
          <p:cNvSpPr txBox="1">
            <a:spLocks/>
          </p:cNvSpPr>
          <p:nvPr/>
        </p:nvSpPr>
        <p:spPr>
          <a:xfrm>
            <a:off x="575897" y="3793928"/>
            <a:ext cx="3813224" cy="1472036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6954" indent="-210741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send packet from highest priority queue that has buffered packets</a:t>
            </a:r>
          </a:p>
          <a:p>
            <a:pPr marL="603647" lvl="1" indent="-170260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FCFS within priority class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B5BFDA1-472B-D44C-AF4F-687F704E3348}"/>
              </a:ext>
            </a:extLst>
          </p:cNvPr>
          <p:cNvGrpSpPr/>
          <p:nvPr/>
        </p:nvGrpSpPr>
        <p:grpSpPr>
          <a:xfrm>
            <a:off x="5753387" y="3795280"/>
            <a:ext cx="269626" cy="488477"/>
            <a:chOff x="7398516" y="3578212"/>
            <a:chExt cx="359500" cy="651303"/>
          </a:xfrm>
        </p:grpSpPr>
        <p:sp>
          <p:nvSpPr>
            <p:cNvPr id="246" name="Oval 99">
              <a:extLst>
                <a:ext uri="{FF2B5EF4-FFF2-40B4-BE49-F238E27FC236}">
                  <a16:creationId xmlns:a16="http://schemas.microsoft.com/office/drawing/2014/main" id="{0A08FE43-AF40-AA44-97C2-598083D1E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47" name="TextBox 100">
              <a:extLst>
                <a:ext uri="{FF2B5EF4-FFF2-40B4-BE49-F238E27FC236}">
                  <a16:creationId xmlns:a16="http://schemas.microsoft.com/office/drawing/2014/main" id="{FC5974ED-B537-5F40-8FAE-38F177C67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8B55FAFA-386D-5447-BC0E-EB7887B8FEFD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BB26098-DF2F-704A-9CE3-477B4A4088E8}"/>
              </a:ext>
            </a:extLst>
          </p:cNvPr>
          <p:cNvGrpSpPr/>
          <p:nvPr/>
        </p:nvGrpSpPr>
        <p:grpSpPr>
          <a:xfrm>
            <a:off x="5974922" y="3797357"/>
            <a:ext cx="269626" cy="488477"/>
            <a:chOff x="7398516" y="3578212"/>
            <a:chExt cx="359500" cy="651303"/>
          </a:xfrm>
        </p:grpSpPr>
        <p:sp>
          <p:nvSpPr>
            <p:cNvPr id="143" name="Oval 99">
              <a:extLst>
                <a:ext uri="{FF2B5EF4-FFF2-40B4-BE49-F238E27FC236}">
                  <a16:creationId xmlns:a16="http://schemas.microsoft.com/office/drawing/2014/main" id="{1FE7763F-DEFC-0445-A67D-64E5AE18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4" name="TextBox 100">
              <a:extLst>
                <a:ext uri="{FF2B5EF4-FFF2-40B4-BE49-F238E27FC236}">
                  <a16:creationId xmlns:a16="http://schemas.microsoft.com/office/drawing/2014/main" id="{4A02E4C3-DE29-4645-A913-F3187EB58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145" name="Straight Arrow Connector 144">
              <a:extLst>
                <a:ext uri="{FF2B5EF4-FFF2-40B4-BE49-F238E27FC236}">
                  <a16:creationId xmlns:a16="http://schemas.microsoft.com/office/drawing/2014/main" id="{CB4D562C-391A-154A-B9C0-DCBC67DEF7B3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04C0CEA-EE95-7C45-9F9E-3251EBAE6CAD}"/>
              </a:ext>
            </a:extLst>
          </p:cNvPr>
          <p:cNvGrpSpPr/>
          <p:nvPr/>
        </p:nvGrpSpPr>
        <p:grpSpPr>
          <a:xfrm>
            <a:off x="6430874" y="3794448"/>
            <a:ext cx="269626" cy="488477"/>
            <a:chOff x="7398516" y="3578212"/>
            <a:chExt cx="359500" cy="651303"/>
          </a:xfrm>
        </p:grpSpPr>
        <p:sp>
          <p:nvSpPr>
            <p:cNvPr id="147" name="Oval 99">
              <a:extLst>
                <a:ext uri="{FF2B5EF4-FFF2-40B4-BE49-F238E27FC236}">
                  <a16:creationId xmlns:a16="http://schemas.microsoft.com/office/drawing/2014/main" id="{AAFD89C4-864D-F34B-A82D-1BB28524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8" name="TextBox 100">
              <a:extLst>
                <a:ext uri="{FF2B5EF4-FFF2-40B4-BE49-F238E27FC236}">
                  <a16:creationId xmlns:a16="http://schemas.microsoft.com/office/drawing/2014/main" id="{131EAF45-AA88-C248-A0B3-290327B79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B0FAAC14-1425-6443-B0A5-5CBC5E66DC31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6912A4-6BD9-FB48-8EF7-0DB862FE810A}"/>
              </a:ext>
            </a:extLst>
          </p:cNvPr>
          <p:cNvGrpSpPr/>
          <p:nvPr/>
        </p:nvGrpSpPr>
        <p:grpSpPr>
          <a:xfrm>
            <a:off x="5872370" y="3590638"/>
            <a:ext cx="269626" cy="695612"/>
            <a:chOff x="6725889" y="3647842"/>
            <a:chExt cx="359500" cy="927483"/>
          </a:xfrm>
        </p:grpSpPr>
        <p:sp>
          <p:nvSpPr>
            <p:cNvPr id="153" name="Oval 89">
              <a:extLst>
                <a:ext uri="{FF2B5EF4-FFF2-40B4-BE49-F238E27FC236}">
                  <a16:creationId xmlns:a16="http://schemas.microsoft.com/office/drawing/2014/main" id="{DB6F42F1-F3D1-9241-AFE5-67FBD8AC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9258" y="3722164"/>
              <a:ext cx="220266" cy="20023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54" name="TextBox 90">
              <a:extLst>
                <a:ext uri="{FF2B5EF4-FFF2-40B4-BE49-F238E27FC236}">
                  <a16:creationId xmlns:a16="http://schemas.microsoft.com/office/drawing/2014/main" id="{D3EE74DA-4F35-BD42-A402-E5709C994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5889" y="3647842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95ED8863-F045-6C4F-8410-611648593128}"/>
                </a:ext>
              </a:extLst>
            </p:cNvPr>
            <p:cNvCxnSpPr/>
            <p:nvPr/>
          </p:nvCxnSpPr>
          <p:spPr>
            <a:xfrm>
              <a:off x="6866312" y="3920282"/>
              <a:ext cx="0" cy="655043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9D42AA4F-FBF9-CC40-8705-7E68F9D30BB8}"/>
              </a:ext>
            </a:extLst>
          </p:cNvPr>
          <p:cNvGrpSpPr/>
          <p:nvPr/>
        </p:nvGrpSpPr>
        <p:grpSpPr>
          <a:xfrm>
            <a:off x="7355665" y="3801514"/>
            <a:ext cx="269626" cy="485983"/>
            <a:chOff x="7405166" y="3581538"/>
            <a:chExt cx="359500" cy="647977"/>
          </a:xfrm>
        </p:grpSpPr>
        <p:sp>
          <p:nvSpPr>
            <p:cNvPr id="277" name="Oval 99">
              <a:extLst>
                <a:ext uri="{FF2B5EF4-FFF2-40B4-BE49-F238E27FC236}">
                  <a16:creationId xmlns:a16="http://schemas.microsoft.com/office/drawing/2014/main" id="{ED4C12D3-CD45-C940-B0F8-78FF199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78" name="TextBox 100">
              <a:extLst>
                <a:ext uri="{FF2B5EF4-FFF2-40B4-BE49-F238E27FC236}">
                  <a16:creationId xmlns:a16="http://schemas.microsoft.com/office/drawing/2014/main" id="{E3B96439-708C-5041-BAA5-E79EF5FA9D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05166" y="358153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F92783F0-8C2B-C34F-B314-E5566258AF39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183055A-5BE8-A942-8605-57EA41C15EAA}"/>
              </a:ext>
            </a:extLst>
          </p:cNvPr>
          <p:cNvGrpSpPr/>
          <p:nvPr/>
        </p:nvGrpSpPr>
        <p:grpSpPr>
          <a:xfrm>
            <a:off x="6022304" y="4881859"/>
            <a:ext cx="269626" cy="511729"/>
            <a:chOff x="7384663" y="5459245"/>
            <a:chExt cx="359500" cy="682305"/>
          </a:xfrm>
        </p:grpSpPr>
        <p:sp>
          <p:nvSpPr>
            <p:cNvPr id="281" name="Oval 99">
              <a:extLst>
                <a:ext uri="{FF2B5EF4-FFF2-40B4-BE49-F238E27FC236}">
                  <a16:creationId xmlns:a16="http://schemas.microsoft.com/office/drawing/2014/main" id="{9934B476-1895-D149-A552-448E1310E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2" name="TextBox 100">
              <a:extLst>
                <a:ext uri="{FF2B5EF4-FFF2-40B4-BE49-F238E27FC236}">
                  <a16:creationId xmlns:a16="http://schemas.microsoft.com/office/drawing/2014/main" id="{0B65A5ED-22FF-694D-A8CF-CD58B7906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66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283" name="Straight Arrow Connector 282">
              <a:extLst>
                <a:ext uri="{FF2B5EF4-FFF2-40B4-BE49-F238E27FC236}">
                  <a16:creationId xmlns:a16="http://schemas.microsoft.com/office/drawing/2014/main" id="{880B4985-A2E7-9840-89DB-43CD1C32889B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08BFC867-D14D-3144-B81A-791B84130F74}"/>
              </a:ext>
            </a:extLst>
          </p:cNvPr>
          <p:cNvGrpSpPr/>
          <p:nvPr/>
        </p:nvGrpSpPr>
        <p:grpSpPr>
          <a:xfrm>
            <a:off x="6286234" y="4881444"/>
            <a:ext cx="269626" cy="511729"/>
            <a:chOff x="7391313" y="5459245"/>
            <a:chExt cx="359500" cy="682305"/>
          </a:xfrm>
        </p:grpSpPr>
        <p:sp>
          <p:nvSpPr>
            <p:cNvPr id="285" name="Oval 99">
              <a:extLst>
                <a:ext uri="{FF2B5EF4-FFF2-40B4-BE49-F238E27FC236}">
                  <a16:creationId xmlns:a16="http://schemas.microsoft.com/office/drawing/2014/main" id="{BCA5C7D8-492C-6D4C-A709-3454D0AAD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86" name="TextBox 100">
              <a:extLst>
                <a:ext uri="{FF2B5EF4-FFF2-40B4-BE49-F238E27FC236}">
                  <a16:creationId xmlns:a16="http://schemas.microsoft.com/office/drawing/2014/main" id="{56C67F63-AD2F-904B-A5F0-CB2761358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CED90D14-0E45-5341-B1F1-814D49A675B5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AD51B82-2C86-C848-B33C-7B11C8FA3B57}"/>
              </a:ext>
            </a:extLst>
          </p:cNvPr>
          <p:cNvGrpSpPr/>
          <p:nvPr/>
        </p:nvGrpSpPr>
        <p:grpSpPr>
          <a:xfrm>
            <a:off x="6552657" y="4881028"/>
            <a:ext cx="269626" cy="511728"/>
            <a:chOff x="7391313" y="5459245"/>
            <a:chExt cx="359500" cy="682304"/>
          </a:xfrm>
        </p:grpSpPr>
        <p:sp>
          <p:nvSpPr>
            <p:cNvPr id="289" name="Oval 99">
              <a:extLst>
                <a:ext uri="{FF2B5EF4-FFF2-40B4-BE49-F238E27FC236}">
                  <a16:creationId xmlns:a16="http://schemas.microsoft.com/office/drawing/2014/main" id="{8B751EE7-2235-4048-BC78-0782B52B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0" name="TextBox 100">
              <a:extLst>
                <a:ext uri="{FF2B5EF4-FFF2-40B4-BE49-F238E27FC236}">
                  <a16:creationId xmlns:a16="http://schemas.microsoft.com/office/drawing/2014/main" id="{B8507147-FC4D-1542-A3A7-90596BEFD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F74942C4-4354-FE45-B718-B6E99CA1D39F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ED60DF8-B507-0E4E-8EFC-684EF5836E2E}"/>
              </a:ext>
            </a:extLst>
          </p:cNvPr>
          <p:cNvGrpSpPr/>
          <p:nvPr/>
        </p:nvGrpSpPr>
        <p:grpSpPr>
          <a:xfrm>
            <a:off x="6814508" y="4881028"/>
            <a:ext cx="269626" cy="511729"/>
            <a:chOff x="7391313" y="5459245"/>
            <a:chExt cx="359500" cy="682305"/>
          </a:xfrm>
        </p:grpSpPr>
        <p:sp>
          <p:nvSpPr>
            <p:cNvPr id="293" name="Oval 99">
              <a:extLst>
                <a:ext uri="{FF2B5EF4-FFF2-40B4-BE49-F238E27FC236}">
                  <a16:creationId xmlns:a16="http://schemas.microsoft.com/office/drawing/2014/main" id="{52D8440D-1B32-3B45-A2B4-B9EB99F2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4" name="TextBox 100">
              <a:extLst>
                <a:ext uri="{FF2B5EF4-FFF2-40B4-BE49-F238E27FC236}">
                  <a16:creationId xmlns:a16="http://schemas.microsoft.com/office/drawing/2014/main" id="{F6D396E6-A748-A548-A25E-DD22B2CA3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295" name="Straight Arrow Connector 294">
              <a:extLst>
                <a:ext uri="{FF2B5EF4-FFF2-40B4-BE49-F238E27FC236}">
                  <a16:creationId xmlns:a16="http://schemas.microsoft.com/office/drawing/2014/main" id="{114BECB2-1F39-4842-A148-3F058B5E87B9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A49EEF46-5C0F-1641-93E3-C585EB817C3A}"/>
              </a:ext>
            </a:extLst>
          </p:cNvPr>
          <p:cNvGrpSpPr/>
          <p:nvPr/>
        </p:nvGrpSpPr>
        <p:grpSpPr>
          <a:xfrm>
            <a:off x="7619596" y="4878119"/>
            <a:ext cx="269626" cy="511728"/>
            <a:chOff x="7391313" y="5459245"/>
            <a:chExt cx="359500" cy="682304"/>
          </a:xfrm>
        </p:grpSpPr>
        <p:sp>
          <p:nvSpPr>
            <p:cNvPr id="297" name="Oval 99">
              <a:extLst>
                <a:ext uri="{FF2B5EF4-FFF2-40B4-BE49-F238E27FC236}">
                  <a16:creationId xmlns:a16="http://schemas.microsoft.com/office/drawing/2014/main" id="{3DCA5832-DE2D-764A-99B6-A0207347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98" name="TextBox 100">
              <a:extLst>
                <a:ext uri="{FF2B5EF4-FFF2-40B4-BE49-F238E27FC236}">
                  <a16:creationId xmlns:a16="http://schemas.microsoft.com/office/drawing/2014/main" id="{5B31099F-7256-BD4F-88BF-DDDC029150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3595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99" name="Straight Arrow Connector 298">
              <a:extLst>
                <a:ext uri="{FF2B5EF4-FFF2-40B4-BE49-F238E27FC236}">
                  <a16:creationId xmlns:a16="http://schemas.microsoft.com/office/drawing/2014/main" id="{299E53A8-3472-E546-8464-2381D0D10BDC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0838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2168" y="1914269"/>
            <a:ext cx="3866547" cy="1884963"/>
          </a:xfrm>
        </p:spPr>
        <p:txBody>
          <a:bodyPr>
            <a:normAutofit fontScale="925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Round Robin (RR) scheduling:</a:t>
            </a:r>
          </a:p>
          <a:p>
            <a:pPr marL="346472" indent="-167879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classified, queued by class</a:t>
            </a:r>
          </a:p>
          <a:p>
            <a:pPr marL="603647" lvl="1" indent="-167879"/>
            <a:r>
              <a:rPr lang="en-US" altLang="en-US" sz="21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round robin</a:t>
            </a:r>
            <a:endParaRPr lang="en-US" dirty="0"/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F8A8ADF-5F32-994F-BC3B-330DE15D2284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9" name="Group 25">
            <a:extLst>
              <a:ext uri="{FF2B5EF4-FFF2-40B4-BE49-F238E27FC236}">
                <a16:creationId xmlns:a16="http://schemas.microsoft.com/office/drawing/2014/main" id="{5E20D4A5-ECB9-AC43-B9A4-23F1ACC6B544}"/>
              </a:ext>
            </a:extLst>
          </p:cNvPr>
          <p:cNvGrpSpPr>
            <a:grpSpLocks/>
          </p:cNvGrpSpPr>
          <p:nvPr/>
        </p:nvGrpSpPr>
        <p:grpSpPr bwMode="auto">
          <a:xfrm>
            <a:off x="5992588" y="2896758"/>
            <a:ext cx="955649" cy="570001"/>
            <a:chOff x="1670312" y="2562997"/>
            <a:chExt cx="940317" cy="565219"/>
          </a:xfrm>
        </p:grpSpPr>
        <p:grpSp>
          <p:nvGrpSpPr>
            <p:cNvPr id="142" name="Group 28">
              <a:extLst>
                <a:ext uri="{FF2B5EF4-FFF2-40B4-BE49-F238E27FC236}">
                  <a16:creationId xmlns:a16="http://schemas.microsoft.com/office/drawing/2014/main" id="{0D74CDDD-C99A-B947-9EFD-CBD75E4B4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44" name="Rectangle 30">
                <a:extLst>
                  <a:ext uri="{FF2B5EF4-FFF2-40B4-BE49-F238E27FC236}">
                    <a16:creationId xmlns:a16="http://schemas.microsoft.com/office/drawing/2014/main" id="{5BA4441C-4DBA-5C43-9B95-11C0A5BE5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45" name="Straight Connector 31">
                <a:extLst>
                  <a:ext uri="{FF2B5EF4-FFF2-40B4-BE49-F238E27FC236}">
                    <a16:creationId xmlns:a16="http://schemas.microsoft.com/office/drawing/2014/main" id="{770065E7-2AFF-9749-B481-CA28AC0942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Straight Connector 32">
                <a:extLst>
                  <a:ext uri="{FF2B5EF4-FFF2-40B4-BE49-F238E27FC236}">
                    <a16:creationId xmlns:a16="http://schemas.microsoft.com/office/drawing/2014/main" id="{539B04A0-6232-674F-9C18-A238D11AEB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Straight Connector 33">
                <a:extLst>
                  <a:ext uri="{FF2B5EF4-FFF2-40B4-BE49-F238E27FC236}">
                    <a16:creationId xmlns:a16="http://schemas.microsoft.com/office/drawing/2014/main" id="{5A314D63-4A94-934B-B80A-574E64C1FC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Straight Connector 34">
                <a:extLst>
                  <a:ext uri="{FF2B5EF4-FFF2-40B4-BE49-F238E27FC236}">
                    <a16:creationId xmlns:a16="http://schemas.microsoft.com/office/drawing/2014/main" id="{BA121D63-FFE6-C04E-AA14-2DF4C20BE7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Straight Connector 35">
                <a:extLst>
                  <a:ext uri="{FF2B5EF4-FFF2-40B4-BE49-F238E27FC236}">
                    <a16:creationId xmlns:a16="http://schemas.microsoft.com/office/drawing/2014/main" id="{EE858001-04E3-1143-818E-C81A03EFAB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Straight Connector 36">
                <a:extLst>
                  <a:ext uri="{FF2B5EF4-FFF2-40B4-BE49-F238E27FC236}">
                    <a16:creationId xmlns:a16="http://schemas.microsoft.com/office/drawing/2014/main" id="{CBF470F2-7828-8D49-A5E2-E9BDE68C61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Straight Connector 37">
                <a:extLst>
                  <a:ext uri="{FF2B5EF4-FFF2-40B4-BE49-F238E27FC236}">
                    <a16:creationId xmlns:a16="http://schemas.microsoft.com/office/drawing/2014/main" id="{E97A75DC-F010-2C45-B01F-70860A3F93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43" name="Rectangle 29">
              <a:extLst>
                <a:ext uri="{FF2B5EF4-FFF2-40B4-BE49-F238E27FC236}">
                  <a16:creationId xmlns:a16="http://schemas.microsoft.com/office/drawing/2014/main" id="{D724ED3A-7ACB-D44D-A470-0A8862BA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71262"/>
              <a:ext cx="693767" cy="552560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25">
            <a:extLst>
              <a:ext uri="{FF2B5EF4-FFF2-40B4-BE49-F238E27FC236}">
                <a16:creationId xmlns:a16="http://schemas.microsoft.com/office/drawing/2014/main" id="{78CE8917-94A5-5F43-9B45-4CF75FDA73E0}"/>
              </a:ext>
            </a:extLst>
          </p:cNvPr>
          <p:cNvGrpSpPr>
            <a:grpSpLocks/>
          </p:cNvGrpSpPr>
          <p:nvPr/>
        </p:nvGrpSpPr>
        <p:grpSpPr bwMode="auto">
          <a:xfrm>
            <a:off x="6005910" y="3598715"/>
            <a:ext cx="969290" cy="572456"/>
            <a:chOff x="1670312" y="2562997"/>
            <a:chExt cx="940318" cy="565219"/>
          </a:xfrm>
        </p:grpSpPr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60D8E17B-A552-3844-9E03-2A679FC53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FB35063A-E9F2-BC4C-A8E9-717E50FE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9C02D04A-A9F5-2845-A7BE-433428BCC5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45BE41CA-E190-B348-8E48-9BC46D3CC8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B5D1529E-4924-C248-881D-B6922DDFDE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11735752-9D7F-6347-A614-D2BFA81094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868C59A4-7FD1-F149-8C50-5744DF74BB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E8AFAF38-FB42-C546-9A05-3826F34FCB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1962054-FB67-854A-BED8-E660D3B280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67ACE1BC-0185-2240-B3FE-B81E228E6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418" y="2571262"/>
              <a:ext cx="375212" cy="552560"/>
            </a:xfrm>
            <a:prstGeom prst="rect">
              <a:avLst/>
            </a:prstGeom>
            <a:solidFill>
              <a:srgbClr val="00B05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grpSp>
        <p:nvGrpSpPr>
          <p:cNvPr id="121" name="Group 25">
            <a:extLst>
              <a:ext uri="{FF2B5EF4-FFF2-40B4-BE49-F238E27FC236}">
                <a16:creationId xmlns:a16="http://schemas.microsoft.com/office/drawing/2014/main" id="{BA9911C7-BCF3-0441-8F93-9AAE670E0B0D}"/>
              </a:ext>
            </a:extLst>
          </p:cNvPr>
          <p:cNvGrpSpPr>
            <a:grpSpLocks/>
          </p:cNvGrpSpPr>
          <p:nvPr/>
        </p:nvGrpSpPr>
        <p:grpSpPr bwMode="auto">
          <a:xfrm>
            <a:off x="6003013" y="4279861"/>
            <a:ext cx="969289" cy="541308"/>
            <a:chOff x="1670312" y="2562997"/>
            <a:chExt cx="940317" cy="565219"/>
          </a:xfrm>
        </p:grpSpPr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FE00C82-D11B-C34C-BFC4-81E9F9A08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8305CD10-A67D-8049-A130-7D6431365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DD9A96F1-A0D6-6E45-A572-3878A16D9DA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61F40E93-7522-5B49-9537-22A358F1F3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C3669C8-8DC6-1144-A3B6-94CC50CAC7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38A7AFE-85D5-6843-A4D2-59A62B4BF6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8532C686-FF5E-204A-B3B1-08302EDF90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F6C3091D-F490-CF4A-8604-13C657DC18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D8A89B68-81DA-E544-8470-F55B36DAB5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1D236F41-84E2-4F41-887A-68DC8EDF6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937" y="2571262"/>
              <a:ext cx="478692" cy="552560"/>
            </a:xfrm>
            <a:prstGeom prst="rect">
              <a:avLst/>
            </a:prstGeom>
            <a:solidFill>
              <a:srgbClr val="3333CC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</p:grpSp>
      <p:sp>
        <p:nvSpPr>
          <p:cNvPr id="86" name="Triangle 85">
            <a:extLst>
              <a:ext uri="{FF2B5EF4-FFF2-40B4-BE49-F238E27FC236}">
                <a16:creationId xmlns:a16="http://schemas.microsoft.com/office/drawing/2014/main" id="{4E037740-5ED0-EC4A-8F76-0BD68A8C710B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27883BF-A6F9-DE47-88A6-F0CE4216E83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7F5C5A68-B743-7147-8BCF-20B7D5DC9051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449C0F1E-ECD0-B049-A9B5-7870538D7F31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Arrow Connector 117">
              <a:extLst>
                <a:ext uri="{FF2B5EF4-FFF2-40B4-BE49-F238E27FC236}">
                  <a16:creationId xmlns:a16="http://schemas.microsoft.com/office/drawing/2014/main" id="{2EBB538C-0DDB-B645-86CF-67A9457818FF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1D419CE-A5C0-0A4F-85AC-1DB03EB7F28B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6DBF63E4-8431-0445-B7A7-EE6FEAE19E8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6FBBA29F-E9D0-F84F-9C86-CDCFBB2CDE86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16EAB9FF-EEC9-3A43-9BE7-A4DD14A960C4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868140F4-AC30-184C-8CF8-A2D77B410547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F99A07-C727-1644-8341-3B3CB4A1A604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0EE5CF80-BE3B-024F-A459-6681CD2BCC15}"/>
              </a:ext>
            </a:extLst>
          </p:cNvPr>
          <p:cNvCxnSpPr>
            <a:cxnSpLocks/>
            <a:stCxn id="86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34F47B22-C2C5-2543-A814-67700D8EB0B0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EE90B05F-D57F-984A-AAA3-8BB0F57C2104}"/>
              </a:ext>
            </a:extLst>
          </p:cNvPr>
          <p:cNvCxnSpPr>
            <a:cxnSpLocks/>
            <a:stCxn id="86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46D3EED-0FBB-8746-A909-7EFE21516D4A}"/>
              </a:ext>
            </a:extLst>
          </p:cNvPr>
          <p:cNvCxnSpPr>
            <a:stCxn id="144" idx="3"/>
            <a:endCxn id="110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D9F9A9FD-F1D6-674E-B6FE-3E4351E164C0}"/>
              </a:ext>
            </a:extLst>
          </p:cNvPr>
          <p:cNvCxnSpPr>
            <a:cxnSpLocks/>
            <a:stCxn id="124" idx="3"/>
            <a:endCxn id="110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FADB4CD1-2488-9641-991D-3E40210AD457}"/>
              </a:ext>
            </a:extLst>
          </p:cNvPr>
          <p:cNvCxnSpPr>
            <a:cxnSpLocks/>
            <a:stCxn id="133" idx="3"/>
            <a:endCxn id="110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59DA51A-4D35-0947-828C-22218BCFD148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110" name="Oval 27">
              <a:extLst>
                <a:ext uri="{FF2B5EF4-FFF2-40B4-BE49-F238E27FC236}">
                  <a16:creationId xmlns:a16="http://schemas.microsoft.com/office/drawing/2014/main" id="{56D3FB05-A8AB-6A43-87B6-A076129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4AED34C3-2F6F-6D45-BF7B-1AEEA59367BF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065EADC-1407-C54D-91C4-CE8B573FBBFC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FD50F4AD-EA29-4F4D-9ADD-A68E02324387}"/>
              </a:ext>
            </a:extLst>
          </p:cNvPr>
          <p:cNvSpPr/>
          <p:nvPr/>
        </p:nvSpPr>
        <p:spPr>
          <a:xfrm>
            <a:off x="7102928" y="3061608"/>
            <a:ext cx="261257" cy="1632857"/>
          </a:xfrm>
          <a:prstGeom prst="ellipse">
            <a:avLst/>
          </a:prstGeom>
          <a:noFill/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80B384F2-B516-C842-BE3D-56105ED3D4C1}"/>
              </a:ext>
            </a:extLst>
          </p:cNvPr>
          <p:cNvSpPr/>
          <p:nvPr/>
        </p:nvSpPr>
        <p:spPr>
          <a:xfrm>
            <a:off x="7287164" y="3178988"/>
            <a:ext cx="146649" cy="4399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A7A9D50-41BA-6A42-A6F6-8D80451A919B}"/>
              </a:ext>
            </a:extLst>
          </p:cNvPr>
          <p:cNvCxnSpPr/>
          <p:nvPr/>
        </p:nvCxnSpPr>
        <p:spPr>
          <a:xfrm flipV="1">
            <a:off x="7359563" y="3524969"/>
            <a:ext cx="0" cy="195943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Content Placeholder 1">
            <a:extLst>
              <a:ext uri="{FF2B5EF4-FFF2-40B4-BE49-F238E27FC236}">
                <a16:creationId xmlns:a16="http://schemas.microsoft.com/office/drawing/2014/main" id="{B3D9C97E-1CC4-BD42-93BB-5F54015681B1}"/>
              </a:ext>
            </a:extLst>
          </p:cNvPr>
          <p:cNvSpPr txBox="1">
            <a:spLocks/>
          </p:cNvSpPr>
          <p:nvPr/>
        </p:nvSpPr>
        <p:spPr>
          <a:xfrm>
            <a:off x="527258" y="3797735"/>
            <a:ext cx="3866547" cy="176072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472" indent="-167879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server cyclically, repeatedly  scans class queues, sending one complete packet from each class (if available) in turn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B2A9D21-891D-4E45-8834-0B60A5772340}"/>
              </a:ext>
            </a:extLst>
          </p:cNvPr>
          <p:cNvSpPr/>
          <p:nvPr/>
        </p:nvSpPr>
        <p:spPr>
          <a:xfrm>
            <a:off x="3314701" y="4759778"/>
            <a:ext cx="3902528" cy="571500"/>
          </a:xfrm>
          <a:custGeom>
            <a:avLst/>
            <a:gdLst>
              <a:gd name="connsiteX0" fmla="*/ 0 w 5203371"/>
              <a:gd name="connsiteY0" fmla="*/ 762000 h 762000"/>
              <a:gd name="connsiteX1" fmla="*/ 5203371 w 5203371"/>
              <a:gd name="connsiteY1" fmla="*/ 762000 h 762000"/>
              <a:gd name="connsiteX2" fmla="*/ 5203371 w 5203371"/>
              <a:gd name="connsiteY2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03371" h="762000">
                <a:moveTo>
                  <a:pt x="0" y="762000"/>
                </a:moveTo>
                <a:lnTo>
                  <a:pt x="5203371" y="762000"/>
                </a:lnTo>
                <a:lnTo>
                  <a:pt x="5203371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23538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152" grpId="0"/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154" y="2126541"/>
            <a:ext cx="4168491" cy="837095"/>
          </a:xfrm>
        </p:spPr>
        <p:txBody>
          <a:bodyPr>
            <a:normAutofit lnSpcReduction="10000"/>
          </a:bodyPr>
          <a:lstStyle/>
          <a:p>
            <a:pPr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Weighted Fair Queuing (WFQ): </a:t>
            </a:r>
          </a:p>
          <a:p>
            <a:pPr marL="436960" indent="-213122"/>
            <a:r>
              <a:rPr lang="en-US" altLang="en-US" sz="24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generalized Round Robin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90608"/>
            <a:ext cx="7886700" cy="670967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weighted fair queueing</a:t>
            </a:r>
            <a:endParaRPr lang="en-US" dirty="0"/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B0FE50D-8E31-1046-A976-F61876A256D1}"/>
              </a:ext>
            </a:extLst>
          </p:cNvPr>
          <p:cNvCxnSpPr/>
          <p:nvPr/>
        </p:nvCxnSpPr>
        <p:spPr>
          <a:xfrm>
            <a:off x="8066312" y="3910694"/>
            <a:ext cx="3429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>
            <a:extLst>
              <a:ext uri="{FF2B5EF4-FFF2-40B4-BE49-F238E27FC236}">
                <a16:creationId xmlns:a16="http://schemas.microsoft.com/office/drawing/2014/main" id="{3B740B6F-8E87-144C-8CB1-A0CA5C93F619}"/>
              </a:ext>
            </a:extLst>
          </p:cNvPr>
          <p:cNvGrpSpPr/>
          <p:nvPr/>
        </p:nvGrpSpPr>
        <p:grpSpPr>
          <a:xfrm>
            <a:off x="5992587" y="2896758"/>
            <a:ext cx="982613" cy="1924411"/>
            <a:chOff x="8117411" y="2240372"/>
            <a:chExt cx="1444110" cy="2565881"/>
          </a:xfrm>
        </p:grpSpPr>
        <p:grpSp>
          <p:nvGrpSpPr>
            <p:cNvPr id="8" name="Group 25">
              <a:extLst>
                <a:ext uri="{FF2B5EF4-FFF2-40B4-BE49-F238E27FC236}">
                  <a16:creationId xmlns:a16="http://schemas.microsoft.com/office/drawing/2014/main" id="{C563A50E-1C6D-6C46-8EE5-AAEAA0E77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17411" y="2240372"/>
              <a:ext cx="1404483" cy="760001"/>
              <a:chOff x="1670312" y="2562997"/>
              <a:chExt cx="940317" cy="565219"/>
            </a:xfrm>
          </p:grpSpPr>
          <p:grpSp>
            <p:nvGrpSpPr>
              <p:cNvPr id="18" name="Group 28">
                <a:extLst>
                  <a:ext uri="{FF2B5EF4-FFF2-40B4-BE49-F238E27FC236}">
                    <a16:creationId xmlns:a16="http://schemas.microsoft.com/office/drawing/2014/main" id="{3EFAE9E2-03FB-A240-82CC-3EEE93BB3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20" name="Rectangle 30">
                  <a:extLst>
                    <a:ext uri="{FF2B5EF4-FFF2-40B4-BE49-F238E27FC236}">
                      <a16:creationId xmlns:a16="http://schemas.microsoft.com/office/drawing/2014/main" id="{729FDF34-CD0B-9A4B-BFAA-A9A823BC3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21" name="Straight Connector 31">
                  <a:extLst>
                    <a:ext uri="{FF2B5EF4-FFF2-40B4-BE49-F238E27FC236}">
                      <a16:creationId xmlns:a16="http://schemas.microsoft.com/office/drawing/2014/main" id="{5A69AE93-EED2-CB43-99E6-0FB1510E4FF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" name="Straight Connector 32">
                  <a:extLst>
                    <a:ext uri="{FF2B5EF4-FFF2-40B4-BE49-F238E27FC236}">
                      <a16:creationId xmlns:a16="http://schemas.microsoft.com/office/drawing/2014/main" id="{E8F030DC-8BE9-E84E-9DA0-9A9C35E499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" name="Straight Connector 33">
                  <a:extLst>
                    <a:ext uri="{FF2B5EF4-FFF2-40B4-BE49-F238E27FC236}">
                      <a16:creationId xmlns:a16="http://schemas.microsoft.com/office/drawing/2014/main" id="{12488256-DFFD-964A-8401-C59AC44B0A8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4" name="Straight Connector 34">
                  <a:extLst>
                    <a:ext uri="{FF2B5EF4-FFF2-40B4-BE49-F238E27FC236}">
                      <a16:creationId xmlns:a16="http://schemas.microsoft.com/office/drawing/2014/main" id="{38FDDBA3-4933-3A49-9208-C2E75B79F16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5" name="Straight Connector 35">
                  <a:extLst>
                    <a:ext uri="{FF2B5EF4-FFF2-40B4-BE49-F238E27FC236}">
                      <a16:creationId xmlns:a16="http://schemas.microsoft.com/office/drawing/2014/main" id="{44515A57-BAE8-DB48-8D32-C3EF03B66C6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6" name="Straight Connector 36">
                  <a:extLst>
                    <a:ext uri="{FF2B5EF4-FFF2-40B4-BE49-F238E27FC236}">
                      <a16:creationId xmlns:a16="http://schemas.microsoft.com/office/drawing/2014/main" id="{8FFF7C21-C795-5A4D-B498-3B99B69489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7" name="Straight Connector 37">
                  <a:extLst>
                    <a:ext uri="{FF2B5EF4-FFF2-40B4-BE49-F238E27FC236}">
                      <a16:creationId xmlns:a16="http://schemas.microsoft.com/office/drawing/2014/main" id="{E40618EE-68A5-6741-A873-86553161E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9" name="Rectangle 29">
                <a:extLst>
                  <a:ext uri="{FF2B5EF4-FFF2-40B4-BE49-F238E27FC236}">
                    <a16:creationId xmlns:a16="http://schemas.microsoft.com/office/drawing/2014/main" id="{E2F0270A-1C7D-5644-9107-040300A3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862" y="2571262"/>
                <a:ext cx="693767" cy="552560"/>
              </a:xfrm>
              <a:prstGeom prst="rect">
                <a:avLst/>
              </a:prstGeom>
              <a:solidFill>
                <a:srgbClr val="FF000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Group 25">
              <a:extLst>
                <a:ext uri="{FF2B5EF4-FFF2-40B4-BE49-F238E27FC236}">
                  <a16:creationId xmlns:a16="http://schemas.microsoft.com/office/drawing/2014/main" id="{687F59CE-C2B3-4D4C-92B7-16D87AB0CB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6990" y="3176315"/>
              <a:ext cx="1424531" cy="763274"/>
              <a:chOff x="1670312" y="2562997"/>
              <a:chExt cx="940318" cy="565219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4511BCEB-21AB-F44E-8C3E-BB178AAD2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41316E27-4220-C147-A89C-A1EFEA4D2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4007048A-C5C2-274E-8391-F5F93C794ABE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A14A1AAA-244F-D447-A7D6-AB788B569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3BE615AD-4D3F-A243-A27D-E11BE48B3C7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B65BD03D-6966-654F-AF5A-697101715C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4E0B9ABB-D3D1-0F45-8C79-6A7CE1B5E88A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452BA752-990C-BC42-9F0D-203C5E9B0CD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55257FC6-8323-894F-AF7A-00164E4D9C4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A9187906-D1D6-AB40-AB7B-419CC08B4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418" y="2571262"/>
                <a:ext cx="375212" cy="552560"/>
              </a:xfrm>
              <a:prstGeom prst="rect">
                <a:avLst/>
              </a:prstGeom>
              <a:solidFill>
                <a:srgbClr val="00B050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9" name="Group 25">
              <a:extLst>
                <a:ext uri="{FF2B5EF4-FFF2-40B4-BE49-F238E27FC236}">
                  <a16:creationId xmlns:a16="http://schemas.microsoft.com/office/drawing/2014/main" id="{D3CE6A82-D9F9-2147-836F-3656A5178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2733" y="4084509"/>
              <a:ext cx="1424529" cy="721744"/>
              <a:chOff x="1670312" y="2562997"/>
              <a:chExt cx="940317" cy="565219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C9DDA272-8646-FB4A-8D17-F41DE93447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0312" y="2562997"/>
                <a:ext cx="929822" cy="565219"/>
                <a:chOff x="1670312" y="2562997"/>
                <a:chExt cx="929822" cy="565219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E500ED50-8E07-EF45-95BF-8BA56D4951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312" y="2562997"/>
                  <a:ext cx="929822" cy="56315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defTabSz="685800">
                    <a:defRPr/>
                  </a:pPr>
                  <a:endParaRPr lang="en-US" altLang="en-US" sz="1350">
                    <a:solidFill>
                      <a:prstClr val="black"/>
                    </a:solidFill>
                  </a:endParaRPr>
                </a:p>
              </p:txBody>
            </p:sp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557746F6-EA6C-F440-A50F-B4FA59791B8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786358" y="256753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225B8365-E03D-CD48-B2E5-6A42B5C2787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1911544" y="2566974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ECFFCF3E-1E82-3F4F-A167-B4CE60A1DA5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027659" y="257032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3DF697C1-95A7-1A4B-A07B-D14518C0D997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134843" y="2564600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52CA0CD3-191F-C543-AB08-EAF089AFF1E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244397" y="2566693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8" name="Straight Connector 47">
                  <a:extLst>
                    <a:ext uri="{FF2B5EF4-FFF2-40B4-BE49-F238E27FC236}">
                      <a16:creationId xmlns:a16="http://schemas.microsoft.com/office/drawing/2014/main" id="{25615FBF-D228-A641-A572-783B881303A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365675" y="2568786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265B8345-81ED-1D49-AFA2-D40974F2A55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483045" y="2566971"/>
                  <a:ext cx="4536" cy="55789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3753EDA3-44F7-874C-982C-BAC289F4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937" y="2571262"/>
                <a:ext cx="478692" cy="552560"/>
              </a:xfrm>
              <a:prstGeom prst="rect">
                <a:avLst/>
              </a:prstGeom>
              <a:solidFill>
                <a:srgbClr val="3333CC">
                  <a:alpha val="7097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>
                  <a:defRPr/>
                </a:pPr>
                <a:endParaRPr lang="en-US" altLang="en-US" sz="135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" name="Triangle 3">
            <a:extLst>
              <a:ext uri="{FF2B5EF4-FFF2-40B4-BE49-F238E27FC236}">
                <a16:creationId xmlns:a16="http://schemas.microsoft.com/office/drawing/2014/main" id="{D2F64F54-E98D-564A-B7B6-7537CEECBAD3}"/>
              </a:ext>
            </a:extLst>
          </p:cNvPr>
          <p:cNvSpPr/>
          <p:nvPr/>
        </p:nvSpPr>
        <p:spPr>
          <a:xfrm rot="5400000">
            <a:off x="5161084" y="3645265"/>
            <a:ext cx="608780" cy="499052"/>
          </a:xfrm>
          <a:prstGeom prst="triangle">
            <a:avLst/>
          </a:prstGeom>
          <a:solidFill>
            <a:schemeClr val="bg1"/>
          </a:solidFill>
          <a:ln w="317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B2EF94C-9371-CF40-A3C6-1DC150AB047C}"/>
              </a:ext>
            </a:extLst>
          </p:cNvPr>
          <p:cNvGrpSpPr/>
          <p:nvPr/>
        </p:nvGrpSpPr>
        <p:grpSpPr>
          <a:xfrm>
            <a:off x="4727749" y="3761224"/>
            <a:ext cx="425390" cy="254978"/>
            <a:chOff x="9460523" y="6049108"/>
            <a:chExt cx="567187" cy="339970"/>
          </a:xfrm>
        </p:grpSpPr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7378A68C-054A-004B-A791-4FA6E7C68048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6E384534-464D-4048-8464-55A4CE80FC99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23E453DA-B44B-0847-A077-A34D3F9DB27B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AE17F66-33B0-DE42-8C16-28DA20F17C00}"/>
              </a:ext>
            </a:extLst>
          </p:cNvPr>
          <p:cNvGrpSpPr/>
          <p:nvPr/>
        </p:nvGrpSpPr>
        <p:grpSpPr>
          <a:xfrm>
            <a:off x="8434330" y="3777553"/>
            <a:ext cx="425390" cy="254978"/>
            <a:chOff x="9460523" y="6049108"/>
            <a:chExt cx="567187" cy="339970"/>
          </a:xfrm>
        </p:grpSpPr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D334A6EB-2600-A040-860C-4B77BD4BE60F}"/>
                </a:ext>
              </a:extLst>
            </p:cNvPr>
            <p:cNvCxnSpPr/>
            <p:nvPr/>
          </p:nvCxnSpPr>
          <p:spPr>
            <a:xfrm>
              <a:off x="9460523" y="6049108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79739B72-8B57-6443-B4A3-11719E38E71F}"/>
                </a:ext>
              </a:extLst>
            </p:cNvPr>
            <p:cNvCxnSpPr/>
            <p:nvPr/>
          </p:nvCxnSpPr>
          <p:spPr>
            <a:xfrm>
              <a:off x="9461050" y="6219093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61CFDC38-10D3-794A-B193-C78C35E3275E}"/>
                </a:ext>
              </a:extLst>
            </p:cNvPr>
            <p:cNvCxnSpPr/>
            <p:nvPr/>
          </p:nvCxnSpPr>
          <p:spPr>
            <a:xfrm>
              <a:off x="9465002" y="6389078"/>
              <a:ext cx="562708" cy="0"/>
            </a:xfrm>
            <a:prstGeom prst="straightConnector1">
              <a:avLst/>
            </a:prstGeom>
            <a:ln w="38100">
              <a:solidFill>
                <a:srgbClr val="3333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43CD1C2A-29E9-8C4A-96B1-43C6E287CB52}"/>
              </a:ext>
            </a:extLst>
          </p:cNvPr>
          <p:cNvSpPr txBox="1"/>
          <p:nvPr/>
        </p:nvSpPr>
        <p:spPr>
          <a:xfrm>
            <a:off x="4909896" y="4269922"/>
            <a:ext cx="788357" cy="4662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classify </a:t>
            </a:r>
          </a:p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arrivals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33C39C7-20E4-6545-A964-9F1AAEB54307}"/>
              </a:ext>
            </a:extLst>
          </p:cNvPr>
          <p:cNvSpPr txBox="1"/>
          <p:nvPr/>
        </p:nvSpPr>
        <p:spPr>
          <a:xfrm>
            <a:off x="7935019" y="4244192"/>
            <a:ext cx="1042914" cy="2816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departures</a:t>
            </a:r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999E5456-380E-B44E-8FAB-E07E351298C3}"/>
              </a:ext>
            </a:extLst>
          </p:cNvPr>
          <p:cNvCxnSpPr>
            <a:cxnSpLocks/>
            <a:stCxn id="4" idx="0"/>
          </p:cNvCxnSpPr>
          <p:nvPr/>
        </p:nvCxnSpPr>
        <p:spPr>
          <a:xfrm flipV="1">
            <a:off x="5715000" y="3157871"/>
            <a:ext cx="511930" cy="7369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8D62B4B7-D6F0-C44D-9E4B-DFC7B1CB233F}"/>
              </a:ext>
            </a:extLst>
          </p:cNvPr>
          <p:cNvCxnSpPr>
            <a:cxnSpLocks/>
          </p:cNvCxnSpPr>
          <p:nvPr/>
        </p:nvCxnSpPr>
        <p:spPr>
          <a:xfrm>
            <a:off x="5726595" y="3896209"/>
            <a:ext cx="522429" cy="0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923F8B11-C46E-3445-9877-0041CA598D30}"/>
              </a:ext>
            </a:extLst>
          </p:cNvPr>
          <p:cNvCxnSpPr>
            <a:cxnSpLocks/>
            <a:stCxn id="4" idx="0"/>
          </p:cNvCxnSpPr>
          <p:nvPr/>
        </p:nvCxnSpPr>
        <p:spPr>
          <a:xfrm>
            <a:off x="5715000" y="3894791"/>
            <a:ext cx="511541" cy="653562"/>
          </a:xfrm>
          <a:prstGeom prst="straightConnector1">
            <a:avLst/>
          </a:prstGeom>
          <a:ln w="38100">
            <a:solidFill>
              <a:srgbClr val="3333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65C47E3-EB80-954D-93A7-7C5F2522DEA3}"/>
              </a:ext>
            </a:extLst>
          </p:cNvPr>
          <p:cNvCxnSpPr>
            <a:stCxn id="20" idx="3"/>
            <a:endCxn id="9" idx="2"/>
          </p:cNvCxnSpPr>
          <p:nvPr/>
        </p:nvCxnSpPr>
        <p:spPr>
          <a:xfrm>
            <a:off x="6937568" y="3180719"/>
            <a:ext cx="498189" cy="70702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45789404-4743-3B47-8578-2600B3870B31}"/>
              </a:ext>
            </a:extLst>
          </p:cNvPr>
          <p:cNvCxnSpPr>
            <a:cxnSpLocks/>
            <a:stCxn id="42" idx="3"/>
            <a:endCxn id="9" idx="2"/>
          </p:cNvCxnSpPr>
          <p:nvPr/>
        </p:nvCxnSpPr>
        <p:spPr>
          <a:xfrm flipV="1">
            <a:off x="6961483" y="3887744"/>
            <a:ext cx="474275" cy="661784"/>
          </a:xfrm>
          <a:prstGeom prst="line">
            <a:avLst/>
          </a:prstGeom>
          <a:ln w="38100">
            <a:solidFill>
              <a:srgbClr val="33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56B0C30-BA4F-FC4B-A868-1FDA0C5704B8}"/>
              </a:ext>
            </a:extLst>
          </p:cNvPr>
          <p:cNvCxnSpPr>
            <a:cxnSpLocks/>
            <a:stCxn id="30" idx="3"/>
            <a:endCxn id="9" idx="2"/>
          </p:cNvCxnSpPr>
          <p:nvPr/>
        </p:nvCxnSpPr>
        <p:spPr>
          <a:xfrm>
            <a:off x="6975197" y="3886904"/>
            <a:ext cx="460561" cy="84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CE711DAE-9BF3-F64E-BD2A-3B802A190313}"/>
              </a:ext>
            </a:extLst>
          </p:cNvPr>
          <p:cNvGrpSpPr/>
          <p:nvPr/>
        </p:nvGrpSpPr>
        <p:grpSpPr>
          <a:xfrm>
            <a:off x="7435757" y="3560305"/>
            <a:ext cx="658187" cy="962567"/>
            <a:chOff x="9827263" y="3125100"/>
            <a:chExt cx="877582" cy="1283423"/>
          </a:xfrm>
        </p:grpSpPr>
        <p:sp>
          <p:nvSpPr>
            <p:cNvPr id="9" name="Oval 27">
              <a:extLst>
                <a:ext uri="{FF2B5EF4-FFF2-40B4-BE49-F238E27FC236}">
                  <a16:creationId xmlns:a16="http://schemas.microsoft.com/office/drawing/2014/main" id="{12FCD05E-75CC-E84C-8E19-60F0F56A5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7263" y="3125100"/>
              <a:ext cx="877582" cy="873172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endParaRPr lang="en-US" altLang="en-US" sz="1350">
                <a:solidFill>
                  <a:prstClr val="black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5D6BC2C-F25A-5742-A26B-1B91EC2CF44E}"/>
                </a:ext>
              </a:extLst>
            </p:cNvPr>
            <p:cNvSpPr txBox="1"/>
            <p:nvPr/>
          </p:nvSpPr>
          <p:spPr>
            <a:xfrm>
              <a:off x="9920888" y="4033035"/>
              <a:ext cx="618118" cy="3754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sz="1500" dirty="0">
                  <a:solidFill>
                    <a:prstClr val="black"/>
                  </a:solidFill>
                  <a:latin typeface="Calibri" panose="020F0502020204030204"/>
                </a:rPr>
                <a:t>link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86E26C25-36F0-9444-8196-216C440D56AB}"/>
                </a:ext>
              </a:extLst>
            </p:cNvPr>
            <p:cNvSpPr txBox="1"/>
            <p:nvPr/>
          </p:nvSpPr>
          <p:spPr>
            <a:xfrm>
              <a:off x="10055809" y="3391108"/>
              <a:ext cx="412934" cy="4259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800">
                <a:lnSpc>
                  <a:spcPct val="80000"/>
                </a:lnSpc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</a:t>
              </a: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E6F4270-DB9C-694E-B407-3ED6A0A44949}"/>
              </a:ext>
            </a:extLst>
          </p:cNvPr>
          <p:cNvGrpSpPr/>
          <p:nvPr/>
        </p:nvGrpSpPr>
        <p:grpSpPr>
          <a:xfrm>
            <a:off x="6605676" y="3028026"/>
            <a:ext cx="828137" cy="1666439"/>
            <a:chOff x="8807568" y="2894368"/>
            <a:chExt cx="1104182" cy="2221918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1450FA9F-A33F-1746-A4CB-9F4A2A6807F2}"/>
                </a:ext>
              </a:extLst>
            </p:cNvPr>
            <p:cNvGrpSpPr/>
            <p:nvPr/>
          </p:nvGrpSpPr>
          <p:grpSpPr>
            <a:xfrm>
              <a:off x="9470570" y="2939143"/>
              <a:ext cx="441180" cy="2177143"/>
              <a:chOff x="9470570" y="2939143"/>
              <a:chExt cx="441180" cy="2177143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6CD5B581-94AD-D44C-81AA-F1008E3D0722}"/>
                  </a:ext>
                </a:extLst>
              </p:cNvPr>
              <p:cNvSpPr/>
              <p:nvPr/>
            </p:nvSpPr>
            <p:spPr>
              <a:xfrm>
                <a:off x="9470570" y="2939143"/>
                <a:ext cx="348343" cy="2177143"/>
              </a:xfrm>
              <a:prstGeom prst="ellipse">
                <a:avLst/>
              </a:prstGeom>
              <a:noFill/>
              <a:ln w="412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F5454531-DC51-F34D-9961-98B389CAFDF8}"/>
                  </a:ext>
                </a:extLst>
              </p:cNvPr>
              <p:cNvSpPr/>
              <p:nvPr/>
            </p:nvSpPr>
            <p:spPr>
              <a:xfrm>
                <a:off x="9716218" y="3095651"/>
                <a:ext cx="195532" cy="5865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F9EBDD29-0A51-C946-829A-2EAF8CB429B6}"/>
                  </a:ext>
                </a:extLst>
              </p:cNvPr>
              <p:cNvCxnSpPr/>
              <p:nvPr/>
            </p:nvCxnSpPr>
            <p:spPr>
              <a:xfrm flipV="1">
                <a:off x="9808687" y="3573214"/>
                <a:ext cx="0" cy="26125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355C01D4-3E5F-234C-88C0-37B3216150B8}"/>
                </a:ext>
              </a:extLst>
            </p:cNvPr>
            <p:cNvGrpSpPr/>
            <p:nvPr/>
          </p:nvGrpSpPr>
          <p:grpSpPr>
            <a:xfrm>
              <a:off x="8807568" y="2894368"/>
              <a:ext cx="516495" cy="2205905"/>
              <a:chOff x="8807568" y="2894368"/>
              <a:chExt cx="516495" cy="2205905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848D66A5-F8A6-9445-8C81-EBA47B28FB27}"/>
                  </a:ext>
                </a:extLst>
              </p:cNvPr>
              <p:cNvGrpSpPr/>
              <p:nvPr/>
            </p:nvGrpSpPr>
            <p:grpSpPr>
              <a:xfrm>
                <a:off x="8807568" y="2894368"/>
                <a:ext cx="487741" cy="400109"/>
                <a:chOff x="10311441" y="2346385"/>
                <a:chExt cx="487741" cy="400109"/>
              </a:xfrm>
            </p:grpSpPr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7E65F5A-40B7-5944-9F81-860A11DB6E0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1EE5CC73-7238-FC43-9639-9D66DFA0D9A1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1</a:t>
                  </a:r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604C74BF-DFA9-F148-80FF-420AF6DA34DC}"/>
                  </a:ext>
                </a:extLst>
              </p:cNvPr>
              <p:cNvGrpSpPr/>
              <p:nvPr/>
            </p:nvGrpSpPr>
            <p:grpSpPr>
              <a:xfrm>
                <a:off x="8827696" y="3823145"/>
                <a:ext cx="487741" cy="400109"/>
                <a:chOff x="10311441" y="2346385"/>
                <a:chExt cx="487741" cy="400109"/>
              </a:xfrm>
            </p:grpSpPr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B8705F1B-C8D3-7D45-A303-F165B62DB89A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3C5374B7-33B0-A048-98AF-C86CA0F5F068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2</a:t>
                  </a:r>
                </a:p>
              </p:txBody>
            </p:sp>
          </p:grp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95EEF966-14C8-9A40-8EAF-9563A841C6FE}"/>
                  </a:ext>
                </a:extLst>
              </p:cNvPr>
              <p:cNvGrpSpPr/>
              <p:nvPr/>
            </p:nvGrpSpPr>
            <p:grpSpPr>
              <a:xfrm>
                <a:off x="8836322" y="4700164"/>
                <a:ext cx="487741" cy="400109"/>
                <a:chOff x="10311441" y="2346385"/>
                <a:chExt cx="487741" cy="400109"/>
              </a:xfrm>
            </p:grpSpPr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BF695079-CDFE-A84B-BA1A-3C7925027733}"/>
                    </a:ext>
                  </a:extLst>
                </p:cNvPr>
                <p:cNvSpPr/>
                <p:nvPr/>
              </p:nvSpPr>
              <p:spPr>
                <a:xfrm>
                  <a:off x="10349891" y="2392393"/>
                  <a:ext cx="329610" cy="33930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9F5602FC-DFAF-C840-963B-59C9854603DF}"/>
                    </a:ext>
                  </a:extLst>
                </p:cNvPr>
                <p:cNvSpPr txBox="1"/>
                <p:nvPr/>
              </p:nvSpPr>
              <p:spPr>
                <a:xfrm>
                  <a:off x="10311441" y="2346385"/>
                  <a:ext cx="487741" cy="400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defTabSz="685800">
                    <a:defRPr/>
                  </a:pPr>
                  <a:r>
                    <a:rPr lang="en-US" sz="1350" dirty="0">
                      <a:solidFill>
                        <a:prstClr val="black"/>
                      </a:solidFill>
                      <a:latin typeface="Calibri" panose="020F0502020204030204"/>
                    </a:rPr>
                    <a:t>w</a:t>
                  </a:r>
                  <a:r>
                    <a:rPr lang="en-US" sz="1350" baseline="-25000" dirty="0">
                      <a:solidFill>
                        <a:prstClr val="black"/>
                      </a:solidFill>
                      <a:latin typeface="Calibri" panose="020F0502020204030204"/>
                    </a:rPr>
                    <a:t>3</a:t>
                  </a:r>
                </a:p>
              </p:txBody>
            </p:sp>
          </p:grp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DC95B65A-59D7-7343-B738-24AF20F53109}"/>
              </a:ext>
            </a:extLst>
          </p:cNvPr>
          <p:cNvGrpSpPr/>
          <p:nvPr/>
        </p:nvGrpSpPr>
        <p:grpSpPr>
          <a:xfrm>
            <a:off x="2122718" y="3878038"/>
            <a:ext cx="673582" cy="869880"/>
            <a:chOff x="6422573" y="5573486"/>
            <a:chExt cx="898108" cy="1159840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E3BBE42-4507-D249-BEAC-A304C25545D5}"/>
                </a:ext>
              </a:extLst>
            </p:cNvPr>
            <p:cNvSpPr txBox="1"/>
            <p:nvPr/>
          </p:nvSpPr>
          <p:spPr>
            <a:xfrm>
              <a:off x="6531429" y="5573486"/>
              <a:ext cx="60101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i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D22DEFF-5F27-0B42-9940-421941395069}"/>
                </a:ext>
              </a:extLst>
            </p:cNvPr>
            <p:cNvSpPr txBox="1"/>
            <p:nvPr/>
          </p:nvSpPr>
          <p:spPr>
            <a:xfrm>
              <a:off x="6422573" y="6117772"/>
              <a:ext cx="898108" cy="615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2400" dirty="0" err="1">
                  <a:solidFill>
                    <a:prstClr val="black"/>
                  </a:solidFill>
                  <a:latin typeface="Symbol" pitchFamily="2" charset="2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S</a:t>
              </a:r>
              <a:r>
                <a:rPr lang="en-US" altLang="en-US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r>
                <a:rPr lang="en-US" altLang="en-US" sz="2400" i="1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w</a:t>
              </a:r>
              <a:r>
                <a:rPr lang="en-US" altLang="en-US" sz="2400" i="1" baseline="-25000" dirty="0" err="1">
                  <a:solidFill>
                    <a:prstClr val="black"/>
                  </a:solidFill>
                  <a:latin typeface="Calibri" panose="020F0502020204030204"/>
                  <a:ea typeface="ＭＳ Ｐゴシック" panose="020B0600070205080204" pitchFamily="34" charset="-128"/>
                  <a:cs typeface="ＭＳ Ｐゴシック" panose="020B0600070205080204" pitchFamily="34" charset="-128"/>
                </a:rPr>
                <a:t>j</a:t>
              </a:r>
              <a:endParaRPr lang="en-US" sz="24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4B0E336A-F07A-914B-9314-422857CFD8B1}"/>
                </a:ext>
              </a:extLst>
            </p:cNvPr>
            <p:cNvCxnSpPr/>
            <p:nvPr/>
          </p:nvCxnSpPr>
          <p:spPr>
            <a:xfrm>
              <a:off x="6553200" y="6173453"/>
              <a:ext cx="478971" cy="0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Content Placeholder 1">
            <a:extLst>
              <a:ext uri="{FF2B5EF4-FFF2-40B4-BE49-F238E27FC236}">
                <a16:creationId xmlns:a16="http://schemas.microsoft.com/office/drawing/2014/main" id="{6B4ED17A-B92C-3540-886C-3C8AF82A0E8B}"/>
              </a:ext>
            </a:extLst>
          </p:cNvPr>
          <p:cNvSpPr txBox="1">
            <a:spLocks/>
          </p:cNvSpPr>
          <p:nvPr/>
        </p:nvSpPr>
        <p:spPr>
          <a:xfrm>
            <a:off x="591153" y="4722784"/>
            <a:ext cx="4168491" cy="78811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minimum bandwidth guarantee (per-traffic-class)</a:t>
            </a:r>
          </a:p>
        </p:txBody>
      </p:sp>
      <p:sp>
        <p:nvSpPr>
          <p:cNvPr id="111" name="Content Placeholder 1">
            <a:extLst>
              <a:ext uri="{FF2B5EF4-FFF2-40B4-BE49-F238E27FC236}">
                <a16:creationId xmlns:a16="http://schemas.microsoft.com/office/drawing/2014/main" id="{444A4D7B-9DCA-3943-91F5-F6811D0DAA99}"/>
              </a:ext>
            </a:extLst>
          </p:cNvPr>
          <p:cNvSpPr txBox="1">
            <a:spLocks/>
          </p:cNvSpPr>
          <p:nvPr/>
        </p:nvSpPr>
        <p:spPr>
          <a:xfrm>
            <a:off x="574825" y="2912481"/>
            <a:ext cx="4168491" cy="106569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6960" indent="-213122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each class,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has weight, </a:t>
            </a:r>
            <a:r>
              <a:rPr lang="en-US" altLang="en-US" sz="2400" i="1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</a:t>
            </a:r>
            <a:r>
              <a:rPr lang="en-US" altLang="en-US" sz="2400" i="1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and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gets weighted amount of service in each cycle:</a:t>
            </a:r>
          </a:p>
        </p:txBody>
      </p:sp>
    </p:spTree>
    <p:extLst>
      <p:ext uri="{BB962C8B-B14F-4D97-AF65-F5344CB8AC3E}">
        <p14:creationId xmlns:p14="http://schemas.microsoft.com/office/powerpoint/2010/main" val="3298687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/>
      <p:bldP spid="1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429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24200"/>
            <a:ext cx="381000" cy="4476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 flipV="1">
            <a:off x="2590800" y="3419475"/>
            <a:ext cx="533400" cy="95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ounded Rectangle 72"/>
          <p:cNvSpPr/>
          <p:nvPr/>
        </p:nvSpPr>
        <p:spPr bwMode="auto">
          <a:xfrm>
            <a:off x="6096000" y="1524000"/>
            <a:ext cx="2133600" cy="1219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hosts”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b="0" dirty="0">
                <a:solidFill>
                  <a:schemeClr val="bg1"/>
                </a:solidFill>
              </a:rPr>
              <a:t>“Clients”, “Users”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“End points”</a:t>
            </a:r>
          </a:p>
        </p:txBody>
      </p:sp>
      <p:sp>
        <p:nvSpPr>
          <p:cNvPr id="123" name="Rounded Rectangle 122"/>
          <p:cNvSpPr/>
          <p:nvPr/>
        </p:nvSpPr>
        <p:spPr bwMode="auto">
          <a:xfrm>
            <a:off x="5486400" y="5486400"/>
            <a:ext cx="2743200" cy="609600"/>
          </a:xfrm>
          <a:prstGeom prst="roundRect">
            <a:avLst/>
          </a:prstGeom>
          <a:solidFill>
            <a:srgbClr val="0000FF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“Interior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3962400" y="2667000"/>
            <a:ext cx="2743200" cy="609600"/>
          </a:xfrm>
          <a:prstGeom prst="roundRect">
            <a:avLst/>
          </a:prstGeom>
          <a:solidFill>
            <a:srgbClr val="FF66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“Border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Routers”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685800" y="457200"/>
            <a:ext cx="7239000" cy="8382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“Autonomous </a:t>
            </a:r>
            <a:r>
              <a:rPr lang="en-US" b="0" dirty="0">
                <a:solidFill>
                  <a:schemeClr val="bg1"/>
                </a:solidFill>
              </a:rPr>
              <a:t>System (AS)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“Domain”</a:t>
            </a:r>
            <a:br>
              <a:rPr lang="en-US" b="0" dirty="0">
                <a:solidFill>
                  <a:schemeClr val="bg1"/>
                </a:solidFill>
              </a:rPr>
            </a:br>
            <a:r>
              <a:rPr lang="en-US" b="0" dirty="0">
                <a:solidFill>
                  <a:schemeClr val="bg1"/>
                </a:solidFill>
              </a:rPr>
              <a:t>Region of a network under a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single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administrative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entity</a:t>
            </a: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228600" y="26670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3657600" y="2209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7620000" y="33528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1600200" y="4419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096000" y="4800600"/>
            <a:ext cx="12192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2672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5410200" y="3505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2895600" y="30480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95600" y="3886200"/>
            <a:ext cx="838200" cy="609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Courier New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438400" y="1295400"/>
            <a:ext cx="3505200" cy="2590800"/>
            <a:chOff x="2438400" y="1295400"/>
            <a:chExt cx="3505200" cy="2590800"/>
          </a:xfrm>
        </p:grpSpPr>
        <p:cxnSp>
          <p:nvCxnSpPr>
            <p:cNvPr id="15" name="Straight Arrow Connector 14"/>
            <p:cNvCxnSpPr/>
            <p:nvPr/>
          </p:nvCxnSpPr>
          <p:spPr bwMode="auto">
            <a:xfrm>
              <a:off x="2438400" y="1295400"/>
              <a:ext cx="76200" cy="9144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3962400" y="1295400"/>
              <a:ext cx="152400" cy="25908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4419600" y="1371600"/>
              <a:ext cx="1524000" cy="198120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371600" y="2667000"/>
            <a:ext cx="6019800" cy="2667000"/>
            <a:chOff x="1371600" y="2667000"/>
            <a:chExt cx="6019800" cy="2667000"/>
          </a:xfrm>
        </p:grpSpPr>
        <p:sp>
          <p:nvSpPr>
            <p:cNvPr id="80" name="Oval 79"/>
            <p:cNvSpPr/>
            <p:nvPr/>
          </p:nvSpPr>
          <p:spPr bwMode="auto">
            <a:xfrm>
              <a:off x="13716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81400" y="4267200"/>
              <a:ext cx="838200" cy="6096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>
              <a:off x="2362200" y="2667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5" name="Oval 84"/>
            <p:cNvSpPr/>
            <p:nvPr/>
          </p:nvSpPr>
          <p:spPr bwMode="auto">
            <a:xfrm>
              <a:off x="4191000" y="48006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6" name="Oval 85"/>
            <p:cNvSpPr/>
            <p:nvPr/>
          </p:nvSpPr>
          <p:spPr bwMode="auto">
            <a:xfrm>
              <a:off x="6705600" y="30480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  <p:sp>
          <p:nvSpPr>
            <p:cNvPr id="88" name="Oval 87"/>
            <p:cNvSpPr/>
            <p:nvPr/>
          </p:nvSpPr>
          <p:spPr bwMode="auto">
            <a:xfrm>
              <a:off x="6248400" y="4114800"/>
              <a:ext cx="685800" cy="533400"/>
            </a:xfrm>
            <a:prstGeom prst="ellips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ourier New" charset="0"/>
              </a:endParaRPr>
            </a:p>
          </p:txBody>
        </p:sp>
      </p:grpSp>
      <p:sp>
        <p:nvSpPr>
          <p:cNvPr id="91" name="Freeform 90"/>
          <p:cNvSpPr/>
          <p:nvPr/>
        </p:nvSpPr>
        <p:spPr>
          <a:xfrm>
            <a:off x="1064110" y="3266204"/>
            <a:ext cx="5565290" cy="1610596"/>
          </a:xfrm>
          <a:custGeom>
            <a:avLst/>
            <a:gdLst>
              <a:gd name="connsiteX0" fmla="*/ 0 w 5565290"/>
              <a:gd name="connsiteY0" fmla="*/ 11246 h 1610596"/>
              <a:gd name="connsiteX1" fmla="*/ 564396 w 5565290"/>
              <a:gd name="connsiteY1" fmla="*/ 42605 h 1610596"/>
              <a:gd name="connsiteX2" fmla="*/ 1285569 w 5565290"/>
              <a:gd name="connsiteY2" fmla="*/ 356204 h 1610596"/>
              <a:gd name="connsiteX3" fmla="*/ 2194874 w 5565290"/>
              <a:gd name="connsiteY3" fmla="*/ 356204 h 1610596"/>
              <a:gd name="connsiteX4" fmla="*/ 2257584 w 5565290"/>
              <a:gd name="connsiteY4" fmla="*/ 936360 h 1610596"/>
              <a:gd name="connsiteX5" fmla="*/ 2931724 w 5565290"/>
              <a:gd name="connsiteY5" fmla="*/ 1281318 h 1610596"/>
              <a:gd name="connsiteX6" fmla="*/ 3652897 w 5565290"/>
              <a:gd name="connsiteY6" fmla="*/ 1030440 h 1610596"/>
              <a:gd name="connsiteX7" fmla="*/ 4734656 w 5565290"/>
              <a:gd name="connsiteY7" fmla="*/ 560042 h 1610596"/>
              <a:gd name="connsiteX8" fmla="*/ 5502862 w 5565290"/>
              <a:gd name="connsiteY8" fmla="*/ 1296998 h 1610596"/>
              <a:gd name="connsiteX9" fmla="*/ 5518539 w 5565290"/>
              <a:gd name="connsiteY9" fmla="*/ 1610596 h 161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290" h="1610596">
                <a:moveTo>
                  <a:pt x="0" y="11246"/>
                </a:moveTo>
                <a:cubicBezTo>
                  <a:pt x="175067" y="-1821"/>
                  <a:pt x="350135" y="-14888"/>
                  <a:pt x="564396" y="42605"/>
                </a:cubicBezTo>
                <a:cubicBezTo>
                  <a:pt x="778657" y="100098"/>
                  <a:pt x="1013823" y="303938"/>
                  <a:pt x="1285569" y="356204"/>
                </a:cubicBezTo>
                <a:cubicBezTo>
                  <a:pt x="1557315" y="408471"/>
                  <a:pt x="2032872" y="259511"/>
                  <a:pt x="2194874" y="356204"/>
                </a:cubicBezTo>
                <a:cubicBezTo>
                  <a:pt x="2356876" y="452897"/>
                  <a:pt x="2134776" y="782174"/>
                  <a:pt x="2257584" y="936360"/>
                </a:cubicBezTo>
                <a:cubicBezTo>
                  <a:pt x="2380392" y="1090546"/>
                  <a:pt x="2699172" y="1265638"/>
                  <a:pt x="2931724" y="1281318"/>
                </a:cubicBezTo>
                <a:cubicBezTo>
                  <a:pt x="3164276" y="1296998"/>
                  <a:pt x="3352408" y="1150653"/>
                  <a:pt x="3652897" y="1030440"/>
                </a:cubicBezTo>
                <a:cubicBezTo>
                  <a:pt x="3953386" y="910227"/>
                  <a:pt x="4426329" y="515616"/>
                  <a:pt x="4734656" y="560042"/>
                </a:cubicBezTo>
                <a:cubicBezTo>
                  <a:pt x="5042983" y="604468"/>
                  <a:pt x="5372215" y="1121906"/>
                  <a:pt x="5502862" y="1296998"/>
                </a:cubicBezTo>
                <a:cubicBezTo>
                  <a:pt x="5633509" y="1472090"/>
                  <a:pt x="5518539" y="1610596"/>
                  <a:pt x="5518539" y="1610596"/>
                </a:cubicBezTo>
              </a:path>
            </a:pathLst>
          </a:custGeom>
          <a:ln w="57150" cmpd="sng">
            <a:solidFill>
              <a:srgbClr val="008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762000" y="3810000"/>
            <a:ext cx="2133600" cy="609600"/>
          </a:xfrm>
          <a:prstGeom prst="roundRect">
            <a:avLst/>
          </a:prstGeom>
          <a:solidFill>
            <a:srgbClr val="008000"/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“Route” or</a:t>
            </a:r>
            <a:r>
              <a:rPr kumimoji="0" lang="en-US" sz="20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kumimoji="0" lang="en-US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“Path”</a:t>
            </a:r>
          </a:p>
        </p:txBody>
      </p:sp>
      <p:sp>
        <p:nvSpPr>
          <p:cNvPr id="8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72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3" grpId="0" animBg="1"/>
      <p:bldP spid="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91" grpId="0" animBg="1"/>
      <p:bldP spid="9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Packets (at a conceptual level)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Assume packet headers contain:</a:t>
            </a:r>
          </a:p>
          <a:p>
            <a:pPr lvl="1"/>
            <a:r>
              <a:rPr lang="en-US" dirty="0"/>
              <a:t>Source ID, Destination ID, and perhaps other information</a:t>
            </a:r>
          </a:p>
          <a:p>
            <a:pPr lvl="1"/>
            <a:endParaRPr lang="en-US" dirty="0"/>
          </a:p>
          <a:p>
            <a:pPr marL="339725" lvl="1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124200" y="2819400"/>
            <a:ext cx="2667000" cy="3047999"/>
            <a:chOff x="5486400" y="1828800"/>
            <a:chExt cx="2667000" cy="3047999"/>
          </a:xfrm>
        </p:grpSpPr>
        <p:sp>
          <p:nvSpPr>
            <p:cNvPr id="6" name="TextBox 5"/>
            <p:cNvSpPr txBox="1"/>
            <p:nvPr/>
          </p:nvSpPr>
          <p:spPr>
            <a:xfrm>
              <a:off x="5486400" y="18288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Destination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6400" y="2667000"/>
              <a:ext cx="2667000" cy="830997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Source</a:t>
              </a:r>
            </a:p>
            <a:p>
              <a:pPr algn="ctr"/>
              <a:r>
                <a:rPr lang="en-US" sz="2400" dirty="0"/>
                <a:t>Identifier</a:t>
              </a:r>
            </a:p>
          </p:txBody>
        </p:sp>
        <p:sp>
          <p:nvSpPr>
            <p:cNvPr id="8" name="TextBox 7"/>
            <p:cNvSpPr txBox="1">
              <a:spLocks/>
            </p:cNvSpPr>
            <p:nvPr/>
          </p:nvSpPr>
          <p:spPr>
            <a:xfrm>
              <a:off x="5486400" y="3505199"/>
              <a:ext cx="2657856" cy="1371600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en-US" sz="2400" dirty="0"/>
            </a:p>
            <a:p>
              <a:pPr algn="ctr"/>
              <a:r>
                <a:rPr lang="en-US" sz="2400" dirty="0"/>
                <a:t>Payload</a:t>
              </a:r>
            </a:p>
          </p:txBody>
        </p:sp>
      </p:grpSp>
      <p:sp>
        <p:nvSpPr>
          <p:cNvPr id="9" name="Rounded Rectangular Callout 8"/>
          <p:cNvSpPr/>
          <p:nvPr/>
        </p:nvSpPr>
        <p:spPr bwMode="auto">
          <a:xfrm>
            <a:off x="6553200" y="2971800"/>
            <a:ext cx="2133600" cy="1143000"/>
          </a:xfrm>
          <a:prstGeom prst="wedgeRoundRectCallout">
            <a:avLst>
              <a:gd name="adj1" fmla="val -86904"/>
              <a:gd name="adj2" fmla="val 38796"/>
              <a:gd name="adj3" fmla="val 166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Why include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0" dirty="0">
                <a:solidFill>
                  <a:schemeClr val="accent1"/>
                </a:solidFill>
                <a:latin typeface="Calibri"/>
                <a:cs typeface="Calibri"/>
              </a:rPr>
              <a:t>this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/>
                </a:solidFill>
                <a:effectLst/>
                <a:latin typeface="Calibri"/>
                <a:cs typeface="Calibri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341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Context and Terminology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7432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189" y="228600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45179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189" y="5737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89" y="48227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451180"/>
            <a:ext cx="595811" cy="587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loud 3"/>
          <p:cNvSpPr/>
          <p:nvPr/>
        </p:nvSpPr>
        <p:spPr bwMode="auto">
          <a:xfrm>
            <a:off x="2895600" y="3886200"/>
            <a:ext cx="2133600" cy="1600200"/>
          </a:xfrm>
          <a:prstGeom prst="cloud">
            <a:avLst/>
          </a:prstGeom>
          <a:ln>
            <a:solidFill>
              <a:schemeClr val="bg2"/>
            </a:solidFill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Cloud 11"/>
          <p:cNvSpPr/>
          <p:nvPr/>
        </p:nvSpPr>
        <p:spPr bwMode="auto">
          <a:xfrm>
            <a:off x="1600200" y="21336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Cloud 12"/>
          <p:cNvSpPr/>
          <p:nvPr/>
        </p:nvSpPr>
        <p:spPr bwMode="auto">
          <a:xfrm>
            <a:off x="5638800" y="2971800"/>
            <a:ext cx="2133600" cy="1600200"/>
          </a:xfrm>
          <a:prstGeom prst="cloud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Cube 10"/>
          <p:cNvSpPr/>
          <p:nvPr/>
        </p:nvSpPr>
        <p:spPr bwMode="auto">
          <a:xfrm>
            <a:off x="15240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Cube 16"/>
          <p:cNvSpPr/>
          <p:nvPr/>
        </p:nvSpPr>
        <p:spPr bwMode="auto">
          <a:xfrm>
            <a:off x="2514600" y="2895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Cube 17"/>
          <p:cNvSpPr/>
          <p:nvPr/>
        </p:nvSpPr>
        <p:spPr bwMode="auto">
          <a:xfrm>
            <a:off x="3276600" y="2514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Cube 18"/>
          <p:cNvSpPr/>
          <p:nvPr/>
        </p:nvSpPr>
        <p:spPr bwMode="auto">
          <a:xfrm>
            <a:off x="3124200" y="3276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Cube 19"/>
          <p:cNvSpPr/>
          <p:nvPr/>
        </p:nvSpPr>
        <p:spPr bwMode="auto">
          <a:xfrm>
            <a:off x="2209800" y="3276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Cube 20"/>
          <p:cNvSpPr/>
          <p:nvPr/>
        </p:nvSpPr>
        <p:spPr bwMode="auto">
          <a:xfrm>
            <a:off x="2895600" y="4648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Cube 21"/>
          <p:cNvSpPr/>
          <p:nvPr/>
        </p:nvSpPr>
        <p:spPr bwMode="auto">
          <a:xfrm>
            <a:off x="31242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Cube 22"/>
          <p:cNvSpPr/>
          <p:nvPr/>
        </p:nvSpPr>
        <p:spPr bwMode="auto">
          <a:xfrm>
            <a:off x="4572000" y="4038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Cube 23"/>
          <p:cNvSpPr/>
          <p:nvPr/>
        </p:nvSpPr>
        <p:spPr bwMode="auto">
          <a:xfrm>
            <a:off x="3429000" y="5105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Cube 24"/>
          <p:cNvSpPr/>
          <p:nvPr/>
        </p:nvSpPr>
        <p:spPr bwMode="auto">
          <a:xfrm>
            <a:off x="4343400" y="49530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6" name="Cube 25"/>
          <p:cNvSpPr/>
          <p:nvPr/>
        </p:nvSpPr>
        <p:spPr bwMode="auto">
          <a:xfrm>
            <a:off x="5638800" y="3657600"/>
            <a:ext cx="381000" cy="228600"/>
          </a:xfrm>
          <a:prstGeom prst="cube">
            <a:avLst/>
          </a:prstGeom>
          <a:solidFill>
            <a:srgbClr val="FF6600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7" name="Cube 26"/>
          <p:cNvSpPr/>
          <p:nvPr/>
        </p:nvSpPr>
        <p:spPr bwMode="auto">
          <a:xfrm>
            <a:off x="6096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Cube 27"/>
          <p:cNvSpPr/>
          <p:nvPr/>
        </p:nvSpPr>
        <p:spPr bwMode="auto">
          <a:xfrm>
            <a:off x="7391400" y="3657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9" name="Cube 28"/>
          <p:cNvSpPr/>
          <p:nvPr/>
        </p:nvSpPr>
        <p:spPr bwMode="auto">
          <a:xfrm>
            <a:off x="6400800" y="4267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Cube 29"/>
          <p:cNvSpPr/>
          <p:nvPr/>
        </p:nvSpPr>
        <p:spPr bwMode="auto">
          <a:xfrm>
            <a:off x="6858000" y="32004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1" name="Cube 30"/>
          <p:cNvSpPr/>
          <p:nvPr/>
        </p:nvSpPr>
        <p:spPr bwMode="auto">
          <a:xfrm>
            <a:off x="3810000" y="44196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Cube 31"/>
          <p:cNvSpPr/>
          <p:nvPr/>
        </p:nvSpPr>
        <p:spPr bwMode="auto">
          <a:xfrm>
            <a:off x="2667000" y="2362200"/>
            <a:ext cx="381000" cy="228600"/>
          </a:xfrm>
          <a:prstGeom prst="cube">
            <a:avLst/>
          </a:prstGeom>
          <a:solidFill>
            <a:srgbClr val="3366FF"/>
          </a:solidFill>
          <a:ln w="9525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1066800" y="303691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3657600" y="26654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696200" y="3733800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2438400" y="4799035"/>
            <a:ext cx="394789" cy="15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>
            <a:stCxn id="8" idx="0"/>
          </p:cNvCxnSpPr>
          <p:nvPr/>
        </p:nvCxnSpPr>
        <p:spPr bwMode="auto">
          <a:xfrm flipV="1">
            <a:off x="3131095" y="5334000"/>
            <a:ext cx="450305" cy="4031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>
            <a:stCxn id="11" idx="5"/>
            <a:endCxn id="32" idx="2"/>
          </p:cNvCxnSpPr>
          <p:nvPr/>
        </p:nvCxnSpPr>
        <p:spPr bwMode="auto">
          <a:xfrm flipV="1">
            <a:off x="1905000" y="2505075"/>
            <a:ext cx="762000" cy="4762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>
            <a:stCxn id="18" idx="3"/>
            <a:endCxn id="19" idx="0"/>
          </p:cNvCxnSpPr>
          <p:nvPr/>
        </p:nvCxnSpPr>
        <p:spPr bwMode="auto">
          <a:xfrm flipH="1">
            <a:off x="3343275" y="2743200"/>
            <a:ext cx="95250" cy="533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>
            <a:endCxn id="20" idx="2"/>
          </p:cNvCxnSpPr>
          <p:nvPr/>
        </p:nvCxnSpPr>
        <p:spPr bwMode="auto">
          <a:xfrm>
            <a:off x="1828800" y="3133725"/>
            <a:ext cx="381000" cy="2857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>
            <a:stCxn id="17" idx="3"/>
            <a:endCxn id="20" idx="0"/>
          </p:cNvCxnSpPr>
          <p:nvPr/>
        </p:nvCxnSpPr>
        <p:spPr bwMode="auto">
          <a:xfrm flipH="1">
            <a:off x="2428875" y="3124200"/>
            <a:ext cx="2476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>
            <a:stCxn id="20" idx="5"/>
            <a:endCxn id="19" idx="2"/>
          </p:cNvCxnSpPr>
          <p:nvPr/>
        </p:nvCxnSpPr>
        <p:spPr bwMode="auto">
          <a:xfrm>
            <a:off x="2590800" y="3362325"/>
            <a:ext cx="5334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>
            <a:stCxn id="18" idx="2"/>
          </p:cNvCxnSpPr>
          <p:nvPr/>
        </p:nvCxnSpPr>
        <p:spPr bwMode="auto">
          <a:xfrm flipH="1" flipV="1">
            <a:off x="3048000" y="2514600"/>
            <a:ext cx="228600" cy="142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>
            <a:stCxn id="32" idx="3"/>
            <a:endCxn id="17" idx="0"/>
          </p:cNvCxnSpPr>
          <p:nvPr/>
        </p:nvCxnSpPr>
        <p:spPr bwMode="auto">
          <a:xfrm flipH="1">
            <a:off x="2733675" y="2590800"/>
            <a:ext cx="9525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>
            <a:stCxn id="19" idx="3"/>
          </p:cNvCxnSpPr>
          <p:nvPr/>
        </p:nvCxnSpPr>
        <p:spPr bwMode="auto">
          <a:xfrm flipH="1">
            <a:off x="3276600" y="3505200"/>
            <a:ext cx="9525" cy="5143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31" idx="1"/>
          </p:cNvCxnSpPr>
          <p:nvPr/>
        </p:nvCxnSpPr>
        <p:spPr bwMode="auto">
          <a:xfrm flipH="1" flipV="1">
            <a:off x="3429001" y="4171950"/>
            <a:ext cx="542924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21" idx="0"/>
            <a:endCxn id="22" idx="3"/>
          </p:cNvCxnSpPr>
          <p:nvPr/>
        </p:nvCxnSpPr>
        <p:spPr bwMode="auto">
          <a:xfrm flipV="1">
            <a:off x="3114675" y="4267200"/>
            <a:ext cx="17145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>
            <a:endCxn id="24" idx="0"/>
          </p:cNvCxnSpPr>
          <p:nvPr/>
        </p:nvCxnSpPr>
        <p:spPr bwMode="auto">
          <a:xfrm>
            <a:off x="3267075" y="4800600"/>
            <a:ext cx="381000" cy="304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>
            <a:endCxn id="25" idx="0"/>
          </p:cNvCxnSpPr>
          <p:nvPr/>
        </p:nvCxnSpPr>
        <p:spPr bwMode="auto">
          <a:xfrm flipH="1">
            <a:off x="4562475" y="4267200"/>
            <a:ext cx="161926" cy="6858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>
            <a:stCxn id="23" idx="2"/>
            <a:endCxn id="31" idx="5"/>
          </p:cNvCxnSpPr>
          <p:nvPr/>
        </p:nvCxnSpPr>
        <p:spPr bwMode="auto">
          <a:xfrm flipH="1">
            <a:off x="4191000" y="4181475"/>
            <a:ext cx="381000" cy="3238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>
            <a:stCxn id="24" idx="4"/>
            <a:endCxn id="25" idx="2"/>
          </p:cNvCxnSpPr>
          <p:nvPr/>
        </p:nvCxnSpPr>
        <p:spPr bwMode="auto">
          <a:xfrm flipV="1">
            <a:off x="3752850" y="5095875"/>
            <a:ext cx="59055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24" idx="0"/>
            <a:endCxn id="31" idx="3"/>
          </p:cNvCxnSpPr>
          <p:nvPr/>
        </p:nvCxnSpPr>
        <p:spPr bwMode="auto">
          <a:xfrm flipV="1">
            <a:off x="3648075" y="4648200"/>
            <a:ext cx="323850" cy="457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>
            <a:stCxn id="26" idx="2"/>
          </p:cNvCxnSpPr>
          <p:nvPr/>
        </p:nvCxnSpPr>
        <p:spPr bwMode="auto">
          <a:xfrm flipH="1">
            <a:off x="4953000" y="3800475"/>
            <a:ext cx="685800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>
            <a:stCxn id="26" idx="3"/>
            <a:endCxn id="29" idx="2"/>
          </p:cNvCxnSpPr>
          <p:nvPr/>
        </p:nvCxnSpPr>
        <p:spPr bwMode="auto">
          <a:xfrm>
            <a:off x="5800725" y="3886200"/>
            <a:ext cx="6000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>
            <a:stCxn id="28" idx="3"/>
            <a:endCxn id="29" idx="4"/>
          </p:cNvCxnSpPr>
          <p:nvPr/>
        </p:nvCxnSpPr>
        <p:spPr bwMode="auto">
          <a:xfrm flipH="1">
            <a:off x="6724650" y="3886200"/>
            <a:ext cx="828675" cy="5238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>
            <a:stCxn id="30" idx="2"/>
            <a:endCxn id="27" idx="5"/>
          </p:cNvCxnSpPr>
          <p:nvPr/>
        </p:nvCxnSpPr>
        <p:spPr bwMode="auto">
          <a:xfrm flipH="1" flipV="1">
            <a:off x="6477000" y="3286125"/>
            <a:ext cx="381000" cy="5715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>
            <a:stCxn id="27" idx="3"/>
            <a:endCxn id="26" idx="5"/>
          </p:cNvCxnSpPr>
          <p:nvPr/>
        </p:nvCxnSpPr>
        <p:spPr bwMode="auto">
          <a:xfrm flipH="1">
            <a:off x="6019800" y="3429000"/>
            <a:ext cx="238125" cy="3143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>
            <a:stCxn id="28" idx="1"/>
            <a:endCxn id="30" idx="4"/>
          </p:cNvCxnSpPr>
          <p:nvPr/>
        </p:nvCxnSpPr>
        <p:spPr bwMode="auto">
          <a:xfrm flipH="1" flipV="1">
            <a:off x="7181850" y="3343275"/>
            <a:ext cx="371475" cy="3714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29" idx="0"/>
            <a:endCxn id="30" idx="3"/>
          </p:cNvCxnSpPr>
          <p:nvPr/>
        </p:nvCxnSpPr>
        <p:spPr bwMode="auto">
          <a:xfrm flipV="1">
            <a:off x="6619875" y="3429000"/>
            <a:ext cx="400050" cy="8382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H="1" flipV="1">
            <a:off x="6553200" y="4549820"/>
            <a:ext cx="6895" cy="32698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2" name="Group 37"/>
          <p:cNvGrpSpPr>
            <a:grpSpLocks/>
          </p:cNvGrpSpPr>
          <p:nvPr/>
        </p:nvGrpSpPr>
        <p:grpSpPr bwMode="auto">
          <a:xfrm>
            <a:off x="762000" y="3125787"/>
            <a:ext cx="533400" cy="227013"/>
            <a:chOff x="885372" y="3276600"/>
            <a:chExt cx="1172028" cy="228600"/>
          </a:xfrm>
        </p:grpSpPr>
        <p:sp>
          <p:nvSpPr>
            <p:cNvPr id="64" name="Rectangle 63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200" dirty="0"/>
                <a:t>111010010</a:t>
              </a:r>
              <a:endParaRPr lang="en-US" sz="800" dirty="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400" dirty="0">
                  <a:solidFill>
                    <a:schemeClr val="tx1"/>
                  </a:solidFill>
                </a:rPr>
                <a:t>MIT</a:t>
              </a:r>
            </a:p>
          </p:txBody>
        </p:sp>
      </p:grpSp>
      <p:graphicFrame>
        <p:nvGraphicFramePr>
          <p:cNvPr id="83" name="Table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573130"/>
              </p:ext>
            </p:extLst>
          </p:nvPr>
        </p:nvGraphicFramePr>
        <p:xfrm>
          <a:off x="1629592" y="2438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5" name="Table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698867"/>
              </p:ext>
            </p:extLst>
          </p:nvPr>
        </p:nvGraphicFramePr>
        <p:xfrm>
          <a:off x="2286000" y="2819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6" name="Table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160094"/>
              </p:ext>
            </p:extLst>
          </p:nvPr>
        </p:nvGraphicFramePr>
        <p:xfrm>
          <a:off x="3153592" y="2895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8" name="Table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15243"/>
              </p:ext>
            </p:extLst>
          </p:nvPr>
        </p:nvGraphicFramePr>
        <p:xfrm>
          <a:off x="3305992" y="36956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9" name="Table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099121"/>
              </p:ext>
            </p:extLst>
          </p:nvPr>
        </p:nvGraphicFramePr>
        <p:xfrm>
          <a:off x="3886200" y="4000493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331171"/>
              </p:ext>
            </p:extLst>
          </p:nvPr>
        </p:nvGraphicFramePr>
        <p:xfrm>
          <a:off x="4648200" y="35814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2" name="Table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5535267"/>
              </p:ext>
            </p:extLst>
          </p:nvPr>
        </p:nvGraphicFramePr>
        <p:xfrm>
          <a:off x="5668192" y="32766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4" name="Table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386143"/>
              </p:ext>
            </p:extLst>
          </p:nvPr>
        </p:nvGraphicFramePr>
        <p:xfrm>
          <a:off x="6506392" y="3810000"/>
          <a:ext cx="275408" cy="342907"/>
        </p:xfrm>
        <a:graphic>
          <a:graphicData uri="http://schemas.openxmlformats.org/drawingml/2006/table">
            <a:tbl>
              <a:tblPr firstRow="1" bandRow="1">
                <a:tableStyleId>{125E5076-3810-47DD-B79F-674D7AD40C01}</a:tableStyleId>
              </a:tblPr>
              <a:tblGrid>
                <a:gridCol w="275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405">
                <a:tc>
                  <a:txBody>
                    <a:bodyPr/>
                    <a:lstStyle/>
                    <a:p>
                      <a:pPr algn="ctr"/>
                      <a:r>
                        <a:rPr lang="en-US" sz="100" dirty="0">
                          <a:solidFill>
                            <a:schemeClr val="bg1"/>
                          </a:solidFill>
                        </a:rPr>
                        <a:t>Destination </a:t>
                      </a: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2">
                <a:tc>
                  <a:txBody>
                    <a:bodyPr/>
                    <a:lstStyle/>
                    <a:p>
                      <a:pPr algn="ctr"/>
                      <a:endParaRPr lang="en-US" sz="100" dirty="0">
                        <a:solidFill>
                          <a:schemeClr val="tx1"/>
                        </a:solidFill>
                      </a:endParaRPr>
                    </a:p>
                  </a:txBody>
                  <a:tcPr marT="45732" marB="45732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0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51460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6275789" y="5391090"/>
            <a:ext cx="582211" cy="369332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1800" b="0" dirty="0">
                <a:solidFill>
                  <a:srgbClr val="000090"/>
                </a:solidFill>
              </a:rPr>
              <a:t>MIT</a:t>
            </a:r>
          </a:p>
        </p:txBody>
      </p:sp>
      <p:sp>
        <p:nvSpPr>
          <p:cNvPr id="125" name="Rounded Rectangle 124"/>
          <p:cNvSpPr/>
          <p:nvPr/>
        </p:nvSpPr>
        <p:spPr bwMode="auto">
          <a:xfrm>
            <a:off x="228600" y="5334000"/>
            <a:ext cx="8229600" cy="12954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Internet routing protocols</a:t>
            </a:r>
            <a:r>
              <a:rPr kumimoji="0" lang="en-US" sz="2400" b="1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are responsible for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constructing </a:t>
            </a:r>
            <a:b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rPr>
              <a:t>and updating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 </a:t>
            </a:r>
            <a:r>
              <a:rPr lang="en-US" sz="2400" b="0" dirty="0">
                <a:solidFill>
                  <a:schemeClr val="bg1"/>
                </a:solidFill>
              </a:rPr>
              <a:t>the 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</a:rPr>
              <a:t>forwarding tables at routers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4439E-6 -1.5848E-6 L 0.0686 -0.01599 L 0.1372 0.03893 L 0.22282 0.02294 L 0.23497 0.12118 L 0.30687 0.14875 L 0.39267 0.1235 L 0.50938 0.06858 L 0.59673 0.18536 " pathEditMode="relative" ptsTypes="AAAAAAAAA">
                                      <p:cBhvr>
                                        <p:cTn id="11" dur="3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 Protocols	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2"/>
            <a:ext cx="9067800" cy="4986337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Routing protocols implement the core function of a network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Establish paths between nodes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Part of the network’s </a:t>
            </a:r>
            <a:r>
              <a:rPr lang="en-US" dirty="0"/>
              <a:t>“</a:t>
            </a:r>
            <a:r>
              <a:rPr lang="en-US" dirty="0">
                <a:solidFill>
                  <a:srgbClr val="FF0000"/>
                </a:solidFill>
              </a:rPr>
              <a:t>control plane</a:t>
            </a:r>
            <a:r>
              <a:rPr lang="en-US" dirty="0"/>
              <a:t>” </a:t>
            </a:r>
          </a:p>
          <a:p>
            <a:endParaRPr lang="en-US" sz="2400" dirty="0"/>
          </a:p>
          <a:p>
            <a:r>
              <a:rPr lang="en-US" sz="2400" dirty="0"/>
              <a:t>Network modeled as a graph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Routers are graph vertices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Links are edges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Edges have an associated “cost”</a:t>
            </a:r>
          </a:p>
          <a:p>
            <a:pPr lvl="2"/>
            <a:r>
              <a:rPr lang="en-US" dirty="0">
                <a:solidFill>
                  <a:srgbClr val="000090"/>
                </a:solidFill>
              </a:rPr>
              <a:t>e.g., distance, loss  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sz="2400" dirty="0"/>
              <a:t>Goal: compute a “good” path from source to destination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“good” usually means the shortest (least cost) path</a:t>
            </a:r>
          </a:p>
          <a:p>
            <a:pPr marL="0" indent="0">
              <a:buNone/>
            </a:pPr>
            <a:endParaRPr lang="en-US" sz="2400" dirty="0">
              <a:solidFill>
                <a:srgbClr val="000090"/>
              </a:solidFill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724525" y="2971800"/>
            <a:ext cx="3419475" cy="2286000"/>
            <a:chOff x="3066" y="1107"/>
            <a:chExt cx="2250" cy="1409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066" y="1107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402" y="1656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3142" y="18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3142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3455" y="18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3142" y="18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3139" y="18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3616" y="228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3616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>
              <a:off x="3929" y="227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3616" y="227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613" y="221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3612" y="159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3612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>
              <a:off x="3925" y="158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3612" y="158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09" y="152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295" y="1591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>
              <a:off x="4295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>
              <a:off x="4607" y="15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4295" y="1584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4298" y="1528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4305" y="228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>
              <a:off x="4305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>
              <a:off x="4618" y="227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4305" y="227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4302" y="221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4870" y="194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>
              <a:off x="4870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>
              <a:off x="5183" y="193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70" y="193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4867" y="187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4461" y="1683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768" y="1689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933" y="1674"/>
              <a:ext cx="504" cy="600"/>
            </a:xfrm>
            <a:custGeom>
              <a:avLst/>
              <a:gdLst>
                <a:gd name="T0" fmla="*/ 0 w 378"/>
                <a:gd name="T1" fmla="*/ 174 h 174"/>
                <a:gd name="T2" fmla="*/ 378 w 378"/>
                <a:gd name="T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0" y="202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939" y="230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348" y="1980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33" y="1614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4608" y="1611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291" y="1182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" name="Group 46"/>
            <p:cNvGrpSpPr>
              <a:grpSpLocks/>
            </p:cNvGrpSpPr>
            <p:nvPr/>
          </p:nvGrpSpPr>
          <p:grpSpPr bwMode="auto">
            <a:xfrm>
              <a:off x="3187" y="1796"/>
              <a:ext cx="212" cy="231"/>
              <a:chOff x="2950" y="2441"/>
              <a:chExt cx="215" cy="231"/>
            </a:xfrm>
          </p:grpSpPr>
          <p:sp>
            <p:nvSpPr>
              <p:cNvPr id="74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A</a:t>
                </a:r>
              </a:p>
            </p:txBody>
          </p:sp>
        </p:grpSp>
        <p:grpSp>
          <p:nvGrpSpPr>
            <p:cNvPr id="49" name="Group 49"/>
            <p:cNvGrpSpPr>
              <a:grpSpLocks/>
            </p:cNvGrpSpPr>
            <p:nvPr/>
          </p:nvGrpSpPr>
          <p:grpSpPr bwMode="auto">
            <a:xfrm>
              <a:off x="4357" y="2180"/>
              <a:ext cx="212" cy="231"/>
              <a:chOff x="2950" y="2441"/>
              <a:chExt cx="215" cy="231"/>
            </a:xfrm>
          </p:grpSpPr>
          <p:sp>
            <p:nvSpPr>
              <p:cNvPr id="72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E</a:t>
                </a:r>
              </a:p>
            </p:txBody>
          </p:sp>
        </p:grpSp>
        <p:grpSp>
          <p:nvGrpSpPr>
            <p:cNvPr id="50" name="Group 52"/>
            <p:cNvGrpSpPr>
              <a:grpSpLocks/>
            </p:cNvGrpSpPr>
            <p:nvPr/>
          </p:nvGrpSpPr>
          <p:grpSpPr bwMode="auto">
            <a:xfrm>
              <a:off x="3673" y="2177"/>
              <a:ext cx="220" cy="231"/>
              <a:chOff x="2947" y="2441"/>
              <a:chExt cx="223" cy="231"/>
            </a:xfrm>
          </p:grpSpPr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Text Box 54"/>
              <p:cNvSpPr txBox="1">
                <a:spLocks noChangeArrowheads="1"/>
              </p:cNvSpPr>
              <p:nvPr/>
            </p:nvSpPr>
            <p:spPr bwMode="auto">
              <a:xfrm>
                <a:off x="2947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D</a:t>
                </a:r>
              </a:p>
            </p:txBody>
          </p:sp>
        </p:grpSp>
        <p:grpSp>
          <p:nvGrpSpPr>
            <p:cNvPr id="51" name="Group 55"/>
            <p:cNvGrpSpPr>
              <a:grpSpLocks/>
            </p:cNvGrpSpPr>
            <p:nvPr/>
          </p:nvGrpSpPr>
          <p:grpSpPr bwMode="auto">
            <a:xfrm>
              <a:off x="4347" y="1490"/>
              <a:ext cx="220" cy="231"/>
              <a:chOff x="2946" y="2441"/>
              <a:chExt cx="223" cy="231"/>
            </a:xfrm>
          </p:grpSpPr>
          <p:sp>
            <p:nvSpPr>
              <p:cNvPr id="68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C</a:t>
                </a:r>
              </a:p>
            </p:txBody>
          </p:sp>
        </p:grpSp>
        <p:grpSp>
          <p:nvGrpSpPr>
            <p:cNvPr id="52" name="Group 58"/>
            <p:cNvGrpSpPr>
              <a:grpSpLocks/>
            </p:cNvGrpSpPr>
            <p:nvPr/>
          </p:nvGrpSpPr>
          <p:grpSpPr bwMode="auto">
            <a:xfrm>
              <a:off x="3667" y="1490"/>
              <a:ext cx="212" cy="231"/>
              <a:chOff x="2950" y="2441"/>
              <a:chExt cx="215" cy="231"/>
            </a:xfrm>
          </p:grpSpPr>
          <p:sp>
            <p:nvSpPr>
              <p:cNvPr id="66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Text Box 6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/>
                  <a:t>B</a:t>
                </a:r>
              </a:p>
            </p:txBody>
          </p:sp>
        </p:grpSp>
        <p:grpSp>
          <p:nvGrpSpPr>
            <p:cNvPr id="53" name="Group 61"/>
            <p:cNvGrpSpPr>
              <a:grpSpLocks/>
            </p:cNvGrpSpPr>
            <p:nvPr/>
          </p:nvGrpSpPr>
          <p:grpSpPr bwMode="auto">
            <a:xfrm>
              <a:off x="4934" y="1838"/>
              <a:ext cx="204" cy="231"/>
              <a:chOff x="2954" y="2441"/>
              <a:chExt cx="207" cy="231"/>
            </a:xfrm>
          </p:grpSpPr>
          <p:sp>
            <p:nvSpPr>
              <p:cNvPr id="64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800" dirty="0"/>
                  <a:t>F</a:t>
                </a:r>
              </a:p>
            </p:txBody>
          </p:sp>
        </p:grpSp>
        <p:sp>
          <p:nvSpPr>
            <p:cNvPr id="54" name="Text Box 64"/>
            <p:cNvSpPr txBox="1">
              <a:spLocks noChangeArrowheads="1"/>
            </p:cNvSpPr>
            <p:nvPr/>
          </p:nvSpPr>
          <p:spPr bwMode="auto">
            <a:xfrm>
              <a:off x="3397" y="1604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5" name="Text Box 65"/>
            <p:cNvSpPr txBox="1">
              <a:spLocks noChangeArrowheads="1"/>
            </p:cNvSpPr>
            <p:nvPr/>
          </p:nvSpPr>
          <p:spPr bwMode="auto">
            <a:xfrm>
              <a:off x="3745" y="1823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56" name="Text Box 66"/>
            <p:cNvSpPr txBox="1">
              <a:spLocks noChangeArrowheads="1"/>
            </p:cNvSpPr>
            <p:nvPr/>
          </p:nvSpPr>
          <p:spPr bwMode="auto">
            <a:xfrm>
              <a:off x="3310" y="203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7" name="Text Box 67"/>
            <p:cNvSpPr txBox="1">
              <a:spLocks noChangeArrowheads="1"/>
            </p:cNvSpPr>
            <p:nvPr/>
          </p:nvSpPr>
          <p:spPr bwMode="auto">
            <a:xfrm>
              <a:off x="4129" y="1916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58" name="Text Box 68"/>
            <p:cNvSpPr txBox="1">
              <a:spLocks noChangeArrowheads="1"/>
            </p:cNvSpPr>
            <p:nvPr/>
          </p:nvSpPr>
          <p:spPr bwMode="auto">
            <a:xfrm>
              <a:off x="4066" y="2270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59" name="Text Box 69"/>
            <p:cNvSpPr txBox="1">
              <a:spLocks noChangeArrowheads="1"/>
            </p:cNvSpPr>
            <p:nvPr/>
          </p:nvSpPr>
          <p:spPr bwMode="auto">
            <a:xfrm>
              <a:off x="4426" y="184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1</a:t>
              </a:r>
            </a:p>
          </p:txBody>
        </p:sp>
        <p:sp>
          <p:nvSpPr>
            <p:cNvPr id="60" name="Text Box 70"/>
            <p:cNvSpPr txBox="1">
              <a:spLocks noChangeArrowheads="1"/>
            </p:cNvSpPr>
            <p:nvPr/>
          </p:nvSpPr>
          <p:spPr bwMode="auto">
            <a:xfrm>
              <a:off x="4786" y="2105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2</a:t>
              </a:r>
            </a:p>
          </p:txBody>
        </p:sp>
        <p:sp>
          <p:nvSpPr>
            <p:cNvPr id="61" name="Text Box 71"/>
            <p:cNvSpPr txBox="1">
              <a:spLocks noChangeArrowheads="1"/>
            </p:cNvSpPr>
            <p:nvPr/>
          </p:nvSpPr>
          <p:spPr bwMode="auto">
            <a:xfrm>
              <a:off x="4759" y="156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  <p:sp>
          <p:nvSpPr>
            <p:cNvPr id="62" name="Text Box 72"/>
            <p:cNvSpPr txBox="1">
              <a:spLocks noChangeArrowheads="1"/>
            </p:cNvSpPr>
            <p:nvPr/>
          </p:nvSpPr>
          <p:spPr bwMode="auto">
            <a:xfrm>
              <a:off x="4024" y="1418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3</a:t>
              </a:r>
            </a:p>
          </p:txBody>
        </p:sp>
        <p:sp>
          <p:nvSpPr>
            <p:cNvPr id="63" name="Text Box 73"/>
            <p:cNvSpPr txBox="1">
              <a:spLocks noChangeArrowheads="1"/>
            </p:cNvSpPr>
            <p:nvPr/>
          </p:nvSpPr>
          <p:spPr bwMode="auto">
            <a:xfrm>
              <a:off x="3673" y="1151"/>
              <a:ext cx="1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sz="1800"/>
                <a:t>5</a:t>
              </a:r>
            </a:p>
          </p:txBody>
        </p:sp>
      </p:grpSp>
      <p:sp>
        <p:nvSpPr>
          <p:cNvPr id="7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975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Routing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229600" cy="4411662"/>
          </a:xfrm>
        </p:spPr>
        <p:txBody>
          <a:bodyPr/>
          <a:lstStyle/>
          <a:p>
            <a:r>
              <a:rPr lang="en-US" sz="2400" dirty="0"/>
              <a:t>Internet Routing works at two levels</a:t>
            </a:r>
            <a:br>
              <a:rPr lang="en-US" sz="2400" dirty="0"/>
            </a:br>
            <a:endParaRPr lang="en-US" sz="2400" dirty="0"/>
          </a:p>
          <a:p>
            <a:r>
              <a:rPr lang="en-US" sz="2400" dirty="0"/>
              <a:t>Each AS runs an </a:t>
            </a:r>
            <a:r>
              <a:rPr lang="en-US" sz="2400" dirty="0">
                <a:solidFill>
                  <a:srgbClr val="FF0000"/>
                </a:solidFill>
              </a:rPr>
              <a:t>intra-domain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/>
              <a:t> that </a:t>
            </a:r>
            <a:br>
              <a:rPr lang="en-US" sz="2400" dirty="0"/>
            </a:br>
            <a:r>
              <a:rPr lang="en-US" sz="2400" dirty="0"/>
              <a:t>establishes routes within its domain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(AS -- region of network under a single administrative entity)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Link State, e.g., Open Shortest Path First (OSPF)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Distance Vector, e.g., Routing Information Protocol (RIP)</a:t>
            </a:r>
          </a:p>
          <a:p>
            <a:endParaRPr lang="en-US" sz="2400" dirty="0"/>
          </a:p>
          <a:p>
            <a:r>
              <a:rPr lang="en-US" sz="2400" dirty="0" err="1"/>
              <a:t>ASes</a:t>
            </a:r>
            <a:r>
              <a:rPr lang="en-US" sz="2400" dirty="0"/>
              <a:t> participate in an </a:t>
            </a:r>
            <a:r>
              <a:rPr lang="en-US" sz="2400" dirty="0">
                <a:solidFill>
                  <a:srgbClr val="FF0000"/>
                </a:solidFill>
              </a:rPr>
              <a:t>inter-domain </a:t>
            </a:r>
            <a:r>
              <a:rPr lang="en-US" sz="2400" dirty="0">
                <a:solidFill>
                  <a:srgbClr val="000000"/>
                </a:solidFill>
              </a:rPr>
              <a:t>routing protocol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that establishes routes between domains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Path Vector, e.g., Border Gateway Protocol (BGP)</a:t>
            </a:r>
          </a:p>
          <a:p>
            <a:pPr marL="0" indent="0">
              <a:buNone/>
            </a:pP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049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Addressing (to date)</a:t>
            </a:r>
            <a:br>
              <a:rPr lang="en-US" dirty="0"/>
            </a:br>
            <a:r>
              <a:rPr lang="en-US" sz="3100" dirty="0"/>
              <a:t>- a reminder -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Recall each host has a unique ID (address)</a:t>
            </a:r>
          </a:p>
          <a:p>
            <a:pPr lvl="1"/>
            <a:endParaRPr lang="en-US" dirty="0"/>
          </a:p>
          <a:p>
            <a:r>
              <a:rPr lang="en-US" dirty="0"/>
              <a:t>No particular structure to those IDs</a:t>
            </a:r>
          </a:p>
          <a:p>
            <a:pPr marL="0" indent="0">
              <a:buNone/>
            </a:pPr>
            <a:r>
              <a:rPr lang="en-US" dirty="0"/>
              <a:t>		(e.g. </a:t>
            </a:r>
            <a:r>
              <a:rPr lang="en-US" i="1" dirty="0"/>
              <a:t>Ethernet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r>
              <a:rPr lang="en-US" dirty="0"/>
              <a:t>IP addressing – in contrast – has implicit structure</a:t>
            </a:r>
          </a:p>
          <a:p>
            <a:pPr marL="457200" lvl="1" indent="0">
              <a:buNone/>
            </a:pPr>
            <a:r>
              <a:rPr lang="en-US" dirty="0"/>
              <a:t>	(Why???)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206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Outline	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Popular Routing Algorithms:</a:t>
            </a:r>
          </a:p>
          <a:p>
            <a:pPr lvl="1"/>
            <a:r>
              <a:rPr lang="en-US" dirty="0"/>
              <a:t>Link State Routing</a:t>
            </a:r>
          </a:p>
          <a:p>
            <a:pPr lvl="1"/>
            <a:r>
              <a:rPr lang="en-US" dirty="0"/>
              <a:t>Distance Vector Algorithm </a:t>
            </a:r>
          </a:p>
          <a:p>
            <a:r>
              <a:rPr lang="en-US" dirty="0"/>
              <a:t>Routing: goals and metrics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807797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Link-State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273B77-8D21-0144-BE32-852D290DE608}"/>
              </a:ext>
            </a:extLst>
          </p:cNvPr>
          <p:cNvSpPr txBox="1"/>
          <p:nvPr/>
        </p:nvSpPr>
        <p:spPr>
          <a:xfrm>
            <a:off x="980267" y="3487118"/>
            <a:ext cx="74779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Examples: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Open Shortest Path First (</a:t>
            </a:r>
            <a:r>
              <a:rPr lang="en-GB" b="1" dirty="0"/>
              <a:t>OSPF</a:t>
            </a:r>
            <a:r>
              <a:rPr lang="en-GB" dirty="0"/>
              <a:t>) or </a:t>
            </a:r>
          </a:p>
          <a:p>
            <a:pPr algn="ctr"/>
            <a:r>
              <a:rPr lang="en-GB" dirty="0"/>
              <a:t>Intermediate System to Intermediate System</a:t>
            </a:r>
          </a:p>
          <a:p>
            <a:pPr algn="ctr"/>
            <a:r>
              <a:rPr lang="en-GB" dirty="0"/>
              <a:t>(written as </a:t>
            </a:r>
            <a:r>
              <a:rPr lang="en-GB" b="1" dirty="0"/>
              <a:t>IS-IS</a:t>
            </a:r>
            <a:r>
              <a:rPr lang="en-GB" dirty="0"/>
              <a:t>/</a:t>
            </a:r>
            <a:r>
              <a:rPr lang="en-GB" b="1" dirty="0"/>
              <a:t>ISIS</a:t>
            </a:r>
            <a:r>
              <a:rPr lang="en-GB" dirty="0"/>
              <a:t> and pronounced eye-</a:t>
            </a:r>
            <a:r>
              <a:rPr lang="en-GB" dirty="0" err="1"/>
              <a:t>esss</a:t>
            </a:r>
            <a:r>
              <a:rPr lang="en-GB" dirty="0"/>
              <a:t>-eye-</a:t>
            </a:r>
            <a:r>
              <a:rPr lang="en-GB" dirty="0" err="1"/>
              <a:t>esss</a:t>
            </a:r>
            <a:r>
              <a:rPr lang="en-GB" dirty="0"/>
              <a:t>)</a:t>
            </a:r>
          </a:p>
          <a:p>
            <a:pPr algn="ctr"/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two common Intradomain routing or</a:t>
            </a:r>
          </a:p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interior gateway protocols (IGP)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40262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371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maintains its </a:t>
            </a:r>
            <a:r>
              <a:rPr lang="en-US" sz="2400" dirty="0">
                <a:solidFill>
                  <a:srgbClr val="FF0000"/>
                </a:solidFill>
                <a:latin typeface="Arial" charset="0"/>
              </a:rPr>
              <a:t>local</a:t>
            </a:r>
            <a:r>
              <a:rPr lang="en-US" sz="2400" dirty="0">
                <a:latin typeface="Arial" charset="0"/>
              </a:rPr>
              <a:t> “link state” (LS)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i.e., a list of its directly attached links and their costs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2819400"/>
            <a:ext cx="914400" cy="954107"/>
            <a:chOff x="1828800" y="2819400"/>
            <a:chExt cx="914400" cy="954107"/>
          </a:xfrm>
        </p:grpSpPr>
        <p:sp>
          <p:nvSpPr>
            <p:cNvPr id="3" name="Rounded Rectangle 2"/>
            <p:cNvSpPr/>
            <p:nvPr/>
          </p:nvSpPr>
          <p:spPr bwMode="auto">
            <a:xfrm>
              <a:off x="1828800" y="2819400"/>
              <a:ext cx="914400" cy="762000"/>
            </a:xfrm>
            <a:prstGeom prst="roundRect">
              <a:avLst/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905701" y="2819400"/>
              <a:ext cx="813131" cy="9541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+mn-lt"/>
                </a:rPr>
                <a:t>(N1,N2)</a:t>
              </a:r>
            </a:p>
            <a:p>
              <a:pPr algn="ctr"/>
              <a:r>
                <a:rPr lang="en-US" sz="1400" dirty="0">
                  <a:latin typeface="+mn-lt"/>
                </a:rPr>
                <a:t>(N1,N4)</a:t>
              </a:r>
            </a:p>
            <a:p>
              <a:pPr algn="ctr"/>
              <a:r>
                <a:rPr lang="en-US" sz="1400" dirty="0">
                  <a:latin typeface="+mn-lt"/>
                </a:rPr>
                <a:t>(N1,N5)</a:t>
              </a:r>
            </a:p>
            <a:p>
              <a:pPr algn="ctr"/>
              <a:endParaRPr lang="en-US" sz="1400" b="0" dirty="0">
                <a:latin typeface="+mn-lt"/>
              </a:endParaRPr>
            </a:p>
          </p:txBody>
        </p:sp>
      </p:grpSp>
      <p:cxnSp>
        <p:nvCxnSpPr>
          <p:cNvPr id="6" name="Straight Arrow Connector 5"/>
          <p:cNvCxnSpPr/>
          <p:nvPr/>
        </p:nvCxnSpPr>
        <p:spPr bwMode="auto">
          <a:xfrm flipH="1">
            <a:off x="2209800" y="3581400"/>
            <a:ext cx="76200" cy="6096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ysDash"/>
            <a:round/>
            <a:headEnd type="none" w="med" len="med"/>
            <a:tailEnd type="arrow"/>
          </a:ln>
          <a:effectLst/>
        </p:spPr>
      </p:cxnSp>
      <p:grpSp>
        <p:nvGrpSpPr>
          <p:cNvPr id="138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6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59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0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61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62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3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229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217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5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205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67" name="AutoShape 93"/>
            <p:cNvCxnSpPr>
              <a:cxnSpLocks noChangeShapeType="1"/>
              <a:stCxn id="155" idx="3"/>
              <a:endCxn id="157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8" name="AutoShape 94"/>
            <p:cNvCxnSpPr>
              <a:cxnSpLocks noChangeShapeType="1"/>
              <a:stCxn id="155" idx="3"/>
              <a:endCxn id="158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69" name="AutoShape 95"/>
            <p:cNvCxnSpPr>
              <a:cxnSpLocks noChangeShapeType="1"/>
              <a:stCxn id="156" idx="3"/>
              <a:endCxn id="158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0" name="AutoShape 96"/>
            <p:cNvCxnSpPr>
              <a:cxnSpLocks noChangeShapeType="1"/>
              <a:stCxn id="156" idx="3"/>
              <a:endCxn id="159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1" name="AutoShape 97"/>
            <p:cNvCxnSpPr>
              <a:cxnSpLocks noChangeShapeType="1"/>
              <a:stCxn id="158" idx="3"/>
              <a:endCxn id="160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2" name="AutoShape 98"/>
            <p:cNvCxnSpPr>
              <a:cxnSpLocks noChangeShapeType="1"/>
              <a:stCxn id="159" idx="3"/>
              <a:endCxn id="161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3" name="AutoShape 99"/>
            <p:cNvCxnSpPr>
              <a:cxnSpLocks noChangeShapeType="1"/>
              <a:stCxn id="161" idx="0"/>
              <a:endCxn id="160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4" name="AutoShape 100"/>
            <p:cNvCxnSpPr>
              <a:cxnSpLocks noChangeShapeType="1"/>
              <a:stCxn id="156" idx="0"/>
              <a:endCxn id="155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5" name="AutoShape 101"/>
            <p:cNvCxnSpPr>
              <a:cxnSpLocks noChangeShapeType="1"/>
              <a:stCxn id="157" idx="3"/>
              <a:endCxn id="160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6" name="AutoShape 102"/>
            <p:cNvCxnSpPr>
              <a:cxnSpLocks noChangeShapeType="1"/>
              <a:stCxn id="249" idx="35"/>
              <a:endCxn id="155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7" name="AutoShape 103"/>
            <p:cNvCxnSpPr>
              <a:cxnSpLocks noChangeShapeType="1"/>
              <a:stCxn id="237" idx="31"/>
              <a:endCxn id="156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8" name="AutoShape 104"/>
            <p:cNvCxnSpPr>
              <a:cxnSpLocks noChangeShapeType="1"/>
              <a:stCxn id="157" idx="0"/>
              <a:endCxn id="220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79" name="AutoShape 105"/>
            <p:cNvCxnSpPr>
              <a:cxnSpLocks noChangeShapeType="1"/>
              <a:stCxn id="161" idx="3"/>
              <a:endCxn id="201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0" name="AutoShape 106"/>
            <p:cNvCxnSpPr>
              <a:cxnSpLocks noChangeShapeType="1"/>
              <a:stCxn id="160" idx="3"/>
              <a:endCxn id="205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81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182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183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184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185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186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187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188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189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190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191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192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2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405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Each node floods its local link state 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000090"/>
                </a:solidFill>
                <a:latin typeface="Arial" charset="0"/>
              </a:rPr>
              <a:t>on receiving a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new</a:t>
            </a:r>
            <a:r>
              <a:rPr lang="en-US" sz="2000" dirty="0">
                <a:solidFill>
                  <a:srgbClr val="000090"/>
                </a:solidFill>
                <a:latin typeface="Arial" charset="0"/>
              </a:rPr>
              <a:t> LS message, a router forwards the message</a:t>
            </a:r>
            <a:br>
              <a:rPr lang="en-US" sz="2000" dirty="0">
                <a:solidFill>
                  <a:srgbClr val="000090"/>
                </a:solidFill>
                <a:latin typeface="Arial" charset="0"/>
              </a:rPr>
            </a:br>
            <a:r>
              <a:rPr lang="en-US" sz="2000" dirty="0">
                <a:solidFill>
                  <a:srgbClr val="000090"/>
                </a:solidFill>
                <a:latin typeface="Arial" charset="0"/>
              </a:rPr>
              <a:t>to all its neighbors other than the one it received the message from</a:t>
            </a:r>
          </a:p>
          <a:p>
            <a:pPr>
              <a:lnSpc>
                <a:spcPct val="70000"/>
              </a:lnSpc>
            </a:pPr>
            <a:endParaRPr lang="en-US" dirty="0">
              <a:latin typeface="Arial" charset="0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grpSp>
        <p:nvGrpSpPr>
          <p:cNvPr id="8" name="Group 119"/>
          <p:cNvGrpSpPr>
            <a:grpSpLocks/>
          </p:cNvGrpSpPr>
          <p:nvPr/>
        </p:nvGrpSpPr>
        <p:grpSpPr bwMode="auto">
          <a:xfrm>
            <a:off x="2286000" y="4267200"/>
            <a:ext cx="1846146" cy="1344706"/>
            <a:chOff x="1152" y="2304"/>
            <a:chExt cx="1248" cy="960"/>
          </a:xfrm>
        </p:grpSpPr>
        <p:sp>
          <p:nvSpPr>
            <p:cNvPr id="35854" name="Line 120"/>
            <p:cNvSpPr>
              <a:spLocks noChangeShapeType="1"/>
            </p:cNvSpPr>
            <p:nvPr/>
          </p:nvSpPr>
          <p:spPr bwMode="auto">
            <a:xfrm flipH="1">
              <a:off x="1152" y="2592"/>
              <a:ext cx="48" cy="6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5" name="Line 121"/>
            <p:cNvSpPr>
              <a:spLocks noChangeShapeType="1"/>
            </p:cNvSpPr>
            <p:nvPr/>
          </p:nvSpPr>
          <p:spPr bwMode="auto">
            <a:xfrm>
              <a:off x="1344" y="2592"/>
              <a:ext cx="960" cy="43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6" name="Line 122"/>
            <p:cNvSpPr>
              <a:spLocks noChangeShapeType="1"/>
            </p:cNvSpPr>
            <p:nvPr/>
          </p:nvSpPr>
          <p:spPr bwMode="auto">
            <a:xfrm flipV="1">
              <a:off x="1344" y="2304"/>
              <a:ext cx="1056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2211470" y="4325470"/>
            <a:ext cx="4189330" cy="2151529"/>
            <a:chOff x="1296" y="2352"/>
            <a:chExt cx="2832" cy="1536"/>
          </a:xfrm>
        </p:grpSpPr>
        <p:sp>
          <p:nvSpPr>
            <p:cNvPr id="35851" name="Line 124"/>
            <p:cNvSpPr>
              <a:spLocks noChangeShapeType="1"/>
            </p:cNvSpPr>
            <p:nvPr/>
          </p:nvSpPr>
          <p:spPr bwMode="auto">
            <a:xfrm>
              <a:off x="2736" y="2352"/>
              <a:ext cx="1344" cy="240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2" name="Line 125"/>
            <p:cNvSpPr>
              <a:spLocks noChangeShapeType="1"/>
            </p:cNvSpPr>
            <p:nvPr/>
          </p:nvSpPr>
          <p:spPr bwMode="auto">
            <a:xfrm flipV="1">
              <a:off x="2736" y="2736"/>
              <a:ext cx="1392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3" name="Line 126"/>
            <p:cNvSpPr>
              <a:spLocks noChangeShapeType="1"/>
            </p:cNvSpPr>
            <p:nvPr/>
          </p:nvSpPr>
          <p:spPr bwMode="auto">
            <a:xfrm>
              <a:off x="1296" y="3552"/>
              <a:ext cx="1200" cy="3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grpSp>
        <p:nvGrpSpPr>
          <p:cNvPr id="10" name="Group 127"/>
          <p:cNvGrpSpPr>
            <a:grpSpLocks/>
          </p:cNvGrpSpPr>
          <p:nvPr/>
        </p:nvGrpSpPr>
        <p:grpSpPr bwMode="auto">
          <a:xfrm>
            <a:off x="4291410" y="5006788"/>
            <a:ext cx="2414190" cy="1546412"/>
            <a:chOff x="2688" y="2832"/>
            <a:chExt cx="1632" cy="1104"/>
          </a:xfrm>
        </p:grpSpPr>
        <p:sp>
          <p:nvSpPr>
            <p:cNvPr id="35849" name="Line 128"/>
            <p:cNvSpPr>
              <a:spLocks noChangeShapeType="1"/>
            </p:cNvSpPr>
            <p:nvPr/>
          </p:nvSpPr>
          <p:spPr bwMode="auto">
            <a:xfrm flipH="1">
              <a:off x="4128" y="2832"/>
              <a:ext cx="192" cy="81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35850" name="Line 129"/>
            <p:cNvSpPr>
              <a:spLocks noChangeShapeType="1"/>
            </p:cNvSpPr>
            <p:nvPr/>
          </p:nvSpPr>
          <p:spPr bwMode="auto">
            <a:xfrm flipV="1">
              <a:off x="2688" y="3888"/>
              <a:ext cx="1248" cy="4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917634" name="Line 130"/>
          <p:cNvSpPr>
            <a:spLocks noChangeShapeType="1"/>
          </p:cNvSpPr>
          <p:nvPr/>
        </p:nvSpPr>
        <p:spPr bwMode="auto">
          <a:xfrm flipV="1">
            <a:off x="2247877" y="5329518"/>
            <a:ext cx="1562123" cy="537882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28800" y="3810000"/>
            <a:ext cx="1622618" cy="1528465"/>
            <a:chOff x="1828800" y="3810000"/>
            <a:chExt cx="1622618" cy="1528465"/>
          </a:xfrm>
        </p:grpSpPr>
        <p:grpSp>
          <p:nvGrpSpPr>
            <p:cNvPr id="132" name="Group 131"/>
            <p:cNvGrpSpPr/>
            <p:nvPr/>
          </p:nvGrpSpPr>
          <p:grpSpPr>
            <a:xfrm>
              <a:off x="2895600" y="3810000"/>
              <a:ext cx="479618" cy="461665"/>
              <a:chOff x="1793305" y="2819400"/>
              <a:chExt cx="1037915" cy="1039486"/>
            </a:xfrm>
          </p:grpSpPr>
          <p:sp>
            <p:nvSpPr>
              <p:cNvPr id="133" name="Rounded Rectangle 132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2971800" y="4491335"/>
              <a:ext cx="479618" cy="461665"/>
              <a:chOff x="1793305" y="2819400"/>
              <a:chExt cx="1037915" cy="1039486"/>
            </a:xfrm>
          </p:grpSpPr>
          <p:sp>
            <p:nvSpPr>
              <p:cNvPr id="136" name="Rounded Rectangle 135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828800" y="4876800"/>
              <a:ext cx="479618" cy="461665"/>
              <a:chOff x="1793305" y="2819400"/>
              <a:chExt cx="1037915" cy="1039486"/>
            </a:xfrm>
          </p:grpSpPr>
          <p:sp>
            <p:nvSpPr>
              <p:cNvPr id="142" name="Rounded Rectangle 141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30582" y="5329535"/>
            <a:ext cx="2232218" cy="1223665"/>
            <a:chOff x="4930582" y="5329535"/>
            <a:chExt cx="2232218" cy="1223665"/>
          </a:xfrm>
        </p:grpSpPr>
        <p:grpSp>
          <p:nvGrpSpPr>
            <p:cNvPr id="147" name="Group 146"/>
            <p:cNvGrpSpPr/>
            <p:nvPr/>
          </p:nvGrpSpPr>
          <p:grpSpPr>
            <a:xfrm>
              <a:off x="4930582" y="6091535"/>
              <a:ext cx="479618" cy="461665"/>
              <a:chOff x="1793305" y="2819400"/>
              <a:chExt cx="1037915" cy="1039486"/>
            </a:xfrm>
          </p:grpSpPr>
          <p:sp>
            <p:nvSpPr>
              <p:cNvPr id="148" name="Rounded Rectangle 147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6683182" y="5329535"/>
              <a:ext cx="479618" cy="461665"/>
              <a:chOff x="1793305" y="2819400"/>
              <a:chExt cx="1037915" cy="1039486"/>
            </a:xfrm>
          </p:grpSpPr>
          <p:sp>
            <p:nvSpPr>
              <p:cNvPr id="157" name="Rounded Rectangle 156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667000" y="4038600"/>
            <a:ext cx="2994218" cy="2667000"/>
            <a:chOff x="2667000" y="4038600"/>
            <a:chExt cx="2994218" cy="2667000"/>
          </a:xfrm>
        </p:grpSpPr>
        <p:grpSp>
          <p:nvGrpSpPr>
            <p:cNvPr id="138" name="Group 137"/>
            <p:cNvGrpSpPr/>
            <p:nvPr/>
          </p:nvGrpSpPr>
          <p:grpSpPr>
            <a:xfrm>
              <a:off x="2743200" y="5177135"/>
              <a:ext cx="479618" cy="461665"/>
              <a:chOff x="1793305" y="2819400"/>
              <a:chExt cx="1037915" cy="1039486"/>
            </a:xfrm>
          </p:grpSpPr>
          <p:sp>
            <p:nvSpPr>
              <p:cNvPr id="139" name="Rounded Rectangle 138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667000" y="6243935"/>
              <a:ext cx="479618" cy="461665"/>
              <a:chOff x="1298605" y="3848832"/>
              <a:chExt cx="1037915" cy="1039486"/>
            </a:xfrm>
          </p:grpSpPr>
          <p:sp>
            <p:nvSpPr>
              <p:cNvPr id="145" name="Rounded Rectangle 144"/>
              <p:cNvSpPr/>
              <p:nvPr/>
            </p:nvSpPr>
            <p:spPr bwMode="auto">
              <a:xfrm>
                <a:off x="1373606" y="3858885"/>
                <a:ext cx="914400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46" name="TextBox 145"/>
              <p:cNvSpPr txBox="1"/>
              <p:nvPr/>
            </p:nvSpPr>
            <p:spPr>
              <a:xfrm>
                <a:off x="1298605" y="3848832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159182" y="5181600"/>
              <a:ext cx="479618" cy="461665"/>
              <a:chOff x="1793305" y="2819400"/>
              <a:chExt cx="1037915" cy="1039486"/>
            </a:xfrm>
          </p:grpSpPr>
          <p:sp>
            <p:nvSpPr>
              <p:cNvPr id="151" name="Rounded Rectangle 150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5181600" y="4038600"/>
              <a:ext cx="479618" cy="461665"/>
              <a:chOff x="1793305" y="2819400"/>
              <a:chExt cx="1037915" cy="1039486"/>
            </a:xfrm>
          </p:grpSpPr>
          <p:sp>
            <p:nvSpPr>
              <p:cNvPr id="154" name="Rounded Rectangle 153"/>
              <p:cNvSpPr/>
              <p:nvPr/>
            </p:nvSpPr>
            <p:spPr bwMode="auto">
              <a:xfrm>
                <a:off x="1828800" y="2819400"/>
                <a:ext cx="914400" cy="762000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1793305" y="2819400"/>
                <a:ext cx="1037915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2971800" y="5481935"/>
              <a:ext cx="479618" cy="461665"/>
              <a:chOff x="1841817" y="3162544"/>
              <a:chExt cx="1037914" cy="1039486"/>
            </a:xfrm>
          </p:grpSpPr>
          <p:sp>
            <p:nvSpPr>
              <p:cNvPr id="160" name="Rounded Rectangle 159"/>
              <p:cNvSpPr/>
              <p:nvPr/>
            </p:nvSpPr>
            <p:spPr bwMode="auto">
              <a:xfrm>
                <a:off x="1916818" y="3172597"/>
                <a:ext cx="914399" cy="762001"/>
              </a:xfrm>
              <a:prstGeom prst="roundRect">
                <a:avLst/>
              </a:prstGeom>
              <a:solidFill>
                <a:srgbClr val="FFFF99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9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Courier New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841817" y="3162544"/>
                <a:ext cx="1037914" cy="10394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600" b="0" dirty="0">
                    <a:latin typeface="+mn-lt"/>
                  </a:rPr>
                  <a:t>(N1,N2)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N4)</a:t>
                </a:r>
              </a:p>
              <a:p>
                <a:pPr algn="ctr"/>
                <a:r>
                  <a:rPr lang="en-US" sz="600" b="0" dirty="0">
                    <a:latin typeface="+mn-lt"/>
                  </a:rPr>
                  <a:t>(N1, N5)</a:t>
                </a:r>
              </a:p>
              <a:p>
                <a:pPr algn="ctr"/>
                <a:endParaRPr lang="en-US" sz="600" b="0" dirty="0">
                  <a:latin typeface="+mn-lt"/>
                </a:endParaRPr>
              </a:p>
            </p:txBody>
          </p:sp>
        </p:grpSp>
      </p:grpSp>
      <p:sp>
        <p:nvSpPr>
          <p:cNvPr id="16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48651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1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  <p:bldP spid="91763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Link State Routing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447800"/>
            <a:ext cx="8610600" cy="1600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bg2"/>
                </a:solidFill>
                <a:latin typeface="Arial" charset="0"/>
              </a:rPr>
              <a:t>Each node maintains its local “link state” (LS)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rPr>
              <a:t>Each node floods its local link state </a:t>
            </a:r>
          </a:p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</a:rPr>
              <a:t>Hence, each node learns the entire network topology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solidFill>
                  <a:srgbClr val="FF0000"/>
                </a:solidFill>
                <a:latin typeface="Arial" charset="0"/>
              </a:rPr>
              <a:t>Can use </a:t>
            </a:r>
            <a:r>
              <a:rPr lang="en-US" sz="2000" dirty="0" err="1">
                <a:solidFill>
                  <a:srgbClr val="FF0000"/>
                </a:solidFill>
                <a:latin typeface="Arial" charset="0"/>
              </a:rPr>
              <a:t>Dijkstra’s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 to compute the shortest paths between nodes</a:t>
            </a: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685800" y="3200400"/>
            <a:ext cx="7291388" cy="3429000"/>
            <a:chOff x="192" y="1536"/>
            <a:chExt cx="4929" cy="2448"/>
          </a:xfrm>
        </p:grpSpPr>
        <p:sp>
          <p:nvSpPr>
            <p:cNvPr id="35857" name="Freeform 5"/>
            <p:cNvSpPr>
              <a:spLocks noEditPoints="1"/>
            </p:cNvSpPr>
            <p:nvPr/>
          </p:nvSpPr>
          <p:spPr bwMode="auto">
            <a:xfrm>
              <a:off x="854" y="2385"/>
              <a:ext cx="1500" cy="22"/>
            </a:xfrm>
            <a:custGeom>
              <a:avLst/>
              <a:gdLst>
                <a:gd name="T0" fmla="*/ 1500 w 1500"/>
                <a:gd name="T1" fmla="*/ 10 h 22"/>
                <a:gd name="T2" fmla="*/ 1498 w 1500"/>
                <a:gd name="T3" fmla="*/ 2 h 22"/>
                <a:gd name="T4" fmla="*/ 1490 w 1500"/>
                <a:gd name="T5" fmla="*/ 0 h 22"/>
                <a:gd name="T6" fmla="*/ 1482 w 1500"/>
                <a:gd name="T7" fmla="*/ 2 h 22"/>
                <a:gd name="T8" fmla="*/ 1478 w 1500"/>
                <a:gd name="T9" fmla="*/ 10 h 22"/>
                <a:gd name="T10" fmla="*/ 1482 w 1500"/>
                <a:gd name="T11" fmla="*/ 18 h 22"/>
                <a:gd name="T12" fmla="*/ 1490 w 1500"/>
                <a:gd name="T13" fmla="*/ 22 h 22"/>
                <a:gd name="T14" fmla="*/ 1498 w 1500"/>
                <a:gd name="T15" fmla="*/ 18 h 22"/>
                <a:gd name="T16" fmla="*/ 1500 w 1500"/>
                <a:gd name="T17" fmla="*/ 10 h 22"/>
                <a:gd name="T18" fmla="*/ 0 w 1500"/>
                <a:gd name="T19" fmla="*/ 10 h 22"/>
                <a:gd name="T20" fmla="*/ 2 w 1500"/>
                <a:gd name="T21" fmla="*/ 18 h 22"/>
                <a:gd name="T22" fmla="*/ 10 w 1500"/>
                <a:gd name="T23" fmla="*/ 22 h 22"/>
                <a:gd name="T24" fmla="*/ 18 w 1500"/>
                <a:gd name="T25" fmla="*/ 18 h 22"/>
                <a:gd name="T26" fmla="*/ 21 w 1500"/>
                <a:gd name="T27" fmla="*/ 10 h 22"/>
                <a:gd name="T28" fmla="*/ 18 w 1500"/>
                <a:gd name="T29" fmla="*/ 2 h 22"/>
                <a:gd name="T30" fmla="*/ 10 w 1500"/>
                <a:gd name="T31" fmla="*/ 0 h 22"/>
                <a:gd name="T32" fmla="*/ 2 w 1500"/>
                <a:gd name="T33" fmla="*/ 2 h 22"/>
                <a:gd name="T34" fmla="*/ 0 w 1500"/>
                <a:gd name="T35" fmla="*/ 1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"/>
            <p:cNvSpPr>
              <a:spLocks noChangeShapeType="1"/>
            </p:cNvSpPr>
            <p:nvPr/>
          </p:nvSpPr>
          <p:spPr bwMode="auto">
            <a:xfrm flipH="1">
              <a:off x="875" y="2395"/>
              <a:ext cx="1457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7"/>
            <p:cNvSpPr>
              <a:spLocks noEditPoints="1"/>
            </p:cNvSpPr>
            <p:nvPr/>
          </p:nvSpPr>
          <p:spPr bwMode="auto">
            <a:xfrm>
              <a:off x="854" y="3034"/>
              <a:ext cx="1500" cy="403"/>
            </a:xfrm>
            <a:custGeom>
              <a:avLst/>
              <a:gdLst>
                <a:gd name="T0" fmla="*/ 0 w 1500"/>
                <a:gd name="T1" fmla="*/ 395 h 403"/>
                <a:gd name="T2" fmla="*/ 4 w 1500"/>
                <a:gd name="T3" fmla="*/ 403 h 403"/>
                <a:gd name="T4" fmla="*/ 14 w 1500"/>
                <a:gd name="T5" fmla="*/ 403 h 403"/>
                <a:gd name="T6" fmla="*/ 20 w 1500"/>
                <a:gd name="T7" fmla="*/ 399 h 403"/>
                <a:gd name="T8" fmla="*/ 21 w 1500"/>
                <a:gd name="T9" fmla="*/ 391 h 403"/>
                <a:gd name="T10" fmla="*/ 16 w 1500"/>
                <a:gd name="T11" fmla="*/ 383 h 403"/>
                <a:gd name="T12" fmla="*/ 8 w 1500"/>
                <a:gd name="T13" fmla="*/ 381 h 403"/>
                <a:gd name="T14" fmla="*/ 0 w 1500"/>
                <a:gd name="T15" fmla="*/ 387 h 403"/>
                <a:gd name="T16" fmla="*/ 0 w 1500"/>
                <a:gd name="T17" fmla="*/ 395 h 403"/>
                <a:gd name="T18" fmla="*/ 1500 w 1500"/>
                <a:gd name="T19" fmla="*/ 8 h 403"/>
                <a:gd name="T20" fmla="*/ 1496 w 1500"/>
                <a:gd name="T21" fmla="*/ 2 h 403"/>
                <a:gd name="T22" fmla="*/ 1486 w 1500"/>
                <a:gd name="T23" fmla="*/ 0 h 403"/>
                <a:gd name="T24" fmla="*/ 1480 w 1500"/>
                <a:gd name="T25" fmla="*/ 6 h 403"/>
                <a:gd name="T26" fmla="*/ 1478 w 1500"/>
                <a:gd name="T27" fmla="*/ 14 h 403"/>
                <a:gd name="T28" fmla="*/ 1484 w 1500"/>
                <a:gd name="T29" fmla="*/ 22 h 403"/>
                <a:gd name="T30" fmla="*/ 1492 w 1500"/>
                <a:gd name="T31" fmla="*/ 22 h 403"/>
                <a:gd name="T32" fmla="*/ 1500 w 1500"/>
                <a:gd name="T33" fmla="*/ 18 h 403"/>
                <a:gd name="T34" fmla="*/ 1500 w 1500"/>
                <a:gd name="T35" fmla="*/ 8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8"/>
            <p:cNvSpPr>
              <a:spLocks noChangeShapeType="1"/>
            </p:cNvSpPr>
            <p:nvPr/>
          </p:nvSpPr>
          <p:spPr bwMode="auto">
            <a:xfrm flipV="1">
              <a:off x="875" y="3048"/>
              <a:ext cx="1457" cy="37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9"/>
            <p:cNvSpPr>
              <a:spLocks noEditPoints="1"/>
            </p:cNvSpPr>
            <p:nvPr/>
          </p:nvSpPr>
          <p:spPr bwMode="auto">
            <a:xfrm>
              <a:off x="854" y="3415"/>
              <a:ext cx="1500" cy="381"/>
            </a:xfrm>
            <a:custGeom>
              <a:avLst/>
              <a:gdLst>
                <a:gd name="T0" fmla="*/ 0 w 1500"/>
                <a:gd name="T1" fmla="*/ 10 h 381"/>
                <a:gd name="T2" fmla="*/ 2 w 1500"/>
                <a:gd name="T3" fmla="*/ 18 h 381"/>
                <a:gd name="T4" fmla="*/ 8 w 1500"/>
                <a:gd name="T5" fmla="*/ 22 h 381"/>
                <a:gd name="T6" fmla="*/ 16 w 1500"/>
                <a:gd name="T7" fmla="*/ 22 h 381"/>
                <a:gd name="T8" fmla="*/ 21 w 1500"/>
                <a:gd name="T9" fmla="*/ 14 h 381"/>
                <a:gd name="T10" fmla="*/ 20 w 1500"/>
                <a:gd name="T11" fmla="*/ 6 h 381"/>
                <a:gd name="T12" fmla="*/ 14 w 1500"/>
                <a:gd name="T13" fmla="*/ 0 h 381"/>
                <a:gd name="T14" fmla="*/ 4 w 1500"/>
                <a:gd name="T15" fmla="*/ 2 h 381"/>
                <a:gd name="T16" fmla="*/ 0 w 1500"/>
                <a:gd name="T17" fmla="*/ 10 h 381"/>
                <a:gd name="T18" fmla="*/ 1500 w 1500"/>
                <a:gd name="T19" fmla="*/ 373 h 381"/>
                <a:gd name="T20" fmla="*/ 1500 w 1500"/>
                <a:gd name="T21" fmla="*/ 365 h 381"/>
                <a:gd name="T22" fmla="*/ 1492 w 1500"/>
                <a:gd name="T23" fmla="*/ 359 h 381"/>
                <a:gd name="T24" fmla="*/ 1484 w 1500"/>
                <a:gd name="T25" fmla="*/ 361 h 381"/>
                <a:gd name="T26" fmla="*/ 1478 w 1500"/>
                <a:gd name="T27" fmla="*/ 369 h 381"/>
                <a:gd name="T28" fmla="*/ 1480 w 1500"/>
                <a:gd name="T29" fmla="*/ 377 h 381"/>
                <a:gd name="T30" fmla="*/ 1486 w 1500"/>
                <a:gd name="T31" fmla="*/ 381 h 381"/>
                <a:gd name="T32" fmla="*/ 1496 w 1500"/>
                <a:gd name="T33" fmla="*/ 381 h 381"/>
                <a:gd name="T34" fmla="*/ 1500 w 1500"/>
                <a:gd name="T35" fmla="*/ 373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10"/>
            <p:cNvSpPr>
              <a:spLocks noChangeShapeType="1"/>
            </p:cNvSpPr>
            <p:nvPr/>
          </p:nvSpPr>
          <p:spPr bwMode="auto">
            <a:xfrm>
              <a:off x="875" y="3429"/>
              <a:ext cx="1457" cy="35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1"/>
            <p:cNvSpPr>
              <a:spLocks noEditPoints="1"/>
            </p:cNvSpPr>
            <p:nvPr/>
          </p:nvSpPr>
          <p:spPr bwMode="auto">
            <a:xfrm>
              <a:off x="2332" y="2385"/>
              <a:ext cx="1660" cy="291"/>
            </a:xfrm>
            <a:custGeom>
              <a:avLst/>
              <a:gdLst>
                <a:gd name="T0" fmla="*/ 0 w 1660"/>
                <a:gd name="T1" fmla="*/ 10 h 291"/>
                <a:gd name="T2" fmla="*/ 2 w 1660"/>
                <a:gd name="T3" fmla="*/ 18 h 291"/>
                <a:gd name="T4" fmla="*/ 10 w 1660"/>
                <a:gd name="T5" fmla="*/ 22 h 291"/>
                <a:gd name="T6" fmla="*/ 18 w 1660"/>
                <a:gd name="T7" fmla="*/ 20 h 291"/>
                <a:gd name="T8" fmla="*/ 22 w 1660"/>
                <a:gd name="T9" fmla="*/ 12 h 291"/>
                <a:gd name="T10" fmla="*/ 20 w 1660"/>
                <a:gd name="T11" fmla="*/ 4 h 291"/>
                <a:gd name="T12" fmla="*/ 14 w 1660"/>
                <a:gd name="T13" fmla="*/ 0 h 291"/>
                <a:gd name="T14" fmla="*/ 6 w 1660"/>
                <a:gd name="T15" fmla="*/ 2 h 291"/>
                <a:gd name="T16" fmla="*/ 0 w 1660"/>
                <a:gd name="T17" fmla="*/ 10 h 291"/>
                <a:gd name="T18" fmla="*/ 1660 w 1660"/>
                <a:gd name="T19" fmla="*/ 281 h 291"/>
                <a:gd name="T20" fmla="*/ 1658 w 1660"/>
                <a:gd name="T21" fmla="*/ 273 h 291"/>
                <a:gd name="T22" fmla="*/ 1650 w 1660"/>
                <a:gd name="T23" fmla="*/ 269 h 291"/>
                <a:gd name="T24" fmla="*/ 1642 w 1660"/>
                <a:gd name="T25" fmla="*/ 271 h 291"/>
                <a:gd name="T26" fmla="*/ 1638 w 1660"/>
                <a:gd name="T27" fmla="*/ 279 h 291"/>
                <a:gd name="T28" fmla="*/ 1638 w 1660"/>
                <a:gd name="T29" fmla="*/ 287 h 291"/>
                <a:gd name="T30" fmla="*/ 1646 w 1660"/>
                <a:gd name="T31" fmla="*/ 291 h 291"/>
                <a:gd name="T32" fmla="*/ 1654 w 1660"/>
                <a:gd name="T33" fmla="*/ 289 h 291"/>
                <a:gd name="T34" fmla="*/ 1660 w 1660"/>
                <a:gd name="T35" fmla="*/ 281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12"/>
            <p:cNvSpPr>
              <a:spLocks noChangeShapeType="1"/>
            </p:cNvSpPr>
            <p:nvPr/>
          </p:nvSpPr>
          <p:spPr bwMode="auto">
            <a:xfrm>
              <a:off x="2354" y="2397"/>
              <a:ext cx="1616" cy="26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3"/>
            <p:cNvSpPr>
              <a:spLocks noEditPoints="1"/>
            </p:cNvSpPr>
            <p:nvPr/>
          </p:nvSpPr>
          <p:spPr bwMode="auto">
            <a:xfrm>
              <a:off x="2332" y="2654"/>
              <a:ext cx="1660" cy="402"/>
            </a:xfrm>
            <a:custGeom>
              <a:avLst/>
              <a:gdLst>
                <a:gd name="T0" fmla="*/ 1660 w 1660"/>
                <a:gd name="T1" fmla="*/ 8 h 402"/>
                <a:gd name="T2" fmla="*/ 1654 w 1660"/>
                <a:gd name="T3" fmla="*/ 2 h 402"/>
                <a:gd name="T4" fmla="*/ 1646 w 1660"/>
                <a:gd name="T5" fmla="*/ 0 h 402"/>
                <a:gd name="T6" fmla="*/ 1638 w 1660"/>
                <a:gd name="T7" fmla="*/ 4 h 402"/>
                <a:gd name="T8" fmla="*/ 1638 w 1660"/>
                <a:gd name="T9" fmla="*/ 14 h 402"/>
                <a:gd name="T10" fmla="*/ 1642 w 1660"/>
                <a:gd name="T11" fmla="*/ 20 h 402"/>
                <a:gd name="T12" fmla="*/ 1650 w 1660"/>
                <a:gd name="T13" fmla="*/ 22 h 402"/>
                <a:gd name="T14" fmla="*/ 1658 w 1660"/>
                <a:gd name="T15" fmla="*/ 16 h 402"/>
                <a:gd name="T16" fmla="*/ 1660 w 1660"/>
                <a:gd name="T17" fmla="*/ 8 h 402"/>
                <a:gd name="T18" fmla="*/ 0 w 1660"/>
                <a:gd name="T19" fmla="*/ 394 h 402"/>
                <a:gd name="T20" fmla="*/ 6 w 1660"/>
                <a:gd name="T21" fmla="*/ 400 h 402"/>
                <a:gd name="T22" fmla="*/ 14 w 1660"/>
                <a:gd name="T23" fmla="*/ 402 h 402"/>
                <a:gd name="T24" fmla="*/ 22 w 1660"/>
                <a:gd name="T25" fmla="*/ 398 h 402"/>
                <a:gd name="T26" fmla="*/ 22 w 1660"/>
                <a:gd name="T27" fmla="*/ 388 h 402"/>
                <a:gd name="T28" fmla="*/ 18 w 1660"/>
                <a:gd name="T29" fmla="*/ 382 h 402"/>
                <a:gd name="T30" fmla="*/ 10 w 1660"/>
                <a:gd name="T31" fmla="*/ 380 h 402"/>
                <a:gd name="T32" fmla="*/ 2 w 1660"/>
                <a:gd name="T33" fmla="*/ 386 h 402"/>
                <a:gd name="T34" fmla="*/ 0 w 1660"/>
                <a:gd name="T35" fmla="*/ 394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Line 14"/>
            <p:cNvSpPr>
              <a:spLocks noChangeShapeType="1"/>
            </p:cNvSpPr>
            <p:nvPr/>
          </p:nvSpPr>
          <p:spPr bwMode="auto">
            <a:xfrm flipH="1">
              <a:off x="2354" y="2668"/>
              <a:ext cx="1616" cy="37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5"/>
            <p:cNvSpPr>
              <a:spLocks noEditPoints="1"/>
            </p:cNvSpPr>
            <p:nvPr/>
          </p:nvSpPr>
          <p:spPr bwMode="auto">
            <a:xfrm>
              <a:off x="2332" y="3774"/>
              <a:ext cx="1481" cy="24"/>
            </a:xfrm>
            <a:custGeom>
              <a:avLst/>
              <a:gdLst>
                <a:gd name="T0" fmla="*/ 0 w 1481"/>
                <a:gd name="T1" fmla="*/ 12 h 24"/>
                <a:gd name="T2" fmla="*/ 4 w 1481"/>
                <a:gd name="T3" fmla="*/ 20 h 24"/>
                <a:gd name="T4" fmla="*/ 12 w 1481"/>
                <a:gd name="T5" fmla="*/ 24 h 24"/>
                <a:gd name="T6" fmla="*/ 20 w 1481"/>
                <a:gd name="T7" fmla="*/ 20 h 24"/>
                <a:gd name="T8" fmla="*/ 22 w 1481"/>
                <a:gd name="T9" fmla="*/ 12 h 24"/>
                <a:gd name="T10" fmla="*/ 20 w 1481"/>
                <a:gd name="T11" fmla="*/ 4 h 24"/>
                <a:gd name="T12" fmla="*/ 12 w 1481"/>
                <a:gd name="T13" fmla="*/ 0 h 24"/>
                <a:gd name="T14" fmla="*/ 4 w 1481"/>
                <a:gd name="T15" fmla="*/ 4 h 24"/>
                <a:gd name="T16" fmla="*/ 0 w 1481"/>
                <a:gd name="T17" fmla="*/ 12 h 24"/>
                <a:gd name="T18" fmla="*/ 1481 w 1481"/>
                <a:gd name="T19" fmla="*/ 12 h 24"/>
                <a:gd name="T20" fmla="*/ 1477 w 1481"/>
                <a:gd name="T21" fmla="*/ 4 h 24"/>
                <a:gd name="T22" fmla="*/ 1469 w 1481"/>
                <a:gd name="T23" fmla="*/ 0 h 24"/>
                <a:gd name="T24" fmla="*/ 1461 w 1481"/>
                <a:gd name="T25" fmla="*/ 4 h 24"/>
                <a:gd name="T26" fmla="*/ 1457 w 1481"/>
                <a:gd name="T27" fmla="*/ 12 h 24"/>
                <a:gd name="T28" fmla="*/ 1461 w 1481"/>
                <a:gd name="T29" fmla="*/ 20 h 24"/>
                <a:gd name="T30" fmla="*/ 1469 w 1481"/>
                <a:gd name="T31" fmla="*/ 24 h 24"/>
                <a:gd name="T32" fmla="*/ 1477 w 1481"/>
                <a:gd name="T33" fmla="*/ 20 h 24"/>
                <a:gd name="T34" fmla="*/ 1481 w 1481"/>
                <a:gd name="T35" fmla="*/ 1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16"/>
            <p:cNvSpPr>
              <a:spLocks noChangeShapeType="1"/>
            </p:cNvSpPr>
            <p:nvPr/>
          </p:nvSpPr>
          <p:spPr bwMode="auto">
            <a:xfrm>
              <a:off x="2354" y="3786"/>
              <a:ext cx="1435" cy="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17"/>
            <p:cNvSpPr>
              <a:spLocks noChangeShapeType="1"/>
            </p:cNvSpPr>
            <p:nvPr/>
          </p:nvSpPr>
          <p:spPr bwMode="auto">
            <a:xfrm flipH="1" flipV="1">
              <a:off x="3801" y="3786"/>
              <a:ext cx="785" cy="14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18"/>
            <p:cNvSpPr>
              <a:spLocks noChangeShapeType="1"/>
            </p:cNvSpPr>
            <p:nvPr/>
          </p:nvSpPr>
          <p:spPr bwMode="auto">
            <a:xfrm>
              <a:off x="2344" y="1856"/>
              <a:ext cx="1" cy="539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19"/>
            <p:cNvSpPr>
              <a:spLocks noChangeShapeType="1"/>
            </p:cNvSpPr>
            <p:nvPr/>
          </p:nvSpPr>
          <p:spPr bwMode="auto">
            <a:xfrm flipV="1">
              <a:off x="192" y="3427"/>
              <a:ext cx="672" cy="37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20"/>
            <p:cNvSpPr>
              <a:spLocks noChangeShapeType="1"/>
            </p:cNvSpPr>
            <p:nvPr/>
          </p:nvSpPr>
          <p:spPr bwMode="auto">
            <a:xfrm flipH="1">
              <a:off x="3980" y="2171"/>
              <a:ext cx="516" cy="49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Rectangle 21"/>
            <p:cNvSpPr>
              <a:spLocks noChangeArrowheads="1"/>
            </p:cNvSpPr>
            <p:nvPr/>
          </p:nvSpPr>
          <p:spPr bwMode="auto">
            <a:xfrm>
              <a:off x="1167" y="230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4" name="Rectangle 22"/>
            <p:cNvSpPr>
              <a:spLocks noChangeArrowheads="1"/>
            </p:cNvSpPr>
            <p:nvPr/>
          </p:nvSpPr>
          <p:spPr bwMode="auto">
            <a:xfrm>
              <a:off x="1119" y="3360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5" name="Rectangle 23"/>
            <p:cNvSpPr>
              <a:spLocks noChangeArrowheads="1"/>
            </p:cNvSpPr>
            <p:nvPr/>
          </p:nvSpPr>
          <p:spPr bwMode="auto">
            <a:xfrm>
              <a:off x="2511" y="225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6" name="Rectangle 24"/>
            <p:cNvSpPr>
              <a:spLocks noChangeArrowheads="1"/>
            </p:cNvSpPr>
            <p:nvPr/>
          </p:nvSpPr>
          <p:spPr bwMode="auto">
            <a:xfrm>
              <a:off x="2511" y="2880"/>
              <a:ext cx="192" cy="288"/>
            </a:xfrm>
            <a:prstGeom prst="rect">
              <a:avLst/>
            </a:prstGeom>
            <a:solidFill>
              <a:srgbClr val="B3B3B3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7" name="Rectangle 25"/>
            <p:cNvSpPr>
              <a:spLocks noChangeArrowheads="1"/>
            </p:cNvSpPr>
            <p:nvPr/>
          </p:nvSpPr>
          <p:spPr bwMode="auto">
            <a:xfrm>
              <a:off x="2511" y="3696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8" name="Rectangle 26"/>
            <p:cNvSpPr>
              <a:spLocks noChangeArrowheads="1"/>
            </p:cNvSpPr>
            <p:nvPr/>
          </p:nvSpPr>
          <p:spPr bwMode="auto">
            <a:xfrm>
              <a:off x="4143" y="2544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79" name="Rectangle 27"/>
            <p:cNvSpPr>
              <a:spLocks noChangeArrowheads="1"/>
            </p:cNvSpPr>
            <p:nvPr/>
          </p:nvSpPr>
          <p:spPr bwMode="auto">
            <a:xfrm>
              <a:off x="3951" y="3648"/>
              <a:ext cx="192" cy="288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35880" name="Group 28"/>
            <p:cNvGrpSpPr>
              <a:grpSpLocks/>
            </p:cNvGrpSpPr>
            <p:nvPr/>
          </p:nvGrpSpPr>
          <p:grpSpPr bwMode="auto">
            <a:xfrm>
              <a:off x="399" y="2016"/>
              <a:ext cx="286" cy="288"/>
              <a:chOff x="712" y="2330"/>
              <a:chExt cx="286" cy="288"/>
            </a:xfrm>
          </p:grpSpPr>
          <p:sp>
            <p:nvSpPr>
              <p:cNvPr id="35959" name="Freeform 29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30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31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32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33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34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Line 35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Rectangle 36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37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Line 38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Line 39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Line 40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1" name="Group 41"/>
            <p:cNvGrpSpPr>
              <a:grpSpLocks/>
            </p:cNvGrpSpPr>
            <p:nvPr/>
          </p:nvGrpSpPr>
          <p:grpSpPr bwMode="auto">
            <a:xfrm>
              <a:off x="447" y="3504"/>
              <a:ext cx="286" cy="288"/>
              <a:chOff x="712" y="2330"/>
              <a:chExt cx="286" cy="288"/>
            </a:xfrm>
          </p:grpSpPr>
          <p:sp>
            <p:nvSpPr>
              <p:cNvPr id="35947" name="Freeform 42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43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44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Freeform 45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46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47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48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49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Freeform 50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51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52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53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2" name="Group 54"/>
            <p:cNvGrpSpPr>
              <a:grpSpLocks/>
            </p:cNvGrpSpPr>
            <p:nvPr/>
          </p:nvGrpSpPr>
          <p:grpSpPr bwMode="auto">
            <a:xfrm>
              <a:off x="2559" y="1728"/>
              <a:ext cx="286" cy="288"/>
              <a:chOff x="712" y="2330"/>
              <a:chExt cx="286" cy="288"/>
            </a:xfrm>
          </p:grpSpPr>
          <p:sp>
            <p:nvSpPr>
              <p:cNvPr id="35935" name="Freeform 55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56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57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58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59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60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61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Rectangle 62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63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64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65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66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3" name="Group 67"/>
            <p:cNvGrpSpPr>
              <a:grpSpLocks/>
            </p:cNvGrpSpPr>
            <p:nvPr/>
          </p:nvGrpSpPr>
          <p:grpSpPr bwMode="auto">
            <a:xfrm>
              <a:off x="4623" y="2016"/>
              <a:ext cx="286" cy="288"/>
              <a:chOff x="712" y="2330"/>
              <a:chExt cx="286" cy="288"/>
            </a:xfrm>
          </p:grpSpPr>
          <p:sp>
            <p:nvSpPr>
              <p:cNvPr id="35923" name="Freeform 68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4" name="Line 69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5" name="Line 70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6" name="Freeform 71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Line 72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8" name="Line 73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Line 74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Rectangle 75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Freeform 76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Line 77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78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79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84" name="Group 80"/>
            <p:cNvGrpSpPr>
              <a:grpSpLocks/>
            </p:cNvGrpSpPr>
            <p:nvPr/>
          </p:nvGrpSpPr>
          <p:grpSpPr bwMode="auto">
            <a:xfrm>
              <a:off x="4817" y="3600"/>
              <a:ext cx="286" cy="288"/>
              <a:chOff x="712" y="2330"/>
              <a:chExt cx="286" cy="288"/>
            </a:xfrm>
          </p:grpSpPr>
          <p:sp>
            <p:nvSpPr>
              <p:cNvPr id="35911" name="Freeform 81"/>
              <p:cNvSpPr>
                <a:spLocks/>
              </p:cNvSpPr>
              <p:nvPr/>
            </p:nvSpPr>
            <p:spPr bwMode="auto">
              <a:xfrm>
                <a:off x="712" y="2330"/>
                <a:ext cx="286" cy="288"/>
              </a:xfrm>
              <a:custGeom>
                <a:avLst/>
                <a:gdLst>
                  <a:gd name="T0" fmla="*/ 32 w 572"/>
                  <a:gd name="T1" fmla="*/ 94 h 577"/>
                  <a:gd name="T2" fmla="*/ 0 w 572"/>
                  <a:gd name="T3" fmla="*/ 94 h 577"/>
                  <a:gd name="T4" fmla="*/ 0 w 572"/>
                  <a:gd name="T5" fmla="*/ 144 h 577"/>
                  <a:gd name="T6" fmla="*/ 143 w 572"/>
                  <a:gd name="T7" fmla="*/ 144 h 577"/>
                  <a:gd name="T8" fmla="*/ 143 w 572"/>
                  <a:gd name="T9" fmla="*/ 94 h 577"/>
                  <a:gd name="T10" fmla="*/ 112 w 572"/>
                  <a:gd name="T11" fmla="*/ 94 h 577"/>
                  <a:gd name="T12" fmla="*/ 112 w 572"/>
                  <a:gd name="T13" fmla="*/ 87 h 577"/>
                  <a:gd name="T14" fmla="*/ 125 w 572"/>
                  <a:gd name="T15" fmla="*/ 87 h 577"/>
                  <a:gd name="T16" fmla="*/ 125 w 572"/>
                  <a:gd name="T17" fmla="*/ 0 h 577"/>
                  <a:gd name="T18" fmla="*/ 18 w 572"/>
                  <a:gd name="T19" fmla="*/ 0 h 577"/>
                  <a:gd name="T20" fmla="*/ 18 w 572"/>
                  <a:gd name="T21" fmla="*/ 87 h 577"/>
                  <a:gd name="T22" fmla="*/ 32 w 572"/>
                  <a:gd name="T23" fmla="*/ 87 h 577"/>
                  <a:gd name="T24" fmla="*/ 32 w 572"/>
                  <a:gd name="T25" fmla="*/ 94 h 5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2"/>
                  <a:gd name="T40" fmla="*/ 0 h 577"/>
                  <a:gd name="T41" fmla="*/ 572 w 572"/>
                  <a:gd name="T42" fmla="*/ 577 h 5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2" h="577">
                    <a:moveTo>
                      <a:pt x="126" y="377"/>
                    </a:moveTo>
                    <a:lnTo>
                      <a:pt x="0" y="377"/>
                    </a:lnTo>
                    <a:lnTo>
                      <a:pt x="0" y="577"/>
                    </a:lnTo>
                    <a:lnTo>
                      <a:pt x="572" y="577"/>
                    </a:lnTo>
                    <a:lnTo>
                      <a:pt x="572" y="377"/>
                    </a:lnTo>
                    <a:lnTo>
                      <a:pt x="446" y="377"/>
                    </a:lnTo>
                    <a:lnTo>
                      <a:pt x="446" y="350"/>
                    </a:lnTo>
                    <a:lnTo>
                      <a:pt x="500" y="350"/>
                    </a:lnTo>
                    <a:lnTo>
                      <a:pt x="500" y="0"/>
                    </a:lnTo>
                    <a:lnTo>
                      <a:pt x="71" y="0"/>
                    </a:lnTo>
                    <a:lnTo>
                      <a:pt x="71" y="350"/>
                    </a:lnTo>
                    <a:lnTo>
                      <a:pt x="126" y="350"/>
                    </a:lnTo>
                    <a:lnTo>
                      <a:pt x="126" y="377"/>
                    </a:lnTo>
                    <a:close/>
                  </a:path>
                </a:pathLst>
              </a:custGeom>
              <a:solidFill>
                <a:srgbClr val="FFFFFF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2" name="Line 82"/>
              <p:cNvSpPr>
                <a:spLocks noChangeShapeType="1"/>
              </p:cNvSpPr>
              <p:nvPr/>
            </p:nvSpPr>
            <p:spPr bwMode="auto">
              <a:xfrm>
                <a:off x="774" y="2518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3" name="Line 83"/>
              <p:cNvSpPr>
                <a:spLocks noChangeShapeType="1"/>
              </p:cNvSpPr>
              <p:nvPr/>
            </p:nvSpPr>
            <p:spPr bwMode="auto">
              <a:xfrm>
                <a:off x="774" y="2505"/>
                <a:ext cx="161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Freeform 84"/>
              <p:cNvSpPr>
                <a:spLocks noEditPoints="1"/>
              </p:cNvSpPr>
              <p:nvPr/>
            </p:nvSpPr>
            <p:spPr bwMode="auto">
              <a:xfrm>
                <a:off x="859" y="2528"/>
                <a:ext cx="116" cy="81"/>
              </a:xfrm>
              <a:custGeom>
                <a:avLst/>
                <a:gdLst>
                  <a:gd name="T0" fmla="*/ 0 w 231"/>
                  <a:gd name="T1" fmla="*/ 41 h 161"/>
                  <a:gd name="T2" fmla="*/ 47 w 231"/>
                  <a:gd name="T3" fmla="*/ 41 h 161"/>
                  <a:gd name="T4" fmla="*/ 47 w 231"/>
                  <a:gd name="T5" fmla="*/ 0 h 161"/>
                  <a:gd name="T6" fmla="*/ 0 w 231"/>
                  <a:gd name="T7" fmla="*/ 0 h 161"/>
                  <a:gd name="T8" fmla="*/ 0 w 231"/>
                  <a:gd name="T9" fmla="*/ 41 h 161"/>
                  <a:gd name="T10" fmla="*/ 51 w 231"/>
                  <a:gd name="T11" fmla="*/ 7 h 161"/>
                  <a:gd name="T12" fmla="*/ 58 w 231"/>
                  <a:gd name="T13" fmla="*/ 7 h 161"/>
                  <a:gd name="T14" fmla="*/ 58 w 231"/>
                  <a:gd name="T15" fmla="*/ 0 h 161"/>
                  <a:gd name="T16" fmla="*/ 51 w 231"/>
                  <a:gd name="T17" fmla="*/ 0 h 161"/>
                  <a:gd name="T18" fmla="*/ 51 w 231"/>
                  <a:gd name="T19" fmla="*/ 7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1"/>
                  <a:gd name="T31" fmla="*/ 0 h 161"/>
                  <a:gd name="T32" fmla="*/ 231 w 231"/>
                  <a:gd name="T33" fmla="*/ 161 h 1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1" h="161">
                    <a:moveTo>
                      <a:pt x="0" y="161"/>
                    </a:moveTo>
                    <a:lnTo>
                      <a:pt x="187" y="161"/>
                    </a:lnTo>
                    <a:lnTo>
                      <a:pt x="187" y="0"/>
                    </a:lnTo>
                    <a:lnTo>
                      <a:pt x="0" y="0"/>
                    </a:lnTo>
                    <a:lnTo>
                      <a:pt x="0" y="161"/>
                    </a:lnTo>
                    <a:close/>
                    <a:moveTo>
                      <a:pt x="204" y="27"/>
                    </a:moveTo>
                    <a:lnTo>
                      <a:pt x="231" y="27"/>
                    </a:lnTo>
                    <a:lnTo>
                      <a:pt x="231" y="0"/>
                    </a:lnTo>
                    <a:lnTo>
                      <a:pt x="204" y="0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5" name="Line 85"/>
              <p:cNvSpPr>
                <a:spLocks noChangeShapeType="1"/>
              </p:cNvSpPr>
              <p:nvPr/>
            </p:nvSpPr>
            <p:spPr bwMode="auto">
              <a:xfrm>
                <a:off x="859" y="2555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Line 86"/>
              <p:cNvSpPr>
                <a:spLocks noChangeShapeType="1"/>
              </p:cNvSpPr>
              <p:nvPr/>
            </p:nvSpPr>
            <p:spPr bwMode="auto">
              <a:xfrm>
                <a:off x="859" y="2582"/>
                <a:ext cx="9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87"/>
              <p:cNvSpPr>
                <a:spLocks noChangeShapeType="1"/>
              </p:cNvSpPr>
              <p:nvPr/>
            </p:nvSpPr>
            <p:spPr bwMode="auto">
              <a:xfrm>
                <a:off x="863" y="2568"/>
                <a:ext cx="8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Rectangle 88"/>
              <p:cNvSpPr>
                <a:spLocks noChangeArrowheads="1"/>
              </p:cNvSpPr>
              <p:nvPr/>
            </p:nvSpPr>
            <p:spPr bwMode="auto">
              <a:xfrm>
                <a:off x="913" y="2560"/>
                <a:ext cx="26" cy="17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Freeform 89"/>
              <p:cNvSpPr>
                <a:spLocks noEditPoints="1"/>
              </p:cNvSpPr>
              <p:nvPr/>
            </p:nvSpPr>
            <p:spPr bwMode="auto">
              <a:xfrm>
                <a:off x="720" y="2350"/>
                <a:ext cx="269" cy="193"/>
              </a:xfrm>
              <a:custGeom>
                <a:avLst/>
                <a:gdLst>
                  <a:gd name="T0" fmla="*/ 113 w 538"/>
                  <a:gd name="T1" fmla="*/ 69 h 387"/>
                  <a:gd name="T2" fmla="*/ 118 w 538"/>
                  <a:gd name="T3" fmla="*/ 69 h 387"/>
                  <a:gd name="T4" fmla="*/ 118 w 538"/>
                  <a:gd name="T5" fmla="*/ 67 h 387"/>
                  <a:gd name="T6" fmla="*/ 113 w 538"/>
                  <a:gd name="T7" fmla="*/ 67 h 387"/>
                  <a:gd name="T8" fmla="*/ 113 w 538"/>
                  <a:gd name="T9" fmla="*/ 69 h 387"/>
                  <a:gd name="T10" fmla="*/ 31 w 538"/>
                  <a:gd name="T11" fmla="*/ 57 h 387"/>
                  <a:gd name="T12" fmla="*/ 31 w 538"/>
                  <a:gd name="T13" fmla="*/ 6 h 387"/>
                  <a:gd name="T14" fmla="*/ 104 w 538"/>
                  <a:gd name="T15" fmla="*/ 6 h 387"/>
                  <a:gd name="T16" fmla="*/ 104 w 538"/>
                  <a:gd name="T17" fmla="*/ 57 h 387"/>
                  <a:gd name="T18" fmla="*/ 31 w 538"/>
                  <a:gd name="T19" fmla="*/ 57 h 387"/>
                  <a:gd name="T20" fmla="*/ 28 w 538"/>
                  <a:gd name="T21" fmla="*/ 60 h 387"/>
                  <a:gd name="T22" fmla="*/ 108 w 538"/>
                  <a:gd name="T23" fmla="*/ 60 h 387"/>
                  <a:gd name="T24" fmla="*/ 108 w 538"/>
                  <a:gd name="T25" fmla="*/ 3 h 387"/>
                  <a:gd name="T26" fmla="*/ 111 w 538"/>
                  <a:gd name="T27" fmla="*/ 3 h 387"/>
                  <a:gd name="T28" fmla="*/ 111 w 538"/>
                  <a:gd name="T29" fmla="*/ 0 h 387"/>
                  <a:gd name="T30" fmla="*/ 24 w 538"/>
                  <a:gd name="T31" fmla="*/ 0 h 387"/>
                  <a:gd name="T32" fmla="*/ 24 w 538"/>
                  <a:gd name="T33" fmla="*/ 64 h 387"/>
                  <a:gd name="T34" fmla="*/ 28 w 538"/>
                  <a:gd name="T35" fmla="*/ 64 h 387"/>
                  <a:gd name="T36" fmla="*/ 28 w 538"/>
                  <a:gd name="T37" fmla="*/ 60 h 387"/>
                  <a:gd name="T38" fmla="*/ 0 w 538"/>
                  <a:gd name="T39" fmla="*/ 93 h 387"/>
                  <a:gd name="T40" fmla="*/ 14 w 538"/>
                  <a:gd name="T41" fmla="*/ 93 h 387"/>
                  <a:gd name="T42" fmla="*/ 14 w 538"/>
                  <a:gd name="T43" fmla="*/ 89 h 387"/>
                  <a:gd name="T44" fmla="*/ 0 w 538"/>
                  <a:gd name="T45" fmla="*/ 89 h 387"/>
                  <a:gd name="T46" fmla="*/ 0 w 538"/>
                  <a:gd name="T47" fmla="*/ 93 h 387"/>
                  <a:gd name="T48" fmla="*/ 79 w 538"/>
                  <a:gd name="T49" fmla="*/ 96 h 387"/>
                  <a:gd name="T50" fmla="*/ 108 w 538"/>
                  <a:gd name="T51" fmla="*/ 96 h 387"/>
                  <a:gd name="T52" fmla="*/ 108 w 538"/>
                  <a:gd name="T53" fmla="*/ 94 h 387"/>
                  <a:gd name="T54" fmla="*/ 79 w 538"/>
                  <a:gd name="T55" fmla="*/ 94 h 387"/>
                  <a:gd name="T56" fmla="*/ 79 w 538"/>
                  <a:gd name="T57" fmla="*/ 96 h 387"/>
                  <a:gd name="T58" fmla="*/ 130 w 538"/>
                  <a:gd name="T59" fmla="*/ 91 h 387"/>
                  <a:gd name="T60" fmla="*/ 135 w 538"/>
                  <a:gd name="T61" fmla="*/ 91 h 387"/>
                  <a:gd name="T62" fmla="*/ 135 w 538"/>
                  <a:gd name="T63" fmla="*/ 89 h 387"/>
                  <a:gd name="T64" fmla="*/ 130 w 538"/>
                  <a:gd name="T65" fmla="*/ 89 h 387"/>
                  <a:gd name="T66" fmla="*/ 130 w 538"/>
                  <a:gd name="T67" fmla="*/ 91 h 387"/>
                  <a:gd name="T68" fmla="*/ 130 w 538"/>
                  <a:gd name="T69" fmla="*/ 95 h 387"/>
                  <a:gd name="T70" fmla="*/ 135 w 538"/>
                  <a:gd name="T71" fmla="*/ 95 h 387"/>
                  <a:gd name="T72" fmla="*/ 135 w 538"/>
                  <a:gd name="T73" fmla="*/ 93 h 387"/>
                  <a:gd name="T74" fmla="*/ 130 w 538"/>
                  <a:gd name="T75" fmla="*/ 93 h 387"/>
                  <a:gd name="T76" fmla="*/ 130 w 538"/>
                  <a:gd name="T77" fmla="*/ 95 h 3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8"/>
                  <a:gd name="T118" fmla="*/ 0 h 387"/>
                  <a:gd name="T119" fmla="*/ 538 w 538"/>
                  <a:gd name="T120" fmla="*/ 387 h 3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8" h="387">
                    <a:moveTo>
                      <a:pt x="450" y="277"/>
                    </a:moveTo>
                    <a:lnTo>
                      <a:pt x="469" y="277"/>
                    </a:lnTo>
                    <a:lnTo>
                      <a:pt x="469" y="269"/>
                    </a:lnTo>
                    <a:lnTo>
                      <a:pt x="450" y="269"/>
                    </a:lnTo>
                    <a:lnTo>
                      <a:pt x="450" y="277"/>
                    </a:lnTo>
                    <a:close/>
                    <a:moveTo>
                      <a:pt x="122" y="229"/>
                    </a:moveTo>
                    <a:lnTo>
                      <a:pt x="122" y="27"/>
                    </a:lnTo>
                    <a:lnTo>
                      <a:pt x="416" y="27"/>
                    </a:lnTo>
                    <a:lnTo>
                      <a:pt x="416" y="229"/>
                    </a:lnTo>
                    <a:lnTo>
                      <a:pt x="122" y="229"/>
                    </a:lnTo>
                    <a:close/>
                    <a:moveTo>
                      <a:pt x="109" y="243"/>
                    </a:moveTo>
                    <a:lnTo>
                      <a:pt x="429" y="243"/>
                    </a:lnTo>
                    <a:lnTo>
                      <a:pt x="429" y="14"/>
                    </a:lnTo>
                    <a:lnTo>
                      <a:pt x="443" y="14"/>
                    </a:lnTo>
                    <a:lnTo>
                      <a:pt x="443" y="0"/>
                    </a:lnTo>
                    <a:lnTo>
                      <a:pt x="94" y="0"/>
                    </a:lnTo>
                    <a:lnTo>
                      <a:pt x="94" y="256"/>
                    </a:lnTo>
                    <a:lnTo>
                      <a:pt x="109" y="256"/>
                    </a:lnTo>
                    <a:lnTo>
                      <a:pt x="109" y="243"/>
                    </a:lnTo>
                    <a:close/>
                    <a:moveTo>
                      <a:pt x="0" y="373"/>
                    </a:moveTo>
                    <a:lnTo>
                      <a:pt x="54" y="373"/>
                    </a:lnTo>
                    <a:lnTo>
                      <a:pt x="54" y="356"/>
                    </a:lnTo>
                    <a:lnTo>
                      <a:pt x="0" y="356"/>
                    </a:lnTo>
                    <a:lnTo>
                      <a:pt x="0" y="373"/>
                    </a:lnTo>
                    <a:close/>
                    <a:moveTo>
                      <a:pt x="313" y="387"/>
                    </a:moveTo>
                    <a:lnTo>
                      <a:pt x="429" y="387"/>
                    </a:lnTo>
                    <a:lnTo>
                      <a:pt x="429" y="379"/>
                    </a:lnTo>
                    <a:lnTo>
                      <a:pt x="313" y="379"/>
                    </a:lnTo>
                    <a:lnTo>
                      <a:pt x="313" y="387"/>
                    </a:lnTo>
                    <a:close/>
                    <a:moveTo>
                      <a:pt x="519" y="364"/>
                    </a:moveTo>
                    <a:lnTo>
                      <a:pt x="538" y="364"/>
                    </a:lnTo>
                    <a:lnTo>
                      <a:pt x="538" y="356"/>
                    </a:lnTo>
                    <a:lnTo>
                      <a:pt x="519" y="356"/>
                    </a:lnTo>
                    <a:lnTo>
                      <a:pt x="519" y="364"/>
                    </a:lnTo>
                    <a:close/>
                    <a:moveTo>
                      <a:pt x="519" y="383"/>
                    </a:moveTo>
                    <a:lnTo>
                      <a:pt x="538" y="383"/>
                    </a:lnTo>
                    <a:lnTo>
                      <a:pt x="538" y="373"/>
                    </a:lnTo>
                    <a:lnTo>
                      <a:pt x="519" y="373"/>
                    </a:lnTo>
                    <a:lnTo>
                      <a:pt x="519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0" name="Line 90"/>
              <p:cNvSpPr>
                <a:spLocks noChangeShapeType="1"/>
              </p:cNvSpPr>
              <p:nvPr/>
            </p:nvSpPr>
            <p:spPr bwMode="auto">
              <a:xfrm>
                <a:off x="747" y="2495"/>
                <a:ext cx="2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1" name="Line 91"/>
              <p:cNvSpPr>
                <a:spLocks noChangeShapeType="1"/>
              </p:cNvSpPr>
              <p:nvPr/>
            </p:nvSpPr>
            <p:spPr bwMode="auto">
              <a:xfrm flipV="1">
                <a:off x="801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Line 92"/>
              <p:cNvSpPr>
                <a:spLocks noChangeShapeType="1"/>
              </p:cNvSpPr>
              <p:nvPr/>
            </p:nvSpPr>
            <p:spPr bwMode="auto">
              <a:xfrm flipV="1">
                <a:off x="855" y="2495"/>
                <a:ext cx="1" cy="1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5885" name="AutoShape 93"/>
            <p:cNvCxnSpPr>
              <a:cxnSpLocks noChangeShapeType="1"/>
              <a:stCxn id="35873" idx="3"/>
              <a:endCxn id="35875" idx="1"/>
            </p:cNvCxnSpPr>
            <p:nvPr/>
          </p:nvCxnSpPr>
          <p:spPr bwMode="auto">
            <a:xfrm flipV="1">
              <a:off x="1359" y="2400"/>
              <a:ext cx="1152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6" name="AutoShape 94"/>
            <p:cNvCxnSpPr>
              <a:cxnSpLocks noChangeShapeType="1"/>
              <a:stCxn id="35873" idx="3"/>
              <a:endCxn id="35876" idx="1"/>
            </p:cNvCxnSpPr>
            <p:nvPr/>
          </p:nvCxnSpPr>
          <p:spPr bwMode="auto">
            <a:xfrm>
              <a:off x="1359" y="2448"/>
              <a:ext cx="1152" cy="57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7" name="AutoShape 95"/>
            <p:cNvCxnSpPr>
              <a:cxnSpLocks noChangeShapeType="1"/>
              <a:stCxn id="35874" idx="3"/>
              <a:endCxn id="35876" idx="1"/>
            </p:cNvCxnSpPr>
            <p:nvPr/>
          </p:nvCxnSpPr>
          <p:spPr bwMode="auto">
            <a:xfrm flipV="1">
              <a:off x="1311" y="3024"/>
              <a:ext cx="1200" cy="48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8" name="AutoShape 96"/>
            <p:cNvCxnSpPr>
              <a:cxnSpLocks noChangeShapeType="1"/>
              <a:stCxn id="35874" idx="3"/>
              <a:endCxn id="35877" idx="1"/>
            </p:cNvCxnSpPr>
            <p:nvPr/>
          </p:nvCxnSpPr>
          <p:spPr bwMode="auto">
            <a:xfrm>
              <a:off x="1311" y="3504"/>
              <a:ext cx="120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89" name="AutoShape 97"/>
            <p:cNvCxnSpPr>
              <a:cxnSpLocks noChangeShapeType="1"/>
              <a:stCxn id="35876" idx="3"/>
              <a:endCxn id="35878" idx="1"/>
            </p:cNvCxnSpPr>
            <p:nvPr/>
          </p:nvCxnSpPr>
          <p:spPr bwMode="auto">
            <a:xfrm flipV="1">
              <a:off x="2703" y="2688"/>
              <a:ext cx="1440" cy="3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0" name="AutoShape 98"/>
            <p:cNvCxnSpPr>
              <a:cxnSpLocks noChangeShapeType="1"/>
              <a:stCxn id="35877" idx="3"/>
              <a:endCxn id="35879" idx="1"/>
            </p:cNvCxnSpPr>
            <p:nvPr/>
          </p:nvCxnSpPr>
          <p:spPr bwMode="auto">
            <a:xfrm flipV="1">
              <a:off x="2703" y="3792"/>
              <a:ext cx="1248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1" name="AutoShape 99"/>
            <p:cNvCxnSpPr>
              <a:cxnSpLocks noChangeShapeType="1"/>
              <a:stCxn id="35879" idx="0"/>
              <a:endCxn id="35878" idx="2"/>
            </p:cNvCxnSpPr>
            <p:nvPr/>
          </p:nvCxnSpPr>
          <p:spPr bwMode="auto">
            <a:xfrm flipV="1">
              <a:off x="4047" y="2832"/>
              <a:ext cx="192" cy="81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2" name="AutoShape 100"/>
            <p:cNvCxnSpPr>
              <a:cxnSpLocks noChangeShapeType="1"/>
              <a:stCxn id="35874" idx="0"/>
              <a:endCxn id="35873" idx="2"/>
            </p:cNvCxnSpPr>
            <p:nvPr/>
          </p:nvCxnSpPr>
          <p:spPr bwMode="auto">
            <a:xfrm flipV="1">
              <a:off x="1215" y="2592"/>
              <a:ext cx="48" cy="76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3" name="AutoShape 101"/>
            <p:cNvCxnSpPr>
              <a:cxnSpLocks noChangeShapeType="1"/>
              <a:stCxn id="35875" idx="3"/>
              <a:endCxn id="35878" idx="1"/>
            </p:cNvCxnSpPr>
            <p:nvPr/>
          </p:nvCxnSpPr>
          <p:spPr bwMode="auto">
            <a:xfrm>
              <a:off x="2703" y="2400"/>
              <a:ext cx="1440" cy="28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4" name="AutoShape 102"/>
            <p:cNvCxnSpPr>
              <a:cxnSpLocks noChangeShapeType="1"/>
              <a:stCxn id="35967" idx="35"/>
              <a:endCxn id="35873" idx="1"/>
            </p:cNvCxnSpPr>
            <p:nvPr/>
          </p:nvCxnSpPr>
          <p:spPr bwMode="auto">
            <a:xfrm>
              <a:off x="676" y="2227"/>
              <a:ext cx="491" cy="22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5" name="AutoShape 103"/>
            <p:cNvCxnSpPr>
              <a:cxnSpLocks noChangeShapeType="1"/>
              <a:stCxn id="35955" idx="31"/>
              <a:endCxn id="35874" idx="1"/>
            </p:cNvCxnSpPr>
            <p:nvPr/>
          </p:nvCxnSpPr>
          <p:spPr bwMode="auto">
            <a:xfrm flipV="1">
              <a:off x="724" y="3504"/>
              <a:ext cx="395" cy="19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6" name="AutoShape 104"/>
            <p:cNvCxnSpPr>
              <a:cxnSpLocks noChangeShapeType="1"/>
              <a:stCxn id="35875" idx="0"/>
              <a:endCxn id="35938" idx="4"/>
            </p:cNvCxnSpPr>
            <p:nvPr/>
          </p:nvCxnSpPr>
          <p:spPr bwMode="auto">
            <a:xfrm flipV="1">
              <a:off x="2607" y="2007"/>
              <a:ext cx="99" cy="24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7" name="AutoShape 105"/>
            <p:cNvCxnSpPr>
              <a:cxnSpLocks noChangeShapeType="1"/>
              <a:stCxn id="35879" idx="3"/>
              <a:endCxn id="35919" idx="23"/>
            </p:cNvCxnSpPr>
            <p:nvPr/>
          </p:nvCxnSpPr>
          <p:spPr bwMode="auto">
            <a:xfrm>
              <a:off x="4143" y="3792"/>
              <a:ext cx="682" cy="1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898" name="AutoShape 106"/>
            <p:cNvCxnSpPr>
              <a:cxnSpLocks noChangeShapeType="1"/>
              <a:stCxn id="35878" idx="3"/>
              <a:endCxn id="35923" idx="2"/>
            </p:cNvCxnSpPr>
            <p:nvPr/>
          </p:nvCxnSpPr>
          <p:spPr bwMode="auto">
            <a:xfrm flipV="1">
              <a:off x="4335" y="2304"/>
              <a:ext cx="288" cy="38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5899" name="Text Box 107"/>
            <p:cNvSpPr txBox="1">
              <a:spLocks noChangeArrowheads="1"/>
            </p:cNvSpPr>
            <p:nvPr/>
          </p:nvSpPr>
          <p:spPr bwMode="auto">
            <a:xfrm>
              <a:off x="303" y="182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A</a:t>
              </a:r>
            </a:p>
          </p:txBody>
        </p:sp>
        <p:sp>
          <p:nvSpPr>
            <p:cNvPr id="35900" name="Text Box 108"/>
            <p:cNvSpPr txBox="1">
              <a:spLocks noChangeArrowheads="1"/>
            </p:cNvSpPr>
            <p:nvPr/>
          </p:nvSpPr>
          <p:spPr bwMode="auto">
            <a:xfrm>
              <a:off x="333" y="3314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B</a:t>
              </a:r>
            </a:p>
          </p:txBody>
        </p:sp>
        <p:sp>
          <p:nvSpPr>
            <p:cNvPr id="35901" name="Text Box 109"/>
            <p:cNvSpPr txBox="1">
              <a:spLocks noChangeArrowheads="1"/>
            </p:cNvSpPr>
            <p:nvPr/>
          </p:nvSpPr>
          <p:spPr bwMode="auto">
            <a:xfrm>
              <a:off x="4671" y="3408"/>
              <a:ext cx="45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E</a:t>
              </a:r>
            </a:p>
          </p:txBody>
        </p:sp>
        <p:sp>
          <p:nvSpPr>
            <p:cNvPr id="35902" name="Text Box 110"/>
            <p:cNvSpPr txBox="1">
              <a:spLocks noChangeArrowheads="1"/>
            </p:cNvSpPr>
            <p:nvPr/>
          </p:nvSpPr>
          <p:spPr bwMode="auto">
            <a:xfrm>
              <a:off x="4458" y="1778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D</a:t>
              </a:r>
            </a:p>
          </p:txBody>
        </p:sp>
        <p:sp>
          <p:nvSpPr>
            <p:cNvPr id="35903" name="Text Box 111"/>
            <p:cNvSpPr txBox="1">
              <a:spLocks noChangeArrowheads="1"/>
            </p:cNvSpPr>
            <p:nvPr/>
          </p:nvSpPr>
          <p:spPr bwMode="auto">
            <a:xfrm>
              <a:off x="2460" y="1536"/>
              <a:ext cx="45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Host C</a:t>
              </a:r>
            </a:p>
          </p:txBody>
        </p:sp>
        <p:sp>
          <p:nvSpPr>
            <p:cNvPr id="35904" name="Text Box 112"/>
            <p:cNvSpPr txBox="1">
              <a:spLocks noChangeArrowheads="1"/>
            </p:cNvSpPr>
            <p:nvPr/>
          </p:nvSpPr>
          <p:spPr bwMode="auto">
            <a:xfrm>
              <a:off x="1152" y="235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N1</a:t>
              </a:r>
            </a:p>
          </p:txBody>
        </p:sp>
        <p:sp>
          <p:nvSpPr>
            <p:cNvPr id="35905" name="Text Box 113"/>
            <p:cNvSpPr txBox="1">
              <a:spLocks noChangeArrowheads="1"/>
            </p:cNvSpPr>
            <p:nvPr/>
          </p:nvSpPr>
          <p:spPr bwMode="auto">
            <a:xfrm>
              <a:off x="2479" y="230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N2</a:t>
              </a:r>
            </a:p>
          </p:txBody>
        </p:sp>
        <p:sp>
          <p:nvSpPr>
            <p:cNvPr id="35906" name="Text Box 114"/>
            <p:cNvSpPr txBox="1">
              <a:spLocks noChangeArrowheads="1"/>
            </p:cNvSpPr>
            <p:nvPr/>
          </p:nvSpPr>
          <p:spPr bwMode="auto">
            <a:xfrm>
              <a:off x="4111" y="2594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N3</a:t>
              </a:r>
            </a:p>
          </p:txBody>
        </p:sp>
        <p:sp>
          <p:nvSpPr>
            <p:cNvPr id="35907" name="Text Box 115"/>
            <p:cNvSpPr txBox="1">
              <a:spLocks noChangeArrowheads="1"/>
            </p:cNvSpPr>
            <p:nvPr/>
          </p:nvSpPr>
          <p:spPr bwMode="auto">
            <a:xfrm>
              <a:off x="1089" y="341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N4</a:t>
              </a:r>
            </a:p>
          </p:txBody>
        </p:sp>
        <p:sp>
          <p:nvSpPr>
            <p:cNvPr id="35908" name="Text Box 116"/>
            <p:cNvSpPr txBox="1">
              <a:spLocks noChangeArrowheads="1"/>
            </p:cNvSpPr>
            <p:nvPr/>
          </p:nvSpPr>
          <p:spPr bwMode="auto">
            <a:xfrm>
              <a:off x="2479" y="2930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N5</a:t>
              </a:r>
            </a:p>
          </p:txBody>
        </p:sp>
        <p:sp>
          <p:nvSpPr>
            <p:cNvPr id="35909" name="Text Box 117"/>
            <p:cNvSpPr txBox="1">
              <a:spLocks noChangeArrowheads="1"/>
            </p:cNvSpPr>
            <p:nvPr/>
          </p:nvSpPr>
          <p:spPr bwMode="auto">
            <a:xfrm>
              <a:off x="391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N7</a:t>
              </a:r>
            </a:p>
          </p:txBody>
        </p:sp>
        <p:sp>
          <p:nvSpPr>
            <p:cNvPr id="35910" name="Text Box 118"/>
            <p:cNvSpPr txBox="1">
              <a:spLocks noChangeArrowheads="1"/>
            </p:cNvSpPr>
            <p:nvPr/>
          </p:nvSpPr>
          <p:spPr bwMode="auto">
            <a:xfrm>
              <a:off x="2479" y="3698"/>
              <a:ext cx="257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400"/>
                <a:t>N6</a:t>
              </a:r>
            </a:p>
          </p:txBody>
        </p:sp>
      </p:grpSp>
      <p:sp>
        <p:nvSpPr>
          <p:cNvPr id="160" name="AutoShape 2"/>
          <p:cNvSpPr>
            <a:spLocks noChangeArrowheads="1"/>
          </p:cNvSpPr>
          <p:nvPr/>
        </p:nvSpPr>
        <p:spPr bwMode="auto">
          <a:xfrm>
            <a:off x="533400" y="4495800"/>
            <a:ext cx="1371600" cy="853440"/>
          </a:xfrm>
          <a:prstGeom prst="wedgeRectCallout">
            <a:avLst>
              <a:gd name="adj1" fmla="val 67310"/>
              <a:gd name="adj2" fmla="val -5010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161" name="Group 119"/>
          <p:cNvGrpSpPr>
            <a:grpSpLocks/>
          </p:cNvGrpSpPr>
          <p:nvPr/>
        </p:nvGrpSpPr>
        <p:grpSpPr bwMode="auto">
          <a:xfrm>
            <a:off x="457200" y="4419600"/>
            <a:ext cx="1479550" cy="933450"/>
            <a:chOff x="1008" y="1392"/>
            <a:chExt cx="932" cy="630"/>
          </a:xfrm>
        </p:grpSpPr>
        <p:sp>
          <p:nvSpPr>
            <p:cNvPr id="16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7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18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185" name="AutoShape 143"/>
            <p:cNvCxnSpPr>
              <a:cxnSpLocks noChangeShapeType="1"/>
              <a:stCxn id="178" idx="3"/>
              <a:endCxn id="18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6" name="AutoShape 144"/>
            <p:cNvCxnSpPr>
              <a:cxnSpLocks noChangeShapeType="1"/>
              <a:stCxn id="178" idx="3"/>
              <a:endCxn id="18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7" name="AutoShape 145"/>
            <p:cNvCxnSpPr>
              <a:cxnSpLocks noChangeShapeType="1"/>
              <a:stCxn id="179" idx="3"/>
              <a:endCxn id="18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8" name="AutoShape 146"/>
            <p:cNvCxnSpPr>
              <a:cxnSpLocks noChangeShapeType="1"/>
              <a:stCxn id="179" idx="3"/>
              <a:endCxn id="18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9" name="AutoShape 147"/>
            <p:cNvCxnSpPr>
              <a:cxnSpLocks noChangeShapeType="1"/>
              <a:stCxn id="181" idx="3"/>
              <a:endCxn id="18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0" name="AutoShape 148"/>
            <p:cNvCxnSpPr>
              <a:cxnSpLocks noChangeShapeType="1"/>
              <a:stCxn id="182" idx="3"/>
              <a:endCxn id="18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1" name="AutoShape 149"/>
            <p:cNvCxnSpPr>
              <a:cxnSpLocks noChangeShapeType="1"/>
              <a:stCxn id="184" idx="0"/>
              <a:endCxn id="18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2" name="AutoShape 150"/>
            <p:cNvCxnSpPr>
              <a:cxnSpLocks noChangeShapeType="1"/>
              <a:stCxn id="179" idx="0"/>
              <a:endCxn id="17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3" name="AutoShape 151"/>
            <p:cNvCxnSpPr>
              <a:cxnSpLocks noChangeShapeType="1"/>
              <a:stCxn id="180" idx="3"/>
              <a:endCxn id="18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4" name="AutoShape 152"/>
            <p:cNvCxnSpPr>
              <a:cxnSpLocks noChangeShapeType="1"/>
              <a:endCxn id="17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5" name="AutoShape 153"/>
            <p:cNvCxnSpPr>
              <a:cxnSpLocks noChangeShapeType="1"/>
              <a:endCxn id="17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6" name="AutoShape 154"/>
            <p:cNvCxnSpPr>
              <a:cxnSpLocks noChangeShapeType="1"/>
              <a:stCxn id="18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7" name="AutoShape 155"/>
            <p:cNvCxnSpPr>
              <a:cxnSpLocks noChangeShapeType="1"/>
              <a:stCxn id="184" idx="3"/>
              <a:endCxn id="20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8" name="AutoShape 156"/>
            <p:cNvCxnSpPr>
              <a:cxnSpLocks noChangeShapeType="1"/>
              <a:stCxn id="18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19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0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0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0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0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04" name="AutoShape 2"/>
          <p:cNvSpPr>
            <a:spLocks noChangeArrowheads="1"/>
          </p:cNvSpPr>
          <p:nvPr/>
        </p:nvSpPr>
        <p:spPr bwMode="auto">
          <a:xfrm>
            <a:off x="2590800" y="3270885"/>
            <a:ext cx="1371600" cy="853440"/>
          </a:xfrm>
          <a:prstGeom prst="wedgeRectCallout">
            <a:avLst>
              <a:gd name="adj1" fmla="val 59309"/>
              <a:gd name="adj2" fmla="val 85853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05" name="Group 119"/>
          <p:cNvGrpSpPr>
            <a:grpSpLocks/>
          </p:cNvGrpSpPr>
          <p:nvPr/>
        </p:nvGrpSpPr>
        <p:grpSpPr bwMode="auto">
          <a:xfrm>
            <a:off x="2514600" y="3200400"/>
            <a:ext cx="1479550" cy="933450"/>
            <a:chOff x="1008" y="1392"/>
            <a:chExt cx="932" cy="630"/>
          </a:xfrm>
        </p:grpSpPr>
        <p:sp>
          <p:nvSpPr>
            <p:cNvPr id="20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2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29" name="AutoShape 143"/>
            <p:cNvCxnSpPr>
              <a:cxnSpLocks noChangeShapeType="1"/>
              <a:stCxn id="222" idx="3"/>
              <a:endCxn id="22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0" name="AutoShape 144"/>
            <p:cNvCxnSpPr>
              <a:cxnSpLocks noChangeShapeType="1"/>
              <a:stCxn id="222" idx="3"/>
              <a:endCxn id="22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1" name="AutoShape 145"/>
            <p:cNvCxnSpPr>
              <a:cxnSpLocks noChangeShapeType="1"/>
              <a:stCxn id="223" idx="3"/>
              <a:endCxn id="22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2" name="AutoShape 146"/>
            <p:cNvCxnSpPr>
              <a:cxnSpLocks noChangeShapeType="1"/>
              <a:stCxn id="223" idx="3"/>
              <a:endCxn id="22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3" name="AutoShape 147"/>
            <p:cNvCxnSpPr>
              <a:cxnSpLocks noChangeShapeType="1"/>
              <a:stCxn id="225" idx="3"/>
              <a:endCxn id="22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4" name="AutoShape 148"/>
            <p:cNvCxnSpPr>
              <a:cxnSpLocks noChangeShapeType="1"/>
              <a:stCxn id="226" idx="3"/>
              <a:endCxn id="22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5" name="AutoShape 149"/>
            <p:cNvCxnSpPr>
              <a:cxnSpLocks noChangeShapeType="1"/>
              <a:stCxn id="228" idx="0"/>
              <a:endCxn id="22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6" name="AutoShape 150"/>
            <p:cNvCxnSpPr>
              <a:cxnSpLocks noChangeShapeType="1"/>
              <a:stCxn id="223" idx="0"/>
              <a:endCxn id="22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7" name="AutoShape 151"/>
            <p:cNvCxnSpPr>
              <a:cxnSpLocks noChangeShapeType="1"/>
              <a:stCxn id="224" idx="3"/>
              <a:endCxn id="22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8" name="AutoShape 152"/>
            <p:cNvCxnSpPr>
              <a:cxnSpLocks noChangeShapeType="1"/>
              <a:endCxn id="22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9" name="AutoShape 153"/>
            <p:cNvCxnSpPr>
              <a:cxnSpLocks noChangeShapeType="1"/>
              <a:endCxn id="22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0" name="AutoShape 154"/>
            <p:cNvCxnSpPr>
              <a:cxnSpLocks noChangeShapeType="1"/>
              <a:stCxn id="22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1" name="AutoShape 155"/>
            <p:cNvCxnSpPr>
              <a:cxnSpLocks noChangeShapeType="1"/>
              <a:stCxn id="228" idx="3"/>
              <a:endCxn id="24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2" name="AutoShape 156"/>
            <p:cNvCxnSpPr>
              <a:cxnSpLocks noChangeShapeType="1"/>
              <a:stCxn id="22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4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4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4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4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4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48" name="AutoShape 2"/>
          <p:cNvSpPr>
            <a:spLocks noChangeArrowheads="1"/>
          </p:cNvSpPr>
          <p:nvPr/>
        </p:nvSpPr>
        <p:spPr bwMode="auto">
          <a:xfrm>
            <a:off x="5988050" y="3347085"/>
            <a:ext cx="1371600" cy="853440"/>
          </a:xfrm>
          <a:prstGeom prst="wedgeRectCallout">
            <a:avLst>
              <a:gd name="adj1" fmla="val 1015"/>
              <a:gd name="adj2" fmla="val 95039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49" name="Group 119"/>
          <p:cNvGrpSpPr>
            <a:grpSpLocks/>
          </p:cNvGrpSpPr>
          <p:nvPr/>
        </p:nvGrpSpPr>
        <p:grpSpPr bwMode="auto">
          <a:xfrm>
            <a:off x="5911850" y="3276600"/>
            <a:ext cx="1479550" cy="933450"/>
            <a:chOff x="1008" y="1392"/>
            <a:chExt cx="932" cy="630"/>
          </a:xfrm>
        </p:grpSpPr>
        <p:sp>
          <p:nvSpPr>
            <p:cNvPr id="250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7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8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0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1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272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273" name="AutoShape 143"/>
            <p:cNvCxnSpPr>
              <a:cxnSpLocks noChangeShapeType="1"/>
              <a:stCxn id="266" idx="3"/>
              <a:endCxn id="268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4" name="AutoShape 144"/>
            <p:cNvCxnSpPr>
              <a:cxnSpLocks noChangeShapeType="1"/>
              <a:stCxn id="266" idx="3"/>
              <a:endCxn id="269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5" name="AutoShape 145"/>
            <p:cNvCxnSpPr>
              <a:cxnSpLocks noChangeShapeType="1"/>
              <a:stCxn id="267" idx="3"/>
              <a:endCxn id="269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6" name="AutoShape 146"/>
            <p:cNvCxnSpPr>
              <a:cxnSpLocks noChangeShapeType="1"/>
              <a:stCxn id="267" idx="3"/>
              <a:endCxn id="270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7" name="AutoShape 147"/>
            <p:cNvCxnSpPr>
              <a:cxnSpLocks noChangeShapeType="1"/>
              <a:stCxn id="269" idx="3"/>
              <a:endCxn id="271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8" name="AutoShape 148"/>
            <p:cNvCxnSpPr>
              <a:cxnSpLocks noChangeShapeType="1"/>
              <a:stCxn id="270" idx="3"/>
              <a:endCxn id="272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79" name="AutoShape 149"/>
            <p:cNvCxnSpPr>
              <a:cxnSpLocks noChangeShapeType="1"/>
              <a:stCxn id="272" idx="0"/>
              <a:endCxn id="271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0" name="AutoShape 150"/>
            <p:cNvCxnSpPr>
              <a:cxnSpLocks noChangeShapeType="1"/>
              <a:stCxn id="267" idx="0"/>
              <a:endCxn id="266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1" name="AutoShape 151"/>
            <p:cNvCxnSpPr>
              <a:cxnSpLocks noChangeShapeType="1"/>
              <a:stCxn id="268" idx="3"/>
              <a:endCxn id="271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2" name="AutoShape 152"/>
            <p:cNvCxnSpPr>
              <a:cxnSpLocks noChangeShapeType="1"/>
              <a:endCxn id="266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3" name="AutoShape 153"/>
            <p:cNvCxnSpPr>
              <a:cxnSpLocks noChangeShapeType="1"/>
              <a:endCxn id="267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4" name="AutoShape 154"/>
            <p:cNvCxnSpPr>
              <a:cxnSpLocks noChangeShapeType="1"/>
              <a:stCxn id="268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5" name="AutoShape 155"/>
            <p:cNvCxnSpPr>
              <a:cxnSpLocks noChangeShapeType="1"/>
              <a:stCxn id="272" idx="3"/>
              <a:endCxn id="289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86" name="AutoShape 156"/>
            <p:cNvCxnSpPr>
              <a:cxnSpLocks noChangeShapeType="1"/>
              <a:stCxn id="271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87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288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289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290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291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292" name="AutoShape 2"/>
          <p:cNvSpPr>
            <a:spLocks noChangeArrowheads="1"/>
          </p:cNvSpPr>
          <p:nvPr/>
        </p:nvSpPr>
        <p:spPr bwMode="auto">
          <a:xfrm>
            <a:off x="2514600" y="5257800"/>
            <a:ext cx="1371600" cy="853440"/>
          </a:xfrm>
          <a:prstGeom prst="wedgeRectCallout">
            <a:avLst>
              <a:gd name="adj1" fmla="val -62994"/>
              <a:gd name="adj2" fmla="val 32572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293" name="Group 119"/>
          <p:cNvGrpSpPr>
            <a:grpSpLocks/>
          </p:cNvGrpSpPr>
          <p:nvPr/>
        </p:nvGrpSpPr>
        <p:grpSpPr bwMode="auto">
          <a:xfrm>
            <a:off x="2438400" y="5187315"/>
            <a:ext cx="1479550" cy="933450"/>
            <a:chOff x="1008" y="1392"/>
            <a:chExt cx="932" cy="630"/>
          </a:xfrm>
        </p:grpSpPr>
        <p:sp>
          <p:nvSpPr>
            <p:cNvPr id="294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1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2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3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4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5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16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17" name="AutoShape 143"/>
            <p:cNvCxnSpPr>
              <a:cxnSpLocks noChangeShapeType="1"/>
              <a:stCxn id="310" idx="3"/>
              <a:endCxn id="312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8" name="AutoShape 144"/>
            <p:cNvCxnSpPr>
              <a:cxnSpLocks noChangeShapeType="1"/>
              <a:stCxn id="310" idx="3"/>
              <a:endCxn id="313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19" name="AutoShape 145"/>
            <p:cNvCxnSpPr>
              <a:cxnSpLocks noChangeShapeType="1"/>
              <a:stCxn id="311" idx="3"/>
              <a:endCxn id="313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0" name="AutoShape 146"/>
            <p:cNvCxnSpPr>
              <a:cxnSpLocks noChangeShapeType="1"/>
              <a:stCxn id="311" idx="3"/>
              <a:endCxn id="314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1" name="AutoShape 147"/>
            <p:cNvCxnSpPr>
              <a:cxnSpLocks noChangeShapeType="1"/>
              <a:stCxn id="313" idx="3"/>
              <a:endCxn id="315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2" name="AutoShape 148"/>
            <p:cNvCxnSpPr>
              <a:cxnSpLocks noChangeShapeType="1"/>
              <a:stCxn id="314" idx="3"/>
              <a:endCxn id="316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3" name="AutoShape 149"/>
            <p:cNvCxnSpPr>
              <a:cxnSpLocks noChangeShapeType="1"/>
              <a:stCxn id="316" idx="0"/>
              <a:endCxn id="315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4" name="AutoShape 150"/>
            <p:cNvCxnSpPr>
              <a:cxnSpLocks noChangeShapeType="1"/>
              <a:stCxn id="311" idx="0"/>
              <a:endCxn id="310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5" name="AutoShape 151"/>
            <p:cNvCxnSpPr>
              <a:cxnSpLocks noChangeShapeType="1"/>
              <a:stCxn id="312" idx="3"/>
              <a:endCxn id="315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6" name="AutoShape 152"/>
            <p:cNvCxnSpPr>
              <a:cxnSpLocks noChangeShapeType="1"/>
              <a:endCxn id="310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7" name="AutoShape 153"/>
            <p:cNvCxnSpPr>
              <a:cxnSpLocks noChangeShapeType="1"/>
              <a:endCxn id="311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8" name="AutoShape 154"/>
            <p:cNvCxnSpPr>
              <a:cxnSpLocks noChangeShapeType="1"/>
              <a:stCxn id="312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29" name="AutoShape 155"/>
            <p:cNvCxnSpPr>
              <a:cxnSpLocks noChangeShapeType="1"/>
              <a:stCxn id="316" idx="3"/>
              <a:endCxn id="333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30" name="AutoShape 156"/>
            <p:cNvCxnSpPr>
              <a:cxnSpLocks noChangeShapeType="1"/>
              <a:stCxn id="315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31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32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33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34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35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36" name="AutoShape 2"/>
          <p:cNvSpPr>
            <a:spLocks noChangeArrowheads="1"/>
          </p:cNvSpPr>
          <p:nvPr/>
        </p:nvSpPr>
        <p:spPr bwMode="auto">
          <a:xfrm>
            <a:off x="4495800" y="4566285"/>
            <a:ext cx="1371600" cy="853440"/>
          </a:xfrm>
          <a:prstGeom prst="wedgeRectCallout">
            <a:avLst>
              <a:gd name="adj1" fmla="val -67566"/>
              <a:gd name="adj2" fmla="val 10525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37" name="Group 119"/>
          <p:cNvGrpSpPr>
            <a:grpSpLocks/>
          </p:cNvGrpSpPr>
          <p:nvPr/>
        </p:nvGrpSpPr>
        <p:grpSpPr bwMode="auto">
          <a:xfrm>
            <a:off x="4419600" y="4495800"/>
            <a:ext cx="1479550" cy="933450"/>
            <a:chOff x="1008" y="1392"/>
            <a:chExt cx="932" cy="630"/>
          </a:xfrm>
        </p:grpSpPr>
        <p:sp>
          <p:nvSpPr>
            <p:cNvPr id="338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5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6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7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8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59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60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361" name="AutoShape 143"/>
            <p:cNvCxnSpPr>
              <a:cxnSpLocks noChangeShapeType="1"/>
              <a:stCxn id="354" idx="3"/>
              <a:endCxn id="356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2" name="AutoShape 144"/>
            <p:cNvCxnSpPr>
              <a:cxnSpLocks noChangeShapeType="1"/>
              <a:stCxn id="354" idx="3"/>
              <a:endCxn id="357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3" name="AutoShape 145"/>
            <p:cNvCxnSpPr>
              <a:cxnSpLocks noChangeShapeType="1"/>
              <a:stCxn id="355" idx="3"/>
              <a:endCxn id="357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4" name="AutoShape 146"/>
            <p:cNvCxnSpPr>
              <a:cxnSpLocks noChangeShapeType="1"/>
              <a:stCxn id="355" idx="3"/>
              <a:endCxn id="358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5" name="AutoShape 147"/>
            <p:cNvCxnSpPr>
              <a:cxnSpLocks noChangeShapeType="1"/>
              <a:stCxn id="357" idx="3"/>
              <a:endCxn id="359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6" name="AutoShape 148"/>
            <p:cNvCxnSpPr>
              <a:cxnSpLocks noChangeShapeType="1"/>
              <a:stCxn id="358" idx="3"/>
              <a:endCxn id="360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7" name="AutoShape 149"/>
            <p:cNvCxnSpPr>
              <a:cxnSpLocks noChangeShapeType="1"/>
              <a:stCxn id="360" idx="0"/>
              <a:endCxn id="359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8" name="AutoShape 150"/>
            <p:cNvCxnSpPr>
              <a:cxnSpLocks noChangeShapeType="1"/>
              <a:stCxn id="355" idx="0"/>
              <a:endCxn id="354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9" name="AutoShape 151"/>
            <p:cNvCxnSpPr>
              <a:cxnSpLocks noChangeShapeType="1"/>
              <a:stCxn id="356" idx="3"/>
              <a:endCxn id="359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0" name="AutoShape 152"/>
            <p:cNvCxnSpPr>
              <a:cxnSpLocks noChangeShapeType="1"/>
              <a:endCxn id="354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1" name="AutoShape 153"/>
            <p:cNvCxnSpPr>
              <a:cxnSpLocks noChangeShapeType="1"/>
              <a:endCxn id="355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2" name="AutoShape 154"/>
            <p:cNvCxnSpPr>
              <a:cxnSpLocks noChangeShapeType="1"/>
              <a:stCxn id="356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3" name="AutoShape 155"/>
            <p:cNvCxnSpPr>
              <a:cxnSpLocks noChangeShapeType="1"/>
              <a:stCxn id="360" idx="3"/>
              <a:endCxn id="377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74" name="AutoShape 156"/>
            <p:cNvCxnSpPr>
              <a:cxnSpLocks noChangeShapeType="1"/>
              <a:stCxn id="359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75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376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377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378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379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380" name="AutoShape 2"/>
          <p:cNvSpPr>
            <a:spLocks noChangeArrowheads="1"/>
          </p:cNvSpPr>
          <p:nvPr/>
        </p:nvSpPr>
        <p:spPr bwMode="auto">
          <a:xfrm>
            <a:off x="6858000" y="5105400"/>
            <a:ext cx="1371600" cy="853440"/>
          </a:xfrm>
          <a:prstGeom prst="wedgeRectCallout">
            <a:avLst>
              <a:gd name="adj1" fmla="val -73282"/>
              <a:gd name="adj2" fmla="val 78504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381" name="Group 119"/>
          <p:cNvGrpSpPr>
            <a:grpSpLocks/>
          </p:cNvGrpSpPr>
          <p:nvPr/>
        </p:nvGrpSpPr>
        <p:grpSpPr bwMode="auto">
          <a:xfrm>
            <a:off x="6781800" y="5034915"/>
            <a:ext cx="1479550" cy="933450"/>
            <a:chOff x="1008" y="1392"/>
            <a:chExt cx="932" cy="630"/>
          </a:xfrm>
        </p:grpSpPr>
        <p:sp>
          <p:nvSpPr>
            <p:cNvPr id="382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399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0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1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2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3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04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05" name="AutoShape 143"/>
            <p:cNvCxnSpPr>
              <a:cxnSpLocks noChangeShapeType="1"/>
              <a:stCxn id="398" idx="3"/>
              <a:endCxn id="400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6" name="AutoShape 144"/>
            <p:cNvCxnSpPr>
              <a:cxnSpLocks noChangeShapeType="1"/>
              <a:stCxn id="398" idx="3"/>
              <a:endCxn id="401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7" name="AutoShape 145"/>
            <p:cNvCxnSpPr>
              <a:cxnSpLocks noChangeShapeType="1"/>
              <a:stCxn id="399" idx="3"/>
              <a:endCxn id="401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8" name="AutoShape 146"/>
            <p:cNvCxnSpPr>
              <a:cxnSpLocks noChangeShapeType="1"/>
              <a:stCxn id="399" idx="3"/>
              <a:endCxn id="402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09" name="AutoShape 147"/>
            <p:cNvCxnSpPr>
              <a:cxnSpLocks noChangeShapeType="1"/>
              <a:stCxn id="401" idx="3"/>
              <a:endCxn id="403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0" name="AutoShape 148"/>
            <p:cNvCxnSpPr>
              <a:cxnSpLocks noChangeShapeType="1"/>
              <a:stCxn id="402" idx="3"/>
              <a:endCxn id="404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1" name="AutoShape 149"/>
            <p:cNvCxnSpPr>
              <a:cxnSpLocks noChangeShapeType="1"/>
              <a:stCxn id="404" idx="0"/>
              <a:endCxn id="403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2" name="AutoShape 150"/>
            <p:cNvCxnSpPr>
              <a:cxnSpLocks noChangeShapeType="1"/>
              <a:stCxn id="399" idx="0"/>
              <a:endCxn id="398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3" name="AutoShape 151"/>
            <p:cNvCxnSpPr>
              <a:cxnSpLocks noChangeShapeType="1"/>
              <a:stCxn id="400" idx="3"/>
              <a:endCxn id="403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4" name="AutoShape 152"/>
            <p:cNvCxnSpPr>
              <a:cxnSpLocks noChangeShapeType="1"/>
              <a:endCxn id="398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5" name="AutoShape 153"/>
            <p:cNvCxnSpPr>
              <a:cxnSpLocks noChangeShapeType="1"/>
              <a:endCxn id="399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6" name="AutoShape 154"/>
            <p:cNvCxnSpPr>
              <a:cxnSpLocks noChangeShapeType="1"/>
              <a:stCxn id="400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7" name="AutoShape 155"/>
            <p:cNvCxnSpPr>
              <a:cxnSpLocks noChangeShapeType="1"/>
              <a:stCxn id="404" idx="3"/>
              <a:endCxn id="421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18" name="AutoShape 156"/>
            <p:cNvCxnSpPr>
              <a:cxnSpLocks noChangeShapeType="1"/>
              <a:stCxn id="403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19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20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21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22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23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24" name="AutoShape 2"/>
          <p:cNvSpPr>
            <a:spLocks noChangeArrowheads="1"/>
          </p:cNvSpPr>
          <p:nvPr/>
        </p:nvSpPr>
        <p:spPr bwMode="auto">
          <a:xfrm>
            <a:off x="4495800" y="5918835"/>
            <a:ext cx="1371600" cy="853440"/>
          </a:xfrm>
          <a:prstGeom prst="wedgeRectCallout">
            <a:avLst>
              <a:gd name="adj1" fmla="val -65280"/>
              <a:gd name="adj2" fmla="val -2336"/>
            </a:avLst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88" tIns="44450" rIns="90488" bIns="44450"/>
          <a:lstStyle/>
          <a:p>
            <a:pPr algn="ctr"/>
            <a:endParaRPr lang="en-US"/>
          </a:p>
        </p:txBody>
      </p:sp>
      <p:grpSp>
        <p:nvGrpSpPr>
          <p:cNvPr id="425" name="Group 119"/>
          <p:cNvGrpSpPr>
            <a:grpSpLocks/>
          </p:cNvGrpSpPr>
          <p:nvPr/>
        </p:nvGrpSpPr>
        <p:grpSpPr bwMode="auto">
          <a:xfrm>
            <a:off x="4419600" y="5848350"/>
            <a:ext cx="1479550" cy="933450"/>
            <a:chOff x="1008" y="1392"/>
            <a:chExt cx="932" cy="630"/>
          </a:xfrm>
        </p:grpSpPr>
        <p:sp>
          <p:nvSpPr>
            <p:cNvPr id="426" name="Freeform 120"/>
            <p:cNvSpPr>
              <a:spLocks noEditPoints="1"/>
            </p:cNvSpPr>
            <p:nvPr/>
          </p:nvSpPr>
          <p:spPr bwMode="auto">
            <a:xfrm>
              <a:off x="1134" y="1595"/>
              <a:ext cx="284" cy="6"/>
            </a:xfrm>
            <a:custGeom>
              <a:avLst/>
              <a:gdLst>
                <a:gd name="T0" fmla="*/ 54 w 1500"/>
                <a:gd name="T1" fmla="*/ 1 h 22"/>
                <a:gd name="T2" fmla="*/ 54 w 1500"/>
                <a:gd name="T3" fmla="*/ 0 h 22"/>
                <a:gd name="T4" fmla="*/ 53 w 1500"/>
                <a:gd name="T5" fmla="*/ 0 h 22"/>
                <a:gd name="T6" fmla="*/ 53 w 1500"/>
                <a:gd name="T7" fmla="*/ 0 h 22"/>
                <a:gd name="T8" fmla="*/ 53 w 1500"/>
                <a:gd name="T9" fmla="*/ 1 h 22"/>
                <a:gd name="T10" fmla="*/ 53 w 1500"/>
                <a:gd name="T11" fmla="*/ 1 h 22"/>
                <a:gd name="T12" fmla="*/ 53 w 1500"/>
                <a:gd name="T13" fmla="*/ 2 h 22"/>
                <a:gd name="T14" fmla="*/ 54 w 1500"/>
                <a:gd name="T15" fmla="*/ 1 h 22"/>
                <a:gd name="T16" fmla="*/ 54 w 1500"/>
                <a:gd name="T17" fmla="*/ 1 h 22"/>
                <a:gd name="T18" fmla="*/ 0 w 1500"/>
                <a:gd name="T19" fmla="*/ 1 h 22"/>
                <a:gd name="T20" fmla="*/ 0 w 1500"/>
                <a:gd name="T21" fmla="*/ 1 h 22"/>
                <a:gd name="T22" fmla="*/ 0 w 1500"/>
                <a:gd name="T23" fmla="*/ 2 h 22"/>
                <a:gd name="T24" fmla="*/ 1 w 1500"/>
                <a:gd name="T25" fmla="*/ 1 h 22"/>
                <a:gd name="T26" fmla="*/ 1 w 1500"/>
                <a:gd name="T27" fmla="*/ 1 h 22"/>
                <a:gd name="T28" fmla="*/ 1 w 1500"/>
                <a:gd name="T29" fmla="*/ 0 h 22"/>
                <a:gd name="T30" fmla="*/ 0 w 1500"/>
                <a:gd name="T31" fmla="*/ 0 h 22"/>
                <a:gd name="T32" fmla="*/ 0 w 1500"/>
                <a:gd name="T33" fmla="*/ 0 h 22"/>
                <a:gd name="T34" fmla="*/ 0 w 1500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22"/>
                <a:gd name="T56" fmla="*/ 1500 w 1500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22">
                  <a:moveTo>
                    <a:pt x="1500" y="10"/>
                  </a:moveTo>
                  <a:lnTo>
                    <a:pt x="1498" y="2"/>
                  </a:lnTo>
                  <a:lnTo>
                    <a:pt x="1490" y="0"/>
                  </a:lnTo>
                  <a:lnTo>
                    <a:pt x="1482" y="2"/>
                  </a:lnTo>
                  <a:lnTo>
                    <a:pt x="1478" y="10"/>
                  </a:lnTo>
                  <a:lnTo>
                    <a:pt x="1482" y="18"/>
                  </a:lnTo>
                  <a:lnTo>
                    <a:pt x="1490" y="22"/>
                  </a:lnTo>
                  <a:lnTo>
                    <a:pt x="1498" y="18"/>
                  </a:lnTo>
                  <a:lnTo>
                    <a:pt x="1500" y="10"/>
                  </a:lnTo>
                  <a:close/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18"/>
                  </a:lnTo>
                  <a:lnTo>
                    <a:pt x="21" y="10"/>
                  </a:lnTo>
                  <a:lnTo>
                    <a:pt x="18" y="2"/>
                  </a:lnTo>
                  <a:lnTo>
                    <a:pt x="10" y="0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Line 121"/>
            <p:cNvSpPr>
              <a:spLocks noChangeShapeType="1"/>
            </p:cNvSpPr>
            <p:nvPr/>
          </p:nvSpPr>
          <p:spPr bwMode="auto">
            <a:xfrm flipH="1">
              <a:off x="1138" y="1598"/>
              <a:ext cx="276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22"/>
            <p:cNvSpPr>
              <a:spLocks noEditPoints="1"/>
            </p:cNvSpPr>
            <p:nvPr/>
          </p:nvSpPr>
          <p:spPr bwMode="auto">
            <a:xfrm>
              <a:off x="1134" y="1753"/>
              <a:ext cx="284" cy="99"/>
            </a:xfrm>
            <a:custGeom>
              <a:avLst/>
              <a:gdLst>
                <a:gd name="T0" fmla="*/ 0 w 1500"/>
                <a:gd name="T1" fmla="*/ 24 h 403"/>
                <a:gd name="T2" fmla="*/ 0 w 1500"/>
                <a:gd name="T3" fmla="*/ 24 h 403"/>
                <a:gd name="T4" fmla="*/ 1 w 1500"/>
                <a:gd name="T5" fmla="*/ 24 h 403"/>
                <a:gd name="T6" fmla="*/ 1 w 1500"/>
                <a:gd name="T7" fmla="*/ 24 h 403"/>
                <a:gd name="T8" fmla="*/ 1 w 1500"/>
                <a:gd name="T9" fmla="*/ 24 h 403"/>
                <a:gd name="T10" fmla="*/ 1 w 1500"/>
                <a:gd name="T11" fmla="*/ 23 h 403"/>
                <a:gd name="T12" fmla="*/ 0 w 1500"/>
                <a:gd name="T13" fmla="*/ 23 h 403"/>
                <a:gd name="T14" fmla="*/ 0 w 1500"/>
                <a:gd name="T15" fmla="*/ 23 h 403"/>
                <a:gd name="T16" fmla="*/ 0 w 1500"/>
                <a:gd name="T17" fmla="*/ 24 h 403"/>
                <a:gd name="T18" fmla="*/ 54 w 1500"/>
                <a:gd name="T19" fmla="*/ 0 h 403"/>
                <a:gd name="T20" fmla="*/ 54 w 1500"/>
                <a:gd name="T21" fmla="*/ 0 h 403"/>
                <a:gd name="T22" fmla="*/ 53 w 1500"/>
                <a:gd name="T23" fmla="*/ 0 h 403"/>
                <a:gd name="T24" fmla="*/ 53 w 1500"/>
                <a:gd name="T25" fmla="*/ 0 h 403"/>
                <a:gd name="T26" fmla="*/ 53 w 1500"/>
                <a:gd name="T27" fmla="*/ 1 h 403"/>
                <a:gd name="T28" fmla="*/ 53 w 1500"/>
                <a:gd name="T29" fmla="*/ 1 h 403"/>
                <a:gd name="T30" fmla="*/ 53 w 1500"/>
                <a:gd name="T31" fmla="*/ 1 h 403"/>
                <a:gd name="T32" fmla="*/ 54 w 1500"/>
                <a:gd name="T33" fmla="*/ 1 h 403"/>
                <a:gd name="T34" fmla="*/ 54 w 1500"/>
                <a:gd name="T35" fmla="*/ 0 h 4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403"/>
                <a:gd name="T56" fmla="*/ 1500 w 1500"/>
                <a:gd name="T57" fmla="*/ 403 h 4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403">
                  <a:moveTo>
                    <a:pt x="0" y="395"/>
                  </a:moveTo>
                  <a:lnTo>
                    <a:pt x="4" y="403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1" y="391"/>
                  </a:lnTo>
                  <a:lnTo>
                    <a:pt x="16" y="383"/>
                  </a:lnTo>
                  <a:lnTo>
                    <a:pt x="8" y="381"/>
                  </a:lnTo>
                  <a:lnTo>
                    <a:pt x="0" y="387"/>
                  </a:lnTo>
                  <a:lnTo>
                    <a:pt x="0" y="395"/>
                  </a:lnTo>
                  <a:close/>
                  <a:moveTo>
                    <a:pt x="1500" y="8"/>
                  </a:moveTo>
                  <a:lnTo>
                    <a:pt x="1496" y="2"/>
                  </a:lnTo>
                  <a:lnTo>
                    <a:pt x="1486" y="0"/>
                  </a:lnTo>
                  <a:lnTo>
                    <a:pt x="1480" y="6"/>
                  </a:lnTo>
                  <a:lnTo>
                    <a:pt x="1478" y="14"/>
                  </a:lnTo>
                  <a:lnTo>
                    <a:pt x="1484" y="22"/>
                  </a:lnTo>
                  <a:lnTo>
                    <a:pt x="1492" y="22"/>
                  </a:lnTo>
                  <a:lnTo>
                    <a:pt x="1500" y="18"/>
                  </a:lnTo>
                  <a:lnTo>
                    <a:pt x="1500" y="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Line 123"/>
            <p:cNvSpPr>
              <a:spLocks noChangeShapeType="1"/>
            </p:cNvSpPr>
            <p:nvPr/>
          </p:nvSpPr>
          <p:spPr bwMode="auto">
            <a:xfrm flipV="1">
              <a:off x="1138" y="1757"/>
              <a:ext cx="276" cy="9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24"/>
            <p:cNvSpPr>
              <a:spLocks noEditPoints="1"/>
            </p:cNvSpPr>
            <p:nvPr/>
          </p:nvSpPr>
          <p:spPr bwMode="auto">
            <a:xfrm>
              <a:off x="1134" y="1846"/>
              <a:ext cx="284" cy="93"/>
            </a:xfrm>
            <a:custGeom>
              <a:avLst/>
              <a:gdLst>
                <a:gd name="T0" fmla="*/ 0 w 1500"/>
                <a:gd name="T1" fmla="*/ 0 h 381"/>
                <a:gd name="T2" fmla="*/ 0 w 1500"/>
                <a:gd name="T3" fmla="*/ 1 h 381"/>
                <a:gd name="T4" fmla="*/ 0 w 1500"/>
                <a:gd name="T5" fmla="*/ 1 h 381"/>
                <a:gd name="T6" fmla="*/ 1 w 1500"/>
                <a:gd name="T7" fmla="*/ 1 h 381"/>
                <a:gd name="T8" fmla="*/ 1 w 1500"/>
                <a:gd name="T9" fmla="*/ 1 h 381"/>
                <a:gd name="T10" fmla="*/ 1 w 1500"/>
                <a:gd name="T11" fmla="*/ 0 h 381"/>
                <a:gd name="T12" fmla="*/ 1 w 1500"/>
                <a:gd name="T13" fmla="*/ 0 h 381"/>
                <a:gd name="T14" fmla="*/ 0 w 1500"/>
                <a:gd name="T15" fmla="*/ 0 h 381"/>
                <a:gd name="T16" fmla="*/ 0 w 1500"/>
                <a:gd name="T17" fmla="*/ 0 h 381"/>
                <a:gd name="T18" fmla="*/ 54 w 1500"/>
                <a:gd name="T19" fmla="*/ 22 h 381"/>
                <a:gd name="T20" fmla="*/ 54 w 1500"/>
                <a:gd name="T21" fmla="*/ 22 h 381"/>
                <a:gd name="T22" fmla="*/ 53 w 1500"/>
                <a:gd name="T23" fmla="*/ 21 h 381"/>
                <a:gd name="T24" fmla="*/ 53 w 1500"/>
                <a:gd name="T25" fmla="*/ 21 h 381"/>
                <a:gd name="T26" fmla="*/ 53 w 1500"/>
                <a:gd name="T27" fmla="*/ 22 h 381"/>
                <a:gd name="T28" fmla="*/ 53 w 1500"/>
                <a:gd name="T29" fmla="*/ 22 h 381"/>
                <a:gd name="T30" fmla="*/ 53 w 1500"/>
                <a:gd name="T31" fmla="*/ 23 h 381"/>
                <a:gd name="T32" fmla="*/ 54 w 1500"/>
                <a:gd name="T33" fmla="*/ 23 h 381"/>
                <a:gd name="T34" fmla="*/ 54 w 1500"/>
                <a:gd name="T35" fmla="*/ 22 h 3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00"/>
                <a:gd name="T55" fmla="*/ 0 h 381"/>
                <a:gd name="T56" fmla="*/ 1500 w 1500"/>
                <a:gd name="T57" fmla="*/ 381 h 3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00" h="381">
                  <a:moveTo>
                    <a:pt x="0" y="10"/>
                  </a:moveTo>
                  <a:lnTo>
                    <a:pt x="2" y="18"/>
                  </a:lnTo>
                  <a:lnTo>
                    <a:pt x="8" y="22"/>
                  </a:lnTo>
                  <a:lnTo>
                    <a:pt x="16" y="22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4" y="0"/>
                  </a:lnTo>
                  <a:lnTo>
                    <a:pt x="4" y="2"/>
                  </a:lnTo>
                  <a:lnTo>
                    <a:pt x="0" y="10"/>
                  </a:lnTo>
                  <a:close/>
                  <a:moveTo>
                    <a:pt x="1500" y="373"/>
                  </a:moveTo>
                  <a:lnTo>
                    <a:pt x="1500" y="365"/>
                  </a:lnTo>
                  <a:lnTo>
                    <a:pt x="1492" y="359"/>
                  </a:lnTo>
                  <a:lnTo>
                    <a:pt x="1484" y="361"/>
                  </a:lnTo>
                  <a:lnTo>
                    <a:pt x="1478" y="369"/>
                  </a:lnTo>
                  <a:lnTo>
                    <a:pt x="1480" y="377"/>
                  </a:lnTo>
                  <a:lnTo>
                    <a:pt x="1486" y="381"/>
                  </a:lnTo>
                  <a:lnTo>
                    <a:pt x="1496" y="381"/>
                  </a:lnTo>
                  <a:lnTo>
                    <a:pt x="1500" y="373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Line 125"/>
            <p:cNvSpPr>
              <a:spLocks noChangeShapeType="1"/>
            </p:cNvSpPr>
            <p:nvPr/>
          </p:nvSpPr>
          <p:spPr bwMode="auto">
            <a:xfrm>
              <a:off x="1138" y="1850"/>
              <a:ext cx="276" cy="86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26"/>
            <p:cNvSpPr>
              <a:spLocks noEditPoints="1"/>
            </p:cNvSpPr>
            <p:nvPr/>
          </p:nvSpPr>
          <p:spPr bwMode="auto">
            <a:xfrm>
              <a:off x="1414" y="1595"/>
              <a:ext cx="315" cy="71"/>
            </a:xfrm>
            <a:custGeom>
              <a:avLst/>
              <a:gdLst>
                <a:gd name="T0" fmla="*/ 0 w 1660"/>
                <a:gd name="T1" fmla="*/ 0 h 291"/>
                <a:gd name="T2" fmla="*/ 0 w 1660"/>
                <a:gd name="T3" fmla="*/ 1 h 291"/>
                <a:gd name="T4" fmla="*/ 0 w 1660"/>
                <a:gd name="T5" fmla="*/ 1 h 291"/>
                <a:gd name="T6" fmla="*/ 1 w 1660"/>
                <a:gd name="T7" fmla="*/ 1 h 291"/>
                <a:gd name="T8" fmla="*/ 1 w 1660"/>
                <a:gd name="T9" fmla="*/ 1 h 291"/>
                <a:gd name="T10" fmla="*/ 1 w 1660"/>
                <a:gd name="T11" fmla="*/ 0 h 291"/>
                <a:gd name="T12" fmla="*/ 1 w 1660"/>
                <a:gd name="T13" fmla="*/ 0 h 291"/>
                <a:gd name="T14" fmla="*/ 0 w 1660"/>
                <a:gd name="T15" fmla="*/ 0 h 291"/>
                <a:gd name="T16" fmla="*/ 0 w 1660"/>
                <a:gd name="T17" fmla="*/ 0 h 291"/>
                <a:gd name="T18" fmla="*/ 60 w 1660"/>
                <a:gd name="T19" fmla="*/ 17 h 291"/>
                <a:gd name="T20" fmla="*/ 60 w 1660"/>
                <a:gd name="T21" fmla="*/ 16 h 291"/>
                <a:gd name="T22" fmla="*/ 59 w 1660"/>
                <a:gd name="T23" fmla="*/ 16 h 291"/>
                <a:gd name="T24" fmla="*/ 59 w 1660"/>
                <a:gd name="T25" fmla="*/ 16 h 291"/>
                <a:gd name="T26" fmla="*/ 59 w 1660"/>
                <a:gd name="T27" fmla="*/ 17 h 291"/>
                <a:gd name="T28" fmla="*/ 59 w 1660"/>
                <a:gd name="T29" fmla="*/ 17 h 291"/>
                <a:gd name="T30" fmla="*/ 59 w 1660"/>
                <a:gd name="T31" fmla="*/ 17 h 291"/>
                <a:gd name="T32" fmla="*/ 60 w 1660"/>
                <a:gd name="T33" fmla="*/ 17 h 291"/>
                <a:gd name="T34" fmla="*/ 60 w 1660"/>
                <a:gd name="T35" fmla="*/ 17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291"/>
                <a:gd name="T56" fmla="*/ 1660 w 1660"/>
                <a:gd name="T57" fmla="*/ 291 h 29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291">
                  <a:moveTo>
                    <a:pt x="0" y="10"/>
                  </a:moveTo>
                  <a:lnTo>
                    <a:pt x="2" y="18"/>
                  </a:lnTo>
                  <a:lnTo>
                    <a:pt x="10" y="22"/>
                  </a:lnTo>
                  <a:lnTo>
                    <a:pt x="18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10"/>
                  </a:lnTo>
                  <a:close/>
                  <a:moveTo>
                    <a:pt x="1660" y="281"/>
                  </a:moveTo>
                  <a:lnTo>
                    <a:pt x="1658" y="273"/>
                  </a:lnTo>
                  <a:lnTo>
                    <a:pt x="1650" y="269"/>
                  </a:lnTo>
                  <a:lnTo>
                    <a:pt x="1642" y="271"/>
                  </a:lnTo>
                  <a:lnTo>
                    <a:pt x="1638" y="279"/>
                  </a:lnTo>
                  <a:lnTo>
                    <a:pt x="1638" y="287"/>
                  </a:lnTo>
                  <a:lnTo>
                    <a:pt x="1646" y="291"/>
                  </a:lnTo>
                  <a:lnTo>
                    <a:pt x="1654" y="289"/>
                  </a:lnTo>
                  <a:lnTo>
                    <a:pt x="1660" y="281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Line 127"/>
            <p:cNvSpPr>
              <a:spLocks noChangeShapeType="1"/>
            </p:cNvSpPr>
            <p:nvPr/>
          </p:nvSpPr>
          <p:spPr bwMode="auto">
            <a:xfrm>
              <a:off x="1418" y="1598"/>
              <a:ext cx="306" cy="6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28"/>
            <p:cNvSpPr>
              <a:spLocks noEditPoints="1"/>
            </p:cNvSpPr>
            <p:nvPr/>
          </p:nvSpPr>
          <p:spPr bwMode="auto">
            <a:xfrm>
              <a:off x="1414" y="1661"/>
              <a:ext cx="315" cy="98"/>
            </a:xfrm>
            <a:custGeom>
              <a:avLst/>
              <a:gdLst>
                <a:gd name="T0" fmla="*/ 60 w 1660"/>
                <a:gd name="T1" fmla="*/ 0 h 402"/>
                <a:gd name="T2" fmla="*/ 60 w 1660"/>
                <a:gd name="T3" fmla="*/ 0 h 402"/>
                <a:gd name="T4" fmla="*/ 59 w 1660"/>
                <a:gd name="T5" fmla="*/ 0 h 402"/>
                <a:gd name="T6" fmla="*/ 59 w 1660"/>
                <a:gd name="T7" fmla="*/ 0 h 402"/>
                <a:gd name="T8" fmla="*/ 59 w 1660"/>
                <a:gd name="T9" fmla="*/ 1 h 402"/>
                <a:gd name="T10" fmla="*/ 59 w 1660"/>
                <a:gd name="T11" fmla="*/ 1 h 402"/>
                <a:gd name="T12" fmla="*/ 59 w 1660"/>
                <a:gd name="T13" fmla="*/ 1 h 402"/>
                <a:gd name="T14" fmla="*/ 60 w 1660"/>
                <a:gd name="T15" fmla="*/ 1 h 402"/>
                <a:gd name="T16" fmla="*/ 60 w 1660"/>
                <a:gd name="T17" fmla="*/ 0 h 402"/>
                <a:gd name="T18" fmla="*/ 0 w 1660"/>
                <a:gd name="T19" fmla="*/ 23 h 402"/>
                <a:gd name="T20" fmla="*/ 0 w 1660"/>
                <a:gd name="T21" fmla="*/ 24 h 402"/>
                <a:gd name="T22" fmla="*/ 1 w 1660"/>
                <a:gd name="T23" fmla="*/ 24 h 402"/>
                <a:gd name="T24" fmla="*/ 1 w 1660"/>
                <a:gd name="T25" fmla="*/ 24 h 402"/>
                <a:gd name="T26" fmla="*/ 1 w 1660"/>
                <a:gd name="T27" fmla="*/ 23 h 402"/>
                <a:gd name="T28" fmla="*/ 1 w 1660"/>
                <a:gd name="T29" fmla="*/ 23 h 402"/>
                <a:gd name="T30" fmla="*/ 0 w 1660"/>
                <a:gd name="T31" fmla="*/ 23 h 402"/>
                <a:gd name="T32" fmla="*/ 0 w 1660"/>
                <a:gd name="T33" fmla="*/ 23 h 402"/>
                <a:gd name="T34" fmla="*/ 0 w 1660"/>
                <a:gd name="T35" fmla="*/ 23 h 4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0"/>
                <a:gd name="T55" fmla="*/ 0 h 402"/>
                <a:gd name="T56" fmla="*/ 1660 w 1660"/>
                <a:gd name="T57" fmla="*/ 402 h 4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0" h="402">
                  <a:moveTo>
                    <a:pt x="1660" y="8"/>
                  </a:moveTo>
                  <a:lnTo>
                    <a:pt x="1654" y="2"/>
                  </a:lnTo>
                  <a:lnTo>
                    <a:pt x="1646" y="0"/>
                  </a:lnTo>
                  <a:lnTo>
                    <a:pt x="1638" y="4"/>
                  </a:lnTo>
                  <a:lnTo>
                    <a:pt x="1638" y="14"/>
                  </a:lnTo>
                  <a:lnTo>
                    <a:pt x="1642" y="20"/>
                  </a:lnTo>
                  <a:lnTo>
                    <a:pt x="1650" y="22"/>
                  </a:lnTo>
                  <a:lnTo>
                    <a:pt x="1658" y="16"/>
                  </a:lnTo>
                  <a:lnTo>
                    <a:pt x="1660" y="8"/>
                  </a:lnTo>
                  <a:close/>
                  <a:moveTo>
                    <a:pt x="0" y="394"/>
                  </a:moveTo>
                  <a:lnTo>
                    <a:pt x="6" y="400"/>
                  </a:lnTo>
                  <a:lnTo>
                    <a:pt x="14" y="402"/>
                  </a:lnTo>
                  <a:lnTo>
                    <a:pt x="22" y="398"/>
                  </a:lnTo>
                  <a:lnTo>
                    <a:pt x="22" y="388"/>
                  </a:lnTo>
                  <a:lnTo>
                    <a:pt x="18" y="382"/>
                  </a:lnTo>
                  <a:lnTo>
                    <a:pt x="10" y="380"/>
                  </a:lnTo>
                  <a:lnTo>
                    <a:pt x="2" y="38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Line 129"/>
            <p:cNvSpPr>
              <a:spLocks noChangeShapeType="1"/>
            </p:cNvSpPr>
            <p:nvPr/>
          </p:nvSpPr>
          <p:spPr bwMode="auto">
            <a:xfrm flipH="1">
              <a:off x="1418" y="1664"/>
              <a:ext cx="306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30"/>
            <p:cNvSpPr>
              <a:spLocks noEditPoints="1"/>
            </p:cNvSpPr>
            <p:nvPr/>
          </p:nvSpPr>
          <p:spPr bwMode="auto">
            <a:xfrm>
              <a:off x="1414" y="1934"/>
              <a:ext cx="281" cy="6"/>
            </a:xfrm>
            <a:custGeom>
              <a:avLst/>
              <a:gdLst>
                <a:gd name="T0" fmla="*/ 0 w 1481"/>
                <a:gd name="T1" fmla="*/ 1 h 24"/>
                <a:gd name="T2" fmla="*/ 0 w 1481"/>
                <a:gd name="T3" fmla="*/ 1 h 24"/>
                <a:gd name="T4" fmla="*/ 0 w 1481"/>
                <a:gd name="T5" fmla="*/ 2 h 24"/>
                <a:gd name="T6" fmla="*/ 1 w 1481"/>
                <a:gd name="T7" fmla="*/ 1 h 24"/>
                <a:gd name="T8" fmla="*/ 1 w 1481"/>
                <a:gd name="T9" fmla="*/ 1 h 24"/>
                <a:gd name="T10" fmla="*/ 1 w 1481"/>
                <a:gd name="T11" fmla="*/ 0 h 24"/>
                <a:gd name="T12" fmla="*/ 0 w 1481"/>
                <a:gd name="T13" fmla="*/ 0 h 24"/>
                <a:gd name="T14" fmla="*/ 0 w 1481"/>
                <a:gd name="T15" fmla="*/ 0 h 24"/>
                <a:gd name="T16" fmla="*/ 0 w 1481"/>
                <a:gd name="T17" fmla="*/ 1 h 24"/>
                <a:gd name="T18" fmla="*/ 53 w 1481"/>
                <a:gd name="T19" fmla="*/ 1 h 24"/>
                <a:gd name="T20" fmla="*/ 53 w 1481"/>
                <a:gd name="T21" fmla="*/ 0 h 24"/>
                <a:gd name="T22" fmla="*/ 53 w 1481"/>
                <a:gd name="T23" fmla="*/ 0 h 24"/>
                <a:gd name="T24" fmla="*/ 53 w 1481"/>
                <a:gd name="T25" fmla="*/ 0 h 24"/>
                <a:gd name="T26" fmla="*/ 52 w 1481"/>
                <a:gd name="T27" fmla="*/ 1 h 24"/>
                <a:gd name="T28" fmla="*/ 53 w 1481"/>
                <a:gd name="T29" fmla="*/ 1 h 24"/>
                <a:gd name="T30" fmla="*/ 53 w 1481"/>
                <a:gd name="T31" fmla="*/ 2 h 24"/>
                <a:gd name="T32" fmla="*/ 53 w 1481"/>
                <a:gd name="T33" fmla="*/ 1 h 24"/>
                <a:gd name="T34" fmla="*/ 53 w 1481"/>
                <a:gd name="T35" fmla="*/ 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81"/>
                <a:gd name="T55" fmla="*/ 0 h 24"/>
                <a:gd name="T56" fmla="*/ 1481 w 1481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81" h="24">
                  <a:moveTo>
                    <a:pt x="0" y="12"/>
                  </a:moveTo>
                  <a:lnTo>
                    <a:pt x="4" y="20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2" y="12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2"/>
                  </a:lnTo>
                  <a:close/>
                  <a:moveTo>
                    <a:pt x="1481" y="12"/>
                  </a:moveTo>
                  <a:lnTo>
                    <a:pt x="1477" y="4"/>
                  </a:lnTo>
                  <a:lnTo>
                    <a:pt x="1469" y="0"/>
                  </a:lnTo>
                  <a:lnTo>
                    <a:pt x="1461" y="4"/>
                  </a:lnTo>
                  <a:lnTo>
                    <a:pt x="1457" y="12"/>
                  </a:lnTo>
                  <a:lnTo>
                    <a:pt x="1461" y="20"/>
                  </a:lnTo>
                  <a:lnTo>
                    <a:pt x="1469" y="24"/>
                  </a:lnTo>
                  <a:lnTo>
                    <a:pt x="1477" y="20"/>
                  </a:lnTo>
                  <a:lnTo>
                    <a:pt x="1481" y="12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Line 131"/>
            <p:cNvSpPr>
              <a:spLocks noChangeShapeType="1"/>
            </p:cNvSpPr>
            <p:nvPr/>
          </p:nvSpPr>
          <p:spPr bwMode="auto">
            <a:xfrm>
              <a:off x="1418" y="1937"/>
              <a:ext cx="27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Line 132"/>
            <p:cNvSpPr>
              <a:spLocks noChangeShapeType="1"/>
            </p:cNvSpPr>
            <p:nvPr/>
          </p:nvSpPr>
          <p:spPr bwMode="auto">
            <a:xfrm flipH="1" flipV="1">
              <a:off x="1692" y="1937"/>
              <a:ext cx="149" cy="3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Line 133"/>
            <p:cNvSpPr>
              <a:spLocks noChangeShapeType="1"/>
            </p:cNvSpPr>
            <p:nvPr/>
          </p:nvSpPr>
          <p:spPr bwMode="auto">
            <a:xfrm>
              <a:off x="1416" y="1466"/>
              <a:ext cx="0" cy="132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Line 134"/>
            <p:cNvSpPr>
              <a:spLocks noChangeShapeType="1"/>
            </p:cNvSpPr>
            <p:nvPr/>
          </p:nvSpPr>
          <p:spPr bwMode="auto">
            <a:xfrm flipV="1">
              <a:off x="1008" y="1849"/>
              <a:ext cx="127" cy="91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Line 135"/>
            <p:cNvSpPr>
              <a:spLocks noChangeShapeType="1"/>
            </p:cNvSpPr>
            <p:nvPr/>
          </p:nvSpPr>
          <p:spPr bwMode="auto">
            <a:xfrm flipH="1">
              <a:off x="1726" y="1543"/>
              <a:ext cx="98" cy="12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Rectangle 136"/>
            <p:cNvSpPr>
              <a:spLocks noChangeArrowheads="1"/>
            </p:cNvSpPr>
            <p:nvPr/>
          </p:nvSpPr>
          <p:spPr bwMode="auto">
            <a:xfrm>
              <a:off x="1193" y="157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3" name="Rectangle 137"/>
            <p:cNvSpPr>
              <a:spLocks noChangeArrowheads="1"/>
            </p:cNvSpPr>
            <p:nvPr/>
          </p:nvSpPr>
          <p:spPr bwMode="auto">
            <a:xfrm>
              <a:off x="1184" y="183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4" name="Rectangle 138"/>
            <p:cNvSpPr>
              <a:spLocks noChangeArrowheads="1"/>
            </p:cNvSpPr>
            <p:nvPr/>
          </p:nvSpPr>
          <p:spPr bwMode="auto">
            <a:xfrm>
              <a:off x="1448" y="1564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5" name="Rectangle 139"/>
            <p:cNvSpPr>
              <a:spLocks noChangeArrowheads="1"/>
            </p:cNvSpPr>
            <p:nvPr/>
          </p:nvSpPr>
          <p:spPr bwMode="auto">
            <a:xfrm>
              <a:off x="1448" y="1716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6" name="Rectangle 140"/>
            <p:cNvSpPr>
              <a:spLocks noChangeArrowheads="1"/>
            </p:cNvSpPr>
            <p:nvPr/>
          </p:nvSpPr>
          <p:spPr bwMode="auto">
            <a:xfrm>
              <a:off x="1448" y="1915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7" name="Rectangle 141"/>
            <p:cNvSpPr>
              <a:spLocks noChangeArrowheads="1"/>
            </p:cNvSpPr>
            <p:nvPr/>
          </p:nvSpPr>
          <p:spPr bwMode="auto">
            <a:xfrm>
              <a:off x="1757" y="1634"/>
              <a:ext cx="37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sp>
          <p:nvSpPr>
            <p:cNvPr id="448" name="Rectangle 142"/>
            <p:cNvSpPr>
              <a:spLocks noChangeArrowheads="1"/>
            </p:cNvSpPr>
            <p:nvPr/>
          </p:nvSpPr>
          <p:spPr bwMode="auto">
            <a:xfrm>
              <a:off x="1721" y="1903"/>
              <a:ext cx="36" cy="7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cxnSp>
          <p:nvCxnSpPr>
            <p:cNvPr id="449" name="AutoShape 143"/>
            <p:cNvCxnSpPr>
              <a:cxnSpLocks noChangeShapeType="1"/>
              <a:stCxn id="442" idx="3"/>
              <a:endCxn id="444" idx="1"/>
            </p:cNvCxnSpPr>
            <p:nvPr/>
          </p:nvCxnSpPr>
          <p:spPr bwMode="auto">
            <a:xfrm flipV="1">
              <a:off x="1229" y="1599"/>
              <a:ext cx="219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0" name="AutoShape 144"/>
            <p:cNvCxnSpPr>
              <a:cxnSpLocks noChangeShapeType="1"/>
              <a:stCxn id="442" idx="3"/>
              <a:endCxn id="445" idx="1"/>
            </p:cNvCxnSpPr>
            <p:nvPr/>
          </p:nvCxnSpPr>
          <p:spPr bwMode="auto">
            <a:xfrm>
              <a:off x="1229" y="1611"/>
              <a:ext cx="219" cy="14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1" name="AutoShape 145"/>
            <p:cNvCxnSpPr>
              <a:cxnSpLocks noChangeShapeType="1"/>
              <a:stCxn id="443" idx="3"/>
              <a:endCxn id="445" idx="1"/>
            </p:cNvCxnSpPr>
            <p:nvPr/>
          </p:nvCxnSpPr>
          <p:spPr bwMode="auto">
            <a:xfrm flipV="1">
              <a:off x="1220" y="1751"/>
              <a:ext cx="228" cy="11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2" name="AutoShape 146"/>
            <p:cNvCxnSpPr>
              <a:cxnSpLocks noChangeShapeType="1"/>
              <a:stCxn id="443" idx="3"/>
              <a:endCxn id="446" idx="1"/>
            </p:cNvCxnSpPr>
            <p:nvPr/>
          </p:nvCxnSpPr>
          <p:spPr bwMode="auto">
            <a:xfrm>
              <a:off x="1220" y="1868"/>
              <a:ext cx="228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3" name="AutoShape 147"/>
            <p:cNvCxnSpPr>
              <a:cxnSpLocks noChangeShapeType="1"/>
              <a:stCxn id="445" idx="3"/>
              <a:endCxn id="447" idx="1"/>
            </p:cNvCxnSpPr>
            <p:nvPr/>
          </p:nvCxnSpPr>
          <p:spPr bwMode="auto">
            <a:xfrm flipV="1">
              <a:off x="1484" y="1669"/>
              <a:ext cx="273" cy="8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4" name="AutoShape 148"/>
            <p:cNvCxnSpPr>
              <a:cxnSpLocks noChangeShapeType="1"/>
              <a:stCxn id="446" idx="3"/>
              <a:endCxn id="448" idx="1"/>
            </p:cNvCxnSpPr>
            <p:nvPr/>
          </p:nvCxnSpPr>
          <p:spPr bwMode="auto">
            <a:xfrm flipV="1">
              <a:off x="1484" y="1938"/>
              <a:ext cx="237" cy="1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5" name="AutoShape 149"/>
            <p:cNvCxnSpPr>
              <a:cxnSpLocks noChangeShapeType="1"/>
              <a:stCxn id="448" idx="0"/>
              <a:endCxn id="447" idx="2"/>
            </p:cNvCxnSpPr>
            <p:nvPr/>
          </p:nvCxnSpPr>
          <p:spPr bwMode="auto">
            <a:xfrm flipV="1">
              <a:off x="1739" y="1704"/>
              <a:ext cx="37" cy="19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6" name="AutoShape 150"/>
            <p:cNvCxnSpPr>
              <a:cxnSpLocks noChangeShapeType="1"/>
              <a:stCxn id="443" idx="0"/>
              <a:endCxn id="442" idx="2"/>
            </p:cNvCxnSpPr>
            <p:nvPr/>
          </p:nvCxnSpPr>
          <p:spPr bwMode="auto">
            <a:xfrm flipV="1">
              <a:off x="1202" y="1646"/>
              <a:ext cx="9" cy="18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7" name="AutoShape 151"/>
            <p:cNvCxnSpPr>
              <a:cxnSpLocks noChangeShapeType="1"/>
              <a:stCxn id="444" idx="3"/>
              <a:endCxn id="447" idx="1"/>
            </p:cNvCxnSpPr>
            <p:nvPr/>
          </p:nvCxnSpPr>
          <p:spPr bwMode="auto">
            <a:xfrm>
              <a:off x="1484" y="1599"/>
              <a:ext cx="273" cy="7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8" name="AutoShape 152"/>
            <p:cNvCxnSpPr>
              <a:cxnSpLocks noChangeShapeType="1"/>
              <a:endCxn id="442" idx="1"/>
            </p:cNvCxnSpPr>
            <p:nvPr/>
          </p:nvCxnSpPr>
          <p:spPr bwMode="auto">
            <a:xfrm>
              <a:off x="1100" y="1557"/>
              <a:ext cx="93" cy="5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59" name="AutoShape 153"/>
            <p:cNvCxnSpPr>
              <a:cxnSpLocks noChangeShapeType="1"/>
              <a:endCxn id="443" idx="1"/>
            </p:cNvCxnSpPr>
            <p:nvPr/>
          </p:nvCxnSpPr>
          <p:spPr bwMode="auto">
            <a:xfrm flipV="1">
              <a:off x="1109" y="1868"/>
              <a:ext cx="75" cy="4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0" name="AutoShape 154"/>
            <p:cNvCxnSpPr>
              <a:cxnSpLocks noChangeShapeType="1"/>
              <a:stCxn id="444" idx="0"/>
            </p:cNvCxnSpPr>
            <p:nvPr/>
          </p:nvCxnSpPr>
          <p:spPr bwMode="auto">
            <a:xfrm flipV="1">
              <a:off x="1466" y="1503"/>
              <a:ext cx="19" cy="6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" name="AutoShape 155"/>
            <p:cNvCxnSpPr>
              <a:cxnSpLocks noChangeShapeType="1"/>
              <a:stCxn id="448" idx="3"/>
              <a:endCxn id="465" idx="1"/>
            </p:cNvCxnSpPr>
            <p:nvPr/>
          </p:nvCxnSpPr>
          <p:spPr bwMode="auto">
            <a:xfrm>
              <a:off x="1757" y="1938"/>
              <a:ext cx="19" cy="1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2" name="AutoShape 156"/>
            <p:cNvCxnSpPr>
              <a:cxnSpLocks noChangeShapeType="1"/>
              <a:stCxn id="447" idx="3"/>
            </p:cNvCxnSpPr>
            <p:nvPr/>
          </p:nvCxnSpPr>
          <p:spPr bwMode="auto">
            <a:xfrm flipV="1">
              <a:off x="1794" y="1576"/>
              <a:ext cx="54" cy="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63" name="Text Box 157"/>
            <p:cNvSpPr txBox="1">
              <a:spLocks noChangeArrowheads="1"/>
            </p:cNvSpPr>
            <p:nvPr/>
          </p:nvSpPr>
          <p:spPr bwMode="auto">
            <a:xfrm>
              <a:off x="1012" y="146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 dirty="0"/>
                <a:t>A</a:t>
              </a:r>
            </a:p>
          </p:txBody>
        </p:sp>
        <p:sp>
          <p:nvSpPr>
            <p:cNvPr id="464" name="Text Box 158"/>
            <p:cNvSpPr txBox="1">
              <a:spLocks noChangeArrowheads="1"/>
            </p:cNvSpPr>
            <p:nvPr/>
          </p:nvSpPr>
          <p:spPr bwMode="auto">
            <a:xfrm>
              <a:off x="1008" y="1852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B</a:t>
              </a:r>
            </a:p>
          </p:txBody>
        </p:sp>
        <p:sp>
          <p:nvSpPr>
            <p:cNvPr id="465" name="Text Box 159"/>
            <p:cNvSpPr txBox="1">
              <a:spLocks noChangeArrowheads="1"/>
            </p:cNvSpPr>
            <p:nvPr/>
          </p:nvSpPr>
          <p:spPr bwMode="auto">
            <a:xfrm>
              <a:off x="1776" y="1889"/>
              <a:ext cx="157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E</a:t>
              </a:r>
            </a:p>
          </p:txBody>
        </p:sp>
        <p:sp>
          <p:nvSpPr>
            <p:cNvPr id="466" name="Text Box 160"/>
            <p:cNvSpPr txBox="1">
              <a:spLocks noChangeArrowheads="1"/>
            </p:cNvSpPr>
            <p:nvPr/>
          </p:nvSpPr>
          <p:spPr bwMode="auto">
            <a:xfrm>
              <a:off x="1780" y="1474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D</a:t>
              </a:r>
            </a:p>
          </p:txBody>
        </p:sp>
        <p:sp>
          <p:nvSpPr>
            <p:cNvPr id="467" name="Text Box 161"/>
            <p:cNvSpPr txBox="1">
              <a:spLocks noChangeArrowheads="1"/>
            </p:cNvSpPr>
            <p:nvPr/>
          </p:nvSpPr>
          <p:spPr bwMode="auto">
            <a:xfrm>
              <a:off x="1401" y="1392"/>
              <a:ext cx="160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800"/>
                <a:t>C</a:t>
              </a:r>
            </a:p>
          </p:txBody>
        </p:sp>
      </p:grpSp>
      <p:sp>
        <p:nvSpPr>
          <p:cNvPr id="46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42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>
            <a:spLocks noGrp="1"/>
          </p:cNvSpPr>
          <p:nvPr>
            <p:ph type="title"/>
          </p:nvPr>
        </p:nvSpPr>
        <p:spPr>
          <a:xfrm>
            <a:off x="381000" y="198438"/>
            <a:ext cx="8610600" cy="1173162"/>
          </a:xfrm>
        </p:spPr>
        <p:txBody>
          <a:bodyPr/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Dijkstra’</a:t>
            </a:r>
            <a:r>
              <a:rPr lang="en-US" altLang="ja-JP" dirty="0" err="1">
                <a:latin typeface="Helvetica" charset="0"/>
                <a:ea typeface="ＭＳ Ｐゴシック" charset="0"/>
                <a:cs typeface="ＭＳ Ｐゴシック" charset="0"/>
              </a:rPr>
              <a:t>s</a:t>
            </a:r>
            <a:r>
              <a:rPr lang="en-US" altLang="ja-JP" dirty="0">
                <a:latin typeface="Helvetica" charset="0"/>
                <a:ea typeface="ＭＳ Ｐゴシック" charset="0"/>
                <a:cs typeface="ＭＳ Ｐゴシック" charset="0"/>
              </a:rPr>
              <a:t> Shortest Path Algorithm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890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</a:rPr>
              <a:t>INPUT: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Network topology (graph), with link costs</a:t>
            </a:r>
          </a:p>
          <a:p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OUTPUT: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Least cost paths from one node to all other nodes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Iterative: after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iterations, a node knows the least cost path to its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k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closest neighbors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This is covered in Algorithms</a:t>
            </a:r>
          </a:p>
          <a:p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  <a:p>
            <a:pPr lvl="6"/>
            <a:endParaRPr lang="en-US" altLang="ja-JP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49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0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Switches/Routers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Multiple ports (attached to other switches or hosts)</a:t>
            </a:r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endParaRPr lang="en-US" sz="2800" dirty="0"/>
          </a:p>
          <a:p>
            <a:r>
              <a:rPr lang="en-US" sz="2800" dirty="0"/>
              <a:t>Ports are typically duplex (incoming and outgoing)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2138363"/>
            <a:ext cx="5480050" cy="3195637"/>
            <a:chOff x="1825625" y="2357438"/>
            <a:chExt cx="5480050" cy="3195637"/>
          </a:xfrm>
        </p:grpSpPr>
        <p:grpSp>
          <p:nvGrpSpPr>
            <p:cNvPr id="6" name="Group 2"/>
            <p:cNvGrpSpPr>
              <a:grpSpLocks/>
            </p:cNvGrpSpPr>
            <p:nvPr/>
          </p:nvGrpSpPr>
          <p:grpSpPr bwMode="auto">
            <a:xfrm>
              <a:off x="5554663" y="4867275"/>
              <a:ext cx="1751012" cy="304800"/>
              <a:chOff x="1056" y="1872"/>
              <a:chExt cx="1104" cy="192"/>
            </a:xfrm>
          </p:grpSpPr>
          <p:sp>
            <p:nvSpPr>
              <p:cNvPr id="31" name="Oval 3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32" name="Rectangle 4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3" name="Oval 5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>
              <a:grpSpLocks/>
            </p:cNvGrpSpPr>
            <p:nvPr/>
          </p:nvGrpSpPr>
          <p:grpSpPr bwMode="auto">
            <a:xfrm>
              <a:off x="5554663" y="3954463"/>
              <a:ext cx="1751012" cy="304800"/>
              <a:chOff x="1056" y="1872"/>
              <a:chExt cx="1104" cy="192"/>
            </a:xfrm>
          </p:grpSpPr>
          <p:sp>
            <p:nvSpPr>
              <p:cNvPr id="28" name="Oval 7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9" name="Rectangle 8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30" name="Oval 9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8" name="Group 10"/>
            <p:cNvGrpSpPr>
              <a:grpSpLocks/>
            </p:cNvGrpSpPr>
            <p:nvPr/>
          </p:nvGrpSpPr>
          <p:grpSpPr bwMode="auto">
            <a:xfrm>
              <a:off x="5554663" y="2967038"/>
              <a:ext cx="1751012" cy="303212"/>
              <a:chOff x="1056" y="1872"/>
              <a:chExt cx="1104" cy="192"/>
            </a:xfrm>
          </p:grpSpPr>
          <p:sp>
            <p:nvSpPr>
              <p:cNvPr id="25" name="Oval 11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6" name="Rectangle 12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579813" y="2889250"/>
              <a:ext cx="2127250" cy="2663825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lIns="90488" tIns="44450" rIns="90488" bIns="44450" anchor="ctr">
              <a:flatTx/>
            </a:bodyPr>
            <a:lstStyle/>
            <a:p>
              <a:endParaRPr lang="en-US"/>
            </a:p>
          </p:txBody>
        </p:sp>
        <p:grpSp>
          <p:nvGrpSpPr>
            <p:cNvPr id="10" name="Group 17"/>
            <p:cNvGrpSpPr>
              <a:grpSpLocks/>
            </p:cNvGrpSpPr>
            <p:nvPr/>
          </p:nvGrpSpPr>
          <p:grpSpPr bwMode="auto">
            <a:xfrm>
              <a:off x="1825625" y="2967038"/>
              <a:ext cx="1751013" cy="303212"/>
              <a:chOff x="1056" y="1872"/>
              <a:chExt cx="1104" cy="192"/>
            </a:xfrm>
          </p:grpSpPr>
          <p:sp>
            <p:nvSpPr>
              <p:cNvPr id="22" name="Oval 18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" name="Oval 20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1" name="Group 21"/>
            <p:cNvGrpSpPr>
              <a:grpSpLocks/>
            </p:cNvGrpSpPr>
            <p:nvPr/>
          </p:nvGrpSpPr>
          <p:grpSpPr bwMode="auto">
            <a:xfrm>
              <a:off x="1825625" y="3954463"/>
              <a:ext cx="1751013" cy="304800"/>
              <a:chOff x="1056" y="1872"/>
              <a:chExt cx="1104" cy="192"/>
            </a:xfrm>
          </p:grpSpPr>
          <p:sp>
            <p:nvSpPr>
              <p:cNvPr id="19" name="Oval 22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20" name="Rectangle 23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1" name="Oval 24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12" name="Group 25"/>
            <p:cNvGrpSpPr>
              <a:grpSpLocks/>
            </p:cNvGrpSpPr>
            <p:nvPr/>
          </p:nvGrpSpPr>
          <p:grpSpPr bwMode="auto">
            <a:xfrm>
              <a:off x="1825625" y="4867275"/>
              <a:ext cx="1751013" cy="304800"/>
              <a:chOff x="1056" y="1872"/>
              <a:chExt cx="1104" cy="192"/>
            </a:xfrm>
          </p:grpSpPr>
          <p:sp>
            <p:nvSpPr>
              <p:cNvPr id="16" name="Oval 26"/>
              <p:cNvSpPr>
                <a:spLocks noChangeArrowheads="1"/>
              </p:cNvSpPr>
              <p:nvPr/>
            </p:nvSpPr>
            <p:spPr bwMode="auto">
              <a:xfrm>
                <a:off x="2064" y="1872"/>
                <a:ext cx="96" cy="192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45882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5882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lIns="90488" tIns="44450" rIns="90488" bIns="44450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7" name="Rectangle 27"/>
              <p:cNvSpPr>
                <a:spLocks noChangeArrowheads="1"/>
              </p:cNvSpPr>
              <p:nvPr/>
            </p:nvSpPr>
            <p:spPr bwMode="auto">
              <a:xfrm>
                <a:off x="1104" y="1872"/>
                <a:ext cx="1008" cy="192"/>
              </a:xfrm>
              <a:prstGeom prst="rect">
                <a:avLst/>
              </a:prstGeom>
              <a:gradFill rotWithShape="0">
                <a:gsLst>
                  <a:gs pos="0">
                    <a:srgbClr val="7A7A7A"/>
                  </a:gs>
                  <a:gs pos="50000">
                    <a:srgbClr val="C0C0C0"/>
                  </a:gs>
                  <a:gs pos="100000">
                    <a:srgbClr val="7A7A7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18" name="Oval 28"/>
              <p:cNvSpPr>
                <a:spLocks noChangeArrowheads="1"/>
              </p:cNvSpPr>
              <p:nvPr/>
            </p:nvSpPr>
            <p:spPr bwMode="auto">
              <a:xfrm>
                <a:off x="1056" y="1872"/>
                <a:ext cx="96" cy="192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3" name="Rectangle 29"/>
            <p:cNvSpPr>
              <a:spLocks noChangeArrowheads="1"/>
            </p:cNvSpPr>
            <p:nvPr/>
          </p:nvSpPr>
          <p:spPr bwMode="auto">
            <a:xfrm>
              <a:off x="1951618" y="2387600"/>
              <a:ext cx="133551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incoming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4" name="Rectangle 30"/>
            <p:cNvSpPr>
              <a:spLocks noChangeArrowheads="1"/>
            </p:cNvSpPr>
            <p:nvPr/>
          </p:nvSpPr>
          <p:spPr bwMode="auto">
            <a:xfrm>
              <a:off x="5706200" y="2387600"/>
              <a:ext cx="13082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outgoing links</a:t>
              </a:r>
              <a:endParaRPr lang="en-US" sz="1800" b="0" dirty="0">
                <a:latin typeface="Calibri"/>
              </a:endParaRPr>
            </a:p>
          </p:txBody>
        </p:sp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4071376" y="2357438"/>
              <a:ext cx="62024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defTabSz="912813" eaLnBrk="0" hangingPunct="0"/>
              <a:r>
                <a:rPr lang="en-US" sz="1800" b="0" dirty="0">
                  <a:solidFill>
                    <a:srgbClr val="000000"/>
                  </a:solidFill>
                  <a:latin typeface="Calibri"/>
                </a:rPr>
                <a:t>Switch</a:t>
              </a:r>
              <a:endParaRPr lang="en-US" sz="1800" b="0" dirty="0">
                <a:latin typeface="Calibri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4840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ChangeArrowheads="1"/>
          </p:cNvSpPr>
          <p:nvPr/>
        </p:nvSpPr>
        <p:spPr bwMode="auto">
          <a:xfrm>
            <a:off x="457200" y="1371600"/>
            <a:ext cx="82296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Running </a:t>
            </a:r>
            <a:r>
              <a:rPr lang="en-US" sz="2800" b="0" dirty="0" err="1">
                <a:latin typeface="Arial" charset="0"/>
              </a:rPr>
              <a:t>Dijkstra</a:t>
            </a:r>
            <a:r>
              <a:rPr lang="en-US" sz="2800" b="0" dirty="0">
                <a:latin typeface="Arial" charset="0"/>
              </a:rPr>
              <a:t> at node A gives the shortest path from A to all destinations</a:t>
            </a:r>
          </a:p>
          <a:p>
            <a:pPr marL="457200" indent="-457200" algn="l" eaLnBrk="0" hangingPunct="0">
              <a:lnSpc>
                <a:spcPct val="90000"/>
              </a:lnSpc>
              <a:spcBef>
                <a:spcPct val="50000"/>
              </a:spcBef>
              <a:buFont typeface="Arial" charset="0"/>
              <a:buChar char="•"/>
            </a:pPr>
            <a:r>
              <a:rPr lang="en-US" sz="2800" b="0" dirty="0">
                <a:latin typeface="Arial" charset="0"/>
              </a:rPr>
              <a:t>We then construct the </a:t>
            </a:r>
            <a:r>
              <a:rPr lang="en-US" sz="2800" b="0" i="1" dirty="0">
                <a:latin typeface="Arial" charset="0"/>
              </a:rPr>
              <a:t>forwarding table</a:t>
            </a:r>
            <a:endParaRPr lang="en-US" b="0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The Forwarding Table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3276600"/>
            <a:ext cx="3571875" cy="2236788"/>
            <a:chOff x="336" y="2400"/>
            <a:chExt cx="2250" cy="1409"/>
          </a:xfrm>
        </p:grpSpPr>
        <p:sp>
          <p:nvSpPr>
            <p:cNvPr id="61468" name="Freeform 5"/>
            <p:cNvSpPr>
              <a:spLocks/>
            </p:cNvSpPr>
            <p:nvPr/>
          </p:nvSpPr>
          <p:spPr bwMode="auto">
            <a:xfrm>
              <a:off x="336" y="240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9" name="Freeform 6"/>
            <p:cNvSpPr>
              <a:spLocks/>
            </p:cNvSpPr>
            <p:nvPr/>
          </p:nvSpPr>
          <p:spPr bwMode="auto">
            <a:xfrm>
              <a:off x="672" y="294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412" y="319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1" name="Line 8"/>
            <p:cNvSpPr>
              <a:spLocks noChangeShapeType="1"/>
            </p:cNvSpPr>
            <p:nvPr/>
          </p:nvSpPr>
          <p:spPr bwMode="auto">
            <a:xfrm>
              <a:off x="412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>
              <a:off x="725" y="31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3" name="Rectangle 10"/>
            <p:cNvSpPr>
              <a:spLocks noChangeArrowheads="1"/>
            </p:cNvSpPr>
            <p:nvPr/>
          </p:nvSpPr>
          <p:spPr bwMode="auto">
            <a:xfrm>
              <a:off x="412" y="318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4" name="Oval 11"/>
            <p:cNvSpPr>
              <a:spLocks noChangeArrowheads="1"/>
            </p:cNvSpPr>
            <p:nvPr/>
          </p:nvSpPr>
          <p:spPr bwMode="auto">
            <a:xfrm>
              <a:off x="409" y="312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5" name="Oval 12"/>
            <p:cNvSpPr>
              <a:spLocks noChangeArrowheads="1"/>
            </p:cNvSpPr>
            <p:nvPr/>
          </p:nvSpPr>
          <p:spPr bwMode="auto">
            <a:xfrm>
              <a:off x="886" y="357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886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7" name="Line 14"/>
            <p:cNvSpPr>
              <a:spLocks noChangeShapeType="1"/>
            </p:cNvSpPr>
            <p:nvPr/>
          </p:nvSpPr>
          <p:spPr bwMode="auto">
            <a:xfrm>
              <a:off x="1199" y="35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78" name="Rectangle 15"/>
            <p:cNvSpPr>
              <a:spLocks noChangeArrowheads="1"/>
            </p:cNvSpPr>
            <p:nvPr/>
          </p:nvSpPr>
          <p:spPr bwMode="auto">
            <a:xfrm>
              <a:off x="886" y="357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883" y="351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882" y="288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1" name="Line 18"/>
            <p:cNvSpPr>
              <a:spLocks noChangeShapeType="1"/>
            </p:cNvSpPr>
            <p:nvPr/>
          </p:nvSpPr>
          <p:spPr bwMode="auto">
            <a:xfrm>
              <a:off x="882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2" name="Line 19"/>
            <p:cNvSpPr>
              <a:spLocks noChangeShapeType="1"/>
            </p:cNvSpPr>
            <p:nvPr/>
          </p:nvSpPr>
          <p:spPr bwMode="auto">
            <a:xfrm>
              <a:off x="1195" y="288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3" name="Rectangle 20"/>
            <p:cNvSpPr>
              <a:spLocks noChangeArrowheads="1"/>
            </p:cNvSpPr>
            <p:nvPr/>
          </p:nvSpPr>
          <p:spPr bwMode="auto">
            <a:xfrm>
              <a:off x="882" y="288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879" y="282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5" name="Oval 22"/>
            <p:cNvSpPr>
              <a:spLocks noChangeArrowheads="1"/>
            </p:cNvSpPr>
            <p:nvPr/>
          </p:nvSpPr>
          <p:spPr bwMode="auto">
            <a:xfrm>
              <a:off x="1565" y="288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6" name="Line 23"/>
            <p:cNvSpPr>
              <a:spLocks noChangeShapeType="1"/>
            </p:cNvSpPr>
            <p:nvPr/>
          </p:nvSpPr>
          <p:spPr bwMode="auto">
            <a:xfrm>
              <a:off x="1565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7" name="Line 24"/>
            <p:cNvSpPr>
              <a:spLocks noChangeShapeType="1"/>
            </p:cNvSpPr>
            <p:nvPr/>
          </p:nvSpPr>
          <p:spPr bwMode="auto">
            <a:xfrm>
              <a:off x="1877" y="287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88" name="Rectangle 25"/>
            <p:cNvSpPr>
              <a:spLocks noChangeArrowheads="1"/>
            </p:cNvSpPr>
            <p:nvPr/>
          </p:nvSpPr>
          <p:spPr bwMode="auto">
            <a:xfrm>
              <a:off x="1565" y="287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89" name="Oval 26"/>
            <p:cNvSpPr>
              <a:spLocks noChangeArrowheads="1"/>
            </p:cNvSpPr>
            <p:nvPr/>
          </p:nvSpPr>
          <p:spPr bwMode="auto">
            <a:xfrm>
              <a:off x="1568" y="282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0" name="Oval 27"/>
            <p:cNvSpPr>
              <a:spLocks noChangeArrowheads="1"/>
            </p:cNvSpPr>
            <p:nvPr/>
          </p:nvSpPr>
          <p:spPr bwMode="auto">
            <a:xfrm>
              <a:off x="1575" y="357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1" name="Line 28"/>
            <p:cNvSpPr>
              <a:spLocks noChangeShapeType="1"/>
            </p:cNvSpPr>
            <p:nvPr/>
          </p:nvSpPr>
          <p:spPr bwMode="auto">
            <a:xfrm>
              <a:off x="1575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2" name="Line 29"/>
            <p:cNvSpPr>
              <a:spLocks noChangeShapeType="1"/>
            </p:cNvSpPr>
            <p:nvPr/>
          </p:nvSpPr>
          <p:spPr bwMode="auto">
            <a:xfrm>
              <a:off x="1888" y="356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3" name="Rectangle 30"/>
            <p:cNvSpPr>
              <a:spLocks noChangeArrowheads="1"/>
            </p:cNvSpPr>
            <p:nvPr/>
          </p:nvSpPr>
          <p:spPr bwMode="auto">
            <a:xfrm>
              <a:off x="1575" y="356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4" name="Oval 31"/>
            <p:cNvSpPr>
              <a:spLocks noChangeArrowheads="1"/>
            </p:cNvSpPr>
            <p:nvPr/>
          </p:nvSpPr>
          <p:spPr bwMode="auto">
            <a:xfrm>
              <a:off x="1572" y="350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5" name="Oval 32"/>
            <p:cNvSpPr>
              <a:spLocks noChangeArrowheads="1"/>
            </p:cNvSpPr>
            <p:nvPr/>
          </p:nvSpPr>
          <p:spPr bwMode="auto">
            <a:xfrm>
              <a:off x="2140" y="323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6" name="Line 33"/>
            <p:cNvSpPr>
              <a:spLocks noChangeShapeType="1"/>
            </p:cNvSpPr>
            <p:nvPr/>
          </p:nvSpPr>
          <p:spPr bwMode="auto">
            <a:xfrm>
              <a:off x="2140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7" name="Line 34"/>
            <p:cNvSpPr>
              <a:spLocks noChangeShapeType="1"/>
            </p:cNvSpPr>
            <p:nvPr/>
          </p:nvSpPr>
          <p:spPr bwMode="auto">
            <a:xfrm>
              <a:off x="2453" y="322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98" name="Rectangle 35"/>
            <p:cNvSpPr>
              <a:spLocks noChangeArrowheads="1"/>
            </p:cNvSpPr>
            <p:nvPr/>
          </p:nvSpPr>
          <p:spPr bwMode="auto">
            <a:xfrm>
              <a:off x="2140" y="322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61499" name="Oval 36"/>
            <p:cNvSpPr>
              <a:spLocks noChangeArrowheads="1"/>
            </p:cNvSpPr>
            <p:nvPr/>
          </p:nvSpPr>
          <p:spPr bwMode="auto">
            <a:xfrm>
              <a:off x="2137" y="316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0" name="Freeform 37"/>
            <p:cNvSpPr>
              <a:spLocks/>
            </p:cNvSpPr>
            <p:nvPr/>
          </p:nvSpPr>
          <p:spPr bwMode="auto">
            <a:xfrm>
              <a:off x="1731" y="297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1" name="Freeform 38"/>
            <p:cNvSpPr>
              <a:spLocks/>
            </p:cNvSpPr>
            <p:nvPr/>
          </p:nvSpPr>
          <p:spPr bwMode="auto">
            <a:xfrm>
              <a:off x="1038" y="298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2" name="Freeform 39"/>
            <p:cNvSpPr>
              <a:spLocks/>
            </p:cNvSpPr>
            <p:nvPr/>
          </p:nvSpPr>
          <p:spPr bwMode="auto">
            <a:xfrm>
              <a:off x="1203" y="296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3" name="Freeform 40"/>
            <p:cNvSpPr>
              <a:spLocks/>
            </p:cNvSpPr>
            <p:nvPr/>
          </p:nvSpPr>
          <p:spPr bwMode="auto">
            <a:xfrm>
              <a:off x="1890" y="331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4" name="Freeform 41"/>
            <p:cNvSpPr>
              <a:spLocks/>
            </p:cNvSpPr>
            <p:nvPr/>
          </p:nvSpPr>
          <p:spPr bwMode="auto">
            <a:xfrm>
              <a:off x="1209" y="359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5" name="Freeform 42"/>
            <p:cNvSpPr>
              <a:spLocks/>
            </p:cNvSpPr>
            <p:nvPr/>
          </p:nvSpPr>
          <p:spPr bwMode="auto">
            <a:xfrm>
              <a:off x="618" y="327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6" name="Freeform 43"/>
            <p:cNvSpPr>
              <a:spLocks/>
            </p:cNvSpPr>
            <p:nvPr/>
          </p:nvSpPr>
          <p:spPr bwMode="auto">
            <a:xfrm>
              <a:off x="1203" y="290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7" name="Freeform 44"/>
            <p:cNvSpPr>
              <a:spLocks/>
            </p:cNvSpPr>
            <p:nvPr/>
          </p:nvSpPr>
          <p:spPr bwMode="auto">
            <a:xfrm>
              <a:off x="1878" y="290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08" name="Freeform 45"/>
            <p:cNvSpPr>
              <a:spLocks/>
            </p:cNvSpPr>
            <p:nvPr/>
          </p:nvSpPr>
          <p:spPr bwMode="auto">
            <a:xfrm>
              <a:off x="561" y="247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1509" name="Group 46"/>
            <p:cNvGrpSpPr>
              <a:grpSpLocks/>
            </p:cNvGrpSpPr>
            <p:nvPr/>
          </p:nvGrpSpPr>
          <p:grpSpPr bwMode="auto">
            <a:xfrm>
              <a:off x="457" y="3089"/>
              <a:ext cx="212" cy="231"/>
              <a:chOff x="2950" y="2441"/>
              <a:chExt cx="215" cy="231"/>
            </a:xfrm>
          </p:grpSpPr>
          <p:sp>
            <p:nvSpPr>
              <p:cNvPr id="61537" name="Rectangle 4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8" name="Text Box 48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61510" name="Group 49"/>
            <p:cNvGrpSpPr>
              <a:grpSpLocks/>
            </p:cNvGrpSpPr>
            <p:nvPr/>
          </p:nvGrpSpPr>
          <p:grpSpPr bwMode="auto">
            <a:xfrm>
              <a:off x="1627" y="3473"/>
              <a:ext cx="212" cy="231"/>
              <a:chOff x="2950" y="2441"/>
              <a:chExt cx="215" cy="231"/>
            </a:xfrm>
          </p:grpSpPr>
          <p:sp>
            <p:nvSpPr>
              <p:cNvPr id="61535" name="Rectangle 5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6" name="Text Box 51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61511" name="Group 52"/>
            <p:cNvGrpSpPr>
              <a:grpSpLocks/>
            </p:cNvGrpSpPr>
            <p:nvPr/>
          </p:nvGrpSpPr>
          <p:grpSpPr bwMode="auto">
            <a:xfrm>
              <a:off x="942" y="3470"/>
              <a:ext cx="220" cy="231"/>
              <a:chOff x="2946" y="2441"/>
              <a:chExt cx="223" cy="231"/>
            </a:xfrm>
          </p:grpSpPr>
          <p:sp>
            <p:nvSpPr>
              <p:cNvPr id="61533" name="Rectangle 5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4" name="Text Box 54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61512" name="Group 55"/>
            <p:cNvGrpSpPr>
              <a:grpSpLocks/>
            </p:cNvGrpSpPr>
            <p:nvPr/>
          </p:nvGrpSpPr>
          <p:grpSpPr bwMode="auto">
            <a:xfrm>
              <a:off x="1617" y="2783"/>
              <a:ext cx="220" cy="231"/>
              <a:chOff x="2946" y="2441"/>
              <a:chExt cx="223" cy="231"/>
            </a:xfrm>
          </p:grpSpPr>
          <p:sp>
            <p:nvSpPr>
              <p:cNvPr id="61531" name="Rectangle 5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2" name="Text Box 57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61513" name="Group 58"/>
            <p:cNvGrpSpPr>
              <a:grpSpLocks/>
            </p:cNvGrpSpPr>
            <p:nvPr/>
          </p:nvGrpSpPr>
          <p:grpSpPr bwMode="auto">
            <a:xfrm>
              <a:off x="938" y="2783"/>
              <a:ext cx="212" cy="231"/>
              <a:chOff x="2951" y="2441"/>
              <a:chExt cx="215" cy="231"/>
            </a:xfrm>
          </p:grpSpPr>
          <p:sp>
            <p:nvSpPr>
              <p:cNvPr id="61529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30" name="Text Box 60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61514" name="Group 61"/>
            <p:cNvGrpSpPr>
              <a:grpSpLocks/>
            </p:cNvGrpSpPr>
            <p:nvPr/>
          </p:nvGrpSpPr>
          <p:grpSpPr bwMode="auto">
            <a:xfrm>
              <a:off x="2204" y="3131"/>
              <a:ext cx="204" cy="231"/>
              <a:chOff x="2954" y="2441"/>
              <a:chExt cx="207" cy="231"/>
            </a:xfrm>
          </p:grpSpPr>
          <p:sp>
            <p:nvSpPr>
              <p:cNvPr id="61527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28" name="Text Box 63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61515" name="Text Box 64"/>
            <p:cNvSpPr txBox="1">
              <a:spLocks noChangeArrowheads="1"/>
            </p:cNvSpPr>
            <p:nvPr/>
          </p:nvSpPr>
          <p:spPr bwMode="auto">
            <a:xfrm>
              <a:off x="667" y="289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6" name="Text Box 65"/>
            <p:cNvSpPr txBox="1">
              <a:spLocks noChangeArrowheads="1"/>
            </p:cNvSpPr>
            <p:nvPr/>
          </p:nvSpPr>
          <p:spPr bwMode="auto">
            <a:xfrm>
              <a:off x="1015" y="3116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17" name="Text Box 66"/>
            <p:cNvSpPr txBox="1">
              <a:spLocks noChangeArrowheads="1"/>
            </p:cNvSpPr>
            <p:nvPr/>
          </p:nvSpPr>
          <p:spPr bwMode="auto">
            <a:xfrm>
              <a:off x="580" y="332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18" name="Text Box 67"/>
            <p:cNvSpPr txBox="1">
              <a:spLocks noChangeArrowheads="1"/>
            </p:cNvSpPr>
            <p:nvPr/>
          </p:nvSpPr>
          <p:spPr bwMode="auto">
            <a:xfrm>
              <a:off x="1399" y="320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19" name="Text Box 68"/>
            <p:cNvSpPr txBox="1">
              <a:spLocks noChangeArrowheads="1"/>
            </p:cNvSpPr>
            <p:nvPr/>
          </p:nvSpPr>
          <p:spPr bwMode="auto">
            <a:xfrm>
              <a:off x="1336" y="3563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0" name="Text Box 69"/>
            <p:cNvSpPr txBox="1">
              <a:spLocks noChangeArrowheads="1"/>
            </p:cNvSpPr>
            <p:nvPr/>
          </p:nvSpPr>
          <p:spPr bwMode="auto">
            <a:xfrm>
              <a:off x="1696" y="31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1</a:t>
              </a:r>
            </a:p>
          </p:txBody>
        </p:sp>
        <p:sp>
          <p:nvSpPr>
            <p:cNvPr id="61521" name="Text Box 70"/>
            <p:cNvSpPr txBox="1">
              <a:spLocks noChangeArrowheads="1"/>
            </p:cNvSpPr>
            <p:nvPr/>
          </p:nvSpPr>
          <p:spPr bwMode="auto">
            <a:xfrm>
              <a:off x="2056" y="339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2</a:t>
              </a:r>
            </a:p>
          </p:txBody>
        </p:sp>
        <p:sp>
          <p:nvSpPr>
            <p:cNvPr id="61522" name="Text Box 71"/>
            <p:cNvSpPr txBox="1">
              <a:spLocks noChangeArrowheads="1"/>
            </p:cNvSpPr>
            <p:nvPr/>
          </p:nvSpPr>
          <p:spPr bwMode="auto">
            <a:xfrm>
              <a:off x="2029" y="286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3" name="Text Box 72"/>
            <p:cNvSpPr txBox="1">
              <a:spLocks noChangeArrowheads="1"/>
            </p:cNvSpPr>
            <p:nvPr/>
          </p:nvSpPr>
          <p:spPr bwMode="auto">
            <a:xfrm>
              <a:off x="1294" y="2711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3</a:t>
              </a:r>
            </a:p>
          </p:txBody>
        </p:sp>
        <p:sp>
          <p:nvSpPr>
            <p:cNvPr id="61524" name="Text Box 73"/>
            <p:cNvSpPr txBox="1">
              <a:spLocks noChangeArrowheads="1"/>
            </p:cNvSpPr>
            <p:nvPr/>
          </p:nvSpPr>
          <p:spPr bwMode="auto">
            <a:xfrm>
              <a:off x="943" y="244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b="0">
                  <a:latin typeface="Arial" charset="0"/>
                </a:rPr>
                <a:t>5</a:t>
              </a:r>
            </a:p>
          </p:txBody>
        </p:sp>
        <p:sp>
          <p:nvSpPr>
            <p:cNvPr id="61525" name="Line 74"/>
            <p:cNvSpPr>
              <a:spLocks noChangeShapeType="1"/>
            </p:cNvSpPr>
            <p:nvPr/>
          </p:nvSpPr>
          <p:spPr bwMode="auto">
            <a:xfrm>
              <a:off x="612" y="326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26" name="Line 75"/>
            <p:cNvSpPr>
              <a:spLocks noChangeShapeType="1"/>
            </p:cNvSpPr>
            <p:nvPr/>
          </p:nvSpPr>
          <p:spPr bwMode="auto">
            <a:xfrm flipV="1">
              <a:off x="672" y="2973"/>
              <a:ext cx="312" cy="1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949324" name="Group 76"/>
          <p:cNvGraphicFramePr>
            <a:graphicFrameLocks noGrp="1"/>
          </p:cNvGraphicFramePr>
          <p:nvPr/>
        </p:nvGraphicFramePr>
        <p:xfrm>
          <a:off x="4724400" y="3124200"/>
          <a:ext cx="3505200" cy="3124200"/>
        </p:xfrm>
        <a:graphic>
          <a:graphicData uri="http://schemas.openxmlformats.org/drawingml/2006/table">
            <a:tbl>
              <a:tblPr/>
              <a:tblGrid>
                <a:gridCol w="189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6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Destination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Link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(A,B)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F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(A,D)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9380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25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Issue #1: Scalability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8392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How many messages needed to flood link state messages?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O(N x E), where N is #nodes; E is #edges in graph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Processing complexity for </a:t>
            </a:r>
            <a:r>
              <a:rPr lang="en-US" sz="2400" dirty="0" err="1"/>
              <a:t>Dijkstra’s</a:t>
            </a:r>
            <a:r>
              <a:rPr lang="en-US" sz="2400" dirty="0"/>
              <a:t> algorithm?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O(N</a:t>
            </a:r>
            <a:r>
              <a:rPr lang="en-US" baseline="30000" dirty="0">
                <a:solidFill>
                  <a:srgbClr val="000090"/>
                </a:solidFill>
              </a:rPr>
              <a:t>2</a:t>
            </a:r>
            <a:r>
              <a:rPr lang="en-US" dirty="0">
                <a:solidFill>
                  <a:srgbClr val="000090"/>
                </a:solidFill>
              </a:rPr>
              <a:t>), because we check all nodes w not in S at each iteration and we have O(N) iterations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rgbClr val="000090"/>
                </a:solidFill>
              </a:rPr>
              <a:t>more efficient implementations: O(N log(N))</a:t>
            </a:r>
            <a:br>
              <a:rPr lang="en-US" dirty="0">
                <a:solidFill>
                  <a:srgbClr val="000090"/>
                </a:solidFill>
              </a:rPr>
            </a:br>
            <a:endParaRPr lang="en-US" sz="2400" dirty="0"/>
          </a:p>
          <a:p>
            <a:r>
              <a:rPr lang="en-US" sz="2400" dirty="0"/>
              <a:t>How many entries in the LS topology database? </a:t>
            </a:r>
            <a:r>
              <a:rPr lang="en-US" dirty="0">
                <a:solidFill>
                  <a:srgbClr val="000090"/>
                </a:solidFill>
              </a:rPr>
              <a:t>O(E)</a:t>
            </a:r>
            <a:br>
              <a:rPr lang="en-US" dirty="0">
                <a:solidFill>
                  <a:srgbClr val="000090"/>
                </a:solidFill>
              </a:rPr>
            </a:br>
            <a:r>
              <a:rPr lang="en-US" dirty="0">
                <a:solidFill>
                  <a:srgbClr val="000090"/>
                </a:solidFill>
              </a:rPr>
              <a:t> </a:t>
            </a:r>
          </a:p>
          <a:p>
            <a:r>
              <a:rPr lang="en-US" sz="2400" dirty="0"/>
              <a:t>How many entries in the forwarding table? </a:t>
            </a:r>
            <a:r>
              <a:rPr lang="en-US" dirty="0">
                <a:solidFill>
                  <a:srgbClr val="000090"/>
                </a:solidFill>
              </a:rPr>
              <a:t>O(N)</a:t>
            </a:r>
          </a:p>
          <a:p>
            <a:endParaRPr lang="en-US" sz="240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761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latin typeface="Arial" charset="0"/>
              </a:rPr>
              <a:t>Inconsistent link-state database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Some routers know about failure before others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The shortest paths are no longer consistent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Can cause transient </a:t>
            </a:r>
            <a:r>
              <a:rPr lang="en-US" dirty="0">
                <a:solidFill>
                  <a:srgbClr val="FF6600"/>
                </a:solidFill>
                <a:latin typeface="Arial" charset="0"/>
                <a:ea typeface="Arial" charset="0"/>
                <a:cs typeface="Arial" charset="0"/>
              </a:rPr>
              <a:t>forwarding loops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Issue#2: Transient Disruptions</a:t>
            </a:r>
          </a:p>
        </p:txBody>
      </p:sp>
      <p:grpSp>
        <p:nvGrpSpPr>
          <p:cNvPr id="2" name="Group 126"/>
          <p:cNvGrpSpPr>
            <a:grpSpLocks/>
          </p:cNvGrpSpPr>
          <p:nvPr/>
        </p:nvGrpSpPr>
        <p:grpSpPr bwMode="auto">
          <a:xfrm>
            <a:off x="838200" y="3429000"/>
            <a:ext cx="3571875" cy="2236788"/>
            <a:chOff x="528" y="2160"/>
            <a:chExt cx="2250" cy="1409"/>
          </a:xfrm>
        </p:grpSpPr>
        <p:sp>
          <p:nvSpPr>
            <p:cNvPr id="80969" name="Freeform 4"/>
            <p:cNvSpPr>
              <a:spLocks/>
            </p:cNvSpPr>
            <p:nvPr/>
          </p:nvSpPr>
          <p:spPr bwMode="auto">
            <a:xfrm>
              <a:off x="528" y="2160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0" name="Freeform 5"/>
            <p:cNvSpPr>
              <a:spLocks/>
            </p:cNvSpPr>
            <p:nvPr/>
          </p:nvSpPr>
          <p:spPr bwMode="auto">
            <a:xfrm>
              <a:off x="864" y="2709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1" name="Oval 6"/>
            <p:cNvSpPr>
              <a:spLocks noChangeArrowheads="1"/>
            </p:cNvSpPr>
            <p:nvPr/>
          </p:nvSpPr>
          <p:spPr bwMode="auto">
            <a:xfrm>
              <a:off x="604" y="2951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>
              <a:off x="604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3" name="Line 8"/>
            <p:cNvSpPr>
              <a:spLocks noChangeShapeType="1"/>
            </p:cNvSpPr>
            <p:nvPr/>
          </p:nvSpPr>
          <p:spPr bwMode="auto">
            <a:xfrm>
              <a:off x="917" y="294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4" name="Rectangle 9"/>
            <p:cNvSpPr>
              <a:spLocks noChangeArrowheads="1"/>
            </p:cNvSpPr>
            <p:nvPr/>
          </p:nvSpPr>
          <p:spPr bwMode="auto">
            <a:xfrm>
              <a:off x="604" y="2944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75" name="Oval 10"/>
            <p:cNvSpPr>
              <a:spLocks noChangeArrowheads="1"/>
            </p:cNvSpPr>
            <p:nvPr/>
          </p:nvSpPr>
          <p:spPr bwMode="auto">
            <a:xfrm>
              <a:off x="601" y="2885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6" name="Oval 11"/>
            <p:cNvSpPr>
              <a:spLocks noChangeArrowheads="1"/>
            </p:cNvSpPr>
            <p:nvPr/>
          </p:nvSpPr>
          <p:spPr bwMode="auto">
            <a:xfrm>
              <a:off x="1078" y="333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7" name="Line 12"/>
            <p:cNvSpPr>
              <a:spLocks noChangeShapeType="1"/>
            </p:cNvSpPr>
            <p:nvPr/>
          </p:nvSpPr>
          <p:spPr bwMode="auto">
            <a:xfrm>
              <a:off x="1078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8" name="Line 13"/>
            <p:cNvSpPr>
              <a:spLocks noChangeShapeType="1"/>
            </p:cNvSpPr>
            <p:nvPr/>
          </p:nvSpPr>
          <p:spPr bwMode="auto">
            <a:xfrm>
              <a:off x="1391" y="333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79" name="Rectangle 14"/>
            <p:cNvSpPr>
              <a:spLocks noChangeArrowheads="1"/>
            </p:cNvSpPr>
            <p:nvPr/>
          </p:nvSpPr>
          <p:spPr bwMode="auto">
            <a:xfrm>
              <a:off x="1078" y="333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0" name="Oval 15"/>
            <p:cNvSpPr>
              <a:spLocks noChangeArrowheads="1"/>
            </p:cNvSpPr>
            <p:nvPr/>
          </p:nvSpPr>
          <p:spPr bwMode="auto">
            <a:xfrm>
              <a:off x="1075" y="327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1" name="Oval 16"/>
            <p:cNvSpPr>
              <a:spLocks noChangeArrowheads="1"/>
            </p:cNvSpPr>
            <p:nvPr/>
          </p:nvSpPr>
          <p:spPr bwMode="auto">
            <a:xfrm>
              <a:off x="1074" y="2648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2" name="Line 17"/>
            <p:cNvSpPr>
              <a:spLocks noChangeShapeType="1"/>
            </p:cNvSpPr>
            <p:nvPr/>
          </p:nvSpPr>
          <p:spPr bwMode="auto">
            <a:xfrm>
              <a:off x="1074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3" name="Line 18"/>
            <p:cNvSpPr>
              <a:spLocks noChangeShapeType="1"/>
            </p:cNvSpPr>
            <p:nvPr/>
          </p:nvSpPr>
          <p:spPr bwMode="auto">
            <a:xfrm>
              <a:off x="1387" y="264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4" name="Rectangle 19"/>
            <p:cNvSpPr>
              <a:spLocks noChangeArrowheads="1"/>
            </p:cNvSpPr>
            <p:nvPr/>
          </p:nvSpPr>
          <p:spPr bwMode="auto">
            <a:xfrm>
              <a:off x="1074" y="2641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85" name="Oval 20"/>
            <p:cNvSpPr>
              <a:spLocks noChangeArrowheads="1"/>
            </p:cNvSpPr>
            <p:nvPr/>
          </p:nvSpPr>
          <p:spPr bwMode="auto">
            <a:xfrm>
              <a:off x="1071" y="2582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6" name="Oval 21"/>
            <p:cNvSpPr>
              <a:spLocks noChangeArrowheads="1"/>
            </p:cNvSpPr>
            <p:nvPr/>
          </p:nvSpPr>
          <p:spPr bwMode="auto">
            <a:xfrm>
              <a:off x="1757" y="2644"/>
              <a:ext cx="312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7" name="Line 22"/>
            <p:cNvSpPr>
              <a:spLocks noChangeShapeType="1"/>
            </p:cNvSpPr>
            <p:nvPr/>
          </p:nvSpPr>
          <p:spPr bwMode="auto">
            <a:xfrm>
              <a:off x="1757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8" name="Line 23"/>
            <p:cNvSpPr>
              <a:spLocks noChangeShapeType="1"/>
            </p:cNvSpPr>
            <p:nvPr/>
          </p:nvSpPr>
          <p:spPr bwMode="auto">
            <a:xfrm>
              <a:off x="2069" y="263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89" name="Rectangle 24"/>
            <p:cNvSpPr>
              <a:spLocks noChangeArrowheads="1"/>
            </p:cNvSpPr>
            <p:nvPr/>
          </p:nvSpPr>
          <p:spPr bwMode="auto">
            <a:xfrm>
              <a:off x="1757" y="2637"/>
              <a:ext cx="309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0" name="Oval 25"/>
            <p:cNvSpPr>
              <a:spLocks noChangeArrowheads="1"/>
            </p:cNvSpPr>
            <p:nvPr/>
          </p:nvSpPr>
          <p:spPr bwMode="auto">
            <a:xfrm>
              <a:off x="1760" y="2581"/>
              <a:ext cx="312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1" name="Oval 26"/>
            <p:cNvSpPr>
              <a:spLocks noChangeArrowheads="1"/>
            </p:cNvSpPr>
            <p:nvPr/>
          </p:nvSpPr>
          <p:spPr bwMode="auto">
            <a:xfrm>
              <a:off x="1767" y="3335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2" name="Line 27"/>
            <p:cNvSpPr>
              <a:spLocks noChangeShapeType="1"/>
            </p:cNvSpPr>
            <p:nvPr/>
          </p:nvSpPr>
          <p:spPr bwMode="auto">
            <a:xfrm>
              <a:off x="1767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3" name="Line 28"/>
            <p:cNvSpPr>
              <a:spLocks noChangeShapeType="1"/>
            </p:cNvSpPr>
            <p:nvPr/>
          </p:nvSpPr>
          <p:spPr bwMode="auto">
            <a:xfrm>
              <a:off x="2080" y="332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4" name="Rectangle 29"/>
            <p:cNvSpPr>
              <a:spLocks noChangeArrowheads="1"/>
            </p:cNvSpPr>
            <p:nvPr/>
          </p:nvSpPr>
          <p:spPr bwMode="auto">
            <a:xfrm>
              <a:off x="1767" y="3328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0995" name="Oval 30"/>
            <p:cNvSpPr>
              <a:spLocks noChangeArrowheads="1"/>
            </p:cNvSpPr>
            <p:nvPr/>
          </p:nvSpPr>
          <p:spPr bwMode="auto">
            <a:xfrm>
              <a:off x="1764" y="3269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6" name="Oval 31"/>
            <p:cNvSpPr>
              <a:spLocks noChangeArrowheads="1"/>
            </p:cNvSpPr>
            <p:nvPr/>
          </p:nvSpPr>
          <p:spPr bwMode="auto">
            <a:xfrm>
              <a:off x="2332" y="2994"/>
              <a:ext cx="313" cy="81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7" name="Line 32"/>
            <p:cNvSpPr>
              <a:spLocks noChangeShapeType="1"/>
            </p:cNvSpPr>
            <p:nvPr/>
          </p:nvSpPr>
          <p:spPr bwMode="auto">
            <a:xfrm>
              <a:off x="2332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8" name="Line 33"/>
            <p:cNvSpPr>
              <a:spLocks noChangeShapeType="1"/>
            </p:cNvSpPr>
            <p:nvPr/>
          </p:nvSpPr>
          <p:spPr bwMode="auto">
            <a:xfrm>
              <a:off x="2645" y="29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99" name="Rectangle 34"/>
            <p:cNvSpPr>
              <a:spLocks noChangeArrowheads="1"/>
            </p:cNvSpPr>
            <p:nvPr/>
          </p:nvSpPr>
          <p:spPr bwMode="auto">
            <a:xfrm>
              <a:off x="2332" y="2987"/>
              <a:ext cx="310" cy="4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1800" b="0">
                <a:latin typeface="Arial" charset="0"/>
              </a:endParaRPr>
            </a:p>
          </p:txBody>
        </p:sp>
        <p:sp>
          <p:nvSpPr>
            <p:cNvPr id="81000" name="Oval 35"/>
            <p:cNvSpPr>
              <a:spLocks noChangeArrowheads="1"/>
            </p:cNvSpPr>
            <p:nvPr/>
          </p:nvSpPr>
          <p:spPr bwMode="auto">
            <a:xfrm>
              <a:off x="2329" y="2928"/>
              <a:ext cx="313" cy="95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1" name="Freeform 36"/>
            <p:cNvSpPr>
              <a:spLocks/>
            </p:cNvSpPr>
            <p:nvPr/>
          </p:nvSpPr>
          <p:spPr bwMode="auto">
            <a:xfrm>
              <a:off x="1923" y="2736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2" name="Freeform 37"/>
            <p:cNvSpPr>
              <a:spLocks/>
            </p:cNvSpPr>
            <p:nvPr/>
          </p:nvSpPr>
          <p:spPr bwMode="auto">
            <a:xfrm>
              <a:off x="1230" y="2742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3" name="Freeform 38"/>
            <p:cNvSpPr>
              <a:spLocks/>
            </p:cNvSpPr>
            <p:nvPr/>
          </p:nvSpPr>
          <p:spPr bwMode="auto">
            <a:xfrm>
              <a:off x="1395" y="2727"/>
              <a:ext cx="504" cy="600"/>
            </a:xfrm>
            <a:custGeom>
              <a:avLst/>
              <a:gdLst>
                <a:gd name="T0" fmla="*/ 0 w 378"/>
                <a:gd name="T1" fmla="*/ 7134 h 174"/>
                <a:gd name="T2" fmla="*/ 896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4" name="Freeform 39"/>
            <p:cNvSpPr>
              <a:spLocks/>
            </p:cNvSpPr>
            <p:nvPr/>
          </p:nvSpPr>
          <p:spPr bwMode="auto">
            <a:xfrm>
              <a:off x="2082" y="3072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5" name="Freeform 40"/>
            <p:cNvSpPr>
              <a:spLocks/>
            </p:cNvSpPr>
            <p:nvPr/>
          </p:nvSpPr>
          <p:spPr bwMode="auto">
            <a:xfrm>
              <a:off x="1401" y="335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6" name="Freeform 41"/>
            <p:cNvSpPr>
              <a:spLocks/>
            </p:cNvSpPr>
            <p:nvPr/>
          </p:nvSpPr>
          <p:spPr bwMode="auto">
            <a:xfrm>
              <a:off x="810" y="3033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7" name="Freeform 42"/>
            <p:cNvSpPr>
              <a:spLocks/>
            </p:cNvSpPr>
            <p:nvPr/>
          </p:nvSpPr>
          <p:spPr bwMode="auto">
            <a:xfrm>
              <a:off x="1395" y="2667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8" name="Freeform 43"/>
            <p:cNvSpPr>
              <a:spLocks/>
            </p:cNvSpPr>
            <p:nvPr/>
          </p:nvSpPr>
          <p:spPr bwMode="auto">
            <a:xfrm>
              <a:off x="2070" y="2664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09" name="Freeform 44"/>
            <p:cNvSpPr>
              <a:spLocks/>
            </p:cNvSpPr>
            <p:nvPr/>
          </p:nvSpPr>
          <p:spPr bwMode="auto">
            <a:xfrm>
              <a:off x="753" y="2235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010" name="Group 45"/>
            <p:cNvGrpSpPr>
              <a:grpSpLocks/>
            </p:cNvGrpSpPr>
            <p:nvPr/>
          </p:nvGrpSpPr>
          <p:grpSpPr bwMode="auto">
            <a:xfrm>
              <a:off x="649" y="2849"/>
              <a:ext cx="212" cy="231"/>
              <a:chOff x="2950" y="2441"/>
              <a:chExt cx="215" cy="231"/>
            </a:xfrm>
          </p:grpSpPr>
          <p:sp>
            <p:nvSpPr>
              <p:cNvPr id="8102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8" name="Text Box 47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A</a:t>
                </a:r>
              </a:p>
            </p:txBody>
          </p:sp>
        </p:grpSp>
        <p:grpSp>
          <p:nvGrpSpPr>
            <p:cNvPr id="81011" name="Group 48"/>
            <p:cNvGrpSpPr>
              <a:grpSpLocks/>
            </p:cNvGrpSpPr>
            <p:nvPr/>
          </p:nvGrpSpPr>
          <p:grpSpPr bwMode="auto">
            <a:xfrm>
              <a:off x="1819" y="3233"/>
              <a:ext cx="212" cy="231"/>
              <a:chOff x="2950" y="2441"/>
              <a:chExt cx="215" cy="231"/>
            </a:xfrm>
          </p:grpSpPr>
          <p:sp>
            <p:nvSpPr>
              <p:cNvPr id="8102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6" name="Text Box 50"/>
              <p:cNvSpPr txBox="1">
                <a:spLocks noChangeArrowheads="1"/>
              </p:cNvSpPr>
              <p:nvPr/>
            </p:nvSpPr>
            <p:spPr bwMode="auto">
              <a:xfrm>
                <a:off x="2950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E</a:t>
                </a:r>
              </a:p>
            </p:txBody>
          </p:sp>
        </p:grpSp>
        <p:grpSp>
          <p:nvGrpSpPr>
            <p:cNvPr id="81012" name="Group 51"/>
            <p:cNvGrpSpPr>
              <a:grpSpLocks/>
            </p:cNvGrpSpPr>
            <p:nvPr/>
          </p:nvGrpSpPr>
          <p:grpSpPr bwMode="auto">
            <a:xfrm>
              <a:off x="1134" y="3230"/>
              <a:ext cx="220" cy="231"/>
              <a:chOff x="2946" y="2441"/>
              <a:chExt cx="223" cy="231"/>
            </a:xfrm>
          </p:grpSpPr>
          <p:sp>
            <p:nvSpPr>
              <p:cNvPr id="8102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4" name="Text Box 53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D</a:t>
                </a:r>
              </a:p>
            </p:txBody>
          </p:sp>
        </p:grpSp>
        <p:grpSp>
          <p:nvGrpSpPr>
            <p:cNvPr id="81013" name="Group 54"/>
            <p:cNvGrpSpPr>
              <a:grpSpLocks/>
            </p:cNvGrpSpPr>
            <p:nvPr/>
          </p:nvGrpSpPr>
          <p:grpSpPr bwMode="auto">
            <a:xfrm>
              <a:off x="1809" y="2543"/>
              <a:ext cx="220" cy="231"/>
              <a:chOff x="2946" y="2441"/>
              <a:chExt cx="223" cy="231"/>
            </a:xfrm>
          </p:grpSpPr>
          <p:sp>
            <p:nvSpPr>
              <p:cNvPr id="8102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2" name="Text Box 56"/>
              <p:cNvSpPr txBox="1">
                <a:spLocks noChangeArrowheads="1"/>
              </p:cNvSpPr>
              <p:nvPr/>
            </p:nvSpPr>
            <p:spPr bwMode="auto">
              <a:xfrm>
                <a:off x="2946" y="2441"/>
                <a:ext cx="22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C</a:t>
                </a:r>
              </a:p>
            </p:txBody>
          </p:sp>
        </p:grpSp>
        <p:grpSp>
          <p:nvGrpSpPr>
            <p:cNvPr id="81014" name="Group 57"/>
            <p:cNvGrpSpPr>
              <a:grpSpLocks/>
            </p:cNvGrpSpPr>
            <p:nvPr/>
          </p:nvGrpSpPr>
          <p:grpSpPr bwMode="auto">
            <a:xfrm>
              <a:off x="1130" y="2543"/>
              <a:ext cx="212" cy="231"/>
              <a:chOff x="2951" y="2441"/>
              <a:chExt cx="215" cy="231"/>
            </a:xfrm>
          </p:grpSpPr>
          <p:sp>
            <p:nvSpPr>
              <p:cNvPr id="8101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20" name="Text Box 59"/>
              <p:cNvSpPr txBox="1">
                <a:spLocks noChangeArrowheads="1"/>
              </p:cNvSpPr>
              <p:nvPr/>
            </p:nvSpPr>
            <p:spPr bwMode="auto">
              <a:xfrm>
                <a:off x="2951" y="2441"/>
                <a:ext cx="21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B</a:t>
                </a:r>
              </a:p>
            </p:txBody>
          </p:sp>
        </p:grpSp>
        <p:grpSp>
          <p:nvGrpSpPr>
            <p:cNvPr id="81015" name="Group 60"/>
            <p:cNvGrpSpPr>
              <a:grpSpLocks/>
            </p:cNvGrpSpPr>
            <p:nvPr/>
          </p:nvGrpSpPr>
          <p:grpSpPr bwMode="auto">
            <a:xfrm>
              <a:off x="2396" y="2891"/>
              <a:ext cx="204" cy="231"/>
              <a:chOff x="2954" y="2441"/>
              <a:chExt cx="207" cy="231"/>
            </a:xfrm>
          </p:grpSpPr>
          <p:sp>
            <p:nvSpPr>
              <p:cNvPr id="8101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018" name="Text Box 62"/>
              <p:cNvSpPr txBox="1">
                <a:spLocks noChangeArrowheads="1"/>
              </p:cNvSpPr>
              <p:nvPr/>
            </p:nvSpPr>
            <p:spPr bwMode="auto">
              <a:xfrm>
                <a:off x="2954" y="2441"/>
                <a:ext cx="207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b="0">
                    <a:latin typeface="Arial" charset="0"/>
                  </a:rPr>
                  <a:t>F</a:t>
                </a:r>
              </a:p>
            </p:txBody>
          </p:sp>
        </p:grpSp>
        <p:sp>
          <p:nvSpPr>
            <p:cNvPr id="81016" name="Line 63"/>
            <p:cNvSpPr>
              <a:spLocks noChangeShapeType="1"/>
            </p:cNvSpPr>
            <p:nvPr/>
          </p:nvSpPr>
          <p:spPr bwMode="auto">
            <a:xfrm>
              <a:off x="804" y="3021"/>
              <a:ext cx="282" cy="28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1900" name="Text Box 124"/>
          <p:cNvSpPr txBox="1">
            <a:spLocks noChangeArrowheads="1"/>
          </p:cNvSpPr>
          <p:nvPr/>
        </p:nvSpPr>
        <p:spPr bwMode="auto">
          <a:xfrm>
            <a:off x="609600" y="5745163"/>
            <a:ext cx="4038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A and D think that this</a:t>
            </a:r>
            <a:br>
              <a:rPr lang="en-US">
                <a:latin typeface="Helvetica" charset="0"/>
              </a:rPr>
            </a:br>
            <a:r>
              <a:rPr lang="en-US">
                <a:latin typeface="Helvetica" charset="0"/>
              </a:rPr>
              <a:t>is the path to C</a:t>
            </a:r>
          </a:p>
        </p:txBody>
      </p:sp>
      <p:sp>
        <p:nvSpPr>
          <p:cNvPr id="971901" name="Text Box 125"/>
          <p:cNvSpPr txBox="1">
            <a:spLocks noChangeArrowheads="1"/>
          </p:cNvSpPr>
          <p:nvPr/>
        </p:nvSpPr>
        <p:spPr bwMode="auto">
          <a:xfrm>
            <a:off x="4953000" y="5715000"/>
            <a:ext cx="3581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E thinks that this</a:t>
            </a:r>
            <a:br>
              <a:rPr lang="en-US" dirty="0">
                <a:latin typeface="Helvetica" charset="0"/>
              </a:rPr>
            </a:br>
            <a:r>
              <a:rPr lang="en-US" dirty="0">
                <a:latin typeface="Helvetica" charset="0"/>
              </a:rPr>
              <a:t>is the path to 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62525" y="3429000"/>
            <a:ext cx="3571875" cy="2236788"/>
            <a:chOff x="4962525" y="3429000"/>
            <a:chExt cx="3571875" cy="2236788"/>
          </a:xfrm>
        </p:grpSpPr>
        <p:grpSp>
          <p:nvGrpSpPr>
            <p:cNvPr id="3" name="Group 2"/>
            <p:cNvGrpSpPr/>
            <p:nvPr/>
          </p:nvGrpSpPr>
          <p:grpSpPr>
            <a:xfrm>
              <a:off x="4962525" y="3429000"/>
              <a:ext cx="3571875" cy="2236788"/>
              <a:chOff x="4962525" y="3429000"/>
              <a:chExt cx="3571875" cy="2236788"/>
            </a:xfrm>
          </p:grpSpPr>
          <p:sp>
            <p:nvSpPr>
              <p:cNvPr id="80909" name="Freeform 64"/>
              <p:cNvSpPr>
                <a:spLocks/>
              </p:cNvSpPr>
              <p:nvPr/>
            </p:nvSpPr>
            <p:spPr bwMode="auto">
              <a:xfrm>
                <a:off x="4962525" y="3429000"/>
                <a:ext cx="3571875" cy="2236788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CC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0" name="Freeform 65"/>
              <p:cNvSpPr>
                <a:spLocks/>
              </p:cNvSpPr>
              <p:nvPr/>
            </p:nvSpPr>
            <p:spPr bwMode="auto">
              <a:xfrm>
                <a:off x="5495925" y="4300538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1" name="Oval 66"/>
              <p:cNvSpPr>
                <a:spLocks noChangeArrowheads="1"/>
              </p:cNvSpPr>
              <p:nvPr/>
            </p:nvSpPr>
            <p:spPr bwMode="auto">
              <a:xfrm>
                <a:off x="5083175" y="46847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2" name="Line 67"/>
              <p:cNvSpPr>
                <a:spLocks noChangeShapeType="1"/>
              </p:cNvSpPr>
              <p:nvPr/>
            </p:nvSpPr>
            <p:spPr bwMode="auto">
              <a:xfrm>
                <a:off x="5083175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3" name="Line 68"/>
              <p:cNvSpPr>
                <a:spLocks noChangeShapeType="1"/>
              </p:cNvSpPr>
              <p:nvPr/>
            </p:nvSpPr>
            <p:spPr bwMode="auto">
              <a:xfrm>
                <a:off x="5580063" y="46736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4" name="Rectangle 69"/>
              <p:cNvSpPr>
                <a:spLocks noChangeArrowheads="1"/>
              </p:cNvSpPr>
              <p:nvPr/>
            </p:nvSpPr>
            <p:spPr bwMode="auto">
              <a:xfrm>
                <a:off x="5083175" y="46736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15" name="Oval 70"/>
              <p:cNvSpPr>
                <a:spLocks noChangeArrowheads="1"/>
              </p:cNvSpPr>
              <p:nvPr/>
            </p:nvSpPr>
            <p:spPr bwMode="auto">
              <a:xfrm>
                <a:off x="5078413" y="45799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6" name="Oval 71"/>
              <p:cNvSpPr>
                <a:spLocks noChangeArrowheads="1"/>
              </p:cNvSpPr>
              <p:nvPr/>
            </p:nvSpPr>
            <p:spPr bwMode="auto">
              <a:xfrm>
                <a:off x="5835650" y="52990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7" name="Line 72"/>
              <p:cNvSpPr>
                <a:spLocks noChangeShapeType="1"/>
              </p:cNvSpPr>
              <p:nvPr/>
            </p:nvSpPr>
            <p:spPr bwMode="auto">
              <a:xfrm>
                <a:off x="5835650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8" name="Line 73"/>
              <p:cNvSpPr>
                <a:spLocks noChangeShapeType="1"/>
              </p:cNvSpPr>
              <p:nvPr/>
            </p:nvSpPr>
            <p:spPr bwMode="auto">
              <a:xfrm>
                <a:off x="6332538" y="52879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19" name="Rectangle 74"/>
              <p:cNvSpPr>
                <a:spLocks noChangeArrowheads="1"/>
              </p:cNvSpPr>
              <p:nvPr/>
            </p:nvSpPr>
            <p:spPr bwMode="auto">
              <a:xfrm>
                <a:off x="5835650" y="52879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0" name="Oval 75"/>
              <p:cNvSpPr>
                <a:spLocks noChangeArrowheads="1"/>
              </p:cNvSpPr>
              <p:nvPr/>
            </p:nvSpPr>
            <p:spPr bwMode="auto">
              <a:xfrm>
                <a:off x="5830888" y="51943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1" name="Oval 76"/>
              <p:cNvSpPr>
                <a:spLocks noChangeArrowheads="1"/>
              </p:cNvSpPr>
              <p:nvPr/>
            </p:nvSpPr>
            <p:spPr bwMode="auto">
              <a:xfrm>
                <a:off x="5829300" y="4203700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2" name="Line 77"/>
              <p:cNvSpPr>
                <a:spLocks noChangeShapeType="1"/>
              </p:cNvSpPr>
              <p:nvPr/>
            </p:nvSpPr>
            <p:spPr bwMode="auto">
              <a:xfrm>
                <a:off x="5829300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3" name="Line 78"/>
              <p:cNvSpPr>
                <a:spLocks noChangeShapeType="1"/>
              </p:cNvSpPr>
              <p:nvPr/>
            </p:nvSpPr>
            <p:spPr bwMode="auto">
              <a:xfrm>
                <a:off x="6326188" y="419258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4" name="Rectangle 79"/>
              <p:cNvSpPr>
                <a:spLocks noChangeArrowheads="1"/>
              </p:cNvSpPr>
              <p:nvPr/>
            </p:nvSpPr>
            <p:spPr bwMode="auto">
              <a:xfrm>
                <a:off x="5829300" y="4192588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25" name="Oval 80"/>
              <p:cNvSpPr>
                <a:spLocks noChangeArrowheads="1"/>
              </p:cNvSpPr>
              <p:nvPr/>
            </p:nvSpPr>
            <p:spPr bwMode="auto">
              <a:xfrm>
                <a:off x="5824538" y="4098925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6" name="Oval 81"/>
              <p:cNvSpPr>
                <a:spLocks noChangeArrowheads="1"/>
              </p:cNvSpPr>
              <p:nvPr/>
            </p:nvSpPr>
            <p:spPr bwMode="auto">
              <a:xfrm>
                <a:off x="6913563" y="4197350"/>
                <a:ext cx="495300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7" name="Line 82"/>
              <p:cNvSpPr>
                <a:spLocks noChangeShapeType="1"/>
              </p:cNvSpPr>
              <p:nvPr/>
            </p:nvSpPr>
            <p:spPr bwMode="auto">
              <a:xfrm>
                <a:off x="69135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8" name="Line 83"/>
              <p:cNvSpPr>
                <a:spLocks noChangeShapeType="1"/>
              </p:cNvSpPr>
              <p:nvPr/>
            </p:nvSpPr>
            <p:spPr bwMode="auto">
              <a:xfrm>
                <a:off x="7408863" y="4186238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29" name="Rectangle 84"/>
              <p:cNvSpPr>
                <a:spLocks noChangeArrowheads="1"/>
              </p:cNvSpPr>
              <p:nvPr/>
            </p:nvSpPr>
            <p:spPr bwMode="auto">
              <a:xfrm>
                <a:off x="6913563" y="4186238"/>
                <a:ext cx="490538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0" name="Oval 85"/>
              <p:cNvSpPr>
                <a:spLocks noChangeArrowheads="1"/>
              </p:cNvSpPr>
              <p:nvPr/>
            </p:nvSpPr>
            <p:spPr bwMode="auto">
              <a:xfrm>
                <a:off x="6918325" y="4097338"/>
                <a:ext cx="495300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1" name="Oval 86"/>
              <p:cNvSpPr>
                <a:spLocks noChangeArrowheads="1"/>
              </p:cNvSpPr>
              <p:nvPr/>
            </p:nvSpPr>
            <p:spPr bwMode="auto">
              <a:xfrm>
                <a:off x="6929438" y="5294313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2" name="Line 87"/>
              <p:cNvSpPr>
                <a:spLocks noChangeShapeType="1"/>
              </p:cNvSpPr>
              <p:nvPr/>
            </p:nvSpPr>
            <p:spPr bwMode="auto">
              <a:xfrm>
                <a:off x="6929438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3" name="Line 88"/>
              <p:cNvSpPr>
                <a:spLocks noChangeShapeType="1"/>
              </p:cNvSpPr>
              <p:nvPr/>
            </p:nvSpPr>
            <p:spPr bwMode="auto">
              <a:xfrm>
                <a:off x="7426325" y="5283200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4" name="Rectangle 89"/>
              <p:cNvSpPr>
                <a:spLocks noChangeArrowheads="1"/>
              </p:cNvSpPr>
              <p:nvPr/>
            </p:nvSpPr>
            <p:spPr bwMode="auto">
              <a:xfrm>
                <a:off x="6929438" y="5283200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35" name="Oval 90"/>
              <p:cNvSpPr>
                <a:spLocks noChangeArrowheads="1"/>
              </p:cNvSpPr>
              <p:nvPr/>
            </p:nvSpPr>
            <p:spPr bwMode="auto">
              <a:xfrm>
                <a:off x="6924675" y="5189538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6" name="Oval 91"/>
              <p:cNvSpPr>
                <a:spLocks noChangeArrowheads="1"/>
              </p:cNvSpPr>
              <p:nvPr/>
            </p:nvSpPr>
            <p:spPr bwMode="auto">
              <a:xfrm>
                <a:off x="7826375" y="4752975"/>
                <a:ext cx="496888" cy="12858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7" name="Line 92"/>
              <p:cNvSpPr>
                <a:spLocks noChangeShapeType="1"/>
              </p:cNvSpPr>
              <p:nvPr/>
            </p:nvSpPr>
            <p:spPr bwMode="auto">
              <a:xfrm>
                <a:off x="7826375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8" name="Line 93"/>
              <p:cNvSpPr>
                <a:spLocks noChangeShapeType="1"/>
              </p:cNvSpPr>
              <p:nvPr/>
            </p:nvSpPr>
            <p:spPr bwMode="auto">
              <a:xfrm>
                <a:off x="8323263" y="4741863"/>
                <a:ext cx="0" cy="793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39" name="Rectangle 94"/>
              <p:cNvSpPr>
                <a:spLocks noChangeArrowheads="1"/>
              </p:cNvSpPr>
              <p:nvPr/>
            </p:nvSpPr>
            <p:spPr bwMode="auto">
              <a:xfrm>
                <a:off x="7826375" y="4741863"/>
                <a:ext cx="492125" cy="777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 b="0">
                  <a:latin typeface="Arial" charset="0"/>
                </a:endParaRPr>
              </a:p>
            </p:txBody>
          </p:sp>
          <p:sp>
            <p:nvSpPr>
              <p:cNvPr id="80940" name="Oval 95"/>
              <p:cNvSpPr>
                <a:spLocks noChangeArrowheads="1"/>
              </p:cNvSpPr>
              <p:nvPr/>
            </p:nvSpPr>
            <p:spPr bwMode="auto">
              <a:xfrm>
                <a:off x="7821613" y="4648200"/>
                <a:ext cx="496888" cy="150813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2" name="Freeform 97"/>
              <p:cNvSpPr>
                <a:spLocks/>
              </p:cNvSpPr>
              <p:nvPr/>
            </p:nvSpPr>
            <p:spPr bwMode="auto">
              <a:xfrm>
                <a:off x="6076950" y="4352925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3" name="Freeform 98"/>
              <p:cNvSpPr>
                <a:spLocks/>
              </p:cNvSpPr>
              <p:nvPr/>
            </p:nvSpPr>
            <p:spPr bwMode="auto">
              <a:xfrm>
                <a:off x="6324600" y="4343400"/>
                <a:ext cx="800100" cy="952500"/>
              </a:xfrm>
              <a:custGeom>
                <a:avLst/>
                <a:gdLst>
                  <a:gd name="T0" fmla="*/ 0 w 378"/>
                  <a:gd name="T1" fmla="*/ 7134 h 174"/>
                  <a:gd name="T2" fmla="*/ 896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4" name="Freeform 99"/>
              <p:cNvSpPr>
                <a:spLocks/>
              </p:cNvSpPr>
              <p:nvPr/>
            </p:nvSpPr>
            <p:spPr bwMode="auto">
              <a:xfrm>
                <a:off x="7429500" y="4876800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5" name="Freeform 100"/>
              <p:cNvSpPr>
                <a:spLocks/>
              </p:cNvSpPr>
              <p:nvPr/>
            </p:nvSpPr>
            <p:spPr bwMode="auto">
              <a:xfrm>
                <a:off x="6348413" y="5329238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6" name="Freeform 101"/>
              <p:cNvSpPr>
                <a:spLocks/>
              </p:cNvSpPr>
              <p:nvPr/>
            </p:nvSpPr>
            <p:spPr bwMode="auto">
              <a:xfrm>
                <a:off x="5410200" y="4814888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7" name="Freeform 102"/>
              <p:cNvSpPr>
                <a:spLocks/>
              </p:cNvSpPr>
              <p:nvPr/>
            </p:nvSpPr>
            <p:spPr bwMode="auto">
              <a:xfrm>
                <a:off x="6338888" y="4233863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8" name="Freeform 103"/>
              <p:cNvSpPr>
                <a:spLocks/>
              </p:cNvSpPr>
              <p:nvPr/>
            </p:nvSpPr>
            <p:spPr bwMode="auto">
              <a:xfrm>
                <a:off x="7410450" y="4229100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49" name="Freeform 104"/>
              <p:cNvSpPr>
                <a:spLocks/>
              </p:cNvSpPr>
              <p:nvPr/>
            </p:nvSpPr>
            <p:spPr bwMode="auto">
              <a:xfrm>
                <a:off x="5319713" y="3548063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0950" name="Group 105"/>
              <p:cNvGrpSpPr>
                <a:grpSpLocks/>
              </p:cNvGrpSpPr>
              <p:nvPr/>
            </p:nvGrpSpPr>
            <p:grpSpPr bwMode="auto">
              <a:xfrm>
                <a:off x="5154613" y="4522788"/>
                <a:ext cx="336550" cy="366713"/>
                <a:chOff x="2950" y="2441"/>
                <a:chExt cx="215" cy="231"/>
              </a:xfrm>
            </p:grpSpPr>
            <p:sp>
              <p:nvSpPr>
                <p:cNvPr id="80967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8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A</a:t>
                  </a:r>
                </a:p>
              </p:txBody>
            </p:sp>
          </p:grpSp>
          <p:grpSp>
            <p:nvGrpSpPr>
              <p:cNvPr id="80951" name="Group 108"/>
              <p:cNvGrpSpPr>
                <a:grpSpLocks/>
              </p:cNvGrpSpPr>
              <p:nvPr/>
            </p:nvGrpSpPr>
            <p:grpSpPr bwMode="auto">
              <a:xfrm>
                <a:off x="7011988" y="5132388"/>
                <a:ext cx="336550" cy="366713"/>
                <a:chOff x="2950" y="2441"/>
                <a:chExt cx="215" cy="231"/>
              </a:xfrm>
            </p:grpSpPr>
            <p:sp>
              <p:nvSpPr>
                <p:cNvPr id="80965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2950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E</a:t>
                  </a:r>
                </a:p>
              </p:txBody>
            </p:sp>
          </p:grpSp>
          <p:grpSp>
            <p:nvGrpSpPr>
              <p:cNvPr id="80952" name="Group 111"/>
              <p:cNvGrpSpPr>
                <a:grpSpLocks/>
              </p:cNvGrpSpPr>
              <p:nvPr/>
            </p:nvGrpSpPr>
            <p:grpSpPr bwMode="auto">
              <a:xfrm>
                <a:off x="5924550" y="5127625"/>
                <a:ext cx="349250" cy="366713"/>
                <a:chOff x="2946" y="2441"/>
                <a:chExt cx="223" cy="231"/>
              </a:xfrm>
            </p:grpSpPr>
            <p:sp>
              <p:nvSpPr>
                <p:cNvPr id="80963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4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D</a:t>
                  </a:r>
                </a:p>
              </p:txBody>
            </p:sp>
          </p:grpSp>
          <p:grpSp>
            <p:nvGrpSpPr>
              <p:cNvPr id="80953" name="Group 114"/>
              <p:cNvGrpSpPr>
                <a:grpSpLocks/>
              </p:cNvGrpSpPr>
              <p:nvPr/>
            </p:nvGrpSpPr>
            <p:grpSpPr bwMode="auto">
              <a:xfrm>
                <a:off x="6996113" y="4037013"/>
                <a:ext cx="349250" cy="366713"/>
                <a:chOff x="2946" y="2441"/>
                <a:chExt cx="223" cy="231"/>
              </a:xfrm>
            </p:grpSpPr>
            <p:sp>
              <p:nvSpPr>
                <p:cNvPr id="80961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946" y="2441"/>
                  <a:ext cx="223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C</a:t>
                  </a:r>
                </a:p>
              </p:txBody>
            </p:sp>
          </p:grpSp>
          <p:grpSp>
            <p:nvGrpSpPr>
              <p:cNvPr id="80954" name="Group 117"/>
              <p:cNvGrpSpPr>
                <a:grpSpLocks/>
              </p:cNvGrpSpPr>
              <p:nvPr/>
            </p:nvGrpSpPr>
            <p:grpSpPr bwMode="auto">
              <a:xfrm>
                <a:off x="5918200" y="4037013"/>
                <a:ext cx="336550" cy="366713"/>
                <a:chOff x="2951" y="2441"/>
                <a:chExt cx="215" cy="231"/>
              </a:xfrm>
            </p:grpSpPr>
            <p:sp>
              <p:nvSpPr>
                <p:cNvPr id="80959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6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2951" y="2441"/>
                  <a:ext cx="215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B</a:t>
                  </a:r>
                </a:p>
              </p:txBody>
            </p:sp>
          </p:grpSp>
          <p:grpSp>
            <p:nvGrpSpPr>
              <p:cNvPr id="80955" name="Group 120"/>
              <p:cNvGrpSpPr>
                <a:grpSpLocks/>
              </p:cNvGrpSpPr>
              <p:nvPr/>
            </p:nvGrpSpPr>
            <p:grpSpPr bwMode="auto">
              <a:xfrm>
                <a:off x="7927975" y="4589463"/>
                <a:ext cx="323850" cy="366713"/>
                <a:chOff x="2954" y="2441"/>
                <a:chExt cx="207" cy="231"/>
              </a:xfrm>
            </p:grpSpPr>
            <p:sp>
              <p:nvSpPr>
                <p:cNvPr id="80957" name="Rectangle 121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95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2954" y="2441"/>
                  <a:ext cx="207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2pPr>
                  <a:lvl3pPr marL="11430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3pPr>
                  <a:lvl4pPr marL="16002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4pPr>
                  <a:lvl5pPr marL="2057400" indent="-228600" eaLnBrk="0" hangingPunct="0"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5pPr>
                  <a:lvl6pPr marL="25146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6pPr>
                  <a:lvl7pPr marL="29718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7pPr>
                  <a:lvl8pPr marL="34290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8pPr>
                  <a:lvl9pPr marL="3886200" indent="-228600" algn="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Courier New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1800" b="0">
                      <a:latin typeface="Arial" charset="0"/>
                    </a:rPr>
                    <a:t>F</a:t>
                  </a:r>
                </a:p>
              </p:txBody>
            </p:sp>
          </p:grpSp>
          <p:sp>
            <p:nvSpPr>
              <p:cNvPr id="80956" name="Line 123"/>
              <p:cNvSpPr>
                <a:spLocks noChangeShapeType="1"/>
              </p:cNvSpPr>
              <p:nvPr/>
            </p:nvSpPr>
            <p:spPr bwMode="auto">
              <a:xfrm>
                <a:off x="5400675" y="4795838"/>
                <a:ext cx="447675" cy="4476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&quot;No&quot; Symbol 3"/>
            <p:cNvSpPr/>
            <p:nvPr/>
          </p:nvSpPr>
          <p:spPr bwMode="auto">
            <a:xfrm>
              <a:off x="7010400" y="4724400"/>
              <a:ext cx="304800" cy="304800"/>
            </a:xfrm>
            <a:prstGeom prst="noSmoking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</p:grpSp>
      <p:grpSp>
        <p:nvGrpSpPr>
          <p:cNvPr id="16" name="Group 132"/>
          <p:cNvGrpSpPr>
            <a:grpSpLocks/>
          </p:cNvGrpSpPr>
          <p:nvPr/>
        </p:nvGrpSpPr>
        <p:grpSpPr bwMode="auto">
          <a:xfrm>
            <a:off x="2057400" y="5094287"/>
            <a:ext cx="5029200" cy="468313"/>
            <a:chOff x="1296" y="3216"/>
            <a:chExt cx="3168" cy="295"/>
          </a:xfrm>
        </p:grpSpPr>
        <p:sp>
          <p:nvSpPr>
            <p:cNvPr id="80905" name="Oval 128"/>
            <p:cNvSpPr>
              <a:spLocks noChangeArrowheads="1"/>
            </p:cNvSpPr>
            <p:nvPr/>
          </p:nvSpPr>
          <p:spPr bwMode="auto">
            <a:xfrm>
              <a:off x="129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6" name="Oval 129"/>
            <p:cNvSpPr>
              <a:spLocks noChangeArrowheads="1"/>
            </p:cNvSpPr>
            <p:nvPr/>
          </p:nvSpPr>
          <p:spPr bwMode="auto">
            <a:xfrm>
              <a:off x="3936" y="3216"/>
              <a:ext cx="528" cy="288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80907" name="AutoShape 130"/>
            <p:cNvCxnSpPr>
              <a:cxnSpLocks noChangeShapeType="1"/>
              <a:stCxn id="80905" idx="5"/>
              <a:endCxn id="80906" idx="3"/>
            </p:cNvCxnSpPr>
            <p:nvPr/>
          </p:nvCxnSpPr>
          <p:spPr bwMode="auto">
            <a:xfrm rot="16200000" flipH="1">
              <a:off x="2879" y="2339"/>
              <a:ext cx="1" cy="2266"/>
            </a:xfrm>
            <a:prstGeom prst="curvedConnector3">
              <a:avLst>
                <a:gd name="adj1" fmla="val 17700000"/>
              </a:avLst>
            </a:prstGeom>
            <a:noFill/>
            <a:ln w="28575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0908" name="Rectangle 131"/>
            <p:cNvSpPr>
              <a:spLocks noChangeArrowheads="1"/>
            </p:cNvSpPr>
            <p:nvPr/>
          </p:nvSpPr>
          <p:spPr bwMode="auto">
            <a:xfrm>
              <a:off x="2554" y="3223"/>
              <a:ext cx="6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accent1"/>
                  </a:solidFill>
                  <a:latin typeface="Arial" charset="0"/>
                </a:rPr>
                <a:t>Loop!</a:t>
              </a:r>
            </a:p>
          </p:txBody>
        </p:sp>
      </p:grpSp>
      <p:sp>
        <p:nvSpPr>
          <p:cNvPr id="13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563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/>
      <p:bldP spid="971900" grpId="0"/>
      <p:bldP spid="97190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2760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Learn-By-Doing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457200" y="3886200"/>
            <a:ext cx="8458200" cy="1752600"/>
          </a:xfrm>
        </p:spPr>
        <p:txBody>
          <a:bodyPr/>
          <a:lstStyle/>
          <a:p>
            <a:r>
              <a:rPr lang="en-US" dirty="0"/>
              <a:t>Let’s try to collectively develop</a:t>
            </a:r>
            <a:br>
              <a:rPr lang="en-US" dirty="0"/>
            </a:br>
            <a:r>
              <a:rPr lang="en-US" dirty="0"/>
              <a:t> distance-vector routing from first principles</a:t>
            </a:r>
            <a:br>
              <a:rPr lang="en-US" dirty="0"/>
            </a:br>
            <a:endParaRPr lang="en-US" b="1" i="1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27007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Experiment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55138"/>
            <a:ext cx="8534400" cy="50292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/>
              <a:t>Your job: find the (route to) the youngest person in the room</a:t>
            </a:r>
          </a:p>
          <a:p>
            <a:endParaRPr lang="en-US" sz="2400" dirty="0"/>
          </a:p>
          <a:p>
            <a:r>
              <a:rPr lang="en-US" sz="2400" dirty="0"/>
              <a:t>Ground Rules</a:t>
            </a:r>
          </a:p>
          <a:p>
            <a:pPr lvl="1"/>
            <a:r>
              <a:rPr lang="en-US" b="1" dirty="0"/>
              <a:t>You may not</a:t>
            </a:r>
            <a:r>
              <a:rPr lang="en-US" dirty="0"/>
              <a:t> leave your seat, nor shout loudly</a:t>
            </a:r>
            <a:br>
              <a:rPr lang="en-US" dirty="0"/>
            </a:br>
            <a:r>
              <a:rPr lang="en-US" dirty="0"/>
              <a:t>across the class </a:t>
            </a:r>
          </a:p>
          <a:p>
            <a:pPr lvl="1"/>
            <a:r>
              <a:rPr lang="en-US" b="1" dirty="0"/>
              <a:t>You may</a:t>
            </a:r>
            <a:r>
              <a:rPr lang="en-US" dirty="0"/>
              <a:t> talk with your immediate neighbors</a:t>
            </a:r>
          </a:p>
          <a:p>
            <a:pPr marL="457200" lvl="1" indent="0">
              <a:buNone/>
            </a:pPr>
            <a:r>
              <a:rPr lang="en-US" dirty="0"/>
              <a:t>						(N-S-E-W only) </a:t>
            </a:r>
            <a:br>
              <a:rPr lang="en-US" dirty="0"/>
            </a:br>
            <a:r>
              <a:rPr lang="en-US" dirty="0"/>
              <a:t> (hint: “exchange updates” with them)</a:t>
            </a:r>
            <a:br>
              <a:rPr lang="en-US" dirty="0"/>
            </a:br>
            <a:endParaRPr lang="en-US" sz="2400" dirty="0"/>
          </a:p>
          <a:p>
            <a:r>
              <a:rPr lang="en-US" sz="2400" dirty="0"/>
              <a:t>At the end of </a:t>
            </a:r>
            <a:r>
              <a:rPr lang="en-US" sz="2400" dirty="0">
                <a:solidFill>
                  <a:srgbClr val="FF0000"/>
                </a:solidFill>
              </a:rPr>
              <a:t>5 minutes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I will pick a victim and ask: </a:t>
            </a:r>
          </a:p>
          <a:p>
            <a:pPr lvl="1"/>
            <a:r>
              <a:rPr lang="en-US" dirty="0"/>
              <a:t>who is the youngest person in the room? (</a:t>
            </a:r>
            <a:r>
              <a:rPr lang="en-US" dirty="0" err="1"/>
              <a:t>date&amp;name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which one of your neighbors first told you this info.? </a:t>
            </a:r>
          </a:p>
          <a:p>
            <a:pPr marL="0" indent="0">
              <a:buNone/>
            </a:pP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60496E-83AA-8946-8B86-E8C17561D2A9}"/>
              </a:ext>
            </a:extLst>
          </p:cNvPr>
          <p:cNvSpPr txBox="1"/>
          <p:nvPr/>
        </p:nvSpPr>
        <p:spPr>
          <a:xfrm>
            <a:off x="275129" y="6184338"/>
            <a:ext cx="8083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EQUIPMENT REQUIRED: PIECE OF PAPER and a PEN (or your emotional equivalent)</a:t>
            </a:r>
          </a:p>
        </p:txBody>
      </p:sp>
    </p:spTree>
    <p:extLst>
      <p:ext uri="{BB962C8B-B14F-4D97-AF65-F5344CB8AC3E}">
        <p14:creationId xmlns:p14="http://schemas.microsoft.com/office/powerpoint/2010/main" val="141959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Go!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2392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Distance-Vector Routing</a:t>
            </a:r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217624-E8EB-1946-AF78-556EEFA24CD7}"/>
              </a:ext>
            </a:extLst>
          </p:cNvPr>
          <p:cNvSpPr txBox="1"/>
          <p:nvPr/>
        </p:nvSpPr>
        <p:spPr>
          <a:xfrm>
            <a:off x="980267" y="3487118"/>
            <a:ext cx="74779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Example:</a:t>
            </a:r>
          </a:p>
          <a:p>
            <a:pPr algn="ctr"/>
            <a:endParaRPr lang="en-GB" dirty="0"/>
          </a:p>
          <a:p>
            <a:pPr algn="ctr"/>
            <a:r>
              <a:rPr lang="en-GB" dirty="0"/>
              <a:t>Routing Information Protocol (RIP)</a:t>
            </a:r>
          </a:p>
        </p:txBody>
      </p:sp>
    </p:spTree>
    <p:extLst>
      <p:ext uri="{BB962C8B-B14F-4D97-AF65-F5344CB8AC3E}">
        <p14:creationId xmlns:p14="http://schemas.microsoft.com/office/powerpoint/2010/main" val="129101655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Example of Distributed Computation</a:t>
            </a:r>
          </a:p>
        </p:txBody>
      </p:sp>
      <p:sp>
        <p:nvSpPr>
          <p:cNvPr id="5" name="Oval 4"/>
          <p:cNvSpPr/>
          <p:nvPr/>
        </p:nvSpPr>
        <p:spPr bwMode="auto">
          <a:xfrm>
            <a:off x="1828800" y="1828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1219200" y="2971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3962400" y="2057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962400" y="43434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2667000" y="5181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2438400" y="3124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5791200" y="2895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2895600" y="3733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676400" y="46482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3810000" y="3276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5257800" y="44196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16" name="Straight Connector 15"/>
          <p:cNvCxnSpPr>
            <a:stCxn id="5" idx="5"/>
            <a:endCxn id="10" idx="0"/>
          </p:cNvCxnSpPr>
          <p:nvPr/>
        </p:nvCxnSpPr>
        <p:spPr bwMode="auto">
          <a:xfrm>
            <a:off x="1958882" y="1958882"/>
            <a:ext cx="5557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>
            <a:stCxn id="5" idx="3"/>
            <a:endCxn id="6" idx="0"/>
          </p:cNvCxnSpPr>
          <p:nvPr/>
        </p:nvCxnSpPr>
        <p:spPr bwMode="auto">
          <a:xfrm flipH="1">
            <a:off x="1295400" y="1958882"/>
            <a:ext cx="555718" cy="1012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stCxn id="6" idx="5"/>
            <a:endCxn id="13" idx="1"/>
          </p:cNvCxnSpPr>
          <p:nvPr/>
        </p:nvCxnSpPr>
        <p:spPr bwMode="auto">
          <a:xfrm>
            <a:off x="1349282" y="3101882"/>
            <a:ext cx="349436" cy="15686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>
            <a:endCxn id="12" idx="1"/>
          </p:cNvCxnSpPr>
          <p:nvPr/>
        </p:nvCxnSpPr>
        <p:spPr bwMode="auto">
          <a:xfrm>
            <a:off x="2590800" y="3200400"/>
            <a:ext cx="327118" cy="5557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>
            <a:stCxn id="14" idx="5"/>
          </p:cNvCxnSpPr>
          <p:nvPr/>
        </p:nvCxnSpPr>
        <p:spPr bwMode="auto">
          <a:xfrm>
            <a:off x="3940082" y="3406682"/>
            <a:ext cx="1362354" cy="10575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>
            <a:endCxn id="14" idx="7"/>
          </p:cNvCxnSpPr>
          <p:nvPr/>
        </p:nvCxnSpPr>
        <p:spPr bwMode="auto">
          <a:xfrm flipH="1">
            <a:off x="3940082" y="2133600"/>
            <a:ext cx="98518" cy="1165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>
            <a:endCxn id="11" idx="4"/>
          </p:cNvCxnSpPr>
          <p:nvPr/>
        </p:nvCxnSpPr>
        <p:spPr bwMode="auto">
          <a:xfrm>
            <a:off x="4038600" y="2057400"/>
            <a:ext cx="1828800" cy="990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>
            <a:endCxn id="15" idx="0"/>
          </p:cNvCxnSpPr>
          <p:nvPr/>
        </p:nvCxnSpPr>
        <p:spPr bwMode="auto">
          <a:xfrm flipH="1">
            <a:off x="5334000" y="3048000"/>
            <a:ext cx="5334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>
            <a:endCxn id="9" idx="2"/>
          </p:cNvCxnSpPr>
          <p:nvPr/>
        </p:nvCxnSpPr>
        <p:spPr bwMode="auto">
          <a:xfrm>
            <a:off x="1752600" y="4648200"/>
            <a:ext cx="914400" cy="609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>
            <a:endCxn id="8" idx="3"/>
          </p:cNvCxnSpPr>
          <p:nvPr/>
        </p:nvCxnSpPr>
        <p:spPr bwMode="auto">
          <a:xfrm>
            <a:off x="2971800" y="3733800"/>
            <a:ext cx="1012918" cy="7396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>
            <a:endCxn id="8" idx="5"/>
          </p:cNvCxnSpPr>
          <p:nvPr/>
        </p:nvCxnSpPr>
        <p:spPr bwMode="auto">
          <a:xfrm flipH="1">
            <a:off x="4092482" y="4419600"/>
            <a:ext cx="1241518" cy="538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1"/>
          </p:cNvCxnSpPr>
          <p:nvPr/>
        </p:nvCxnSpPr>
        <p:spPr bwMode="auto">
          <a:xfrm>
            <a:off x="3886200" y="3276600"/>
            <a:ext cx="985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>
            <a:endCxn id="9" idx="0"/>
          </p:cNvCxnSpPr>
          <p:nvPr/>
        </p:nvCxnSpPr>
        <p:spPr bwMode="auto">
          <a:xfrm flipH="1">
            <a:off x="2743200" y="3810000"/>
            <a:ext cx="228600" cy="1371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>
            <a:stCxn id="10" idx="6"/>
            <a:endCxn id="14" idx="1"/>
          </p:cNvCxnSpPr>
          <p:nvPr/>
        </p:nvCxnSpPr>
        <p:spPr bwMode="auto">
          <a:xfrm>
            <a:off x="2590800" y="3200400"/>
            <a:ext cx="1241518" cy="985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>
            <a:stCxn id="6" idx="6"/>
            <a:endCxn id="10" idx="2"/>
          </p:cNvCxnSpPr>
          <p:nvPr/>
        </p:nvCxnSpPr>
        <p:spPr bwMode="auto">
          <a:xfrm>
            <a:off x="1371600" y="3048000"/>
            <a:ext cx="1066800" cy="152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>
            <a:stCxn id="13" idx="0"/>
            <a:endCxn id="12" idx="3"/>
          </p:cNvCxnSpPr>
          <p:nvPr/>
        </p:nvCxnSpPr>
        <p:spPr bwMode="auto">
          <a:xfrm flipV="1">
            <a:off x="1752600" y="3863882"/>
            <a:ext cx="1165318" cy="784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>
            <a:stCxn id="9" idx="7"/>
            <a:endCxn id="8" idx="3"/>
          </p:cNvCxnSpPr>
          <p:nvPr/>
        </p:nvCxnSpPr>
        <p:spPr bwMode="auto">
          <a:xfrm flipV="1">
            <a:off x="2797082" y="4473482"/>
            <a:ext cx="1187636" cy="730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>
            <a:stCxn id="13" idx="0"/>
            <a:endCxn id="10" idx="3"/>
          </p:cNvCxnSpPr>
          <p:nvPr/>
        </p:nvCxnSpPr>
        <p:spPr bwMode="auto">
          <a:xfrm flipV="1">
            <a:off x="1752600" y="3254282"/>
            <a:ext cx="7081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>
            <a:stCxn id="12" idx="0"/>
            <a:endCxn id="14" idx="2"/>
          </p:cNvCxnSpPr>
          <p:nvPr/>
        </p:nvCxnSpPr>
        <p:spPr bwMode="auto">
          <a:xfrm flipV="1">
            <a:off x="2971800" y="3352800"/>
            <a:ext cx="838200" cy="3810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>
            <a:stCxn id="14" idx="7"/>
            <a:endCxn id="11" idx="5"/>
          </p:cNvCxnSpPr>
          <p:nvPr/>
        </p:nvCxnSpPr>
        <p:spPr bwMode="auto">
          <a:xfrm flipV="1">
            <a:off x="3940082" y="3025682"/>
            <a:ext cx="1981200" cy="273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>
            <a:stCxn id="5" idx="7"/>
            <a:endCxn id="7" idx="2"/>
          </p:cNvCxnSpPr>
          <p:nvPr/>
        </p:nvCxnSpPr>
        <p:spPr bwMode="auto">
          <a:xfrm>
            <a:off x="1958882" y="1851118"/>
            <a:ext cx="2003518" cy="28248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>
            <a:stCxn id="10" idx="7"/>
            <a:endCxn id="7" idx="0"/>
          </p:cNvCxnSpPr>
          <p:nvPr/>
        </p:nvCxnSpPr>
        <p:spPr bwMode="auto">
          <a:xfrm flipV="1">
            <a:off x="2568482" y="2057400"/>
            <a:ext cx="1470118" cy="10891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ular Callout 36"/>
          <p:cNvSpPr/>
          <p:nvPr/>
        </p:nvSpPr>
        <p:spPr bwMode="auto">
          <a:xfrm>
            <a:off x="5486400" y="1905000"/>
            <a:ext cx="2667000" cy="685800"/>
          </a:xfrm>
          <a:prstGeom prst="wedgeRectCallout">
            <a:avLst>
              <a:gd name="adj1" fmla="val -35283"/>
              <a:gd name="adj2" fmla="val 9704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8" name="Rectangular Callout 37"/>
          <p:cNvSpPr/>
          <p:nvPr/>
        </p:nvSpPr>
        <p:spPr bwMode="auto">
          <a:xfrm>
            <a:off x="4114800" y="4876800"/>
            <a:ext cx="2667000" cy="685800"/>
          </a:xfrm>
          <a:prstGeom prst="wedgeRectCallout">
            <a:avLst>
              <a:gd name="adj1" fmla="val -50997"/>
              <a:gd name="adj2" fmla="val -104811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39" name="Rectangular Callout 38"/>
          <p:cNvSpPr/>
          <p:nvPr/>
        </p:nvSpPr>
        <p:spPr bwMode="auto">
          <a:xfrm>
            <a:off x="5791200" y="3657600"/>
            <a:ext cx="2667000" cy="685800"/>
          </a:xfrm>
          <a:prstGeom prst="wedgeRectCallout">
            <a:avLst>
              <a:gd name="adj1" fmla="val -119092"/>
              <a:gd name="adj2" fmla="val -97404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47A00"/>
                </a:solidFill>
                <a:ea typeface="ＭＳ Ｐゴシック" charset="0"/>
                <a:cs typeface="ＭＳ Ｐゴシック" charset="0"/>
              </a:rPr>
              <a:t>I am one hop away</a:t>
            </a:r>
          </a:p>
        </p:txBody>
      </p:sp>
      <p:sp>
        <p:nvSpPr>
          <p:cNvPr id="40" name="Rectangular Callout 39"/>
          <p:cNvSpPr/>
          <p:nvPr/>
        </p:nvSpPr>
        <p:spPr bwMode="auto">
          <a:xfrm>
            <a:off x="762000" y="5715000"/>
            <a:ext cx="2667000" cy="685800"/>
          </a:xfrm>
          <a:prstGeom prst="wedgeRectCallout">
            <a:avLst>
              <a:gd name="adj1" fmla="val 23289"/>
              <a:gd name="adj2" fmla="val -11036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1" name="Rectangular Callout 40"/>
          <p:cNvSpPr/>
          <p:nvPr/>
        </p:nvSpPr>
        <p:spPr bwMode="auto">
          <a:xfrm>
            <a:off x="2590800" y="1143000"/>
            <a:ext cx="2667000" cy="685800"/>
          </a:xfrm>
          <a:prstGeom prst="wedgeRectCallout">
            <a:avLst>
              <a:gd name="adj1" fmla="val 4718"/>
              <a:gd name="adj2" fmla="val 82226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2" name="Rectangular Callout 41"/>
          <p:cNvSpPr/>
          <p:nvPr/>
        </p:nvSpPr>
        <p:spPr bwMode="auto">
          <a:xfrm>
            <a:off x="457200" y="2057400"/>
            <a:ext cx="2667000" cy="685800"/>
          </a:xfrm>
          <a:prstGeom prst="wedgeRectCallout">
            <a:avLst>
              <a:gd name="adj1" fmla="val 27099"/>
              <a:gd name="adj2" fmla="val 108152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4" name="Rectangular Callout 43"/>
          <p:cNvSpPr/>
          <p:nvPr/>
        </p:nvSpPr>
        <p:spPr bwMode="auto">
          <a:xfrm>
            <a:off x="2819400" y="2895600"/>
            <a:ext cx="2667000" cy="685800"/>
          </a:xfrm>
          <a:prstGeom prst="wedgeRectCallout">
            <a:avLst>
              <a:gd name="adj1" fmla="val -44806"/>
              <a:gd name="adj2" fmla="val 84078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I am two hops away</a:t>
            </a:r>
          </a:p>
        </p:txBody>
      </p:sp>
      <p:sp>
        <p:nvSpPr>
          <p:cNvPr id="45" name="Rectangular Callout 44"/>
          <p:cNvSpPr/>
          <p:nvPr/>
        </p:nvSpPr>
        <p:spPr bwMode="auto">
          <a:xfrm>
            <a:off x="76200" y="32766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6" name="Rectangular Callout 45"/>
          <p:cNvSpPr/>
          <p:nvPr/>
        </p:nvSpPr>
        <p:spPr bwMode="auto">
          <a:xfrm>
            <a:off x="76200" y="914400"/>
            <a:ext cx="2667000" cy="685800"/>
          </a:xfrm>
          <a:prstGeom prst="wedgeRectCallout">
            <a:avLst>
              <a:gd name="adj1" fmla="val 17099"/>
              <a:gd name="adj2" fmla="val 93337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7" name="Rectangular Callout 46"/>
          <p:cNvSpPr/>
          <p:nvPr/>
        </p:nvSpPr>
        <p:spPr bwMode="auto">
          <a:xfrm>
            <a:off x="6096000" y="4648200"/>
            <a:ext cx="2667000" cy="685800"/>
          </a:xfrm>
          <a:prstGeom prst="wedgeRectCallout">
            <a:avLst>
              <a:gd name="adj1" fmla="val -75759"/>
              <a:gd name="adj2" fmla="val -71479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sz="2800" dirty="0">
                <a:solidFill>
                  <a:schemeClr val="tx1"/>
                </a:solidFill>
                <a:ea typeface="ＭＳ Ｐゴシック" charset="0"/>
                <a:cs typeface="ＭＳ Ｐゴシック" charset="0"/>
              </a:rPr>
              <a:t>Destination</a:t>
            </a:r>
          </a:p>
        </p:txBody>
      </p:sp>
      <p:sp>
        <p:nvSpPr>
          <p:cNvPr id="48" name="Rectangular Callout 47"/>
          <p:cNvSpPr/>
          <p:nvPr/>
        </p:nvSpPr>
        <p:spPr bwMode="auto">
          <a:xfrm>
            <a:off x="457200" y="4953000"/>
            <a:ext cx="2667000" cy="685800"/>
          </a:xfrm>
          <a:prstGeom prst="wedgeRectCallout">
            <a:avLst>
              <a:gd name="adj1" fmla="val -3853"/>
              <a:gd name="adj2" fmla="val -86293"/>
            </a:avLst>
          </a:prstGeom>
          <a:ln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0" algn="ctr"/>
            <a:r>
              <a:rPr lang="en-US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I am three hops away</a:t>
            </a:r>
          </a:p>
        </p:txBody>
      </p:sp>
      <p:sp>
        <p:nvSpPr>
          <p:cNvPr id="4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045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Distance Vector Routing</a:t>
            </a: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912938"/>
            <a:ext cx="8839200" cy="4411662"/>
          </a:xfrm>
        </p:spPr>
        <p:txBody>
          <a:bodyPr>
            <a:normAutofit fontScale="77500" lnSpcReduction="20000"/>
          </a:bodyPr>
          <a:lstStyle/>
          <a:p>
            <a:pPr marL="0" indent="0" algn="just">
              <a:lnSpc>
                <a:spcPct val="90000"/>
              </a:lnSpc>
              <a:buNone/>
            </a:pPr>
            <a:r>
              <a:rPr lang="en-US" i="1" dirty="0">
                <a:latin typeface="Arial" charset="0"/>
              </a:rPr>
              <a:t>Each router sends its knowledge about the “whole” network to its neighbors. Information sharing at regular intervals. </a:t>
            </a:r>
          </a:p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knows the links to its neighbors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Does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flood this information to the whole network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Each router has provisional 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>
                <a:latin typeface="Arial" charset="0"/>
              </a:rPr>
              <a:t>shortest path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 to </a:t>
            </a:r>
            <a:br>
              <a:rPr lang="en-US" altLang="ja-JP" dirty="0">
                <a:latin typeface="Arial" charset="0"/>
              </a:rPr>
            </a:br>
            <a:r>
              <a:rPr lang="en-US" altLang="ja-JP" dirty="0">
                <a:solidFill>
                  <a:srgbClr val="FF0000"/>
                </a:solidFill>
                <a:latin typeface="Arial" charset="0"/>
              </a:rPr>
              <a:t>every</a:t>
            </a:r>
            <a:r>
              <a:rPr lang="en-US" altLang="ja-JP" dirty="0">
                <a:latin typeface="Arial" charset="0"/>
              </a:rPr>
              <a:t> other router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E.g.:  Router A: 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 can get to router B with cost 11</a:t>
            </a:r>
            <a:r>
              <a:rPr lang="ja-JP" altLang="en-US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”</a:t>
            </a:r>
            <a:endParaRPr lang="en-US" altLang="ja-JP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exchange this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distance vector</a:t>
            </a:r>
            <a:r>
              <a:rPr lang="en-US" dirty="0">
                <a:latin typeface="Arial" charset="0"/>
              </a:rPr>
              <a:t>  information with their neighboring routers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Vector because one entry per destination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Routers look over the set of options offered by their neighbors and select the best one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Iterative process converges to set of shortest paths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788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Networks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55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few other inconvenient truths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if we use a non-additive metric?</a:t>
            </a:r>
          </a:p>
          <a:p>
            <a:pPr lvl="1"/>
            <a:r>
              <a:rPr lang="en-US" dirty="0"/>
              <a:t>E.g., maximal capacity</a:t>
            </a:r>
          </a:p>
          <a:p>
            <a:pPr lvl="1"/>
            <a:endParaRPr lang="en-US" dirty="0"/>
          </a:p>
          <a:p>
            <a:r>
              <a:rPr lang="en-US" dirty="0"/>
              <a:t>What if routers don’t use the same metric?</a:t>
            </a:r>
          </a:p>
          <a:p>
            <a:pPr lvl="1"/>
            <a:r>
              <a:rPr lang="en-US" dirty="0"/>
              <a:t>I want low delay, you want low loss rate?</a:t>
            </a:r>
          </a:p>
          <a:p>
            <a:pPr lvl="1"/>
            <a:endParaRPr lang="en-US" dirty="0"/>
          </a:p>
          <a:p>
            <a:r>
              <a:rPr lang="en-US" dirty="0"/>
              <a:t>What happens if nodes lie?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035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Can You Use Any Metric?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 said that we can pick any metric.  Really?</a:t>
            </a:r>
          </a:p>
          <a:p>
            <a:r>
              <a:rPr lang="en-US" dirty="0"/>
              <a:t>What about maximizing capacity?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128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34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All nodes want to maximize capacity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7200" y="1295400"/>
            <a:ext cx="838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A high capacity link gets reduced to low capacity</a:t>
            </a:r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4495800" y="3810000"/>
            <a:ext cx="0" cy="2133600"/>
          </a:xfrm>
          <a:prstGeom prst="line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Arrow Connector 4"/>
          <p:cNvCxnSpPr/>
          <p:nvPr/>
        </p:nvCxnSpPr>
        <p:spPr bwMode="auto">
          <a:xfrm>
            <a:off x="2667000" y="3124200"/>
            <a:ext cx="838200" cy="457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54102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>
            <a:off x="4267200" y="4267200"/>
            <a:ext cx="0" cy="8382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5486400" y="3124200"/>
            <a:ext cx="762000" cy="53340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flipH="1">
            <a:off x="4114800" y="2514600"/>
            <a:ext cx="990600" cy="0"/>
          </a:xfrm>
          <a:prstGeom prst="straightConnector1">
            <a:avLst/>
          </a:prstGeom>
          <a:noFill/>
          <a:ln w="762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Text Box 143"/>
          <p:cNvSpPr txBox="1">
            <a:spLocks noChangeArrowheads="1"/>
          </p:cNvSpPr>
          <p:nvPr/>
        </p:nvSpPr>
        <p:spPr bwMode="auto">
          <a:xfrm>
            <a:off x="304800" y="13716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 err="1">
                <a:latin typeface="Times New Roman" charset="0"/>
              </a:rPr>
              <a:t>Problem:“cost</a:t>
            </a:r>
            <a:r>
              <a:rPr lang="en-US" sz="3200" b="0" i="1" dirty="0">
                <a:latin typeface="Times New Roman" charset="0"/>
              </a:rPr>
              <a:t>” does not change around loop</a:t>
            </a:r>
          </a:p>
        </p:txBody>
      </p:sp>
      <p:sp>
        <p:nvSpPr>
          <p:cNvPr id="28" name="Text Box 143"/>
          <p:cNvSpPr txBox="1">
            <a:spLocks noChangeArrowheads="1"/>
          </p:cNvSpPr>
          <p:nvPr/>
        </p:nvSpPr>
        <p:spPr bwMode="auto">
          <a:xfrm>
            <a:off x="381000" y="6096000"/>
            <a:ext cx="8534400" cy="5847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0" i="1" dirty="0">
                <a:latin typeface="Times New Roman" charset="0"/>
              </a:rPr>
              <a:t>Additive measures avoid this problem!</a:t>
            </a:r>
          </a:p>
        </p:txBody>
      </p:sp>
      <p:sp>
        <p:nvSpPr>
          <p:cNvPr id="2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464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28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 agreement on metrics?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If the nodes choose their paths according to different criteria, then bad things might happen</a:t>
            </a:r>
          </a:p>
          <a:p>
            <a:r>
              <a:rPr lang="en-US" dirty="0"/>
              <a:t>Example</a:t>
            </a:r>
          </a:p>
          <a:p>
            <a:pPr lvl="1"/>
            <a:r>
              <a:rPr lang="en-US" dirty="0"/>
              <a:t>Node A is minimizing latency</a:t>
            </a:r>
          </a:p>
          <a:p>
            <a:pPr lvl="1"/>
            <a:r>
              <a:rPr lang="en-US" dirty="0"/>
              <a:t>Node B is minimizing loss rate</a:t>
            </a:r>
          </a:p>
          <a:p>
            <a:pPr lvl="1"/>
            <a:r>
              <a:rPr lang="en-US" dirty="0"/>
              <a:t>Node C is minimizing price</a:t>
            </a:r>
          </a:p>
          <a:p>
            <a:r>
              <a:rPr lang="en-US" dirty="0"/>
              <a:t>Any of those goals are fine, if globally adopted</a:t>
            </a:r>
          </a:p>
          <a:p>
            <a:pPr lvl="1"/>
            <a:r>
              <a:rPr lang="en-US" dirty="0"/>
              <a:t>Only a problem when nodes use different criteria</a:t>
            </a:r>
          </a:p>
          <a:p>
            <a:pPr lvl="6"/>
            <a:endParaRPr lang="en-US" dirty="0"/>
          </a:p>
          <a:p>
            <a:r>
              <a:rPr lang="en-US" dirty="0"/>
              <a:t>Consider a routing algorithm where paths are described by delay, cost, loss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34349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Here?</a:t>
            </a:r>
          </a:p>
        </p:txBody>
      </p:sp>
      <p:sp>
        <p:nvSpPr>
          <p:cNvPr id="68" name="Oval 67"/>
          <p:cNvSpPr/>
          <p:nvPr/>
        </p:nvSpPr>
        <p:spPr bwMode="auto">
          <a:xfrm>
            <a:off x="1600200" y="22098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419600" y="3657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7086600" y="2133600"/>
            <a:ext cx="152400" cy="1524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419600" y="5867400"/>
            <a:ext cx="152400" cy="152400"/>
          </a:xfrm>
          <a:prstGeom prst="ellipse">
            <a:avLst/>
          </a:prstGeom>
          <a:solidFill>
            <a:srgbClr val="008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cxnSp>
        <p:nvCxnSpPr>
          <p:cNvPr id="85" name="Straight Connector 84"/>
          <p:cNvCxnSpPr>
            <a:endCxn id="70" idx="1"/>
          </p:cNvCxnSpPr>
          <p:nvPr/>
        </p:nvCxnSpPr>
        <p:spPr bwMode="auto">
          <a:xfrm>
            <a:off x="1676400" y="2286000"/>
            <a:ext cx="2765518" cy="13939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>
            <a:stCxn id="68" idx="7"/>
          </p:cNvCxnSpPr>
          <p:nvPr/>
        </p:nvCxnSpPr>
        <p:spPr bwMode="auto">
          <a:xfrm flipV="1">
            <a:off x="1730282" y="2209800"/>
            <a:ext cx="5378636" cy="2231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>
            <a:stCxn id="70" idx="7"/>
            <a:endCxn id="74" idx="3"/>
          </p:cNvCxnSpPr>
          <p:nvPr/>
        </p:nvCxnSpPr>
        <p:spPr bwMode="auto">
          <a:xfrm flipV="1">
            <a:off x="4549682" y="2263682"/>
            <a:ext cx="2559236" cy="14162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>
            <a:endCxn id="78" idx="0"/>
          </p:cNvCxnSpPr>
          <p:nvPr/>
        </p:nvCxnSpPr>
        <p:spPr bwMode="auto">
          <a:xfrm>
            <a:off x="4495800" y="3733800"/>
            <a:ext cx="0" cy="2133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>
            <a:stCxn id="68" idx="4"/>
            <a:endCxn id="78" idx="2"/>
          </p:cNvCxnSpPr>
          <p:nvPr/>
        </p:nvCxnSpPr>
        <p:spPr bwMode="auto">
          <a:xfrm>
            <a:off x="1676400" y="2362200"/>
            <a:ext cx="2743200" cy="35814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>
            <a:stCxn id="74" idx="4"/>
            <a:endCxn id="78" idx="6"/>
          </p:cNvCxnSpPr>
          <p:nvPr/>
        </p:nvCxnSpPr>
        <p:spPr bwMode="auto">
          <a:xfrm flipH="1">
            <a:off x="4572000" y="2286000"/>
            <a:ext cx="2590800" cy="365760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extBox 113"/>
          <p:cNvSpPr txBox="1"/>
          <p:nvPr/>
        </p:nvSpPr>
        <p:spPr>
          <a:xfrm>
            <a:off x="2895600" y="17526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720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752600" y="26670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loss link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3124200" y="3962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delay link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4038600" y="4343400"/>
            <a:ext cx="2971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latin typeface="+mn-lt"/>
              </a:rPr>
              <a:t>Low price link</a:t>
            </a:r>
          </a:p>
        </p:txBody>
      </p:sp>
      <p:sp>
        <p:nvSpPr>
          <p:cNvPr id="122" name="AutoShape 11"/>
          <p:cNvSpPr>
            <a:spLocks noChangeArrowheads="1"/>
          </p:cNvSpPr>
          <p:nvPr/>
        </p:nvSpPr>
        <p:spPr bwMode="auto">
          <a:xfrm>
            <a:off x="25400" y="1295400"/>
            <a:ext cx="3200400" cy="762000"/>
          </a:xfrm>
          <a:prstGeom prst="wedgeRoundRectCallout">
            <a:avLst>
              <a:gd name="adj1" fmla="val -2053"/>
              <a:gd name="adj2" fmla="val 78103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price, </a:t>
            </a:r>
          </a:p>
          <a:p>
            <a:pPr algn="ctr"/>
            <a:r>
              <a:rPr lang="en-US" dirty="0">
                <a:latin typeface="+mn-lt"/>
              </a:rPr>
              <a:t>then loss</a:t>
            </a:r>
          </a:p>
        </p:txBody>
      </p:sp>
      <p:sp>
        <p:nvSpPr>
          <p:cNvPr id="123" name="AutoShape 11"/>
          <p:cNvSpPr>
            <a:spLocks noChangeArrowheads="1"/>
          </p:cNvSpPr>
          <p:nvPr/>
        </p:nvSpPr>
        <p:spPr bwMode="auto">
          <a:xfrm>
            <a:off x="5715000" y="1295400"/>
            <a:ext cx="3200400" cy="762000"/>
          </a:xfrm>
          <a:prstGeom prst="wedgeRoundRectCallout">
            <a:avLst>
              <a:gd name="adj1" fmla="val 2709"/>
              <a:gd name="adj2" fmla="val 66436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delay,</a:t>
            </a:r>
          </a:p>
          <a:p>
            <a:pPr algn="ctr"/>
            <a:r>
              <a:rPr lang="en-US" dirty="0">
                <a:latin typeface="+mn-lt"/>
              </a:rPr>
              <a:t>then price</a:t>
            </a:r>
          </a:p>
        </p:txBody>
      </p:sp>
      <p:sp>
        <p:nvSpPr>
          <p:cNvPr id="124" name="AutoShape 11"/>
          <p:cNvSpPr>
            <a:spLocks noChangeArrowheads="1"/>
          </p:cNvSpPr>
          <p:nvPr/>
        </p:nvSpPr>
        <p:spPr bwMode="auto">
          <a:xfrm>
            <a:off x="5257800" y="3200400"/>
            <a:ext cx="3886200" cy="838200"/>
          </a:xfrm>
          <a:prstGeom prst="wedgeRoundRectCallout">
            <a:avLst>
              <a:gd name="adj1" fmla="val -68089"/>
              <a:gd name="adj2" fmla="val 14618"/>
              <a:gd name="adj3" fmla="val 16667"/>
            </a:avLst>
          </a:prstGeom>
          <a:solidFill>
            <a:srgbClr val="FFCC99"/>
          </a:solidFill>
          <a:ln w="3810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latin typeface="+mn-lt"/>
              </a:rPr>
              <a:t>Cares about loss,</a:t>
            </a:r>
          </a:p>
          <a:p>
            <a:pPr algn="ctr"/>
            <a:r>
              <a:rPr lang="en-US" dirty="0">
                <a:latin typeface="+mn-lt"/>
              </a:rPr>
              <a:t>then delay</a:t>
            </a:r>
          </a:p>
        </p:txBody>
      </p:sp>
      <p:sp>
        <p:nvSpPr>
          <p:cNvPr id="2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070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 animBg="1"/>
      <p:bldP spid="124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22238"/>
            <a:ext cx="8686800" cy="1173162"/>
          </a:xfrm>
        </p:spPr>
        <p:txBody>
          <a:bodyPr/>
          <a:lstStyle/>
          <a:p>
            <a:r>
              <a:rPr lang="en-US" dirty="0"/>
              <a:t>Must agree on loop-avoiding metric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all nodes minimize same metric</a:t>
            </a:r>
          </a:p>
          <a:p>
            <a:pPr lvl="4"/>
            <a:endParaRPr lang="en-US" dirty="0"/>
          </a:p>
          <a:p>
            <a:r>
              <a:rPr lang="en-US" dirty="0"/>
              <a:t>And that metric increases around loops</a:t>
            </a:r>
          </a:p>
          <a:p>
            <a:pPr lvl="3"/>
            <a:endParaRPr lang="en-US" dirty="0"/>
          </a:p>
          <a:p>
            <a:r>
              <a:rPr lang="en-US" dirty="0"/>
              <a:t>Then process is guaranteed to converge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51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happens when routers lie?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What if a router claims a 1-hop path to everywhere?</a:t>
            </a:r>
          </a:p>
          <a:p>
            <a:pPr lvl="3"/>
            <a:endParaRPr lang="en-US" dirty="0"/>
          </a:p>
          <a:p>
            <a:r>
              <a:rPr lang="en-US" dirty="0"/>
              <a:t>All traffic from nearby routers gets sent there</a:t>
            </a:r>
          </a:p>
          <a:p>
            <a:pPr lvl="4"/>
            <a:endParaRPr lang="en-US" dirty="0"/>
          </a:p>
          <a:p>
            <a:r>
              <a:rPr lang="en-US" dirty="0"/>
              <a:t>How can you tell if they are lying?</a:t>
            </a:r>
          </a:p>
          <a:p>
            <a:pPr lvl="4"/>
            <a:endParaRPr lang="en-US" dirty="0"/>
          </a:p>
          <a:p>
            <a:r>
              <a:rPr lang="en-US" dirty="0"/>
              <a:t>Can this happen in real life?</a:t>
            </a:r>
          </a:p>
          <a:p>
            <a:pPr lvl="1"/>
            <a:r>
              <a:rPr lang="en-US" dirty="0"/>
              <a:t>It has, several times….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913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228600" y="2133600"/>
            <a:ext cx="8686800" cy="2547937"/>
          </a:xfrm>
        </p:spPr>
        <p:txBody>
          <a:bodyPr/>
          <a:lstStyle/>
          <a:p>
            <a:r>
              <a:rPr lang="en-US" sz="3200" dirty="0"/>
              <a:t>Core idea</a:t>
            </a:r>
          </a:p>
          <a:p>
            <a:pPr lvl="1"/>
            <a:r>
              <a:rPr lang="en-US" sz="2800" dirty="0"/>
              <a:t>LS: tell all nodes about your immediate neighbors</a:t>
            </a:r>
          </a:p>
          <a:p>
            <a:pPr lvl="1"/>
            <a:r>
              <a:rPr lang="en-US" sz="2800" dirty="0"/>
              <a:t>DV: tell your immediate neighbors about (your least cost distance to) all nodes</a:t>
            </a:r>
          </a:p>
          <a:p>
            <a:pPr lvl="1"/>
            <a:endParaRPr lang="en-US" sz="2800" dirty="0"/>
          </a:p>
          <a:p>
            <a:endParaRPr lang="en-US" sz="32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68910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r>
              <a:rPr lang="en-US" sz="2400" dirty="0"/>
              <a:t>LS: each node learns the complete network map; each node computes shortest paths independently and in parallel</a:t>
            </a:r>
          </a:p>
          <a:p>
            <a:endParaRPr lang="en-US" sz="2400" dirty="0"/>
          </a:p>
          <a:p>
            <a:r>
              <a:rPr lang="en-US" sz="2400" dirty="0"/>
              <a:t>DV: no node has the complete picture; nodes cooperate to compute shortest paths in a distributed manner</a:t>
            </a:r>
          </a:p>
          <a:p>
            <a:endParaRPr lang="en-US" sz="2400" dirty="0"/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messaging overhead</a:t>
            </a:r>
            <a:endParaRPr lang="en-US" dirty="0">
              <a:solidFill>
                <a:srgbClr val="000090"/>
              </a:solidFill>
              <a:sym typeface="Wingdings"/>
            </a:endParaRP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has </a:t>
            </a:r>
            <a:r>
              <a:rPr lang="en-US" dirty="0">
                <a:solidFill>
                  <a:srgbClr val="000090"/>
                </a:solidFill>
              </a:rPr>
              <a:t>higher processing complexity</a:t>
            </a:r>
          </a:p>
          <a:p>
            <a:pPr lvl="1">
              <a:buFont typeface="Wingdings" charset="0"/>
              <a:buChar char="à"/>
            </a:pPr>
            <a:r>
              <a:rPr lang="en-US" dirty="0">
                <a:solidFill>
                  <a:srgbClr val="000090"/>
                </a:solidFill>
                <a:sym typeface="Wingdings"/>
              </a:rPr>
              <a:t>LS is l</a:t>
            </a:r>
            <a:r>
              <a:rPr lang="en-US" dirty="0">
                <a:solidFill>
                  <a:srgbClr val="000090"/>
                </a:solidFill>
              </a:rPr>
              <a:t>ess vulnerable to looping</a:t>
            </a:r>
          </a:p>
          <a:p>
            <a:pPr lvl="1"/>
            <a:endParaRPr lang="en-US" sz="2000" dirty="0"/>
          </a:p>
          <a:p>
            <a:endParaRPr lang="en-US" sz="24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6869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Link State vs. Distance Vector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905000"/>
            <a:ext cx="39624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FF0000"/>
                </a:solidFill>
              </a:rPr>
              <a:t>Message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</a:t>
            </a:r>
            <a:r>
              <a:rPr lang="en-US" sz="2000" dirty="0" err="1"/>
              <a:t>NxE</a:t>
            </a:r>
            <a:r>
              <a:rPr lang="en-US" sz="2000" dirty="0"/>
              <a:t>) messages; </a:t>
            </a:r>
          </a:p>
          <a:p>
            <a:pPr lvl="1"/>
            <a:r>
              <a:rPr lang="en-US" sz="1600" dirty="0"/>
              <a:t>N is #nodes; E is #edges</a:t>
            </a:r>
          </a:p>
          <a:p>
            <a:r>
              <a:rPr lang="en-US" sz="2000" dirty="0"/>
              <a:t>DV: O(#Iterations x E)</a:t>
            </a:r>
          </a:p>
          <a:p>
            <a:pPr lvl="1"/>
            <a:r>
              <a:rPr lang="en-US" sz="1600" dirty="0"/>
              <a:t>where #Iterations is ideally </a:t>
            </a:r>
            <a:br>
              <a:rPr lang="en-US" sz="1600" dirty="0"/>
            </a:br>
            <a:r>
              <a:rPr lang="en-US" sz="1600" dirty="0"/>
              <a:t>O(network diameter) but varies due to routing loops or the </a:t>
            </a:r>
            <a:br>
              <a:rPr lang="en-US" sz="1600" dirty="0"/>
            </a:br>
            <a:r>
              <a:rPr lang="en-US" sz="1600" dirty="0"/>
              <a:t>count-to-infinity problem</a:t>
            </a:r>
          </a:p>
          <a:p>
            <a:pPr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00FF"/>
                </a:solidFill>
              </a:rPr>
              <a:t>Processing </a:t>
            </a:r>
            <a:r>
              <a:rPr lang="en-US" sz="2000" dirty="0"/>
              <a:t>complexity</a:t>
            </a:r>
          </a:p>
          <a:p>
            <a:r>
              <a:rPr lang="en-US" sz="2000" dirty="0"/>
              <a:t>LS: O(N</a:t>
            </a:r>
            <a:r>
              <a:rPr lang="en-US" sz="2000" baseline="30000" dirty="0"/>
              <a:t>2</a:t>
            </a:r>
            <a:r>
              <a:rPr lang="en-US" sz="2000" dirty="0"/>
              <a:t>)</a:t>
            </a:r>
          </a:p>
          <a:p>
            <a:r>
              <a:rPr lang="en-US" sz="2000" dirty="0"/>
              <a:t>DV: O(#Iterations x N)</a:t>
            </a:r>
          </a:p>
        </p:txBody>
      </p:sp>
      <p:sp>
        <p:nvSpPr>
          <p:cNvPr id="80486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905000"/>
            <a:ext cx="4114800" cy="4267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sz="2000" dirty="0">
                <a:solidFill>
                  <a:srgbClr val="008000"/>
                </a:solidFill>
              </a:rPr>
              <a:t>Robustness:</a:t>
            </a:r>
            <a:r>
              <a:rPr lang="en-US" sz="2000" dirty="0"/>
              <a:t> what happens if router malfunctions?</a:t>
            </a:r>
          </a:p>
          <a:p>
            <a:r>
              <a:rPr lang="en-US" sz="2000" dirty="0"/>
              <a:t>LS: 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link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 computes only its </a:t>
            </a:r>
            <a:r>
              <a:rPr lang="en-US" sz="1800" i="1" dirty="0"/>
              <a:t>own</a:t>
            </a:r>
            <a:r>
              <a:rPr lang="en-US" sz="1800" dirty="0"/>
              <a:t> table</a:t>
            </a:r>
          </a:p>
          <a:p>
            <a:r>
              <a:rPr lang="en-US" sz="2000" dirty="0"/>
              <a:t>DV:</a:t>
            </a:r>
          </a:p>
          <a:p>
            <a:pPr lvl="1"/>
            <a:r>
              <a:rPr lang="en-US" sz="1800" dirty="0"/>
              <a:t>node can advertise incorrect </a:t>
            </a:r>
            <a:r>
              <a:rPr lang="en-US" sz="1800" i="1" dirty="0">
                <a:solidFill>
                  <a:schemeClr val="accent2"/>
                </a:solidFill>
              </a:rPr>
              <a:t>path</a:t>
            </a:r>
            <a:r>
              <a:rPr lang="en-US" sz="1800" dirty="0"/>
              <a:t> cost</a:t>
            </a:r>
          </a:p>
          <a:p>
            <a:pPr lvl="1"/>
            <a:r>
              <a:rPr lang="en-US" sz="1800" dirty="0"/>
              <a:t>each node</a:t>
            </a:r>
            <a:r>
              <a:rPr lang="ja-JP" altLang="en-US" sz="1800" dirty="0">
                <a:latin typeface="Arial"/>
              </a:rPr>
              <a:t>’</a:t>
            </a:r>
            <a:r>
              <a:rPr lang="en-US" sz="1800" dirty="0"/>
              <a:t>s table used by others; error propagates through network</a:t>
            </a:r>
          </a:p>
          <a:p>
            <a:pPr lvl="1"/>
            <a:endParaRPr lang="en-US" sz="18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19920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 Variety of </a:t>
            </a:r>
            <a:r>
              <a:rPr lang="en-US" sz="2700" i="1" dirty="0"/>
              <a:t>(Internet Protocol-based) </a:t>
            </a:r>
            <a:r>
              <a:rPr lang="en-US" dirty="0"/>
              <a:t>Routers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ISPs: carriers</a:t>
            </a:r>
          </a:p>
          <a:p>
            <a:pPr lvl="1"/>
            <a:r>
              <a:rPr lang="en-US" dirty="0"/>
              <a:t>Backbone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other ISPs)</a:t>
            </a:r>
          </a:p>
          <a:p>
            <a:r>
              <a:rPr lang="en-US" dirty="0"/>
              <a:t>Enterprises: companies, universities</a:t>
            </a:r>
          </a:p>
          <a:p>
            <a:pPr lvl="1"/>
            <a:r>
              <a:rPr lang="en-US" dirty="0"/>
              <a:t>Core</a:t>
            </a:r>
          </a:p>
          <a:p>
            <a:pPr lvl="1"/>
            <a:r>
              <a:rPr lang="en-US" dirty="0"/>
              <a:t>Edge</a:t>
            </a:r>
          </a:p>
          <a:p>
            <a:pPr lvl="1"/>
            <a:r>
              <a:rPr lang="en-US" dirty="0"/>
              <a:t>Border (to outside)</a:t>
            </a:r>
          </a:p>
          <a:p>
            <a:r>
              <a:rPr lang="en-US" dirty="0"/>
              <a:t>Datacenters: massive collections of machines</a:t>
            </a:r>
          </a:p>
          <a:p>
            <a:pPr lvl="1"/>
            <a:r>
              <a:rPr lang="en-US" dirty="0"/>
              <a:t>Top-of-Rack</a:t>
            </a:r>
          </a:p>
          <a:p>
            <a:pPr lvl="1"/>
            <a:r>
              <a:rPr lang="en-US" dirty="0"/>
              <a:t>Aggregation and Core</a:t>
            </a:r>
          </a:p>
          <a:p>
            <a:pPr lvl="1"/>
            <a:r>
              <a:rPr lang="en-US" dirty="0"/>
              <a:t>Border (to outside)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p:pic>
        <p:nvPicPr>
          <p:cNvPr id="240642" name="Picture 2">
            <a:extLst>
              <a:ext uri="{FF2B5EF4-FFF2-40B4-BE49-F238E27FC236}">
                <a16:creationId xmlns:a16="http://schemas.microsoft.com/office/drawing/2014/main" id="{9A7576DF-7115-6741-A54A-D80907713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1703535"/>
            <a:ext cx="1434707" cy="1428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4" name="Picture 4">
            <a:extLst>
              <a:ext uri="{FF2B5EF4-FFF2-40B4-BE49-F238E27FC236}">
                <a16:creationId xmlns:a16="http://schemas.microsoft.com/office/drawing/2014/main" id="{83C25C36-F8AC-3947-BF67-1E4213ECD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121" y="2894653"/>
            <a:ext cx="1891717" cy="1309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 descr="Arista Networks | Networking, Data center, Software">
            <a:extLst>
              <a:ext uri="{FF2B5EF4-FFF2-40B4-BE49-F238E27FC236}">
                <a16:creationId xmlns:a16="http://schemas.microsoft.com/office/drawing/2014/main" id="{3F5D987B-6CF8-7F46-B5A8-5421AD9829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25"/>
          <a:stretch/>
        </p:blipFill>
        <p:spPr bwMode="auto">
          <a:xfrm>
            <a:off x="5522026" y="5038306"/>
            <a:ext cx="3513974" cy="1691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6" name="Picture 6">
            <a:extLst>
              <a:ext uri="{FF2B5EF4-FFF2-40B4-BE49-F238E27FC236}">
                <a16:creationId xmlns:a16="http://schemas.microsoft.com/office/drawing/2014/main" id="{326B5396-56CE-0940-B01B-C50704E02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905" y="3324223"/>
            <a:ext cx="2026140" cy="88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0" name="Picture 10">
            <a:extLst>
              <a:ext uri="{FF2B5EF4-FFF2-40B4-BE49-F238E27FC236}">
                <a16:creationId xmlns:a16="http://schemas.microsoft.com/office/drawing/2014/main" id="{E8D2474D-8EDD-D942-B871-06A1FF546E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6204" y="1219426"/>
            <a:ext cx="1891717" cy="1255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52" name="Picture 12">
            <a:extLst>
              <a:ext uri="{FF2B5EF4-FFF2-40B4-BE49-F238E27FC236}">
                <a16:creationId xmlns:a16="http://schemas.microsoft.com/office/drawing/2014/main" id="{3601AB0C-C71E-694C-9E71-0374A6CAFE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2088" y="5714596"/>
            <a:ext cx="22479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28777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Routing: Just the Beginning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Link state and distance-vector are the deployed routing paradigms for intra-domain routing </a:t>
            </a:r>
          </a:p>
          <a:p>
            <a:endParaRPr lang="en-US" dirty="0"/>
          </a:p>
          <a:p>
            <a:r>
              <a:rPr lang="en-US" dirty="0"/>
              <a:t>Inter-domain routing (BGP)</a:t>
            </a:r>
          </a:p>
          <a:p>
            <a:pPr lvl="1"/>
            <a:r>
              <a:rPr lang="en-US" dirty="0"/>
              <a:t>more Part II (Principles of Communications)</a:t>
            </a:r>
          </a:p>
          <a:p>
            <a:pPr lvl="1"/>
            <a:r>
              <a:rPr lang="en-US" dirty="0"/>
              <a:t>A version of DV</a:t>
            </a:r>
          </a:p>
          <a:p>
            <a:pPr lvl="1"/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174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r>
              <a:rPr lang="en-US" dirty="0"/>
              <a:t>What are desirable goals for a routing solution?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868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“Good” paths (least cost)</a:t>
            </a:r>
          </a:p>
          <a:p>
            <a:r>
              <a:rPr lang="en-US" dirty="0"/>
              <a:t>Fast convergence after change/failures</a:t>
            </a:r>
          </a:p>
          <a:p>
            <a:pPr lvl="1"/>
            <a:r>
              <a:rPr lang="en-US" dirty="0"/>
              <a:t>no/rare loops</a:t>
            </a:r>
          </a:p>
          <a:p>
            <a:r>
              <a:rPr lang="en-US" dirty="0"/>
              <a:t>Scalable </a:t>
            </a:r>
          </a:p>
          <a:p>
            <a:pPr lvl="1"/>
            <a:r>
              <a:rPr lang="en-US" dirty="0"/>
              <a:t>#messages</a:t>
            </a:r>
          </a:p>
          <a:p>
            <a:pPr lvl="1"/>
            <a:r>
              <a:rPr lang="en-US" dirty="0"/>
              <a:t>table size </a:t>
            </a:r>
          </a:p>
          <a:p>
            <a:pPr lvl="1"/>
            <a:r>
              <a:rPr lang="en-US" dirty="0"/>
              <a:t>processing complexity</a:t>
            </a:r>
          </a:p>
          <a:p>
            <a:r>
              <a:rPr lang="en-US" dirty="0"/>
              <a:t>Secure</a:t>
            </a:r>
          </a:p>
          <a:p>
            <a:r>
              <a:rPr lang="en-US" dirty="0"/>
              <a:t>Policy</a:t>
            </a:r>
          </a:p>
          <a:p>
            <a:r>
              <a:rPr lang="en-US" dirty="0"/>
              <a:t>Rich metrics (more later)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82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Delivery models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077200" cy="4411662"/>
          </a:xfrm>
        </p:spPr>
        <p:txBody>
          <a:bodyPr/>
          <a:lstStyle/>
          <a:p>
            <a:r>
              <a:rPr lang="en-US" dirty="0"/>
              <a:t>What if a node wants to send to more than one destination?</a:t>
            </a:r>
          </a:p>
          <a:p>
            <a:pPr lvl="1"/>
            <a:r>
              <a:rPr lang="en-US" dirty="0"/>
              <a:t>broadcast: send to all</a:t>
            </a:r>
          </a:p>
          <a:p>
            <a:pPr lvl="1"/>
            <a:r>
              <a:rPr lang="en-US" dirty="0"/>
              <a:t>multicast: send to all members of a group</a:t>
            </a:r>
          </a:p>
          <a:p>
            <a:pPr lvl="1"/>
            <a:r>
              <a:rPr lang="en-US" dirty="0" err="1"/>
              <a:t>anycast</a:t>
            </a:r>
            <a:r>
              <a:rPr lang="en-US" dirty="0"/>
              <a:t>: send to any member of a group</a:t>
            </a:r>
          </a:p>
          <a:p>
            <a:pPr lvl="1"/>
            <a:endParaRPr lang="en-US" dirty="0"/>
          </a:p>
          <a:p>
            <a:r>
              <a:rPr lang="en-US" dirty="0"/>
              <a:t>What if a node wants to send along more than one path?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646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/>
          <a:lstStyle/>
          <a:p>
            <a:r>
              <a:rPr lang="en-US" dirty="0"/>
              <a:t>Metrics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533400" y="1828800"/>
            <a:ext cx="8610600" cy="4411662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Propagation delay</a:t>
            </a:r>
          </a:p>
          <a:p>
            <a:r>
              <a:rPr lang="en-US" sz="2400" dirty="0"/>
              <a:t>Congestion</a:t>
            </a:r>
          </a:p>
          <a:p>
            <a:r>
              <a:rPr lang="en-US" sz="2400" dirty="0"/>
              <a:t>Load balance</a:t>
            </a:r>
          </a:p>
          <a:p>
            <a:r>
              <a:rPr lang="en-US" sz="2400" dirty="0"/>
              <a:t>Bandwidth (available, capacity, maximal, </a:t>
            </a:r>
            <a:r>
              <a:rPr lang="en-US" sz="2400" dirty="0" err="1"/>
              <a:t>bbw</a:t>
            </a:r>
            <a:r>
              <a:rPr lang="en-US" sz="2400" dirty="0"/>
              <a:t>)</a:t>
            </a:r>
          </a:p>
          <a:p>
            <a:r>
              <a:rPr lang="en-US" sz="2400" dirty="0"/>
              <a:t>Price</a:t>
            </a:r>
          </a:p>
          <a:p>
            <a:r>
              <a:rPr lang="en-US" sz="2400" dirty="0"/>
              <a:t>Reliability </a:t>
            </a:r>
          </a:p>
          <a:p>
            <a:r>
              <a:rPr lang="en-US" sz="2400" dirty="0"/>
              <a:t>Loss rate </a:t>
            </a:r>
          </a:p>
          <a:p>
            <a:r>
              <a:rPr lang="en-US" sz="2400" dirty="0"/>
              <a:t>Combinations of the above</a:t>
            </a:r>
          </a:p>
          <a:p>
            <a:pPr marL="0" indent="0">
              <a:buNone/>
            </a:pPr>
            <a:r>
              <a:rPr lang="en-US" dirty="0"/>
              <a:t>In practice, operators set abstract “weights” (much like our costs); how exactly is a bit of a black art</a:t>
            </a:r>
          </a:p>
          <a:p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B4C05EBB-C536-E44B-A239-9A2987AEE65E}" type="slidenum">
              <a:rPr lang="en-US" smtClean="0"/>
              <a:pPr/>
              <a:t>73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2424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Routing back to Forwarding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Routing: “control plane”</a:t>
            </a:r>
          </a:p>
          <a:p>
            <a:pPr lvl="1"/>
            <a:r>
              <a:rPr lang="en-US" dirty="0"/>
              <a:t>Computing paths the packets will follow</a:t>
            </a:r>
          </a:p>
          <a:p>
            <a:pPr lvl="1"/>
            <a:r>
              <a:rPr lang="en-US" dirty="0"/>
              <a:t>Routers talking amongst themselves</a:t>
            </a:r>
          </a:p>
          <a:p>
            <a:pPr lvl="1"/>
            <a:r>
              <a:rPr lang="en-US" dirty="0"/>
              <a:t>Jointly creating the routing state</a:t>
            </a:r>
          </a:p>
          <a:p>
            <a:r>
              <a:rPr lang="en-US" dirty="0"/>
              <a:t>Forwarding: “data plane”</a:t>
            </a:r>
          </a:p>
          <a:p>
            <a:pPr lvl="1"/>
            <a:r>
              <a:rPr lang="en-US" dirty="0"/>
              <a:t>Directing a data packet to an outgoing link</a:t>
            </a:r>
          </a:p>
          <a:p>
            <a:pPr lvl="1"/>
            <a:r>
              <a:rPr lang="en-US" dirty="0"/>
              <a:t>Individual router using routing state</a:t>
            </a:r>
          </a:p>
          <a:p>
            <a:r>
              <a:rPr lang="en-US" dirty="0"/>
              <a:t>Two very different timescales….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054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Basic Architectural Components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of an IP Router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1125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9A6868-23C8-0342-AAC0-A58DD4DC46C2}" type="slidenum">
              <a:rPr lang="en-US">
                <a:solidFill>
                  <a:srgbClr val="000000"/>
                </a:solidFill>
              </a:rPr>
              <a:pPr>
                <a:defRPr/>
              </a:pPr>
              <a:t>76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1709738" y="1219200"/>
            <a:ext cx="3111500" cy="476567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6" name="Line 3"/>
          <p:cNvSpPr>
            <a:spLocks noChangeShapeType="1"/>
          </p:cNvSpPr>
          <p:nvPr/>
        </p:nvSpPr>
        <p:spPr bwMode="auto">
          <a:xfrm flipV="1">
            <a:off x="4572000" y="4724400"/>
            <a:ext cx="20574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>
            <a:off x="0" y="4724400"/>
            <a:ext cx="1981200" cy="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8" name="Rectangle 5"/>
          <p:cNvSpPr>
            <a:spLocks noChangeArrowheads="1"/>
          </p:cNvSpPr>
          <p:nvPr/>
        </p:nvSpPr>
        <p:spPr bwMode="auto">
          <a:xfrm>
            <a:off x="1981200" y="1447800"/>
            <a:ext cx="2590800" cy="21336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1981200" y="3810000"/>
            <a:ext cx="2590800" cy="1905000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0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58738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Independent operation!</a:t>
            </a:r>
          </a:p>
        </p:txBody>
      </p:sp>
      <p:sp>
        <p:nvSpPr>
          <p:cNvPr id="38921" name="Freeform 8"/>
          <p:cNvSpPr>
            <a:spLocks/>
          </p:cNvSpPr>
          <p:nvPr/>
        </p:nvSpPr>
        <p:spPr bwMode="auto">
          <a:xfrm>
            <a:off x="6629400" y="2057400"/>
            <a:ext cx="152400" cy="16764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2" name="Freeform 9"/>
          <p:cNvSpPr>
            <a:spLocks/>
          </p:cNvSpPr>
          <p:nvPr/>
        </p:nvSpPr>
        <p:spPr bwMode="auto">
          <a:xfrm>
            <a:off x="6629400" y="3886200"/>
            <a:ext cx="152400" cy="1828800"/>
          </a:xfrm>
          <a:custGeom>
            <a:avLst/>
            <a:gdLst>
              <a:gd name="T0" fmla="*/ 0 w 96"/>
              <a:gd name="T1" fmla="*/ 0 h 1056"/>
              <a:gd name="T2" fmla="*/ 2147483647 w 96"/>
              <a:gd name="T3" fmla="*/ 2147483647 h 1056"/>
              <a:gd name="T4" fmla="*/ 2147483647 w 96"/>
              <a:gd name="T5" fmla="*/ 2147483647 h 1056"/>
              <a:gd name="T6" fmla="*/ 2147483647 w 96"/>
              <a:gd name="T7" fmla="*/ 2147483647 h 1056"/>
              <a:gd name="T8" fmla="*/ 2147483647 w 96"/>
              <a:gd name="T9" fmla="*/ 2147483647 h 1056"/>
              <a:gd name="T10" fmla="*/ 2147483647 w 96"/>
              <a:gd name="T11" fmla="*/ 2147483647 h 1056"/>
              <a:gd name="T12" fmla="*/ 0 w 96"/>
              <a:gd name="T13" fmla="*/ 2147483647 h 10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1056"/>
              <a:gd name="T23" fmla="*/ 96 w 96"/>
              <a:gd name="T24" fmla="*/ 1056 h 10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1056">
                <a:moveTo>
                  <a:pt x="0" y="0"/>
                </a:moveTo>
                <a:lnTo>
                  <a:pt x="48" y="48"/>
                </a:lnTo>
                <a:lnTo>
                  <a:pt x="48" y="528"/>
                </a:lnTo>
                <a:lnTo>
                  <a:pt x="96" y="576"/>
                </a:lnTo>
                <a:lnTo>
                  <a:pt x="48" y="624"/>
                </a:lnTo>
                <a:lnTo>
                  <a:pt x="48" y="1008"/>
                </a:lnTo>
                <a:lnTo>
                  <a:pt x="0" y="1056"/>
                </a:lnTo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38923" name="Text Box 10"/>
          <p:cNvSpPr txBox="1">
            <a:spLocks noChangeArrowheads="1"/>
          </p:cNvSpPr>
          <p:nvPr/>
        </p:nvSpPr>
        <p:spPr bwMode="auto">
          <a:xfrm>
            <a:off x="6233532" y="1841500"/>
            <a:ext cx="2520241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solidFill>
                  <a:srgbClr val="000000"/>
                </a:solidFill>
                <a:latin typeface="Arial"/>
              </a:rPr>
              <a:t>Control Plane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network-change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6616700" y="4084638"/>
            <a:ext cx="1753906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b="1" dirty="0" err="1">
                <a:solidFill>
                  <a:srgbClr val="000000"/>
                </a:solidFill>
                <a:latin typeface="Arial"/>
              </a:rPr>
              <a:t>Datapath</a:t>
            </a:r>
            <a:endParaRPr lang="en-US" sz="2400" dirty="0">
              <a:solidFill>
                <a:srgbClr val="000000"/>
              </a:solidFill>
              <a:latin typeface="Arial"/>
            </a:endParaRP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per-packet 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processing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52800" y="4267200"/>
            <a:ext cx="11430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Switching</a:t>
            </a:r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2057400" y="4267200"/>
            <a:ext cx="1295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Forwarding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Table</a:t>
            </a:r>
          </a:p>
        </p:txBody>
      </p:sp>
      <p:sp>
        <p:nvSpPr>
          <p:cNvPr id="38927" name="Rectangle 14"/>
          <p:cNvSpPr>
            <a:spLocks noChangeArrowheads="1"/>
          </p:cNvSpPr>
          <p:nvPr/>
        </p:nvSpPr>
        <p:spPr bwMode="auto">
          <a:xfrm>
            <a:off x="2667000" y="28194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  Table</a:t>
            </a:r>
          </a:p>
        </p:txBody>
      </p:sp>
      <p:sp>
        <p:nvSpPr>
          <p:cNvPr id="38928" name="Rectangle 15"/>
          <p:cNvSpPr>
            <a:spLocks noChangeArrowheads="1"/>
          </p:cNvSpPr>
          <p:nvPr/>
        </p:nvSpPr>
        <p:spPr bwMode="auto">
          <a:xfrm>
            <a:off x="2667000" y="2209800"/>
            <a:ext cx="12954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Routing 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Protocols</a:t>
            </a:r>
          </a:p>
        </p:txBody>
      </p:sp>
      <p:sp>
        <p:nvSpPr>
          <p:cNvPr id="38929" name="Rectangle 16"/>
          <p:cNvSpPr>
            <a:spLocks noChangeArrowheads="1"/>
          </p:cNvSpPr>
          <p:nvPr/>
        </p:nvSpPr>
        <p:spPr bwMode="auto">
          <a:xfrm>
            <a:off x="2514600" y="1524000"/>
            <a:ext cx="1600200" cy="609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Management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&amp; CLI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953000" y="1447800"/>
            <a:ext cx="838200" cy="4267200"/>
            <a:chOff x="3120" y="912"/>
            <a:chExt cx="528" cy="2688"/>
          </a:xfrm>
        </p:grpSpPr>
        <p:sp>
          <p:nvSpPr>
            <p:cNvPr id="38931" name="AutoShape 17"/>
            <p:cNvSpPr>
              <a:spLocks/>
            </p:cNvSpPr>
            <p:nvPr/>
          </p:nvSpPr>
          <p:spPr bwMode="auto">
            <a:xfrm>
              <a:off x="3120" y="912"/>
              <a:ext cx="144" cy="1344"/>
            </a:xfrm>
            <a:prstGeom prst="rightBrace">
              <a:avLst>
                <a:gd name="adj1" fmla="val 77778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2" name="Text Box 18"/>
            <p:cNvSpPr txBox="1">
              <a:spLocks noChangeArrowheads="1"/>
            </p:cNvSpPr>
            <p:nvPr/>
          </p:nvSpPr>
          <p:spPr bwMode="auto">
            <a:xfrm rot="5400000">
              <a:off x="2967" y="1441"/>
              <a:ext cx="88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Software</a:t>
              </a:r>
            </a:p>
          </p:txBody>
        </p:sp>
        <p:sp>
          <p:nvSpPr>
            <p:cNvPr id="38933" name="AutoShape 19"/>
            <p:cNvSpPr>
              <a:spLocks/>
            </p:cNvSpPr>
            <p:nvPr/>
          </p:nvSpPr>
          <p:spPr bwMode="auto">
            <a:xfrm>
              <a:off x="3120" y="2400"/>
              <a:ext cx="144" cy="1200"/>
            </a:xfrm>
            <a:prstGeom prst="rightBrace">
              <a:avLst>
                <a:gd name="adj1" fmla="val 69444"/>
                <a:gd name="adj2" fmla="val 49329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38934" name="Text Box 20"/>
            <p:cNvSpPr txBox="1">
              <a:spLocks noChangeArrowheads="1"/>
            </p:cNvSpPr>
            <p:nvPr/>
          </p:nvSpPr>
          <p:spPr bwMode="auto">
            <a:xfrm rot="5400000">
              <a:off x="3008" y="2848"/>
              <a:ext cx="992" cy="2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400" dirty="0">
                  <a:solidFill>
                    <a:srgbClr val="FF3300"/>
                  </a:solidFill>
                  <a:latin typeface="Arial"/>
                </a:rPr>
                <a:t>Hardware</a:t>
              </a:r>
            </a:p>
          </p:txBody>
        </p:sp>
      </p:grpSp>
      <p:sp>
        <p:nvSpPr>
          <p:cNvPr id="3" name="Rectangle 2"/>
          <p:cNvSpPr/>
          <p:nvPr/>
        </p:nvSpPr>
        <p:spPr bwMode="auto">
          <a:xfrm>
            <a:off x="78059" y="1115122"/>
            <a:ext cx="9065941" cy="26948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9141" y="1152294"/>
            <a:ext cx="807905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If the control-plane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fails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…..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The data-path is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 affected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…</a:t>
            </a: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like a loyal pet it will keep going using the current (last) table update</a:t>
            </a:r>
          </a:p>
          <a:p>
            <a:pPr algn="ctr"/>
            <a:endParaRPr lang="en-GB" sz="2400" dirty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GB" sz="2400" dirty="0">
                <a:latin typeface="Arial" charset="0"/>
                <a:ea typeface="Arial" charset="0"/>
                <a:cs typeface="Arial" charset="0"/>
              </a:rPr>
              <a:t>This is a feature </a:t>
            </a:r>
            <a:r>
              <a:rPr lang="en-GB" sz="2400" b="1" dirty="0"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GB" sz="2400" dirty="0">
                <a:latin typeface="Arial" charset="0"/>
                <a:ea typeface="Arial" charset="0"/>
                <a:cs typeface="Arial" charset="0"/>
              </a:rPr>
              <a:t> a bug</a:t>
            </a:r>
          </a:p>
        </p:txBody>
      </p:sp>
    </p:spTree>
    <p:extLst>
      <p:ext uri="{BB962C8B-B14F-4D97-AF65-F5344CB8AC3E}">
        <p14:creationId xmlns:p14="http://schemas.microsoft.com/office/powerpoint/2010/main" val="59578781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8A23001-2294-6545-B391-9CDF8B5F13ED}" type="slidenum">
              <a:rPr lang="en-US">
                <a:solidFill>
                  <a:srgbClr val="000000"/>
                </a:solidFill>
              </a:rPr>
              <a:pPr>
                <a:defRPr/>
              </a:pPr>
              <a:t>77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330200" y="373063"/>
            <a:ext cx="8364538" cy="1235075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Per-packet processing in an IP Router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4850" y="1760538"/>
            <a:ext cx="7772400" cy="4494212"/>
          </a:xfrm>
        </p:spPr>
        <p:txBody>
          <a:bodyPr/>
          <a:lstStyle/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1. Accept packet arriving on an incoming link.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2. Lookup packet destination address in the forwarding table, to identify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3. Manipulate packet header: e.g., decrement TTL, update header checksum.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4. Send packet to the outgoing port(s).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5. Buffer packet in the queue.</a:t>
            </a:r>
          </a:p>
          <a:p>
            <a:pPr marL="533400" indent="-533400">
              <a:buClr>
                <a:srgbClr val="FFFF00"/>
              </a:buClr>
              <a:buFont typeface="Wingdings" charset="2"/>
              <a:buNone/>
            </a:pPr>
            <a:r>
              <a:rPr lang="en-US"/>
              <a:t>6. Transmit packet onto outgoing link.</a:t>
            </a:r>
          </a:p>
        </p:txBody>
      </p:sp>
    </p:spTree>
    <p:extLst>
      <p:ext uri="{BB962C8B-B14F-4D97-AF65-F5344CB8AC3E}">
        <p14:creationId xmlns:p14="http://schemas.microsoft.com/office/powerpoint/2010/main" val="391253448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B09AE8-5FAD-0C4B-A01E-BB61C781D67A}" type="slidenum">
              <a:rPr lang="en-US">
                <a:solidFill>
                  <a:srgbClr val="000000"/>
                </a:solidFill>
              </a:rPr>
              <a:pPr>
                <a:defRPr/>
              </a:pPr>
              <a:t>78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00200" y="1905000"/>
            <a:ext cx="5791200" cy="2362200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sp>
        <p:nvSpPr>
          <p:cNvPr id="43013" name="Rectangle 4"/>
          <p:cNvSpPr>
            <a:spLocks noChangeArrowheads="1"/>
          </p:cNvSpPr>
          <p:nvPr/>
        </p:nvSpPr>
        <p:spPr bwMode="auto">
          <a:xfrm>
            <a:off x="2057400" y="2438400"/>
            <a:ext cx="17526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Lookup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IP Address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3810000" y="2438400"/>
            <a:ext cx="1447800" cy="12954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Update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Header</a:t>
            </a:r>
          </a:p>
        </p:txBody>
      </p:sp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2133600" y="1905000"/>
            <a:ext cx="3260725" cy="519113"/>
          </a:xfrm>
          <a:prstGeom prst="rect">
            <a:avLst/>
          </a:prstGeom>
          <a:solidFill>
            <a:schemeClr val="bg2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Header Processing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4800" y="2438400"/>
            <a:ext cx="1752600" cy="609600"/>
            <a:chOff x="192" y="2064"/>
            <a:chExt cx="1104" cy="384"/>
          </a:xfrm>
        </p:grpSpPr>
        <p:sp>
          <p:nvSpPr>
            <p:cNvPr id="43036" name="Line 8"/>
            <p:cNvSpPr>
              <a:spLocks noChangeShapeType="1"/>
            </p:cNvSpPr>
            <p:nvPr/>
          </p:nvSpPr>
          <p:spPr bwMode="auto">
            <a:xfrm>
              <a:off x="192" y="2448"/>
              <a:ext cx="1104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7" name="Rectangle 9"/>
            <p:cNvSpPr>
              <a:spLocks noChangeArrowheads="1"/>
            </p:cNvSpPr>
            <p:nvPr/>
          </p:nvSpPr>
          <p:spPr bwMode="auto">
            <a:xfrm>
              <a:off x="192" y="206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8" name="Rectangle 10"/>
            <p:cNvSpPr>
              <a:spLocks noChangeArrowheads="1"/>
            </p:cNvSpPr>
            <p:nvPr/>
          </p:nvSpPr>
          <p:spPr bwMode="auto">
            <a:xfrm>
              <a:off x="768" y="2064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303838" y="2438400"/>
            <a:ext cx="3429000" cy="609600"/>
            <a:chOff x="3504" y="1536"/>
            <a:chExt cx="2160" cy="384"/>
          </a:xfrm>
        </p:grpSpPr>
        <p:sp>
          <p:nvSpPr>
            <p:cNvPr id="43033" name="Line 12"/>
            <p:cNvSpPr>
              <a:spLocks noChangeShapeType="1"/>
            </p:cNvSpPr>
            <p:nvPr/>
          </p:nvSpPr>
          <p:spPr bwMode="auto">
            <a:xfrm>
              <a:off x="3504" y="1920"/>
              <a:ext cx="2160" cy="0"/>
            </a:xfrm>
            <a:prstGeom prst="line">
              <a:avLst/>
            </a:prstGeom>
            <a:noFill/>
            <a:ln w="76200" cap="sq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34" name="Rectangle 13"/>
            <p:cNvSpPr>
              <a:spLocks noChangeArrowheads="1"/>
            </p:cNvSpPr>
            <p:nvPr/>
          </p:nvSpPr>
          <p:spPr bwMode="auto">
            <a:xfrm>
              <a:off x="4656" y="153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3035" name="Rectangle 14"/>
            <p:cNvSpPr>
              <a:spLocks noChangeArrowheads="1"/>
            </p:cNvSpPr>
            <p:nvPr/>
          </p:nvSpPr>
          <p:spPr bwMode="auto">
            <a:xfrm>
              <a:off x="5232" y="1536"/>
              <a:ext cx="336" cy="240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sz="2000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455160" y="4752975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prefixes</a:t>
            </a:r>
          </a:p>
          <a:p>
            <a:pPr algn="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676400" y="3733800"/>
            <a:ext cx="1981200" cy="1981200"/>
            <a:chOff x="1056" y="2352"/>
            <a:chExt cx="1248" cy="1248"/>
          </a:xfrm>
        </p:grpSpPr>
        <p:sp>
          <p:nvSpPr>
            <p:cNvPr id="47121" name="Rectangle 17"/>
            <p:cNvSpPr>
              <a:spLocks noChangeArrowheads="1"/>
            </p:cNvSpPr>
            <p:nvPr/>
          </p:nvSpPr>
          <p:spPr bwMode="auto">
            <a:xfrm>
              <a:off x="1392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grpSp>
          <p:nvGrpSpPr>
            <p:cNvPr id="43030" name="Group 18"/>
            <p:cNvGrpSpPr>
              <a:grpSpLocks/>
            </p:cNvGrpSpPr>
            <p:nvPr/>
          </p:nvGrpSpPr>
          <p:grpSpPr bwMode="auto">
            <a:xfrm>
              <a:off x="1056" y="2352"/>
              <a:ext cx="739" cy="480"/>
              <a:chOff x="1056" y="2352"/>
              <a:chExt cx="739" cy="480"/>
            </a:xfrm>
          </p:grpSpPr>
          <p:sp>
            <p:nvSpPr>
              <p:cNvPr id="43031" name="Line 19"/>
              <p:cNvSpPr>
                <a:spLocks noChangeShapeType="1"/>
              </p:cNvSpPr>
              <p:nvPr/>
            </p:nvSpPr>
            <p:spPr bwMode="auto">
              <a:xfrm>
                <a:off x="1632" y="2352"/>
                <a:ext cx="0" cy="480"/>
              </a:xfrm>
              <a:prstGeom prst="line">
                <a:avLst/>
              </a:prstGeom>
              <a:noFill/>
              <a:ln w="38100" cap="rnd">
                <a:solidFill>
                  <a:schemeClr val="tx1"/>
                </a:solidFill>
                <a:prstDash val="sysDot"/>
                <a:round/>
                <a:headEnd type="none" w="sm" len="sm"/>
                <a:tailEnd type="triangle" w="sm" len="sm"/>
              </a:ln>
            </p:spPr>
            <p:txBody>
              <a:bodyPr wrap="none">
                <a:prstTxWarp prst="textNoShape">
                  <a:avLst/>
                </a:prstTxWarp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43032" name="Text Box 20"/>
              <p:cNvSpPr txBox="1">
                <a:spLocks noChangeArrowheads="1"/>
              </p:cNvSpPr>
              <p:nvPr/>
            </p:nvSpPr>
            <p:spPr bwMode="auto">
              <a:xfrm>
                <a:off x="1056" y="2476"/>
                <a:ext cx="739" cy="213"/>
              </a:xfrm>
              <a:prstGeom prst="rect">
                <a:avLst/>
              </a:prstGeom>
              <a:solidFill>
                <a:schemeClr val="bg2"/>
              </a:solidFill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defTabSz="9144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00"/>
                    </a:solidFill>
                    <a:latin typeface="Arial"/>
                  </a:rPr>
                  <a:t>IP Address</a:t>
                </a:r>
              </a:p>
            </p:txBody>
          </p:sp>
        </p:grp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3011488" y="3733800"/>
            <a:ext cx="1039812" cy="762000"/>
            <a:chOff x="1897" y="2352"/>
            <a:chExt cx="655" cy="480"/>
          </a:xfrm>
        </p:grpSpPr>
        <p:sp>
          <p:nvSpPr>
            <p:cNvPr id="43027" name="Line 22"/>
            <p:cNvSpPr>
              <a:spLocks noChangeShapeType="1"/>
            </p:cNvSpPr>
            <p:nvPr/>
          </p:nvSpPr>
          <p:spPr bwMode="auto">
            <a:xfrm flipV="1">
              <a:off x="2064" y="2352"/>
              <a:ext cx="0" cy="480"/>
            </a:xfrm>
            <a:prstGeom prst="line">
              <a:avLst/>
            </a:prstGeom>
            <a:noFill/>
            <a:ln w="3810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3028" name="Text Box 23"/>
            <p:cNvSpPr txBox="1">
              <a:spLocks noChangeArrowheads="1"/>
            </p:cNvSpPr>
            <p:nvPr/>
          </p:nvSpPr>
          <p:spPr bwMode="auto">
            <a:xfrm>
              <a:off x="1897" y="2476"/>
              <a:ext cx="655" cy="213"/>
            </a:xfrm>
            <a:prstGeom prst="rect">
              <a:avLst/>
            </a:prstGeom>
            <a:solidFill>
              <a:schemeClr val="bg2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</a:rPr>
                <a:t>Next Hop</a:t>
              </a:r>
            </a:p>
          </p:txBody>
        </p:sp>
      </p:grpSp>
      <p:sp>
        <p:nvSpPr>
          <p:cNvPr id="43021" name="Rectangle 24"/>
          <p:cNvSpPr>
            <a:spLocks noChangeArrowheads="1"/>
          </p:cNvSpPr>
          <p:nvPr/>
        </p:nvSpPr>
        <p:spPr bwMode="auto">
          <a:xfrm>
            <a:off x="5608638" y="2438400"/>
            <a:ext cx="1371600" cy="1265238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Queue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000000"/>
                </a:solidFill>
                <a:latin typeface="Arial"/>
              </a:rPr>
              <a:t>Packet</a:t>
            </a:r>
          </a:p>
        </p:txBody>
      </p: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5532438" y="3733800"/>
            <a:ext cx="1447800" cy="1981200"/>
            <a:chOff x="3485" y="2352"/>
            <a:chExt cx="912" cy="124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3485" y="2832"/>
              <a:ext cx="912" cy="768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Buffer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rial"/>
                </a:rPr>
                <a:t>Memory</a:t>
              </a:r>
            </a:p>
          </p:txBody>
        </p:sp>
        <p:sp>
          <p:nvSpPr>
            <p:cNvPr id="43026" name="Line 27"/>
            <p:cNvSpPr>
              <a:spLocks noChangeShapeType="1"/>
            </p:cNvSpPr>
            <p:nvPr/>
          </p:nvSpPr>
          <p:spPr bwMode="auto">
            <a:xfrm>
              <a:off x="3725" y="2352"/>
              <a:ext cx="0" cy="480"/>
            </a:xfrm>
            <a:prstGeom prst="line">
              <a:avLst/>
            </a:prstGeom>
            <a:noFill/>
            <a:ln w="57150">
              <a:solidFill>
                <a:schemeClr val="tx2"/>
              </a:solidFill>
              <a:round/>
              <a:headEnd type="none" w="sm" len="sm"/>
              <a:tailEnd type="triangle" w="med" len="med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7132" name="Line 28"/>
          <p:cNvSpPr>
            <a:spLocks noChangeShapeType="1"/>
          </p:cNvSpPr>
          <p:nvPr/>
        </p:nvSpPr>
        <p:spPr bwMode="auto">
          <a:xfrm flipV="1">
            <a:off x="6599238" y="3733800"/>
            <a:ext cx="0" cy="7620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7133" name="Text Box 29"/>
          <p:cNvSpPr txBox="1">
            <a:spLocks noChangeArrowheads="1"/>
          </p:cNvSpPr>
          <p:nvPr/>
        </p:nvSpPr>
        <p:spPr bwMode="auto">
          <a:xfrm>
            <a:off x="7042150" y="4768850"/>
            <a:ext cx="1732415" cy="646331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~1M packets</a:t>
            </a:r>
          </a:p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Arial"/>
              </a:rPr>
              <a:t>Off-chip DRAM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12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9" grpId="0" autoUpdateAnimBg="0"/>
      <p:bldP spid="47132" grpId="0" animBg="1"/>
      <p:bldP spid="47133" grpId="0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/>
          <p:cNvSpPr>
            <a:spLocks noGrp="1"/>
          </p:cNvSpPr>
          <p:nvPr>
            <p:ph type="title"/>
          </p:nvPr>
        </p:nvSpPr>
        <p:spPr>
          <a:xfrm>
            <a:off x="457200" y="5336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Forwarding tables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590550" y="2484438"/>
          <a:ext cx="3733800" cy="1554296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 2</a:t>
                      </a:r>
                      <a:r>
                        <a:rPr kumimoji="0" lang="en-US" sz="1800" b="0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32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565" name="Right Brace 7"/>
          <p:cNvSpPr>
            <a:spLocks/>
          </p:cNvSpPr>
          <p:nvPr/>
        </p:nvSpPr>
        <p:spPr bwMode="auto">
          <a:xfrm>
            <a:off x="4476750" y="2895600"/>
            <a:ext cx="5334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23566" name="TextBox 8"/>
          <p:cNvSpPr txBox="1">
            <a:spLocks noChangeArrowheads="1"/>
          </p:cNvSpPr>
          <p:nvPr/>
        </p:nvSpPr>
        <p:spPr bwMode="auto">
          <a:xfrm>
            <a:off x="5010150" y="3276600"/>
            <a:ext cx="23903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~ 4 billion entries</a:t>
            </a:r>
          </a:p>
        </p:txBody>
      </p:sp>
      <p:sp>
        <p:nvSpPr>
          <p:cNvPr id="23567" name="TextBox 9"/>
          <p:cNvSpPr txBox="1">
            <a:spLocks noChangeArrowheads="1"/>
          </p:cNvSpPr>
          <p:nvPr/>
        </p:nvSpPr>
        <p:spPr bwMode="auto">
          <a:xfrm>
            <a:off x="590550" y="1600200"/>
            <a:ext cx="29707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Naïve approach:</a:t>
            </a:r>
          </a:p>
          <a:p>
            <a:pPr eaLnBrk="1" hangingPunct="1"/>
            <a:r>
              <a:rPr lang="en-US" dirty="0">
                <a:latin typeface="Calibri"/>
              </a:rPr>
              <a:t>One entry per address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590550" y="4114800"/>
            <a:ext cx="586327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latin typeface="Calibri"/>
              </a:rPr>
              <a:t>Improved approach:</a:t>
            </a:r>
          </a:p>
          <a:p>
            <a:pPr eaLnBrk="1" hangingPunct="1"/>
            <a:r>
              <a:rPr lang="en-US" dirty="0">
                <a:latin typeface="Calibri"/>
              </a:rPr>
              <a:t>Group (and </a:t>
            </a:r>
            <a:r>
              <a:rPr lang="en-US" b="1" i="1" dirty="0">
                <a:latin typeface="Calibri"/>
              </a:rPr>
              <a:t>SORT</a:t>
            </a:r>
            <a:r>
              <a:rPr lang="en-US" i="1" dirty="0">
                <a:latin typeface="Calibri"/>
              </a:rPr>
              <a:t>)</a:t>
            </a:r>
            <a:r>
              <a:rPr lang="en-US" dirty="0">
                <a:latin typeface="Calibri"/>
              </a:rPr>
              <a:t> entries to reduce table size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590550" y="4945063"/>
          <a:ext cx="5260975" cy="1554296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6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Entry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Destination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Port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5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50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0.0.0.0 – 127.255.255.255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128.0.0.1 – 128.255.255.255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248.0.0.0 – 255.255.255.255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⋮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0"/>
                          <a:cs typeface="ＭＳ Ｐゴシック" charset="0"/>
                        </a:rPr>
                        <a:t>12</a:t>
                      </a:r>
                    </a:p>
                  </a:txBody>
                  <a:tcPr marT="45674" marB="45674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4058" name="Rectangle 1"/>
          <p:cNvSpPr>
            <a:spLocks noChangeArrowheads="1"/>
          </p:cNvSpPr>
          <p:nvPr/>
        </p:nvSpPr>
        <p:spPr bwMode="auto">
          <a:xfrm>
            <a:off x="590550" y="1173163"/>
            <a:ext cx="2076450" cy="279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rIns="0" anchor="ctr"/>
          <a:lstStyle/>
          <a:p>
            <a:pPr algn="ctr" eaLnBrk="0" hangingPunct="0"/>
            <a:r>
              <a:rPr lang="en-US" sz="1600">
                <a:solidFill>
                  <a:srgbClr val="000000"/>
                </a:solidFill>
              </a:rPr>
              <a:t>IP address</a:t>
            </a:r>
          </a:p>
        </p:txBody>
      </p:sp>
      <p:sp>
        <p:nvSpPr>
          <p:cNvPr id="44059" name="Right Brace 2"/>
          <p:cNvSpPr>
            <a:spLocks/>
          </p:cNvSpPr>
          <p:nvPr/>
        </p:nvSpPr>
        <p:spPr bwMode="auto">
          <a:xfrm>
            <a:off x="2751138" y="1173163"/>
            <a:ext cx="155575" cy="279400"/>
          </a:xfrm>
          <a:prstGeom prst="rightBrace">
            <a:avLst>
              <a:gd name="adj1" fmla="val 82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4060" name="TextBox 3"/>
          <p:cNvSpPr txBox="1">
            <a:spLocks noChangeArrowheads="1"/>
          </p:cNvSpPr>
          <p:nvPr/>
        </p:nvSpPr>
        <p:spPr bwMode="auto">
          <a:xfrm>
            <a:off x="2862263" y="1082675"/>
            <a:ext cx="59007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Calibri"/>
              </a:rPr>
              <a:t>32 bits wide → ~ 4 billion unique address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79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280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  <p:bldP spid="23566" grpId="0"/>
      <p:bldP spid="23567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rial" charset="0"/>
                <a:ea typeface="ＭＳ Ｐゴシック" charset="0"/>
                <a:cs typeface="ＭＳ Ｐゴシック" charset="0"/>
              </a:rPr>
              <a:t>Switches forward packets</a:t>
            </a:r>
          </a:p>
        </p:txBody>
      </p:sp>
      <p:pic>
        <p:nvPicPr>
          <p:cNvPr id="4301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3352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54864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2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876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990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Box 12"/>
          <p:cNvSpPr txBox="1">
            <a:spLocks noChangeArrowheads="1"/>
          </p:cNvSpPr>
          <p:nvPr/>
        </p:nvSpPr>
        <p:spPr bwMode="auto">
          <a:xfrm>
            <a:off x="7239002" y="1912058"/>
            <a:ext cx="15698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EDINBURGH</a:t>
            </a:r>
          </a:p>
        </p:txBody>
      </p:sp>
      <p:sp>
        <p:nvSpPr>
          <p:cNvPr id="43016" name="TextBox 14"/>
          <p:cNvSpPr txBox="1">
            <a:spLocks noChangeArrowheads="1"/>
          </p:cNvSpPr>
          <p:nvPr/>
        </p:nvSpPr>
        <p:spPr bwMode="auto">
          <a:xfrm>
            <a:off x="105535" y="5562600"/>
            <a:ext cx="1108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OXFORD</a:t>
            </a:r>
          </a:p>
        </p:txBody>
      </p:sp>
      <p:sp>
        <p:nvSpPr>
          <p:cNvPr id="43017" name="TextBox 15"/>
          <p:cNvSpPr txBox="1">
            <a:spLocks noChangeArrowheads="1"/>
          </p:cNvSpPr>
          <p:nvPr/>
        </p:nvSpPr>
        <p:spPr bwMode="auto">
          <a:xfrm>
            <a:off x="277935" y="1766907"/>
            <a:ext cx="12747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en-US" dirty="0"/>
              <a:t>GLASGOW</a:t>
            </a:r>
          </a:p>
        </p:txBody>
      </p:sp>
      <p:sp>
        <p:nvSpPr>
          <p:cNvPr id="43018" name="TextBox 31"/>
          <p:cNvSpPr txBox="1">
            <a:spLocks noChangeArrowheads="1"/>
          </p:cNvSpPr>
          <p:nvPr/>
        </p:nvSpPr>
        <p:spPr bwMode="auto">
          <a:xfrm>
            <a:off x="6951516" y="5638800"/>
            <a:ext cx="6464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/>
              <a:t>UCL</a:t>
            </a:r>
          </a:p>
        </p:txBody>
      </p:sp>
      <p:graphicFrame>
        <p:nvGraphicFramePr>
          <p:cNvPr id="43" name="Table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36858"/>
              </p:ext>
            </p:extLst>
          </p:nvPr>
        </p:nvGraphicFramePr>
        <p:xfrm>
          <a:off x="5791200" y="3352800"/>
          <a:ext cx="2743200" cy="17160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6558">
                <a:tc>
                  <a:txBody>
                    <a:bodyPr/>
                    <a:lstStyle/>
                    <a:p>
                      <a:r>
                        <a:rPr lang="en-US" sz="1400" dirty="0"/>
                        <a:t>Destination 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Next</a:t>
                      </a:r>
                      <a:r>
                        <a:rPr lang="en-US" sz="1400" baseline="0" dirty="0"/>
                        <a:t> Hop</a:t>
                      </a:r>
                      <a:endParaRPr lang="en-US" sz="1400" dirty="0"/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GLASGOW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OXFORD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EDIN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82">
                <a:tc>
                  <a:txBody>
                    <a:bodyPr/>
                    <a:lstStyle/>
                    <a:p>
                      <a:r>
                        <a:rPr lang="en-US" sz="1400" dirty="0"/>
                        <a:t>UCL</a:t>
                      </a:r>
                    </a:p>
                  </a:txBody>
                  <a:tcPr marT="45732" marB="45732"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</a:t>
                      </a:r>
                    </a:p>
                  </a:txBody>
                  <a:tcPr marT="45732" marB="4573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3039" name="Picture 2" descr="C:\Documents and Settings\spratnas\Local Settings\Temporary Internet Files\Content.IE5\CLEFC5EZ\MCj0441738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762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40" name="Picture 5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5052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" name="Straight Arrow Connector 56"/>
          <p:cNvCxnSpPr/>
          <p:nvPr/>
        </p:nvCxnSpPr>
        <p:spPr>
          <a:xfrm>
            <a:off x="3962400" y="3657600"/>
            <a:ext cx="1219200" cy="1588"/>
          </a:xfrm>
          <a:prstGeom prst="straightConnector1">
            <a:avLst/>
          </a:prstGeom>
          <a:ln w="12700">
            <a:solidFill>
              <a:schemeClr val="tx1"/>
            </a:solidFill>
            <a:prstDash val="sysDash"/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999163" y="2938463"/>
            <a:ext cx="2154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/>
              <a:t>Forwarding Table</a:t>
            </a:r>
          </a:p>
        </p:txBody>
      </p:sp>
      <p:cxnSp>
        <p:nvCxnSpPr>
          <p:cNvPr id="34" name="Straight Connector 33"/>
          <p:cNvCxnSpPr>
            <a:stCxn id="43040" idx="3"/>
            <a:endCxn id="43010" idx="1"/>
          </p:cNvCxnSpPr>
          <p:nvPr/>
        </p:nvCxnSpPr>
        <p:spPr>
          <a:xfrm flipV="1">
            <a:off x="1524000" y="3695700"/>
            <a:ext cx="1828800" cy="381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V="1">
            <a:off x="2362200" y="3848100"/>
            <a:ext cx="1143000" cy="11049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16200000" flipV="1">
            <a:off x="4000500" y="3924300"/>
            <a:ext cx="1676400" cy="16002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rot="10800000" flipV="1">
            <a:off x="4114800" y="2286000"/>
            <a:ext cx="1752600" cy="11430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10800000">
            <a:off x="2362200" y="2362200"/>
            <a:ext cx="1143000" cy="1066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16200000" flipV="1">
            <a:off x="2286000" y="5410200"/>
            <a:ext cx="228600" cy="2286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V="1">
            <a:off x="1066800" y="5410200"/>
            <a:ext cx="5334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6200000" flipH="1">
            <a:off x="1371600" y="4648200"/>
            <a:ext cx="304800" cy="304800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rot="10800000">
            <a:off x="6324600" y="5865813"/>
            <a:ext cx="381000" cy="1587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10800000" flipV="1">
            <a:off x="5105400" y="5945188"/>
            <a:ext cx="381000" cy="150812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6743700" y="2133600"/>
            <a:ext cx="495300" cy="1588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rot="5400000" flipH="1" flipV="1">
            <a:off x="6096001" y="1676400"/>
            <a:ext cx="304800" cy="3175"/>
          </a:xfrm>
          <a:prstGeom prst="line">
            <a:avLst/>
          </a:prstGeom>
          <a:ln w="50800" cmpd="dbl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5638800" y="4419600"/>
            <a:ext cx="2971800" cy="457200"/>
          </a:xfrm>
          <a:prstGeom prst="roundRect">
            <a:avLst/>
          </a:prstGeom>
          <a:solidFill>
            <a:srgbClr val="FFC000">
              <a:alpha val="24000"/>
            </a:srgbClr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609600" y="3200400"/>
            <a:ext cx="1447800" cy="381000"/>
            <a:chOff x="885372" y="3276600"/>
            <a:chExt cx="1172028" cy="228600"/>
          </a:xfrm>
        </p:grpSpPr>
        <p:sp>
          <p:nvSpPr>
            <p:cNvPr id="36" name="Rectangle 35"/>
            <p:cNvSpPr/>
            <p:nvPr/>
          </p:nvSpPr>
          <p:spPr>
            <a:xfrm>
              <a:off x="885372" y="3276600"/>
              <a:ext cx="867455" cy="2286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200" dirty="0"/>
                <a:t>111010010</a:t>
              </a:r>
              <a:endParaRPr lang="en-US" sz="2800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77005" y="3276600"/>
              <a:ext cx="380395" cy="22860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sz="1100" dirty="0">
                  <a:solidFill>
                    <a:schemeClr val="tx1"/>
                  </a:solidFill>
                </a:rPr>
                <a:t>EDIN</a:t>
              </a:r>
            </a:p>
          </p:txBody>
        </p:sp>
      </p:grpSp>
      <p:sp>
        <p:nvSpPr>
          <p:cNvPr id="43057" name="TextBox 10"/>
          <p:cNvSpPr txBox="1">
            <a:spLocks noChangeArrowheads="1"/>
          </p:cNvSpPr>
          <p:nvPr/>
        </p:nvSpPr>
        <p:spPr bwMode="auto">
          <a:xfrm>
            <a:off x="55626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switch#2</a:t>
            </a:r>
          </a:p>
        </p:txBody>
      </p:sp>
      <p:sp>
        <p:nvSpPr>
          <p:cNvPr id="43058" name="TextBox 48"/>
          <p:cNvSpPr txBox="1">
            <a:spLocks noChangeArrowheads="1"/>
          </p:cNvSpPr>
          <p:nvPr/>
        </p:nvSpPr>
        <p:spPr bwMode="auto">
          <a:xfrm>
            <a:off x="1371600" y="5410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switch#5</a:t>
            </a:r>
          </a:p>
        </p:txBody>
      </p:sp>
      <p:sp>
        <p:nvSpPr>
          <p:cNvPr id="43059" name="TextBox 51"/>
          <p:cNvSpPr txBox="1">
            <a:spLocks noChangeArrowheads="1"/>
          </p:cNvSpPr>
          <p:nvPr/>
        </p:nvSpPr>
        <p:spPr bwMode="auto">
          <a:xfrm>
            <a:off x="5181600" y="60198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switch#3</a:t>
            </a:r>
          </a:p>
        </p:txBody>
      </p:sp>
      <p:sp>
        <p:nvSpPr>
          <p:cNvPr id="43060" name="TextBox 55"/>
          <p:cNvSpPr txBox="1">
            <a:spLocks noChangeArrowheads="1"/>
          </p:cNvSpPr>
          <p:nvPr/>
        </p:nvSpPr>
        <p:spPr bwMode="auto">
          <a:xfrm>
            <a:off x="1219200" y="2362200"/>
            <a:ext cx="1416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solidFill>
                  <a:srgbClr val="000090"/>
                </a:solidFill>
              </a:rPr>
              <a:t>switch#4</a:t>
            </a:r>
          </a:p>
        </p:txBody>
      </p:sp>
      <p:sp>
        <p:nvSpPr>
          <p:cNvPr id="38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6684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BAB25A-E3B7-2F41-B0DC-6610089B4BA3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72D892-2386-9F93-7BEA-9204A8271380}"/>
              </a:ext>
            </a:extLst>
          </p:cNvPr>
          <p:cNvSpPr txBox="1"/>
          <p:nvPr/>
        </p:nvSpPr>
        <p:spPr>
          <a:xfrm rot="21007541">
            <a:off x="127659" y="119755"/>
            <a:ext cx="16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001" sz="2800" dirty="0"/>
              <a:t>Recall….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9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8.32562E-7 L 0.15 -8.32562E-7 " pathEditMode="relative" ptsTypes="AA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083 3.36725E-6 L 0.4625 -0.18872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" y="-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5625 -0.21092 L 0.7125 -0.21092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47" grpId="0" animBg="1"/>
      <p:bldP spid="47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FB415B-1B08-0347-9FB8-53E58B47BB6F}" type="slidenum">
              <a:rPr lang="en-US">
                <a:solidFill>
                  <a:srgbClr val="000000"/>
                </a:solidFill>
              </a:rPr>
              <a:pPr>
                <a:defRPr/>
              </a:pPr>
              <a:t>80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5059" name="Rectangle 90"/>
          <p:cNvSpPr>
            <a:spLocks noChangeArrowheads="1"/>
          </p:cNvSpPr>
          <p:nvPr/>
        </p:nvSpPr>
        <p:spPr bwMode="auto">
          <a:xfrm>
            <a:off x="0" y="5867400"/>
            <a:ext cx="9144000" cy="9906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4038600" y="2667000"/>
            <a:ext cx="1524000" cy="15240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Generic Router Architecture</a:t>
            </a:r>
          </a:p>
        </p:txBody>
      </p:sp>
      <p:grpSp>
        <p:nvGrpSpPr>
          <p:cNvPr id="45062" name="Group 4"/>
          <p:cNvGrpSpPr>
            <a:grpSpLocks/>
          </p:cNvGrpSpPr>
          <p:nvPr/>
        </p:nvGrpSpPr>
        <p:grpSpPr bwMode="auto">
          <a:xfrm>
            <a:off x="1524000" y="1295400"/>
            <a:ext cx="2057400" cy="1524000"/>
            <a:chOff x="1104" y="816"/>
            <a:chExt cx="1296" cy="960"/>
          </a:xfrm>
        </p:grpSpPr>
        <p:sp>
          <p:nvSpPr>
            <p:cNvPr id="45141" name="Rectangle 5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2" name="Rectangle 6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43" name="Rectangle 7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44" name="Text Box 8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37" name="Rectangle 9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46" name="Line 10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7" name="Line 11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3" name="Group 12"/>
          <p:cNvGrpSpPr>
            <a:grpSpLocks/>
          </p:cNvGrpSpPr>
          <p:nvPr/>
        </p:nvGrpSpPr>
        <p:grpSpPr bwMode="auto">
          <a:xfrm>
            <a:off x="1524000" y="2895600"/>
            <a:ext cx="2057400" cy="1524000"/>
            <a:chOff x="1104" y="816"/>
            <a:chExt cx="1296" cy="960"/>
          </a:xfrm>
        </p:grpSpPr>
        <p:sp>
          <p:nvSpPr>
            <p:cNvPr id="45134" name="Rectangle 13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5" name="Rectangle 14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36" name="Rectangle 15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7" name="Text Box 16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45" name="Rectangle 17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9" name="Line 18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40" name="Line 19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064" name="Group 20"/>
          <p:cNvGrpSpPr>
            <a:grpSpLocks/>
          </p:cNvGrpSpPr>
          <p:nvPr/>
        </p:nvGrpSpPr>
        <p:grpSpPr bwMode="auto">
          <a:xfrm>
            <a:off x="1524000" y="4953000"/>
            <a:ext cx="2057400" cy="1524000"/>
            <a:chOff x="1104" y="816"/>
            <a:chExt cx="1296" cy="960"/>
          </a:xfrm>
        </p:grpSpPr>
        <p:sp>
          <p:nvSpPr>
            <p:cNvPr id="45127" name="Rectangle 21"/>
            <p:cNvSpPr>
              <a:spLocks noChangeArrowheads="1"/>
            </p:cNvSpPr>
            <p:nvPr/>
          </p:nvSpPr>
          <p:spPr bwMode="auto">
            <a:xfrm>
              <a:off x="1104" y="816"/>
              <a:ext cx="1296" cy="960"/>
            </a:xfrm>
            <a:prstGeom prst="rect">
              <a:avLst/>
            </a:prstGeom>
            <a:solidFill>
              <a:schemeClr val="folHlink"/>
            </a:solidFill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28" name="Rectangle 22"/>
            <p:cNvSpPr>
              <a:spLocks noChangeArrowheads="1"/>
            </p:cNvSpPr>
            <p:nvPr/>
          </p:nvSpPr>
          <p:spPr bwMode="auto">
            <a:xfrm>
              <a:off x="1200" y="1014"/>
              <a:ext cx="550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Lookup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IP Address</a:t>
              </a:r>
            </a:p>
          </p:txBody>
        </p:sp>
        <p:sp>
          <p:nvSpPr>
            <p:cNvPr id="45129" name="Rectangle 23"/>
            <p:cNvSpPr>
              <a:spLocks noChangeArrowheads="1"/>
            </p:cNvSpPr>
            <p:nvPr/>
          </p:nvSpPr>
          <p:spPr bwMode="auto">
            <a:xfrm>
              <a:off x="1750" y="1014"/>
              <a:ext cx="454" cy="234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Update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Header</a:t>
              </a:r>
            </a:p>
          </p:txBody>
        </p:sp>
        <p:sp>
          <p:nvSpPr>
            <p:cNvPr id="45130" name="Text Box 24"/>
            <p:cNvSpPr txBox="1">
              <a:spLocks noChangeArrowheads="1"/>
            </p:cNvSpPr>
            <p:nvPr/>
          </p:nvSpPr>
          <p:spPr bwMode="auto">
            <a:xfrm>
              <a:off x="1248" y="864"/>
              <a:ext cx="946" cy="173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Header Processing</a:t>
              </a:r>
            </a:p>
          </p:txBody>
        </p:sp>
        <p:sp>
          <p:nvSpPr>
            <p:cNvPr id="48153" name="Rectangle 25"/>
            <p:cNvSpPr>
              <a:spLocks noChangeArrowheads="1"/>
            </p:cNvSpPr>
            <p:nvPr/>
          </p:nvSpPr>
          <p:spPr bwMode="auto">
            <a:xfrm>
              <a:off x="1259" y="1433"/>
              <a:ext cx="421" cy="247"/>
            </a:xfrm>
            <a:prstGeom prst="rect">
              <a:avLst/>
            </a:prstGeom>
            <a:solidFill>
              <a:schemeClr val="folHlink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>
              <a:outerShdw blurRad="63500" dist="107763" dir="2700000" algn="ctr" rotWithShape="0">
                <a:schemeClr val="bg2">
                  <a:alpha val="74998"/>
                </a:schemeClr>
              </a:outerShdw>
            </a:effectLst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Address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 dirty="0">
                  <a:solidFill>
                    <a:srgbClr val="000000"/>
                  </a:solidFill>
                  <a:latin typeface="Arial"/>
                </a:rPr>
                <a:t>Table</a:t>
              </a:r>
            </a:p>
          </p:txBody>
        </p:sp>
        <p:sp>
          <p:nvSpPr>
            <p:cNvPr id="45132" name="Line 26"/>
            <p:cNvSpPr>
              <a:spLocks noChangeShapeType="1"/>
            </p:cNvSpPr>
            <p:nvPr/>
          </p:nvSpPr>
          <p:spPr bwMode="auto">
            <a:xfrm>
              <a:off x="1355" y="1248"/>
              <a:ext cx="0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33" name="Line 27"/>
            <p:cNvSpPr>
              <a:spLocks noChangeShapeType="1"/>
            </p:cNvSpPr>
            <p:nvPr/>
          </p:nvSpPr>
          <p:spPr bwMode="auto">
            <a:xfrm flipH="1" flipV="1">
              <a:off x="1547" y="1248"/>
              <a:ext cx="8" cy="185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 type="none" w="sm" len="sm"/>
              <a:tailEnd type="triangl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sp>
        <p:nvSpPr>
          <p:cNvPr id="45065" name="Line 28"/>
          <p:cNvSpPr>
            <a:spLocks noChangeShapeType="1"/>
          </p:cNvSpPr>
          <p:nvPr/>
        </p:nvSpPr>
        <p:spPr bwMode="auto">
          <a:xfrm>
            <a:off x="20574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6" name="Line 29"/>
          <p:cNvSpPr>
            <a:spLocks noChangeShapeType="1"/>
          </p:cNvSpPr>
          <p:nvPr/>
        </p:nvSpPr>
        <p:spPr bwMode="auto">
          <a:xfrm>
            <a:off x="30480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67" name="Line 30"/>
          <p:cNvSpPr>
            <a:spLocks noChangeShapeType="1"/>
          </p:cNvSpPr>
          <p:nvPr/>
        </p:nvSpPr>
        <p:spPr bwMode="auto">
          <a:xfrm>
            <a:off x="-76200" y="18288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152400" y="1295400"/>
            <a:ext cx="1219200" cy="381000"/>
            <a:chOff x="-48" y="816"/>
            <a:chExt cx="912" cy="240"/>
          </a:xfrm>
        </p:grpSpPr>
        <p:sp>
          <p:nvSpPr>
            <p:cNvPr id="45125" name="Rectangle 32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6" name="Rectangle 33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69" name="Line 34"/>
          <p:cNvSpPr>
            <a:spLocks noChangeShapeType="1"/>
          </p:cNvSpPr>
          <p:nvPr/>
        </p:nvSpPr>
        <p:spPr bwMode="auto">
          <a:xfrm>
            <a:off x="-76200" y="34290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52400" y="2895600"/>
            <a:ext cx="1219200" cy="381000"/>
            <a:chOff x="-48" y="1824"/>
            <a:chExt cx="912" cy="240"/>
          </a:xfrm>
        </p:grpSpPr>
        <p:sp>
          <p:nvSpPr>
            <p:cNvPr id="45123" name="Rectangle 36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4" name="Rectangle 37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1" name="Line 38"/>
          <p:cNvSpPr>
            <a:spLocks noChangeShapeType="1"/>
          </p:cNvSpPr>
          <p:nvPr/>
        </p:nvSpPr>
        <p:spPr bwMode="auto">
          <a:xfrm>
            <a:off x="-76200" y="5486400"/>
            <a:ext cx="17526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52400" y="4953000"/>
            <a:ext cx="1219200" cy="381000"/>
            <a:chOff x="-48" y="3120"/>
            <a:chExt cx="912" cy="240"/>
          </a:xfrm>
        </p:grpSpPr>
        <p:sp>
          <p:nvSpPr>
            <p:cNvPr id="45121" name="Rectangle 40"/>
            <p:cNvSpPr>
              <a:spLocks noChangeArrowheads="1"/>
            </p:cNvSpPr>
            <p:nvPr/>
          </p:nvSpPr>
          <p:spPr bwMode="auto">
            <a:xfrm>
              <a:off x="-48" y="3120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2" name="Rectangle 41"/>
            <p:cNvSpPr>
              <a:spLocks noChangeArrowheads="1"/>
            </p:cNvSpPr>
            <p:nvPr/>
          </p:nvSpPr>
          <p:spPr bwMode="auto">
            <a:xfrm>
              <a:off x="528" y="3120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5073" name="Rectangle 42"/>
          <p:cNvSpPr>
            <a:spLocks noChangeArrowheads="1"/>
          </p:cNvSpPr>
          <p:nvPr/>
        </p:nvSpPr>
        <p:spPr bwMode="auto">
          <a:xfrm>
            <a:off x="6019800" y="12954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4" name="Rectangle 43"/>
          <p:cNvSpPr>
            <a:spLocks noChangeArrowheads="1"/>
          </p:cNvSpPr>
          <p:nvPr/>
        </p:nvSpPr>
        <p:spPr bwMode="auto">
          <a:xfrm>
            <a:off x="6629400" y="14478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2" name="Rectangle 44"/>
          <p:cNvSpPr>
            <a:spLocks noChangeArrowheads="1"/>
          </p:cNvSpPr>
          <p:nvPr/>
        </p:nvSpPr>
        <p:spPr bwMode="auto">
          <a:xfrm>
            <a:off x="6732588" y="22621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76" name="Line 45"/>
          <p:cNvSpPr>
            <a:spLocks noChangeShapeType="1"/>
          </p:cNvSpPr>
          <p:nvPr/>
        </p:nvSpPr>
        <p:spPr bwMode="auto">
          <a:xfrm>
            <a:off x="6829425" y="19605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7" name="Line 46"/>
          <p:cNvSpPr>
            <a:spLocks noChangeShapeType="1"/>
          </p:cNvSpPr>
          <p:nvPr/>
        </p:nvSpPr>
        <p:spPr bwMode="auto">
          <a:xfrm flipV="1">
            <a:off x="7275513" y="19605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8" name="Line 47"/>
          <p:cNvSpPr>
            <a:spLocks noChangeShapeType="1"/>
          </p:cNvSpPr>
          <p:nvPr/>
        </p:nvSpPr>
        <p:spPr bwMode="auto">
          <a:xfrm>
            <a:off x="7543800" y="1752600"/>
            <a:ext cx="14478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79" name="Rectangle 48"/>
          <p:cNvSpPr>
            <a:spLocks noChangeArrowheads="1"/>
          </p:cNvSpPr>
          <p:nvPr/>
        </p:nvSpPr>
        <p:spPr bwMode="auto">
          <a:xfrm>
            <a:off x="6019800" y="28956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0" name="Rectangle 49"/>
          <p:cNvSpPr>
            <a:spLocks noChangeArrowheads="1"/>
          </p:cNvSpPr>
          <p:nvPr/>
        </p:nvSpPr>
        <p:spPr bwMode="auto">
          <a:xfrm>
            <a:off x="6629400" y="30480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78" name="Rectangle 50"/>
          <p:cNvSpPr>
            <a:spLocks noChangeArrowheads="1"/>
          </p:cNvSpPr>
          <p:nvPr/>
        </p:nvSpPr>
        <p:spPr bwMode="auto">
          <a:xfrm>
            <a:off x="6732588" y="38623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2" name="Line 51"/>
          <p:cNvSpPr>
            <a:spLocks noChangeShapeType="1"/>
          </p:cNvSpPr>
          <p:nvPr/>
        </p:nvSpPr>
        <p:spPr bwMode="auto">
          <a:xfrm>
            <a:off x="6829425" y="35607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3" name="Line 52"/>
          <p:cNvSpPr>
            <a:spLocks noChangeShapeType="1"/>
          </p:cNvSpPr>
          <p:nvPr/>
        </p:nvSpPr>
        <p:spPr bwMode="auto">
          <a:xfrm flipV="1">
            <a:off x="7275513" y="35607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4" name="Line 53"/>
          <p:cNvSpPr>
            <a:spLocks noChangeShapeType="1"/>
          </p:cNvSpPr>
          <p:nvPr/>
        </p:nvSpPr>
        <p:spPr bwMode="auto">
          <a:xfrm>
            <a:off x="7543800" y="33528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5" name="Rectangle 54"/>
          <p:cNvSpPr>
            <a:spLocks noChangeArrowheads="1"/>
          </p:cNvSpPr>
          <p:nvPr/>
        </p:nvSpPr>
        <p:spPr bwMode="auto">
          <a:xfrm>
            <a:off x="6019800" y="4953000"/>
            <a:ext cx="2057400" cy="1524000"/>
          </a:xfrm>
          <a:prstGeom prst="rect">
            <a:avLst/>
          </a:prstGeom>
          <a:solidFill>
            <a:schemeClr val="folHlink"/>
          </a:solidFill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6" name="Rectangle 55"/>
          <p:cNvSpPr>
            <a:spLocks noChangeArrowheads="1"/>
          </p:cNvSpPr>
          <p:nvPr/>
        </p:nvSpPr>
        <p:spPr bwMode="auto">
          <a:xfrm>
            <a:off x="6629400" y="5105400"/>
            <a:ext cx="895350" cy="500063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</a:rPr>
              <a:t>Manager</a:t>
            </a:r>
          </a:p>
        </p:txBody>
      </p:sp>
      <p:sp>
        <p:nvSpPr>
          <p:cNvPr id="48184" name="Rectangle 56"/>
          <p:cNvSpPr>
            <a:spLocks noChangeArrowheads="1"/>
          </p:cNvSpPr>
          <p:nvPr/>
        </p:nvSpPr>
        <p:spPr bwMode="auto">
          <a:xfrm>
            <a:off x="6732588" y="5919788"/>
            <a:ext cx="658812" cy="404812"/>
          </a:xfrm>
          <a:prstGeom prst="rect">
            <a:avLst/>
          </a:prstGeom>
          <a:solidFill>
            <a:schemeClr val="folHlink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Buffer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  <a:latin typeface="Arial"/>
              </a:rPr>
              <a:t>Memory</a:t>
            </a:r>
          </a:p>
        </p:txBody>
      </p:sp>
      <p:sp>
        <p:nvSpPr>
          <p:cNvPr id="45088" name="Line 57"/>
          <p:cNvSpPr>
            <a:spLocks noChangeShapeType="1"/>
          </p:cNvSpPr>
          <p:nvPr/>
        </p:nvSpPr>
        <p:spPr bwMode="auto">
          <a:xfrm>
            <a:off x="6829425" y="5618163"/>
            <a:ext cx="0" cy="301625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89" name="Line 58"/>
          <p:cNvSpPr>
            <a:spLocks noChangeShapeType="1"/>
          </p:cNvSpPr>
          <p:nvPr/>
        </p:nvSpPr>
        <p:spPr bwMode="auto">
          <a:xfrm flipV="1">
            <a:off x="7275513" y="5618163"/>
            <a:ext cx="0" cy="30003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0" name="Line 59"/>
          <p:cNvSpPr>
            <a:spLocks noChangeShapeType="1"/>
          </p:cNvSpPr>
          <p:nvPr/>
        </p:nvSpPr>
        <p:spPr bwMode="auto">
          <a:xfrm>
            <a:off x="7543800" y="5410200"/>
            <a:ext cx="1524000" cy="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1" name="Line 60"/>
          <p:cNvSpPr>
            <a:spLocks noChangeShapeType="1"/>
          </p:cNvSpPr>
          <p:nvPr/>
        </p:nvSpPr>
        <p:spPr bwMode="auto">
          <a:xfrm>
            <a:off x="65532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2" name="Line 61"/>
          <p:cNvSpPr>
            <a:spLocks noChangeShapeType="1"/>
          </p:cNvSpPr>
          <p:nvPr/>
        </p:nvSpPr>
        <p:spPr bwMode="auto">
          <a:xfrm>
            <a:off x="7543800" y="4495800"/>
            <a:ext cx="0" cy="4572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3" name="Oval 62"/>
          <p:cNvSpPr>
            <a:spLocks noChangeArrowheads="1"/>
          </p:cNvSpPr>
          <p:nvPr/>
        </p:nvSpPr>
        <p:spPr bwMode="auto">
          <a:xfrm>
            <a:off x="5715000" y="1676400"/>
            <a:ext cx="152400" cy="152400"/>
          </a:xfrm>
          <a:prstGeom prst="ellipse">
            <a:avLst/>
          </a:prstGeom>
          <a:solidFill>
            <a:srgbClr val="000099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4" name="Oval 63"/>
          <p:cNvSpPr>
            <a:spLocks noChangeArrowheads="1"/>
          </p:cNvSpPr>
          <p:nvPr/>
        </p:nvSpPr>
        <p:spPr bwMode="auto">
          <a:xfrm>
            <a:off x="5715000" y="3200400"/>
            <a:ext cx="152400" cy="152400"/>
          </a:xfrm>
          <a:prstGeom prst="ellipse">
            <a:avLst/>
          </a:prstGeom>
          <a:solidFill>
            <a:srgbClr val="CC33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5" name="Oval 64"/>
          <p:cNvSpPr>
            <a:spLocks noChangeArrowheads="1"/>
          </p:cNvSpPr>
          <p:nvPr/>
        </p:nvSpPr>
        <p:spPr bwMode="auto">
          <a:xfrm>
            <a:off x="5715000" y="5334000"/>
            <a:ext cx="152400" cy="152400"/>
          </a:xfrm>
          <a:prstGeom prst="ellipse">
            <a:avLst/>
          </a:prstGeom>
          <a:solidFill>
            <a:srgbClr val="0099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6" name="Oval 65"/>
          <p:cNvSpPr>
            <a:spLocks noChangeArrowheads="1"/>
          </p:cNvSpPr>
          <p:nvPr/>
        </p:nvSpPr>
        <p:spPr bwMode="auto">
          <a:xfrm>
            <a:off x="3733800" y="1676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7" name="Oval 66"/>
          <p:cNvSpPr>
            <a:spLocks noChangeArrowheads="1"/>
          </p:cNvSpPr>
          <p:nvPr/>
        </p:nvSpPr>
        <p:spPr bwMode="auto">
          <a:xfrm>
            <a:off x="3733800" y="32004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5098" name="Oval 67"/>
          <p:cNvSpPr>
            <a:spLocks noChangeArrowheads="1"/>
          </p:cNvSpPr>
          <p:nvPr/>
        </p:nvSpPr>
        <p:spPr bwMode="auto">
          <a:xfrm>
            <a:off x="3733800" y="5334000"/>
            <a:ext cx="152400" cy="1524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" name="Group 68"/>
          <p:cNvGrpSpPr>
            <a:grpSpLocks/>
          </p:cNvGrpSpPr>
          <p:nvPr/>
        </p:nvGrpSpPr>
        <p:grpSpPr bwMode="auto">
          <a:xfrm>
            <a:off x="7772400" y="2895600"/>
            <a:ext cx="1219200" cy="381000"/>
            <a:chOff x="-48" y="816"/>
            <a:chExt cx="912" cy="240"/>
          </a:xfrm>
        </p:grpSpPr>
        <p:sp>
          <p:nvSpPr>
            <p:cNvPr id="45119" name="Rectangle 69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20" name="Rectangle 70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Group 71"/>
          <p:cNvGrpSpPr>
            <a:grpSpLocks/>
          </p:cNvGrpSpPr>
          <p:nvPr/>
        </p:nvGrpSpPr>
        <p:grpSpPr bwMode="auto">
          <a:xfrm>
            <a:off x="7772400" y="1295400"/>
            <a:ext cx="1219200" cy="381000"/>
            <a:chOff x="-48" y="1824"/>
            <a:chExt cx="912" cy="240"/>
          </a:xfrm>
        </p:grpSpPr>
        <p:sp>
          <p:nvSpPr>
            <p:cNvPr id="45117" name="Rectangle 72"/>
            <p:cNvSpPr>
              <a:spLocks noChangeArrowheads="1"/>
            </p:cNvSpPr>
            <p:nvPr/>
          </p:nvSpPr>
          <p:spPr bwMode="auto">
            <a:xfrm>
              <a:off x="-48" y="1824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8" name="Rectangle 73"/>
            <p:cNvSpPr>
              <a:spLocks noChangeArrowheads="1"/>
            </p:cNvSpPr>
            <p:nvPr/>
          </p:nvSpPr>
          <p:spPr bwMode="auto">
            <a:xfrm>
              <a:off x="528" y="1824"/>
              <a:ext cx="336" cy="240"/>
            </a:xfrm>
            <a:prstGeom prst="rect">
              <a:avLst/>
            </a:prstGeom>
            <a:solidFill>
              <a:srgbClr val="000099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2" name="Rectangle 74"/>
          <p:cNvSpPr>
            <a:spLocks noChangeArrowheads="1"/>
          </p:cNvSpPr>
          <p:nvPr/>
        </p:nvSpPr>
        <p:spPr bwMode="auto">
          <a:xfrm>
            <a:off x="0" y="27432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48203" name="Rectangle 75"/>
          <p:cNvSpPr>
            <a:spLocks noChangeArrowheads="1"/>
          </p:cNvSpPr>
          <p:nvPr/>
        </p:nvSpPr>
        <p:spPr bwMode="auto">
          <a:xfrm>
            <a:off x="0" y="11430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477000" y="3886200"/>
            <a:ext cx="1219200" cy="381000"/>
            <a:chOff x="-48" y="816"/>
            <a:chExt cx="912" cy="240"/>
          </a:xfrm>
        </p:grpSpPr>
        <p:sp>
          <p:nvSpPr>
            <p:cNvPr id="45115" name="Rectangle 77"/>
            <p:cNvSpPr>
              <a:spLocks noChangeArrowheads="1"/>
            </p:cNvSpPr>
            <p:nvPr/>
          </p:nvSpPr>
          <p:spPr bwMode="auto">
            <a:xfrm>
              <a:off x="-48" y="816"/>
              <a:ext cx="912" cy="240"/>
            </a:xfrm>
            <a:prstGeom prst="rect">
              <a:avLst/>
            </a:prstGeom>
            <a:solidFill>
              <a:schemeClr val="bg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Arial"/>
                </a:rPr>
                <a:t>Data</a:t>
              </a:r>
            </a:p>
          </p:txBody>
        </p:sp>
        <p:sp>
          <p:nvSpPr>
            <p:cNvPr id="45116" name="Rectangle 78"/>
            <p:cNvSpPr>
              <a:spLocks noChangeArrowheads="1"/>
            </p:cNvSpPr>
            <p:nvPr/>
          </p:nvSpPr>
          <p:spPr bwMode="auto">
            <a:xfrm>
              <a:off x="528" y="816"/>
              <a:ext cx="336" cy="240"/>
            </a:xfrm>
            <a:prstGeom prst="rect">
              <a:avLst/>
            </a:prstGeom>
            <a:solidFill>
              <a:srgbClr val="CC330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 err="1">
                  <a:solidFill>
                    <a:srgbClr val="FFFFFF"/>
                  </a:solidFill>
                  <a:latin typeface="Arial"/>
                </a:rPr>
                <a:t>Hdr</a:t>
              </a:r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48207" name="Rectangle 79"/>
          <p:cNvSpPr>
            <a:spLocks noChangeArrowheads="1"/>
          </p:cNvSpPr>
          <p:nvPr/>
        </p:nvSpPr>
        <p:spPr bwMode="auto">
          <a:xfrm>
            <a:off x="0" y="4800600"/>
            <a:ext cx="1447800" cy="609600"/>
          </a:xfrm>
          <a:prstGeom prst="rect">
            <a:avLst/>
          </a:prstGeom>
          <a:solidFill>
            <a:schemeClr val="bg1"/>
          </a:solidFill>
          <a:ln w="12700" cap="sq">
            <a:solidFill>
              <a:schemeClr val="bg1"/>
            </a:solidFill>
            <a:miter lim="800000"/>
            <a:headEnd type="none" w="sm" len="sm"/>
            <a:tailEnd type="none" w="sm" len="sm"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5105" name="Group 80"/>
          <p:cNvGrpSpPr>
            <a:grpSpLocks/>
          </p:cNvGrpSpPr>
          <p:nvPr/>
        </p:nvGrpSpPr>
        <p:grpSpPr bwMode="auto">
          <a:xfrm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11" name="Line 81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2" name="Line 82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3" name="Line 83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4" name="Line 84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45106" name="Group 85"/>
          <p:cNvGrpSpPr>
            <a:grpSpLocks/>
          </p:cNvGrpSpPr>
          <p:nvPr/>
        </p:nvGrpSpPr>
        <p:grpSpPr bwMode="auto">
          <a:xfrm rot="-5400000">
            <a:off x="4572000" y="2819400"/>
            <a:ext cx="457200" cy="1219200"/>
            <a:chOff x="2736" y="1824"/>
            <a:chExt cx="288" cy="768"/>
          </a:xfrm>
        </p:grpSpPr>
        <p:sp>
          <p:nvSpPr>
            <p:cNvPr id="45107" name="Line 86"/>
            <p:cNvSpPr>
              <a:spLocks noChangeShapeType="1"/>
            </p:cNvSpPr>
            <p:nvPr/>
          </p:nvSpPr>
          <p:spPr bwMode="auto">
            <a:xfrm>
              <a:off x="2736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8" name="Line 87"/>
            <p:cNvSpPr>
              <a:spLocks noChangeShapeType="1"/>
            </p:cNvSpPr>
            <p:nvPr/>
          </p:nvSpPr>
          <p:spPr bwMode="auto">
            <a:xfrm>
              <a:off x="2832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09" name="Line 88"/>
            <p:cNvSpPr>
              <a:spLocks noChangeShapeType="1"/>
            </p:cNvSpPr>
            <p:nvPr/>
          </p:nvSpPr>
          <p:spPr bwMode="auto">
            <a:xfrm>
              <a:off x="2928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45110" name="Line 89"/>
            <p:cNvSpPr>
              <a:spLocks noChangeShapeType="1"/>
            </p:cNvSpPr>
            <p:nvPr/>
          </p:nvSpPr>
          <p:spPr bwMode="auto">
            <a:xfrm>
              <a:off x="3024" y="1824"/>
              <a:ext cx="0" cy="768"/>
            </a:xfrm>
            <a:prstGeom prst="line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0081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02" grpId="0" animBg="1"/>
      <p:bldP spid="48203" grpId="0" animBg="1"/>
      <p:bldP spid="4820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IP addresses as a line</a:t>
            </a:r>
          </a:p>
        </p:txBody>
      </p:sp>
      <p:sp>
        <p:nvSpPr>
          <p:cNvPr id="45058" name="Line 5"/>
          <p:cNvSpPr>
            <a:spLocks noChangeShapeType="1"/>
          </p:cNvSpPr>
          <p:nvPr/>
        </p:nvSpPr>
        <p:spPr bwMode="auto">
          <a:xfrm>
            <a:off x="1336675" y="3409950"/>
            <a:ext cx="624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9" name="Line 6"/>
          <p:cNvSpPr>
            <a:spLocks noChangeShapeType="1"/>
          </p:cNvSpPr>
          <p:nvPr/>
        </p:nvSpPr>
        <p:spPr bwMode="auto">
          <a:xfrm>
            <a:off x="13366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7"/>
          <p:cNvSpPr>
            <a:spLocks noChangeShapeType="1"/>
          </p:cNvSpPr>
          <p:nvPr/>
        </p:nvSpPr>
        <p:spPr bwMode="auto">
          <a:xfrm>
            <a:off x="7585075" y="33337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Text Box 8"/>
          <p:cNvSpPr txBox="1">
            <a:spLocks noChangeArrowheads="1"/>
          </p:cNvSpPr>
          <p:nvPr/>
        </p:nvSpPr>
        <p:spPr bwMode="auto">
          <a:xfrm>
            <a:off x="1184275" y="3413125"/>
            <a:ext cx="3146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zh-CN" sz="2000" dirty="0">
                <a:solidFill>
                  <a:srgbClr val="000000"/>
                </a:solidFill>
                <a:latin typeface="Calibri"/>
                <a:ea typeface="宋体" charset="0"/>
                <a:cs typeface="宋体" charset="0"/>
              </a:rPr>
              <a:t>0</a:t>
            </a:r>
            <a:endParaRPr lang="en-US" altLang="zh-CN" sz="1600" dirty="0">
              <a:solidFill>
                <a:srgbClr val="000000"/>
              </a:solidFill>
              <a:latin typeface="Calibri"/>
              <a:ea typeface="宋体" charset="0"/>
              <a:cs typeface="宋体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7248525" y="3413125"/>
            <a:ext cx="70961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2</a:t>
            </a:r>
            <a:r>
              <a:rPr lang="en-US" altLang="zh-CN" baseline="30000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32</a:t>
            </a:r>
            <a:r>
              <a:rPr lang="en-US" altLang="zh-CN" dirty="0">
                <a:solidFill>
                  <a:srgbClr val="000000"/>
                </a:solidFill>
                <a:latin typeface="+mj-lt"/>
                <a:ea typeface="SimSun" pitchFamily="2" charset="-122"/>
                <a:cs typeface="+mn-cs"/>
              </a:rPr>
              <a:t>-1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034070"/>
              </p:ext>
            </p:extLst>
          </p:nvPr>
        </p:nvGraphicFramePr>
        <p:xfrm>
          <a:off x="1941513" y="46355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All IP Addresses"/>
          <p:cNvGrpSpPr>
            <a:grpSpLocks/>
          </p:cNvGrpSpPr>
          <p:nvPr/>
        </p:nvGrpSpPr>
        <p:grpSpPr bwMode="auto">
          <a:xfrm>
            <a:off x="1336675" y="3886200"/>
            <a:ext cx="6248400" cy="749255"/>
            <a:chOff x="1337468" y="4191003"/>
            <a:chExt cx="6248399" cy="749164"/>
          </a:xfrm>
        </p:grpSpPr>
        <p:sp>
          <p:nvSpPr>
            <p:cNvPr id="45102" name="TextBox 13"/>
            <p:cNvSpPr txBox="1">
              <a:spLocks noChangeArrowheads="1"/>
            </p:cNvSpPr>
            <p:nvPr/>
          </p:nvSpPr>
          <p:spPr bwMode="auto">
            <a:xfrm>
              <a:off x="3537856" y="4570880"/>
              <a:ext cx="1640105" cy="36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All IP addresses</a:t>
              </a:r>
            </a:p>
          </p:txBody>
        </p:sp>
        <p:sp>
          <p:nvSpPr>
            <p:cNvPr id="45103" name="Right Brace 22"/>
            <p:cNvSpPr>
              <a:spLocks/>
            </p:cNvSpPr>
            <p:nvPr/>
          </p:nvSpPr>
          <p:spPr bwMode="auto">
            <a:xfrm rot="5400000">
              <a:off x="4284429" y="1244042"/>
              <a:ext cx="354477" cy="6248399"/>
            </a:xfrm>
            <a:prstGeom prst="rightBrace">
              <a:avLst>
                <a:gd name="adj1" fmla="val 832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North America"/>
          <p:cNvGrpSpPr>
            <a:grpSpLocks/>
          </p:cNvGrpSpPr>
          <p:nvPr/>
        </p:nvGrpSpPr>
        <p:grpSpPr bwMode="auto">
          <a:xfrm>
            <a:off x="4572000" y="2635250"/>
            <a:ext cx="2438400" cy="774700"/>
            <a:chOff x="4572000" y="2634734"/>
            <a:chExt cx="2438400" cy="775216"/>
          </a:xfrm>
        </p:grpSpPr>
        <p:sp>
          <p:nvSpPr>
            <p:cNvPr id="45098" name="TextBox 16"/>
            <p:cNvSpPr txBox="1">
              <a:spLocks noChangeArrowheads="1"/>
            </p:cNvSpPr>
            <p:nvPr/>
          </p:nvSpPr>
          <p:spPr bwMode="auto">
            <a:xfrm>
              <a:off x="5348165" y="2907268"/>
              <a:ext cx="856988" cy="36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Europe</a:t>
              </a:r>
            </a:p>
          </p:txBody>
        </p:sp>
        <p:cxnSp>
          <p:nvCxnSpPr>
            <p:cNvPr id="45099" name="Straight Connector 24"/>
            <p:cNvCxnSpPr>
              <a:cxnSpLocks noChangeShapeType="1"/>
            </p:cNvCxnSpPr>
            <p:nvPr/>
          </p:nvCxnSpPr>
          <p:spPr bwMode="auto">
            <a:xfrm>
              <a:off x="4572000" y="2872264"/>
              <a:ext cx="2438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100" name="Line 17"/>
            <p:cNvSpPr>
              <a:spLocks noChangeShapeType="1"/>
            </p:cNvSpPr>
            <p:nvPr/>
          </p:nvSpPr>
          <p:spPr bwMode="auto">
            <a:xfrm>
              <a:off x="4572000" y="264795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1" name="Line 17"/>
            <p:cNvSpPr>
              <a:spLocks noChangeShapeType="1"/>
            </p:cNvSpPr>
            <p:nvPr/>
          </p:nvSpPr>
          <p:spPr bwMode="auto">
            <a:xfrm>
              <a:off x="7004276" y="2634734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Asia"/>
          <p:cNvGrpSpPr>
            <a:grpSpLocks/>
          </p:cNvGrpSpPr>
          <p:nvPr/>
        </p:nvGrpSpPr>
        <p:grpSpPr bwMode="auto">
          <a:xfrm>
            <a:off x="1946275" y="2630488"/>
            <a:ext cx="1720850" cy="798512"/>
            <a:chOff x="1946668" y="2629745"/>
            <a:chExt cx="1720036" cy="799646"/>
          </a:xfrm>
        </p:grpSpPr>
        <p:sp>
          <p:nvSpPr>
            <p:cNvPr id="45094" name="TextBox 17"/>
            <p:cNvSpPr txBox="1">
              <a:spLocks noChangeArrowheads="1"/>
            </p:cNvSpPr>
            <p:nvPr/>
          </p:nvSpPr>
          <p:spPr bwMode="auto">
            <a:xfrm>
              <a:off x="2485056" y="2907268"/>
              <a:ext cx="572121" cy="369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USA</a:t>
              </a:r>
            </a:p>
          </p:txBody>
        </p:sp>
        <p:cxnSp>
          <p:nvCxnSpPr>
            <p:cNvPr id="45095" name="Straight Connector 25"/>
            <p:cNvCxnSpPr>
              <a:cxnSpLocks noChangeShapeType="1"/>
            </p:cNvCxnSpPr>
            <p:nvPr/>
          </p:nvCxnSpPr>
          <p:spPr bwMode="auto">
            <a:xfrm>
              <a:off x="1951657" y="2872264"/>
              <a:ext cx="170030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6" name="Line 17"/>
            <p:cNvSpPr>
              <a:spLocks noChangeShapeType="1"/>
            </p:cNvSpPr>
            <p:nvPr/>
          </p:nvSpPr>
          <p:spPr bwMode="auto">
            <a:xfrm>
              <a:off x="1946668" y="2667391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7" name="Line 17"/>
            <p:cNvSpPr>
              <a:spLocks noChangeShapeType="1"/>
            </p:cNvSpPr>
            <p:nvPr/>
          </p:nvSpPr>
          <p:spPr bwMode="auto">
            <a:xfrm>
              <a:off x="3661715" y="2629745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Berkeley"/>
          <p:cNvGrpSpPr>
            <a:grpSpLocks/>
          </p:cNvGrpSpPr>
          <p:nvPr/>
        </p:nvGrpSpPr>
        <p:grpSpPr bwMode="auto">
          <a:xfrm>
            <a:off x="6081405" y="1918485"/>
            <a:ext cx="929080" cy="959652"/>
            <a:chOff x="6081601" y="1918321"/>
            <a:chExt cx="928799" cy="959402"/>
          </a:xfrm>
        </p:grpSpPr>
        <p:sp>
          <p:nvSpPr>
            <p:cNvPr id="45090" name="TextBox 19"/>
            <p:cNvSpPr txBox="1">
              <a:spLocks noChangeArrowheads="1"/>
            </p:cNvSpPr>
            <p:nvPr/>
          </p:nvSpPr>
          <p:spPr bwMode="auto">
            <a:xfrm>
              <a:off x="6107802" y="1918321"/>
              <a:ext cx="831151" cy="369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Oxford</a:t>
              </a:r>
            </a:p>
          </p:txBody>
        </p:sp>
        <p:cxnSp>
          <p:nvCxnSpPr>
            <p:cNvPr id="45091" name="Straight Connector 34"/>
            <p:cNvCxnSpPr>
              <a:cxnSpLocks noChangeShapeType="1"/>
            </p:cNvCxnSpPr>
            <p:nvPr/>
          </p:nvCxnSpPr>
          <p:spPr bwMode="auto">
            <a:xfrm flipH="1">
              <a:off x="608659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92" name="Line 17"/>
            <p:cNvSpPr>
              <a:spLocks noChangeShapeType="1"/>
            </p:cNvSpPr>
            <p:nvPr/>
          </p:nvSpPr>
          <p:spPr bwMode="auto">
            <a:xfrm>
              <a:off x="6081601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3" name="Line 17"/>
            <p:cNvSpPr>
              <a:spLocks noChangeShapeType="1"/>
            </p:cNvSpPr>
            <p:nvPr/>
          </p:nvSpPr>
          <p:spPr bwMode="auto">
            <a:xfrm>
              <a:off x="7004276" y="2115723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Stanford"/>
          <p:cNvGrpSpPr>
            <a:grpSpLocks/>
          </p:cNvGrpSpPr>
          <p:nvPr/>
        </p:nvGrpSpPr>
        <p:grpSpPr bwMode="auto">
          <a:xfrm>
            <a:off x="4370765" y="1918485"/>
            <a:ext cx="1202222" cy="956479"/>
            <a:chOff x="4371178" y="1918319"/>
            <a:chExt cx="1201568" cy="956683"/>
          </a:xfrm>
        </p:grpSpPr>
        <p:sp>
          <p:nvSpPr>
            <p:cNvPr id="45086" name="TextBox 18"/>
            <p:cNvSpPr txBox="1">
              <a:spLocks noChangeArrowheads="1"/>
            </p:cNvSpPr>
            <p:nvPr/>
          </p:nvSpPr>
          <p:spPr bwMode="auto">
            <a:xfrm>
              <a:off x="4371178" y="1918319"/>
              <a:ext cx="1201568" cy="369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Cambridge</a:t>
              </a:r>
            </a:p>
          </p:txBody>
        </p:sp>
        <p:cxnSp>
          <p:nvCxnSpPr>
            <p:cNvPr id="45087" name="Straight Connector 27"/>
            <p:cNvCxnSpPr>
              <a:cxnSpLocks noChangeShapeType="1"/>
            </p:cNvCxnSpPr>
            <p:nvPr/>
          </p:nvCxnSpPr>
          <p:spPr bwMode="auto">
            <a:xfrm flipH="1">
              <a:off x="4572000" y="2438400"/>
              <a:ext cx="9238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8" name="Line 17"/>
            <p:cNvSpPr>
              <a:spLocks noChangeShapeType="1"/>
            </p:cNvSpPr>
            <p:nvPr/>
          </p:nvSpPr>
          <p:spPr bwMode="auto">
            <a:xfrm>
              <a:off x="5508703" y="2113002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9" name="Line 17"/>
            <p:cNvSpPr>
              <a:spLocks noChangeShapeType="1"/>
            </p:cNvSpPr>
            <p:nvPr/>
          </p:nvSpPr>
          <p:spPr bwMode="auto">
            <a:xfrm>
              <a:off x="4567011" y="2057400"/>
              <a:ext cx="4989" cy="762000"/>
            </a:xfrm>
            <a:prstGeom prst="line">
              <a:avLst/>
            </a:prstGeom>
            <a:noFill/>
            <a:ln w="19050" cap="rnd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Your computer"/>
          <p:cNvGrpSpPr>
            <a:grpSpLocks/>
          </p:cNvGrpSpPr>
          <p:nvPr/>
        </p:nvGrpSpPr>
        <p:grpSpPr bwMode="auto">
          <a:xfrm>
            <a:off x="3351213" y="1143000"/>
            <a:ext cx="1591752" cy="2309813"/>
            <a:chOff x="3350929" y="1143000"/>
            <a:chExt cx="1592076" cy="2309811"/>
          </a:xfrm>
        </p:grpSpPr>
        <p:sp>
          <p:nvSpPr>
            <p:cNvPr id="45083" name="TextBox 15"/>
            <p:cNvSpPr txBox="1">
              <a:spLocks noChangeArrowheads="1"/>
            </p:cNvSpPr>
            <p:nvPr/>
          </p:nvSpPr>
          <p:spPr bwMode="auto">
            <a:xfrm>
              <a:off x="3350929" y="1143000"/>
              <a:ext cx="15920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Your computer</a:t>
              </a:r>
            </a:p>
          </p:txBody>
        </p:sp>
        <p:cxnSp>
          <p:nvCxnSpPr>
            <p:cNvPr id="45084" name="Straight Arrow Connector 48"/>
            <p:cNvCxnSpPr>
              <a:cxnSpLocks noChangeShapeType="1"/>
              <a:stCxn id="45083" idx="2"/>
            </p:cNvCxnSpPr>
            <p:nvPr/>
          </p:nvCxnSpPr>
          <p:spPr bwMode="auto">
            <a:xfrm>
              <a:off x="4146967" y="1512332"/>
              <a:ext cx="729833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5" name="Oval 51"/>
            <p:cNvSpPr>
              <a:spLocks noChangeArrowheads="1"/>
            </p:cNvSpPr>
            <p:nvPr/>
          </p:nvSpPr>
          <p:spPr bwMode="auto">
            <a:xfrm>
              <a:off x="48312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" name="My computer"/>
          <p:cNvGrpSpPr>
            <a:grpSpLocks/>
          </p:cNvGrpSpPr>
          <p:nvPr/>
        </p:nvGrpSpPr>
        <p:grpSpPr bwMode="auto">
          <a:xfrm>
            <a:off x="5135562" y="1143000"/>
            <a:ext cx="1788285" cy="2309813"/>
            <a:chOff x="5136067" y="1143000"/>
            <a:chExt cx="1787798" cy="2309811"/>
          </a:xfrm>
        </p:grpSpPr>
        <p:sp>
          <p:nvSpPr>
            <p:cNvPr id="45080" name="TextBox 14"/>
            <p:cNvSpPr txBox="1">
              <a:spLocks noChangeArrowheads="1"/>
            </p:cNvSpPr>
            <p:nvPr/>
          </p:nvSpPr>
          <p:spPr bwMode="auto">
            <a:xfrm>
              <a:off x="5466636" y="1143000"/>
              <a:ext cx="1457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My computer</a:t>
              </a:r>
            </a:p>
          </p:txBody>
        </p:sp>
        <p:cxnSp>
          <p:nvCxnSpPr>
            <p:cNvPr id="45081" name="Straight Arrow Connector 50"/>
            <p:cNvCxnSpPr>
              <a:cxnSpLocks noChangeShapeType="1"/>
              <a:stCxn id="45080" idx="2"/>
            </p:cNvCxnSpPr>
            <p:nvPr/>
          </p:nvCxnSpPr>
          <p:spPr bwMode="auto">
            <a:xfrm flipH="1">
              <a:off x="5181600" y="1512332"/>
              <a:ext cx="1013651" cy="188440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5082" name="Oval 52"/>
            <p:cNvSpPr>
              <a:spLocks noChangeArrowheads="1"/>
            </p:cNvSpPr>
            <p:nvPr/>
          </p:nvSpPr>
          <p:spPr bwMode="auto">
            <a:xfrm>
              <a:off x="5136067" y="3361746"/>
              <a:ext cx="91065" cy="9106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682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6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457200" y="16758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83596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092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3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6094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6095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6096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Cambridge</a:t>
              </a: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>
            <a:off x="1096963" y="1855788"/>
            <a:ext cx="2131375" cy="3430587"/>
            <a:chOff x="1097756" y="1856097"/>
            <a:chExt cx="2129886" cy="3430938"/>
          </a:xfrm>
        </p:grpSpPr>
        <p:cxnSp>
          <p:nvCxnSpPr>
            <p:cNvPr id="46102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3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6104" name="Curved Connector 36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4511" y="2939342"/>
              <a:ext cx="3430938" cy="1264447"/>
            </a:xfrm>
            <a:prstGeom prst="curvedConnector3">
              <a:avLst>
                <a:gd name="adj1" fmla="val 10000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717"/>
              <a:ext cx="1836404" cy="120045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Cambridge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6100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6101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763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/>
              </a:rPr>
              <a:t>Longest Prefix Match (LPM)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9152122"/>
              </p:ext>
            </p:extLst>
          </p:nvPr>
        </p:nvGraphicFramePr>
        <p:xfrm>
          <a:off x="228600" y="13716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7116" name="Right Brace 7"/>
          <p:cNvSpPr>
            <a:spLocks/>
          </p:cNvSpPr>
          <p:nvPr/>
        </p:nvSpPr>
        <p:spPr bwMode="auto">
          <a:xfrm>
            <a:off x="5562600" y="18557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7" name="Right Brace 47"/>
          <p:cNvSpPr>
            <a:spLocks/>
          </p:cNvSpPr>
          <p:nvPr/>
        </p:nvSpPr>
        <p:spPr bwMode="auto">
          <a:xfrm>
            <a:off x="5562600" y="2376488"/>
            <a:ext cx="304800" cy="381000"/>
          </a:xfrm>
          <a:prstGeom prst="rightBrace">
            <a:avLst>
              <a:gd name="adj1" fmla="val 8333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  <a:endParaRPr lang="en-US"/>
          </a:p>
        </p:txBody>
      </p:sp>
      <p:sp>
        <p:nvSpPr>
          <p:cNvPr id="47118" name="TextBox 2"/>
          <p:cNvSpPr txBox="1">
            <a:spLocks noChangeArrowheads="1"/>
          </p:cNvSpPr>
          <p:nvPr/>
        </p:nvSpPr>
        <p:spPr bwMode="auto">
          <a:xfrm>
            <a:off x="6010275" y="1855788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Universities</a:t>
            </a:r>
          </a:p>
        </p:txBody>
      </p:sp>
      <p:sp>
        <p:nvSpPr>
          <p:cNvPr id="47119" name="TextBox 6"/>
          <p:cNvSpPr txBox="1">
            <a:spLocks noChangeArrowheads="1"/>
          </p:cNvSpPr>
          <p:nvPr/>
        </p:nvSpPr>
        <p:spPr bwMode="auto">
          <a:xfrm>
            <a:off x="6010275" y="2376488"/>
            <a:ext cx="1204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Continents</a:t>
            </a:r>
          </a:p>
        </p:txBody>
      </p:sp>
      <p:sp>
        <p:nvSpPr>
          <p:cNvPr id="47120" name="TextBox 8"/>
          <p:cNvSpPr txBox="1">
            <a:spLocks noChangeArrowheads="1"/>
          </p:cNvSpPr>
          <p:nvPr/>
        </p:nvSpPr>
        <p:spPr bwMode="auto">
          <a:xfrm>
            <a:off x="6010275" y="2819400"/>
            <a:ext cx="78090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Planet</a:t>
            </a:r>
          </a:p>
        </p:txBody>
      </p:sp>
      <p:grpSp>
        <p:nvGrpSpPr>
          <p:cNvPr id="47121" name="Group 3"/>
          <p:cNvGrpSpPr>
            <a:grpSpLocks/>
          </p:cNvGrpSpPr>
          <p:nvPr/>
        </p:nvGrpSpPr>
        <p:grpSpPr bwMode="auto">
          <a:xfrm>
            <a:off x="533400" y="5286375"/>
            <a:ext cx="4114800" cy="612775"/>
            <a:chOff x="1600200" y="3586162"/>
            <a:chExt cx="4114800" cy="612775"/>
          </a:xfrm>
        </p:grpSpPr>
        <p:sp>
          <p:nvSpPr>
            <p:cNvPr id="11" name="Rect: Payload"/>
            <p:cNvSpPr/>
            <p:nvPr/>
          </p:nvSpPr>
          <p:spPr bwMode="auto">
            <a:xfrm>
              <a:off x="2728913" y="3586162"/>
              <a:ext cx="2986087" cy="612775"/>
            </a:xfrm>
            <a:prstGeom prst="rect">
              <a:avLst/>
            </a:prstGeom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/>
                <a:t>Data</a:t>
              </a:r>
            </a:p>
          </p:txBody>
        </p:sp>
        <p:sp>
          <p:nvSpPr>
            <p:cNvPr id="12" name="Rect: Payload"/>
            <p:cNvSpPr/>
            <p:nvPr/>
          </p:nvSpPr>
          <p:spPr bwMode="auto">
            <a:xfrm>
              <a:off x="1600200" y="3586162"/>
              <a:ext cx="1128713" cy="6127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headEnd type="none" w="med" len="med"/>
              <a:tailEnd type="none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anchor="ctr"/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rgbClr val="000000"/>
                  </a:solidFill>
                </a:rPr>
                <a:t>To: France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96963" y="2438400"/>
            <a:ext cx="2131375" cy="2847975"/>
            <a:chOff x="1097756" y="2438401"/>
            <a:chExt cx="2129886" cy="2848634"/>
          </a:xfrm>
        </p:grpSpPr>
        <p:cxnSp>
          <p:nvCxnSpPr>
            <p:cNvPr id="47126" name="Curved Connector 32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321795" y="3780028"/>
              <a:ext cx="2282968" cy="731045"/>
            </a:xfrm>
            <a:prstGeom prst="curvedConnector3">
              <a:avLst>
                <a:gd name="adj1" fmla="val 100403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7127" name="Curved Connector 34"/>
            <p:cNvCxnSpPr>
              <a:cxnSpLocks noChangeShapeType="1"/>
              <a:stCxn id="12" idx="0"/>
            </p:cNvCxnSpPr>
            <p:nvPr/>
          </p:nvCxnSpPr>
          <p:spPr bwMode="auto">
            <a:xfrm rot="5400000" flipH="1" flipV="1">
              <a:off x="191361" y="3344796"/>
              <a:ext cx="2848634" cy="1035843"/>
            </a:xfrm>
            <a:prstGeom prst="curvedConnector3">
              <a:avLst>
                <a:gd name="adj1" fmla="val 100134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4" name="TextBox 43"/>
            <p:cNvSpPr txBox="1"/>
            <p:nvPr/>
          </p:nvSpPr>
          <p:spPr>
            <a:xfrm>
              <a:off x="1391238" y="3886536"/>
              <a:ext cx="1836404" cy="9235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Matching entries: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Europe</a:t>
              </a:r>
            </a:p>
            <a:p>
              <a:pPr marL="285750" indent="-285750" fontAlgn="auto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en-US" dirty="0">
                  <a:latin typeface="Calibri"/>
                  <a:ea typeface="+mn-ea"/>
                  <a:cs typeface="+mn-cs"/>
                </a:rPr>
                <a:t>Everywhere</a:t>
              </a:r>
            </a:p>
          </p:txBody>
        </p:sp>
      </p:grp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1390650" y="4159249"/>
            <a:ext cx="4324350" cy="369332"/>
            <a:chOff x="1391423" y="4158734"/>
            <a:chExt cx="4323577" cy="370367"/>
          </a:xfrm>
        </p:grpSpPr>
        <p:sp>
          <p:nvSpPr>
            <p:cNvPr id="47124" name="Rounded Rectangle 52"/>
            <p:cNvSpPr>
              <a:spLocks noChangeArrowheads="1"/>
            </p:cNvSpPr>
            <p:nvPr/>
          </p:nvSpPr>
          <p:spPr bwMode="auto">
            <a:xfrm>
              <a:off x="1391423" y="4158734"/>
              <a:ext cx="4323577" cy="36933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/>
            <a:p>
              <a:pPr algn="ctr" eaLnBrk="0" hangingPunct="0"/>
              <a:endParaRPr lang="en-US" sz="3200" b="1">
                <a:solidFill>
                  <a:srgbClr val="008000"/>
                </a:solidFill>
              </a:endParaRPr>
            </a:p>
          </p:txBody>
        </p:sp>
        <p:sp>
          <p:nvSpPr>
            <p:cNvPr id="47125" name="TextBox 51"/>
            <p:cNvSpPr txBox="1">
              <a:spLocks noChangeArrowheads="1"/>
            </p:cNvSpPr>
            <p:nvPr/>
          </p:nvSpPr>
          <p:spPr bwMode="auto">
            <a:xfrm>
              <a:off x="4101957" y="4158734"/>
              <a:ext cx="1420064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latin typeface="Calibri"/>
                </a:rPr>
                <a:t>Most specific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292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>
            <a:spLocks noGrp="1"/>
          </p:cNvSpPr>
          <p:nvPr>
            <p:ph type="title"/>
          </p:nvPr>
        </p:nvSpPr>
        <p:spPr>
          <a:xfrm>
            <a:off x="457200" y="386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Calibri"/>
              </a:rPr>
              <a:t>Implementing Longest Prefix Match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55793"/>
              </p:ext>
            </p:extLst>
          </p:nvPr>
        </p:nvGraphicFramePr>
        <p:xfrm>
          <a:off x="228600" y="2438400"/>
          <a:ext cx="5260975" cy="1828800"/>
        </p:xfrm>
        <a:graphic>
          <a:graphicData uri="http://schemas.openxmlformats.org/drawingml/2006/table">
            <a:tbl>
              <a:tblPr/>
              <a:tblGrid>
                <a:gridCol w="84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Entry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Destination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Port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30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Cambridge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Oxford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Europe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USA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Everywhere (default)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3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/>
                        <a:ea typeface="ＭＳ Ｐゴシック" charset="-128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/>
                          <a:ea typeface="ＭＳ Ｐゴシック" charset="-128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8140" name="TextBox 2"/>
          <p:cNvSpPr txBox="1">
            <a:spLocks noChangeArrowheads="1"/>
          </p:cNvSpPr>
          <p:nvPr/>
        </p:nvSpPr>
        <p:spPr bwMode="auto">
          <a:xfrm>
            <a:off x="7364413" y="2819400"/>
            <a:ext cx="14203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Most specific</a:t>
            </a:r>
          </a:p>
        </p:txBody>
      </p:sp>
      <p:sp>
        <p:nvSpPr>
          <p:cNvPr id="48141" name="TextBox 8"/>
          <p:cNvSpPr txBox="1">
            <a:spLocks noChangeArrowheads="1"/>
          </p:cNvSpPr>
          <p:nvPr/>
        </p:nvSpPr>
        <p:spPr bwMode="auto">
          <a:xfrm>
            <a:off x="7332663" y="3886200"/>
            <a:ext cx="1423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Calibri"/>
              </a:rPr>
              <a:t>Least specific</a:t>
            </a:r>
          </a:p>
        </p:txBody>
      </p:sp>
      <p:cxnSp>
        <p:nvCxnSpPr>
          <p:cNvPr id="48142" name="Straight Arrow Connector 14"/>
          <p:cNvCxnSpPr>
            <a:cxnSpLocks noChangeShapeType="1"/>
            <a:stCxn id="48140" idx="2"/>
            <a:endCxn id="48141" idx="0"/>
          </p:cNvCxnSpPr>
          <p:nvPr/>
        </p:nvCxnSpPr>
        <p:spPr bwMode="auto">
          <a:xfrm flipH="1">
            <a:off x="8044513" y="3188732"/>
            <a:ext cx="30059" cy="69746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8" name="Rounded Rectangle 17"/>
          <p:cNvSpPr>
            <a:spLocks noChangeArrowheads="1"/>
          </p:cNvSpPr>
          <p:nvPr/>
        </p:nvSpPr>
        <p:spPr bwMode="auto">
          <a:xfrm>
            <a:off x="228600" y="2819400"/>
            <a:ext cx="6705600" cy="36988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Searching</a:t>
            </a:r>
          </a:p>
        </p:txBody>
      </p:sp>
      <p:sp>
        <p:nvSpPr>
          <p:cNvPr id="27" name="Rounded Rectangle 26"/>
          <p:cNvSpPr>
            <a:spLocks noChangeArrowheads="1"/>
          </p:cNvSpPr>
          <p:nvPr/>
        </p:nvSpPr>
        <p:spPr bwMode="auto">
          <a:xfrm>
            <a:off x="228600" y="3613150"/>
            <a:ext cx="6705600" cy="3683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anchor="ctr"/>
          <a:lstStyle/>
          <a:p>
            <a:pPr algn="r" eaLnBrk="0" hangingPunct="0"/>
            <a:r>
              <a:rPr lang="en-US" sz="2000" b="1">
                <a:solidFill>
                  <a:schemeClr val="accent1"/>
                </a:solidFill>
              </a:rPr>
              <a:t>FOUND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329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5.55112E-17 0.1175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27" grpId="0" animBg="1"/>
      <p:bldP spid="27" grpId="1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EAD5DF-9C60-8349-8408-A7476FF94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table realities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F8F5C1-B7D6-534D-AF53-3A8B7FC9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85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BD8C4D-2DA0-CC4A-B7AD-6E36A2EC87D9}"/>
              </a:ext>
            </a:extLst>
          </p:cNvPr>
          <p:cNvSpPr txBox="1"/>
          <p:nvPr/>
        </p:nvSpPr>
        <p:spPr>
          <a:xfrm>
            <a:off x="228600" y="1284514"/>
            <a:ext cx="86214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High Speed: Must be “packet-rate” lookup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about 200M lookups / second for 100Gbps</a:t>
            </a:r>
            <a:endParaRPr lang="en-US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Large (messy) tables – (BGP Jan 2024 stats)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950,000+ routing prefix entries for IPv4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800" dirty="0"/>
              <a:t>205,000+ routing prefix entries for IPv6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3200" dirty="0"/>
              <a:t>Changing and Growing</a:t>
            </a:r>
          </a:p>
          <a:p>
            <a:r>
              <a:rPr lang="en-US" sz="3200" dirty="0"/>
              <a:t>			the harsh side of “up and to the right”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F05262-7691-8F48-B029-B2C64BEE6EFC}"/>
              </a:ext>
            </a:extLst>
          </p:cNvPr>
          <p:cNvSpPr txBox="1"/>
          <p:nvPr/>
        </p:nvSpPr>
        <p:spPr>
          <a:xfrm>
            <a:off x="0" y="6583362"/>
            <a:ext cx="80772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Hudson 2023 report https://</a:t>
            </a:r>
            <a:r>
              <a:rPr lang="en-US" sz="1050" dirty="0" err="1"/>
              <a:t>blog.apnic.net</a:t>
            </a:r>
            <a:r>
              <a:rPr lang="en-US" sz="1050" dirty="0"/>
              <a:t>/2024/01/09/measuring-bgp-in-2023-have-we-reached-peak-ipv4/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EAE89A-B53D-CD4E-9AD9-93C5B0EDD25E}"/>
              </a:ext>
            </a:extLst>
          </p:cNvPr>
          <p:cNvSpPr txBox="1"/>
          <p:nvPr/>
        </p:nvSpPr>
        <p:spPr>
          <a:xfrm>
            <a:off x="228600" y="5803392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Open problems </a:t>
            </a:r>
            <a:r>
              <a:rPr lang="en-US" sz="2400" dirty="0"/>
              <a:t>: continual growth is continual demand for innovation 	opportunities in control, algorithms, &amp; network hardware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3890ABB-6B18-DE89-EE1B-1D0BA52672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09109" y="4539692"/>
            <a:ext cx="1906104" cy="114366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71E87B1-92EC-08FF-11CA-D730FE92C5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43255" y="4526358"/>
            <a:ext cx="1907207" cy="114432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CAF6622-1F77-0C83-C7D5-0A64538362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998" y="4540124"/>
            <a:ext cx="1907208" cy="114432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528C2AE-A3EF-FC96-3F16-1382273E03E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28116" y="4545562"/>
            <a:ext cx="1907207" cy="114432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4704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E9794A-D215-0E4C-A9E8-B1E7A7EBDEDC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5" name="Rectangle 3"/>
          <p:cNvSpPr>
            <a:spLocks noChangeArrowheads="1"/>
          </p:cNvSpPr>
          <p:nvPr/>
        </p:nvSpPr>
        <p:spPr bwMode="auto">
          <a:xfrm>
            <a:off x="1638300" y="1847850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6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sz="3600" dirty="0"/>
              <a:t>The Internet version of a Network layer</a:t>
            </a:r>
            <a:endParaRPr lang="en-US" dirty="0"/>
          </a:p>
        </p:txBody>
      </p:sp>
      <p:grpSp>
        <p:nvGrpSpPr>
          <p:cNvPr id="161798" name="Group 6"/>
          <p:cNvGrpSpPr>
            <a:grpSpLocks/>
          </p:cNvGrpSpPr>
          <p:nvPr/>
        </p:nvGrpSpPr>
        <p:grpSpPr bwMode="auto">
          <a:xfrm>
            <a:off x="3713163" y="3479800"/>
            <a:ext cx="1354137" cy="1214438"/>
            <a:chOff x="3967" y="2883"/>
            <a:chExt cx="660" cy="765"/>
          </a:xfrm>
        </p:grpSpPr>
        <p:sp>
          <p:nvSpPr>
            <p:cNvPr id="161799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0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1" name="Text Box 9"/>
            <p:cNvSpPr txBox="1">
              <a:spLocks noChangeArrowheads="1"/>
            </p:cNvSpPr>
            <p:nvPr/>
          </p:nvSpPr>
          <p:spPr bwMode="auto">
            <a:xfrm>
              <a:off x="3967" y="3074"/>
              <a:ext cx="660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/>
                <a:t>forwarding</a:t>
              </a:r>
            </a:p>
            <a:p>
              <a:pPr algn="ctr"/>
              <a:r>
                <a:rPr lang="en-US"/>
                <a:t>table</a:t>
              </a:r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1808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133475"/>
            <a:ext cx="7534275" cy="438150"/>
          </a:xfrm>
        </p:spPr>
        <p:txBody>
          <a:bodyPr>
            <a:normAutofit lnSpcReduction="10000"/>
          </a:bodyPr>
          <a:lstStyle/>
          <a:p>
            <a:pPr>
              <a:buFont typeface="ZapfDingbats" charset="0"/>
              <a:buNone/>
            </a:pPr>
            <a:r>
              <a:rPr lang="en-US" sz="2400" dirty="0"/>
              <a:t>Host, router network layer functions:</a:t>
            </a:r>
          </a:p>
        </p:txBody>
      </p:sp>
      <p:sp>
        <p:nvSpPr>
          <p:cNvPr id="161809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1" name="Group 19"/>
          <p:cNvGrpSpPr>
            <a:grpSpLocks/>
          </p:cNvGrpSpPr>
          <p:nvPr/>
        </p:nvGrpSpPr>
        <p:grpSpPr bwMode="auto">
          <a:xfrm>
            <a:off x="1836738" y="2667002"/>
            <a:ext cx="1887537" cy="904876"/>
            <a:chOff x="1175" y="1848"/>
            <a:chExt cx="1189" cy="570"/>
          </a:xfrm>
        </p:grpSpPr>
        <p:sp>
          <p:nvSpPr>
            <p:cNvPr id="161812" name="Rectangle 20"/>
            <p:cNvSpPr>
              <a:spLocks noChangeArrowheads="1"/>
            </p:cNvSpPr>
            <p:nvPr/>
          </p:nvSpPr>
          <p:spPr bwMode="auto">
            <a:xfrm>
              <a:off x="1224" y="1848"/>
              <a:ext cx="1140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Rectangle 21"/>
            <p:cNvSpPr>
              <a:spLocks noChangeArrowheads="1"/>
            </p:cNvSpPr>
            <p:nvPr/>
          </p:nvSpPr>
          <p:spPr bwMode="auto">
            <a:xfrm>
              <a:off x="1182" y="1890"/>
              <a:ext cx="1140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Text Box 22"/>
            <p:cNvSpPr txBox="1">
              <a:spLocks noChangeArrowheads="1"/>
            </p:cNvSpPr>
            <p:nvPr/>
          </p:nvSpPr>
          <p:spPr bwMode="auto">
            <a:xfrm>
              <a:off x="1175" y="1895"/>
              <a:ext cx="104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Routing protocols</a:t>
              </a:r>
            </a:p>
            <a:p>
              <a:pPr>
                <a:buFontTx/>
                <a:buChar char="•"/>
              </a:pPr>
              <a:r>
                <a:rPr lang="en-US" sz="1600" dirty="0"/>
                <a:t>path selection</a:t>
              </a:r>
            </a:p>
            <a:p>
              <a:pPr>
                <a:buFontTx/>
                <a:buChar char="•"/>
              </a:pPr>
              <a:r>
                <a:rPr lang="en-US" sz="1600" dirty="0"/>
                <a:t>RIP, OSPF, BGP</a:t>
              </a:r>
              <a:endParaRPr lang="en-US" dirty="0"/>
            </a:p>
          </p:txBody>
        </p:sp>
      </p:grpSp>
      <p:sp>
        <p:nvSpPr>
          <p:cNvPr id="161815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150 w 396"/>
              <a:gd name="T3" fmla="*/ 186 h 246"/>
              <a:gd name="T4" fmla="*/ 396 w 396"/>
              <a:gd name="T5" fmla="*/ 2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6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161817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 Box 27"/>
            <p:cNvSpPr txBox="1">
              <a:spLocks noChangeArrowheads="1"/>
            </p:cNvSpPr>
            <p:nvPr/>
          </p:nvSpPr>
          <p:spPr bwMode="auto">
            <a:xfrm>
              <a:off x="116" y="1319"/>
              <a:ext cx="1820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600">
                  <a:solidFill>
                    <a:srgbClr val="FF0000"/>
                  </a:solidFill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sz="1600"/>
                <a:t>addressing conventions</a:t>
              </a:r>
            </a:p>
            <a:p>
              <a:pPr>
                <a:buFontTx/>
                <a:buChar char="•"/>
              </a:pPr>
              <a:r>
                <a:rPr lang="en-US" sz="1600"/>
                <a:t>datagram format</a:t>
              </a:r>
            </a:p>
            <a:p>
              <a:pPr>
                <a:buFontTx/>
                <a:buChar char="•"/>
              </a:pPr>
              <a:r>
                <a:rPr lang="en-US" sz="1600"/>
                <a:t>packet handling conventions</a:t>
              </a:r>
              <a:endParaRPr lang="en-US"/>
            </a:p>
          </p:txBody>
        </p:sp>
      </p:grpSp>
      <p:grpSp>
        <p:nvGrpSpPr>
          <p:cNvPr id="161820" name="Group 28"/>
          <p:cNvGrpSpPr>
            <a:grpSpLocks/>
          </p:cNvGrpSpPr>
          <p:nvPr/>
        </p:nvGrpSpPr>
        <p:grpSpPr bwMode="auto">
          <a:xfrm>
            <a:off x="5149850" y="3889375"/>
            <a:ext cx="2000250" cy="890588"/>
            <a:chOff x="72" y="1146"/>
            <a:chExt cx="1260" cy="561"/>
          </a:xfrm>
        </p:grpSpPr>
        <p:sp>
          <p:nvSpPr>
            <p:cNvPr id="161821" name="Rectangle 29"/>
            <p:cNvSpPr>
              <a:spLocks noChangeArrowheads="1"/>
            </p:cNvSpPr>
            <p:nvPr/>
          </p:nvSpPr>
          <p:spPr bwMode="auto">
            <a:xfrm>
              <a:off x="114" y="1146"/>
              <a:ext cx="1218" cy="5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2" name="Rectangle 30"/>
            <p:cNvSpPr>
              <a:spLocks noChangeArrowheads="1"/>
            </p:cNvSpPr>
            <p:nvPr/>
          </p:nvSpPr>
          <p:spPr bwMode="auto">
            <a:xfrm>
              <a:off x="72" y="1188"/>
              <a:ext cx="1218" cy="51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23" name="Text Box 31"/>
            <p:cNvSpPr txBox="1">
              <a:spLocks noChangeArrowheads="1"/>
            </p:cNvSpPr>
            <p:nvPr/>
          </p:nvSpPr>
          <p:spPr bwMode="auto">
            <a:xfrm>
              <a:off x="80" y="1187"/>
              <a:ext cx="1197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</a:rPr>
                <a:t>ICMP protocol</a:t>
              </a:r>
            </a:p>
            <a:p>
              <a:pPr>
                <a:buFontTx/>
                <a:buChar char="•"/>
              </a:pPr>
              <a:r>
                <a:rPr lang="en-US" sz="1600" dirty="0"/>
                <a:t>error reporting</a:t>
              </a:r>
            </a:p>
            <a:p>
              <a:pPr>
                <a:buFontTx/>
                <a:buChar char="•"/>
              </a:pPr>
              <a:r>
                <a:rPr lang="en-US" sz="1600" dirty="0"/>
                <a:t>router </a:t>
              </a:r>
              <a:r>
                <a:rPr lang="ja-JP" altLang="en-US" sz="1600" dirty="0">
                  <a:latin typeface="Calibri"/>
                </a:rPr>
                <a:t>“</a:t>
              </a:r>
              <a:r>
                <a:rPr lang="en-US" sz="1600" dirty="0"/>
                <a:t>signaling</a:t>
              </a:r>
              <a:r>
                <a:rPr lang="ja-JP" altLang="en-US" sz="1600" dirty="0">
                  <a:latin typeface="Calibri"/>
                </a:rPr>
                <a:t>”</a:t>
              </a:r>
              <a:endParaRPr lang="en-US" dirty="0"/>
            </a:p>
          </p:txBody>
        </p:sp>
      </p:grpSp>
      <p:sp>
        <p:nvSpPr>
          <p:cNvPr id="161824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25" name="Text Box 33"/>
          <p:cNvSpPr txBox="1">
            <a:spLocks noChangeArrowheads="1"/>
          </p:cNvSpPr>
          <p:nvPr/>
        </p:nvSpPr>
        <p:spPr bwMode="auto">
          <a:xfrm>
            <a:off x="3098800" y="1993900"/>
            <a:ext cx="29924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Transport layer: TCP, UDP</a:t>
            </a:r>
            <a:endParaRPr lang="en-US"/>
          </a:p>
        </p:txBody>
      </p:sp>
      <p:sp>
        <p:nvSpPr>
          <p:cNvPr id="161826" name="Text Box 34"/>
          <p:cNvSpPr txBox="1">
            <a:spLocks noChangeArrowheads="1"/>
          </p:cNvSpPr>
          <p:nvPr/>
        </p:nvSpPr>
        <p:spPr bwMode="auto">
          <a:xfrm>
            <a:off x="4213225" y="4965700"/>
            <a:ext cx="12176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Link layer</a:t>
            </a:r>
            <a:endParaRPr lang="en-US"/>
          </a:p>
        </p:txBody>
      </p:sp>
      <p:sp>
        <p:nvSpPr>
          <p:cNvPr id="161827" name="Text Box 35"/>
          <p:cNvSpPr txBox="1">
            <a:spLocks noChangeArrowheads="1"/>
          </p:cNvSpPr>
          <p:nvPr/>
        </p:nvSpPr>
        <p:spPr bwMode="auto">
          <a:xfrm>
            <a:off x="4060825" y="5489575"/>
            <a:ext cx="16303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2"/>
                </a:solidFill>
              </a:rPr>
              <a:t>physical layer</a:t>
            </a:r>
            <a:endParaRPr lang="en-US"/>
          </a:p>
        </p:txBody>
      </p:sp>
      <p:sp>
        <p:nvSpPr>
          <p:cNvPr id="161828" name="Text Box 36"/>
          <p:cNvSpPr txBox="1">
            <a:spLocks noChangeArrowheads="1"/>
          </p:cNvSpPr>
          <p:nvPr/>
        </p:nvSpPr>
        <p:spPr bwMode="auto">
          <a:xfrm>
            <a:off x="155575" y="3265488"/>
            <a:ext cx="14160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2400">
                <a:solidFill>
                  <a:srgbClr val="FF0000"/>
                </a:solidFill>
              </a:rPr>
              <a:t>Network</a:t>
            </a:r>
          </a:p>
          <a:p>
            <a:pPr algn="r"/>
            <a:r>
              <a:rPr lang="en-US" sz="2400">
                <a:solidFill>
                  <a:srgbClr val="FF0000"/>
                </a:solidFill>
              </a:rPr>
              <a:t>layer</a:t>
            </a:r>
            <a:endParaRPr lang="en-US"/>
          </a:p>
        </p:txBody>
      </p:sp>
      <p:sp>
        <p:nvSpPr>
          <p:cNvPr id="161829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0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27723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ChangeArrowheads="1"/>
          </p:cNvSpPr>
          <p:nvPr/>
        </p:nvSpPr>
        <p:spPr bwMode="auto">
          <a:xfrm>
            <a:off x="1466850" y="1560513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0" name="Rectangle 3"/>
          <p:cNvSpPr>
            <a:spLocks noChangeArrowheads="1"/>
          </p:cNvSpPr>
          <p:nvPr/>
        </p:nvSpPr>
        <p:spPr bwMode="auto">
          <a:xfrm>
            <a:off x="1468438" y="4862513"/>
            <a:ext cx="6002337" cy="6350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Rectangle 5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0488" tIns="44450" rIns="90488" bIns="44450" anchor="b"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IPv4 Packet Structure</a:t>
            </a:r>
            <a:b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20 Bytes of Standard Header, then Options</a:t>
            </a:r>
          </a:p>
        </p:txBody>
      </p:sp>
      <p:sp>
        <p:nvSpPr>
          <p:cNvPr id="48133" name="Rectangle 6"/>
          <p:cNvSpPr>
            <a:spLocks noChangeArrowheads="1"/>
          </p:cNvSpPr>
          <p:nvPr/>
        </p:nvSpPr>
        <p:spPr bwMode="auto">
          <a:xfrm>
            <a:off x="1455738" y="5508625"/>
            <a:ext cx="6002337" cy="8255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 flipV="1">
            <a:off x="1525588" y="2289175"/>
            <a:ext cx="5949950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1538288" y="2990850"/>
            <a:ext cx="59547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Line 9"/>
          <p:cNvSpPr>
            <a:spLocks noChangeShapeType="1"/>
          </p:cNvSpPr>
          <p:nvPr/>
        </p:nvSpPr>
        <p:spPr bwMode="auto">
          <a:xfrm>
            <a:off x="1538288" y="3638550"/>
            <a:ext cx="5956300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Line 10"/>
          <p:cNvSpPr>
            <a:spLocks noChangeShapeType="1"/>
          </p:cNvSpPr>
          <p:nvPr/>
        </p:nvSpPr>
        <p:spPr bwMode="auto">
          <a:xfrm>
            <a:off x="4432300" y="1585913"/>
            <a:ext cx="1588" cy="20272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Line 11"/>
          <p:cNvSpPr>
            <a:spLocks noChangeShapeType="1"/>
          </p:cNvSpPr>
          <p:nvPr/>
        </p:nvSpPr>
        <p:spPr bwMode="auto">
          <a:xfrm>
            <a:off x="29591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Line 12"/>
          <p:cNvSpPr>
            <a:spLocks noChangeShapeType="1"/>
          </p:cNvSpPr>
          <p:nvPr/>
        </p:nvSpPr>
        <p:spPr bwMode="auto">
          <a:xfrm>
            <a:off x="2235200" y="16208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Rectangle 13"/>
          <p:cNvSpPr>
            <a:spLocks noChangeArrowheads="1"/>
          </p:cNvSpPr>
          <p:nvPr/>
        </p:nvSpPr>
        <p:spPr bwMode="auto">
          <a:xfrm>
            <a:off x="1488102" y="1670050"/>
            <a:ext cx="736957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Version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1" name="Rectangle 14"/>
          <p:cNvSpPr>
            <a:spLocks noChangeArrowheads="1"/>
          </p:cNvSpPr>
          <p:nvPr/>
        </p:nvSpPr>
        <p:spPr bwMode="auto">
          <a:xfrm>
            <a:off x="2237564" y="1592263"/>
            <a:ext cx="731872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4-bit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Header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Length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2" name="Rectangle 15"/>
          <p:cNvSpPr>
            <a:spLocks noChangeArrowheads="1"/>
          </p:cNvSpPr>
          <p:nvPr/>
        </p:nvSpPr>
        <p:spPr bwMode="auto">
          <a:xfrm>
            <a:off x="3035949" y="1592263"/>
            <a:ext cx="1287751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Type of Service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(TOS)</a:t>
            </a:r>
          </a:p>
        </p:txBody>
      </p:sp>
      <p:sp>
        <p:nvSpPr>
          <p:cNvPr id="48143" name="Rectangle 16"/>
          <p:cNvSpPr>
            <a:spLocks noChangeArrowheads="1"/>
          </p:cNvSpPr>
          <p:nvPr/>
        </p:nvSpPr>
        <p:spPr bwMode="auto">
          <a:xfrm>
            <a:off x="4592638" y="1763713"/>
            <a:ext cx="2387874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16-bit Total Length (Bytes)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44" name="Rectangle 17"/>
          <p:cNvSpPr>
            <a:spLocks noChangeArrowheads="1"/>
          </p:cNvSpPr>
          <p:nvPr/>
        </p:nvSpPr>
        <p:spPr bwMode="auto">
          <a:xfrm>
            <a:off x="2144713" y="2493963"/>
            <a:ext cx="188595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Identification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5" name="Line 18"/>
          <p:cNvSpPr>
            <a:spLocks noChangeShapeType="1"/>
          </p:cNvSpPr>
          <p:nvPr/>
        </p:nvSpPr>
        <p:spPr bwMode="auto">
          <a:xfrm>
            <a:off x="5092700" y="2319338"/>
            <a:ext cx="1588" cy="6588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Rectangle 19"/>
          <p:cNvSpPr>
            <a:spLocks noChangeArrowheads="1"/>
          </p:cNvSpPr>
          <p:nvPr/>
        </p:nvSpPr>
        <p:spPr bwMode="auto">
          <a:xfrm>
            <a:off x="4491299" y="2379663"/>
            <a:ext cx="54716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3-bit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Flags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7" name="Rectangle 20"/>
          <p:cNvSpPr>
            <a:spLocks noChangeArrowheads="1"/>
          </p:cNvSpPr>
          <p:nvPr/>
        </p:nvSpPr>
        <p:spPr bwMode="auto">
          <a:xfrm>
            <a:off x="5153025" y="2511425"/>
            <a:ext cx="208069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13-bit Fragment Offset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48" name="Line 21"/>
          <p:cNvSpPr>
            <a:spLocks noChangeShapeType="1"/>
          </p:cNvSpPr>
          <p:nvPr/>
        </p:nvSpPr>
        <p:spPr bwMode="auto">
          <a:xfrm>
            <a:off x="3022600" y="3017838"/>
            <a:ext cx="1588" cy="6016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Rectangle 22"/>
          <p:cNvSpPr>
            <a:spLocks noChangeArrowheads="1"/>
          </p:cNvSpPr>
          <p:nvPr/>
        </p:nvSpPr>
        <p:spPr bwMode="auto">
          <a:xfrm>
            <a:off x="1708430" y="3052763"/>
            <a:ext cx="1121803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8-bit Time to </a:t>
            </a:r>
          </a:p>
          <a:p>
            <a:pPr algn="ctr" eaLnBrk="0" hangingPunct="0"/>
            <a:r>
              <a:rPr lang="en-US" sz="1400" dirty="0">
                <a:solidFill>
                  <a:srgbClr val="000000"/>
                </a:solidFill>
                <a:latin typeface="Calibri"/>
              </a:rPr>
              <a:t>Live (TTL)</a:t>
            </a:r>
          </a:p>
        </p:txBody>
      </p:sp>
      <p:sp>
        <p:nvSpPr>
          <p:cNvPr id="48150" name="Rectangle 23"/>
          <p:cNvSpPr>
            <a:spLocks noChangeArrowheads="1"/>
          </p:cNvSpPr>
          <p:nvPr/>
        </p:nvSpPr>
        <p:spPr bwMode="auto">
          <a:xfrm>
            <a:off x="3000375" y="3149600"/>
            <a:ext cx="13242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8-bit Protocol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1" name="Rectangle 24"/>
          <p:cNvSpPr>
            <a:spLocks noChangeArrowheads="1"/>
          </p:cNvSpPr>
          <p:nvPr/>
        </p:nvSpPr>
        <p:spPr bwMode="auto">
          <a:xfrm>
            <a:off x="4710113" y="3167063"/>
            <a:ext cx="223088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2" name="Line 25"/>
          <p:cNvSpPr>
            <a:spLocks noChangeShapeType="1"/>
          </p:cNvSpPr>
          <p:nvPr/>
        </p:nvSpPr>
        <p:spPr bwMode="auto">
          <a:xfrm>
            <a:off x="1525588" y="4286250"/>
            <a:ext cx="59674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Rectangle 26"/>
          <p:cNvSpPr>
            <a:spLocks noChangeArrowheads="1"/>
          </p:cNvSpPr>
          <p:nvPr/>
        </p:nvSpPr>
        <p:spPr bwMode="auto">
          <a:xfrm>
            <a:off x="3201988" y="3810000"/>
            <a:ext cx="221314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Source IP Address</a:t>
            </a:r>
            <a:endParaRPr lang="en-US" sz="140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4" name="Rectangle 27"/>
          <p:cNvSpPr>
            <a:spLocks noChangeArrowheads="1"/>
          </p:cNvSpPr>
          <p:nvPr/>
        </p:nvSpPr>
        <p:spPr bwMode="auto">
          <a:xfrm>
            <a:off x="3032125" y="4435475"/>
            <a:ext cx="260177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Calibri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Calibri"/>
            </a:endParaRPr>
          </a:p>
        </p:txBody>
      </p:sp>
      <p:sp>
        <p:nvSpPr>
          <p:cNvPr id="48155" name="Rectangle 28"/>
          <p:cNvSpPr>
            <a:spLocks noChangeArrowheads="1"/>
          </p:cNvSpPr>
          <p:nvPr/>
        </p:nvSpPr>
        <p:spPr bwMode="auto">
          <a:xfrm>
            <a:off x="3783013" y="5116513"/>
            <a:ext cx="1462841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Options (if any)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48156" name="Rectangle 29"/>
          <p:cNvSpPr>
            <a:spLocks noChangeArrowheads="1"/>
          </p:cNvSpPr>
          <p:nvPr/>
        </p:nvSpPr>
        <p:spPr bwMode="auto">
          <a:xfrm>
            <a:off x="4037013" y="5853113"/>
            <a:ext cx="841277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Calibri"/>
              </a:rPr>
              <a:t>Payload</a:t>
            </a:r>
            <a:endParaRPr lang="en-US" sz="1400" b="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907832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(Packet) Network Tasks One-by-One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Read packet correctly</a:t>
            </a:r>
          </a:p>
          <a:p>
            <a:r>
              <a:rPr lang="en-US" dirty="0"/>
              <a:t>Get packet to the destination</a:t>
            </a:r>
          </a:p>
          <a:p>
            <a:r>
              <a:rPr lang="en-US" dirty="0"/>
              <a:t>Get responses to the packet back to source</a:t>
            </a:r>
          </a:p>
          <a:p>
            <a:r>
              <a:rPr lang="en-US" dirty="0"/>
              <a:t>Carry data</a:t>
            </a:r>
          </a:p>
          <a:p>
            <a:r>
              <a:rPr lang="en-US" dirty="0"/>
              <a:t>Tell host what to do with packet once arrived</a:t>
            </a:r>
          </a:p>
          <a:p>
            <a:r>
              <a:rPr lang="en-US" dirty="0"/>
              <a:t>Specify any special network handling of the packet</a:t>
            </a:r>
          </a:p>
          <a:p>
            <a:r>
              <a:rPr lang="en-US" dirty="0"/>
              <a:t>Deal with problems that arise along the path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580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89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42014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Reading Packet Correctly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7915" y="2320024"/>
            <a:ext cx="8229600" cy="4525963"/>
          </a:xfrm>
        </p:spPr>
        <p:txBody>
          <a:bodyPr>
            <a:normAutofit fontScale="77500" lnSpcReduction="20000"/>
          </a:bodyPr>
          <a:lstStyle/>
          <a:p>
            <a:r>
              <a:rPr lang="en-US" dirty="0">
                <a:latin typeface="Calibri"/>
              </a:rPr>
              <a:t>Version number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Indicates the version of the IP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Necessary to know what other fields to expect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4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IPv4), and sometimes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IPv6)</a:t>
            </a:r>
          </a:p>
          <a:p>
            <a:r>
              <a:rPr lang="en-US" dirty="0">
                <a:latin typeface="Calibri"/>
              </a:rPr>
              <a:t>Header length (4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Number of 32-bit words in the header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Typically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5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(for a 20-byte IPv4 header)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Can be more when IP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options </a:t>
            </a:r>
            <a:r>
              <a:rPr lang="en-US" dirty="0">
                <a:latin typeface="Calibri"/>
                <a:ea typeface="Calibri"/>
                <a:cs typeface="Calibri"/>
              </a:rPr>
              <a:t>are used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Total length (16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Number of bytes in the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Maximum size is 65,535 bytes (2</a:t>
            </a:r>
            <a:r>
              <a:rPr lang="en-US" baseline="30000" dirty="0">
                <a:latin typeface="Calibri"/>
                <a:ea typeface="Calibri"/>
                <a:cs typeface="Calibri"/>
              </a:rPr>
              <a:t>16</a:t>
            </a:r>
            <a:r>
              <a:rPr lang="en-US" dirty="0">
                <a:latin typeface="Calibri"/>
                <a:ea typeface="Calibri"/>
                <a:cs typeface="Calibri"/>
              </a:rPr>
              <a:t> -1)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 though underlying links may impose smaller limits</a:t>
            </a:r>
            <a:br>
              <a:rPr lang="en-US" dirty="0">
                <a:latin typeface="Calibri"/>
                <a:ea typeface="Calibri"/>
                <a:cs typeface="Calibri"/>
              </a:rPr>
            </a:br>
            <a:endParaRPr lang="en-US" dirty="0">
              <a:latin typeface="Calibri"/>
              <a:ea typeface="Calibri"/>
              <a:cs typeface="Calibri"/>
            </a:endParaRPr>
          </a:p>
          <a:p>
            <a:endParaRPr lang="en-US" dirty="0">
              <a:latin typeface="Calibri"/>
              <a:ea typeface="Calibri"/>
              <a:cs typeface="Calibri"/>
            </a:endParaRP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795825" y="74184"/>
            <a:ext cx="1027542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7455700" y="74184"/>
            <a:ext cx="1620354" cy="491760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normAutofit lnSpcReduction="10000"/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527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43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uiExpand="1" animBg="1"/>
      <p:bldP spid="3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Forwarding Decisions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When packet arrives..</a:t>
            </a:r>
          </a:p>
          <a:p>
            <a:pPr lvl="1"/>
            <a:r>
              <a:rPr lang="en-US" dirty="0"/>
              <a:t>Must decide which outgoing port to use</a:t>
            </a:r>
          </a:p>
          <a:p>
            <a:pPr lvl="1"/>
            <a:r>
              <a:rPr lang="en-US" dirty="0"/>
              <a:t>In single transmission time </a:t>
            </a:r>
          </a:p>
          <a:p>
            <a:pPr lvl="1"/>
            <a:r>
              <a:rPr lang="en-US" dirty="0"/>
              <a:t>Forwarding decisions must be </a:t>
            </a:r>
            <a:r>
              <a:rPr lang="en-US" b="1" i="1" u="sng" dirty="0">
                <a:solidFill>
                  <a:schemeClr val="accent1"/>
                </a:solidFill>
              </a:rPr>
              <a:t>simple</a:t>
            </a:r>
          </a:p>
          <a:p>
            <a:pPr lvl="1"/>
            <a:endParaRPr lang="en-US" dirty="0"/>
          </a:p>
          <a:p>
            <a:r>
              <a:rPr lang="en-US" dirty="0"/>
              <a:t>Routing state dictates where to forward packets</a:t>
            </a:r>
          </a:p>
          <a:p>
            <a:pPr lvl="1"/>
            <a:r>
              <a:rPr lang="en-US" dirty="0"/>
              <a:t>Assume decisions are </a:t>
            </a:r>
            <a:r>
              <a:rPr lang="en-US" b="1" dirty="0">
                <a:solidFill>
                  <a:srgbClr val="FF6600"/>
                </a:solidFill>
              </a:rPr>
              <a:t>deterministic</a:t>
            </a:r>
          </a:p>
          <a:p>
            <a:pPr lvl="1"/>
            <a:endParaRPr lang="en-US" dirty="0"/>
          </a:p>
          <a:p>
            <a:r>
              <a:rPr lang="en-US" i="1" dirty="0"/>
              <a:t>Global routing state </a:t>
            </a:r>
            <a:r>
              <a:rPr lang="en-US" dirty="0"/>
              <a:t>is the collection of routing state in each of the routers</a:t>
            </a:r>
          </a:p>
          <a:p>
            <a:pPr lvl="1"/>
            <a:r>
              <a:rPr lang="en-US" dirty="0"/>
              <a:t>Will focus on where this routing state comes from</a:t>
            </a:r>
          </a:p>
          <a:p>
            <a:pPr lvl="1"/>
            <a:r>
              <a:rPr lang="en-US" dirty="0"/>
              <a:t>But first, a few preliminaries….</a:t>
            </a:r>
          </a:p>
          <a:p>
            <a:pPr marL="339725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1667E8F-4C46-A54F-A59E-8662EF143610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838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4430486" cy="685800"/>
          </a:xfrm>
        </p:spPr>
        <p:txBody>
          <a:bodyPr>
            <a:noAutofit/>
          </a:bodyPr>
          <a:lstStyle/>
          <a:p>
            <a:r>
              <a:rPr lang="en-US" sz="3600" dirty="0"/>
              <a:t>Getting Packet to Destination and Back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IP addresses</a:t>
            </a:r>
          </a:p>
          <a:p>
            <a:pPr lvl="1"/>
            <a:r>
              <a:rPr lang="en-US" dirty="0"/>
              <a:t>Source IP address (32 bits)</a:t>
            </a:r>
          </a:p>
          <a:p>
            <a:pPr lvl="1"/>
            <a:r>
              <a:rPr lang="en-US" dirty="0"/>
              <a:t>Destination IP address (32 bits)</a:t>
            </a:r>
          </a:p>
          <a:p>
            <a:r>
              <a:rPr lang="en-US" dirty="0"/>
              <a:t>Destination address</a:t>
            </a:r>
          </a:p>
          <a:p>
            <a:pPr lvl="1"/>
            <a:r>
              <a:rPr lang="en-US" dirty="0"/>
              <a:t>Unique identifier/locator for the receiving host</a:t>
            </a:r>
          </a:p>
          <a:p>
            <a:pPr lvl="1"/>
            <a:r>
              <a:rPr lang="en-US" dirty="0"/>
              <a:t>Allows each node to make forwarding decisions</a:t>
            </a:r>
          </a:p>
          <a:p>
            <a:r>
              <a:rPr lang="en-US" dirty="0"/>
              <a:t>Source address</a:t>
            </a:r>
          </a:p>
          <a:p>
            <a:pPr lvl="1"/>
            <a:r>
              <a:rPr lang="en-US" dirty="0"/>
              <a:t>Unique identifier/locator for the sending host</a:t>
            </a:r>
          </a:p>
          <a:p>
            <a:pPr lvl="1"/>
            <a:r>
              <a:rPr lang="en-US" dirty="0"/>
              <a:t>Recipient can decide whether to accept packet</a:t>
            </a:r>
          </a:p>
          <a:p>
            <a:pPr lvl="1"/>
            <a:r>
              <a:rPr lang="en-US" dirty="0"/>
              <a:t>Enables recipient to send a reply back to source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7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9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0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5" name="Oval 30"/>
          <p:cNvSpPr>
            <a:spLocks noChangeArrowheads="1"/>
          </p:cNvSpPr>
          <p:nvPr/>
        </p:nvSpPr>
        <p:spPr bwMode="auto">
          <a:xfrm>
            <a:off x="5598159" y="1162518"/>
            <a:ext cx="3545841" cy="61154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5843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4BF9926-CE1C-3E44-AF15-3D5CF34E20DD}" type="slidenum">
              <a:rPr lang="en-US" sz="1400" b="0">
                <a:latin typeface="Times New Roman" charset="0"/>
              </a:rPr>
              <a:pPr eaLnBrk="1" hangingPunct="1"/>
              <a:t>91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5075976" cy="1143000"/>
          </a:xfrm>
        </p:spPr>
        <p:txBody>
          <a:bodyPr>
            <a:noAutofit/>
          </a:bodyPr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Telling Destination Host How to Handle Packet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59450"/>
            <a:ext cx="8458200" cy="2862263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Calibri"/>
              </a:rPr>
              <a:t>Protocol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Identifies the higher-level protocol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Important for </a:t>
            </a:r>
            <a:r>
              <a:rPr lang="en-US" dirty="0" err="1">
                <a:latin typeface="Calibri"/>
                <a:ea typeface="Calibri"/>
                <a:cs typeface="Calibri"/>
              </a:rPr>
              <a:t>demultiplexing</a:t>
            </a:r>
            <a:r>
              <a:rPr lang="en-US" dirty="0">
                <a:latin typeface="Calibri"/>
                <a:ea typeface="Calibri"/>
                <a:cs typeface="Calibri"/>
              </a:rPr>
              <a:t> at receiving host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Most common examples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6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Transmission Control Protocol (TCP)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17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for the User Datagram Protocol (UDP)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68475" y="5142706"/>
            <a:ext cx="5607050" cy="2427288"/>
            <a:chOff x="1806575" y="4343400"/>
            <a:chExt cx="5607050" cy="2427288"/>
          </a:xfrm>
        </p:grpSpPr>
        <p:sp>
          <p:nvSpPr>
            <p:cNvPr id="82948" name="Text Box 4"/>
            <p:cNvSpPr txBox="1">
              <a:spLocks noChangeArrowheads="1"/>
            </p:cNvSpPr>
            <p:nvPr/>
          </p:nvSpPr>
          <p:spPr bwMode="auto">
            <a:xfrm>
              <a:off x="1806575" y="4811713"/>
              <a:ext cx="19589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49" name="Text Box 5"/>
            <p:cNvSpPr txBox="1">
              <a:spLocks noChangeArrowheads="1"/>
            </p:cNvSpPr>
            <p:nvPr/>
          </p:nvSpPr>
          <p:spPr bwMode="auto">
            <a:xfrm>
              <a:off x="5378450" y="4811713"/>
              <a:ext cx="2035175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IP header</a:t>
              </a:r>
            </a:p>
          </p:txBody>
        </p:sp>
        <p:sp>
          <p:nvSpPr>
            <p:cNvPr id="82950" name="Text Box 6"/>
            <p:cNvSpPr txBox="1">
              <a:spLocks noChangeArrowheads="1"/>
            </p:cNvSpPr>
            <p:nvPr/>
          </p:nvSpPr>
          <p:spPr bwMode="auto">
            <a:xfrm>
              <a:off x="1806575" y="5195888"/>
              <a:ext cx="19573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TCP header</a:t>
              </a:r>
            </a:p>
          </p:txBody>
        </p:sp>
        <p:sp>
          <p:nvSpPr>
            <p:cNvPr id="82951" name="Text Box 7"/>
            <p:cNvSpPr txBox="1">
              <a:spLocks noChangeArrowheads="1"/>
            </p:cNvSpPr>
            <p:nvPr/>
          </p:nvSpPr>
          <p:spPr bwMode="auto">
            <a:xfrm>
              <a:off x="5378450" y="5195888"/>
              <a:ext cx="2033588" cy="396875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/>
                <a:t>UDP header</a:t>
              </a:r>
            </a:p>
          </p:txBody>
        </p:sp>
        <p:sp>
          <p:nvSpPr>
            <p:cNvPr id="82952" name="Rectangle 8"/>
            <p:cNvSpPr>
              <a:spLocks noChangeArrowheads="1"/>
            </p:cNvSpPr>
            <p:nvPr/>
          </p:nvSpPr>
          <p:spPr bwMode="auto">
            <a:xfrm>
              <a:off x="1806575" y="5580063"/>
              <a:ext cx="19589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3" name="Rectangle 9"/>
            <p:cNvSpPr>
              <a:spLocks noChangeArrowheads="1"/>
            </p:cNvSpPr>
            <p:nvPr/>
          </p:nvSpPr>
          <p:spPr bwMode="auto">
            <a:xfrm>
              <a:off x="5340350" y="5580063"/>
              <a:ext cx="2073275" cy="11906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54" name="Text Box 10"/>
            <p:cNvSpPr txBox="1">
              <a:spLocks noChangeArrowheads="1"/>
            </p:cNvSpPr>
            <p:nvPr/>
          </p:nvSpPr>
          <p:spPr bwMode="auto">
            <a:xfrm>
              <a:off x="1949450" y="4343400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protocol=6</a:t>
              </a:r>
            </a:p>
          </p:txBody>
        </p:sp>
        <p:sp>
          <p:nvSpPr>
            <p:cNvPr id="82955" name="Text Box 11"/>
            <p:cNvSpPr txBox="1">
              <a:spLocks noChangeArrowheads="1"/>
            </p:cNvSpPr>
            <p:nvPr/>
          </p:nvSpPr>
          <p:spPr bwMode="auto">
            <a:xfrm>
              <a:off x="5410200" y="4343400"/>
              <a:ext cx="18605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dirty="0"/>
                <a:t>protocol=17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15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6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7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8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3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4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5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7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1" name="Oval 30"/>
          <p:cNvSpPr>
            <a:spLocks noChangeArrowheads="1"/>
          </p:cNvSpPr>
          <p:nvPr/>
        </p:nvSpPr>
        <p:spPr bwMode="auto">
          <a:xfrm>
            <a:off x="6736091" y="853592"/>
            <a:ext cx="716256" cy="295529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792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build="p"/>
      <p:bldP spid="41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1A642F3-BDC5-284F-AEE1-BE056EB78D9A}" type="slidenum">
              <a:rPr lang="en-US" sz="1400" b="0">
                <a:latin typeface="Times New Roman" charset="0"/>
              </a:rPr>
              <a:pPr eaLnBrk="1" hangingPunct="1"/>
              <a:t>92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Special Handling</a:t>
            </a:r>
          </a:p>
        </p:txBody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r>
              <a:rPr lang="en-US" dirty="0">
                <a:latin typeface="Calibri"/>
              </a:rPr>
              <a:t>Type-of-Service (8 bits)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Allow packets to be treated differently based on needs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E.g., low delay for audio, high bandwidth for bulk transfer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Has been redefined several times</a:t>
            </a:r>
          </a:p>
          <a:p>
            <a:pPr lvl="1"/>
            <a:r>
              <a:rPr lang="en-US" dirty="0">
                <a:latin typeface="Calibri"/>
                <a:ea typeface="Calibri"/>
                <a:cs typeface="Calibri"/>
              </a:rPr>
              <a:t>Rarely actually used and never consistently…..</a:t>
            </a:r>
          </a:p>
          <a:p>
            <a:r>
              <a:rPr lang="en-US" dirty="0">
                <a:latin typeface="Calibri"/>
                <a:ea typeface="Calibri"/>
                <a:cs typeface="Calibri"/>
              </a:rPr>
              <a:t>Options</a:t>
            </a:r>
          </a:p>
          <a:p>
            <a:pPr lvl="1"/>
            <a:endParaRPr lang="en-US" dirty="0">
              <a:latin typeface="Calibri"/>
              <a:ea typeface="Calibri"/>
              <a:cs typeface="Calibri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6717153" y="135911"/>
            <a:ext cx="745133" cy="363835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5787571" y="1651001"/>
            <a:ext cx="3262960" cy="544286"/>
          </a:xfrm>
          <a:prstGeom prst="ellipse">
            <a:avLst/>
          </a:prstGeom>
          <a:noFill/>
          <a:ln w="31750">
            <a:solidFill>
              <a:schemeClr val="accent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018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107" grpId="0" build="p"/>
      <p:bldP spid="32" grpId="0" animBg="1"/>
      <p:bldP spid="3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Potential Problems IPv4 solves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Header Corrupted: </a:t>
            </a:r>
            <a:r>
              <a:rPr lang="en-US" b="1" dirty="0">
                <a:solidFill>
                  <a:srgbClr val="F47A00"/>
                </a:solidFill>
              </a:rPr>
              <a:t>Checksum</a:t>
            </a:r>
          </a:p>
          <a:p>
            <a:pPr lvl="1"/>
            <a:endParaRPr lang="en-US" b="1" dirty="0">
              <a:solidFill>
                <a:srgbClr val="F47A00"/>
              </a:solidFill>
            </a:endParaRPr>
          </a:p>
          <a:p>
            <a:r>
              <a:rPr lang="en-US" dirty="0"/>
              <a:t>Loop: </a:t>
            </a:r>
            <a:r>
              <a:rPr lang="en-US" b="1" dirty="0">
                <a:solidFill>
                  <a:schemeClr val="accent1"/>
                </a:solidFill>
              </a:rPr>
              <a:t>TTL</a:t>
            </a:r>
          </a:p>
          <a:p>
            <a:pPr lvl="1"/>
            <a:endParaRPr lang="en-US" dirty="0"/>
          </a:p>
          <a:p>
            <a:r>
              <a:rPr lang="en-US" dirty="0"/>
              <a:t>Packet too large: </a:t>
            </a:r>
            <a:r>
              <a:rPr lang="en-US" b="1" dirty="0">
                <a:solidFill>
                  <a:srgbClr val="F47A00"/>
                </a:solidFill>
              </a:rPr>
              <a:t>Fragmentation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525898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Header Corruption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499884"/>
            <a:ext cx="8229600" cy="4525963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Checksum (16 bits)</a:t>
            </a:r>
          </a:p>
          <a:p>
            <a:pPr lvl="1"/>
            <a:r>
              <a:rPr lang="en-US" dirty="0"/>
              <a:t>Particular form of checksum over packet header</a:t>
            </a:r>
          </a:p>
          <a:p>
            <a:pPr lvl="1"/>
            <a:endParaRPr lang="en-US" dirty="0"/>
          </a:p>
          <a:p>
            <a:r>
              <a:rPr lang="en-US" dirty="0"/>
              <a:t>If not correct, router discards packets</a:t>
            </a:r>
          </a:p>
          <a:p>
            <a:pPr lvl="1"/>
            <a:r>
              <a:rPr lang="en-US" dirty="0"/>
              <a:t>So it doesn’t act on bogus information</a:t>
            </a:r>
          </a:p>
          <a:p>
            <a:pPr lvl="1"/>
            <a:endParaRPr lang="en-US" dirty="0"/>
          </a:p>
          <a:p>
            <a:r>
              <a:rPr lang="en-US" dirty="0"/>
              <a:t>Checksum recalculated at every router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include TTL?</a:t>
            </a:r>
          </a:p>
          <a:p>
            <a:pPr lvl="1"/>
            <a:r>
              <a:rPr lang="en-US" b="1" dirty="0">
                <a:solidFill>
                  <a:srgbClr val="F47A00"/>
                </a:solidFill>
              </a:rPr>
              <a:t>Why only header?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9648D89-58AB-BC45-AE0C-6A5235B6E242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5910271" y="130138"/>
            <a:ext cx="3140260" cy="2369746"/>
            <a:chOff x="5910271" y="130138"/>
            <a:chExt cx="3140260" cy="2369746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8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1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2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4" name="Oval 31"/>
          <p:cNvSpPr>
            <a:spLocks noChangeArrowheads="1"/>
          </p:cNvSpPr>
          <p:nvPr/>
        </p:nvSpPr>
        <p:spPr bwMode="auto">
          <a:xfrm>
            <a:off x="7459816" y="833890"/>
            <a:ext cx="1580833" cy="328628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7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  <p:bldP spid="3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6A1FB5E-DA7A-E942-B2E2-412B142BC0C7}" type="slidenum">
              <a:rPr lang="en-US" sz="1400" b="0">
                <a:latin typeface="Times New Roman" charset="0"/>
              </a:rPr>
              <a:pPr eaLnBrk="1" hangingPunct="1"/>
              <a:t>95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  <a:t>Preventing Loops</a:t>
            </a:r>
            <a:br>
              <a:rPr lang="en-US" sz="5400" baseline="-25000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(aka</a:t>
            </a:r>
            <a:r>
              <a:rPr lang="en-US" sz="2700" dirty="0">
                <a:latin typeface="Helvetica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700" baseline="-25000" dirty="0">
                <a:latin typeface="Helvetica" charset="0"/>
                <a:ea typeface="ＭＳ Ｐゴシック" charset="0"/>
                <a:cs typeface="ＭＳ Ｐゴシック" charset="0"/>
              </a:rPr>
              <a:t>Internet Zombie plan)</a:t>
            </a:r>
          </a:p>
        </p:txBody>
      </p:sp>
      <p:pic>
        <p:nvPicPr>
          <p:cNvPr id="965636" name="Picture 4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438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7" name="Picture 5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5638" name="Picture 6"/>
          <p:cNvPicPr>
            <a:picLocks noChangeArrowheads="1"/>
          </p:cNvPicPr>
          <p:nvPr/>
        </p:nvPicPr>
        <p:blipFill>
          <a:blip r:embed="rId4">
            <a:lum bright="6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075" y="3697270"/>
            <a:ext cx="6096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5639" name="Line 7"/>
          <p:cNvSpPr>
            <a:spLocks noChangeShapeType="1"/>
          </p:cNvSpPr>
          <p:nvPr/>
        </p:nvSpPr>
        <p:spPr bwMode="auto">
          <a:xfrm>
            <a:off x="885825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0" name="Line 8"/>
          <p:cNvSpPr>
            <a:spLocks noChangeShapeType="1"/>
          </p:cNvSpPr>
          <p:nvPr/>
        </p:nvSpPr>
        <p:spPr bwMode="auto">
          <a:xfrm>
            <a:off x="2574925" y="3851257"/>
            <a:ext cx="18827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1" name="Line 9"/>
          <p:cNvSpPr>
            <a:spLocks noChangeShapeType="1"/>
          </p:cNvSpPr>
          <p:nvPr/>
        </p:nvSpPr>
        <p:spPr bwMode="auto">
          <a:xfrm flipV="1">
            <a:off x="4840288" y="3851257"/>
            <a:ext cx="17684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2" name="Line 10"/>
          <p:cNvSpPr>
            <a:spLocks noChangeShapeType="1"/>
          </p:cNvSpPr>
          <p:nvPr/>
        </p:nvSpPr>
        <p:spPr bwMode="auto">
          <a:xfrm>
            <a:off x="7069138" y="3851257"/>
            <a:ext cx="12287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3" name="Freeform 11"/>
          <p:cNvSpPr>
            <a:spLocks/>
          </p:cNvSpPr>
          <p:nvPr/>
        </p:nvSpPr>
        <p:spPr bwMode="auto">
          <a:xfrm>
            <a:off x="923925" y="4187807"/>
            <a:ext cx="3973513" cy="620713"/>
          </a:xfrm>
          <a:custGeom>
            <a:avLst/>
            <a:gdLst>
              <a:gd name="T0" fmla="*/ 0 w 2503"/>
              <a:gd name="T1" fmla="*/ 60483799 h 391"/>
              <a:gd name="T2" fmla="*/ 2147483647 w 2503"/>
              <a:gd name="T3" fmla="*/ 120967597 h 391"/>
              <a:gd name="T4" fmla="*/ 2147483647 w 2503"/>
              <a:gd name="T5" fmla="*/ 791329700 h 391"/>
              <a:gd name="T6" fmla="*/ 2147483647 w 2503"/>
              <a:gd name="T7" fmla="*/ 914818249 h 391"/>
              <a:gd name="T8" fmla="*/ 2147483647 w 2503"/>
              <a:gd name="T9" fmla="*/ 365423744 h 391"/>
              <a:gd name="T10" fmla="*/ 2147483647 w 2503"/>
              <a:gd name="T11" fmla="*/ 365423744 h 3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03"/>
              <a:gd name="T19" fmla="*/ 0 h 391"/>
              <a:gd name="T20" fmla="*/ 2503 w 2503"/>
              <a:gd name="T21" fmla="*/ 391 h 3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03" h="391">
                <a:moveTo>
                  <a:pt x="0" y="24"/>
                </a:moveTo>
                <a:cubicBezTo>
                  <a:pt x="925" y="12"/>
                  <a:pt x="1851" y="0"/>
                  <a:pt x="2177" y="48"/>
                </a:cubicBezTo>
                <a:cubicBezTo>
                  <a:pt x="2503" y="96"/>
                  <a:pt x="2132" y="262"/>
                  <a:pt x="1959" y="314"/>
                </a:cubicBezTo>
                <a:cubicBezTo>
                  <a:pt x="1786" y="366"/>
                  <a:pt x="1274" y="391"/>
                  <a:pt x="1137" y="363"/>
                </a:cubicBezTo>
                <a:cubicBezTo>
                  <a:pt x="1000" y="335"/>
                  <a:pt x="1056" y="181"/>
                  <a:pt x="1137" y="145"/>
                </a:cubicBezTo>
                <a:cubicBezTo>
                  <a:pt x="1218" y="109"/>
                  <a:pt x="1419" y="127"/>
                  <a:pt x="1621" y="145"/>
                </a:cubicBezTo>
              </a:path>
            </a:pathLst>
          </a:custGeom>
          <a:noFill/>
          <a:ln w="63500">
            <a:solidFill>
              <a:srgbClr val="FF33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4" name="Line 12"/>
          <p:cNvSpPr>
            <a:spLocks noChangeShapeType="1"/>
          </p:cNvSpPr>
          <p:nvPr/>
        </p:nvSpPr>
        <p:spPr bwMode="auto">
          <a:xfrm>
            <a:off x="2152650" y="3381357"/>
            <a:ext cx="1036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45" name="Line 13"/>
          <p:cNvSpPr>
            <a:spLocks noChangeShapeType="1"/>
          </p:cNvSpPr>
          <p:nvPr/>
        </p:nvSpPr>
        <p:spPr bwMode="auto">
          <a:xfrm flipH="1">
            <a:off x="3535363" y="3381357"/>
            <a:ext cx="1036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1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4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42" name="Oval 31"/>
          <p:cNvSpPr>
            <a:spLocks noChangeArrowheads="1"/>
          </p:cNvSpPr>
          <p:nvPr/>
        </p:nvSpPr>
        <p:spPr bwMode="auto">
          <a:xfrm>
            <a:off x="6032439" y="731865"/>
            <a:ext cx="769832" cy="329053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71040"/>
            <a:ext cx="8458200" cy="488696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endParaRPr lang="en-US" dirty="0"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Forwarding loops cause packets to cycle forever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As these accumulate, eventually consume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all</a:t>
            </a:r>
            <a:r>
              <a:rPr lang="en-US" dirty="0">
                <a:latin typeface="Calibri"/>
                <a:ea typeface="Calibri"/>
                <a:cs typeface="Calibri"/>
              </a:rPr>
              <a:t> capacity</a:t>
            </a: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 lvl="1">
              <a:lnSpc>
                <a:spcPct val="90000"/>
              </a:lnSpc>
            </a:pPr>
            <a:endParaRPr lang="en-US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Time-to-Live (TTL) Field  (8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Decremented at each hop, packet discarded if reaches 0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…and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time exceeded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message is sent to the source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Using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ICMP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control message; basis for </a:t>
            </a:r>
            <a:r>
              <a:rPr lang="en-US" altLang="ja-JP" b="1" dirty="0" err="1">
                <a:latin typeface="Calibri"/>
                <a:ea typeface="Calibri"/>
                <a:cs typeface="Calibri"/>
              </a:rPr>
              <a:t>traceroute</a:t>
            </a:r>
            <a:endParaRPr lang="en-US" dirty="0">
              <a:latin typeface="Calibri"/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739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5639" grpId="0" uiExpand="1" animBg="1"/>
      <p:bldP spid="965640" grpId="0" uiExpand="1" animBg="1"/>
      <p:bldP spid="965641" grpId="0" uiExpand="1" animBg="1"/>
      <p:bldP spid="965642" grpId="0" uiExpand="1" animBg="1"/>
      <p:bldP spid="965643" grpId="0" uiExpand="1" animBg="1"/>
      <p:bldP spid="965644" grpId="0" uiExpand="1" animBg="1"/>
      <p:bldP spid="965645" grpId="0" uiExpand="1" animBg="1"/>
      <p:bldP spid="4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75E5A25-7D9B-2444-8F10-B56487359E93}" type="slidenum">
              <a:rPr lang="en-US" sz="1400" b="0">
                <a:latin typeface="Times New Roman" charset="0"/>
              </a:rPr>
              <a:pPr eaLnBrk="1" hangingPunct="1"/>
              <a:t>96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14800" cy="1143000"/>
          </a:xfrm>
        </p:spPr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2000" dirty="0">
                <a:latin typeface="Helvetica" charset="0"/>
                <a:ea typeface="ＭＳ Ｐゴシック" charset="0"/>
                <a:cs typeface="ＭＳ Ｐゴシック" charset="0"/>
              </a:rPr>
              <a:t>(some assembly required)</a:t>
            </a:r>
          </a:p>
        </p:txBody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32037"/>
            <a:ext cx="8229600" cy="45259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Fragmentation: when forwarding a packet, an Internet router can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split </a:t>
            </a:r>
            <a:r>
              <a:rPr lang="en-US" dirty="0">
                <a:latin typeface="Calibri"/>
              </a:rPr>
              <a:t>it into multiple pieces (</a:t>
            </a:r>
            <a:r>
              <a:rPr lang="ja-JP" altLang="en-US" dirty="0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fragments</a:t>
            </a:r>
            <a:r>
              <a:rPr lang="ja-JP" altLang="en-US" dirty="0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) if too big for next hop link</a:t>
            </a:r>
            <a:br>
              <a:rPr lang="en-US" altLang="ja-JP" dirty="0">
                <a:latin typeface="Calibri"/>
              </a:rPr>
            </a:br>
            <a:endParaRPr lang="en-US" altLang="ja-JP" dirty="0">
              <a:latin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Must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reassemble </a:t>
            </a:r>
            <a:r>
              <a:rPr lang="en-US" dirty="0">
                <a:latin typeface="Calibri"/>
              </a:rPr>
              <a:t>to recover original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Need fragmentation information (32 bits)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Packet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identifier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flags</a:t>
            </a:r>
            <a:r>
              <a:rPr lang="en-US" dirty="0">
                <a:latin typeface="Calibri"/>
                <a:ea typeface="Calibri"/>
                <a:cs typeface="Calibri"/>
              </a:rPr>
              <a:t>, and fragment </a:t>
            </a:r>
            <a:r>
              <a:rPr lang="en-US" dirty="0">
                <a:solidFill>
                  <a:srgbClr val="F47A00"/>
                </a:solidFill>
                <a:latin typeface="Calibri"/>
                <a:ea typeface="Calibri"/>
                <a:cs typeface="Calibri"/>
              </a:rPr>
              <a:t>offset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400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7203" grpId="0" build="p"/>
      <p:bldP spid="3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&amp;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6225" y="1304925"/>
            <a:ext cx="3810000" cy="4648200"/>
          </a:xfrm>
        </p:spPr>
        <p:txBody>
          <a:bodyPr/>
          <a:lstStyle/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network links have MTU (</a:t>
            </a:r>
            <a:r>
              <a:rPr lang="en-US" sz="1800" dirty="0" err="1">
                <a:latin typeface="Calibri"/>
                <a:ea typeface="ＭＳ Ｐゴシック" charset="0"/>
                <a:cs typeface="ＭＳ Ｐゴシック" charset="0"/>
              </a:rPr>
              <a:t>max.transfer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 size) - largest possible link-level frame.</a:t>
            </a:r>
            <a:endParaRPr lang="en-US" sz="2000" dirty="0">
              <a:latin typeface="Calibri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different link types, different MTUs </a:t>
            </a:r>
          </a:p>
          <a:p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large IP datagram divided (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fragmented</a:t>
            </a:r>
            <a:r>
              <a:rPr lang="ja-JP" altLang="en-US" sz="1800" dirty="0">
                <a:latin typeface="Calibri"/>
                <a:ea typeface="ＭＳ Ｐゴシック" charset="0"/>
                <a:cs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  <a:cs typeface="ＭＳ Ｐゴシック" charset="0"/>
              </a:rPr>
              <a:t>) within net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one datagram becomes several datagrams</a:t>
            </a:r>
            <a:endParaRPr lang="en-US" sz="1600" dirty="0">
              <a:latin typeface="Calibri"/>
              <a:ea typeface="ＭＳ Ｐゴシック" charset="0"/>
            </a:endParaRPr>
          </a:p>
          <a:p>
            <a:pPr lvl="1"/>
            <a:r>
              <a:rPr lang="ja-JP" altLang="en-US" sz="1800" dirty="0">
                <a:latin typeface="Calibri"/>
                <a:ea typeface="ＭＳ Ｐゴシック" charset="0"/>
              </a:rPr>
              <a:t>“</a:t>
            </a:r>
            <a:r>
              <a:rPr lang="en-US" sz="1800" dirty="0">
                <a:latin typeface="Calibri"/>
                <a:ea typeface="ＭＳ Ｐゴシック" charset="0"/>
              </a:rPr>
              <a:t>reassembled</a:t>
            </a:r>
            <a:r>
              <a:rPr lang="ja-JP" altLang="en-US" sz="1800" dirty="0">
                <a:latin typeface="Calibri"/>
                <a:ea typeface="ＭＳ Ｐゴシック" charset="0"/>
              </a:rPr>
              <a:t>”</a:t>
            </a:r>
            <a:r>
              <a:rPr lang="en-US" sz="1800" dirty="0">
                <a:latin typeface="Calibri"/>
                <a:ea typeface="ＭＳ Ｐゴシック" charset="0"/>
              </a:rPr>
              <a:t> only at final destination</a:t>
            </a:r>
          </a:p>
          <a:p>
            <a:pPr lvl="1"/>
            <a:r>
              <a:rPr lang="en-US" sz="1800" dirty="0">
                <a:latin typeface="Calibri"/>
                <a:ea typeface="ＭＳ Ｐゴシック" charset="0"/>
              </a:rPr>
              <a:t>IP header bits used to identify, order related fragments</a:t>
            </a:r>
          </a:p>
          <a:p>
            <a:r>
              <a:rPr lang="en-US" sz="2200" dirty="0">
                <a:latin typeface="Calibri"/>
                <a:ea typeface="ＭＳ Ｐゴシック" charset="0"/>
              </a:rPr>
              <a:t>IPv6 does things differently…</a:t>
            </a:r>
          </a:p>
        </p:txBody>
      </p:sp>
      <p:sp>
        <p:nvSpPr>
          <p:cNvPr id="51206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850193116 w 1292"/>
              <a:gd name="T1" fmla="*/ 22615899 h 1255"/>
              <a:gd name="T2" fmla="*/ 124505678 w 1292"/>
              <a:gd name="T3" fmla="*/ 507256181 h 1255"/>
              <a:gd name="T4" fmla="*/ 103160932 w 1292"/>
              <a:gd name="T5" fmla="*/ 1689779043 h 1255"/>
              <a:gd name="T6" fmla="*/ 188536146 w 1292"/>
              <a:gd name="T7" fmla="*/ 2147483647 h 1255"/>
              <a:gd name="T8" fmla="*/ 87153597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1437766887 h 1255"/>
              <a:gd name="T18" fmla="*/ 2147483647 w 1292"/>
              <a:gd name="T19" fmla="*/ 681726826 h 1255"/>
              <a:gd name="T20" fmla="*/ 2147483647 w 1292"/>
              <a:gd name="T21" fmla="*/ 371557190 h 1255"/>
              <a:gd name="T22" fmla="*/ 850193116 w 1292"/>
              <a:gd name="T23" fmla="*/ 22615899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sp>
        <p:nvSpPr>
          <p:cNvPr id="51207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10251216 w 873"/>
              <a:gd name="T1" fmla="*/ 1810653821 h 940"/>
              <a:gd name="T2" fmla="*/ 1178869424 w 873"/>
              <a:gd name="T3" fmla="*/ 290598840 h 940"/>
              <a:gd name="T4" fmla="*/ 2147483647 w 873"/>
              <a:gd name="T5" fmla="*/ 98356238 h 940"/>
              <a:gd name="T6" fmla="*/ 2147483647 w 873"/>
              <a:gd name="T7" fmla="*/ 880738380 h 940"/>
              <a:gd name="T8" fmla="*/ 2147483647 w 873"/>
              <a:gd name="T9" fmla="*/ 1551350436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2467848 w 873"/>
              <a:gd name="T17" fmla="*/ 2147483647 h 940"/>
              <a:gd name="T18" fmla="*/ 712448168 w 873"/>
              <a:gd name="T19" fmla="*/ 2147483647 h 940"/>
              <a:gd name="T20" fmla="*/ 10251216 w 873"/>
              <a:gd name="T21" fmla="*/ 1810653821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800"/>
          </a:p>
        </p:txBody>
      </p:sp>
      <p:grpSp>
        <p:nvGrpSpPr>
          <p:cNvPr id="51208" name="Group 6"/>
          <p:cNvGrpSpPr>
            <a:grpSpLocks/>
          </p:cNvGrpSpPr>
          <p:nvPr/>
        </p:nvGrpSpPr>
        <p:grpSpPr bwMode="auto">
          <a:xfrm>
            <a:off x="4191000" y="2008188"/>
            <a:ext cx="649288" cy="1247775"/>
            <a:chOff x="3314" y="1248"/>
            <a:chExt cx="344" cy="694"/>
          </a:xfrm>
        </p:grpSpPr>
        <p:sp>
          <p:nvSpPr>
            <p:cNvPr id="51349" name="Line 8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50" name="Line 10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51" name="Group 11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51353" name="Oval 12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4" name="Oval 13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1355" name="Oval 14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1352" name="Line 15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20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3" name="Line 20"/>
          <p:cNvSpPr>
            <a:spLocks noChangeShapeType="1"/>
          </p:cNvSpPr>
          <p:nvPr/>
        </p:nvSpPr>
        <p:spPr bwMode="auto">
          <a:xfrm>
            <a:off x="5021263" y="267017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21"/>
          <p:cNvSpPr>
            <a:spLocks noChangeShapeType="1"/>
          </p:cNvSpPr>
          <p:nvPr/>
        </p:nvSpPr>
        <p:spPr bwMode="auto">
          <a:xfrm flipH="1" flipV="1">
            <a:off x="6548438" y="316230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18" name="Group 25"/>
          <p:cNvGrpSpPr>
            <a:grpSpLocks/>
          </p:cNvGrpSpPr>
          <p:nvPr/>
        </p:nvGrpSpPr>
        <p:grpSpPr bwMode="auto">
          <a:xfrm>
            <a:off x="4745038" y="1793875"/>
            <a:ext cx="679450" cy="314325"/>
            <a:chOff x="3600" y="219"/>
            <a:chExt cx="360" cy="175"/>
          </a:xfrm>
        </p:grpSpPr>
        <p:sp>
          <p:nvSpPr>
            <p:cNvPr id="51336" name="Oval 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37" name="Line 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8" name="Line 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39" name="Rectangle 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40" name="Oval 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41" name="Group 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46" name="Line 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7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8" name="Line 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42" name="Group 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43" name="Line 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4" name="Line 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45" name="Line 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19" name="Group 39"/>
          <p:cNvGrpSpPr>
            <a:grpSpLocks/>
          </p:cNvGrpSpPr>
          <p:nvPr/>
        </p:nvGrpSpPr>
        <p:grpSpPr bwMode="auto">
          <a:xfrm>
            <a:off x="4762500" y="2451100"/>
            <a:ext cx="679450" cy="314325"/>
            <a:chOff x="3600" y="219"/>
            <a:chExt cx="360" cy="175"/>
          </a:xfrm>
        </p:grpSpPr>
        <p:sp>
          <p:nvSpPr>
            <p:cNvPr id="51323" name="Oval 4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24" name="Line 4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5" name="Line 4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26" name="Rectangle 4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27" name="Oval 4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28" name="Group 4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33" name="Line 4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4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5" name="Line 4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29" name="Group 4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30" name="Line 5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1" name="Line 5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32" name="Line 5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0" name="Group 53"/>
          <p:cNvGrpSpPr>
            <a:grpSpLocks/>
          </p:cNvGrpSpPr>
          <p:nvPr/>
        </p:nvGrpSpPr>
        <p:grpSpPr bwMode="auto">
          <a:xfrm>
            <a:off x="5732463" y="2001838"/>
            <a:ext cx="676275" cy="314325"/>
            <a:chOff x="3600" y="219"/>
            <a:chExt cx="360" cy="175"/>
          </a:xfrm>
        </p:grpSpPr>
        <p:sp>
          <p:nvSpPr>
            <p:cNvPr id="51310" name="Oval 5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311" name="Line 5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2" name="Line 5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13" name="Rectangle 5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14" name="Oval 5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15" name="Group 5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20" name="Line 6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1" name="Line 6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22" name="Line 6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16" name="Group 6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17" name="Line 6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8" name="Line 6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19" name="Line 6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1" name="Group 67"/>
          <p:cNvGrpSpPr>
            <a:grpSpLocks/>
          </p:cNvGrpSpPr>
          <p:nvPr/>
        </p:nvGrpSpPr>
        <p:grpSpPr bwMode="auto">
          <a:xfrm>
            <a:off x="5976938" y="2908300"/>
            <a:ext cx="679450" cy="314325"/>
            <a:chOff x="3600" y="219"/>
            <a:chExt cx="360" cy="175"/>
          </a:xfrm>
        </p:grpSpPr>
        <p:sp>
          <p:nvSpPr>
            <p:cNvPr id="51297" name="Oval 6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98" name="Line 6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99" name="Line 7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00" name="Rectangle 7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301" name="Oval 7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302" name="Group 7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307" name="Line 7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8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9" name="Line 7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303" name="Group 7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304" name="Line 7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5" name="Line 7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306" name="Line 8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2" name="Group 81"/>
          <p:cNvGrpSpPr>
            <a:grpSpLocks/>
          </p:cNvGrpSpPr>
          <p:nvPr/>
        </p:nvGrpSpPr>
        <p:grpSpPr bwMode="auto">
          <a:xfrm>
            <a:off x="5745163" y="4900613"/>
            <a:ext cx="715962" cy="311150"/>
            <a:chOff x="3600" y="219"/>
            <a:chExt cx="360" cy="175"/>
          </a:xfrm>
        </p:grpSpPr>
        <p:sp>
          <p:nvSpPr>
            <p:cNvPr id="51284" name="Oval 8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85" name="Line 8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6" name="Line 8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87" name="Rectangle 8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88" name="Oval 8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89" name="Group 8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94" name="Line 8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5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6" name="Line 9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90" name="Group 9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91" name="Line 9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2" name="Line 9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3" name="Line 9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1223" name="Group 95"/>
          <p:cNvGrpSpPr>
            <a:grpSpLocks/>
          </p:cNvGrpSpPr>
          <p:nvPr/>
        </p:nvGrpSpPr>
        <p:grpSpPr bwMode="auto">
          <a:xfrm>
            <a:off x="6738938" y="3889375"/>
            <a:ext cx="679450" cy="314325"/>
            <a:chOff x="3600" y="219"/>
            <a:chExt cx="360" cy="175"/>
          </a:xfrm>
        </p:grpSpPr>
        <p:sp>
          <p:nvSpPr>
            <p:cNvPr id="51271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2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3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4" name="Rectangle 9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>
                <a:latin typeface="Times New Roman" charset="0"/>
              </a:endParaRPr>
            </a:p>
          </p:txBody>
        </p:sp>
        <p:sp>
          <p:nvSpPr>
            <p:cNvPr id="51275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grpSp>
          <p:nvGrpSpPr>
            <p:cNvPr id="51276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51281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2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3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77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51278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79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0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512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350" y="4392613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5" name="Line 110"/>
          <p:cNvSpPr>
            <a:spLocks noChangeShapeType="1"/>
          </p:cNvSpPr>
          <p:nvPr/>
        </p:nvSpPr>
        <p:spPr bwMode="auto">
          <a:xfrm>
            <a:off x="5249863" y="4721225"/>
            <a:ext cx="3143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19112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7" name="Line 112"/>
          <p:cNvSpPr>
            <a:spLocks noChangeShapeType="1"/>
          </p:cNvSpPr>
          <p:nvPr/>
        </p:nvSpPr>
        <p:spPr bwMode="auto">
          <a:xfrm flipV="1">
            <a:off x="5465763" y="5529263"/>
            <a:ext cx="984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28" name="Group 113"/>
          <p:cNvGrpSpPr>
            <a:grpSpLocks/>
          </p:cNvGrpSpPr>
          <p:nvPr/>
        </p:nvGrpSpPr>
        <p:grpSpPr bwMode="auto">
          <a:xfrm>
            <a:off x="5084763" y="4849813"/>
            <a:ext cx="96837" cy="300037"/>
            <a:chOff x="3842" y="406"/>
            <a:chExt cx="51" cy="167"/>
          </a:xfrm>
        </p:grpSpPr>
        <p:sp>
          <p:nvSpPr>
            <p:cNvPr id="51268" name="Oval 11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9" name="Oval 11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70" name="Oval 11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29" name="Line 117"/>
          <p:cNvSpPr>
            <a:spLocks noChangeShapeType="1"/>
          </p:cNvSpPr>
          <p:nvPr/>
        </p:nvSpPr>
        <p:spPr bwMode="auto">
          <a:xfrm>
            <a:off x="5556250" y="4718050"/>
            <a:ext cx="0" cy="809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0" name="Line 118"/>
          <p:cNvSpPr>
            <a:spLocks noChangeShapeType="1"/>
          </p:cNvSpPr>
          <p:nvPr/>
        </p:nvSpPr>
        <p:spPr bwMode="auto">
          <a:xfrm>
            <a:off x="5556250" y="5067300"/>
            <a:ext cx="187325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1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32" name="Group 120"/>
          <p:cNvGrpSpPr>
            <a:grpSpLocks/>
          </p:cNvGrpSpPr>
          <p:nvPr/>
        </p:nvGrpSpPr>
        <p:grpSpPr bwMode="auto">
          <a:xfrm rot="1433392">
            <a:off x="5003800" y="2955925"/>
            <a:ext cx="1028700" cy="171450"/>
            <a:chOff x="4712" y="1742"/>
            <a:chExt cx="648" cy="108"/>
          </a:xfrm>
        </p:grpSpPr>
        <p:sp>
          <p:nvSpPr>
            <p:cNvPr id="51266" name="Rectangle 121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7" name="Rectangle 122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3" name="Group 123"/>
          <p:cNvGrpSpPr>
            <a:grpSpLocks/>
          </p:cNvGrpSpPr>
          <p:nvPr/>
        </p:nvGrpSpPr>
        <p:grpSpPr bwMode="auto">
          <a:xfrm rot="3346875">
            <a:off x="6283325" y="3241676"/>
            <a:ext cx="447675" cy="171450"/>
            <a:chOff x="5078" y="1860"/>
            <a:chExt cx="282" cy="108"/>
          </a:xfrm>
        </p:grpSpPr>
        <p:sp>
          <p:nvSpPr>
            <p:cNvPr id="51264" name="Rectangle 12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5" name="Rectangle 12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4" name="Group 126"/>
          <p:cNvGrpSpPr>
            <a:grpSpLocks/>
          </p:cNvGrpSpPr>
          <p:nvPr/>
        </p:nvGrpSpPr>
        <p:grpSpPr bwMode="auto">
          <a:xfrm rot="3215306">
            <a:off x="6600825" y="3346451"/>
            <a:ext cx="447675" cy="171450"/>
            <a:chOff x="5078" y="1860"/>
            <a:chExt cx="282" cy="108"/>
          </a:xfrm>
        </p:grpSpPr>
        <p:sp>
          <p:nvSpPr>
            <p:cNvPr id="51262" name="Rectangle 127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3" name="Rectangle 128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35" name="Group 129"/>
          <p:cNvGrpSpPr>
            <a:grpSpLocks/>
          </p:cNvGrpSpPr>
          <p:nvPr/>
        </p:nvGrpSpPr>
        <p:grpSpPr bwMode="auto">
          <a:xfrm rot="3051000">
            <a:off x="6953250" y="3467101"/>
            <a:ext cx="447675" cy="171450"/>
            <a:chOff x="5078" y="1860"/>
            <a:chExt cx="282" cy="108"/>
          </a:xfrm>
        </p:grpSpPr>
        <p:sp>
          <p:nvSpPr>
            <p:cNvPr id="51260" name="Rectangle 130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61" name="Rectangle 131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36" name="Line 132"/>
          <p:cNvSpPr>
            <a:spLocks noChangeShapeType="1"/>
          </p:cNvSpPr>
          <p:nvPr/>
        </p:nvSpPr>
        <p:spPr bwMode="auto">
          <a:xfrm>
            <a:off x="6007100" y="32766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133"/>
          <p:cNvSpPr>
            <a:spLocks noChangeShapeType="1"/>
          </p:cNvSpPr>
          <p:nvPr/>
        </p:nvSpPr>
        <p:spPr bwMode="auto">
          <a:xfrm>
            <a:off x="6642100" y="3517900"/>
            <a:ext cx="13335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134"/>
          <p:cNvSpPr>
            <a:spLocks noChangeShapeType="1"/>
          </p:cNvSpPr>
          <p:nvPr/>
        </p:nvSpPr>
        <p:spPr bwMode="auto">
          <a:xfrm>
            <a:off x="6965950" y="3616325"/>
            <a:ext cx="117475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135"/>
          <p:cNvSpPr>
            <a:spLocks noChangeShapeType="1"/>
          </p:cNvSpPr>
          <p:nvPr/>
        </p:nvSpPr>
        <p:spPr bwMode="auto">
          <a:xfrm>
            <a:off x="7334250" y="3730625"/>
            <a:ext cx="101600" cy="187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Text Box 136"/>
          <p:cNvSpPr txBox="1">
            <a:spLocks noChangeArrowheads="1"/>
          </p:cNvSpPr>
          <p:nvPr/>
        </p:nvSpPr>
        <p:spPr bwMode="auto">
          <a:xfrm>
            <a:off x="6615113" y="2246313"/>
            <a:ext cx="22621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fragmentation: 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in:</a:t>
            </a:r>
            <a:r>
              <a:rPr lang="en-US" sz="1600" dirty="0">
                <a:latin typeface="Calibri"/>
              </a:rPr>
              <a:t> one large datagram</a:t>
            </a:r>
          </a:p>
          <a:p>
            <a:r>
              <a:rPr lang="en-US" sz="1600" dirty="0">
                <a:solidFill>
                  <a:schemeClr val="accent2"/>
                </a:solidFill>
                <a:latin typeface="Calibri"/>
              </a:rPr>
              <a:t>out:</a:t>
            </a:r>
            <a:r>
              <a:rPr lang="en-US" sz="1600" dirty="0">
                <a:latin typeface="Calibri"/>
              </a:rPr>
              <a:t> 3 smaller datagrams</a:t>
            </a:r>
            <a:endParaRPr lang="en-US" sz="1800" dirty="0">
              <a:latin typeface="Calibri"/>
            </a:endParaRPr>
          </a:p>
        </p:txBody>
      </p:sp>
      <p:grpSp>
        <p:nvGrpSpPr>
          <p:cNvPr id="51241" name="Group 137"/>
          <p:cNvGrpSpPr>
            <a:grpSpLocks/>
          </p:cNvGrpSpPr>
          <p:nvPr/>
        </p:nvGrpSpPr>
        <p:grpSpPr bwMode="auto">
          <a:xfrm rot="-10773343">
            <a:off x="5610225" y="4352925"/>
            <a:ext cx="447675" cy="171450"/>
            <a:chOff x="5078" y="1860"/>
            <a:chExt cx="282" cy="108"/>
          </a:xfrm>
        </p:grpSpPr>
        <p:sp>
          <p:nvSpPr>
            <p:cNvPr id="51258" name="Rectangle 138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9" name="Rectangle 139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2" name="Group 140"/>
          <p:cNvGrpSpPr>
            <a:grpSpLocks/>
          </p:cNvGrpSpPr>
          <p:nvPr/>
        </p:nvGrpSpPr>
        <p:grpSpPr bwMode="auto">
          <a:xfrm rot="-10773343">
            <a:off x="5613400" y="4546600"/>
            <a:ext cx="447675" cy="171450"/>
            <a:chOff x="5078" y="1860"/>
            <a:chExt cx="282" cy="108"/>
          </a:xfrm>
        </p:grpSpPr>
        <p:sp>
          <p:nvSpPr>
            <p:cNvPr id="51256" name="Rectangle 141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7" name="Rectangle 142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grpSp>
        <p:nvGrpSpPr>
          <p:cNvPr id="51243" name="Group 143"/>
          <p:cNvGrpSpPr>
            <a:grpSpLocks/>
          </p:cNvGrpSpPr>
          <p:nvPr/>
        </p:nvGrpSpPr>
        <p:grpSpPr bwMode="auto">
          <a:xfrm rot="-10773343">
            <a:off x="5616575" y="4740275"/>
            <a:ext cx="447675" cy="171450"/>
            <a:chOff x="5078" y="1860"/>
            <a:chExt cx="282" cy="108"/>
          </a:xfrm>
        </p:grpSpPr>
        <p:sp>
          <p:nvSpPr>
            <p:cNvPr id="51254" name="Rectangle 144"/>
            <p:cNvSpPr>
              <a:spLocks noChangeArrowheads="1"/>
            </p:cNvSpPr>
            <p:nvPr/>
          </p:nvSpPr>
          <p:spPr bwMode="auto">
            <a:xfrm>
              <a:off x="5216" y="1860"/>
              <a:ext cx="144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5" name="Rectangle 145"/>
            <p:cNvSpPr>
              <a:spLocks noChangeArrowheads="1"/>
            </p:cNvSpPr>
            <p:nvPr/>
          </p:nvSpPr>
          <p:spPr bwMode="auto">
            <a:xfrm>
              <a:off x="5078" y="1860"/>
              <a:ext cx="166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4" name="Line 146"/>
          <p:cNvSpPr>
            <a:spLocks noChangeShapeType="1"/>
          </p:cNvSpPr>
          <p:nvPr/>
        </p:nvSpPr>
        <p:spPr bwMode="auto">
          <a:xfrm rot="9691848">
            <a:off x="5365750" y="4410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5" name="Line 147"/>
          <p:cNvSpPr>
            <a:spLocks noChangeShapeType="1"/>
          </p:cNvSpPr>
          <p:nvPr/>
        </p:nvSpPr>
        <p:spPr bwMode="auto">
          <a:xfrm rot="9691848">
            <a:off x="5356225" y="4584700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6" name="Line 148"/>
          <p:cNvSpPr>
            <a:spLocks noChangeShapeType="1"/>
          </p:cNvSpPr>
          <p:nvPr/>
        </p:nvSpPr>
        <p:spPr bwMode="auto">
          <a:xfrm rot="9691848">
            <a:off x="5359400" y="47910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7" name="Group 149"/>
          <p:cNvGrpSpPr>
            <a:grpSpLocks/>
          </p:cNvGrpSpPr>
          <p:nvPr/>
        </p:nvGrpSpPr>
        <p:grpSpPr bwMode="auto">
          <a:xfrm rot="10793026">
            <a:off x="4281488" y="4189413"/>
            <a:ext cx="1030287" cy="173037"/>
            <a:chOff x="4712" y="1742"/>
            <a:chExt cx="648" cy="108"/>
          </a:xfrm>
        </p:grpSpPr>
        <p:sp>
          <p:nvSpPr>
            <p:cNvPr id="51252" name="Rectangle 150"/>
            <p:cNvSpPr>
              <a:spLocks noChangeArrowheads="1"/>
            </p:cNvSpPr>
            <p:nvPr/>
          </p:nvSpPr>
          <p:spPr bwMode="auto">
            <a:xfrm>
              <a:off x="4712" y="1742"/>
              <a:ext cx="648" cy="1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1253" name="Rectangle 151"/>
            <p:cNvSpPr>
              <a:spLocks noChangeArrowheads="1"/>
            </p:cNvSpPr>
            <p:nvPr/>
          </p:nvSpPr>
          <p:spPr bwMode="auto">
            <a:xfrm>
              <a:off x="4712" y="1742"/>
              <a:ext cx="534" cy="10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</p:grpSp>
      <p:sp>
        <p:nvSpPr>
          <p:cNvPr id="51248" name="Line 152"/>
          <p:cNvSpPr>
            <a:spLocks noChangeShapeType="1"/>
          </p:cNvSpPr>
          <p:nvPr/>
        </p:nvSpPr>
        <p:spPr bwMode="auto">
          <a:xfrm rot="9691848">
            <a:off x="4032250" y="4232275"/>
            <a:ext cx="219075" cy="69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9" name="Text Box 153"/>
          <p:cNvSpPr txBox="1">
            <a:spLocks noChangeArrowheads="1"/>
          </p:cNvSpPr>
          <p:nvPr/>
        </p:nvSpPr>
        <p:spPr bwMode="auto">
          <a:xfrm>
            <a:off x="4672013" y="3843338"/>
            <a:ext cx="1133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Calibri"/>
              </a:rPr>
              <a:t>reassembly</a:t>
            </a:r>
            <a:endParaRPr lang="en-US" sz="1800" dirty="0">
              <a:latin typeface="Calibri"/>
            </a:endParaRPr>
          </a:p>
        </p:txBody>
      </p:sp>
      <p:pic>
        <p:nvPicPr>
          <p:cNvPr id="512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008188"/>
            <a:ext cx="563563" cy="446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809875"/>
            <a:ext cx="563563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919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51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latin typeface="Calibri"/>
                <a:ea typeface="ＭＳ Ｐゴシック" charset="0"/>
                <a:cs typeface="ＭＳ Ｐゴシック" charset="0"/>
              </a:rPr>
              <a:t>IP Fragmentation and Reassembly</a:t>
            </a:r>
            <a:endParaRPr lang="en-US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3606800" y="1498600"/>
            <a:ext cx="4800600" cy="4046538"/>
            <a:chOff x="1218" y="944"/>
            <a:chExt cx="3024" cy="2549"/>
          </a:xfrm>
        </p:grpSpPr>
        <p:grpSp>
          <p:nvGrpSpPr>
            <p:cNvPr id="52235" name="Group 4"/>
            <p:cNvGrpSpPr>
              <a:grpSpLocks/>
            </p:cNvGrpSpPr>
            <p:nvPr/>
          </p:nvGrpSpPr>
          <p:grpSpPr bwMode="auto">
            <a:xfrm>
              <a:off x="1218" y="944"/>
              <a:ext cx="2676" cy="419"/>
              <a:chOff x="3006" y="1208"/>
              <a:chExt cx="2676" cy="419"/>
            </a:xfrm>
          </p:grpSpPr>
          <p:sp>
            <p:nvSpPr>
              <p:cNvPr id="52279" name="Rectangle 5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80" name="Rectangle 6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81" name="Text Box 7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82" name="Text Box 8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3" name="Text Box 9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84" name="Text Box 10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=4000</a:t>
                </a:r>
              </a:p>
            </p:txBody>
          </p:sp>
          <p:sp>
            <p:nvSpPr>
              <p:cNvPr id="52285" name="Line 11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6" name="Line 12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7" name="Line 13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8" name="Line 14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89" name="Line 15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90" name="Rectangle 16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6" name="Group 17"/>
            <p:cNvGrpSpPr>
              <a:grpSpLocks/>
            </p:cNvGrpSpPr>
            <p:nvPr/>
          </p:nvGrpSpPr>
          <p:grpSpPr bwMode="auto">
            <a:xfrm>
              <a:off x="1566" y="2048"/>
              <a:ext cx="2676" cy="419"/>
              <a:chOff x="3006" y="1208"/>
              <a:chExt cx="2676" cy="419"/>
            </a:xfrm>
          </p:grpSpPr>
          <p:sp>
            <p:nvSpPr>
              <p:cNvPr id="52267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68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69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70" name="Text Box 21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71" name="Text Box 22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72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73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4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5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6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7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78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7" name="Group 30"/>
            <p:cNvGrpSpPr>
              <a:grpSpLocks/>
            </p:cNvGrpSpPr>
            <p:nvPr/>
          </p:nvGrpSpPr>
          <p:grpSpPr bwMode="auto">
            <a:xfrm>
              <a:off x="1566" y="2552"/>
              <a:ext cx="2676" cy="419"/>
              <a:chOff x="3006" y="1208"/>
              <a:chExt cx="2676" cy="419"/>
            </a:xfrm>
          </p:grpSpPr>
          <p:sp>
            <p:nvSpPr>
              <p:cNvPr id="52255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56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57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58" name="Text Box 34"/>
              <p:cNvSpPr txBox="1">
                <a:spLocks noChangeArrowheads="1"/>
              </p:cNvSpPr>
              <p:nvPr/>
            </p:nvSpPr>
            <p:spPr bwMode="auto">
              <a:xfrm>
                <a:off x="4655" y="1220"/>
                <a:ext cx="45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=185</a:t>
                </a:r>
              </a:p>
            </p:txBody>
          </p:sp>
          <p:sp>
            <p:nvSpPr>
              <p:cNvPr id="52259" name="Text Box 35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=1</a:t>
                </a:r>
              </a:p>
            </p:txBody>
          </p:sp>
          <p:sp>
            <p:nvSpPr>
              <p:cNvPr id="52260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=1500</a:t>
                </a:r>
              </a:p>
            </p:txBody>
          </p:sp>
          <p:sp>
            <p:nvSpPr>
              <p:cNvPr id="52261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2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3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4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5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66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grpSp>
          <p:nvGrpSpPr>
            <p:cNvPr id="52238" name="Group 43"/>
            <p:cNvGrpSpPr>
              <a:grpSpLocks/>
            </p:cNvGrpSpPr>
            <p:nvPr/>
          </p:nvGrpSpPr>
          <p:grpSpPr bwMode="auto">
            <a:xfrm>
              <a:off x="1560" y="3074"/>
              <a:ext cx="2676" cy="419"/>
              <a:chOff x="3006" y="1208"/>
              <a:chExt cx="2676" cy="419"/>
            </a:xfrm>
          </p:grpSpPr>
          <p:sp>
            <p:nvSpPr>
              <p:cNvPr id="52243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1800"/>
              </a:p>
            </p:txBody>
          </p:sp>
          <p:sp>
            <p:nvSpPr>
              <p:cNvPr id="52244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  <p:sp>
            <p:nvSpPr>
              <p:cNvPr id="52245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8"/>
                <a:ext cx="25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ID</a:t>
                </a:r>
              </a:p>
              <a:p>
                <a:r>
                  <a:rPr lang="en-US" sz="1800" dirty="0">
                    <a:latin typeface="Calibri"/>
                  </a:rPr>
                  <a:t>=x</a:t>
                </a:r>
              </a:p>
            </p:txBody>
          </p:sp>
          <p:sp>
            <p:nvSpPr>
              <p:cNvPr id="52246" name="Text Box 47"/>
              <p:cNvSpPr txBox="1">
                <a:spLocks noChangeArrowheads="1"/>
              </p:cNvSpPr>
              <p:nvPr/>
            </p:nvSpPr>
            <p:spPr bwMode="auto">
              <a:xfrm>
                <a:off x="4654" y="1220"/>
                <a:ext cx="457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>
                    <a:latin typeface="Calibri"/>
                  </a:rPr>
                  <a:t>offset</a:t>
                </a:r>
              </a:p>
              <a:p>
                <a:pPr algn="ctr"/>
                <a:r>
                  <a:rPr lang="en-US" sz="1800" dirty="0">
                    <a:latin typeface="Calibri"/>
                  </a:rPr>
                  <a:t>=370</a:t>
                </a:r>
              </a:p>
            </p:txBody>
          </p:sp>
          <p:sp>
            <p:nvSpPr>
              <p:cNvPr id="52247" name="Text Box 48"/>
              <p:cNvSpPr txBox="1">
                <a:spLocks noChangeArrowheads="1"/>
              </p:cNvSpPr>
              <p:nvPr/>
            </p:nvSpPr>
            <p:spPr bwMode="auto">
              <a:xfrm>
                <a:off x="4033" y="1220"/>
                <a:ext cx="56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 dirty="0" err="1">
                    <a:latin typeface="Calibri"/>
                  </a:rPr>
                  <a:t>fragflag</a:t>
                </a:r>
                <a:endParaRPr lang="en-US" sz="1800" dirty="0">
                  <a:latin typeface="Calibri"/>
                </a:endParaRPr>
              </a:p>
              <a:p>
                <a:pPr algn="ctr"/>
                <a:r>
                  <a:rPr lang="en-US" sz="1800" dirty="0">
                    <a:latin typeface="Calibri"/>
                  </a:rPr>
                  <a:t>=0</a:t>
                </a:r>
              </a:p>
            </p:txBody>
          </p:sp>
          <p:sp>
            <p:nvSpPr>
              <p:cNvPr id="52248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8"/>
                <a:ext cx="49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800" dirty="0">
                    <a:latin typeface="Calibri"/>
                  </a:rPr>
                  <a:t>length</a:t>
                </a:r>
              </a:p>
              <a:p>
                <a:r>
                  <a:rPr lang="en-US" sz="1800" dirty="0">
                    <a:latin typeface="Calibri"/>
                  </a:rPr>
                  <a:t>=1040</a:t>
                </a:r>
              </a:p>
            </p:txBody>
          </p:sp>
          <p:sp>
            <p:nvSpPr>
              <p:cNvPr id="52249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0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1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2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3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54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 sz="1800"/>
              </a:p>
            </p:txBody>
          </p:sp>
        </p:grpSp>
        <p:sp>
          <p:nvSpPr>
            <p:cNvPr id="52239" name="Freeform 56"/>
            <p:cNvSpPr>
              <a:spLocks/>
            </p:cNvSpPr>
            <p:nvPr/>
          </p:nvSpPr>
          <p:spPr bwMode="auto">
            <a:xfrm>
              <a:off x="1290" y="1422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en-US" sz="1800"/>
            </a:p>
          </p:txBody>
        </p:sp>
        <p:sp>
          <p:nvSpPr>
            <p:cNvPr id="52240" name="Line 57"/>
            <p:cNvSpPr>
              <a:spLocks noChangeShapeType="1"/>
            </p:cNvSpPr>
            <p:nvPr/>
          </p:nvSpPr>
          <p:spPr bwMode="auto">
            <a:xfrm>
              <a:off x="1290" y="2766"/>
              <a:ext cx="228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1" name="Line 58"/>
            <p:cNvSpPr>
              <a:spLocks noChangeShapeType="1"/>
            </p:cNvSpPr>
            <p:nvPr/>
          </p:nvSpPr>
          <p:spPr bwMode="auto">
            <a:xfrm>
              <a:off x="1296" y="2772"/>
              <a:ext cx="210" cy="49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42" name="Text Box 59"/>
            <p:cNvSpPr txBox="1">
              <a:spLocks noChangeArrowheads="1"/>
            </p:cNvSpPr>
            <p:nvPr/>
          </p:nvSpPr>
          <p:spPr bwMode="auto">
            <a:xfrm>
              <a:off x="1274" y="1472"/>
              <a:ext cx="18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One large datagram becomes</a:t>
              </a:r>
            </a:p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several smaller datagrams</a:t>
              </a:r>
              <a:endParaRPr lang="en-US" sz="1800" dirty="0">
                <a:latin typeface="Calibri"/>
              </a:endParaRPr>
            </a:p>
          </p:txBody>
        </p:sp>
      </p:grpSp>
      <p:sp>
        <p:nvSpPr>
          <p:cNvPr id="52230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2000" u="sng">
                <a:solidFill>
                  <a:srgbClr val="FF0000"/>
                </a:solidFill>
              </a:rPr>
              <a:t>Example</a:t>
            </a:r>
            <a:endParaRPr lang="en-US" sz="200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4000 byte datagram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r>
              <a:rPr lang="en-US" sz="2000"/>
              <a:t>MTU = 1500 bytes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sz="2000"/>
          </a:p>
        </p:txBody>
      </p:sp>
      <p:sp>
        <p:nvSpPr>
          <p:cNvPr id="52231" name="Text Box 61"/>
          <p:cNvSpPr txBox="1">
            <a:spLocks noChangeArrowheads="1"/>
          </p:cNvSpPr>
          <p:nvPr/>
        </p:nvSpPr>
        <p:spPr bwMode="auto">
          <a:xfrm>
            <a:off x="463550" y="3756025"/>
            <a:ext cx="14394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1480 bytes in </a:t>
            </a:r>
            <a:br>
              <a:rPr lang="en-US" sz="1800" dirty="0">
                <a:latin typeface="Calibri"/>
              </a:rPr>
            </a:br>
            <a:r>
              <a:rPr lang="en-US" sz="1800" dirty="0">
                <a:latin typeface="Calibri"/>
              </a:rPr>
              <a:t>data field</a:t>
            </a:r>
          </a:p>
        </p:txBody>
      </p:sp>
      <p:sp>
        <p:nvSpPr>
          <p:cNvPr id="52232" name="Line 62"/>
          <p:cNvSpPr>
            <a:spLocks noChangeShapeType="1"/>
          </p:cNvSpPr>
          <p:nvPr/>
        </p:nvSpPr>
        <p:spPr bwMode="auto">
          <a:xfrm flipV="1">
            <a:off x="2085975" y="3592513"/>
            <a:ext cx="2536825" cy="581025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33" name="Text Box 63"/>
          <p:cNvSpPr txBox="1">
            <a:spLocks noChangeArrowheads="1"/>
          </p:cNvSpPr>
          <p:nvPr/>
        </p:nvSpPr>
        <p:spPr bwMode="auto">
          <a:xfrm>
            <a:off x="1839913" y="4567238"/>
            <a:ext cx="89068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Calibri"/>
              </a:rPr>
              <a:t>offset =</a:t>
            </a:r>
          </a:p>
          <a:p>
            <a:r>
              <a:rPr lang="en-US" sz="1800" dirty="0">
                <a:latin typeface="Calibri"/>
              </a:rPr>
              <a:t>1480/8 </a:t>
            </a:r>
          </a:p>
        </p:txBody>
      </p:sp>
      <p:sp>
        <p:nvSpPr>
          <p:cNvPr id="52234" name="Line 64"/>
          <p:cNvSpPr>
            <a:spLocks noChangeShapeType="1"/>
          </p:cNvSpPr>
          <p:nvPr/>
        </p:nvSpPr>
        <p:spPr bwMode="auto">
          <a:xfrm flipV="1">
            <a:off x="2870200" y="4440238"/>
            <a:ext cx="4032250" cy="412750"/>
          </a:xfrm>
          <a:prstGeom prst="line">
            <a:avLst/>
          </a:prstGeom>
          <a:noFill/>
          <a:ln w="19050">
            <a:solidFill>
              <a:srgbClr val="008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31788" y="5872480"/>
            <a:ext cx="7796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Question</a:t>
            </a:r>
            <a:r>
              <a:rPr lang="en-US" dirty="0"/>
              <a:t>: What happens when a fragment is lost?</a:t>
            </a:r>
          </a:p>
        </p:txBody>
      </p:sp>
      <p:sp>
        <p:nvSpPr>
          <p:cNvPr id="6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9402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981391" y="28538"/>
            <a:ext cx="3140260" cy="2369746"/>
            <a:chOff x="5910271" y="130138"/>
            <a:chExt cx="3140260" cy="2369746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924268" y="130138"/>
              <a:ext cx="3115559" cy="1643928"/>
            </a:xfrm>
            <a:prstGeom prst="rect">
              <a:avLst/>
            </a:prstGeom>
            <a:solidFill>
              <a:srgbClr val="FDE3BA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5925091" y="1769337"/>
              <a:ext cx="3113089" cy="3152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 fontScale="92500" lnSpcReduction="20000"/>
            </a:bodyPr>
            <a:lstStyle/>
            <a:p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918505" y="2090084"/>
              <a:ext cx="3113089" cy="409800"/>
            </a:xfrm>
            <a:prstGeom prst="rect">
              <a:avLst/>
            </a:prstGeom>
            <a:solidFill>
              <a:srgbClr val="FF66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 flipV="1">
              <a:off x="5954732" y="491865"/>
              <a:ext cx="3085918" cy="78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0" name="Line 8"/>
            <p:cNvSpPr>
              <a:spLocks noChangeShapeType="1"/>
            </p:cNvSpPr>
            <p:nvPr/>
          </p:nvSpPr>
          <p:spPr bwMode="auto">
            <a:xfrm>
              <a:off x="5961319" y="840195"/>
              <a:ext cx="3088388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1" name="Line 9"/>
            <p:cNvSpPr>
              <a:spLocks noChangeShapeType="1"/>
            </p:cNvSpPr>
            <p:nvPr/>
          </p:nvSpPr>
          <p:spPr bwMode="auto">
            <a:xfrm>
              <a:off x="5961319" y="1161730"/>
              <a:ext cx="3089212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2" name="Line 10"/>
            <p:cNvSpPr>
              <a:spLocks noChangeShapeType="1"/>
            </p:cNvSpPr>
            <p:nvPr/>
          </p:nvSpPr>
          <p:spPr bwMode="auto">
            <a:xfrm>
              <a:off x="7462287" y="142747"/>
              <a:ext cx="824" cy="100637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6698217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6322769" y="160085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5910271" y="184515"/>
              <a:ext cx="432259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Version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6310419" y="145899"/>
              <a:ext cx="406735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4-bit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Header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Length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6684221" y="145899"/>
              <a:ext cx="775596" cy="360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75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Type of Service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(TOS)</a:t>
              </a: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7545445" y="231012"/>
              <a:ext cx="142275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16-bit Total Length (Bytes)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6275839" y="593527"/>
              <a:ext cx="978141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Identification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7804801" y="506838"/>
              <a:ext cx="824" cy="32705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7467227" y="536785"/>
              <a:ext cx="335104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3-bit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Flags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836088" y="602195"/>
              <a:ext cx="1148574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13-bit Fragment Offset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>
              <a:off x="6731151" y="853592"/>
              <a:ext cx="824" cy="29868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6006603" y="870930"/>
              <a:ext cx="667738" cy="25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8-bit Time to </a:t>
              </a:r>
            </a:p>
            <a:p>
              <a:pPr algn="ctr" eaLnBrk="0" hangingPunct="0"/>
              <a:r>
                <a:rPr lang="en-US" sz="1400" dirty="0">
                  <a:solidFill>
                    <a:srgbClr val="000000"/>
                  </a:solidFill>
                  <a:latin typeface="Calibri"/>
                </a:rPr>
                <a:t>Live (TTL)</a:t>
              </a: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6719624" y="919002"/>
              <a:ext cx="773127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8-bit Protocol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7606373" y="927671"/>
              <a:ext cx="1259726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16-bit Header Checksum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>
              <a:off x="5954732" y="1483265"/>
              <a:ext cx="3094975" cy="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6824190" y="1246842"/>
              <a:ext cx="1341238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Source IP Address</a:t>
              </a:r>
              <a:endParaRPr lang="en-US" sz="140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6736091" y="1557344"/>
              <a:ext cx="1557779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dirty="0">
                  <a:solidFill>
                    <a:schemeClr val="accent2"/>
                  </a:solidFill>
                  <a:latin typeface="Calibri"/>
                </a:rPr>
                <a:t>32-bit Destination IP Address</a:t>
              </a:r>
              <a:endParaRPr lang="en-US" sz="1400" b="0" dirty="0">
                <a:solidFill>
                  <a:schemeClr val="accent2"/>
                </a:solidFill>
                <a:latin typeface="Calibri"/>
              </a:endParaRPr>
            </a:p>
          </p:txBody>
        </p:sp>
        <p:sp>
          <p:nvSpPr>
            <p:cNvPr id="30" name="Rectangle 28"/>
            <p:cNvSpPr>
              <a:spLocks noChangeArrowheads="1"/>
            </p:cNvSpPr>
            <p:nvPr/>
          </p:nvSpPr>
          <p:spPr bwMode="auto">
            <a:xfrm>
              <a:off x="7125537" y="1895429"/>
              <a:ext cx="808530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Options (if any)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7257273" y="2261097"/>
              <a:ext cx="475073" cy="16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normAutofit fontScale="40000" lnSpcReduction="20000"/>
            </a:bodyPr>
            <a:lstStyle/>
            <a:p>
              <a:pPr algn="l" eaLnBrk="0" hangingPunct="0"/>
              <a:r>
                <a:rPr lang="en-US" sz="1600" b="0" dirty="0">
                  <a:solidFill>
                    <a:srgbClr val="000000"/>
                  </a:solidFill>
                  <a:latin typeface="Calibri"/>
                </a:rPr>
                <a:t>Payload</a:t>
              </a:r>
              <a:endParaRPr lang="en-US" sz="1400" b="0" dirty="0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13512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Fragmentation Details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77520" y="2398284"/>
            <a:ext cx="8229600" cy="4525963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Identifier (16 bits): used to tell which fragments belong together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Flags (3 bits):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Reserved </a:t>
            </a:r>
            <a:r>
              <a:rPr lang="en-US" b="1" dirty="0">
                <a:latin typeface="Calibri"/>
                <a:ea typeface="Calibri"/>
                <a:cs typeface="Calibri"/>
              </a:rPr>
              <a:t>(RF):</a:t>
            </a:r>
            <a:r>
              <a:rPr lang="en-US" dirty="0">
                <a:latin typeface="Calibri"/>
                <a:ea typeface="Calibri"/>
                <a:cs typeface="Calibri"/>
              </a:rPr>
              <a:t> unused bit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Don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Fragment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(DF):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instruct routers to </a:t>
            </a:r>
            <a:r>
              <a:rPr lang="en-US" altLang="ja-JP" b="1" dirty="0">
                <a:latin typeface="Calibri"/>
                <a:ea typeface="Calibri"/>
                <a:cs typeface="Calibri"/>
              </a:rPr>
              <a:t>not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fragment the packet even if it won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’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 fit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Instead, they </a:t>
            </a:r>
            <a:r>
              <a:rPr lang="en-US" b="1" dirty="0">
                <a:solidFill>
                  <a:srgbClr val="FF0000"/>
                </a:solidFill>
                <a:latin typeface="Calibri"/>
                <a:ea typeface="Calibri"/>
                <a:cs typeface="Calibri"/>
              </a:rPr>
              <a:t>drop</a:t>
            </a:r>
            <a:r>
              <a:rPr lang="en-US" dirty="0">
                <a:latin typeface="Calibri"/>
                <a:ea typeface="Calibri"/>
                <a:cs typeface="Calibri"/>
              </a:rPr>
              <a:t> the packet and send back a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Too Large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r>
              <a:rPr lang="en-US" altLang="ja-JP" dirty="0">
                <a:latin typeface="Calibri"/>
                <a:ea typeface="Calibri"/>
                <a:cs typeface="Calibri"/>
              </a:rPr>
              <a:t> ICMP control message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Forms the basis for 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“</a:t>
            </a:r>
            <a:r>
              <a:rPr lang="en-US" altLang="ja-JP" dirty="0">
                <a:latin typeface="Calibri"/>
                <a:ea typeface="Calibri"/>
                <a:cs typeface="Calibri"/>
              </a:rPr>
              <a:t>Path MTU Discovery</a:t>
            </a:r>
            <a:r>
              <a:rPr lang="ja-JP" altLang="en-US" dirty="0">
                <a:latin typeface="Calibri"/>
                <a:ea typeface="Calibri"/>
                <a:cs typeface="Calibri"/>
              </a:rPr>
              <a:t>”</a:t>
            </a:r>
            <a:endParaRPr lang="en-US" altLang="ja-JP" dirty="0">
              <a:latin typeface="Calibri"/>
              <a:ea typeface="Calibri"/>
              <a:cs typeface="Calibri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latin typeface="Calibri"/>
                <a:ea typeface="Calibri"/>
                <a:cs typeface="Calibri"/>
              </a:rPr>
              <a:t>More (</a:t>
            </a:r>
            <a:r>
              <a:rPr lang="en-US" b="1" dirty="0">
                <a:latin typeface="Calibri"/>
                <a:ea typeface="Calibri"/>
                <a:cs typeface="Calibri"/>
              </a:rPr>
              <a:t>MF</a:t>
            </a:r>
            <a:r>
              <a:rPr lang="en-US" dirty="0">
                <a:latin typeface="Calibri"/>
                <a:ea typeface="Calibri"/>
                <a:cs typeface="Calibri"/>
              </a:rPr>
              <a:t>): this fragment is not the last one</a:t>
            </a:r>
            <a:endParaRPr lang="en-US" b="1" dirty="0">
              <a:solidFill>
                <a:srgbClr val="0000FF"/>
              </a:solidFill>
              <a:latin typeface="Calibri"/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Calibri"/>
              </a:rPr>
              <a:t>Offset (13 bits): what part of datagram this fragment covers </a:t>
            </a:r>
            <a:r>
              <a:rPr lang="en-US" dirty="0">
                <a:solidFill>
                  <a:srgbClr val="F47A00"/>
                </a:solidFill>
                <a:latin typeface="Calibri"/>
              </a:rPr>
              <a:t>in 8-byte units </a:t>
            </a:r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5995387" y="381815"/>
            <a:ext cx="3126263" cy="370177"/>
          </a:xfrm>
          <a:prstGeom prst="ellipse">
            <a:avLst/>
          </a:prstGeom>
          <a:noFill/>
          <a:ln w="317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78918" y="6372259"/>
            <a:ext cx="76268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Pop quiz question: Why do frags use offset and not a frag number?</a:t>
            </a:r>
          </a:p>
        </p:txBody>
      </p:sp>
      <p:sp>
        <p:nvSpPr>
          <p:cNvPr id="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016FDB48-E8EA-514F-A1E5-C5BFB955F753}" type="slidenum">
              <a:rPr lang="en-US" smtClean="0"/>
              <a:pPr/>
              <a:t>99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445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10.1|4.8|8.7|9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9.3|9.4|71.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8|12.4|9.7|59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1.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68.9|71.1|9.1|11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16|11|33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7|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5|9.3|18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5.7|84.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|7.2|4.8|25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6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5.2|11.2|11.6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9|29.2|15.7|2.3|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8|2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11.1|19.8|1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34.9|11.9|1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9.5|42.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5.5|9.2|7.2|31.6|2.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9.9|23.2|14.9|33|14.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38.5|52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3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13.4|9.4|17.3|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3|5.9|36.5|5.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1.7|6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5|16.1|10.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2.5|32.4|74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9|16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6|8.6|5.2|46.6|7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6.4|69.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.4|0.6|1|11.1|2.6|7.7|0.4|2.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46.6|35.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4.9|4.9|26.7|7.6|22|79.2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3|38.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0.3|5.9|9.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2.1|7.4|9.9|10.9|3.7|11.8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7|10.2|6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15.3|5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|9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2.8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1.7|30.3|7.5|28.8|19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.8|2|9|3.6|9.6|7.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6|14.5|20.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30.7|1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26.8|47.7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5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5|6.7|15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3|19.6|6.1|9.1|13.7|11.1|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7.2|4.3|5.7|5.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|13.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|16.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7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8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7|3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7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5.8|9.7|8.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4.4|16.2|5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6.7|101.7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10.8|35|5|16.3|32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3.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0|3.8|10.1|6.6|10.6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14.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2|3.8|5.8|6.7|18.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2.8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45.2|67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3.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4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9|29.6|40.5|41.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5|27.5|64.5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1|8.4|8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162092</TotalTime>
  <Words>11796</Words>
  <Application>Microsoft Macintosh PowerPoint</Application>
  <PresentationFormat>On-screen Show (4:3)</PresentationFormat>
  <Paragraphs>2892</Paragraphs>
  <Slides>164</Slides>
  <Notes>96</Notes>
  <HiddenSlides>1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164</vt:i4>
      </vt:variant>
    </vt:vector>
  </HeadingPairs>
  <TitlesOfParts>
    <vt:vector size="184" baseType="lpstr">
      <vt:lpstr>ＭＳ Ｐゴシック</vt:lpstr>
      <vt:lpstr>Arial</vt:lpstr>
      <vt:lpstr>Calibri</vt:lpstr>
      <vt:lpstr>Calibri Light</vt:lpstr>
      <vt:lpstr>Comic Sans MS</vt:lpstr>
      <vt:lpstr>Courier</vt:lpstr>
      <vt:lpstr>Courier New</vt:lpstr>
      <vt:lpstr>Helvetica</vt:lpstr>
      <vt:lpstr>Lucida Sans Unicode</vt:lpstr>
      <vt:lpstr>Palatino Linotype</vt:lpstr>
      <vt:lpstr>Symbol</vt:lpstr>
      <vt:lpstr>Tahoma</vt:lpstr>
      <vt:lpstr>Times New Roman</vt:lpstr>
      <vt:lpstr>verdana</vt:lpstr>
      <vt:lpstr>Wingdings</vt:lpstr>
      <vt:lpstr>ZapfDingbats</vt:lpstr>
      <vt:lpstr>Office Theme</vt:lpstr>
      <vt:lpstr>Blank Presentation</vt:lpstr>
      <vt:lpstr>1_Office Theme</vt:lpstr>
      <vt:lpstr>Clip</vt:lpstr>
      <vt:lpstr>Topic 4: Network Layer</vt:lpstr>
      <vt:lpstr>PowerPoint Presentation</vt:lpstr>
      <vt:lpstr>Addressing (at a conceptual level)</vt:lpstr>
      <vt:lpstr>Packets (at a conceptual level)</vt:lpstr>
      <vt:lpstr>Switches/Routers</vt:lpstr>
      <vt:lpstr>A Variety of (Internet Protocol-based) Networks</vt:lpstr>
      <vt:lpstr>A Variety of (Internet Protocol-based) Routers</vt:lpstr>
      <vt:lpstr>Switches forward packets</vt:lpstr>
      <vt:lpstr>Forwarding Decisions</vt:lpstr>
      <vt:lpstr>Forwarding vs Routing</vt:lpstr>
      <vt:lpstr>Router definitions</vt:lpstr>
      <vt:lpstr>Networks and routers</vt:lpstr>
      <vt:lpstr>Basic Operation of Router</vt:lpstr>
      <vt:lpstr>Basic Operation of Router</vt:lpstr>
      <vt:lpstr>Basic Operation of Router</vt:lpstr>
      <vt:lpstr>What does a router do?</vt:lpstr>
      <vt:lpstr>What does a router do?</vt:lpstr>
      <vt:lpstr>What’s inside a router?</vt:lpstr>
      <vt:lpstr>What’s inside a router?</vt:lpstr>
      <vt:lpstr>What’s inside a router?</vt:lpstr>
      <vt:lpstr>Router architecture overview</vt:lpstr>
      <vt:lpstr>Input port functions</vt:lpstr>
      <vt:lpstr>Input port functions</vt:lpstr>
      <vt:lpstr>Switching fabrics</vt:lpstr>
      <vt:lpstr>Switching fabrics</vt:lpstr>
      <vt:lpstr>Switching via memory</vt:lpstr>
      <vt:lpstr>Switching via a bus</vt:lpstr>
      <vt:lpstr>Switching via interconnection network</vt:lpstr>
      <vt:lpstr>Switching via interconnection network</vt:lpstr>
      <vt:lpstr>Input port queuing</vt:lpstr>
      <vt:lpstr>Output port queuing</vt:lpstr>
      <vt:lpstr>Output port queuing</vt:lpstr>
      <vt:lpstr>How much buffering? (related material in Topic 5)</vt:lpstr>
      <vt:lpstr>Buffer Management</vt:lpstr>
      <vt:lpstr>Packet Scheduling: FCFS</vt:lpstr>
      <vt:lpstr>Scheduling policies: priority</vt:lpstr>
      <vt:lpstr>Scheduling policies: round robin</vt:lpstr>
      <vt:lpstr>Scheduling policies: weighted fair queueing</vt:lpstr>
      <vt:lpstr>Context and Terminology</vt:lpstr>
      <vt:lpstr>Context and Terminology</vt:lpstr>
      <vt:lpstr>Routing Protocols </vt:lpstr>
      <vt:lpstr>Internet Routing</vt:lpstr>
      <vt:lpstr>Addressing (to date) - a reminder -</vt:lpstr>
      <vt:lpstr>Outline </vt:lpstr>
      <vt:lpstr>Link-State Routing</vt:lpstr>
      <vt:lpstr>Link State Routing</vt:lpstr>
      <vt:lpstr>Link State Routing</vt:lpstr>
      <vt:lpstr>Link State Routing</vt:lpstr>
      <vt:lpstr>Dijkstra’s Shortest Path Algorithm</vt:lpstr>
      <vt:lpstr>The Forwarding Table</vt:lpstr>
      <vt:lpstr>Issue #1: Scalability</vt:lpstr>
      <vt:lpstr>Issue#2: Transient Disruptions</vt:lpstr>
      <vt:lpstr>Distance Vector Routing</vt:lpstr>
      <vt:lpstr>Learn-By-Doing</vt:lpstr>
      <vt:lpstr>Experiment</vt:lpstr>
      <vt:lpstr>Go!</vt:lpstr>
      <vt:lpstr>Distance-Vector Routing</vt:lpstr>
      <vt:lpstr>Example of Distributed Computation</vt:lpstr>
      <vt:lpstr>Distance Vector Routing</vt:lpstr>
      <vt:lpstr>A few other inconvenient truths</vt:lpstr>
      <vt:lpstr>Can You Use Any Metric?</vt:lpstr>
      <vt:lpstr>What Happens Here?</vt:lpstr>
      <vt:lpstr>No agreement on metrics?</vt:lpstr>
      <vt:lpstr>What Happens Here?</vt:lpstr>
      <vt:lpstr>Must agree on loop-avoiding metric</vt:lpstr>
      <vt:lpstr>What happens when routers lie?</vt:lpstr>
      <vt:lpstr>Link State vs. Distance Vector</vt:lpstr>
      <vt:lpstr>Link State vs. Distance Vector</vt:lpstr>
      <vt:lpstr>Link State vs. Distance Vector</vt:lpstr>
      <vt:lpstr>Routing: Just the Beginning</vt:lpstr>
      <vt:lpstr>What are desirable goals for a routing solution?</vt:lpstr>
      <vt:lpstr>Delivery models</vt:lpstr>
      <vt:lpstr>Metrics</vt:lpstr>
      <vt:lpstr>From Routing back to Forwarding</vt:lpstr>
      <vt:lpstr>Basic Architectural Components of an IP Router</vt:lpstr>
      <vt:lpstr>Independent operation!</vt:lpstr>
      <vt:lpstr>Per-packet processing in an IP Router</vt:lpstr>
      <vt:lpstr>Generic Router Architecture</vt:lpstr>
      <vt:lpstr>Forwarding tables</vt:lpstr>
      <vt:lpstr>Generic Router Architecture</vt:lpstr>
      <vt:lpstr>IP addresses as a line</vt:lpstr>
      <vt:lpstr>Longest Prefix Match (LPM)</vt:lpstr>
      <vt:lpstr>Longest Prefix Match (LPM)</vt:lpstr>
      <vt:lpstr>Implementing Longest Prefix Match</vt:lpstr>
      <vt:lpstr>Forwarding table realities</vt:lpstr>
      <vt:lpstr>The Internet version of a Network layer</vt:lpstr>
      <vt:lpstr>IPv4 Packet Structure 20 Bytes of Standard Header, then Options</vt:lpstr>
      <vt:lpstr>(Packet) Network Tasks One-by-One</vt:lpstr>
      <vt:lpstr>Reading Packet Correctly</vt:lpstr>
      <vt:lpstr>Getting Packet to Destination and Back</vt:lpstr>
      <vt:lpstr>Telling Destination Host How to Handle Packet</vt:lpstr>
      <vt:lpstr>Special Handling</vt:lpstr>
      <vt:lpstr>Potential Problems IPv4 solves</vt:lpstr>
      <vt:lpstr>Header Corruption</vt:lpstr>
      <vt:lpstr>Preventing Loops (aka Internet Zombie plan)</vt:lpstr>
      <vt:lpstr>Fragmentation (some assembly required)</vt:lpstr>
      <vt:lpstr>IP Fragmentation &amp; Reassembly</vt:lpstr>
      <vt:lpstr>IP Fragmentation and Reassembly</vt:lpstr>
      <vt:lpstr>Fragmentation Details</vt:lpstr>
      <vt:lpstr>Options</vt:lpstr>
      <vt:lpstr>IP Addressing: introduction</vt:lpstr>
      <vt:lpstr>Subnets</vt:lpstr>
      <vt:lpstr>IP addresses: how to get one?</vt:lpstr>
      <vt:lpstr>DHCP client-server scenario</vt:lpstr>
      <vt:lpstr>IP addresses: how to get one?</vt:lpstr>
      <vt:lpstr>Hierarchical addressing: route aggregation</vt:lpstr>
      <vt:lpstr>Hierarchical addressing: more specific routes</vt:lpstr>
      <vt:lpstr>IP addressing: the last word...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NAT traversal problem</vt:lpstr>
      <vt:lpstr>NAT traversal problem</vt:lpstr>
      <vt:lpstr>NAT traversal problem</vt:lpstr>
      <vt:lpstr>Remember this?  Traceroute at work…</vt:lpstr>
      <vt:lpstr>Traceroute and ICMP</vt:lpstr>
      <vt:lpstr>ICMP: Internet Control Message Protocol</vt:lpstr>
      <vt:lpstr>PowerPoint Presentation</vt:lpstr>
      <vt:lpstr>Switches vs. Routers Summary</vt:lpstr>
      <vt:lpstr>MAC Addresses (and IPv4 ARP) or How do I glue my network to my data-link?</vt:lpstr>
      <vt:lpstr>LAN Addresses and ARP</vt:lpstr>
      <vt:lpstr>Address Resolution Protocol</vt:lpstr>
      <vt:lpstr>Example: A Sending a Packet to B</vt:lpstr>
      <vt:lpstr>Example: A Sending a Packet to B</vt:lpstr>
      <vt:lpstr>Host A Decides to Send Through R</vt:lpstr>
      <vt:lpstr>Host A Sends Packet Through R</vt:lpstr>
      <vt:lpstr>R Decides how to Forward Packet</vt:lpstr>
      <vt:lpstr>R Sends Packet to B</vt:lpstr>
      <vt:lpstr>Security Analysis of ARP</vt:lpstr>
      <vt:lpstr>Key Ideas in Both ARP and DHCP</vt:lpstr>
      <vt:lpstr>Why Not Use DNS-Like Tables?</vt:lpstr>
      <vt:lpstr>IPv6</vt:lpstr>
      <vt:lpstr>PowerPoint Presentation</vt:lpstr>
      <vt:lpstr>Larger Address Space</vt:lpstr>
      <vt:lpstr>Other Significant Protocol Changes - 1</vt:lpstr>
      <vt:lpstr>Other Significant Protocol Changes - 2</vt:lpstr>
      <vt:lpstr>IPv6 Basic Address Structure</vt:lpstr>
      <vt:lpstr>IPv6 Address Representation (quick)</vt:lpstr>
      <vt:lpstr>IPv6 Address Families</vt:lpstr>
      <vt:lpstr>Problem with /64 Subnets</vt:lpstr>
      <vt:lpstr>Neighbour Discovery</vt:lpstr>
      <vt:lpstr>IPv6 Dynamic Address Assignment</vt:lpstr>
      <vt:lpstr>SLAAC: overview</vt:lpstr>
      <vt:lpstr>SLAAC: overview</vt:lpstr>
      <vt:lpstr>SLAAC: overview</vt:lpstr>
      <vt:lpstr>The EUI-64 Interface Identifier</vt:lpstr>
      <vt:lpstr>SLAAC: overview; Router Solicitation</vt:lpstr>
      <vt:lpstr>Router Advertisement</vt:lpstr>
      <vt:lpstr>Uh-oh</vt:lpstr>
      <vt:lpstr>Address Configuration: SLAAC Privacy Addresses</vt:lpstr>
      <vt:lpstr>Address Configuration: SLAAC Privacy Addresses</vt:lpstr>
      <vt:lpstr>IPv6: why has the transition taken so long?</vt:lpstr>
      <vt:lpstr>IPv6: why has the transition taken so long?</vt:lpstr>
      <vt:lpstr>Transition tech: outline</vt:lpstr>
      <vt:lpstr>Transition tech: outline</vt:lpstr>
      <vt:lpstr>Dual-Stack Services: Common Deployment</vt:lpstr>
      <vt:lpstr>Dual-Stack Services: Common Deployment</vt:lpstr>
      <vt:lpstr>IPV6 sadness and DNS</vt:lpstr>
      <vt:lpstr>Happy Eyeballs</vt:lpstr>
      <vt:lpstr>IPv6: adoption</vt:lpstr>
      <vt:lpstr>Improving on IPv4 and IPv6?</vt:lpstr>
      <vt:lpstr>Summary Network Layer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418</cp:revision>
  <cp:lastPrinted>2025-01-13T19:00:34Z</cp:lastPrinted>
  <dcterms:created xsi:type="dcterms:W3CDTF">2012-01-26T21:42:46Z</dcterms:created>
  <dcterms:modified xsi:type="dcterms:W3CDTF">2025-01-13T19:00:44Z</dcterms:modified>
</cp:coreProperties>
</file>