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 id="2147483825" r:id="rId2"/>
    <p:sldMasterId id="2147483830" r:id="rId3"/>
    <p:sldMasterId id="2147483835" r:id="rId4"/>
    <p:sldMasterId id="2147483840" r:id="rId5"/>
  </p:sldMasterIdLst>
  <p:notesMasterIdLst>
    <p:notesMasterId r:id="rId38"/>
  </p:notesMasterIdLst>
  <p:handoutMasterIdLst>
    <p:handoutMasterId r:id="rId39"/>
  </p:handoutMasterIdLst>
  <p:sldIdLst>
    <p:sldId id="394" r:id="rId6"/>
    <p:sldId id="463" r:id="rId7"/>
    <p:sldId id="464" r:id="rId8"/>
    <p:sldId id="468" r:id="rId9"/>
    <p:sldId id="426" r:id="rId10"/>
    <p:sldId id="450" r:id="rId11"/>
    <p:sldId id="465" r:id="rId12"/>
    <p:sldId id="396" r:id="rId13"/>
    <p:sldId id="397" r:id="rId14"/>
    <p:sldId id="429" r:id="rId15"/>
    <p:sldId id="399" r:id="rId16"/>
    <p:sldId id="431" r:id="rId17"/>
    <p:sldId id="438" r:id="rId18"/>
    <p:sldId id="401" r:id="rId19"/>
    <p:sldId id="402" r:id="rId20"/>
    <p:sldId id="430" r:id="rId21"/>
    <p:sldId id="437" r:id="rId22"/>
    <p:sldId id="443" r:id="rId23"/>
    <p:sldId id="442" r:id="rId24"/>
    <p:sldId id="440" r:id="rId25"/>
    <p:sldId id="441" r:id="rId26"/>
    <p:sldId id="444" r:id="rId27"/>
    <p:sldId id="445" r:id="rId28"/>
    <p:sldId id="446" r:id="rId29"/>
    <p:sldId id="439" r:id="rId30"/>
    <p:sldId id="447" r:id="rId31"/>
    <p:sldId id="448" r:id="rId32"/>
    <p:sldId id="449" r:id="rId33"/>
    <p:sldId id="460" r:id="rId34"/>
    <p:sldId id="466" r:id="rId35"/>
    <p:sldId id="455" r:id="rId36"/>
    <p:sldId id="467" r:id="rId37"/>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789">
          <p15:clr>
            <a:srgbClr val="A4A3A4"/>
          </p15:clr>
        </p15:guide>
        <p15:guide id="2" pos="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99"/>
    <p:restoredTop sz="64551"/>
  </p:normalViewPr>
  <p:slideViewPr>
    <p:cSldViewPr snapToGrid="0">
      <p:cViewPr varScale="1">
        <p:scale>
          <a:sx n="76" d="100"/>
          <a:sy n="76" d="100"/>
        </p:scale>
        <p:origin x="2184" y="192"/>
      </p:cViewPr>
      <p:guideLst>
        <p:guide orient="horz" pos="789"/>
        <p:guide pos="484"/>
      </p:guideLst>
    </p:cSldViewPr>
  </p:slideViewPr>
  <p:outlineViewPr>
    <p:cViewPr>
      <p:scale>
        <a:sx n="33" d="100"/>
        <a:sy n="33" d="100"/>
      </p:scale>
      <p:origin x="0" y="2362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5F769D-2DC7-B357-B362-747364B621A8}"/>
              </a:ext>
            </a:extLst>
          </p:cNvPr>
          <p:cNvSpPr>
            <a:spLocks noGrp="1"/>
          </p:cNvSpPr>
          <p:nvPr>
            <p:ph type="hdr" sz="quarter"/>
          </p:nvPr>
        </p:nvSpPr>
        <p:spPr>
          <a:xfrm>
            <a:off x="0" y="0"/>
            <a:ext cx="2971800" cy="465138"/>
          </a:xfrm>
          <a:prstGeom prst="rect">
            <a:avLst/>
          </a:prstGeom>
        </p:spPr>
        <p:txBody>
          <a:bodyPr vert="horz" lIns="91440" tIns="45720" rIns="91440" bIns="45720" rtlCol="0"/>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FF8AB2BE-39A3-7090-7EA8-FD547C346927}"/>
              </a:ext>
            </a:extLst>
          </p:cNvPr>
          <p:cNvSpPr>
            <a:spLocks noGrp="1"/>
          </p:cNvSpPr>
          <p:nvPr>
            <p:ph type="dt" sz="quarter" idx="1"/>
          </p:nvPr>
        </p:nvSpPr>
        <p:spPr>
          <a:xfrm>
            <a:off x="3884613" y="0"/>
            <a:ext cx="2971800" cy="4651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C25E098F-6C21-EB4C-8CDF-C7AF868F11FB}" type="datetimeFigureOut">
              <a:rPr lang="en-US" altLang="en-US"/>
              <a:pPr>
                <a:defRPr/>
              </a:pPr>
              <a:t>1/24/25</a:t>
            </a:fld>
            <a:endParaRPr lang="en-US" altLang="en-US"/>
          </a:p>
        </p:txBody>
      </p:sp>
      <p:sp>
        <p:nvSpPr>
          <p:cNvPr id="4" name="Footer Placeholder 3">
            <a:extLst>
              <a:ext uri="{FF2B5EF4-FFF2-40B4-BE49-F238E27FC236}">
                <a16:creationId xmlns:a16="http://schemas.microsoft.com/office/drawing/2014/main" id="{5B0BB261-BFA2-43B5-BC75-02C8F22BFAD4}"/>
              </a:ext>
            </a:extLst>
          </p:cNvPr>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CC54F1BF-837B-1B0E-B3AD-FCCAAB7C5DB0}"/>
              </a:ext>
            </a:extLst>
          </p:cNvPr>
          <p:cNvSpPr>
            <a:spLocks noGrp="1"/>
          </p:cNvSpPr>
          <p:nvPr>
            <p:ph type="sldNum" sz="quarter" idx="3"/>
          </p:nvPr>
        </p:nvSpPr>
        <p:spPr>
          <a:xfrm>
            <a:off x="3884613" y="8829675"/>
            <a:ext cx="2971800"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623C5C3-2B31-2E47-B267-880D3C4EE7CE}"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45A2439D-C0FE-8AF6-9679-B7E6DF460D02}"/>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79" name="Rectangle 3">
            <a:extLst>
              <a:ext uri="{FF2B5EF4-FFF2-40B4-BE49-F238E27FC236}">
                <a16:creationId xmlns:a16="http://schemas.microsoft.com/office/drawing/2014/main" id="{C1E80DCA-F267-9BB9-C968-4D2608BE40E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16388" name="Rectangle 4">
            <a:extLst>
              <a:ext uri="{FF2B5EF4-FFF2-40B4-BE49-F238E27FC236}">
                <a16:creationId xmlns:a16="http://schemas.microsoft.com/office/drawing/2014/main" id="{013F6C74-9F96-3FDF-A074-84907E0F297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1" name="Rectangle 5">
            <a:extLst>
              <a:ext uri="{FF2B5EF4-FFF2-40B4-BE49-F238E27FC236}">
                <a16:creationId xmlns:a16="http://schemas.microsoft.com/office/drawing/2014/main" id="{2EA7E715-FE0B-2975-F75F-977C48784EFD}"/>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0182" name="Rectangle 6">
            <a:extLst>
              <a:ext uri="{FF2B5EF4-FFF2-40B4-BE49-F238E27FC236}">
                <a16:creationId xmlns:a16="http://schemas.microsoft.com/office/drawing/2014/main" id="{77CF61F1-0C3E-6940-CED3-04D2040ABE1E}"/>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83" name="Rectangle 7">
            <a:extLst>
              <a:ext uri="{FF2B5EF4-FFF2-40B4-BE49-F238E27FC236}">
                <a16:creationId xmlns:a16="http://schemas.microsoft.com/office/drawing/2014/main" id="{3F72657C-A872-3B0A-9228-9AF1F704BB9B}"/>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cs typeface="Arial" panose="020B0604020202020204" pitchFamily="34" charset="0"/>
              </a:defRPr>
            </a:lvl1pPr>
          </a:lstStyle>
          <a:p>
            <a:fld id="{23FC1A31-79C3-8248-A3DF-AAE7F74A17EA}"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a:extLst>
              <a:ext uri="{FF2B5EF4-FFF2-40B4-BE49-F238E27FC236}">
                <a16:creationId xmlns:a16="http://schemas.microsoft.com/office/drawing/2014/main" id="{7B7E74DF-FA34-76F6-D4EC-A9EDA72AA7F0}"/>
              </a:ext>
            </a:extLst>
          </p:cNvPr>
          <p:cNvSpPr>
            <a:spLocks noGrp="1" noRot="1" noChangeAspect="1" noChangeArrowheads="1" noTextEdit="1"/>
          </p:cNvSpPr>
          <p:nvPr>
            <p:ph type="sldImg"/>
          </p:nvPr>
        </p:nvSpPr>
        <p:spPr>
          <a:ln/>
        </p:spPr>
      </p:sp>
      <p:sp>
        <p:nvSpPr>
          <p:cNvPr id="19458" name="Notes Placeholder 2">
            <a:extLst>
              <a:ext uri="{FF2B5EF4-FFF2-40B4-BE49-F238E27FC236}">
                <a16:creationId xmlns:a16="http://schemas.microsoft.com/office/drawing/2014/main" id="{121B57E2-047F-4C26-10E2-6BE36D83255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anose="020B0600070205080204" pitchFamily="34" charset="-128"/>
            </a:endParaRPr>
          </a:p>
        </p:txBody>
      </p:sp>
      <p:sp>
        <p:nvSpPr>
          <p:cNvPr id="19459" name="Slide Number Placeholder 3">
            <a:extLst>
              <a:ext uri="{FF2B5EF4-FFF2-40B4-BE49-F238E27FC236}">
                <a16:creationId xmlns:a16="http://schemas.microsoft.com/office/drawing/2014/main" id="{FB31BBE2-9DEE-AAD2-88A2-78B9F6FF9A3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161BE009-F492-424E-84E5-882B27C851D0}" type="slidenum">
              <a:rPr lang="en-US" altLang="en-US"/>
              <a:pPr>
                <a:spcBef>
                  <a:spcPct val="0"/>
                </a:spcBef>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73328960-429A-2DCE-4047-882EC56A74EE}"/>
              </a:ext>
            </a:extLst>
          </p:cNvPr>
          <p:cNvSpPr>
            <a:spLocks noGrp="1" noRot="1" noChangeAspect="1" noChangeArrowheads="1" noTextEdit="1"/>
          </p:cNvSpPr>
          <p:nvPr>
            <p:ph type="sldImg"/>
          </p:nvPr>
        </p:nvSpPr>
        <p:spPr>
          <a:ln/>
        </p:spPr>
      </p:sp>
      <p:sp>
        <p:nvSpPr>
          <p:cNvPr id="22530" name="Notes Placeholder 2">
            <a:extLst>
              <a:ext uri="{FF2B5EF4-FFF2-40B4-BE49-F238E27FC236}">
                <a16:creationId xmlns:a16="http://schemas.microsoft.com/office/drawing/2014/main" id="{D97EAE6B-747E-70F7-0407-1989B29FAB6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anose="020B0600070205080204" pitchFamily="34" charset="-128"/>
              </a:rPr>
              <a:t>Tools not only</a:t>
            </a:r>
          </a:p>
          <a:p>
            <a:r>
              <a:rPr lang="en-US" altLang="en-US">
                <a:ea typeface="ＭＳ Ｐゴシック" panose="020B0600070205080204" pitchFamily="34" charset="-128"/>
              </a:rPr>
              <a:t>Confusing </a:t>
            </a:r>
          </a:p>
          <a:p>
            <a:r>
              <a:rPr lang="en-US" altLang="en-US">
                <a:ea typeface="ＭＳ Ｐゴシック" panose="020B0600070205080204" pitchFamily="34" charset="-128"/>
              </a:rPr>
              <a:t>Difference between papers and books </a:t>
            </a:r>
          </a:p>
        </p:txBody>
      </p:sp>
      <p:sp>
        <p:nvSpPr>
          <p:cNvPr id="22531" name="Slide Number Placeholder 3">
            <a:extLst>
              <a:ext uri="{FF2B5EF4-FFF2-40B4-BE49-F238E27FC236}">
                <a16:creationId xmlns:a16="http://schemas.microsoft.com/office/drawing/2014/main" id="{15A2BAAC-361A-6132-FC2B-A3A753E9408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6AB13757-FA28-4E42-928B-B3AB599BC623}" type="slidenum">
              <a:rPr lang="en-US" altLang="en-US"/>
              <a:pPr>
                <a:spcBef>
                  <a:spcPct val="0"/>
                </a:spcBef>
              </a:pPr>
              <a:t>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94B88266-7F6E-E57F-5A69-871311A1A026}"/>
              </a:ext>
            </a:extLst>
          </p:cNvPr>
          <p:cNvSpPr>
            <a:spLocks noGrp="1" noRot="1" noChangeAspect="1" noChangeArrowheads="1" noTextEdit="1"/>
          </p:cNvSpPr>
          <p:nvPr>
            <p:ph type="sldImg"/>
          </p:nvPr>
        </p:nvSpPr>
        <p:spPr>
          <a:ln/>
        </p:spPr>
      </p:sp>
      <p:sp>
        <p:nvSpPr>
          <p:cNvPr id="28674" name="Notes Placeholder 2">
            <a:extLst>
              <a:ext uri="{FF2B5EF4-FFF2-40B4-BE49-F238E27FC236}">
                <a16:creationId xmlns:a16="http://schemas.microsoft.com/office/drawing/2014/main" id="{064EC3D6-3608-E43A-4F5F-2349BB4E7AE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anose="020B0600070205080204" pitchFamily="34" charset="-128"/>
              </a:rPr>
              <a:t>Maybe show some examples online</a:t>
            </a:r>
          </a:p>
        </p:txBody>
      </p:sp>
      <p:sp>
        <p:nvSpPr>
          <p:cNvPr id="28675" name="Slide Number Placeholder 3">
            <a:extLst>
              <a:ext uri="{FF2B5EF4-FFF2-40B4-BE49-F238E27FC236}">
                <a16:creationId xmlns:a16="http://schemas.microsoft.com/office/drawing/2014/main" id="{AF7DC53F-747B-A2E9-72FE-3FC76D6D325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3A92C865-D89D-FB48-B93F-8023C634B255}" type="slidenum">
              <a:rPr lang="en-US" altLang="en-US"/>
              <a:pPr>
                <a:spcBef>
                  <a:spcPct val="0"/>
                </a:spcBef>
              </a:pPr>
              <a:t>8</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61FFC1B7-3F52-B677-AA2C-DC6E5F590BBE}"/>
              </a:ext>
            </a:extLst>
          </p:cNvPr>
          <p:cNvSpPr>
            <a:spLocks noGrp="1" noRot="1" noChangeAspect="1" noChangeArrowheads="1" noTextEdit="1"/>
          </p:cNvSpPr>
          <p:nvPr>
            <p:ph type="sldImg"/>
          </p:nvPr>
        </p:nvSpPr>
        <p:spPr>
          <a:ln/>
        </p:spPr>
      </p:sp>
      <p:sp>
        <p:nvSpPr>
          <p:cNvPr id="30722" name="Notes Placeholder 2">
            <a:extLst>
              <a:ext uri="{FF2B5EF4-FFF2-40B4-BE49-F238E27FC236}">
                <a16:creationId xmlns:a16="http://schemas.microsoft.com/office/drawing/2014/main" id="{233FF3A5-4AD9-3BD6-F1FA-2EC396C3B1E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anose="020B0600070205080204" pitchFamily="34" charset="-128"/>
              </a:rPr>
              <a:t>Difference between scalability and elasticity </a:t>
            </a:r>
          </a:p>
        </p:txBody>
      </p:sp>
      <p:sp>
        <p:nvSpPr>
          <p:cNvPr id="30723" name="Slide Number Placeholder 3">
            <a:extLst>
              <a:ext uri="{FF2B5EF4-FFF2-40B4-BE49-F238E27FC236}">
                <a16:creationId xmlns:a16="http://schemas.microsoft.com/office/drawing/2014/main" id="{CE528805-9079-29C6-9291-E36464F57A4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FF1AC9FA-D6F5-4144-AE28-2DBC682C86EC}" type="slidenum">
              <a:rPr lang="en-US" altLang="en-US"/>
              <a:pPr>
                <a:spcBef>
                  <a:spcPct val="0"/>
                </a:spcBef>
              </a:pPr>
              <a:t>9</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a:extLst>
              <a:ext uri="{FF2B5EF4-FFF2-40B4-BE49-F238E27FC236}">
                <a16:creationId xmlns:a16="http://schemas.microsoft.com/office/drawing/2014/main" id="{77D9EE61-FB11-B799-3EAD-255BF2FFB671}"/>
              </a:ext>
            </a:extLst>
          </p:cNvPr>
          <p:cNvSpPr>
            <a:spLocks noGrp="1" noRot="1" noChangeAspect="1" noChangeArrowheads="1" noTextEdit="1"/>
          </p:cNvSpPr>
          <p:nvPr>
            <p:ph type="sldImg"/>
          </p:nvPr>
        </p:nvSpPr>
        <p:spPr>
          <a:ln/>
        </p:spPr>
      </p:sp>
      <p:sp>
        <p:nvSpPr>
          <p:cNvPr id="33794" name="Notes Placeholder 2">
            <a:extLst>
              <a:ext uri="{FF2B5EF4-FFF2-40B4-BE49-F238E27FC236}">
                <a16:creationId xmlns:a16="http://schemas.microsoft.com/office/drawing/2014/main" id="{7BB7514E-17CB-FA62-F6F0-23C0B1FE662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anose="020B0600070205080204" pitchFamily="34" charset="-128"/>
              </a:rPr>
              <a:t>Up to here talked a lot …</a:t>
            </a:r>
          </a:p>
        </p:txBody>
      </p:sp>
      <p:sp>
        <p:nvSpPr>
          <p:cNvPr id="33795" name="Slide Number Placeholder 3">
            <a:extLst>
              <a:ext uri="{FF2B5EF4-FFF2-40B4-BE49-F238E27FC236}">
                <a16:creationId xmlns:a16="http://schemas.microsoft.com/office/drawing/2014/main" id="{7CA3B149-6778-5021-70FD-4CFE67661B8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8CA68C57-0D20-5544-BE41-604ACB9FAB4F}" type="slidenum">
              <a:rPr lang="en-US" altLang="en-US"/>
              <a:pPr>
                <a:spcBef>
                  <a:spcPct val="0"/>
                </a:spcBef>
              </a:pPr>
              <a:t>11</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A77B82AF-E405-ED81-8A7E-14B6AA024280}"/>
              </a:ext>
            </a:extLst>
          </p:cNvPr>
          <p:cNvSpPr>
            <a:spLocks noGrp="1" noRot="1" noChangeAspect="1" noChangeArrowheads="1" noTextEdit="1"/>
          </p:cNvSpPr>
          <p:nvPr>
            <p:ph type="sldImg"/>
          </p:nvPr>
        </p:nvSpPr>
        <p:spPr>
          <a:ln/>
        </p:spPr>
      </p:sp>
      <p:sp>
        <p:nvSpPr>
          <p:cNvPr id="47106" name="Notes Placeholder 2">
            <a:extLst>
              <a:ext uri="{FF2B5EF4-FFF2-40B4-BE49-F238E27FC236}">
                <a16:creationId xmlns:a16="http://schemas.microsoft.com/office/drawing/2014/main" id="{BE4709D9-EC8B-486A-8D57-5D4BD4FE959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ea typeface="ＭＳ Ｐゴシック" panose="020B0600070205080204" pitchFamily="34" charset="-128"/>
              </a:rPr>
              <a:t>Certification and Accreditation (C&amp;A or CnA)</a:t>
            </a:r>
            <a:r>
              <a:rPr lang="en-US" altLang="en-US">
                <a:ea typeface="ＭＳ Ｐゴシック" panose="020B0600070205080204" pitchFamily="34" charset="-128"/>
              </a:rPr>
              <a:t> is a process for implementing any formal process. It is a systematic procedure for evaluating, describing, testing and authorizing systems or activities prior to or after a system is in operation. The C&amp;A process is used extensively across the world.</a:t>
            </a:r>
          </a:p>
          <a:p>
            <a:endParaRPr lang="en-US" altLang="en-US">
              <a:ea typeface="ＭＳ Ｐゴシック" panose="020B0600070205080204" pitchFamily="34" charset="-128"/>
            </a:endParaRPr>
          </a:p>
          <a:p>
            <a:r>
              <a:rPr lang="en-US" altLang="en-US">
                <a:ea typeface="ＭＳ Ｐゴシック" panose="020B0600070205080204" pitchFamily="34" charset="-128"/>
              </a:rPr>
              <a:t>Certification is a comprehensive evaluation of a process, system, product, event, or skill typically measured against some existing norm or standard. </a:t>
            </a:r>
          </a:p>
          <a:p>
            <a:endParaRPr lang="en-US" altLang="en-US">
              <a:ea typeface="ＭＳ Ｐゴシック" panose="020B0600070205080204" pitchFamily="34" charset="-128"/>
            </a:endParaRPr>
          </a:p>
          <a:p>
            <a:r>
              <a:rPr lang="en-US" altLang="en-US">
                <a:ea typeface="ＭＳ Ｐゴシック" panose="020B0600070205080204" pitchFamily="34" charset="-128"/>
              </a:rPr>
              <a:t>Accreditation is the formal declaration by a neutral third party that the certification program is administered in a way that meets the relevant norms or standards of certification program (such as ISO/IEC 17024).</a:t>
            </a:r>
          </a:p>
        </p:txBody>
      </p:sp>
      <p:sp>
        <p:nvSpPr>
          <p:cNvPr id="47107" name="Slide Number Placeholder 3">
            <a:extLst>
              <a:ext uri="{FF2B5EF4-FFF2-40B4-BE49-F238E27FC236}">
                <a16:creationId xmlns:a16="http://schemas.microsoft.com/office/drawing/2014/main" id="{F4ED9409-7BCE-C141-5F53-176B0D15BB7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74BCD0B4-BD38-294A-94DE-DE3C04A22E6C}" type="slidenum">
              <a:rPr lang="en-US" altLang="en-US"/>
              <a:pPr>
                <a:spcBef>
                  <a:spcPct val="0"/>
                </a:spcBef>
              </a:pPr>
              <a:t>23</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7E9E65BB-8520-FB7E-23AB-920867E3CD1C}"/>
              </a:ext>
            </a:extLst>
          </p:cNvPr>
          <p:cNvSpPr>
            <a:spLocks noGrp="1" noRot="1" noChangeAspect="1" noChangeArrowheads="1" noTextEdit="1"/>
          </p:cNvSpPr>
          <p:nvPr>
            <p:ph type="sldImg"/>
          </p:nvPr>
        </p:nvSpPr>
        <p:spPr>
          <a:ln/>
        </p:spPr>
      </p:sp>
      <p:sp>
        <p:nvSpPr>
          <p:cNvPr id="51202" name="Notes Placeholder 2">
            <a:extLst>
              <a:ext uri="{FF2B5EF4-FFF2-40B4-BE49-F238E27FC236}">
                <a16:creationId xmlns:a16="http://schemas.microsoft.com/office/drawing/2014/main" id="{296FB7A6-51C0-C65D-5F0B-1793F6C397C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ea typeface="ＭＳ Ｐゴシック" panose="020B0600070205080204" pitchFamily="34" charset="-128"/>
              </a:rPr>
              <a:t>In information security, </a:t>
            </a:r>
            <a:r>
              <a:rPr lang="en-US" altLang="en-US" b="1" dirty="0">
                <a:ea typeface="ＭＳ Ｐゴシック" panose="020B0600070205080204" pitchFamily="34" charset="-128"/>
              </a:rPr>
              <a:t>de-</a:t>
            </a:r>
            <a:r>
              <a:rPr lang="en-US" altLang="en-US" b="1" dirty="0" err="1">
                <a:ea typeface="ＭＳ Ｐゴシック" panose="020B0600070205080204" pitchFamily="34" charset="-128"/>
              </a:rPr>
              <a:t>perimeterisation</a:t>
            </a:r>
            <a:r>
              <a:rPr lang="en-US" altLang="en-US" baseline="30000" dirty="0">
                <a:ea typeface="ＭＳ Ｐゴシック" panose="020B0600070205080204" pitchFamily="34" charset="-128"/>
              </a:rPr>
              <a:t>[1]</a:t>
            </a:r>
            <a:r>
              <a:rPr lang="en-US" altLang="en-US" dirty="0">
                <a:ea typeface="ＭＳ Ｐゴシック" panose="020B0600070205080204" pitchFamily="34" charset="-128"/>
              </a:rPr>
              <a:t> is the removal of a boundary between an </a:t>
            </a:r>
            <a:r>
              <a:rPr lang="en-US" altLang="en-US" dirty="0" err="1">
                <a:ea typeface="ＭＳ Ｐゴシック" panose="020B0600070205080204" pitchFamily="34" charset="-128"/>
              </a:rPr>
              <a:t>organisation</a:t>
            </a:r>
            <a:r>
              <a:rPr lang="en-US" altLang="en-US" dirty="0">
                <a:ea typeface="ＭＳ Ｐゴシック" panose="020B0600070205080204" pitchFamily="34" charset="-128"/>
              </a:rPr>
              <a:t> and the outside world. De-</a:t>
            </a:r>
            <a:r>
              <a:rPr lang="en-US" altLang="en-US" dirty="0" err="1">
                <a:ea typeface="ＭＳ Ｐゴシック" panose="020B0600070205080204" pitchFamily="34" charset="-128"/>
              </a:rPr>
              <a:t>perimeterisation</a:t>
            </a:r>
            <a:r>
              <a:rPr lang="en-US" altLang="en-US" dirty="0">
                <a:ea typeface="ＭＳ Ｐゴシック" panose="020B0600070205080204" pitchFamily="34" charset="-128"/>
              </a:rPr>
              <a:t> is protecting an organization's systems and data on multiple levels by using a mixture of encryption, secure computer protocols, secure computer systems and data-level authentication, rather than the reliance of an organization on its network boundary to the Internet. Successful implementation of a de-</a:t>
            </a:r>
            <a:r>
              <a:rPr lang="en-US" altLang="en-US" dirty="0" err="1">
                <a:ea typeface="ＭＳ Ｐゴシック" panose="020B0600070205080204" pitchFamily="34" charset="-128"/>
              </a:rPr>
              <a:t>perimeterised</a:t>
            </a:r>
            <a:r>
              <a:rPr lang="en-US" altLang="en-US" dirty="0">
                <a:ea typeface="ＭＳ Ｐゴシック" panose="020B0600070205080204" pitchFamily="34" charset="-128"/>
              </a:rPr>
              <a:t> strategy within an organization implies that the perimeter, or outer security boundary, was removed.</a:t>
            </a:r>
          </a:p>
        </p:txBody>
      </p:sp>
      <p:sp>
        <p:nvSpPr>
          <p:cNvPr id="51203" name="Slide Number Placeholder 3">
            <a:extLst>
              <a:ext uri="{FF2B5EF4-FFF2-40B4-BE49-F238E27FC236}">
                <a16:creationId xmlns:a16="http://schemas.microsoft.com/office/drawing/2014/main" id="{04771E62-05A7-70B9-83EA-46006E6C7D0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B4CFDA6D-DB97-5748-96BE-7A200ED36DE6}" type="slidenum">
              <a:rPr lang="en-US" altLang="en-US"/>
              <a:pPr>
                <a:spcBef>
                  <a:spcPct val="0"/>
                </a:spcBef>
              </a:pPr>
              <a:t>26</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a:extLst>
              <a:ext uri="{FF2B5EF4-FFF2-40B4-BE49-F238E27FC236}">
                <a16:creationId xmlns:a16="http://schemas.microsoft.com/office/drawing/2014/main" id="{1E2756AC-30FD-2EFC-61FF-CFAE000DDB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2944486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04101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01624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7EBB264-49C6-4F0F-C8CC-F90A16E61C87}"/>
              </a:ext>
            </a:extLst>
          </p:cNvPr>
          <p:cNvSpPr>
            <a:spLocks noGrp="1" noChangeArrowheads="1"/>
          </p:cNvSpPr>
          <p:nvPr>
            <p:ph type="ftr" sz="quarter" idx="10"/>
          </p:nvPr>
        </p:nvSpPr>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654D2455-3F9D-C5E2-5E68-BF95DAF4AD0E}"/>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cs typeface="Arial" panose="020B0604020202020204" pitchFamily="34" charset="0"/>
              </a:defRPr>
            </a:lvl1pPr>
          </a:lstStyle>
          <a:p>
            <a:fld id="{985F6399-C8A8-B14B-B5E7-1C0ACB77B8B6}" type="slidenum">
              <a:rPr lang="en-US" altLang="en-US"/>
              <a:pPr/>
              <a:t>‹#›</a:t>
            </a:fld>
            <a:endParaRPr lang="en-US" altLang="en-US"/>
          </a:p>
        </p:txBody>
      </p:sp>
      <p:sp>
        <p:nvSpPr>
          <p:cNvPr id="4" name="Rectangle 16">
            <a:extLst>
              <a:ext uri="{FF2B5EF4-FFF2-40B4-BE49-F238E27FC236}">
                <a16:creationId xmlns:a16="http://schemas.microsoft.com/office/drawing/2014/main" id="{1543585B-6F89-0428-9E64-8292F7FA3436}"/>
              </a:ext>
            </a:extLst>
          </p:cNvPr>
          <p:cNvSpPr>
            <a:spLocks noGrp="1" noChangeArrowheads="1"/>
          </p:cNvSpPr>
          <p:nvPr>
            <p:ph type="dt" sz="half" idx="12"/>
          </p:nvPr>
        </p:nvSpPr>
        <p:spPr>
          <a:xfrm>
            <a:off x="457200" y="6245225"/>
            <a:ext cx="2133600" cy="476250"/>
          </a:xfrm>
          <a:prstGeom prst="rect">
            <a:avLst/>
          </a:prstGeom>
        </p:spPr>
        <p:txBody>
          <a:bodyPr/>
          <a:lstStyle>
            <a:lvl1pPr eaLnBrk="1" hangingPunct="1">
              <a:defRPr>
                <a:latin typeface="Arial" charset="0"/>
                <a:ea typeface="ＭＳ Ｐゴシック" charset="0"/>
                <a:cs typeface="Arial" charset="0"/>
              </a:defRPr>
            </a:lvl1pPr>
          </a:lstStyle>
          <a:p>
            <a:pPr>
              <a:defRPr/>
            </a:pPr>
            <a:endParaRPr lang="en-US"/>
          </a:p>
        </p:txBody>
      </p:sp>
    </p:spTree>
    <p:extLst>
      <p:ext uri="{BB962C8B-B14F-4D97-AF65-F5344CB8AC3E}">
        <p14:creationId xmlns:p14="http://schemas.microsoft.com/office/powerpoint/2010/main" val="2484827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a:extLst>
              <a:ext uri="{FF2B5EF4-FFF2-40B4-BE49-F238E27FC236}">
                <a16:creationId xmlns:a16="http://schemas.microsoft.com/office/drawing/2014/main" id="{2F87F16B-C51D-F36B-4BB8-829633C7F5F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088327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312568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1887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24CDF45-FAEB-3D02-56B3-9AD3D352D37F}"/>
              </a:ext>
            </a:extLst>
          </p:cNvPr>
          <p:cNvSpPr>
            <a:spLocks noGrp="1" noChangeArrowheads="1"/>
          </p:cNvSpPr>
          <p:nvPr>
            <p:ph type="ftr" sz="quarter" idx="10"/>
          </p:nvPr>
        </p:nvSpPr>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C75B5CB6-D231-539B-1D37-F2CD09789479}"/>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cs typeface="Arial" panose="020B0604020202020204" pitchFamily="34" charset="0"/>
              </a:defRPr>
            </a:lvl1pPr>
          </a:lstStyle>
          <a:p>
            <a:fld id="{0C6BA1B1-152D-EE43-BDD0-B71703C72102}" type="slidenum">
              <a:rPr lang="en-US" altLang="en-US"/>
              <a:pPr/>
              <a:t>‹#›</a:t>
            </a:fld>
            <a:endParaRPr lang="en-US" altLang="en-US"/>
          </a:p>
        </p:txBody>
      </p:sp>
      <p:sp>
        <p:nvSpPr>
          <p:cNvPr id="4" name="Rectangle 16">
            <a:extLst>
              <a:ext uri="{FF2B5EF4-FFF2-40B4-BE49-F238E27FC236}">
                <a16:creationId xmlns:a16="http://schemas.microsoft.com/office/drawing/2014/main" id="{993C8243-4737-14E5-B957-19F9E71D9118}"/>
              </a:ext>
            </a:extLst>
          </p:cNvPr>
          <p:cNvSpPr>
            <a:spLocks noGrp="1" noChangeArrowheads="1"/>
          </p:cNvSpPr>
          <p:nvPr>
            <p:ph type="dt" sz="half" idx="12"/>
          </p:nvPr>
        </p:nvSpPr>
        <p:spPr>
          <a:xfrm>
            <a:off x="457200" y="6245225"/>
            <a:ext cx="2133600" cy="476250"/>
          </a:xfrm>
          <a:prstGeom prst="rect">
            <a:avLst/>
          </a:prstGeom>
        </p:spPr>
        <p:txBody>
          <a:bodyPr/>
          <a:lstStyle>
            <a:lvl1pPr eaLnBrk="1" hangingPunct="1">
              <a:defRPr>
                <a:latin typeface="Arial" charset="0"/>
                <a:ea typeface="ＭＳ Ｐゴシック" charset="0"/>
                <a:cs typeface="Arial" charset="0"/>
              </a:defRPr>
            </a:lvl1pPr>
          </a:lstStyle>
          <a:p>
            <a:pPr>
              <a:defRPr/>
            </a:pPr>
            <a:endParaRPr lang="en-US"/>
          </a:p>
        </p:txBody>
      </p:sp>
    </p:spTree>
    <p:extLst>
      <p:ext uri="{BB962C8B-B14F-4D97-AF65-F5344CB8AC3E}">
        <p14:creationId xmlns:p14="http://schemas.microsoft.com/office/powerpoint/2010/main" val="3662949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a:extLst>
              <a:ext uri="{FF2B5EF4-FFF2-40B4-BE49-F238E27FC236}">
                <a16:creationId xmlns:a16="http://schemas.microsoft.com/office/drawing/2014/main" id="{EC505169-3CC3-C422-9D2C-6250922DD29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244731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1198237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9F11DC4-311A-B222-EE87-17186040CD95}"/>
              </a:ext>
            </a:extLst>
          </p:cNvPr>
          <p:cNvSpPr>
            <a:spLocks noGrp="1" noChangeArrowheads="1"/>
          </p:cNvSpPr>
          <p:nvPr>
            <p:ph type="ftr" sz="quarter" idx="10"/>
          </p:nvPr>
        </p:nvSpPr>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4CCE778A-9270-1382-21F0-246C31A9E0D1}"/>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cs typeface="Arial" panose="020B0604020202020204" pitchFamily="34" charset="0"/>
              </a:defRPr>
            </a:lvl1pPr>
          </a:lstStyle>
          <a:p>
            <a:fld id="{5CD61C88-8F7A-DF43-AD2E-B54EF77C0A15}" type="slidenum">
              <a:rPr lang="en-US" altLang="en-US"/>
              <a:pPr/>
              <a:t>‹#›</a:t>
            </a:fld>
            <a:endParaRPr lang="en-US" altLang="en-US"/>
          </a:p>
        </p:txBody>
      </p:sp>
      <p:sp>
        <p:nvSpPr>
          <p:cNvPr id="4" name="Rectangle 16">
            <a:extLst>
              <a:ext uri="{FF2B5EF4-FFF2-40B4-BE49-F238E27FC236}">
                <a16:creationId xmlns:a16="http://schemas.microsoft.com/office/drawing/2014/main" id="{7C278B53-B2E6-E123-BCBB-C3A4A3A9EF42}"/>
              </a:ext>
            </a:extLst>
          </p:cNvPr>
          <p:cNvSpPr>
            <a:spLocks noGrp="1" noChangeArrowheads="1"/>
          </p:cNvSpPr>
          <p:nvPr>
            <p:ph type="dt" sz="half" idx="12"/>
          </p:nvPr>
        </p:nvSpPr>
        <p:spPr>
          <a:xfrm>
            <a:off x="457200" y="6245225"/>
            <a:ext cx="2133600" cy="476250"/>
          </a:xfrm>
          <a:prstGeom prst="rect">
            <a:avLst/>
          </a:prstGeom>
        </p:spPr>
        <p:txBody>
          <a:bodyPr/>
          <a:lstStyle>
            <a:lvl1pPr eaLnBrk="1" hangingPunct="1">
              <a:defRPr>
                <a:latin typeface="Arial" charset="0"/>
                <a:ea typeface="ＭＳ Ｐゴシック" charset="0"/>
                <a:cs typeface="Arial" charset="0"/>
              </a:defRPr>
            </a:lvl1pPr>
          </a:lstStyle>
          <a:p>
            <a:pPr>
              <a:defRPr/>
            </a:pPr>
            <a:endParaRPr lang="en-US"/>
          </a:p>
        </p:txBody>
      </p:sp>
    </p:spTree>
    <p:extLst>
      <p:ext uri="{BB962C8B-B14F-4D97-AF65-F5344CB8AC3E}">
        <p14:creationId xmlns:p14="http://schemas.microsoft.com/office/powerpoint/2010/main" val="3007986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098463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723422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51D26DC-C9D0-47A4-505A-84F4D8036EB1}"/>
              </a:ext>
            </a:extLst>
          </p:cNvPr>
          <p:cNvSpPr>
            <a:spLocks noGrp="1" noChangeArrowheads="1"/>
          </p:cNvSpPr>
          <p:nvPr>
            <p:ph type="ftr" sz="quarter" idx="10"/>
          </p:nvPr>
        </p:nvSpPr>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DE5AFFF7-CC71-166C-99C3-E42A5D65C4F1}"/>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cs typeface="Arial" panose="020B0604020202020204" pitchFamily="34" charset="0"/>
              </a:defRPr>
            </a:lvl1pPr>
          </a:lstStyle>
          <a:p>
            <a:fld id="{27082310-8BB0-EF4B-B2B0-E9FA700455F1}" type="slidenum">
              <a:rPr lang="en-US" altLang="en-US"/>
              <a:pPr/>
              <a:t>‹#›</a:t>
            </a:fld>
            <a:endParaRPr lang="en-US" altLang="en-US"/>
          </a:p>
        </p:txBody>
      </p:sp>
      <p:sp>
        <p:nvSpPr>
          <p:cNvPr id="4" name="Rectangle 16">
            <a:extLst>
              <a:ext uri="{FF2B5EF4-FFF2-40B4-BE49-F238E27FC236}">
                <a16:creationId xmlns:a16="http://schemas.microsoft.com/office/drawing/2014/main" id="{99A70D5E-247C-1788-B265-F4803DDD9F03}"/>
              </a:ext>
            </a:extLst>
          </p:cNvPr>
          <p:cNvSpPr>
            <a:spLocks noGrp="1" noChangeArrowheads="1"/>
          </p:cNvSpPr>
          <p:nvPr>
            <p:ph type="dt" sz="half" idx="12"/>
          </p:nvPr>
        </p:nvSpPr>
        <p:spPr>
          <a:xfrm>
            <a:off x="457200" y="6245225"/>
            <a:ext cx="2133600" cy="476250"/>
          </a:xfrm>
          <a:prstGeom prst="rect">
            <a:avLst/>
          </a:prstGeom>
        </p:spPr>
        <p:txBody>
          <a:bodyPr/>
          <a:lstStyle>
            <a:lvl1pPr eaLnBrk="1" hangingPunct="1">
              <a:defRPr>
                <a:latin typeface="Arial" charset="0"/>
                <a:ea typeface="ＭＳ Ｐゴシック" charset="0"/>
                <a:cs typeface="Arial" charset="0"/>
              </a:defRPr>
            </a:lvl1pPr>
          </a:lstStyle>
          <a:p>
            <a:pPr>
              <a:defRPr/>
            </a:pPr>
            <a:endParaRPr lang="en-US"/>
          </a:p>
        </p:txBody>
      </p:sp>
    </p:spTree>
    <p:extLst>
      <p:ext uri="{BB962C8B-B14F-4D97-AF65-F5344CB8AC3E}">
        <p14:creationId xmlns:p14="http://schemas.microsoft.com/office/powerpoint/2010/main" val="377325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a:extLst>
              <a:ext uri="{FF2B5EF4-FFF2-40B4-BE49-F238E27FC236}">
                <a16:creationId xmlns:a16="http://schemas.microsoft.com/office/drawing/2014/main" id="{82F2333A-685F-442A-3EDB-B7C3E2AF574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817234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122577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264544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35F4AD8C-12E1-00E2-8373-8A77ADC2158C}"/>
              </a:ext>
            </a:extLst>
          </p:cNvPr>
          <p:cNvSpPr>
            <a:spLocks noGrp="1" noChangeArrowheads="1"/>
          </p:cNvSpPr>
          <p:nvPr>
            <p:ph type="ftr" sz="quarter" idx="10"/>
          </p:nvPr>
        </p:nvSpPr>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EB48F333-D8F1-6DAD-64A0-D5F55C077D3B}"/>
              </a:ext>
            </a:extLst>
          </p:cNvPr>
          <p:cNvSpPr>
            <a:spLocks noGrp="1" noChangeArrowheads="1"/>
          </p:cNvSpPr>
          <p:nvPr>
            <p:ph type="sldNum" sz="quarter" idx="11"/>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cs typeface="Arial" panose="020B0604020202020204" pitchFamily="34" charset="0"/>
              </a:defRPr>
            </a:lvl1pPr>
          </a:lstStyle>
          <a:p>
            <a:fld id="{CFDD2F22-49AE-AB45-89BC-A606F67CAF36}" type="slidenum">
              <a:rPr lang="en-US" altLang="en-US"/>
              <a:pPr/>
              <a:t>‹#›</a:t>
            </a:fld>
            <a:endParaRPr lang="en-US" altLang="en-US"/>
          </a:p>
        </p:txBody>
      </p:sp>
      <p:sp>
        <p:nvSpPr>
          <p:cNvPr id="4" name="Rectangle 16">
            <a:extLst>
              <a:ext uri="{FF2B5EF4-FFF2-40B4-BE49-F238E27FC236}">
                <a16:creationId xmlns:a16="http://schemas.microsoft.com/office/drawing/2014/main" id="{143A3D92-2A49-28C9-46C0-D8CABCD47D90}"/>
              </a:ext>
            </a:extLst>
          </p:cNvPr>
          <p:cNvSpPr>
            <a:spLocks noGrp="1" noChangeArrowheads="1"/>
          </p:cNvSpPr>
          <p:nvPr>
            <p:ph type="dt" sz="half" idx="12"/>
          </p:nvPr>
        </p:nvSpPr>
        <p:spPr>
          <a:xfrm>
            <a:off x="457200" y="6245225"/>
            <a:ext cx="2133600" cy="476250"/>
          </a:xfrm>
          <a:prstGeom prst="rect">
            <a:avLst/>
          </a:prstGeom>
        </p:spPr>
        <p:txBody>
          <a:bodyPr/>
          <a:lstStyle>
            <a:lvl1pPr eaLnBrk="1" hangingPunct="1">
              <a:defRPr>
                <a:latin typeface="Arial" charset="0"/>
                <a:ea typeface="ＭＳ Ｐゴシック" charset="0"/>
                <a:cs typeface="Arial" charset="0"/>
              </a:defRPr>
            </a:lvl1pPr>
          </a:lstStyle>
          <a:p>
            <a:pPr>
              <a:defRPr/>
            </a:pPr>
            <a:endParaRPr lang="en-US"/>
          </a:p>
        </p:txBody>
      </p:sp>
    </p:spTree>
    <p:extLst>
      <p:ext uri="{BB962C8B-B14F-4D97-AF65-F5344CB8AC3E}">
        <p14:creationId xmlns:p14="http://schemas.microsoft.com/office/powerpoint/2010/main" val="287848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a:extLst>
              <a:ext uri="{FF2B5EF4-FFF2-40B4-BE49-F238E27FC236}">
                <a16:creationId xmlns:a16="http://schemas.microsoft.com/office/drawing/2014/main" id="{275AABB6-E2A2-1349-CF15-203E22D0A3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23858307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4">
            <a:extLst>
              <a:ext uri="{FF2B5EF4-FFF2-40B4-BE49-F238E27FC236}">
                <a16:creationId xmlns:a16="http://schemas.microsoft.com/office/drawing/2014/main" id="{0CDC57A0-6612-E8CC-E2F9-79913B65871F}"/>
              </a:ext>
            </a:extLst>
          </p:cNvPr>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GB" altLang="en-US"/>
              <a:t>Click to edit Master title style</a:t>
            </a:r>
            <a:endParaRPr lang="en-US" altLang="en-US"/>
          </a:p>
        </p:txBody>
      </p:sp>
      <p:sp>
        <p:nvSpPr>
          <p:cNvPr id="2" name="Footer Placeholder 1">
            <a:extLst>
              <a:ext uri="{FF2B5EF4-FFF2-40B4-BE49-F238E27FC236}">
                <a16:creationId xmlns:a16="http://schemas.microsoft.com/office/drawing/2014/main" id="{7DEFF151-5EE2-29F5-E173-0632F2480CE5}"/>
              </a:ext>
            </a:extLst>
          </p:cNvPr>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eaLnBrk="1" hangingPunct="1">
              <a:defRPr sz="1000">
                <a:solidFill>
                  <a:schemeClr val="tx1">
                    <a:tint val="75000"/>
                  </a:schemeClr>
                </a:solidFill>
                <a:latin typeface="Arial" charset="0"/>
                <a:ea typeface="ＭＳ Ｐゴシック" charset="0"/>
                <a:cs typeface="Arial" charset="0"/>
              </a:defRPr>
            </a:lvl1pPr>
          </a:lstStyle>
          <a:p>
            <a:pPr>
              <a:defRPr/>
            </a:pPr>
            <a:endParaRPr lang="en-US"/>
          </a:p>
        </p:txBody>
      </p:sp>
      <p:cxnSp>
        <p:nvCxnSpPr>
          <p:cNvPr id="4" name="Straight Connector 3">
            <a:extLst>
              <a:ext uri="{FF2B5EF4-FFF2-40B4-BE49-F238E27FC236}">
                <a16:creationId xmlns:a16="http://schemas.microsoft.com/office/drawing/2014/main" id="{C19A7BC6-17B8-654A-1ACE-AAD33BF40B94}"/>
              </a:ext>
            </a:extLst>
          </p:cNvPr>
          <p:cNvCxnSpPr>
            <a:cxnSpLocks noChangeShapeType="1"/>
          </p:cNvCxnSpPr>
          <p:nvPr/>
        </p:nvCxnSpPr>
        <p:spPr bwMode="auto">
          <a:xfrm>
            <a:off x="228600" y="677863"/>
            <a:ext cx="8639175" cy="0"/>
          </a:xfrm>
          <a:prstGeom prst="line">
            <a:avLst/>
          </a:prstGeom>
          <a:noFill/>
          <a:ln w="25400">
            <a:solidFill>
              <a:srgbClr val="680B17"/>
            </a:solidFill>
            <a:round/>
            <a:headEnd/>
            <a:tailEnd/>
          </a:ln>
          <a:effectLst>
            <a:outerShdw blurRad="40000" dist="20000" dir="5400000" rotWithShape="0">
              <a:srgbClr val="808080">
                <a:alpha val="37999"/>
              </a:srgbClr>
            </a:outerShdw>
          </a:effectLst>
        </p:spPr>
      </p:cxnSp>
    </p:spTree>
  </p:cSld>
  <p:clrMap bg1="lt1" tx1="dk1" bg2="lt2" tx2="dk2" accent1="accent1" accent2="accent2" accent3="accent3" accent4="accent4" accent5="accent5" accent6="accent6" hlink="hlink" folHlink="folHlink"/>
  <p:sldLayoutIdLst>
    <p:sldLayoutId id="2147484512" r:id="rId1"/>
    <p:sldLayoutId id="2147484513" r:id="rId2"/>
    <p:sldLayoutId id="2147484514" r:id="rId3"/>
    <p:sldLayoutId id="2147484515" r:id="rId4"/>
  </p:sldLayoutIdLst>
  <p:hf hdr="0" ftr="0" dt="0"/>
  <p:txStyles>
    <p:titleStyle>
      <a:lvl1pPr algn="ctr" defTabSz="457200" rtl="0" eaLnBrk="0" fontAlgn="base" hangingPunct="0">
        <a:spcBef>
          <a:spcPct val="0"/>
        </a:spcBef>
        <a:spcAft>
          <a:spcPct val="0"/>
        </a:spcAft>
        <a:defRPr sz="3600" b="1" kern="1200">
          <a:solidFill>
            <a:srgbClr val="9D1023"/>
          </a:solidFill>
          <a:latin typeface="Arial"/>
          <a:ea typeface="ＭＳ Ｐゴシック" charset="-128"/>
          <a:cs typeface="Arial"/>
        </a:defRPr>
      </a:lvl1pPr>
      <a:lvl2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2pPr>
      <a:lvl3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3pPr>
      <a:lvl4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4pPr>
      <a:lvl5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4">
            <a:extLst>
              <a:ext uri="{FF2B5EF4-FFF2-40B4-BE49-F238E27FC236}">
                <a16:creationId xmlns:a16="http://schemas.microsoft.com/office/drawing/2014/main" id="{7F8A5BA0-F480-281D-6730-815CFD36677E}"/>
              </a:ext>
            </a:extLst>
          </p:cNvPr>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GB" altLang="en-US"/>
              <a:t>Click to edit Master title style</a:t>
            </a:r>
            <a:endParaRPr lang="en-US" altLang="en-US"/>
          </a:p>
        </p:txBody>
      </p:sp>
      <p:sp>
        <p:nvSpPr>
          <p:cNvPr id="2" name="Footer Placeholder 1">
            <a:extLst>
              <a:ext uri="{FF2B5EF4-FFF2-40B4-BE49-F238E27FC236}">
                <a16:creationId xmlns:a16="http://schemas.microsoft.com/office/drawing/2014/main" id="{B5A6BCA8-8BDA-D3F3-8B1C-366F067EEE8A}"/>
              </a:ext>
            </a:extLst>
          </p:cNvPr>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eaLnBrk="1" hangingPunct="1">
              <a:defRPr sz="1000">
                <a:solidFill>
                  <a:schemeClr val="tx1">
                    <a:tint val="75000"/>
                  </a:schemeClr>
                </a:solidFill>
                <a:latin typeface="Arial" charset="0"/>
                <a:ea typeface="ＭＳ Ｐゴシック" charset="0"/>
                <a:cs typeface="Arial" charset="0"/>
              </a:defRPr>
            </a:lvl1pPr>
          </a:lstStyle>
          <a:p>
            <a:pPr>
              <a:defRPr/>
            </a:pPr>
            <a:endParaRPr lang="en-US"/>
          </a:p>
        </p:txBody>
      </p:sp>
      <p:cxnSp>
        <p:nvCxnSpPr>
          <p:cNvPr id="4" name="Straight Connector 3">
            <a:extLst>
              <a:ext uri="{FF2B5EF4-FFF2-40B4-BE49-F238E27FC236}">
                <a16:creationId xmlns:a16="http://schemas.microsoft.com/office/drawing/2014/main" id="{7E5EE153-5D50-2AB5-C907-71A68C642BBC}"/>
              </a:ext>
            </a:extLst>
          </p:cNvPr>
          <p:cNvCxnSpPr>
            <a:cxnSpLocks noChangeShapeType="1"/>
          </p:cNvCxnSpPr>
          <p:nvPr/>
        </p:nvCxnSpPr>
        <p:spPr bwMode="auto">
          <a:xfrm>
            <a:off x="228600" y="677863"/>
            <a:ext cx="8639175" cy="0"/>
          </a:xfrm>
          <a:prstGeom prst="line">
            <a:avLst/>
          </a:prstGeom>
          <a:noFill/>
          <a:ln w="25400">
            <a:solidFill>
              <a:srgbClr val="680B17"/>
            </a:solidFill>
            <a:round/>
            <a:headEnd/>
            <a:tailEnd/>
          </a:ln>
          <a:effectLst>
            <a:outerShdw blurRad="40000" dist="20000" dir="5400000" rotWithShape="0">
              <a:srgbClr val="808080">
                <a:alpha val="37999"/>
              </a:srgbClr>
            </a:outerShdw>
          </a:effectLst>
        </p:spPr>
      </p:cxnSp>
    </p:spTree>
  </p:cSld>
  <p:clrMap bg1="lt1" tx1="dk1" bg2="lt2" tx2="dk2" accent1="accent1" accent2="accent2" accent3="accent3" accent4="accent4" accent5="accent5" accent6="accent6" hlink="hlink" folHlink="folHlink"/>
  <p:sldLayoutIdLst>
    <p:sldLayoutId id="2147484516" r:id="rId1"/>
    <p:sldLayoutId id="2147484517" r:id="rId2"/>
    <p:sldLayoutId id="2147484518" r:id="rId3"/>
    <p:sldLayoutId id="2147484519" r:id="rId4"/>
  </p:sldLayoutIdLst>
  <p:hf hdr="0" ftr="0" dt="0"/>
  <p:txStyles>
    <p:titleStyle>
      <a:lvl1pPr algn="ctr" defTabSz="457200" rtl="0" eaLnBrk="0" fontAlgn="base" hangingPunct="0">
        <a:spcBef>
          <a:spcPct val="0"/>
        </a:spcBef>
        <a:spcAft>
          <a:spcPct val="0"/>
        </a:spcAft>
        <a:defRPr sz="3600" b="1" kern="1200">
          <a:solidFill>
            <a:srgbClr val="9D1023"/>
          </a:solidFill>
          <a:latin typeface="Arial"/>
          <a:ea typeface="ＭＳ Ｐゴシック" charset="-128"/>
          <a:cs typeface="Arial"/>
        </a:defRPr>
      </a:lvl1pPr>
      <a:lvl2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2pPr>
      <a:lvl3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3pPr>
      <a:lvl4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4pPr>
      <a:lvl5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Title Placeholder 14">
            <a:extLst>
              <a:ext uri="{FF2B5EF4-FFF2-40B4-BE49-F238E27FC236}">
                <a16:creationId xmlns:a16="http://schemas.microsoft.com/office/drawing/2014/main" id="{B1377F6A-A393-F5A3-269C-E4711B35C575}"/>
              </a:ext>
            </a:extLst>
          </p:cNvPr>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GB" altLang="en-US"/>
              <a:t>Click to edit Master title style</a:t>
            </a:r>
            <a:endParaRPr lang="en-US" altLang="en-US"/>
          </a:p>
        </p:txBody>
      </p:sp>
      <p:sp>
        <p:nvSpPr>
          <p:cNvPr id="2" name="Footer Placeholder 1">
            <a:extLst>
              <a:ext uri="{FF2B5EF4-FFF2-40B4-BE49-F238E27FC236}">
                <a16:creationId xmlns:a16="http://schemas.microsoft.com/office/drawing/2014/main" id="{618B39B2-9E19-253E-D994-49B97F3602CC}"/>
              </a:ext>
            </a:extLst>
          </p:cNvPr>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eaLnBrk="1" hangingPunct="1">
              <a:defRPr sz="1000">
                <a:solidFill>
                  <a:schemeClr val="tx1">
                    <a:tint val="75000"/>
                  </a:schemeClr>
                </a:solidFill>
                <a:latin typeface="Arial" charset="0"/>
                <a:ea typeface="ＭＳ Ｐゴシック" charset="0"/>
                <a:cs typeface="ＭＳ Ｐゴシック" charset="0"/>
              </a:defRPr>
            </a:lvl1pPr>
          </a:lstStyle>
          <a:p>
            <a:pPr>
              <a:defRPr/>
            </a:pPr>
            <a:endParaRPr lang="en-US"/>
          </a:p>
        </p:txBody>
      </p:sp>
      <p:cxnSp>
        <p:nvCxnSpPr>
          <p:cNvPr id="4" name="Straight Connector 3">
            <a:extLst>
              <a:ext uri="{FF2B5EF4-FFF2-40B4-BE49-F238E27FC236}">
                <a16:creationId xmlns:a16="http://schemas.microsoft.com/office/drawing/2014/main" id="{AB76BDD1-C3A7-8CB5-0FA2-C88CC27F385A}"/>
              </a:ext>
            </a:extLst>
          </p:cNvPr>
          <p:cNvCxnSpPr>
            <a:cxnSpLocks noChangeShapeType="1"/>
          </p:cNvCxnSpPr>
          <p:nvPr/>
        </p:nvCxnSpPr>
        <p:spPr bwMode="auto">
          <a:xfrm>
            <a:off x="228600" y="677863"/>
            <a:ext cx="8639175" cy="0"/>
          </a:xfrm>
          <a:prstGeom prst="line">
            <a:avLst/>
          </a:prstGeom>
          <a:noFill/>
          <a:ln w="25400">
            <a:solidFill>
              <a:srgbClr val="680B17"/>
            </a:solidFill>
            <a:round/>
            <a:headEnd/>
            <a:tailEnd/>
          </a:ln>
          <a:effectLst>
            <a:outerShdw blurRad="40000" dist="20000" dir="5400000" rotWithShape="0">
              <a:srgbClr val="808080">
                <a:alpha val="37999"/>
              </a:srgbClr>
            </a:outerShdw>
          </a:effectLst>
        </p:spPr>
      </p:cxnSp>
    </p:spTree>
  </p:cSld>
  <p:clrMap bg1="lt1" tx1="dk1" bg2="lt2" tx2="dk2" accent1="accent1" accent2="accent2" accent3="accent3" accent4="accent4" accent5="accent5" accent6="accent6" hlink="hlink" folHlink="folHlink"/>
  <p:sldLayoutIdLst>
    <p:sldLayoutId id="2147484520" r:id="rId1"/>
    <p:sldLayoutId id="2147484521" r:id="rId2"/>
    <p:sldLayoutId id="2147484522" r:id="rId3"/>
    <p:sldLayoutId id="2147484523" r:id="rId4"/>
  </p:sldLayoutIdLst>
  <p:hf hdr="0" ftr="0" dt="0"/>
  <p:txStyles>
    <p:titleStyle>
      <a:lvl1pPr algn="ctr" defTabSz="457200" rtl="0" eaLnBrk="0" fontAlgn="base" hangingPunct="0">
        <a:spcBef>
          <a:spcPct val="0"/>
        </a:spcBef>
        <a:spcAft>
          <a:spcPct val="0"/>
        </a:spcAft>
        <a:defRPr sz="3600" b="1" kern="1200">
          <a:solidFill>
            <a:srgbClr val="9D1023"/>
          </a:solidFill>
          <a:latin typeface="Arial"/>
          <a:ea typeface="ＭＳ Ｐゴシック" charset="-128"/>
          <a:cs typeface="Arial"/>
        </a:defRPr>
      </a:lvl1pPr>
      <a:lvl2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2pPr>
      <a:lvl3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3pPr>
      <a:lvl4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4pPr>
      <a:lvl5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Title Placeholder 14">
            <a:extLst>
              <a:ext uri="{FF2B5EF4-FFF2-40B4-BE49-F238E27FC236}">
                <a16:creationId xmlns:a16="http://schemas.microsoft.com/office/drawing/2014/main" id="{D193472F-620D-40B6-DFEE-09B9DC2D6295}"/>
              </a:ext>
            </a:extLst>
          </p:cNvPr>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GB" altLang="en-US"/>
              <a:t>Click to edit Master title style</a:t>
            </a:r>
            <a:endParaRPr lang="en-US" altLang="en-US"/>
          </a:p>
        </p:txBody>
      </p:sp>
      <p:sp>
        <p:nvSpPr>
          <p:cNvPr id="2" name="Footer Placeholder 1">
            <a:extLst>
              <a:ext uri="{FF2B5EF4-FFF2-40B4-BE49-F238E27FC236}">
                <a16:creationId xmlns:a16="http://schemas.microsoft.com/office/drawing/2014/main" id="{DA500486-2BEF-3041-DBB7-0EF2C691BFBF}"/>
              </a:ext>
            </a:extLst>
          </p:cNvPr>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eaLnBrk="1" hangingPunct="1">
              <a:defRPr sz="1000">
                <a:solidFill>
                  <a:schemeClr val="tx1">
                    <a:tint val="75000"/>
                  </a:schemeClr>
                </a:solidFill>
                <a:latin typeface="Arial" charset="0"/>
                <a:ea typeface="ＭＳ Ｐゴシック" charset="0"/>
                <a:cs typeface="ＭＳ Ｐゴシック" charset="0"/>
              </a:defRPr>
            </a:lvl1pPr>
          </a:lstStyle>
          <a:p>
            <a:pPr>
              <a:defRPr/>
            </a:pPr>
            <a:endParaRPr lang="en-US"/>
          </a:p>
        </p:txBody>
      </p:sp>
      <p:cxnSp>
        <p:nvCxnSpPr>
          <p:cNvPr id="4" name="Straight Connector 3">
            <a:extLst>
              <a:ext uri="{FF2B5EF4-FFF2-40B4-BE49-F238E27FC236}">
                <a16:creationId xmlns:a16="http://schemas.microsoft.com/office/drawing/2014/main" id="{C2661C9C-8552-7135-EDA9-7455953544CA}"/>
              </a:ext>
            </a:extLst>
          </p:cNvPr>
          <p:cNvCxnSpPr>
            <a:cxnSpLocks noChangeShapeType="1"/>
          </p:cNvCxnSpPr>
          <p:nvPr/>
        </p:nvCxnSpPr>
        <p:spPr bwMode="auto">
          <a:xfrm>
            <a:off x="228600" y="677863"/>
            <a:ext cx="8639175" cy="0"/>
          </a:xfrm>
          <a:prstGeom prst="line">
            <a:avLst/>
          </a:prstGeom>
          <a:noFill/>
          <a:ln w="25400">
            <a:solidFill>
              <a:srgbClr val="680B17"/>
            </a:solidFill>
            <a:round/>
            <a:headEnd/>
            <a:tailEnd/>
          </a:ln>
          <a:effectLst>
            <a:outerShdw blurRad="40000" dist="20000" dir="5400000" rotWithShape="0">
              <a:srgbClr val="808080">
                <a:alpha val="37999"/>
              </a:srgbClr>
            </a:outerShdw>
          </a:effectLst>
        </p:spPr>
      </p:cxnSp>
    </p:spTree>
  </p:cSld>
  <p:clrMap bg1="lt1" tx1="dk1" bg2="lt2" tx2="dk2" accent1="accent1" accent2="accent2" accent3="accent3" accent4="accent4" accent5="accent5" accent6="accent6" hlink="hlink" folHlink="folHlink"/>
  <p:sldLayoutIdLst>
    <p:sldLayoutId id="2147484524" r:id="rId1"/>
    <p:sldLayoutId id="2147484525" r:id="rId2"/>
    <p:sldLayoutId id="2147484526" r:id="rId3"/>
    <p:sldLayoutId id="2147484527" r:id="rId4"/>
  </p:sldLayoutIdLst>
  <p:hf hdr="0" ftr="0" dt="0"/>
  <p:txStyles>
    <p:titleStyle>
      <a:lvl1pPr algn="ctr" defTabSz="457200" rtl="0" eaLnBrk="0" fontAlgn="base" hangingPunct="0">
        <a:spcBef>
          <a:spcPct val="0"/>
        </a:spcBef>
        <a:spcAft>
          <a:spcPct val="0"/>
        </a:spcAft>
        <a:defRPr sz="3600" b="1" kern="1200">
          <a:solidFill>
            <a:srgbClr val="9D1023"/>
          </a:solidFill>
          <a:latin typeface="Arial"/>
          <a:ea typeface="ＭＳ Ｐゴシック" charset="-128"/>
          <a:cs typeface="Arial"/>
        </a:defRPr>
      </a:lvl1pPr>
      <a:lvl2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2pPr>
      <a:lvl3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3pPr>
      <a:lvl4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4pPr>
      <a:lvl5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4">
            <a:extLst>
              <a:ext uri="{FF2B5EF4-FFF2-40B4-BE49-F238E27FC236}">
                <a16:creationId xmlns:a16="http://schemas.microsoft.com/office/drawing/2014/main" id="{394F6E99-0E39-2524-37AD-DE7399FEB7AC}"/>
              </a:ext>
            </a:extLst>
          </p:cNvPr>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GB" altLang="en-US"/>
              <a:t>Click to edit Master title style</a:t>
            </a:r>
            <a:endParaRPr lang="en-US" altLang="en-US"/>
          </a:p>
        </p:txBody>
      </p:sp>
      <p:sp>
        <p:nvSpPr>
          <p:cNvPr id="2" name="Footer Placeholder 1">
            <a:extLst>
              <a:ext uri="{FF2B5EF4-FFF2-40B4-BE49-F238E27FC236}">
                <a16:creationId xmlns:a16="http://schemas.microsoft.com/office/drawing/2014/main" id="{CF08EFC4-9657-C5DB-5239-409049571F4A}"/>
              </a:ext>
            </a:extLst>
          </p:cNvPr>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eaLnBrk="1" hangingPunct="1">
              <a:defRPr sz="1000">
                <a:solidFill>
                  <a:schemeClr val="tx1">
                    <a:tint val="75000"/>
                  </a:schemeClr>
                </a:solidFill>
                <a:latin typeface="Arial" charset="0"/>
                <a:ea typeface="ＭＳ Ｐゴシック" charset="0"/>
                <a:cs typeface="Arial" charset="0"/>
              </a:defRPr>
            </a:lvl1pPr>
          </a:lstStyle>
          <a:p>
            <a:pPr>
              <a:defRPr/>
            </a:pPr>
            <a:endParaRPr lang="en-US"/>
          </a:p>
        </p:txBody>
      </p:sp>
      <p:cxnSp>
        <p:nvCxnSpPr>
          <p:cNvPr id="4" name="Straight Connector 3">
            <a:extLst>
              <a:ext uri="{FF2B5EF4-FFF2-40B4-BE49-F238E27FC236}">
                <a16:creationId xmlns:a16="http://schemas.microsoft.com/office/drawing/2014/main" id="{363B63A6-5827-4E2B-10B1-F51E02948B7C}"/>
              </a:ext>
            </a:extLst>
          </p:cNvPr>
          <p:cNvCxnSpPr>
            <a:cxnSpLocks noChangeShapeType="1"/>
          </p:cNvCxnSpPr>
          <p:nvPr/>
        </p:nvCxnSpPr>
        <p:spPr bwMode="auto">
          <a:xfrm>
            <a:off x="228600" y="677863"/>
            <a:ext cx="8639175" cy="0"/>
          </a:xfrm>
          <a:prstGeom prst="line">
            <a:avLst/>
          </a:prstGeom>
          <a:noFill/>
          <a:ln w="25400">
            <a:solidFill>
              <a:srgbClr val="680B17"/>
            </a:solidFill>
            <a:round/>
            <a:headEnd/>
            <a:tailEnd/>
          </a:ln>
          <a:effectLst>
            <a:outerShdw blurRad="40000" dist="20000" dir="5400000" rotWithShape="0">
              <a:srgbClr val="808080">
                <a:alpha val="37999"/>
              </a:srgbClr>
            </a:outerShdw>
          </a:effectLst>
        </p:spPr>
      </p:cxnSp>
    </p:spTree>
  </p:cSld>
  <p:clrMap bg1="lt1" tx1="dk1" bg2="lt2" tx2="dk2" accent1="accent1" accent2="accent2" accent3="accent3" accent4="accent4" accent5="accent5" accent6="accent6" hlink="hlink" folHlink="folHlink"/>
  <p:sldLayoutIdLst>
    <p:sldLayoutId id="2147484528" r:id="rId1"/>
    <p:sldLayoutId id="2147484529" r:id="rId2"/>
    <p:sldLayoutId id="2147484530" r:id="rId3"/>
  </p:sldLayoutIdLst>
  <p:hf hdr="0" ftr="0" dt="0"/>
  <p:txStyles>
    <p:titleStyle>
      <a:lvl1pPr algn="ctr" defTabSz="457200" rtl="0" eaLnBrk="0" fontAlgn="base" hangingPunct="0">
        <a:spcBef>
          <a:spcPct val="0"/>
        </a:spcBef>
        <a:spcAft>
          <a:spcPct val="0"/>
        </a:spcAft>
        <a:defRPr sz="3600" b="1" kern="1200">
          <a:solidFill>
            <a:srgbClr val="9D1023"/>
          </a:solidFill>
          <a:latin typeface="Arial"/>
          <a:ea typeface="ＭＳ Ｐゴシック" charset="-128"/>
          <a:cs typeface="Arial"/>
        </a:defRPr>
      </a:lvl1pPr>
      <a:lvl2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2pPr>
      <a:lvl3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3pPr>
      <a:lvl4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4pPr>
      <a:lvl5pPr algn="ctr" defTabSz="457200" rtl="0" eaLnBrk="0" fontAlgn="base" hangingPunct="0">
        <a:spcBef>
          <a:spcPct val="0"/>
        </a:spcBef>
        <a:spcAft>
          <a:spcPct val="0"/>
        </a:spcAft>
        <a:defRPr sz="3600" b="1">
          <a:solidFill>
            <a:srgbClr val="9D1023"/>
          </a:solidFill>
          <a:latin typeface="Arial" charset="0"/>
          <a:ea typeface="ＭＳ Ｐゴシック" charset="-128"/>
          <a:cs typeface="Arial" panose="020B0604020202020204" pitchFamily="34" charset="0"/>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k264@cam.ac.uk" TargetMode="External"/><Relationship Id="rId2" Type="http://schemas.openxmlformats.org/officeDocument/2006/relationships/notesSlide" Target="../notesSlides/notesSlide1.xml"/><Relationship Id="rId1" Type="http://schemas.openxmlformats.org/officeDocument/2006/relationships/slideLayout" Target="../slideLayouts/slideLayout17.xml"/><Relationship Id="rId5" Type="http://schemas.openxmlformats.org/officeDocument/2006/relationships/image" Target="../media/image2.jpeg"/><Relationship Id="rId4" Type="http://schemas.openxmlformats.org/officeDocument/2006/relationships/hyperlink" Target="mailto:anil@recoil.or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hyperlink" Target="http://www.cst.cam.ac.uk/~ek264/" TargetMode="External"/><Relationship Id="rId2" Type="http://schemas.openxmlformats.org/officeDocument/2006/relationships/hyperlink" Target="mailto:ek264@cam.ac.uk" TargetMode="Externa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hyperlink" Target="mailto:ek264@cam.ac.uk" TargetMode="External"/><Relationship Id="rId2" Type="http://schemas.openxmlformats.org/officeDocument/2006/relationships/notesSlide" Target="../notesSlides/notesSlide2.xml"/><Relationship Id="rId1" Type="http://schemas.openxmlformats.org/officeDocument/2006/relationships/slideLayout" Target="../slideLayouts/slideLayout18.xml"/><Relationship Id="rId4" Type="http://schemas.openxmlformats.org/officeDocument/2006/relationships/hyperlink" Target="mailto:ag926@cam.ac.uk"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3" Type="http://schemas.openxmlformats.org/officeDocument/2006/relationships/hyperlink" Target="mailto:ag926@cam.ac.uk" TargetMode="External"/><Relationship Id="rId2" Type="http://schemas.openxmlformats.org/officeDocument/2006/relationships/hyperlink" Target="mailto:ek264@cam.ac.uk" TargetMode="Externa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System_resource" TargetMode="External"/><Relationship Id="rId7" Type="http://schemas.openxmlformats.org/officeDocument/2006/relationships/hyperlink" Target="https://en.wikipedia.org/wiki/Public_utility" TargetMode="External"/><Relationship Id="rId2" Type="http://schemas.openxmlformats.org/officeDocument/2006/relationships/hyperlink" Target="https://en.wikipedia.org/wiki/Information_technology" TargetMode="External"/><Relationship Id="rId1" Type="http://schemas.openxmlformats.org/officeDocument/2006/relationships/slideLayout" Target="../slideLayouts/slideLayout18.xml"/><Relationship Id="rId6" Type="http://schemas.openxmlformats.org/officeDocument/2006/relationships/hyperlink" Target="https://en.wikipedia.org/wiki/Economies_of_scale" TargetMode="External"/><Relationship Id="rId5" Type="http://schemas.openxmlformats.org/officeDocument/2006/relationships/hyperlink" Target="https://en.wikipedia.org/wiki/Internet" TargetMode="External"/><Relationship Id="rId4" Type="http://schemas.openxmlformats.org/officeDocument/2006/relationships/hyperlink" Target="https://en.wikipedia.org/wiki/Provisioni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4">
            <a:extLst>
              <a:ext uri="{FF2B5EF4-FFF2-40B4-BE49-F238E27FC236}">
                <a16:creationId xmlns:a16="http://schemas.microsoft.com/office/drawing/2014/main" id="{4CE29FA6-EF45-A0BA-9EA8-D4EE9297D901}"/>
              </a:ext>
            </a:extLst>
          </p:cNvPr>
          <p:cNvSpPr txBox="1">
            <a:spLocks noChangeArrowheads="1"/>
          </p:cNvSpPr>
          <p:nvPr/>
        </p:nvSpPr>
        <p:spPr bwMode="auto">
          <a:xfrm>
            <a:off x="0" y="2874963"/>
            <a:ext cx="8939213"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a:solidFill>
                  <a:schemeClr val="tx1"/>
                </a:solidFill>
                <a:latin typeface="Arial" panose="020B0604020202020204" pitchFamily="34" charset="0"/>
                <a:ea typeface="ＭＳ Ｐゴシック" panose="020B0600070205080204" pitchFamily="34" charset="-128"/>
              </a:defRPr>
            </a:lvl1pPr>
            <a:lvl2pPr marL="742950" indent="-285750" defTabSz="457200">
              <a:defRPr>
                <a:solidFill>
                  <a:schemeClr val="tx1"/>
                </a:solidFill>
                <a:latin typeface="Arial" panose="020B0604020202020204" pitchFamily="34" charset="0"/>
                <a:ea typeface="ＭＳ Ｐゴシック" panose="020B0600070205080204" pitchFamily="34" charset="-128"/>
              </a:defRPr>
            </a:lvl2pPr>
            <a:lvl3pPr marL="1143000" indent="-228600" defTabSz="457200">
              <a:defRPr>
                <a:solidFill>
                  <a:schemeClr val="tx1"/>
                </a:solidFill>
                <a:latin typeface="Arial" panose="020B0604020202020204" pitchFamily="34" charset="0"/>
                <a:ea typeface="ＭＳ Ｐゴシック" panose="020B0600070205080204" pitchFamily="34" charset="-128"/>
              </a:defRPr>
            </a:lvl3pPr>
            <a:lvl4pPr marL="1600200" indent="-228600" defTabSz="457200">
              <a:defRPr>
                <a:solidFill>
                  <a:schemeClr val="tx1"/>
                </a:solidFill>
                <a:latin typeface="Arial" panose="020B0604020202020204" pitchFamily="34" charset="0"/>
                <a:ea typeface="ＭＳ Ｐゴシック" panose="020B0600070205080204" pitchFamily="34" charset="-128"/>
              </a:defRPr>
            </a:lvl4pPr>
            <a:lvl5pPr marL="2057400" indent="-228600" defTabSz="4572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3600" b="1">
                <a:solidFill>
                  <a:srgbClr val="9D1023"/>
                </a:solidFill>
                <a:latin typeface="Tahoma" panose="020B0604030504040204" pitchFamily="34" charset="0"/>
              </a:rPr>
              <a:t>Cloud Computing</a:t>
            </a:r>
            <a:br>
              <a:rPr lang="en-US" altLang="en-US" sz="3600" b="1">
                <a:solidFill>
                  <a:srgbClr val="9D1023"/>
                </a:solidFill>
                <a:latin typeface="Tahoma" panose="020B0604030504040204" pitchFamily="34" charset="0"/>
              </a:rPr>
            </a:br>
            <a:r>
              <a:rPr lang="en-US" altLang="en-US" sz="3600" b="1">
                <a:solidFill>
                  <a:srgbClr val="9D1023"/>
                </a:solidFill>
                <a:latin typeface="Tahoma" panose="020B0604030504040204" pitchFamily="34" charset="0"/>
              </a:rPr>
              <a:t> </a:t>
            </a:r>
            <a:br>
              <a:rPr lang="en-US" altLang="en-US" sz="3600" b="1">
                <a:solidFill>
                  <a:srgbClr val="9D1023"/>
                </a:solidFill>
                <a:latin typeface="Tahoma" panose="020B0604030504040204" pitchFamily="34" charset="0"/>
              </a:rPr>
            </a:br>
            <a:r>
              <a:rPr lang="en-US" altLang="en-US" sz="3600" b="1">
                <a:solidFill>
                  <a:srgbClr val="9D1023"/>
                </a:solidFill>
                <a:latin typeface="Tahoma" panose="020B0604030504040204" pitchFamily="34" charset="0"/>
              </a:rPr>
              <a:t>Introduction</a:t>
            </a:r>
            <a:br>
              <a:rPr lang="en-US" altLang="en-US" sz="3600" b="1">
                <a:solidFill>
                  <a:srgbClr val="9D1023"/>
                </a:solidFill>
                <a:latin typeface="Tahoma" panose="020B0604030504040204" pitchFamily="34" charset="0"/>
              </a:rPr>
            </a:br>
            <a:endParaRPr lang="en-US" altLang="en-US" sz="3600" b="1">
              <a:solidFill>
                <a:srgbClr val="9D1023"/>
              </a:solidFill>
              <a:latin typeface="Tahoma" panose="020B0604030504040204" pitchFamily="34" charset="0"/>
            </a:endParaRPr>
          </a:p>
        </p:txBody>
      </p:sp>
      <p:sp>
        <p:nvSpPr>
          <p:cNvPr id="6" name="Subtitle 4">
            <a:extLst>
              <a:ext uri="{FF2B5EF4-FFF2-40B4-BE49-F238E27FC236}">
                <a16:creationId xmlns:a16="http://schemas.microsoft.com/office/drawing/2014/main" id="{CDD88829-7D34-EBD3-A809-5AF6645FE569}"/>
              </a:ext>
            </a:extLst>
          </p:cNvPr>
          <p:cNvSpPr>
            <a:spLocks noGrp="1"/>
          </p:cNvSpPr>
          <p:nvPr>
            <p:ph type="subTitle" idx="1"/>
          </p:nvPr>
        </p:nvSpPr>
        <p:spPr>
          <a:xfrm>
            <a:off x="1277938" y="4697413"/>
            <a:ext cx="6400800" cy="860425"/>
          </a:xfrm>
        </p:spPr>
        <p:txBody>
          <a:bodyPr/>
          <a:lstStyle/>
          <a:p>
            <a:pPr>
              <a:defRPr/>
            </a:pPr>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Eva </a:t>
            </a:r>
            <a:r>
              <a:rPr lang="en-US" altLang="en-US" dirty="0" err="1">
                <a:solidFill>
                  <a:schemeClr val="tx1"/>
                </a:solidFill>
                <a:latin typeface="Arial" panose="020B0604020202020204" pitchFamily="34" charset="0"/>
                <a:ea typeface="ＭＳ Ｐゴシック" panose="020B0600070205080204" pitchFamily="34" charset="-128"/>
                <a:cs typeface="Arial" panose="020B0604020202020204" pitchFamily="34" charset="0"/>
              </a:rPr>
              <a:t>Kalyvianaki</a:t>
            </a:r>
            <a:b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br>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hlinkClick r:id="rId3"/>
              </a:rPr>
              <a:t>ek264@cam.ac.uk</a:t>
            </a:r>
            <a:endPar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a:defRPr/>
            </a:pPr>
            <a:endParaRPr 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a:defRPr/>
            </a:pPr>
            <a:r>
              <a:rPr 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Anil </a:t>
            </a:r>
            <a:r>
              <a:rPr lang="en-US" dirty="0" err="1">
                <a:solidFill>
                  <a:schemeClr val="tx1"/>
                </a:solidFill>
                <a:latin typeface="Arial" panose="020B0604020202020204" pitchFamily="34" charset="0"/>
                <a:ea typeface="ＭＳ Ｐゴシック" panose="020B0600070205080204" pitchFamily="34" charset="-128"/>
                <a:cs typeface="Arial" panose="020B0604020202020204" pitchFamily="34" charset="0"/>
              </a:rPr>
              <a:t>Madhavapeddy</a:t>
            </a:r>
            <a:endParaRPr 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a:defRPr/>
            </a:pPr>
            <a:r>
              <a:rPr 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hlinkClick r:id="rId4"/>
              </a:rPr>
              <a:t>anil@recoil.org</a:t>
            </a:r>
            <a:endParaRPr 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a:defRPr/>
            </a:pPr>
            <a:endParaRPr lang="en-US" dirty="0"/>
          </a:p>
        </p:txBody>
      </p:sp>
      <p:sp>
        <p:nvSpPr>
          <p:cNvPr id="7" name="Rectangle 6">
            <a:extLst>
              <a:ext uri="{FF2B5EF4-FFF2-40B4-BE49-F238E27FC236}">
                <a16:creationId xmlns:a16="http://schemas.microsoft.com/office/drawing/2014/main" id="{1ACC0EA3-CBF2-3248-689F-1121C8DE3320}"/>
              </a:ext>
            </a:extLst>
          </p:cNvPr>
          <p:cNvSpPr/>
          <p:nvPr/>
        </p:nvSpPr>
        <p:spPr>
          <a:xfrm>
            <a:off x="1093788" y="457200"/>
            <a:ext cx="7053262" cy="2006600"/>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18436" name="Picture 7">
            <a:extLst>
              <a:ext uri="{FF2B5EF4-FFF2-40B4-BE49-F238E27FC236}">
                <a16:creationId xmlns:a16="http://schemas.microsoft.com/office/drawing/2014/main" id="{A8C9272F-2D42-6108-05B9-F263CA9694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5875" y="665163"/>
            <a:ext cx="3846513" cy="79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23DDEF5F-37F1-9D55-C960-AC8310A827E7}"/>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Cloud computing (cont</a:t>
            </a:r>
            <a:r>
              <a:rPr lang="ja-JP" altLang="en-US">
                <a:ea typeface="ＭＳ Ｐゴシック" panose="020B0600070205080204" pitchFamily="34" charset="-128"/>
                <a:cs typeface="Arial" panose="020B0604020202020204" pitchFamily="34" charset="0"/>
              </a:rPr>
              <a:t>’</a:t>
            </a:r>
            <a:r>
              <a:rPr lang="en-US" altLang="ja-JP">
                <a:ea typeface="ＭＳ Ｐゴシック" panose="020B0600070205080204" pitchFamily="34" charset="-128"/>
                <a:cs typeface="Arial" panose="020B0604020202020204" pitchFamily="34" charset="0"/>
              </a:rPr>
              <a:t>d)</a:t>
            </a:r>
            <a:endParaRPr lang="en-US" altLang="en-US">
              <a:ea typeface="ＭＳ Ｐゴシック" panose="020B0600070205080204" pitchFamily="34" charset="-128"/>
              <a:cs typeface="Arial" panose="020B0604020202020204" pitchFamily="34" charset="0"/>
            </a:endParaRPr>
          </a:p>
        </p:txBody>
      </p:sp>
      <p:sp>
        <p:nvSpPr>
          <p:cNvPr id="31746" name="Content Placeholder 2">
            <a:extLst>
              <a:ext uri="{FF2B5EF4-FFF2-40B4-BE49-F238E27FC236}">
                <a16:creationId xmlns:a16="http://schemas.microsoft.com/office/drawing/2014/main" id="{D5767A94-3EBC-4F7B-F183-C6DD0763A8A1}"/>
              </a:ext>
            </a:extLst>
          </p:cNvPr>
          <p:cNvSpPr>
            <a:spLocks noGrp="1" noChangeArrowheads="1"/>
          </p:cNvSpPr>
          <p:nvPr>
            <p:ph sz="quarter" idx="10"/>
          </p:nvPr>
        </p:nvSpPr>
        <p:spPr bwMode="auto">
          <a:xfrm>
            <a:off x="228600" y="1035050"/>
            <a:ext cx="8639175" cy="3660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eaLnBrk="1" hangingPunct="1">
              <a:spcBef>
                <a:spcPct val="0"/>
              </a:spcBef>
              <a:buClr>
                <a:srgbClr val="77933C"/>
              </a:buClr>
              <a:buSzTx/>
              <a:buFont typeface="Wingdings" pitchFamily="2" charset="2"/>
              <a:buNone/>
            </a:pPr>
            <a:r>
              <a:rPr lang="en-US" altLang="en-US" b="1" dirty="0">
                <a:ea typeface="ＭＳ Ｐゴシック" panose="020B0600070205080204" pitchFamily="34" charset="-128"/>
              </a:rPr>
              <a:t>Data Storage:</a:t>
            </a:r>
          </a:p>
          <a:p>
            <a:pPr marL="0" indent="0" eaLnBrk="1" hangingPunct="1">
              <a:spcBef>
                <a:spcPct val="0"/>
              </a:spcBef>
              <a:buClr>
                <a:srgbClr val="77933C"/>
              </a:buClr>
              <a:buSzTx/>
              <a:buFont typeface="Arial" panose="020B0604020202020204" pitchFamily="34" charset="0"/>
              <a:buAutoNum type="arabicPeriod" startAt="6"/>
            </a:pPr>
            <a:r>
              <a:rPr lang="en-US" altLang="en-US" dirty="0">
                <a:ea typeface="ＭＳ Ｐゴシック" panose="020B0600070205080204" pitchFamily="34" charset="-128"/>
              </a:rPr>
              <a:t>Data is stored: </a:t>
            </a:r>
          </a:p>
          <a:p>
            <a:pPr lvl="1" eaLnBrk="1" hangingPunct="1">
              <a:spcBef>
                <a:spcPct val="0"/>
              </a:spcBef>
              <a:buClr>
                <a:srgbClr val="77933C"/>
              </a:buClr>
            </a:pPr>
            <a:r>
              <a:rPr lang="en-US" altLang="en-US" dirty="0">
                <a:ea typeface="ＭＳ Ｐゴシック" panose="020B0600070205080204" pitchFamily="34" charset="-128"/>
              </a:rPr>
              <a:t>in the “cloud”, in certain cases closer to the site where it is used.</a:t>
            </a:r>
          </a:p>
          <a:p>
            <a:pPr lvl="1" eaLnBrk="1" hangingPunct="1">
              <a:spcBef>
                <a:spcPct val="0"/>
              </a:spcBef>
              <a:buClr>
                <a:srgbClr val="77933C"/>
              </a:buClr>
            </a:pPr>
            <a:r>
              <a:rPr lang="en-US" altLang="en-US" dirty="0">
                <a:ea typeface="ＭＳ Ｐゴシック" panose="020B0600070205080204" pitchFamily="34" charset="-128"/>
              </a:rPr>
              <a:t>appears to the users as if stored in a location-independent manner.</a:t>
            </a:r>
          </a:p>
          <a:p>
            <a:pPr marL="0" indent="0" eaLnBrk="1" hangingPunct="1">
              <a:spcBef>
                <a:spcPct val="0"/>
              </a:spcBef>
              <a:buClr>
                <a:srgbClr val="77933C"/>
              </a:buClr>
              <a:buSzTx/>
              <a:buFont typeface="Arial" panose="020B0604020202020204" pitchFamily="34" charset="0"/>
              <a:buAutoNum type="arabicPeriod" startAt="6"/>
            </a:pPr>
            <a:r>
              <a:rPr lang="en-US" altLang="en-US" dirty="0">
                <a:ea typeface="ＭＳ Ｐゴシック" panose="020B0600070205080204" pitchFamily="34" charset="-128"/>
              </a:rPr>
              <a:t>The data storage strategy can increase reliability, as well as security, and can lower communication costs.</a:t>
            </a:r>
          </a:p>
          <a:p>
            <a:pPr marL="0" indent="0" eaLnBrk="1" hangingPunct="1">
              <a:spcBef>
                <a:spcPct val="0"/>
              </a:spcBef>
              <a:buClr>
                <a:srgbClr val="77933C"/>
              </a:buClr>
              <a:buSzTx/>
              <a:buFont typeface="Arial" panose="020B0604020202020204" pitchFamily="34" charset="0"/>
              <a:buAutoNum type="arabicPeriod" startAt="6"/>
            </a:pPr>
            <a:endParaRPr lang="en-US" altLang="en-US" dirty="0">
              <a:ea typeface="ＭＳ Ｐゴシック" panose="020B0600070205080204" pitchFamily="34" charset="-128"/>
            </a:endParaRPr>
          </a:p>
          <a:p>
            <a:pPr marL="0" indent="0" eaLnBrk="1" hangingPunct="1">
              <a:spcBef>
                <a:spcPct val="0"/>
              </a:spcBef>
              <a:buClr>
                <a:srgbClr val="77933C"/>
              </a:buClr>
              <a:buSzTx/>
              <a:buFont typeface="Wingdings" pitchFamily="2" charset="2"/>
              <a:buNone/>
            </a:pPr>
            <a:r>
              <a:rPr lang="en-US" altLang="en-US" b="1" dirty="0">
                <a:ea typeface="ＭＳ Ｐゴシック" panose="020B0600070205080204" pitchFamily="34" charset="-128"/>
              </a:rPr>
              <a:t>Management:</a:t>
            </a:r>
          </a:p>
          <a:p>
            <a:pPr marL="0" indent="0" eaLnBrk="1" hangingPunct="1">
              <a:spcBef>
                <a:spcPct val="0"/>
              </a:spcBef>
              <a:buClr>
                <a:srgbClr val="77933C"/>
              </a:buClr>
              <a:buSzTx/>
              <a:buFont typeface="Arial" panose="020B0604020202020204" pitchFamily="34" charset="0"/>
              <a:buAutoNum type="arabicPeriod" startAt="8"/>
            </a:pPr>
            <a:r>
              <a:rPr lang="en-US" altLang="en-US" sz="2200" dirty="0">
                <a:ea typeface="ＭＳ Ｐゴシック" panose="020B0600070205080204" pitchFamily="34" charset="-128"/>
              </a:rPr>
              <a:t> Maintenance and security are operated by service providers.</a:t>
            </a:r>
          </a:p>
          <a:p>
            <a:pPr marL="0" indent="0" eaLnBrk="1" hangingPunct="1">
              <a:spcBef>
                <a:spcPct val="0"/>
              </a:spcBef>
              <a:buClr>
                <a:srgbClr val="77933C"/>
              </a:buClr>
              <a:buSzTx/>
              <a:buFont typeface="Arial" panose="020B0604020202020204" pitchFamily="34" charset="0"/>
              <a:buAutoNum type="arabicPeriod" startAt="8"/>
            </a:pPr>
            <a:r>
              <a:rPr lang="en-US" altLang="en-US" sz="2200" dirty="0">
                <a:ea typeface="ＭＳ Ｐゴシック" panose="020B0600070205080204" pitchFamily="34" charset="-128"/>
              </a:rPr>
              <a:t> Service providers can operate more efficiently due to </a:t>
            </a:r>
            <a:r>
              <a:rPr lang="en-US" altLang="en-US" sz="2200" dirty="0" err="1">
                <a:ea typeface="ＭＳ Ｐゴシック" panose="020B0600070205080204" pitchFamily="34" charset="-128"/>
              </a:rPr>
              <a:t>specialisation</a:t>
            </a:r>
            <a:r>
              <a:rPr lang="en-US" altLang="en-US" sz="2200" dirty="0">
                <a:ea typeface="ＭＳ Ｐゴシック" panose="020B0600070205080204" pitchFamily="34" charset="-128"/>
              </a:rPr>
              <a:t> and </a:t>
            </a:r>
            <a:r>
              <a:rPr lang="en-US" altLang="en-US" sz="2200" dirty="0" err="1">
                <a:ea typeface="ＭＳ Ｐゴシック" panose="020B0600070205080204" pitchFamily="34" charset="-128"/>
              </a:rPr>
              <a:t>centralisation</a:t>
            </a:r>
            <a:r>
              <a:rPr lang="en-US" altLang="en-US" sz="2200" dirty="0">
                <a:ea typeface="ＭＳ Ｐゴシック" panose="020B0600070205080204" pitchFamily="34" charset="-128"/>
              </a:rPr>
              <a:t>.</a:t>
            </a:r>
          </a:p>
          <a:p>
            <a:pPr marL="0" indent="0" eaLnBrk="1" hangingPunct="1">
              <a:spcBef>
                <a:spcPct val="0"/>
              </a:spcBef>
              <a:buClr>
                <a:srgbClr val="77933C"/>
              </a:buClr>
              <a:buSzTx/>
              <a:buFont typeface="Arial" panose="020B0604020202020204" pitchFamily="34" charset="0"/>
              <a:buAutoNum type="arabicPeriod" startAt="8"/>
            </a:pPr>
            <a:endParaRPr lang="en-US" altLang="en-US" dirty="0">
              <a:ea typeface="ＭＳ Ｐゴシック" panose="020B0600070205080204" pitchFamily="34" charset="-128"/>
            </a:endParaRPr>
          </a:p>
        </p:txBody>
      </p:sp>
      <p:sp>
        <p:nvSpPr>
          <p:cNvPr id="31747" name="Slide Number Placeholder 4">
            <a:extLst>
              <a:ext uri="{FF2B5EF4-FFF2-40B4-BE49-F238E27FC236}">
                <a16:creationId xmlns:a16="http://schemas.microsoft.com/office/drawing/2014/main" id="{2A149B70-3D0A-D755-2782-917C7EF7D137}"/>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D010C937-1ACB-DC40-AC35-C6BA9065AED6}" type="slidenum">
              <a:rPr lang="en-US" altLang="en-US">
                <a:latin typeface="Arial Black" panose="020B0604020202020204" pitchFamily="34" charset="0"/>
              </a:rPr>
              <a:pPr algn="r" eaLnBrk="1" hangingPunct="1"/>
              <a:t>10</a:t>
            </a:fld>
            <a:endParaRPr lang="en-US" altLang="en-US">
              <a:latin typeface="Arial Black"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Título">
            <a:extLst>
              <a:ext uri="{FF2B5EF4-FFF2-40B4-BE49-F238E27FC236}">
                <a16:creationId xmlns:a16="http://schemas.microsoft.com/office/drawing/2014/main" id="{86ED4D3F-9EE9-B7C2-EF9F-0EEFCB872C4C}"/>
              </a:ext>
            </a:extLst>
          </p:cNvPr>
          <p:cNvSpPr>
            <a:spLocks noGrp="1"/>
          </p:cNvSpPr>
          <p:nvPr>
            <p:ph type="title"/>
          </p:nvPr>
        </p:nvSpPr>
        <p:spPr/>
        <p:txBody>
          <a:bodyPr/>
          <a:lstStyle/>
          <a:p>
            <a:pPr eaLnBrk="1" hangingPunct="1"/>
            <a:r>
              <a:rPr lang="en-US" altLang="ja-JP">
                <a:ea typeface="ＭＳ Ｐゴシック" panose="020B0600070205080204" pitchFamily="34" charset="-128"/>
                <a:cs typeface="Arial" panose="020B0604020202020204" pitchFamily="34" charset="0"/>
              </a:rPr>
              <a:t>Cloud Computing Advantages</a:t>
            </a:r>
            <a:endParaRPr lang="en-US" altLang="en-US">
              <a:ea typeface="ＭＳ Ｐゴシック" panose="020B0600070205080204" pitchFamily="34" charset="-128"/>
              <a:cs typeface="Arial" panose="020B0604020202020204" pitchFamily="34" charset="0"/>
            </a:endParaRPr>
          </a:p>
        </p:txBody>
      </p:sp>
      <p:sp>
        <p:nvSpPr>
          <p:cNvPr id="12291" name="2 Marcador de contenido">
            <a:extLst>
              <a:ext uri="{FF2B5EF4-FFF2-40B4-BE49-F238E27FC236}">
                <a16:creationId xmlns:a16="http://schemas.microsoft.com/office/drawing/2014/main" id="{FF2B76A9-99AD-67D3-F593-4219F054A5E7}"/>
              </a:ext>
            </a:extLst>
          </p:cNvPr>
          <p:cNvSpPr>
            <a:spLocks noGrp="1"/>
          </p:cNvSpPr>
          <p:nvPr>
            <p:ph sz="quarter" idx="10"/>
          </p:nvPr>
        </p:nvSpPr>
        <p:spPr>
          <a:xfrm>
            <a:off x="228600" y="901700"/>
            <a:ext cx="8639175" cy="3660775"/>
          </a:xfrm>
        </p:spPr>
        <p:txBody>
          <a:bodyPr/>
          <a:lstStyle/>
          <a:p>
            <a:pPr marL="457200" indent="-457200" eaLnBrk="1" hangingPunct="1">
              <a:buSzPct val="100000"/>
              <a:buFont typeface="+mj-lt"/>
              <a:buAutoNum type="arabicPeriod"/>
              <a:defRPr/>
            </a:pPr>
            <a:r>
              <a:rPr lang="en-US" dirty="0"/>
              <a:t>Resources, such as CPU cycles, storage, network bandwidth, are </a:t>
            </a:r>
            <a:r>
              <a:rPr lang="en-US" b="1" dirty="0"/>
              <a:t>shared.</a:t>
            </a:r>
          </a:p>
          <a:p>
            <a:pPr marL="457200" indent="-457200" eaLnBrk="1" hangingPunct="1">
              <a:buSzPct val="100000"/>
              <a:buFont typeface="+mj-lt"/>
              <a:buAutoNum type="arabicPeriod"/>
              <a:defRPr/>
            </a:pPr>
            <a:endParaRPr lang="en-US" dirty="0"/>
          </a:p>
          <a:p>
            <a:pPr marL="457200" indent="-457200" eaLnBrk="1" hangingPunct="1">
              <a:buSzPct val="100000"/>
              <a:buFont typeface="+mj-lt"/>
              <a:buAutoNum type="arabicPeriod"/>
              <a:defRPr/>
            </a:pPr>
            <a:r>
              <a:rPr lang="en-US" dirty="0"/>
              <a:t>When multiple applications share a system, their peak demands for resources are not </a:t>
            </a:r>
            <a:r>
              <a:rPr lang="en-US" dirty="0" err="1"/>
              <a:t>synchronised</a:t>
            </a:r>
            <a:r>
              <a:rPr lang="en-US" dirty="0"/>
              <a:t> thus, </a:t>
            </a:r>
            <a:r>
              <a:rPr lang="en-US" b="1" dirty="0"/>
              <a:t>multiplexing</a:t>
            </a:r>
            <a:r>
              <a:rPr lang="en-US" dirty="0"/>
              <a:t> leads to a higher resource utilization.</a:t>
            </a:r>
          </a:p>
          <a:p>
            <a:pPr marL="457200" indent="-457200" eaLnBrk="1" hangingPunct="1">
              <a:buSzPct val="100000"/>
              <a:buFont typeface="+mj-lt"/>
              <a:buAutoNum type="arabicPeriod"/>
              <a:defRPr/>
            </a:pPr>
            <a:endParaRPr lang="en-US" dirty="0"/>
          </a:p>
          <a:p>
            <a:pPr marL="457200" indent="-457200" eaLnBrk="1" hangingPunct="1">
              <a:buSzPct val="100000"/>
              <a:buFont typeface="+mj-lt"/>
              <a:buAutoNum type="arabicPeriod"/>
              <a:defRPr/>
            </a:pPr>
            <a:r>
              <a:rPr lang="en-US" dirty="0"/>
              <a:t>Resources can be </a:t>
            </a:r>
            <a:r>
              <a:rPr lang="en-US" b="1" dirty="0"/>
              <a:t>aggregated</a:t>
            </a:r>
            <a:r>
              <a:rPr lang="en-US" dirty="0"/>
              <a:t> to support data-intensive applications.</a:t>
            </a:r>
          </a:p>
          <a:p>
            <a:pPr marL="457200" indent="-457200" eaLnBrk="1" hangingPunct="1">
              <a:buSzPct val="100000"/>
              <a:buFont typeface="+mj-lt"/>
              <a:buAutoNum type="arabicPeriod"/>
              <a:defRPr/>
            </a:pPr>
            <a:endParaRPr lang="en-US" dirty="0"/>
          </a:p>
          <a:p>
            <a:pPr marL="457200" indent="-457200" eaLnBrk="1" hangingPunct="1">
              <a:buSzPct val="100000"/>
              <a:buFont typeface="+mj-lt"/>
              <a:buAutoNum type="arabicPeriod"/>
              <a:defRPr/>
            </a:pPr>
            <a:r>
              <a:rPr lang="en-US" dirty="0"/>
              <a:t>Data sharing facilitates </a:t>
            </a:r>
            <a:r>
              <a:rPr lang="en-US" b="1" dirty="0"/>
              <a:t>collaborative</a:t>
            </a:r>
            <a:r>
              <a:rPr lang="en-US" dirty="0"/>
              <a:t> activities. Many applications require multiple types of analysis of shared data sets and multiple decisions carried out by groups scattered around the globe.</a:t>
            </a:r>
          </a:p>
          <a:p>
            <a:pPr eaLnBrk="1" hangingPunct="1">
              <a:defRPr/>
            </a:pPr>
            <a:endParaRPr lang="en-US" dirty="0"/>
          </a:p>
        </p:txBody>
      </p:sp>
      <p:sp>
        <p:nvSpPr>
          <p:cNvPr id="32771" name="10 Marcador de número de diapositiva">
            <a:extLst>
              <a:ext uri="{FF2B5EF4-FFF2-40B4-BE49-F238E27FC236}">
                <a16:creationId xmlns:a16="http://schemas.microsoft.com/office/drawing/2014/main" id="{A1C0E3E9-4446-36A2-89CF-28E5C753E975}"/>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DDD809FC-3863-A840-8262-1D567A41EB3D}" type="slidenum">
              <a:rPr lang="en-US" altLang="en-US">
                <a:latin typeface="Arial Black" panose="020B0604020202020204" pitchFamily="34" charset="0"/>
              </a:rPr>
              <a:pPr algn="r" eaLnBrk="1" hangingPunct="1"/>
              <a:t>11</a:t>
            </a:fld>
            <a:endParaRPr lang="en-US" altLang="en-US">
              <a:latin typeface="Arial Black"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3C7E6420-9669-7ED3-0A87-FDAA91709CEC}"/>
              </a:ext>
            </a:extLst>
          </p:cNvPr>
          <p:cNvSpPr>
            <a:spLocks noGrp="1"/>
          </p:cNvSpPr>
          <p:nvPr>
            <p:ph type="title"/>
          </p:nvPr>
        </p:nvSpPr>
        <p:spPr/>
        <p:txBody>
          <a:bodyPr/>
          <a:lstStyle/>
          <a:p>
            <a:pPr eaLnBrk="1" hangingPunct="1"/>
            <a:r>
              <a:rPr lang="en-US" altLang="ja-JP">
                <a:ea typeface="ＭＳ Ｐゴシック" panose="020B0600070205080204" pitchFamily="34" charset="-128"/>
                <a:cs typeface="Arial" panose="020B0604020202020204" pitchFamily="34" charset="0"/>
              </a:rPr>
              <a:t>Cloud Computing Advantages</a:t>
            </a:r>
            <a:endParaRPr lang="en-US" altLang="en-US">
              <a:ea typeface="ＭＳ Ｐゴシック" panose="020B0600070205080204" pitchFamily="34" charset="-128"/>
              <a:cs typeface="Arial" panose="020B0604020202020204" pitchFamily="34" charset="0"/>
            </a:endParaRPr>
          </a:p>
        </p:txBody>
      </p:sp>
      <p:sp>
        <p:nvSpPr>
          <p:cNvPr id="13315" name="Content Placeholder 2">
            <a:extLst>
              <a:ext uri="{FF2B5EF4-FFF2-40B4-BE49-F238E27FC236}">
                <a16:creationId xmlns:a16="http://schemas.microsoft.com/office/drawing/2014/main" id="{407FA883-19AF-6445-2E3E-CD96B037CB85}"/>
              </a:ext>
            </a:extLst>
          </p:cNvPr>
          <p:cNvSpPr>
            <a:spLocks noGrp="1"/>
          </p:cNvSpPr>
          <p:nvPr>
            <p:ph sz="quarter" idx="10"/>
          </p:nvPr>
        </p:nvSpPr>
        <p:spPr>
          <a:xfrm>
            <a:off x="228600" y="1357313"/>
            <a:ext cx="8639175" cy="3659187"/>
          </a:xfrm>
        </p:spPr>
        <p:txBody>
          <a:bodyPr/>
          <a:lstStyle/>
          <a:p>
            <a:pPr marL="457200" indent="-457200" eaLnBrk="1" hangingPunct="1">
              <a:buSzPct val="100000"/>
              <a:buFont typeface="+mj-lt"/>
              <a:buAutoNum type="arabicPeriod" startAt="5"/>
              <a:defRPr/>
            </a:pPr>
            <a:r>
              <a:rPr lang="en-US" dirty="0"/>
              <a:t>Eliminates the </a:t>
            </a:r>
            <a:r>
              <a:rPr lang="en-US" b="1" dirty="0"/>
              <a:t>initial investment costs </a:t>
            </a:r>
            <a:r>
              <a:rPr lang="en-US" dirty="0"/>
              <a:t>for a private computing infrastructure and the maintenance and operation costs.</a:t>
            </a:r>
          </a:p>
          <a:p>
            <a:pPr marL="457200" indent="-457200" eaLnBrk="1" hangingPunct="1">
              <a:buSzPct val="100000"/>
              <a:buFont typeface="+mj-lt"/>
              <a:buAutoNum type="arabicPeriod" startAt="5"/>
              <a:defRPr/>
            </a:pPr>
            <a:endParaRPr lang="en-US" dirty="0"/>
          </a:p>
          <a:p>
            <a:pPr marL="457200" indent="-457200" eaLnBrk="1" hangingPunct="1">
              <a:buSzPct val="100000"/>
              <a:buFont typeface="+mj-lt"/>
              <a:buAutoNum type="arabicPeriod" startAt="5"/>
              <a:defRPr/>
            </a:pPr>
            <a:r>
              <a:rPr lang="en-US" b="1" dirty="0"/>
              <a:t>Cost reduction</a:t>
            </a:r>
            <a:r>
              <a:rPr lang="en-US" dirty="0"/>
              <a:t>:  concentration of resources creates the opportunity to pay as you go for computing.</a:t>
            </a:r>
          </a:p>
          <a:p>
            <a:pPr marL="457200" indent="-457200" eaLnBrk="1" hangingPunct="1">
              <a:buSzPct val="100000"/>
              <a:buFont typeface="+mj-lt"/>
              <a:buAutoNum type="arabicPeriod" startAt="5"/>
              <a:defRPr/>
            </a:pPr>
            <a:endParaRPr lang="en-US" dirty="0"/>
          </a:p>
          <a:p>
            <a:pPr marL="457200" indent="-457200" eaLnBrk="1" hangingPunct="1">
              <a:buSzPct val="100000"/>
              <a:buFont typeface="+mj-lt"/>
              <a:buAutoNum type="arabicPeriod" startAt="5"/>
              <a:defRPr/>
            </a:pPr>
            <a:r>
              <a:rPr lang="en-US" b="1" dirty="0"/>
              <a:t>Elasticity</a:t>
            </a:r>
            <a:r>
              <a:rPr lang="en-US" dirty="0"/>
              <a:t>:  the ability to accommodate workloads with very large peak-to-average ratios.</a:t>
            </a:r>
          </a:p>
          <a:p>
            <a:pPr marL="457200" indent="-457200" eaLnBrk="1" hangingPunct="1">
              <a:buSzPct val="100000"/>
              <a:buFont typeface="+mj-lt"/>
              <a:buAutoNum type="arabicPeriod" startAt="5"/>
              <a:defRPr/>
            </a:pPr>
            <a:endParaRPr lang="en-US" dirty="0"/>
          </a:p>
          <a:p>
            <a:pPr marL="457200" indent="-457200" eaLnBrk="1" hangingPunct="1">
              <a:buSzPct val="100000"/>
              <a:buFont typeface="+mj-lt"/>
              <a:buAutoNum type="arabicPeriod" startAt="5"/>
              <a:defRPr/>
            </a:pPr>
            <a:r>
              <a:rPr lang="en-US" b="1" dirty="0"/>
              <a:t>User convenience</a:t>
            </a:r>
            <a:r>
              <a:rPr lang="en-US" dirty="0"/>
              <a:t>:  virtualization allows users to operate in familiar environments rather than in idiosyncratic ones.</a:t>
            </a:r>
          </a:p>
          <a:p>
            <a:pPr eaLnBrk="1" hangingPunct="1">
              <a:defRPr/>
            </a:pPr>
            <a:endParaRPr lang="en-US" dirty="0"/>
          </a:p>
        </p:txBody>
      </p:sp>
      <p:sp>
        <p:nvSpPr>
          <p:cNvPr id="34819" name="Slide Number Placeholder 4">
            <a:extLst>
              <a:ext uri="{FF2B5EF4-FFF2-40B4-BE49-F238E27FC236}">
                <a16:creationId xmlns:a16="http://schemas.microsoft.com/office/drawing/2014/main" id="{3D63511C-FAC7-5216-9A90-966858BB4A82}"/>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12CB56C4-0BFA-4148-825F-CDD406FC786E}" type="slidenum">
              <a:rPr lang="en-US" altLang="en-US">
                <a:latin typeface="Arial Black" panose="020B0604020202020204" pitchFamily="34" charset="0"/>
              </a:rPr>
              <a:pPr algn="r" eaLnBrk="1" hangingPunct="1"/>
              <a:t>12</a:t>
            </a:fld>
            <a:endParaRPr lang="en-US" altLang="en-US">
              <a:latin typeface="Arial Black"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2BAC6CC5-03E9-F958-8E99-3F23AF1EB0BE}"/>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Types of clouds</a:t>
            </a:r>
          </a:p>
        </p:txBody>
      </p:sp>
      <p:sp>
        <p:nvSpPr>
          <p:cNvPr id="35842" name="Content Placeholder 2">
            <a:extLst>
              <a:ext uri="{FF2B5EF4-FFF2-40B4-BE49-F238E27FC236}">
                <a16:creationId xmlns:a16="http://schemas.microsoft.com/office/drawing/2014/main" id="{F8C8AA5F-D936-4269-9F20-5AA081936953}"/>
              </a:ext>
            </a:extLst>
          </p:cNvPr>
          <p:cNvSpPr>
            <a:spLocks noGrp="1" noChangeArrowheads="1"/>
          </p:cNvSpPr>
          <p:nvPr>
            <p:ph sz="quarter" idx="10"/>
          </p:nvPr>
        </p:nvSpPr>
        <p:spPr bwMode="auto">
          <a:xfrm>
            <a:off x="228600" y="781050"/>
            <a:ext cx="8639175" cy="3660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457200" indent="-457200" eaLnBrk="1" hangingPunct="1">
              <a:spcBef>
                <a:spcPct val="0"/>
              </a:spcBef>
              <a:buClr>
                <a:srgbClr val="77933C"/>
              </a:buClr>
              <a:buSzTx/>
              <a:buFont typeface="Arial" panose="020B0604020202020204" pitchFamily="34" charset="0"/>
              <a:buAutoNum type="arabicPeriod"/>
            </a:pPr>
            <a:r>
              <a:rPr lang="en-US" altLang="en-US" b="1" dirty="0">
                <a:ea typeface="ＭＳ Ｐゴシック" panose="020B0600070205080204" pitchFamily="34" charset="-128"/>
              </a:rPr>
              <a:t>Public Cloud </a:t>
            </a:r>
            <a:r>
              <a:rPr lang="en-US" altLang="en-US" dirty="0">
                <a:ea typeface="ＭＳ Ｐゴシック" panose="020B0600070205080204" pitchFamily="34" charset="-128"/>
              </a:rPr>
              <a:t>- the infrastructure is made available to the general public or a large industry group and is owned by the organization selling cloud services.</a:t>
            </a:r>
          </a:p>
          <a:p>
            <a:pPr marL="457200" indent="-457200" eaLnBrk="1" hangingPunct="1">
              <a:spcBef>
                <a:spcPct val="0"/>
              </a:spcBef>
              <a:buClr>
                <a:srgbClr val="77933C"/>
              </a:buClr>
              <a:buSzTx/>
              <a:buFont typeface="Arial" panose="020B0604020202020204" pitchFamily="34" charset="0"/>
              <a:buAutoNum type="arabicPeriod"/>
            </a:pPr>
            <a:endParaRPr lang="en-US" altLang="en-US" dirty="0">
              <a:ea typeface="ＭＳ Ｐゴシック" panose="020B0600070205080204" pitchFamily="34" charset="-128"/>
            </a:endParaRPr>
          </a:p>
          <a:p>
            <a:pPr marL="457200" indent="-457200" eaLnBrk="1" hangingPunct="1">
              <a:spcBef>
                <a:spcPct val="0"/>
              </a:spcBef>
              <a:buClr>
                <a:srgbClr val="77933C"/>
              </a:buClr>
              <a:buSzTx/>
              <a:buFont typeface="Arial" panose="020B0604020202020204" pitchFamily="34" charset="0"/>
              <a:buAutoNum type="arabicPeriod"/>
            </a:pPr>
            <a:r>
              <a:rPr lang="en-US" altLang="en-US" b="1" dirty="0">
                <a:ea typeface="ＭＳ Ｐゴシック" panose="020B0600070205080204" pitchFamily="34" charset="-128"/>
              </a:rPr>
              <a:t>Private Cloud </a:t>
            </a:r>
            <a:r>
              <a:rPr lang="en-US" altLang="en-US" dirty="0">
                <a:ea typeface="ＭＳ Ｐゴシック" panose="020B0600070205080204" pitchFamily="34" charset="-128"/>
              </a:rPr>
              <a:t>– the infrastructure is operated solely for an organization.</a:t>
            </a:r>
          </a:p>
          <a:p>
            <a:pPr marL="457200" indent="-457200" eaLnBrk="1" hangingPunct="1">
              <a:spcBef>
                <a:spcPct val="0"/>
              </a:spcBef>
              <a:buClr>
                <a:srgbClr val="77933C"/>
              </a:buClr>
              <a:buSzTx/>
              <a:buFont typeface="Wingdings" pitchFamily="2" charset="2"/>
              <a:buNone/>
            </a:pPr>
            <a:endParaRPr lang="en-US" altLang="en-US" dirty="0">
              <a:ea typeface="ＭＳ Ｐゴシック" panose="020B0600070205080204" pitchFamily="34" charset="-128"/>
            </a:endParaRPr>
          </a:p>
          <a:p>
            <a:pPr marL="457200" indent="-457200" eaLnBrk="1" hangingPunct="1">
              <a:spcBef>
                <a:spcPct val="0"/>
              </a:spcBef>
              <a:buClr>
                <a:srgbClr val="77933C"/>
              </a:buClr>
              <a:buSzTx/>
              <a:buFont typeface="Arial" panose="020B0604020202020204" pitchFamily="34" charset="0"/>
              <a:buAutoNum type="arabicPeriod"/>
            </a:pPr>
            <a:r>
              <a:rPr lang="en-US" altLang="en-US" b="1" dirty="0">
                <a:ea typeface="ＭＳ Ｐゴシック" panose="020B0600070205080204" pitchFamily="34" charset="-128"/>
              </a:rPr>
              <a:t>Hybrid Cloud </a:t>
            </a:r>
            <a:r>
              <a:rPr lang="en-US" altLang="en-US" dirty="0">
                <a:ea typeface="ＭＳ Ｐゴシック" panose="020B0600070205080204" pitchFamily="34" charset="-128"/>
              </a:rPr>
              <a:t>- composition of two or more Clouds (public or private) as unique entities but bound by a </a:t>
            </a:r>
            <a:r>
              <a:rPr lang="en-US" altLang="en-US" dirty="0" err="1">
                <a:ea typeface="ＭＳ Ｐゴシック" panose="020B0600070205080204" pitchFamily="34" charset="-128"/>
              </a:rPr>
              <a:t>standardised</a:t>
            </a:r>
            <a:r>
              <a:rPr lang="en-US" altLang="en-US" dirty="0">
                <a:ea typeface="ＭＳ Ｐゴシック" panose="020B0600070205080204" pitchFamily="34" charset="-128"/>
              </a:rPr>
              <a:t> technology that enables data and application portability.</a:t>
            </a:r>
          </a:p>
          <a:p>
            <a:pPr marL="457200" indent="-457200" eaLnBrk="1" hangingPunct="1">
              <a:spcBef>
                <a:spcPct val="0"/>
              </a:spcBef>
              <a:buClr>
                <a:srgbClr val="77933C"/>
              </a:buClr>
              <a:buSzTx/>
              <a:buFont typeface="Arial" panose="020B0604020202020204" pitchFamily="34" charset="0"/>
              <a:buAutoNum type="arabicPeriod"/>
            </a:pPr>
            <a:endParaRPr lang="en-US" altLang="en-US" b="1" dirty="0">
              <a:ea typeface="ＭＳ Ｐゴシック" panose="020B0600070205080204" pitchFamily="34" charset="-128"/>
            </a:endParaRPr>
          </a:p>
          <a:p>
            <a:pPr marL="457200" indent="-457200" eaLnBrk="1" hangingPunct="1">
              <a:spcBef>
                <a:spcPct val="0"/>
              </a:spcBef>
              <a:buClr>
                <a:srgbClr val="77933C"/>
              </a:buClr>
              <a:buSzTx/>
              <a:buFont typeface="Arial" panose="020B0604020202020204" pitchFamily="34" charset="0"/>
              <a:buAutoNum type="arabicPeriod"/>
            </a:pPr>
            <a:r>
              <a:rPr lang="en-US" altLang="en-US" b="1" dirty="0">
                <a:ea typeface="ＭＳ Ｐゴシック" panose="020B0600070205080204" pitchFamily="34" charset="-128"/>
              </a:rPr>
              <a:t>Other types: e.g., Federated Cloud, Edge </a:t>
            </a:r>
            <a:r>
              <a:rPr lang="en-US" altLang="en-US" dirty="0">
                <a:ea typeface="ＭＳ Ｐゴシック" panose="020B0600070205080204" pitchFamily="34" charset="-128"/>
              </a:rPr>
              <a:t>- the infrastructure is shared by several organizations and supports a community that has shared concerns.</a:t>
            </a:r>
          </a:p>
          <a:p>
            <a:pPr marL="457200" indent="-457200" eaLnBrk="1" hangingPunct="1">
              <a:spcBef>
                <a:spcPct val="0"/>
              </a:spcBef>
              <a:buClr>
                <a:srgbClr val="77933C"/>
              </a:buClr>
              <a:buSzTx/>
              <a:buFont typeface="Arial" panose="020B0604020202020204" pitchFamily="34" charset="0"/>
              <a:buAutoNum type="arabicPeriod"/>
            </a:pPr>
            <a:endParaRPr lang="en-US" altLang="en-US" dirty="0">
              <a:ea typeface="ＭＳ Ｐゴシック" panose="020B0600070205080204" pitchFamily="34" charset="-128"/>
            </a:endParaRPr>
          </a:p>
        </p:txBody>
      </p:sp>
      <p:sp>
        <p:nvSpPr>
          <p:cNvPr id="35843" name="Slide Number Placeholder 4">
            <a:extLst>
              <a:ext uri="{FF2B5EF4-FFF2-40B4-BE49-F238E27FC236}">
                <a16:creationId xmlns:a16="http://schemas.microsoft.com/office/drawing/2014/main" id="{4FFED190-E771-B689-B528-E8AC13918363}"/>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0EBA8A39-01B7-6446-B339-E904DBCCE8F3}" type="slidenum">
              <a:rPr lang="en-US" altLang="en-US">
                <a:latin typeface="Arial Black" panose="020B0604020202020204" pitchFamily="34" charset="0"/>
              </a:rPr>
              <a:pPr algn="r" eaLnBrk="1" hangingPunct="1"/>
              <a:t>13</a:t>
            </a:fld>
            <a:endParaRPr lang="en-US" altLang="en-US">
              <a:latin typeface="Arial Black"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1 Título">
            <a:extLst>
              <a:ext uri="{FF2B5EF4-FFF2-40B4-BE49-F238E27FC236}">
                <a16:creationId xmlns:a16="http://schemas.microsoft.com/office/drawing/2014/main" id="{45D97CA1-5F21-3972-A2AF-787BC24A2ABF}"/>
              </a:ext>
            </a:extLst>
          </p:cNvPr>
          <p:cNvSpPr>
            <a:spLocks noGrp="1"/>
          </p:cNvSpPr>
          <p:nvPr>
            <p:ph type="title"/>
          </p:nvPr>
        </p:nvSpPr>
        <p:spPr>
          <a:xfrm>
            <a:off x="228600" y="142875"/>
            <a:ext cx="8639175" cy="954088"/>
          </a:xfrm>
        </p:spPr>
        <p:txBody>
          <a:bodyPr/>
          <a:lstStyle/>
          <a:p>
            <a:pPr eaLnBrk="1" hangingPunct="1"/>
            <a:r>
              <a:rPr lang="en-US" altLang="en-US" sz="2800">
                <a:ea typeface="ＭＳ Ｐゴシック" panose="020B0600070205080204" pitchFamily="34" charset="-128"/>
                <a:cs typeface="Arial" panose="020B0604020202020204" pitchFamily="34" charset="0"/>
              </a:rPr>
              <a:t>Why cloud computing is (could) be successful when other paradigms have failed?</a:t>
            </a:r>
          </a:p>
        </p:txBody>
      </p:sp>
      <p:sp>
        <p:nvSpPr>
          <p:cNvPr id="14339" name="2 Marcador de contenido">
            <a:extLst>
              <a:ext uri="{FF2B5EF4-FFF2-40B4-BE49-F238E27FC236}">
                <a16:creationId xmlns:a16="http://schemas.microsoft.com/office/drawing/2014/main" id="{B64D1A6C-436B-F618-BBB7-8F210DCEBEC4}"/>
              </a:ext>
            </a:extLst>
          </p:cNvPr>
          <p:cNvSpPr>
            <a:spLocks noGrp="1"/>
          </p:cNvSpPr>
          <p:nvPr>
            <p:ph sz="quarter" idx="10"/>
          </p:nvPr>
        </p:nvSpPr>
        <p:spPr>
          <a:xfrm>
            <a:off x="241300" y="1169988"/>
            <a:ext cx="8639175" cy="5978525"/>
          </a:xfrm>
        </p:spPr>
        <p:txBody>
          <a:bodyPr/>
          <a:lstStyle/>
          <a:p>
            <a:pPr eaLnBrk="1" hangingPunct="1">
              <a:defRPr/>
            </a:pPr>
            <a:r>
              <a:rPr lang="en-US" dirty="0"/>
              <a:t>It is in a better position to exploit recent advances in software, networking, storage and processor technologies. </a:t>
            </a:r>
          </a:p>
          <a:p>
            <a:pPr marL="0" indent="0" eaLnBrk="1" hangingPunct="1">
              <a:buNone/>
              <a:defRPr/>
            </a:pPr>
            <a:endParaRPr lang="en-US" dirty="0"/>
          </a:p>
          <a:p>
            <a:pPr eaLnBrk="1" hangingPunct="1">
              <a:defRPr/>
            </a:pPr>
            <a:r>
              <a:rPr lang="en-US" dirty="0"/>
              <a:t>Economical reasons: It is used for enterprise computing; its adoption by industrial organizations, financial institutions, government, and so on has a huge impact on the economy. </a:t>
            </a:r>
          </a:p>
          <a:p>
            <a:pPr eaLnBrk="1" hangingPunct="1">
              <a:defRPr/>
            </a:pPr>
            <a:endParaRPr lang="en-US" dirty="0"/>
          </a:p>
          <a:p>
            <a:pPr eaLnBrk="1" hangingPunct="1">
              <a:defRPr/>
            </a:pPr>
            <a:r>
              <a:rPr lang="en-US" dirty="0"/>
              <a:t>Infrastructures Management reasons: </a:t>
            </a:r>
          </a:p>
          <a:p>
            <a:pPr lvl="1" eaLnBrk="1" hangingPunct="1">
              <a:defRPr/>
            </a:pPr>
            <a:r>
              <a:rPr lang="en-US" dirty="0"/>
              <a:t>A single Cloud consists of a mostly homogeneous (now more heterogeneous) set of hardware and software resources.</a:t>
            </a:r>
          </a:p>
          <a:p>
            <a:pPr lvl="1" eaLnBrk="1" hangingPunct="1">
              <a:defRPr/>
            </a:pPr>
            <a:r>
              <a:rPr lang="en-US" dirty="0"/>
              <a:t>The resources are in a single administrative domain (AD). Security, resource management, fault-tolerance, and quality of service are less challenging than in a heterogeneous environment with resources in multiple ADs.</a:t>
            </a:r>
          </a:p>
        </p:txBody>
      </p:sp>
      <p:sp>
        <p:nvSpPr>
          <p:cNvPr id="36867" name="10 Marcador de número de diapositiva">
            <a:extLst>
              <a:ext uri="{FF2B5EF4-FFF2-40B4-BE49-F238E27FC236}">
                <a16:creationId xmlns:a16="http://schemas.microsoft.com/office/drawing/2014/main" id="{A9A952DE-EC38-01FF-0752-6449E3A29946}"/>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67B8F6C4-5AE1-3846-ADE8-09F8B5FEED65}" type="slidenum">
              <a:rPr lang="en-US" altLang="en-US">
                <a:latin typeface="Arial Black" panose="020B0604020202020204" pitchFamily="34" charset="0"/>
              </a:rPr>
              <a:pPr algn="r" eaLnBrk="1" hangingPunct="1"/>
              <a:t>14</a:t>
            </a:fld>
            <a:endParaRPr lang="en-US" altLang="en-US">
              <a:latin typeface="Arial Black"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1 Título">
            <a:extLst>
              <a:ext uri="{FF2B5EF4-FFF2-40B4-BE49-F238E27FC236}">
                <a16:creationId xmlns:a16="http://schemas.microsoft.com/office/drawing/2014/main" id="{7F7FF600-27F5-9CAA-3A1F-D558B1B48D18}"/>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Challenges for cloud computing</a:t>
            </a:r>
          </a:p>
        </p:txBody>
      </p:sp>
      <p:sp>
        <p:nvSpPr>
          <p:cNvPr id="15363" name="2 Marcador de contenido">
            <a:extLst>
              <a:ext uri="{FF2B5EF4-FFF2-40B4-BE49-F238E27FC236}">
                <a16:creationId xmlns:a16="http://schemas.microsoft.com/office/drawing/2014/main" id="{99800A35-FE8F-D889-A45D-2621E22E0C28}"/>
              </a:ext>
            </a:extLst>
          </p:cNvPr>
          <p:cNvSpPr>
            <a:spLocks noGrp="1"/>
          </p:cNvSpPr>
          <p:nvPr>
            <p:ph sz="quarter" idx="10"/>
          </p:nvPr>
        </p:nvSpPr>
        <p:spPr>
          <a:xfrm>
            <a:off x="228600" y="1035050"/>
            <a:ext cx="8639175" cy="3660775"/>
          </a:xfrm>
        </p:spPr>
        <p:txBody>
          <a:bodyPr/>
          <a:lstStyle/>
          <a:p>
            <a:pPr marL="457200" indent="-457200" eaLnBrk="1" hangingPunct="1">
              <a:buSzPct val="100000"/>
              <a:buFont typeface="+mj-lt"/>
              <a:buAutoNum type="arabicPeriod"/>
              <a:defRPr/>
            </a:pPr>
            <a:r>
              <a:rPr lang="en-US" dirty="0"/>
              <a:t>Availability of service: what happens when the service provider cannot deliver?</a:t>
            </a:r>
          </a:p>
          <a:p>
            <a:pPr marL="457200" indent="-457200" eaLnBrk="1" hangingPunct="1">
              <a:buSzPct val="100000"/>
              <a:buFont typeface="+mj-lt"/>
              <a:buAutoNum type="arabicPeriod"/>
              <a:defRPr/>
            </a:pPr>
            <a:endParaRPr lang="en-US" dirty="0"/>
          </a:p>
          <a:p>
            <a:pPr marL="457200" indent="-457200" eaLnBrk="1" hangingPunct="1">
              <a:buSzPct val="100000"/>
              <a:buFont typeface="+mj-lt"/>
              <a:buAutoNum type="arabicPeriod"/>
              <a:defRPr/>
            </a:pPr>
            <a:r>
              <a:rPr lang="en-US" dirty="0"/>
              <a:t>Data confidentiality and auditability, a serious problem.</a:t>
            </a:r>
          </a:p>
          <a:p>
            <a:pPr marL="457200" indent="-457200" eaLnBrk="1" hangingPunct="1">
              <a:buSzPct val="100000"/>
              <a:buFont typeface="+mj-lt"/>
              <a:buAutoNum type="arabicPeriod"/>
              <a:defRPr/>
            </a:pPr>
            <a:endParaRPr lang="en-US" dirty="0"/>
          </a:p>
          <a:p>
            <a:pPr marL="457200" indent="-457200" eaLnBrk="1" hangingPunct="1">
              <a:buSzPct val="100000"/>
              <a:buFont typeface="+mj-lt"/>
              <a:buAutoNum type="arabicPeriod"/>
              <a:defRPr/>
            </a:pPr>
            <a:r>
              <a:rPr lang="en-US" dirty="0"/>
              <a:t>Diversity of  services, data organization, user interfaces available at different service providers limit user mobility; once a customer is hooked to one provider it is hard to move to another. </a:t>
            </a:r>
          </a:p>
          <a:p>
            <a:pPr marL="457200" indent="-457200" eaLnBrk="1" hangingPunct="1">
              <a:buSzPct val="100000"/>
              <a:buFont typeface="+mj-lt"/>
              <a:buAutoNum type="arabicPeriod"/>
              <a:defRPr/>
            </a:pPr>
            <a:endParaRPr lang="en-US" dirty="0"/>
          </a:p>
          <a:p>
            <a:pPr marL="457200" indent="-457200" eaLnBrk="1" hangingPunct="1">
              <a:buSzPct val="100000"/>
              <a:buFont typeface="+mj-lt"/>
              <a:buAutoNum type="arabicPeriod"/>
              <a:defRPr/>
            </a:pPr>
            <a:r>
              <a:rPr lang="en-US" dirty="0"/>
              <a:t>Data transfer bottleneck; many applications are data-intensive.</a:t>
            </a:r>
          </a:p>
        </p:txBody>
      </p:sp>
      <p:sp>
        <p:nvSpPr>
          <p:cNvPr id="37891" name="10 Marcador de número de diapositiva">
            <a:extLst>
              <a:ext uri="{FF2B5EF4-FFF2-40B4-BE49-F238E27FC236}">
                <a16:creationId xmlns:a16="http://schemas.microsoft.com/office/drawing/2014/main" id="{A87892F4-BBF1-4948-09BB-A25321DCE289}"/>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08F3F6E5-EF14-9249-B838-075553F85C7F}" type="slidenum">
              <a:rPr lang="en-US" altLang="en-US">
                <a:latin typeface="Arial Black" panose="020B0604020202020204" pitchFamily="34" charset="0"/>
              </a:rPr>
              <a:pPr algn="r" eaLnBrk="1" hangingPunct="1"/>
              <a:t>15</a:t>
            </a:fld>
            <a:endParaRPr lang="en-US" altLang="en-US">
              <a:latin typeface="Arial Black"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DD380FAE-63E6-A0B7-BE04-370ADC17FA84}"/>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More challenges</a:t>
            </a:r>
          </a:p>
        </p:txBody>
      </p:sp>
      <p:sp>
        <p:nvSpPr>
          <p:cNvPr id="16387" name="Content Placeholder 2">
            <a:extLst>
              <a:ext uri="{FF2B5EF4-FFF2-40B4-BE49-F238E27FC236}">
                <a16:creationId xmlns:a16="http://schemas.microsoft.com/office/drawing/2014/main" id="{A12B7C24-C2C2-CB21-3D05-34A5F4D4A57D}"/>
              </a:ext>
            </a:extLst>
          </p:cNvPr>
          <p:cNvSpPr>
            <a:spLocks noGrp="1"/>
          </p:cNvSpPr>
          <p:nvPr>
            <p:ph sz="quarter" idx="10"/>
          </p:nvPr>
        </p:nvSpPr>
        <p:spPr>
          <a:xfrm>
            <a:off x="228600" y="941388"/>
            <a:ext cx="8639175" cy="3660775"/>
          </a:xfrm>
        </p:spPr>
        <p:txBody>
          <a:bodyPr/>
          <a:lstStyle/>
          <a:p>
            <a:pPr marL="457200" indent="-457200" eaLnBrk="1" hangingPunct="1">
              <a:buSzPct val="100000"/>
              <a:buFont typeface="+mj-lt"/>
              <a:buAutoNum type="arabicPeriod" startAt="5"/>
              <a:defRPr/>
            </a:pPr>
            <a:r>
              <a:rPr lang="en-US" dirty="0"/>
              <a:t>Performance unpredictability, one of the consequences of resource sharing. </a:t>
            </a:r>
          </a:p>
          <a:p>
            <a:pPr lvl="1" eaLnBrk="1" hangingPunct="1">
              <a:defRPr/>
            </a:pPr>
            <a:r>
              <a:rPr lang="en-US" dirty="0"/>
              <a:t>How to use resource virtualization and performance isolation for </a:t>
            </a:r>
            <a:r>
              <a:rPr lang="en-US" dirty="0" err="1"/>
              <a:t>QoS</a:t>
            </a:r>
            <a:r>
              <a:rPr lang="en-US" dirty="0"/>
              <a:t> guarantees?</a:t>
            </a:r>
          </a:p>
          <a:p>
            <a:pPr lvl="1" eaLnBrk="1" hangingPunct="1">
              <a:defRPr/>
            </a:pPr>
            <a:r>
              <a:rPr lang="en-US" dirty="0"/>
              <a:t>How to support elasticity, the ability to scale up and down quickly?</a:t>
            </a:r>
          </a:p>
          <a:p>
            <a:pPr marL="914400" lvl="1" indent="-457200" eaLnBrk="1" hangingPunct="1">
              <a:buFont typeface="+mj-lt"/>
              <a:buAutoNum type="arabicPeriod" startAt="5"/>
              <a:defRPr/>
            </a:pPr>
            <a:endParaRPr lang="en-US" dirty="0"/>
          </a:p>
          <a:p>
            <a:pPr marL="457200" indent="-457200" eaLnBrk="1" hangingPunct="1">
              <a:buSzPct val="100000"/>
              <a:buFont typeface="+mj-lt"/>
              <a:buAutoNum type="arabicPeriod" startAt="5"/>
              <a:defRPr/>
            </a:pPr>
            <a:r>
              <a:rPr lang="en-US" dirty="0"/>
              <a:t>Resource management: </a:t>
            </a:r>
            <a:r>
              <a:rPr lang="en-US" dirty="0">
                <a:sym typeface="Wingdings" charset="0"/>
              </a:rPr>
              <a:t>It is a big challenge to manage different workloads running on large data centers. Are self-organization and self-management the solution? </a:t>
            </a:r>
          </a:p>
          <a:p>
            <a:pPr marL="457200" indent="-457200" eaLnBrk="1" hangingPunct="1">
              <a:buSzPct val="100000"/>
              <a:buFont typeface="+mj-lt"/>
              <a:buAutoNum type="arabicPeriod" startAt="5"/>
              <a:defRPr/>
            </a:pPr>
            <a:endParaRPr lang="en-US" dirty="0">
              <a:sym typeface="Wingdings" charset="0"/>
            </a:endParaRPr>
          </a:p>
          <a:p>
            <a:pPr marL="457200" indent="-457200" eaLnBrk="1" hangingPunct="1">
              <a:buSzPct val="100000"/>
              <a:buFont typeface="+mj-lt"/>
              <a:buAutoNum type="arabicPeriod" startAt="5"/>
              <a:defRPr/>
            </a:pPr>
            <a:r>
              <a:rPr lang="en-US" dirty="0">
                <a:sym typeface="Wingdings" charset="0"/>
              </a:rPr>
              <a:t>Security and confidentiality: major concern for sensitive applications, e.g., healthcare applications. </a:t>
            </a:r>
          </a:p>
          <a:p>
            <a:pPr marL="0" indent="0" eaLnBrk="1" hangingPunct="1">
              <a:buSzPct val="100000"/>
              <a:buFont typeface="Wingdings" pitchFamily="2" charset="2"/>
              <a:buNone/>
              <a:defRPr/>
            </a:pPr>
            <a:endParaRPr lang="en-US" dirty="0">
              <a:sym typeface="Wingdings" charset="0"/>
            </a:endParaRPr>
          </a:p>
          <a:p>
            <a:pPr marL="0" indent="0" algn="ctr" eaLnBrk="1" hangingPunct="1">
              <a:buSzPct val="100000"/>
              <a:buFont typeface="Wingdings" pitchFamily="2" charset="2"/>
              <a:buNone/>
              <a:defRPr/>
            </a:pPr>
            <a:r>
              <a:rPr lang="en-US" dirty="0">
                <a:sym typeface="Wingdings" charset="0"/>
              </a:rPr>
              <a:t>Addressing these challenges is on-going work!</a:t>
            </a:r>
            <a:endParaRPr lang="en-US" dirty="0"/>
          </a:p>
          <a:p>
            <a:pPr eaLnBrk="1" hangingPunct="1">
              <a:defRPr/>
            </a:pPr>
            <a:endParaRPr lang="en-US" dirty="0"/>
          </a:p>
        </p:txBody>
      </p:sp>
      <p:sp>
        <p:nvSpPr>
          <p:cNvPr id="38915" name="Slide Number Placeholder 4">
            <a:extLst>
              <a:ext uri="{FF2B5EF4-FFF2-40B4-BE49-F238E27FC236}">
                <a16:creationId xmlns:a16="http://schemas.microsoft.com/office/drawing/2014/main" id="{476BB022-C9D1-9AAA-9525-22D7FDACCC1A}"/>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AE92F13E-EB67-464F-A5DF-DF2790F0E0DC}" type="slidenum">
              <a:rPr lang="en-US" altLang="en-US">
                <a:latin typeface="Arial Black" panose="020B0604020202020204" pitchFamily="34" charset="0"/>
              </a:rPr>
              <a:pPr algn="r" eaLnBrk="1" hangingPunct="1"/>
              <a:t>16</a:t>
            </a:fld>
            <a:endParaRPr lang="en-US" altLang="en-US">
              <a:latin typeface="Arial Black"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5">
            <a:extLst>
              <a:ext uri="{FF2B5EF4-FFF2-40B4-BE49-F238E27FC236}">
                <a16:creationId xmlns:a16="http://schemas.microsoft.com/office/drawing/2014/main" id="{66B6EF4A-2C85-3290-744F-E6B9E142E7A2}"/>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Cloud Delivery Models</a:t>
            </a:r>
          </a:p>
        </p:txBody>
      </p:sp>
      <p:sp>
        <p:nvSpPr>
          <p:cNvPr id="18435" name="Content Placeholder 6">
            <a:extLst>
              <a:ext uri="{FF2B5EF4-FFF2-40B4-BE49-F238E27FC236}">
                <a16:creationId xmlns:a16="http://schemas.microsoft.com/office/drawing/2014/main" id="{8504602A-1621-5276-741F-F10089242998}"/>
              </a:ext>
            </a:extLst>
          </p:cNvPr>
          <p:cNvSpPr>
            <a:spLocks noGrp="1"/>
          </p:cNvSpPr>
          <p:nvPr>
            <p:ph sz="quarter" idx="10"/>
          </p:nvPr>
        </p:nvSpPr>
        <p:spPr>
          <a:xfrm>
            <a:off x="228600" y="798513"/>
            <a:ext cx="8639175" cy="3659187"/>
          </a:xfrm>
        </p:spPr>
        <p:txBody>
          <a:bodyPr/>
          <a:lstStyle/>
          <a:p>
            <a:pPr marL="457200" indent="-457200" eaLnBrk="1" hangingPunct="1">
              <a:buSzPct val="100000"/>
              <a:buFont typeface="+mj-lt"/>
              <a:buAutoNum type="arabicPeriod"/>
              <a:defRPr/>
            </a:pPr>
            <a:r>
              <a:rPr lang="en-US" b="1" dirty="0"/>
              <a:t>Software as a Service (</a:t>
            </a:r>
            <a:r>
              <a:rPr lang="en-US" b="1" dirty="0" err="1"/>
              <a:t>SaaS</a:t>
            </a:r>
            <a:r>
              <a:rPr lang="en-US" b="1" dirty="0"/>
              <a:t>)</a:t>
            </a:r>
            <a:r>
              <a:rPr lang="en-US" dirty="0"/>
              <a:t>   (high level)</a:t>
            </a:r>
          </a:p>
          <a:p>
            <a:pPr marL="457200" indent="-457200" eaLnBrk="1" hangingPunct="1">
              <a:buSzPct val="100000"/>
              <a:buFont typeface="+mj-lt"/>
              <a:buAutoNum type="arabicPeriod"/>
              <a:defRPr/>
            </a:pPr>
            <a:r>
              <a:rPr lang="en-US" b="1" dirty="0"/>
              <a:t>Platform as a Service (</a:t>
            </a:r>
            <a:r>
              <a:rPr lang="en-US" b="1" dirty="0" err="1"/>
              <a:t>PaaS</a:t>
            </a:r>
            <a:r>
              <a:rPr lang="en-US" b="1" dirty="0"/>
              <a:t>)</a:t>
            </a:r>
          </a:p>
          <a:p>
            <a:pPr marL="457200" indent="-457200" eaLnBrk="1" hangingPunct="1">
              <a:buSzPct val="100000"/>
              <a:buFont typeface="+mj-lt"/>
              <a:buAutoNum type="arabicPeriod"/>
              <a:defRPr/>
            </a:pPr>
            <a:r>
              <a:rPr lang="en-US" b="1" dirty="0"/>
              <a:t>Infrastructure as a Service (</a:t>
            </a:r>
            <a:r>
              <a:rPr lang="en-US" b="1" dirty="0" err="1"/>
              <a:t>IaaS</a:t>
            </a:r>
            <a:r>
              <a:rPr lang="en-US" b="1" dirty="0"/>
              <a:t>)  </a:t>
            </a:r>
            <a:r>
              <a:rPr lang="en-US" dirty="0"/>
              <a:t>(low level)</a:t>
            </a:r>
          </a:p>
        </p:txBody>
      </p:sp>
      <p:sp>
        <p:nvSpPr>
          <p:cNvPr id="39939" name="Slide Number Placeholder 2">
            <a:extLst>
              <a:ext uri="{FF2B5EF4-FFF2-40B4-BE49-F238E27FC236}">
                <a16:creationId xmlns:a16="http://schemas.microsoft.com/office/drawing/2014/main" id="{4D44789B-0A54-528C-6D8B-005F093A5FD2}"/>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3560369A-C3CF-A34A-9A93-B9A892CAEA0E}" type="slidenum">
              <a:rPr lang="en-US" altLang="en-US">
                <a:latin typeface="Arial Black" panose="020B0604020202020204" pitchFamily="34" charset="0"/>
              </a:rPr>
              <a:pPr algn="r" eaLnBrk="1" hangingPunct="1"/>
              <a:t>17</a:t>
            </a:fld>
            <a:endParaRPr lang="en-US" altLang="en-US">
              <a:latin typeface="Arial Black" panose="020B0604020202020204" pitchFamily="34" charset="0"/>
            </a:endParaRPr>
          </a:p>
        </p:txBody>
      </p:sp>
      <p:pic>
        <p:nvPicPr>
          <p:cNvPr id="39940" name="Picture 4" descr="Cloud_computing_layers.png">
            <a:extLst>
              <a:ext uri="{FF2B5EF4-FFF2-40B4-BE49-F238E27FC236}">
                <a16:creationId xmlns:a16="http://schemas.microsoft.com/office/drawing/2014/main" id="{DD2FDBC8-00D0-7C26-FC74-CD1F5588FBC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28863" y="2344738"/>
            <a:ext cx="4419600" cy="408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1" name="TextBox 2">
            <a:extLst>
              <a:ext uri="{FF2B5EF4-FFF2-40B4-BE49-F238E27FC236}">
                <a16:creationId xmlns:a16="http://schemas.microsoft.com/office/drawing/2014/main" id="{1C31B2E0-01AB-2115-5F63-9E7BBD97ADB3}"/>
              </a:ext>
            </a:extLst>
          </p:cNvPr>
          <p:cNvSpPr txBox="1">
            <a:spLocks noChangeArrowheads="1"/>
          </p:cNvSpPr>
          <p:nvPr/>
        </p:nvSpPr>
        <p:spPr bwMode="auto">
          <a:xfrm>
            <a:off x="6875463" y="6248400"/>
            <a:ext cx="15509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400"/>
              <a:t>source Wikipedia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EA593A3A-4393-DD52-8678-CA0CF5985236}"/>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Infrastructure-as-a-Service (IaaS)</a:t>
            </a:r>
          </a:p>
        </p:txBody>
      </p:sp>
      <p:sp>
        <p:nvSpPr>
          <p:cNvPr id="21507" name="Content Placeholder 2">
            <a:extLst>
              <a:ext uri="{FF2B5EF4-FFF2-40B4-BE49-F238E27FC236}">
                <a16:creationId xmlns:a16="http://schemas.microsoft.com/office/drawing/2014/main" id="{CD79DFD5-BB79-78D1-6C6F-5C2210D7D273}"/>
              </a:ext>
            </a:extLst>
          </p:cNvPr>
          <p:cNvSpPr>
            <a:spLocks noGrp="1"/>
          </p:cNvSpPr>
          <p:nvPr>
            <p:ph sz="quarter" idx="10"/>
          </p:nvPr>
        </p:nvSpPr>
        <p:spPr>
          <a:xfrm>
            <a:off x="228600" y="234950"/>
            <a:ext cx="8639175" cy="3659188"/>
          </a:xfrm>
        </p:spPr>
        <p:txBody>
          <a:bodyPr/>
          <a:lstStyle/>
          <a:p>
            <a:pPr marL="0" indent="0" eaLnBrk="1" hangingPunct="1">
              <a:buFont typeface="Wingdings" pitchFamily="2" charset="2"/>
              <a:buNone/>
              <a:defRPr/>
            </a:pPr>
            <a:endParaRPr lang="en-US" dirty="0"/>
          </a:p>
          <a:p>
            <a:pPr eaLnBrk="1" hangingPunct="1">
              <a:defRPr/>
            </a:pPr>
            <a:r>
              <a:rPr lang="en-US" dirty="0"/>
              <a:t>Infrastructure is compute resources, CPU, VMs, storage, </a:t>
            </a:r>
            <a:r>
              <a:rPr lang="en-US" dirty="0" err="1"/>
              <a:t>etc</a:t>
            </a:r>
            <a:endParaRPr lang="en-US" dirty="0"/>
          </a:p>
          <a:p>
            <a:pPr eaLnBrk="1" hangingPunct="1">
              <a:defRPr/>
            </a:pPr>
            <a:endParaRPr lang="en-US" dirty="0"/>
          </a:p>
          <a:p>
            <a:pPr eaLnBrk="1" hangingPunct="1">
              <a:defRPr/>
            </a:pPr>
            <a:r>
              <a:rPr lang="en-US" dirty="0"/>
              <a:t>The user is able to deploy and run arbitrary software, which can include operating systems and applications.</a:t>
            </a:r>
          </a:p>
          <a:p>
            <a:pPr eaLnBrk="1" hangingPunct="1">
              <a:defRPr/>
            </a:pPr>
            <a:r>
              <a:rPr lang="en-US" dirty="0"/>
              <a:t>The user does not manage or control the underlying Cloud infrastructure but has control over operating systems, storage, deployed applications, and possibly limited control of some networking components, e.g., host firewalls. </a:t>
            </a:r>
          </a:p>
          <a:p>
            <a:pPr eaLnBrk="1" hangingPunct="1">
              <a:defRPr/>
            </a:pPr>
            <a:endParaRPr lang="en-US" dirty="0"/>
          </a:p>
          <a:p>
            <a:pPr eaLnBrk="1" hangingPunct="1">
              <a:defRPr/>
            </a:pPr>
            <a:r>
              <a:rPr lang="en-US" dirty="0"/>
              <a:t>Services offered by this delivery model include:  server hosting, storage, computing hardware, operating systems, virtual instances, load balancing, Internet access, and bandwidth provisioning. </a:t>
            </a:r>
          </a:p>
          <a:p>
            <a:pPr eaLnBrk="1" hangingPunct="1">
              <a:defRPr/>
            </a:pPr>
            <a:endParaRPr lang="en-US" dirty="0"/>
          </a:p>
          <a:p>
            <a:pPr eaLnBrk="1" hangingPunct="1">
              <a:defRPr/>
            </a:pPr>
            <a:r>
              <a:rPr lang="en-US" dirty="0"/>
              <a:t>Example: Amazon EC2</a:t>
            </a:r>
          </a:p>
        </p:txBody>
      </p:sp>
      <p:sp>
        <p:nvSpPr>
          <p:cNvPr id="40963" name="Slide Number Placeholder 4">
            <a:extLst>
              <a:ext uri="{FF2B5EF4-FFF2-40B4-BE49-F238E27FC236}">
                <a16:creationId xmlns:a16="http://schemas.microsoft.com/office/drawing/2014/main" id="{5C6D53A2-AFDE-0C24-6B1C-F6589D74AC5B}"/>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9BAA13E8-D736-5E4A-98F1-BA04725F3D18}" type="slidenum">
              <a:rPr lang="en-US" altLang="en-US">
                <a:latin typeface="Arial Black" panose="020B0604020202020204" pitchFamily="34" charset="0"/>
              </a:rPr>
              <a:pPr algn="r" eaLnBrk="1" hangingPunct="1"/>
              <a:t>18</a:t>
            </a:fld>
            <a:endParaRPr lang="en-US" altLang="en-US">
              <a:latin typeface="Arial Black"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B09FF906-5059-25FC-F0E9-56A29F2F6F39}"/>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Platform-as-a-Service (PaaS)</a:t>
            </a:r>
          </a:p>
        </p:txBody>
      </p:sp>
      <p:sp>
        <p:nvSpPr>
          <p:cNvPr id="20483" name="Content Placeholder 2">
            <a:extLst>
              <a:ext uri="{FF2B5EF4-FFF2-40B4-BE49-F238E27FC236}">
                <a16:creationId xmlns:a16="http://schemas.microsoft.com/office/drawing/2014/main" id="{A6DA9269-69B6-0AFD-D3F8-4272E72509CE}"/>
              </a:ext>
            </a:extLst>
          </p:cNvPr>
          <p:cNvSpPr>
            <a:spLocks noGrp="1"/>
          </p:cNvSpPr>
          <p:nvPr>
            <p:ph sz="quarter" idx="10"/>
          </p:nvPr>
        </p:nvSpPr>
        <p:spPr>
          <a:xfrm>
            <a:off x="228600" y="1062038"/>
            <a:ext cx="8639175" cy="3660775"/>
          </a:xfrm>
        </p:spPr>
        <p:txBody>
          <a:bodyPr/>
          <a:lstStyle/>
          <a:p>
            <a:pPr eaLnBrk="1" hangingPunct="1">
              <a:defRPr/>
            </a:pPr>
            <a:r>
              <a:rPr lang="en-US" dirty="0"/>
              <a:t>Allows a cloud user to deploy consumer-created or acquired applications using programming languages and tools supported by the service provider.</a:t>
            </a:r>
          </a:p>
          <a:p>
            <a:pPr eaLnBrk="1" hangingPunct="1">
              <a:defRPr/>
            </a:pPr>
            <a:r>
              <a:rPr lang="en-US" dirty="0"/>
              <a:t>The user:</a:t>
            </a:r>
          </a:p>
          <a:p>
            <a:pPr lvl="1" eaLnBrk="1" hangingPunct="1">
              <a:defRPr/>
            </a:pPr>
            <a:r>
              <a:rPr lang="en-US" dirty="0"/>
              <a:t>Has control over the deployed applications and, possibly, application hosting environment configurations.</a:t>
            </a:r>
          </a:p>
          <a:p>
            <a:pPr lvl="1" eaLnBrk="1" hangingPunct="1">
              <a:defRPr/>
            </a:pPr>
            <a:r>
              <a:rPr lang="en-US" dirty="0"/>
              <a:t>Does not manage or control the underlying Cloud infrastructure including network, servers, operating systems, or storage. </a:t>
            </a:r>
          </a:p>
          <a:p>
            <a:pPr eaLnBrk="1" hangingPunct="1">
              <a:defRPr/>
            </a:pPr>
            <a:r>
              <a:rPr lang="en-US" dirty="0"/>
              <a:t>Not particularly useful when: </a:t>
            </a:r>
          </a:p>
          <a:p>
            <a:pPr lvl="1" eaLnBrk="1" hangingPunct="1">
              <a:defRPr/>
            </a:pPr>
            <a:r>
              <a:rPr lang="en-US" dirty="0"/>
              <a:t>The application must be portable.</a:t>
            </a:r>
          </a:p>
          <a:p>
            <a:pPr lvl="1" eaLnBrk="1" hangingPunct="1">
              <a:defRPr/>
            </a:pPr>
            <a:r>
              <a:rPr lang="en-US" dirty="0"/>
              <a:t>Proprietary programming languages are used.</a:t>
            </a:r>
          </a:p>
          <a:p>
            <a:pPr lvl="1" eaLnBrk="1" hangingPunct="1">
              <a:defRPr/>
            </a:pPr>
            <a:r>
              <a:rPr lang="en-US" dirty="0"/>
              <a:t>The hardware and software must be </a:t>
            </a:r>
            <a:r>
              <a:rPr lang="en-US" dirty="0" err="1"/>
              <a:t>customised</a:t>
            </a:r>
            <a:r>
              <a:rPr lang="en-US" dirty="0"/>
              <a:t> to improve the performance of the application.</a:t>
            </a:r>
          </a:p>
          <a:p>
            <a:pPr eaLnBrk="1" hangingPunct="1">
              <a:defRPr/>
            </a:pPr>
            <a:r>
              <a:rPr lang="en-US" dirty="0"/>
              <a:t>Examples: Google App Engine, Windows Azure</a:t>
            </a:r>
          </a:p>
        </p:txBody>
      </p:sp>
      <p:sp>
        <p:nvSpPr>
          <p:cNvPr id="41987" name="Slide Number Placeholder 4">
            <a:extLst>
              <a:ext uri="{FF2B5EF4-FFF2-40B4-BE49-F238E27FC236}">
                <a16:creationId xmlns:a16="http://schemas.microsoft.com/office/drawing/2014/main" id="{9CB6B7CB-4E87-73DF-68ED-04FDF176519D}"/>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EC21F50D-D195-8E47-82E2-BA0AC838B1E4}" type="slidenum">
              <a:rPr lang="en-US" altLang="en-US">
                <a:latin typeface="Arial Black" panose="020B0604020202020204" pitchFamily="34" charset="0"/>
              </a:rPr>
              <a:pPr algn="r" eaLnBrk="1" hangingPunct="1"/>
              <a:t>19</a:t>
            </a:fld>
            <a:endParaRPr lang="en-US" altLang="en-US">
              <a:latin typeface="Arial Black"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649180C-3942-C475-6D6D-0D708D1A25B6}"/>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My Background and Contact Details</a:t>
            </a:r>
          </a:p>
        </p:txBody>
      </p:sp>
      <p:sp>
        <p:nvSpPr>
          <p:cNvPr id="3" name="Content Placeholder 2">
            <a:extLst>
              <a:ext uri="{FF2B5EF4-FFF2-40B4-BE49-F238E27FC236}">
                <a16:creationId xmlns:a16="http://schemas.microsoft.com/office/drawing/2014/main" id="{821421C8-5C93-6EC2-C218-7AE4EDE42BBD}"/>
              </a:ext>
            </a:extLst>
          </p:cNvPr>
          <p:cNvSpPr>
            <a:spLocks noGrp="1"/>
          </p:cNvSpPr>
          <p:nvPr>
            <p:ph sz="quarter" idx="10"/>
          </p:nvPr>
        </p:nvSpPr>
        <p:spPr>
          <a:xfrm>
            <a:off x="228600" y="1103313"/>
            <a:ext cx="8639175" cy="3659187"/>
          </a:xfrm>
        </p:spPr>
        <p:txBody>
          <a:bodyPr/>
          <a:lstStyle/>
          <a:p>
            <a:pPr eaLnBrk="1" hangingPunct="1">
              <a:defRPr/>
            </a:pPr>
            <a:r>
              <a:rPr lang="en-US" dirty="0" err="1"/>
              <a:t>Dr</a:t>
            </a:r>
            <a:r>
              <a:rPr lang="en-US" dirty="0"/>
              <a:t> </a:t>
            </a:r>
            <a:r>
              <a:rPr lang="en-US" b="1" dirty="0" err="1"/>
              <a:t>Eva</a:t>
            </a:r>
            <a:r>
              <a:rPr lang="en-US" dirty="0" err="1"/>
              <a:t>ngelia</a:t>
            </a:r>
            <a:r>
              <a:rPr lang="en-US" dirty="0"/>
              <a:t> </a:t>
            </a:r>
            <a:r>
              <a:rPr lang="en-US" dirty="0" err="1"/>
              <a:t>Kalyvianaki</a:t>
            </a:r>
            <a:endParaRPr lang="en-US" dirty="0"/>
          </a:p>
          <a:p>
            <a:pPr eaLnBrk="1" hangingPunct="1">
              <a:defRPr/>
            </a:pPr>
            <a:r>
              <a:rPr lang="en-GB" sz="2000" dirty="0"/>
              <a:t>Associate Professor @CST since Oct. 2018</a:t>
            </a:r>
          </a:p>
          <a:p>
            <a:pPr eaLnBrk="1" hangingPunct="1">
              <a:defRPr/>
            </a:pPr>
            <a:r>
              <a:rPr lang="en-GB" sz="2000" dirty="0"/>
              <a:t>Research Collaborator at Meta (@</a:t>
            </a:r>
            <a:r>
              <a:rPr lang="en-GB" sz="2000" dirty="0" err="1"/>
              <a:t>Magnit</a:t>
            </a:r>
            <a:r>
              <a:rPr lang="en-GB" sz="2000" dirty="0"/>
              <a:t>) in 2023-24</a:t>
            </a:r>
          </a:p>
          <a:p>
            <a:pPr eaLnBrk="1" hangingPunct="1">
              <a:defRPr/>
            </a:pPr>
            <a:r>
              <a:rPr lang="en-GB" sz="2000" dirty="0"/>
              <a:t>PhD from the CL, Cambridge University (</a:t>
            </a:r>
            <a:r>
              <a:rPr lang="en-GB" sz="2000" dirty="0" err="1"/>
              <a:t>srg</a:t>
            </a:r>
            <a:r>
              <a:rPr lang="en-GB" sz="2000" dirty="0"/>
              <a:t>, </a:t>
            </a:r>
            <a:r>
              <a:rPr lang="en-GB" sz="2000" dirty="0" err="1"/>
              <a:t>netos</a:t>
            </a:r>
            <a:r>
              <a:rPr lang="en-GB" sz="2000" dirty="0"/>
              <a:t> group)</a:t>
            </a:r>
            <a:endParaRPr lang="en-US" sz="2000" dirty="0"/>
          </a:p>
          <a:p>
            <a:pPr eaLnBrk="1" hangingPunct="1">
              <a:defRPr/>
            </a:pPr>
            <a:r>
              <a:rPr lang="en-GB" sz="2000" dirty="0"/>
              <a:t>Postdoc from Imperial College L</a:t>
            </a:r>
            <a:r>
              <a:rPr lang="en-US" sz="2000" dirty="0"/>
              <a:t>o</a:t>
            </a:r>
            <a:r>
              <a:rPr lang="en-GB" sz="2000" dirty="0" err="1"/>
              <a:t>ndon</a:t>
            </a:r>
            <a:r>
              <a:rPr lang="en-GB" sz="2000" dirty="0"/>
              <a:t> </a:t>
            </a:r>
          </a:p>
          <a:p>
            <a:pPr eaLnBrk="1" hangingPunct="1">
              <a:defRPr/>
            </a:pPr>
            <a:r>
              <a:rPr lang="en-GB" sz="2000" dirty="0"/>
              <a:t>Lecturer/Senior Lecturer in City University London</a:t>
            </a:r>
          </a:p>
          <a:p>
            <a:pPr eaLnBrk="1" hangingPunct="1">
              <a:defRPr/>
            </a:pPr>
            <a:r>
              <a:rPr lang="en-GB" dirty="0"/>
              <a:t>I like building systems, working in C</a:t>
            </a:r>
            <a:r>
              <a:rPr lang="en-US" dirty="0"/>
              <a:t>l</a:t>
            </a:r>
            <a:r>
              <a:rPr lang="en-GB" dirty="0" err="1"/>
              <a:t>oud</a:t>
            </a:r>
            <a:r>
              <a:rPr lang="en-GB" dirty="0"/>
              <a:t> computing, distributed systems management and autonomic computing</a:t>
            </a:r>
          </a:p>
          <a:p>
            <a:pPr eaLnBrk="1" hangingPunct="1">
              <a:defRPr/>
            </a:pPr>
            <a:endParaRPr lang="en-GB" dirty="0"/>
          </a:p>
          <a:p>
            <a:pPr eaLnBrk="1" hangingPunct="1">
              <a:defRPr/>
            </a:pPr>
            <a:r>
              <a:rPr lang="en-GB" dirty="0"/>
              <a:t>Office in FN15</a:t>
            </a:r>
          </a:p>
          <a:p>
            <a:pPr eaLnBrk="1" hangingPunct="1">
              <a:defRPr/>
            </a:pPr>
            <a:r>
              <a:rPr lang="en-US" dirty="0">
                <a:hlinkClick r:id="rId2"/>
              </a:rPr>
              <a:t>e</a:t>
            </a:r>
            <a:r>
              <a:rPr lang="en-GB" dirty="0">
                <a:hlinkClick r:id="rId2"/>
              </a:rPr>
              <a:t>k264@cam.ac.uk</a:t>
            </a:r>
            <a:endParaRPr lang="en-GB" dirty="0"/>
          </a:p>
          <a:p>
            <a:pPr eaLnBrk="1" hangingPunct="1">
              <a:defRPr/>
            </a:pPr>
            <a:r>
              <a:rPr lang="en-GB" dirty="0">
                <a:hlinkClick r:id="rId3"/>
              </a:rPr>
              <a:t>http://www.cst.cam.ac.uk/~ek264/</a:t>
            </a:r>
            <a:endParaRPr lang="en-GB" dirty="0"/>
          </a:p>
          <a:p>
            <a:pPr eaLnBrk="1" hangingPunct="1">
              <a:defRPr/>
            </a:pPr>
            <a:endParaRPr lang="en-GB" dirty="0"/>
          </a:p>
          <a:p>
            <a:pPr eaLnBrk="1" hangingPunct="1">
              <a:defRPr/>
            </a:pPr>
            <a:endParaRPr lang="en-GB" dirty="0"/>
          </a:p>
          <a:p>
            <a:pPr marL="0" indent="0" eaLnBrk="1" hangingPunct="1">
              <a:buFont typeface="Wingdings" pitchFamily="2" charset="2"/>
              <a:buNone/>
              <a:defRPr/>
            </a:pPr>
            <a:endParaRPr lang="en-GB" dirty="0"/>
          </a:p>
        </p:txBody>
      </p:sp>
      <p:sp>
        <p:nvSpPr>
          <p:cNvPr id="20483" name="Slide Number Placeholder 4">
            <a:extLst>
              <a:ext uri="{FF2B5EF4-FFF2-40B4-BE49-F238E27FC236}">
                <a16:creationId xmlns:a16="http://schemas.microsoft.com/office/drawing/2014/main" id="{AFA1E2BB-5C37-47FD-80EF-09C5A395F0B9}"/>
              </a:ext>
            </a:extLst>
          </p:cNvPr>
          <p:cNvSpPr txBox="1">
            <a:spLocks/>
          </p:cNvSpPr>
          <p:nvPr/>
        </p:nvSpPr>
        <p:spPr bwMode="auto">
          <a:xfrm>
            <a:off x="7569200" y="6215063"/>
            <a:ext cx="1439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F0135119-20F0-4041-BB7A-A881EEABAC66}" type="slidenum">
              <a:rPr lang="en-US" altLang="en-US">
                <a:latin typeface="Arial Black" panose="020B0604020202020204" pitchFamily="34" charset="0"/>
              </a:rPr>
              <a:pPr algn="r" eaLnBrk="1" hangingPunct="1"/>
              <a:t>2</a:t>
            </a:fld>
            <a:endParaRPr lang="en-US" altLang="en-US">
              <a:latin typeface="Arial Black"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BD844E42-E2EA-83A6-5FBE-B24628FDF9F9}"/>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Software-as-a-Service (SaaS)</a:t>
            </a:r>
          </a:p>
        </p:txBody>
      </p:sp>
      <p:sp>
        <p:nvSpPr>
          <p:cNvPr id="19459" name="Content Placeholder 5">
            <a:extLst>
              <a:ext uri="{FF2B5EF4-FFF2-40B4-BE49-F238E27FC236}">
                <a16:creationId xmlns:a16="http://schemas.microsoft.com/office/drawing/2014/main" id="{5B97299D-B2A1-A4CC-B6B0-71C31FF2A4D0}"/>
              </a:ext>
            </a:extLst>
          </p:cNvPr>
          <p:cNvSpPr>
            <a:spLocks noGrp="1"/>
          </p:cNvSpPr>
          <p:nvPr>
            <p:ph sz="quarter" idx="10"/>
          </p:nvPr>
        </p:nvSpPr>
        <p:spPr>
          <a:xfrm>
            <a:off x="228600" y="1022350"/>
            <a:ext cx="8639175" cy="3659188"/>
          </a:xfrm>
        </p:spPr>
        <p:txBody>
          <a:bodyPr/>
          <a:lstStyle/>
          <a:p>
            <a:pPr eaLnBrk="1" hangingPunct="1">
              <a:defRPr/>
            </a:pPr>
            <a:r>
              <a:rPr lang="en-US" dirty="0"/>
              <a:t>Applications are supplied by the service provider.</a:t>
            </a:r>
          </a:p>
          <a:p>
            <a:pPr eaLnBrk="1" hangingPunct="1">
              <a:defRPr/>
            </a:pPr>
            <a:r>
              <a:rPr lang="en-US" dirty="0"/>
              <a:t>The user does not manage or control the underlying Cloud infrastructure or individual application capabilities. </a:t>
            </a:r>
          </a:p>
          <a:p>
            <a:pPr eaLnBrk="1" hangingPunct="1">
              <a:defRPr/>
            </a:pPr>
            <a:r>
              <a:rPr lang="en-US" dirty="0"/>
              <a:t>Services offered include: </a:t>
            </a:r>
          </a:p>
          <a:p>
            <a:pPr lvl="1" eaLnBrk="1" hangingPunct="1">
              <a:defRPr/>
            </a:pPr>
            <a:r>
              <a:rPr lang="en-US" dirty="0"/>
              <a:t>Enterprise services such as: workflow management, communications, digital signature, customer relationship management (CRM), desktop software, financial management, geo-spatial, and search.</a:t>
            </a:r>
          </a:p>
          <a:p>
            <a:pPr eaLnBrk="1" hangingPunct="1">
              <a:defRPr/>
            </a:pPr>
            <a:r>
              <a:rPr lang="en-US" dirty="0"/>
              <a:t>Not suitable for real-time applications or for those where data is not allowed to be hosted externally.</a:t>
            </a:r>
          </a:p>
          <a:p>
            <a:pPr eaLnBrk="1" hangingPunct="1">
              <a:defRPr/>
            </a:pPr>
            <a:endParaRPr lang="en-US" dirty="0"/>
          </a:p>
          <a:p>
            <a:pPr eaLnBrk="1" hangingPunct="1">
              <a:defRPr/>
            </a:pPr>
            <a:r>
              <a:rPr lang="en-US" dirty="0"/>
              <a:t>Examples: Gmail, </a:t>
            </a:r>
            <a:r>
              <a:rPr lang="en-US" dirty="0" err="1"/>
              <a:t>Salesforce</a:t>
            </a:r>
            <a:endParaRPr lang="en-US" dirty="0"/>
          </a:p>
        </p:txBody>
      </p:sp>
      <p:sp>
        <p:nvSpPr>
          <p:cNvPr id="43011" name="Slide Number Placeholder 3">
            <a:extLst>
              <a:ext uri="{FF2B5EF4-FFF2-40B4-BE49-F238E27FC236}">
                <a16:creationId xmlns:a16="http://schemas.microsoft.com/office/drawing/2014/main" id="{1D4AD90F-1D6A-CE46-6EC8-10609DFE05F4}"/>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53EF04A3-30B5-584C-8942-161CDC8C40BA}" type="slidenum">
              <a:rPr lang="en-US" altLang="en-US">
                <a:latin typeface="Arial Black" panose="020B0604020202020204" pitchFamily="34" charset="0"/>
              </a:rPr>
              <a:pPr algn="r" eaLnBrk="1" hangingPunct="1"/>
              <a:t>20</a:t>
            </a:fld>
            <a:endParaRPr lang="en-US" altLang="en-US">
              <a:latin typeface="Arial Black"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5B4C7E37-6C86-2283-46BF-7630FE25785F}"/>
              </a:ext>
            </a:extLst>
          </p:cNvPr>
          <p:cNvSpPr txBox="1">
            <a:spLocks/>
          </p:cNvSpPr>
          <p:nvPr/>
        </p:nvSpPr>
        <p:spPr bwMode="auto">
          <a:xfrm>
            <a:off x="-80963" y="82550"/>
            <a:ext cx="94249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ＭＳ Ｐゴシック" panose="020B0600070205080204" pitchFamily="34" charset="-128"/>
              </a:defRPr>
            </a:lvl1pPr>
            <a:lvl2pPr marL="742950" indent="-285750" defTabSz="457200">
              <a:defRPr>
                <a:solidFill>
                  <a:schemeClr val="tx1"/>
                </a:solidFill>
                <a:latin typeface="Arial" panose="020B0604020202020204" pitchFamily="34" charset="0"/>
                <a:ea typeface="ＭＳ Ｐゴシック" panose="020B0600070205080204" pitchFamily="34" charset="-128"/>
              </a:defRPr>
            </a:lvl2pPr>
            <a:lvl3pPr marL="1143000" indent="-228600" defTabSz="457200">
              <a:defRPr>
                <a:solidFill>
                  <a:schemeClr val="tx1"/>
                </a:solidFill>
                <a:latin typeface="Arial" panose="020B0604020202020204" pitchFamily="34" charset="0"/>
                <a:ea typeface="ＭＳ Ｐゴシック" panose="020B0600070205080204" pitchFamily="34" charset="-128"/>
              </a:defRPr>
            </a:lvl3pPr>
            <a:lvl4pPr marL="1600200" indent="-228600" defTabSz="457200">
              <a:defRPr>
                <a:solidFill>
                  <a:schemeClr val="tx1"/>
                </a:solidFill>
                <a:latin typeface="Arial" panose="020B0604020202020204" pitchFamily="34" charset="0"/>
                <a:ea typeface="ＭＳ Ｐゴシック" panose="020B0600070205080204" pitchFamily="34" charset="-128"/>
              </a:defRPr>
            </a:lvl4pPr>
            <a:lvl5pPr marL="2057400" indent="-228600" defTabSz="4572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200" b="1">
                <a:solidFill>
                  <a:srgbClr val="9D1023"/>
                </a:solidFill>
                <a:cs typeface="Arial" panose="020B0604020202020204" pitchFamily="34" charset="0"/>
              </a:rPr>
              <a:t>The Three delivery models of Cloud Computing</a:t>
            </a:r>
          </a:p>
        </p:txBody>
      </p:sp>
      <p:sp>
        <p:nvSpPr>
          <p:cNvPr id="44034" name="Slide Number Placeholder 4">
            <a:extLst>
              <a:ext uri="{FF2B5EF4-FFF2-40B4-BE49-F238E27FC236}">
                <a16:creationId xmlns:a16="http://schemas.microsoft.com/office/drawing/2014/main" id="{F1B0D3B7-6E97-1F68-5055-EF03766642FA}"/>
              </a:ext>
            </a:extLst>
          </p:cNvPr>
          <p:cNvSpPr>
            <a:spLocks noGrp="1"/>
          </p:cNvSpPr>
          <p:nvPr>
            <p:ph type="sldNum" sz="quarter" idx="11"/>
          </p:nvPr>
        </p:nvSpPr>
        <p:spPr bwMode="auto">
          <a:xfrm>
            <a:off x="7010400" y="6248400"/>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a:fld id="{26BE44AB-5EA7-5243-A4B0-4408894135B8}" type="slidenum">
              <a:rPr lang="en-US" altLang="en-US">
                <a:latin typeface="Arial Black" panose="020B0604020202020204" pitchFamily="34" charset="0"/>
              </a:rPr>
              <a:pPr algn="r"/>
              <a:t>21</a:t>
            </a:fld>
            <a:endParaRPr lang="en-US" altLang="en-US">
              <a:latin typeface="Arial Black" panose="020B0604020202020204" pitchFamily="34" charset="0"/>
            </a:endParaRPr>
          </a:p>
        </p:txBody>
      </p:sp>
      <p:pic>
        <p:nvPicPr>
          <p:cNvPr id="44035" name="Picture 1">
            <a:extLst>
              <a:ext uri="{FF2B5EF4-FFF2-40B4-BE49-F238E27FC236}">
                <a16:creationId xmlns:a16="http://schemas.microsoft.com/office/drawing/2014/main" id="{847A5C25-9004-53CA-90CE-3113A9C7876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0" y="990600"/>
            <a:ext cx="6985000" cy="486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4">
            <a:extLst>
              <a:ext uri="{FF2B5EF4-FFF2-40B4-BE49-F238E27FC236}">
                <a16:creationId xmlns:a16="http://schemas.microsoft.com/office/drawing/2014/main" id="{67CCFD6F-EE39-BF9B-0895-C34C5FADF051}"/>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Cloud activities</a:t>
            </a:r>
          </a:p>
        </p:txBody>
      </p:sp>
      <p:sp>
        <p:nvSpPr>
          <p:cNvPr id="6" name="Content Placeholder 5">
            <a:extLst>
              <a:ext uri="{FF2B5EF4-FFF2-40B4-BE49-F238E27FC236}">
                <a16:creationId xmlns:a16="http://schemas.microsoft.com/office/drawing/2014/main" id="{853FA0B9-F637-1EFB-D035-A590D8E197CE}"/>
              </a:ext>
            </a:extLst>
          </p:cNvPr>
          <p:cNvSpPr>
            <a:spLocks noGrp="1"/>
          </p:cNvSpPr>
          <p:nvPr>
            <p:ph sz="quarter" idx="10"/>
          </p:nvPr>
        </p:nvSpPr>
        <p:spPr>
          <a:xfrm>
            <a:off x="228600" y="1357313"/>
            <a:ext cx="8639175" cy="3659187"/>
          </a:xfrm>
        </p:spPr>
        <p:txBody>
          <a:bodyPr/>
          <a:lstStyle/>
          <a:p>
            <a:pPr eaLnBrk="1" hangingPunct="1">
              <a:defRPr/>
            </a:pPr>
            <a:r>
              <a:rPr lang="en-US"/>
              <a:t>Service management and provisioning including:</a:t>
            </a:r>
          </a:p>
          <a:p>
            <a:pPr lvl="1" eaLnBrk="1" hangingPunct="1">
              <a:defRPr/>
            </a:pPr>
            <a:r>
              <a:rPr lang="en-US"/>
              <a:t>Virtualization. </a:t>
            </a:r>
          </a:p>
          <a:p>
            <a:pPr lvl="1" eaLnBrk="1" hangingPunct="1">
              <a:defRPr/>
            </a:pPr>
            <a:r>
              <a:rPr lang="en-US"/>
              <a:t>Service provisioning. </a:t>
            </a:r>
          </a:p>
          <a:p>
            <a:pPr lvl="1" eaLnBrk="1" hangingPunct="1">
              <a:defRPr/>
            </a:pPr>
            <a:r>
              <a:rPr lang="en-US"/>
              <a:t>Call center.</a:t>
            </a:r>
          </a:p>
          <a:p>
            <a:pPr lvl="1" eaLnBrk="1" hangingPunct="1">
              <a:defRPr/>
            </a:pPr>
            <a:r>
              <a:rPr lang="en-US"/>
              <a:t>Operations management. </a:t>
            </a:r>
          </a:p>
          <a:p>
            <a:pPr lvl="1" eaLnBrk="1" hangingPunct="1">
              <a:defRPr/>
            </a:pPr>
            <a:r>
              <a:rPr lang="en-US"/>
              <a:t>Systems management. </a:t>
            </a:r>
          </a:p>
          <a:p>
            <a:pPr lvl="1" eaLnBrk="1" hangingPunct="1">
              <a:defRPr/>
            </a:pPr>
            <a:r>
              <a:rPr lang="en-US"/>
              <a:t>QoS management. </a:t>
            </a:r>
          </a:p>
          <a:p>
            <a:pPr lvl="1" eaLnBrk="1" hangingPunct="1">
              <a:defRPr/>
            </a:pPr>
            <a:r>
              <a:rPr lang="en-US"/>
              <a:t>Billing and accounting, asset management. </a:t>
            </a:r>
          </a:p>
          <a:p>
            <a:pPr lvl="1" eaLnBrk="1" hangingPunct="1">
              <a:defRPr/>
            </a:pPr>
            <a:r>
              <a:rPr lang="en-US"/>
              <a:t>SLA management.</a:t>
            </a:r>
          </a:p>
          <a:p>
            <a:pPr lvl="1" eaLnBrk="1" hangingPunct="1">
              <a:defRPr/>
            </a:pPr>
            <a:r>
              <a:rPr lang="en-US"/>
              <a:t>Technical support and backups.</a:t>
            </a:r>
          </a:p>
          <a:p>
            <a:pPr eaLnBrk="1" hangingPunct="1">
              <a:defRPr/>
            </a:pPr>
            <a:endParaRPr lang="en-US" dirty="0"/>
          </a:p>
        </p:txBody>
      </p:sp>
      <p:sp>
        <p:nvSpPr>
          <p:cNvPr id="45059" name="Slide Number Placeholder 2">
            <a:extLst>
              <a:ext uri="{FF2B5EF4-FFF2-40B4-BE49-F238E27FC236}">
                <a16:creationId xmlns:a16="http://schemas.microsoft.com/office/drawing/2014/main" id="{424402B0-A0E2-4773-32DF-31B7979BFA69}"/>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77E36345-AFD7-DB4E-851B-374EAFCFDDC0}" type="slidenum">
              <a:rPr lang="en-US" altLang="en-US">
                <a:latin typeface="Arial Black" panose="020B0604020202020204" pitchFamily="34" charset="0"/>
              </a:rPr>
              <a:pPr algn="r" eaLnBrk="1" hangingPunct="1"/>
              <a:t>22</a:t>
            </a:fld>
            <a:endParaRPr lang="en-US" altLang="en-US">
              <a:latin typeface="Arial Black"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7A751A08-28AE-4D30-DD11-85FE6160E2FB}"/>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Cloud  activities (cont</a:t>
            </a:r>
            <a:r>
              <a:rPr lang="ja-JP" altLang="en-US">
                <a:ea typeface="ＭＳ Ｐゴシック" panose="020B0600070205080204" pitchFamily="34" charset="-128"/>
                <a:cs typeface="Arial" panose="020B0604020202020204" pitchFamily="34" charset="0"/>
              </a:rPr>
              <a:t>’</a:t>
            </a:r>
            <a:r>
              <a:rPr lang="en-US" altLang="ja-JP">
                <a:ea typeface="ＭＳ Ｐゴシック" panose="020B0600070205080204" pitchFamily="34" charset="-128"/>
                <a:cs typeface="Arial" panose="020B0604020202020204" pitchFamily="34" charset="0"/>
              </a:rPr>
              <a:t>d)</a:t>
            </a:r>
            <a:endParaRPr lang="en-US" altLang="en-US">
              <a:ea typeface="ＭＳ Ｐゴシック" panose="020B0600070205080204" pitchFamily="34" charset="-128"/>
              <a:cs typeface="Arial" panose="020B0604020202020204" pitchFamily="34" charset="0"/>
            </a:endParaRPr>
          </a:p>
        </p:txBody>
      </p:sp>
      <p:sp>
        <p:nvSpPr>
          <p:cNvPr id="3" name="Content Placeholder 2">
            <a:extLst>
              <a:ext uri="{FF2B5EF4-FFF2-40B4-BE49-F238E27FC236}">
                <a16:creationId xmlns:a16="http://schemas.microsoft.com/office/drawing/2014/main" id="{74799026-B475-6090-E5C0-D97020640C15}"/>
              </a:ext>
            </a:extLst>
          </p:cNvPr>
          <p:cNvSpPr>
            <a:spLocks noGrp="1"/>
          </p:cNvSpPr>
          <p:nvPr>
            <p:ph sz="quarter" idx="10"/>
          </p:nvPr>
        </p:nvSpPr>
        <p:spPr>
          <a:xfrm>
            <a:off x="228600" y="1357313"/>
            <a:ext cx="8639175" cy="3659187"/>
          </a:xfrm>
        </p:spPr>
        <p:txBody>
          <a:bodyPr/>
          <a:lstStyle/>
          <a:p>
            <a:pPr eaLnBrk="1" hangingPunct="1">
              <a:defRPr/>
            </a:pPr>
            <a:r>
              <a:rPr lang="en-US"/>
              <a:t>Security management including: </a:t>
            </a:r>
          </a:p>
          <a:p>
            <a:pPr lvl="1" eaLnBrk="1" hangingPunct="1">
              <a:defRPr/>
            </a:pPr>
            <a:r>
              <a:rPr lang="en-US"/>
              <a:t>ID and authentication.</a:t>
            </a:r>
          </a:p>
          <a:p>
            <a:pPr lvl="1" eaLnBrk="1" hangingPunct="1">
              <a:defRPr/>
            </a:pPr>
            <a:r>
              <a:rPr lang="en-US"/>
              <a:t>Certification and accreditation. </a:t>
            </a:r>
          </a:p>
          <a:p>
            <a:pPr lvl="1" eaLnBrk="1" hangingPunct="1">
              <a:defRPr/>
            </a:pPr>
            <a:r>
              <a:rPr lang="en-US"/>
              <a:t>Intrusion prevention.   </a:t>
            </a:r>
          </a:p>
          <a:p>
            <a:pPr lvl="1" eaLnBrk="1" hangingPunct="1">
              <a:defRPr/>
            </a:pPr>
            <a:r>
              <a:rPr lang="en-US"/>
              <a:t>Intrusion detection. </a:t>
            </a:r>
          </a:p>
          <a:p>
            <a:pPr lvl="1" eaLnBrk="1" hangingPunct="1">
              <a:defRPr/>
            </a:pPr>
            <a:r>
              <a:rPr lang="en-US"/>
              <a:t>Virus protection. </a:t>
            </a:r>
          </a:p>
          <a:p>
            <a:pPr lvl="1" eaLnBrk="1" hangingPunct="1">
              <a:defRPr/>
            </a:pPr>
            <a:r>
              <a:rPr lang="en-US"/>
              <a:t>Cryptography. </a:t>
            </a:r>
          </a:p>
          <a:p>
            <a:pPr lvl="1" eaLnBrk="1" hangingPunct="1">
              <a:defRPr/>
            </a:pPr>
            <a:r>
              <a:rPr lang="en-US"/>
              <a:t>Physical security, incident response. </a:t>
            </a:r>
          </a:p>
          <a:p>
            <a:pPr lvl="1" eaLnBrk="1" hangingPunct="1">
              <a:defRPr/>
            </a:pPr>
            <a:r>
              <a:rPr lang="en-US"/>
              <a:t>Access control, audit and trails, and firewalls. </a:t>
            </a:r>
          </a:p>
          <a:p>
            <a:pPr eaLnBrk="1" hangingPunct="1">
              <a:defRPr/>
            </a:pPr>
            <a:endParaRPr lang="en-US" dirty="0"/>
          </a:p>
        </p:txBody>
      </p:sp>
      <p:sp>
        <p:nvSpPr>
          <p:cNvPr id="46083" name="Slide Number Placeholder 4">
            <a:extLst>
              <a:ext uri="{FF2B5EF4-FFF2-40B4-BE49-F238E27FC236}">
                <a16:creationId xmlns:a16="http://schemas.microsoft.com/office/drawing/2014/main" id="{DA4AE399-5255-EC8A-01FE-CF47919BFF9F}"/>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65AF2B73-2AD8-1D48-B01C-D9941B337453}" type="slidenum">
              <a:rPr lang="en-US" altLang="en-US">
                <a:latin typeface="Arial Black" panose="020B0604020202020204" pitchFamily="34" charset="0"/>
              </a:rPr>
              <a:pPr algn="r" eaLnBrk="1" hangingPunct="1"/>
              <a:t>23</a:t>
            </a:fld>
            <a:endParaRPr lang="en-US" altLang="en-US">
              <a:latin typeface="Arial Black"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CAB72714-E598-9F5E-883B-1547FBA7BC90}"/>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Cloud activities (cont</a:t>
            </a:r>
            <a:r>
              <a:rPr lang="ja-JP" altLang="en-US">
                <a:ea typeface="ＭＳ Ｐゴシック" panose="020B0600070205080204" pitchFamily="34" charset="-128"/>
                <a:cs typeface="Arial" panose="020B0604020202020204" pitchFamily="34" charset="0"/>
              </a:rPr>
              <a:t>’</a:t>
            </a:r>
            <a:r>
              <a:rPr lang="en-US" altLang="ja-JP">
                <a:ea typeface="ＭＳ Ｐゴシック" panose="020B0600070205080204" pitchFamily="34" charset="-128"/>
                <a:cs typeface="Arial" panose="020B0604020202020204" pitchFamily="34" charset="0"/>
              </a:rPr>
              <a:t>d)</a:t>
            </a:r>
            <a:endParaRPr lang="en-US" altLang="en-US">
              <a:ea typeface="ＭＳ Ｐゴシック" panose="020B0600070205080204" pitchFamily="34" charset="-128"/>
              <a:cs typeface="Arial" panose="020B0604020202020204" pitchFamily="34" charset="0"/>
            </a:endParaRPr>
          </a:p>
        </p:txBody>
      </p:sp>
      <p:sp>
        <p:nvSpPr>
          <p:cNvPr id="25603" name="Content Placeholder 2">
            <a:extLst>
              <a:ext uri="{FF2B5EF4-FFF2-40B4-BE49-F238E27FC236}">
                <a16:creationId xmlns:a16="http://schemas.microsoft.com/office/drawing/2014/main" id="{3AF98DB7-B89C-F5C9-C1DF-F8E9A60AD235}"/>
              </a:ext>
            </a:extLst>
          </p:cNvPr>
          <p:cNvSpPr>
            <a:spLocks noGrp="1"/>
          </p:cNvSpPr>
          <p:nvPr>
            <p:ph sz="quarter" idx="10"/>
          </p:nvPr>
        </p:nvSpPr>
        <p:spPr>
          <a:xfrm>
            <a:off x="228600" y="1357313"/>
            <a:ext cx="8639175" cy="3659187"/>
          </a:xfrm>
        </p:spPr>
        <p:txBody>
          <a:bodyPr/>
          <a:lstStyle/>
          <a:p>
            <a:pPr eaLnBrk="1" hangingPunct="1">
              <a:defRPr/>
            </a:pPr>
            <a:r>
              <a:rPr lang="en-US"/>
              <a:t>Customer services such as: </a:t>
            </a:r>
          </a:p>
          <a:p>
            <a:pPr lvl="2" eaLnBrk="1" hangingPunct="1">
              <a:defRPr/>
            </a:pPr>
            <a:r>
              <a:rPr lang="en-US"/>
              <a:t>Customer assistance and on-line help. </a:t>
            </a:r>
          </a:p>
          <a:p>
            <a:pPr lvl="2" eaLnBrk="1" hangingPunct="1">
              <a:defRPr/>
            </a:pPr>
            <a:r>
              <a:rPr lang="en-US"/>
              <a:t>Subscriptions.</a:t>
            </a:r>
          </a:p>
          <a:p>
            <a:pPr lvl="2" eaLnBrk="1" hangingPunct="1">
              <a:defRPr/>
            </a:pPr>
            <a:r>
              <a:rPr lang="en-US"/>
              <a:t>Business intelligence.</a:t>
            </a:r>
          </a:p>
          <a:p>
            <a:pPr lvl="2" eaLnBrk="1" hangingPunct="1">
              <a:defRPr/>
            </a:pPr>
            <a:r>
              <a:rPr lang="en-US"/>
              <a:t>Reporting. </a:t>
            </a:r>
          </a:p>
          <a:p>
            <a:pPr lvl="2" eaLnBrk="1" hangingPunct="1">
              <a:defRPr/>
            </a:pPr>
            <a:r>
              <a:rPr lang="en-US"/>
              <a:t>Customer preferences.</a:t>
            </a:r>
          </a:p>
          <a:p>
            <a:pPr lvl="2" eaLnBrk="1" hangingPunct="1">
              <a:defRPr/>
            </a:pPr>
            <a:r>
              <a:rPr lang="en-US"/>
              <a:t>Personalization.</a:t>
            </a:r>
          </a:p>
          <a:p>
            <a:pPr eaLnBrk="1" hangingPunct="1">
              <a:defRPr/>
            </a:pPr>
            <a:r>
              <a:rPr lang="en-US"/>
              <a:t>Integration services including:</a:t>
            </a:r>
          </a:p>
          <a:p>
            <a:pPr lvl="2" eaLnBrk="1" hangingPunct="1">
              <a:defRPr/>
            </a:pPr>
            <a:r>
              <a:rPr lang="en-US"/>
              <a:t> Data management.</a:t>
            </a:r>
          </a:p>
          <a:p>
            <a:pPr lvl="2" eaLnBrk="1" hangingPunct="1">
              <a:defRPr/>
            </a:pPr>
            <a:r>
              <a:rPr lang="en-US"/>
              <a:t> Development.</a:t>
            </a:r>
          </a:p>
          <a:p>
            <a:pPr lvl="1" eaLnBrk="1" hangingPunct="1">
              <a:defRPr/>
            </a:pPr>
            <a:endParaRPr lang="en-US"/>
          </a:p>
        </p:txBody>
      </p:sp>
      <p:sp>
        <p:nvSpPr>
          <p:cNvPr id="48131" name="Slide Number Placeholder 4">
            <a:extLst>
              <a:ext uri="{FF2B5EF4-FFF2-40B4-BE49-F238E27FC236}">
                <a16:creationId xmlns:a16="http://schemas.microsoft.com/office/drawing/2014/main" id="{A06A9382-BB7F-2591-D5E7-9ECB99951D17}"/>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ABA91431-9A4B-5D4D-9CB8-33D25B681D11}" type="slidenum">
              <a:rPr lang="en-US" altLang="en-US">
                <a:latin typeface="Arial Black" panose="020B0604020202020204" pitchFamily="34" charset="0"/>
              </a:rPr>
              <a:pPr algn="r" eaLnBrk="1" hangingPunct="1"/>
              <a:t>24</a:t>
            </a:fld>
            <a:endParaRPr lang="en-US" altLang="en-US">
              <a:latin typeface="Arial Black"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C82EC360-DAB4-80F8-D7FE-4E906CAFFFC1}"/>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Ethical issues</a:t>
            </a:r>
          </a:p>
        </p:txBody>
      </p:sp>
      <p:sp>
        <p:nvSpPr>
          <p:cNvPr id="27651" name="Content Placeholder 5">
            <a:extLst>
              <a:ext uri="{FF2B5EF4-FFF2-40B4-BE49-F238E27FC236}">
                <a16:creationId xmlns:a16="http://schemas.microsoft.com/office/drawing/2014/main" id="{B6FECEF4-C57A-C5E7-4A13-ACA51F499E0C}"/>
              </a:ext>
            </a:extLst>
          </p:cNvPr>
          <p:cNvSpPr>
            <a:spLocks noGrp="1"/>
          </p:cNvSpPr>
          <p:nvPr>
            <p:ph sz="quarter" idx="10"/>
          </p:nvPr>
        </p:nvSpPr>
        <p:spPr>
          <a:xfrm>
            <a:off x="228600" y="1357313"/>
            <a:ext cx="8639175" cy="3659187"/>
          </a:xfrm>
        </p:spPr>
        <p:txBody>
          <a:bodyPr/>
          <a:lstStyle/>
          <a:p>
            <a:pPr eaLnBrk="1" hangingPunct="1">
              <a:defRPr/>
            </a:pPr>
            <a:r>
              <a:rPr lang="en-US" dirty="0"/>
              <a:t>Paradigm shift with implications on computing ethics: </a:t>
            </a:r>
          </a:p>
          <a:p>
            <a:pPr lvl="2" eaLnBrk="1" hangingPunct="1">
              <a:defRPr/>
            </a:pPr>
            <a:r>
              <a:rPr lang="en-US" dirty="0"/>
              <a:t>The control is relinquished to third party services.</a:t>
            </a:r>
          </a:p>
          <a:p>
            <a:pPr lvl="2" eaLnBrk="1" hangingPunct="1">
              <a:defRPr/>
            </a:pPr>
            <a:r>
              <a:rPr lang="en-US" dirty="0"/>
              <a:t>Data is stored on multiple sites administered by several organizations.</a:t>
            </a:r>
          </a:p>
          <a:p>
            <a:pPr lvl="2" eaLnBrk="1" hangingPunct="1">
              <a:defRPr/>
            </a:pPr>
            <a:r>
              <a:rPr lang="en-US" dirty="0"/>
              <a:t>Multiple services interoperate across the network.</a:t>
            </a:r>
          </a:p>
          <a:p>
            <a:pPr eaLnBrk="1" hangingPunct="1">
              <a:defRPr/>
            </a:pPr>
            <a:r>
              <a:rPr lang="en-US" dirty="0"/>
              <a:t>Implications:</a:t>
            </a:r>
          </a:p>
          <a:p>
            <a:pPr lvl="2" eaLnBrk="1" hangingPunct="1">
              <a:defRPr/>
            </a:pPr>
            <a:r>
              <a:rPr lang="en-US" dirty="0" err="1"/>
              <a:t>Unauthorised</a:t>
            </a:r>
            <a:r>
              <a:rPr lang="en-US" dirty="0"/>
              <a:t> access.</a:t>
            </a:r>
          </a:p>
          <a:p>
            <a:pPr lvl="2" eaLnBrk="1" hangingPunct="1">
              <a:defRPr/>
            </a:pPr>
            <a:r>
              <a:rPr lang="en-US" dirty="0"/>
              <a:t>Data corruption. </a:t>
            </a:r>
          </a:p>
          <a:p>
            <a:pPr lvl="2" eaLnBrk="1" hangingPunct="1">
              <a:defRPr/>
            </a:pPr>
            <a:r>
              <a:rPr lang="en-US" dirty="0"/>
              <a:t>Infrastructure failure, and service unavailability.</a:t>
            </a:r>
          </a:p>
        </p:txBody>
      </p:sp>
      <p:sp>
        <p:nvSpPr>
          <p:cNvPr id="49155" name="Slide Number Placeholder 3">
            <a:extLst>
              <a:ext uri="{FF2B5EF4-FFF2-40B4-BE49-F238E27FC236}">
                <a16:creationId xmlns:a16="http://schemas.microsoft.com/office/drawing/2014/main" id="{2F618BE1-52CF-3690-8EB2-71779ED70F4A}"/>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42B50121-E70D-BA48-8526-5F9C385A74F9}" type="slidenum">
              <a:rPr lang="en-US" altLang="en-US">
                <a:latin typeface="Arial Black" panose="020B0604020202020204" pitchFamily="34" charset="0"/>
              </a:rPr>
              <a:pPr algn="r" eaLnBrk="1" hangingPunct="1"/>
              <a:t>25</a:t>
            </a:fld>
            <a:endParaRPr lang="en-US" altLang="en-US">
              <a:latin typeface="Arial Black"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C52AC0B2-0223-723A-3CED-20DB489AD037}"/>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De-perimeterisation</a:t>
            </a:r>
          </a:p>
        </p:txBody>
      </p:sp>
      <p:sp>
        <p:nvSpPr>
          <p:cNvPr id="28675" name="Content Placeholder 2">
            <a:extLst>
              <a:ext uri="{FF2B5EF4-FFF2-40B4-BE49-F238E27FC236}">
                <a16:creationId xmlns:a16="http://schemas.microsoft.com/office/drawing/2014/main" id="{151415FC-2CF4-5C15-D938-9401797E6316}"/>
              </a:ext>
            </a:extLst>
          </p:cNvPr>
          <p:cNvSpPr>
            <a:spLocks noGrp="1"/>
          </p:cNvSpPr>
          <p:nvPr>
            <p:ph sz="quarter" idx="10"/>
          </p:nvPr>
        </p:nvSpPr>
        <p:spPr>
          <a:xfrm>
            <a:off x="228600" y="1120775"/>
            <a:ext cx="8639175" cy="3659188"/>
          </a:xfrm>
        </p:spPr>
        <p:txBody>
          <a:bodyPr/>
          <a:lstStyle/>
          <a:p>
            <a:pPr eaLnBrk="1" hangingPunct="1">
              <a:defRPr/>
            </a:pPr>
            <a:r>
              <a:rPr lang="en-US" dirty="0"/>
              <a:t>Systems can span the boundaries of multiple </a:t>
            </a:r>
            <a:r>
              <a:rPr lang="en-US" dirty="0" err="1"/>
              <a:t>organisations</a:t>
            </a:r>
            <a:r>
              <a:rPr lang="en-US" dirty="0"/>
              <a:t> and cross the security borders.</a:t>
            </a:r>
          </a:p>
          <a:p>
            <a:pPr eaLnBrk="1" hangingPunct="1">
              <a:defRPr/>
            </a:pPr>
            <a:endParaRPr lang="en-US" dirty="0"/>
          </a:p>
          <a:p>
            <a:pPr eaLnBrk="1" hangingPunct="1">
              <a:defRPr/>
            </a:pPr>
            <a:r>
              <a:rPr lang="en-US" dirty="0"/>
              <a:t>The complex structure of Cloud services can make it difficult to determine who is responsible in case something undesirable happens.</a:t>
            </a:r>
          </a:p>
          <a:p>
            <a:pPr eaLnBrk="1" hangingPunct="1">
              <a:defRPr/>
            </a:pPr>
            <a:endParaRPr lang="en-US" dirty="0"/>
          </a:p>
          <a:p>
            <a:pPr eaLnBrk="1" hangingPunct="1">
              <a:defRPr/>
            </a:pPr>
            <a:r>
              <a:rPr lang="en-US" dirty="0"/>
              <a:t>Identity fraud and theft are made possible by the </a:t>
            </a:r>
            <a:r>
              <a:rPr lang="en-US" dirty="0" err="1"/>
              <a:t>unauthorised</a:t>
            </a:r>
            <a:r>
              <a:rPr lang="en-US" dirty="0"/>
              <a:t> access to personal data in circulation and by new forms of dissemination through social networks and they could also pose a danger to Cloud Computing.</a:t>
            </a:r>
          </a:p>
        </p:txBody>
      </p:sp>
      <p:sp>
        <p:nvSpPr>
          <p:cNvPr id="50179" name="Slide Number Placeholder 4">
            <a:extLst>
              <a:ext uri="{FF2B5EF4-FFF2-40B4-BE49-F238E27FC236}">
                <a16:creationId xmlns:a16="http://schemas.microsoft.com/office/drawing/2014/main" id="{255D81D7-5629-5B2B-AEB0-E0C9F77022D8}"/>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A16318E8-E88C-A344-AE80-644A1F88B883}" type="slidenum">
              <a:rPr lang="en-US" altLang="en-US">
                <a:latin typeface="Arial Black" panose="020B0604020202020204" pitchFamily="34" charset="0"/>
              </a:rPr>
              <a:pPr algn="r" eaLnBrk="1" hangingPunct="1"/>
              <a:t>26</a:t>
            </a:fld>
            <a:endParaRPr lang="en-US" altLang="en-US">
              <a:latin typeface="Arial Black"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D5189AE3-2141-5ADA-29D7-67BA78AB40AD}"/>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Privacy issues</a:t>
            </a:r>
          </a:p>
        </p:txBody>
      </p:sp>
      <p:sp>
        <p:nvSpPr>
          <p:cNvPr id="52226" name="Content Placeholder 2">
            <a:extLst>
              <a:ext uri="{FF2B5EF4-FFF2-40B4-BE49-F238E27FC236}">
                <a16:creationId xmlns:a16="http://schemas.microsoft.com/office/drawing/2014/main" id="{094622E7-65FE-D7A0-3557-972C2D590B32}"/>
              </a:ext>
            </a:extLst>
          </p:cNvPr>
          <p:cNvSpPr>
            <a:spLocks noGrp="1" noChangeArrowheads="1"/>
          </p:cNvSpPr>
          <p:nvPr>
            <p:ph sz="quarter" idx="10"/>
          </p:nvPr>
        </p:nvSpPr>
        <p:spPr bwMode="auto">
          <a:xfrm>
            <a:off x="228600" y="1357313"/>
            <a:ext cx="8639175" cy="36591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buClr>
                <a:srgbClr val="77933C"/>
              </a:buClr>
            </a:pPr>
            <a:r>
              <a:rPr lang="en-US" altLang="en-US">
                <a:ea typeface="ＭＳ Ｐゴシック" panose="020B0600070205080204" pitchFamily="34" charset="-128"/>
              </a:rPr>
              <a:t>Cloud service providers have already collected petabytes of sensitive personal information stored in data centers around the world. The acceptance of Cloud Computing therefore will be determined by privacy issues addressed by these companies and the countries where the data centers are located. </a:t>
            </a:r>
          </a:p>
          <a:p>
            <a:pPr eaLnBrk="1" hangingPunct="1">
              <a:spcBef>
                <a:spcPct val="0"/>
              </a:spcBef>
              <a:buClr>
                <a:srgbClr val="77933C"/>
              </a:buClr>
            </a:pPr>
            <a:endParaRPr lang="en-US" altLang="en-US">
              <a:ea typeface="ＭＳ Ｐゴシック" panose="020B0600070205080204" pitchFamily="34" charset="-128"/>
            </a:endParaRPr>
          </a:p>
          <a:p>
            <a:pPr eaLnBrk="1" hangingPunct="1">
              <a:spcBef>
                <a:spcPct val="0"/>
              </a:spcBef>
              <a:buClr>
                <a:srgbClr val="77933C"/>
              </a:buClr>
            </a:pPr>
            <a:r>
              <a:rPr lang="en-US" altLang="en-US">
                <a:ea typeface="ＭＳ Ｐゴシック" panose="020B0600070205080204" pitchFamily="34" charset="-128"/>
              </a:rPr>
              <a:t>Privacy is affected by cultural differences; some cultures favour privacy, others emphasise community. This leads to an ambivalent attitude towards privacy in the Internet which is a global system.</a:t>
            </a:r>
          </a:p>
        </p:txBody>
      </p:sp>
      <p:sp>
        <p:nvSpPr>
          <p:cNvPr id="52227" name="Slide Number Placeholder 4">
            <a:extLst>
              <a:ext uri="{FF2B5EF4-FFF2-40B4-BE49-F238E27FC236}">
                <a16:creationId xmlns:a16="http://schemas.microsoft.com/office/drawing/2014/main" id="{C6668E86-175D-770C-15BE-8BB8FC2B0584}"/>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6944C7C4-F2CD-8842-BA26-5EA9C63AD34E}" type="slidenum">
              <a:rPr lang="en-US" altLang="en-US">
                <a:latin typeface="Arial Black" panose="020B0604020202020204" pitchFamily="34" charset="0"/>
              </a:rPr>
              <a:pPr algn="r" eaLnBrk="1" hangingPunct="1"/>
              <a:t>27</a:t>
            </a:fld>
            <a:endParaRPr lang="en-US" altLang="en-US">
              <a:latin typeface="Arial Black"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9614E899-6257-4071-73F2-3D48A21DE451}"/>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Cloud Vulnerabilities</a:t>
            </a:r>
          </a:p>
        </p:txBody>
      </p:sp>
      <p:sp>
        <p:nvSpPr>
          <p:cNvPr id="30723" name="Content Placeholder 2">
            <a:extLst>
              <a:ext uri="{FF2B5EF4-FFF2-40B4-BE49-F238E27FC236}">
                <a16:creationId xmlns:a16="http://schemas.microsoft.com/office/drawing/2014/main" id="{28F955AD-F9DA-0A1E-E272-811AF0108050}"/>
              </a:ext>
            </a:extLst>
          </p:cNvPr>
          <p:cNvSpPr>
            <a:spLocks noGrp="1"/>
          </p:cNvSpPr>
          <p:nvPr>
            <p:ph sz="quarter" idx="10"/>
          </p:nvPr>
        </p:nvSpPr>
        <p:spPr>
          <a:xfrm>
            <a:off x="228600" y="1357313"/>
            <a:ext cx="8639175" cy="3659187"/>
          </a:xfrm>
        </p:spPr>
        <p:txBody>
          <a:bodyPr/>
          <a:lstStyle/>
          <a:p>
            <a:pPr eaLnBrk="1" hangingPunct="1">
              <a:defRPr/>
            </a:pPr>
            <a:r>
              <a:rPr lang="en-US" dirty="0"/>
              <a:t>Clouds are affected by malicious attacks and failures of the infrastructure, e.g., power failures. </a:t>
            </a:r>
          </a:p>
          <a:p>
            <a:pPr eaLnBrk="1" hangingPunct="1">
              <a:defRPr/>
            </a:pPr>
            <a:endParaRPr lang="en-US" dirty="0"/>
          </a:p>
          <a:p>
            <a:pPr eaLnBrk="1" hangingPunct="1">
              <a:defRPr/>
            </a:pPr>
            <a:r>
              <a:rPr lang="en-US" dirty="0"/>
              <a:t>Such events can affect the Internet domain name servers and prevent access to a Cloud or can directly affect the Clouds:</a:t>
            </a:r>
          </a:p>
          <a:p>
            <a:pPr lvl="2" eaLnBrk="1" hangingPunct="1">
              <a:defRPr/>
            </a:pPr>
            <a:r>
              <a:rPr lang="en-US" dirty="0"/>
              <a:t>in 2004 an attack at Akamai caused a domain name outage and a major blackout that affected Google, Yahoo, and other sites. </a:t>
            </a:r>
          </a:p>
          <a:p>
            <a:pPr lvl="2" eaLnBrk="1" hangingPunct="1">
              <a:defRPr/>
            </a:pPr>
            <a:r>
              <a:rPr lang="en-US" dirty="0"/>
              <a:t>in 2009, Google was the target of a denial of service attack which took down Google News and Gmail for several days;</a:t>
            </a:r>
          </a:p>
          <a:p>
            <a:pPr lvl="2" eaLnBrk="1" hangingPunct="1">
              <a:defRPr/>
            </a:pPr>
            <a:r>
              <a:rPr lang="en-US" dirty="0"/>
              <a:t>in 2012 lightning caused a prolonged down time at Amazon. </a:t>
            </a:r>
          </a:p>
          <a:p>
            <a:pPr eaLnBrk="1" hangingPunct="1">
              <a:defRPr/>
            </a:pPr>
            <a:endParaRPr lang="en-US" dirty="0"/>
          </a:p>
        </p:txBody>
      </p:sp>
      <p:sp>
        <p:nvSpPr>
          <p:cNvPr id="53251" name="Slide Number Placeholder 4">
            <a:extLst>
              <a:ext uri="{FF2B5EF4-FFF2-40B4-BE49-F238E27FC236}">
                <a16:creationId xmlns:a16="http://schemas.microsoft.com/office/drawing/2014/main" id="{E462FAA6-AFB8-5754-0AC7-EC0F74E42554}"/>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372B1040-F948-2E4E-9090-AA5630B42248}" type="slidenum">
              <a:rPr lang="en-US" altLang="en-US">
                <a:latin typeface="Arial Black" panose="020B0604020202020204" pitchFamily="34" charset="0"/>
              </a:rPr>
              <a:pPr algn="r" eaLnBrk="1" hangingPunct="1"/>
              <a:t>28</a:t>
            </a:fld>
            <a:endParaRPr lang="en-US" altLang="en-US">
              <a:latin typeface="Arial Black"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1D5AA730-62DE-A362-3EDC-F8818A9DE23E}"/>
              </a:ext>
            </a:extLst>
          </p:cNvPr>
          <p:cNvSpPr>
            <a:spLocks noGrp="1"/>
          </p:cNvSpPr>
          <p:nvPr>
            <p:ph type="title"/>
          </p:nvPr>
        </p:nvSpPr>
        <p:spPr>
          <a:xfrm>
            <a:off x="160338" y="-195263"/>
            <a:ext cx="8915400" cy="1201738"/>
          </a:xfrm>
        </p:spPr>
        <p:txBody>
          <a:bodyPr/>
          <a:lstStyle/>
          <a:p>
            <a:pPr eaLnBrk="1" hangingPunct="1"/>
            <a:r>
              <a:rPr lang="en-US" altLang="en-US">
                <a:ea typeface="ＭＳ Ｐゴシック" panose="020B0600070205080204" pitchFamily="34" charset="-128"/>
                <a:cs typeface="Arial" panose="020B0604020202020204" pitchFamily="34" charset="0"/>
              </a:rPr>
              <a:t>Back to Basics   -- Parallel Computing</a:t>
            </a:r>
          </a:p>
        </p:txBody>
      </p:sp>
      <p:sp>
        <p:nvSpPr>
          <p:cNvPr id="54274" name="Content Placeholder 2">
            <a:extLst>
              <a:ext uri="{FF2B5EF4-FFF2-40B4-BE49-F238E27FC236}">
                <a16:creationId xmlns:a16="http://schemas.microsoft.com/office/drawing/2014/main" id="{A0A72151-C1D9-55A2-A85A-33E5C0375565}"/>
              </a:ext>
            </a:extLst>
          </p:cNvPr>
          <p:cNvSpPr>
            <a:spLocks noGrp="1" noChangeArrowheads="1"/>
          </p:cNvSpPr>
          <p:nvPr>
            <p:ph sz="quarter" idx="10"/>
          </p:nvPr>
        </p:nvSpPr>
        <p:spPr bwMode="auto">
          <a:xfrm>
            <a:off x="127000" y="1160463"/>
            <a:ext cx="9101138" cy="36591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buClr>
                <a:srgbClr val="77933C"/>
              </a:buClr>
            </a:pPr>
            <a:r>
              <a:rPr lang="en-US" altLang="en-US" b="1" i="1">
                <a:ea typeface="ＭＳ Ｐゴシック" panose="020B0600070205080204" pitchFamily="34" charset="-128"/>
              </a:rPr>
              <a:t>“Parallel computing</a:t>
            </a:r>
            <a:r>
              <a:rPr lang="en-US" altLang="en-US" i="1">
                <a:ea typeface="ＭＳ Ｐゴシック" panose="020B0600070205080204" pitchFamily="34" charset="-128"/>
              </a:rPr>
              <a:t> is a form of computation in which many calculations are carried out simultaneously, operating on the principles that large problems can often be divided into smaller ones, which are then solved concurrently (in parallel).” </a:t>
            </a:r>
            <a:r>
              <a:rPr lang="en-US" altLang="en-US" sz="1800">
                <a:ea typeface="ＭＳ Ｐゴシック" panose="020B0600070205080204" pitchFamily="34" charset="-128"/>
              </a:rPr>
              <a:t>Wikipedia</a:t>
            </a:r>
          </a:p>
          <a:p>
            <a:pPr eaLnBrk="1" hangingPunct="1">
              <a:spcBef>
                <a:spcPct val="0"/>
              </a:spcBef>
              <a:buClr>
                <a:srgbClr val="77933C"/>
              </a:buClr>
            </a:pPr>
            <a:endParaRPr lang="en-US" altLang="en-US" sz="1800">
              <a:ea typeface="ＭＳ Ｐゴシック" panose="020B0600070205080204" pitchFamily="34" charset="-128"/>
            </a:endParaRPr>
          </a:p>
          <a:p>
            <a:pPr eaLnBrk="1" hangingPunct="1">
              <a:spcBef>
                <a:spcPct val="0"/>
              </a:spcBef>
              <a:buClr>
                <a:srgbClr val="77933C"/>
              </a:buClr>
              <a:buFont typeface="Wingdings" pitchFamily="2" charset="2"/>
              <a:buNone/>
            </a:pPr>
            <a:endParaRPr lang="en-US" altLang="en-US" sz="1800">
              <a:ea typeface="ＭＳ Ｐゴシック" panose="020B0600070205080204" pitchFamily="34" charset="-128"/>
            </a:endParaRPr>
          </a:p>
          <a:p>
            <a:pPr eaLnBrk="1" hangingPunct="1">
              <a:spcBef>
                <a:spcPct val="0"/>
              </a:spcBef>
              <a:buClr>
                <a:srgbClr val="77933C"/>
              </a:buClr>
            </a:pPr>
            <a:r>
              <a:rPr lang="en-US" altLang="en-US">
                <a:ea typeface="ＭＳ Ｐゴシック" panose="020B0600070205080204" pitchFamily="34" charset="-128"/>
              </a:rPr>
              <a:t>Hardware and software systems allow us to: </a:t>
            </a:r>
          </a:p>
          <a:p>
            <a:pPr lvl="1" eaLnBrk="1" hangingPunct="1">
              <a:spcBef>
                <a:spcPct val="0"/>
              </a:spcBef>
              <a:buClr>
                <a:srgbClr val="77933C"/>
              </a:buClr>
            </a:pPr>
            <a:r>
              <a:rPr lang="en-US" altLang="en-US" sz="2400">
                <a:ea typeface="ＭＳ Ｐゴシック" panose="020B0600070205080204" pitchFamily="34" charset="-128"/>
              </a:rPr>
              <a:t>Solve problems demanding resources not available on a single system.</a:t>
            </a:r>
          </a:p>
          <a:p>
            <a:pPr lvl="1" eaLnBrk="1" hangingPunct="1">
              <a:spcBef>
                <a:spcPct val="0"/>
              </a:spcBef>
              <a:buClr>
                <a:srgbClr val="77933C"/>
              </a:buClr>
            </a:pPr>
            <a:r>
              <a:rPr lang="en-US" altLang="en-US" sz="2400" b="1">
                <a:ea typeface="ＭＳ Ｐゴシック" panose="020B0600070205080204" pitchFamily="34" charset="-128"/>
              </a:rPr>
              <a:t>Reduce the time required to obtain a solution. </a:t>
            </a:r>
          </a:p>
        </p:txBody>
      </p:sp>
      <p:sp>
        <p:nvSpPr>
          <p:cNvPr id="54275" name="Slide Number Placeholder 4">
            <a:extLst>
              <a:ext uri="{FF2B5EF4-FFF2-40B4-BE49-F238E27FC236}">
                <a16:creationId xmlns:a16="http://schemas.microsoft.com/office/drawing/2014/main" id="{D6457D6B-2D6A-14A5-56B3-0530416DA57A}"/>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0F22BE28-2CAD-8B4A-BC24-0D2A870037D1}" type="slidenum">
              <a:rPr lang="en-US" altLang="en-US">
                <a:latin typeface="Arial Black" panose="020B0604020202020204" pitchFamily="34" charset="0"/>
              </a:rPr>
              <a:pPr algn="r" eaLnBrk="1" hangingPunct="1"/>
              <a:t>29</a:t>
            </a:fld>
            <a:endParaRPr lang="en-US" altLang="en-US">
              <a:latin typeface="Arial Black"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4931FCCB-1DA3-0FFE-9243-D1CF606000B1}"/>
              </a:ext>
            </a:extLst>
          </p:cNvPr>
          <p:cNvSpPr/>
          <p:nvPr/>
        </p:nvSpPr>
        <p:spPr>
          <a:xfrm>
            <a:off x="457200" y="5096435"/>
            <a:ext cx="8175811" cy="1331259"/>
          </a:xfrm>
          <a:prstGeom prst="round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05" name="Title 5">
            <a:extLst>
              <a:ext uri="{FF2B5EF4-FFF2-40B4-BE49-F238E27FC236}">
                <a16:creationId xmlns:a16="http://schemas.microsoft.com/office/drawing/2014/main" id="{FCAF8BBC-A7AE-F575-5842-49A31896B98F}"/>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Course Logistics</a:t>
            </a:r>
          </a:p>
        </p:txBody>
      </p:sp>
      <p:sp>
        <p:nvSpPr>
          <p:cNvPr id="21506" name="Content Placeholder 6">
            <a:extLst>
              <a:ext uri="{FF2B5EF4-FFF2-40B4-BE49-F238E27FC236}">
                <a16:creationId xmlns:a16="http://schemas.microsoft.com/office/drawing/2014/main" id="{0FAE0015-3309-9D4C-5971-E4078FF3F95E}"/>
              </a:ext>
            </a:extLst>
          </p:cNvPr>
          <p:cNvSpPr>
            <a:spLocks noGrp="1" noChangeArrowheads="1"/>
          </p:cNvSpPr>
          <p:nvPr>
            <p:ph sz="quarter" idx="10"/>
          </p:nvPr>
        </p:nvSpPr>
        <p:spPr bwMode="auto">
          <a:xfrm>
            <a:off x="228600" y="1052513"/>
            <a:ext cx="8639175" cy="5375181"/>
          </a:xfrm>
        </p:spPr>
        <p:txBody>
          <a:bodyPr wrap="square" lIns="91440" tIns="45720" rIns="91440" bIns="45720" numCol="1" anchor="t" anchorCtr="0" compatLnSpc="1">
            <a:prstTxWarp prst="textNoShape">
              <a:avLst/>
            </a:prstTxWarp>
          </a:bodyPr>
          <a:lstStyle/>
          <a:p>
            <a:pPr eaLnBrk="1" hangingPunct="1">
              <a:spcBef>
                <a:spcPct val="0"/>
              </a:spcBef>
              <a:buClr>
                <a:srgbClr val="77933C"/>
              </a:buClr>
              <a:defRPr/>
            </a:pPr>
            <a:r>
              <a:rPr lang="en-US" altLang="en-US" dirty="0">
                <a:ea typeface="ＭＳ Ｐゴシック" panose="020B0600070205080204" pitchFamily="34" charset="-128"/>
              </a:rPr>
              <a:t>Resources:</a:t>
            </a:r>
          </a:p>
          <a:p>
            <a:pPr lvl="1" eaLnBrk="1" hangingPunct="1">
              <a:spcBef>
                <a:spcPct val="0"/>
              </a:spcBef>
              <a:buClr>
                <a:srgbClr val="77933C"/>
              </a:buClr>
              <a:defRPr/>
            </a:pPr>
            <a:r>
              <a:rPr lang="en-US" altLang="en-US" dirty="0">
                <a:ea typeface="ＭＳ Ｐゴシック" panose="020B0600070205080204" pitchFamily="34" charset="-128"/>
              </a:rPr>
              <a:t>Web page: http://</a:t>
            </a:r>
            <a:r>
              <a:rPr lang="en-US" altLang="en-US" dirty="0" err="1">
                <a:ea typeface="ＭＳ Ｐゴシック" panose="020B0600070205080204" pitchFamily="34" charset="-128"/>
              </a:rPr>
              <a:t>www.cl.cam.ac.uk</a:t>
            </a:r>
            <a:r>
              <a:rPr lang="en-US" altLang="en-US" dirty="0">
                <a:ea typeface="ＭＳ Ｐゴシック" panose="020B0600070205080204" pitchFamily="34" charset="-128"/>
              </a:rPr>
              <a:t>/teaching/2425/</a:t>
            </a:r>
            <a:r>
              <a:rPr lang="en-US" altLang="en-US" dirty="0" err="1">
                <a:ea typeface="ＭＳ Ｐゴシック" panose="020B0600070205080204" pitchFamily="34" charset="-128"/>
              </a:rPr>
              <a:t>CloudComp</a:t>
            </a:r>
            <a:r>
              <a:rPr lang="en-US" altLang="en-US" dirty="0">
                <a:ea typeface="ＭＳ Ｐゴシック" panose="020B0600070205080204" pitchFamily="34" charset="-128"/>
              </a:rPr>
              <a:t>/</a:t>
            </a:r>
          </a:p>
          <a:p>
            <a:pPr lvl="1" eaLnBrk="1" hangingPunct="1">
              <a:spcBef>
                <a:spcPct val="0"/>
              </a:spcBef>
              <a:buClr>
                <a:srgbClr val="77933C"/>
              </a:buClr>
              <a:defRPr/>
            </a:pPr>
            <a:r>
              <a:rPr lang="en-US" altLang="en-US" dirty="0">
                <a:ea typeface="ＭＳ Ｐゴシック" panose="020B0600070205080204" pitchFamily="34" charset="-128"/>
              </a:rPr>
              <a:t>Research papers (will be given per lecture)</a:t>
            </a:r>
          </a:p>
          <a:p>
            <a:pPr lvl="1" eaLnBrk="1" hangingPunct="1">
              <a:spcBef>
                <a:spcPct val="0"/>
              </a:spcBef>
              <a:buClr>
                <a:srgbClr val="77933C"/>
              </a:buClr>
              <a:defRPr/>
            </a:pPr>
            <a:r>
              <a:rPr lang="en-US" altLang="en-US" sz="1800" i="1" dirty="0">
                <a:ea typeface="ＭＳ Ｐゴシック" panose="020B0600070205080204" pitchFamily="34" charset="-128"/>
              </a:rPr>
              <a:t>Past recommendation: “</a:t>
            </a:r>
            <a:r>
              <a:rPr lang="en-US" altLang="ja-JP" sz="1800" i="1" dirty="0">
                <a:ea typeface="ＭＳ Ｐゴシック" panose="020B0600070205080204" pitchFamily="34" charset="-128"/>
              </a:rPr>
              <a:t>Cloud Computing, Theory and Practice</a:t>
            </a:r>
            <a:r>
              <a:rPr lang="en-US" altLang="en-US" sz="1800" i="1" dirty="0">
                <a:ea typeface="ＭＳ Ｐゴシック" panose="020B0600070205080204" pitchFamily="34" charset="-128"/>
              </a:rPr>
              <a:t>”</a:t>
            </a:r>
            <a:r>
              <a:rPr lang="en-US" altLang="ja-JP" sz="1800" i="1" dirty="0">
                <a:ea typeface="ＭＳ Ｐゴシック" panose="020B0600070205080204" pitchFamily="34" charset="-128"/>
              </a:rPr>
              <a:t> Dan C. Marinescu, Morgan Kaufmann</a:t>
            </a:r>
          </a:p>
          <a:p>
            <a:pPr marL="457200" lvl="1" indent="0" eaLnBrk="1" hangingPunct="1">
              <a:spcBef>
                <a:spcPct val="0"/>
              </a:spcBef>
              <a:buClr>
                <a:srgbClr val="77933C"/>
              </a:buClr>
              <a:buFont typeface="Wingdings" pitchFamily="2" charset="2"/>
              <a:buNone/>
              <a:defRPr/>
            </a:pPr>
            <a:endParaRPr lang="en-US" altLang="en-US" dirty="0">
              <a:ea typeface="ＭＳ Ｐゴシック" panose="020B0600070205080204" pitchFamily="34" charset="-128"/>
            </a:endParaRPr>
          </a:p>
          <a:p>
            <a:pPr eaLnBrk="1" hangingPunct="1">
              <a:spcBef>
                <a:spcPct val="0"/>
              </a:spcBef>
              <a:buClr>
                <a:srgbClr val="77933C"/>
              </a:buClr>
              <a:defRPr/>
            </a:pPr>
            <a:r>
              <a:rPr lang="en-GB" sz="2000" dirty="0"/>
              <a:t>One coursework project in groups of 3 or 4 students each. The project will be assessed via a project report and code testing.</a:t>
            </a:r>
          </a:p>
          <a:p>
            <a:pPr eaLnBrk="1" hangingPunct="1">
              <a:spcBef>
                <a:spcPct val="0"/>
              </a:spcBef>
              <a:buClr>
                <a:srgbClr val="77933C"/>
              </a:buClr>
              <a:defRPr/>
            </a:pPr>
            <a:r>
              <a:rPr lang="en-GB" sz="2000" dirty="0"/>
              <a:t>20 students: </a:t>
            </a:r>
            <a:r>
              <a:rPr lang="en-GB" sz="1800" dirty="0"/>
              <a:t>4 groups of 3 students each + 2 groups of 4 students each</a:t>
            </a:r>
          </a:p>
          <a:p>
            <a:pPr eaLnBrk="1" hangingPunct="1">
              <a:spcBef>
                <a:spcPct val="0"/>
              </a:spcBef>
              <a:buClr>
                <a:srgbClr val="77933C"/>
              </a:buClr>
              <a:defRPr/>
            </a:pPr>
            <a:r>
              <a:rPr lang="en-GB" sz="2000" dirty="0"/>
              <a:t>Details of the coursework in Tutorials</a:t>
            </a:r>
          </a:p>
          <a:p>
            <a:pPr eaLnBrk="1" hangingPunct="1">
              <a:spcBef>
                <a:spcPct val="0"/>
              </a:spcBef>
              <a:buClr>
                <a:srgbClr val="77933C"/>
              </a:buClr>
              <a:defRPr/>
            </a:pPr>
            <a:endParaRPr lang="en-GB" sz="2200" dirty="0"/>
          </a:p>
          <a:p>
            <a:pPr marL="0" indent="0" algn="ctr" eaLnBrk="1" hangingPunct="1">
              <a:spcBef>
                <a:spcPct val="0"/>
              </a:spcBef>
              <a:buClr>
                <a:srgbClr val="77933C"/>
              </a:buClr>
              <a:buNone/>
              <a:defRPr/>
            </a:pPr>
            <a:r>
              <a:rPr lang="en-GB" sz="2400" dirty="0"/>
              <a:t>email Eva and Andreas by Wednesday 29/1 at 10am </a:t>
            </a:r>
          </a:p>
          <a:p>
            <a:pPr marL="0" indent="0" algn="ctr" eaLnBrk="1" hangingPunct="1">
              <a:spcBef>
                <a:spcPct val="0"/>
              </a:spcBef>
              <a:buClr>
                <a:srgbClr val="77933C"/>
              </a:buClr>
              <a:buNone/>
              <a:defRPr/>
            </a:pPr>
            <a:r>
              <a:rPr lang="en-GB" sz="1800" dirty="0">
                <a:hlinkClick r:id="rId3"/>
              </a:rPr>
              <a:t>ek264@cam.ac.uk</a:t>
            </a:r>
            <a:r>
              <a:rPr lang="en-GB" sz="1800" dirty="0"/>
              <a:t> Eva and </a:t>
            </a:r>
            <a:r>
              <a:rPr lang="en-GB" sz="1800" dirty="0">
                <a:hlinkClick r:id="rId4"/>
              </a:rPr>
              <a:t>ag926@cam.ac.uk</a:t>
            </a:r>
            <a:r>
              <a:rPr lang="en-GB" sz="1800" dirty="0"/>
              <a:t> Andreas (Teaching Assistant)</a:t>
            </a:r>
          </a:p>
          <a:p>
            <a:pPr marL="0" indent="0" algn="ctr" eaLnBrk="1" hangingPunct="1">
              <a:spcBef>
                <a:spcPct val="0"/>
              </a:spcBef>
              <a:buClr>
                <a:srgbClr val="77933C"/>
              </a:buClr>
              <a:buNone/>
              <a:defRPr/>
            </a:pPr>
            <a:r>
              <a:rPr lang="en-GB" sz="1800" dirty="0"/>
              <a:t> one email per group, cc all, your names, emails and one public key per group </a:t>
            </a:r>
          </a:p>
          <a:p>
            <a:pPr eaLnBrk="1" hangingPunct="1">
              <a:spcBef>
                <a:spcPct val="0"/>
              </a:spcBef>
              <a:buClr>
                <a:srgbClr val="77933C"/>
              </a:buClr>
              <a:defRPr/>
            </a:pPr>
            <a:endParaRPr lang="en-GB" sz="2200" dirty="0"/>
          </a:p>
        </p:txBody>
      </p:sp>
      <p:sp>
        <p:nvSpPr>
          <p:cNvPr id="21507" name="Slide Number Placeholder 4">
            <a:extLst>
              <a:ext uri="{FF2B5EF4-FFF2-40B4-BE49-F238E27FC236}">
                <a16:creationId xmlns:a16="http://schemas.microsoft.com/office/drawing/2014/main" id="{5B7369C4-119B-0759-0FE1-70B69098967D}"/>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7D146D78-FD3E-9B46-B442-0C11A33BDD8A}" type="slidenum">
              <a:rPr lang="en-US" altLang="en-US">
                <a:latin typeface="Arial Black" panose="020B0604020202020204" pitchFamily="34" charset="0"/>
              </a:rPr>
              <a:pPr algn="r" eaLnBrk="1" hangingPunct="1"/>
              <a:t>3</a:t>
            </a:fld>
            <a:endParaRPr lang="en-US" altLang="en-US" dirty="0">
              <a:latin typeface="Arial Black"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26F80E28-7F49-7EEA-4933-D360800AD4F3}"/>
              </a:ext>
            </a:extLst>
          </p:cNvPr>
          <p:cNvSpPr>
            <a:spLocks noGrp="1"/>
          </p:cNvSpPr>
          <p:nvPr>
            <p:ph type="title"/>
          </p:nvPr>
        </p:nvSpPr>
        <p:spPr>
          <a:xfrm>
            <a:off x="160338" y="82550"/>
            <a:ext cx="8915400" cy="646113"/>
          </a:xfrm>
        </p:spPr>
        <p:txBody>
          <a:bodyPr/>
          <a:lstStyle/>
          <a:p>
            <a:pPr eaLnBrk="1" hangingPunct="1"/>
            <a:r>
              <a:rPr lang="en-US" altLang="en-US">
                <a:ea typeface="ＭＳ Ｐゴシック" panose="020B0600070205080204" pitchFamily="34" charset="-128"/>
                <a:cs typeface="Arial" panose="020B0604020202020204" pitchFamily="34" charset="0"/>
              </a:rPr>
              <a:t>Parallel Computing – Amdahl’s Law</a:t>
            </a:r>
          </a:p>
        </p:txBody>
      </p:sp>
      <p:sp>
        <p:nvSpPr>
          <p:cNvPr id="55298" name="Content Placeholder 2">
            <a:extLst>
              <a:ext uri="{FF2B5EF4-FFF2-40B4-BE49-F238E27FC236}">
                <a16:creationId xmlns:a16="http://schemas.microsoft.com/office/drawing/2014/main" id="{DEA74518-6DAE-5B7C-3935-1695758723B2}"/>
              </a:ext>
            </a:extLst>
          </p:cNvPr>
          <p:cNvSpPr>
            <a:spLocks noGrp="1" noChangeArrowheads="1"/>
          </p:cNvSpPr>
          <p:nvPr>
            <p:ph sz="quarter" idx="10"/>
          </p:nvPr>
        </p:nvSpPr>
        <p:spPr bwMode="auto">
          <a:xfrm>
            <a:off x="127000" y="1076325"/>
            <a:ext cx="9101138" cy="3659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buClr>
                <a:srgbClr val="77933C"/>
              </a:buClr>
            </a:pPr>
            <a:r>
              <a:rPr lang="en-US" altLang="en-US">
                <a:ea typeface="ＭＳ Ｐゴシック" panose="020B0600070205080204" pitchFamily="34" charset="-128"/>
              </a:rPr>
              <a:t>The speedup </a:t>
            </a:r>
            <a:r>
              <a:rPr lang="en-US" altLang="en-US" i="1">
                <a:ea typeface="ＭＳ Ｐゴシック" panose="020B0600070205080204" pitchFamily="34" charset="-128"/>
              </a:rPr>
              <a:t>S</a:t>
            </a:r>
            <a:r>
              <a:rPr lang="en-US" altLang="en-US">
                <a:ea typeface="ＭＳ Ｐゴシック" panose="020B0600070205080204" pitchFamily="34" charset="-128"/>
              </a:rPr>
              <a:t> measures the effectiveness of parallelisation:</a:t>
            </a:r>
          </a:p>
          <a:p>
            <a:pPr eaLnBrk="1" hangingPunct="1">
              <a:spcBef>
                <a:spcPct val="0"/>
              </a:spcBef>
              <a:buClr>
                <a:srgbClr val="77933C"/>
              </a:buClr>
              <a:buFont typeface="Wingdings" pitchFamily="2" charset="2"/>
              <a:buNone/>
            </a:pPr>
            <a:r>
              <a:rPr lang="en-US" altLang="en-US">
                <a:ea typeface="ＭＳ Ｐゴシック" panose="020B0600070205080204" pitchFamily="34" charset="-128"/>
              </a:rPr>
              <a:t>                         </a:t>
            </a:r>
            <a:r>
              <a:rPr lang="en-US" altLang="en-US" b="1">
                <a:ea typeface="ＭＳ Ｐゴシック" panose="020B0600070205080204" pitchFamily="34" charset="-128"/>
              </a:rPr>
              <a:t> </a:t>
            </a:r>
            <a:r>
              <a:rPr lang="en-US" altLang="en-US" b="1" i="1">
                <a:ea typeface="ＭＳ Ｐゴシック" panose="020B0600070205080204" pitchFamily="34" charset="-128"/>
              </a:rPr>
              <a:t>  S(N) = T(1) / T(N) </a:t>
            </a:r>
          </a:p>
          <a:p>
            <a:pPr lvl="1" eaLnBrk="1" hangingPunct="1">
              <a:spcBef>
                <a:spcPct val="0"/>
              </a:spcBef>
              <a:buClr>
                <a:srgbClr val="77933C"/>
              </a:buClr>
            </a:pPr>
            <a:r>
              <a:rPr lang="en-US" altLang="en-US" i="1">
                <a:ea typeface="ＭＳ Ｐゴシック" panose="020B0600070205080204" pitchFamily="34" charset="-128"/>
              </a:rPr>
              <a:t>T(1) </a:t>
            </a:r>
            <a:r>
              <a:rPr lang="en-US" altLang="en-US">
                <a:ea typeface="ＭＳ Ｐゴシック" panose="020B0600070205080204" pitchFamily="34" charset="-128"/>
                <a:sym typeface="Wingdings" pitchFamily="2" charset="2"/>
              </a:rPr>
              <a:t> </a:t>
            </a:r>
            <a:r>
              <a:rPr lang="en-US" altLang="en-US">
                <a:ea typeface="ＭＳ Ｐゴシック" panose="020B0600070205080204" pitchFamily="34" charset="-128"/>
              </a:rPr>
              <a:t> the execution time of the sequential computation.</a:t>
            </a:r>
          </a:p>
          <a:p>
            <a:pPr lvl="1" eaLnBrk="1" hangingPunct="1">
              <a:spcBef>
                <a:spcPct val="0"/>
              </a:spcBef>
              <a:buClr>
                <a:srgbClr val="77933C"/>
              </a:buClr>
            </a:pPr>
            <a:r>
              <a:rPr lang="en-US" altLang="en-US" i="1">
                <a:ea typeface="ＭＳ Ｐゴシック" panose="020B0600070205080204" pitchFamily="34" charset="-128"/>
              </a:rPr>
              <a:t>T(N) </a:t>
            </a:r>
            <a:r>
              <a:rPr lang="en-US" altLang="en-US">
                <a:ea typeface="ＭＳ Ｐゴシック" panose="020B0600070205080204" pitchFamily="34" charset="-128"/>
                <a:sym typeface="Wingdings" pitchFamily="2" charset="2"/>
              </a:rPr>
              <a:t> </a:t>
            </a:r>
            <a:r>
              <a:rPr lang="en-US" altLang="en-US">
                <a:ea typeface="ＭＳ Ｐゴシック" panose="020B0600070205080204" pitchFamily="34" charset="-128"/>
              </a:rPr>
              <a:t> the execution time when N parallel computations are executed</a:t>
            </a:r>
          </a:p>
          <a:p>
            <a:pPr lvl="1" eaLnBrk="1" hangingPunct="1">
              <a:spcBef>
                <a:spcPct val="0"/>
              </a:spcBef>
              <a:buClr>
                <a:srgbClr val="77933C"/>
              </a:buClr>
              <a:buFont typeface="Wingdings" pitchFamily="2" charset="2"/>
              <a:buNone/>
            </a:pPr>
            <a:endParaRPr lang="en-US" altLang="en-US">
              <a:ea typeface="ＭＳ Ｐゴシック" panose="020B0600070205080204" pitchFamily="34" charset="-128"/>
            </a:endParaRPr>
          </a:p>
          <a:p>
            <a:pPr lvl="1" eaLnBrk="1" hangingPunct="1">
              <a:spcBef>
                <a:spcPct val="0"/>
              </a:spcBef>
              <a:buClr>
                <a:srgbClr val="77933C"/>
              </a:buClr>
              <a:buFont typeface="Wingdings" pitchFamily="2" charset="2"/>
              <a:buNone/>
            </a:pPr>
            <a:endParaRPr lang="en-US" altLang="en-US">
              <a:ea typeface="ＭＳ Ｐゴシック" panose="020B0600070205080204" pitchFamily="34" charset="-128"/>
            </a:endParaRPr>
          </a:p>
          <a:p>
            <a:pPr eaLnBrk="1" hangingPunct="1">
              <a:spcBef>
                <a:spcPct val="0"/>
              </a:spcBef>
              <a:buClr>
                <a:srgbClr val="77933C"/>
              </a:buClr>
            </a:pPr>
            <a:r>
              <a:rPr lang="en-US" altLang="en-US" b="1">
                <a:ea typeface="ＭＳ Ｐゴシック" panose="020B0600070205080204" pitchFamily="34" charset="-128"/>
              </a:rPr>
              <a:t>Amdahl's Law:  </a:t>
            </a:r>
            <a:r>
              <a:rPr lang="en-US" altLang="en-US">
                <a:ea typeface="ＭＳ Ｐゴシック" panose="020B0600070205080204" pitchFamily="34" charset="-128"/>
              </a:rPr>
              <a:t>if  </a:t>
            </a:r>
            <a:r>
              <a:rPr lang="el-GR" altLang="en-US" b="1" i="1">
                <a:ea typeface="ＭＳ Ｐゴシック" panose="020B0600070205080204" pitchFamily="34" charset="-128"/>
              </a:rPr>
              <a:t>α</a:t>
            </a:r>
            <a:r>
              <a:rPr lang="en-US" altLang="en-US">
                <a:ea typeface="ＭＳ Ｐゴシック" panose="020B0600070205080204" pitchFamily="34" charset="-128"/>
              </a:rPr>
              <a:t>  is the fraction of running time a sequential program spends on non-parallelisable segments of the computation then:</a:t>
            </a:r>
          </a:p>
          <a:p>
            <a:pPr eaLnBrk="1" hangingPunct="1">
              <a:spcBef>
                <a:spcPct val="0"/>
              </a:spcBef>
              <a:buClr>
                <a:srgbClr val="77933C"/>
              </a:buClr>
              <a:buFont typeface="Wingdings" pitchFamily="2" charset="2"/>
              <a:buNone/>
            </a:pPr>
            <a:r>
              <a:rPr lang="en-US" altLang="en-US">
                <a:ea typeface="ＭＳ Ｐゴシック" panose="020B0600070205080204" pitchFamily="34" charset="-128"/>
              </a:rPr>
              <a:t>                               </a:t>
            </a:r>
            <a:r>
              <a:rPr lang="en-US" altLang="en-US" b="1">
                <a:ea typeface="ＭＳ Ｐゴシック" panose="020B0600070205080204" pitchFamily="34" charset="-128"/>
              </a:rPr>
              <a:t> </a:t>
            </a:r>
            <a:r>
              <a:rPr lang="en-US" altLang="en-US" b="1" i="1">
                <a:ea typeface="ＭＳ Ｐゴシック" panose="020B0600070205080204" pitchFamily="34" charset="-128"/>
              </a:rPr>
              <a:t> S </a:t>
            </a:r>
            <a:r>
              <a:rPr lang="en-US" altLang="en-US" b="1" i="1">
                <a:latin typeface="ＭＳ ゴシック" panose="020B0609070205080204" pitchFamily="49" charset="-128"/>
                <a:ea typeface="ＭＳ ゴシック" panose="020B0609070205080204" pitchFamily="49" charset="-128"/>
              </a:rPr>
              <a:t>≅</a:t>
            </a:r>
            <a:r>
              <a:rPr lang="en-US" altLang="en-US" b="1" i="1">
                <a:ea typeface="ＭＳ Ｐゴシック" panose="020B0600070205080204" pitchFamily="34" charset="-128"/>
              </a:rPr>
              <a:t> 1/ </a:t>
            </a:r>
            <a:r>
              <a:rPr lang="el-GR" altLang="en-US" b="1" i="1">
                <a:ea typeface="ＭＳ Ｐゴシック" panose="020B0600070205080204" pitchFamily="34" charset="-128"/>
              </a:rPr>
              <a:t>α</a:t>
            </a:r>
            <a:endParaRPr lang="en-GB" altLang="en-US" b="1" i="1">
              <a:ea typeface="ＭＳ Ｐゴシック" panose="020B0600070205080204" pitchFamily="34" charset="-128"/>
            </a:endParaRPr>
          </a:p>
          <a:p>
            <a:pPr eaLnBrk="1" hangingPunct="1">
              <a:spcBef>
                <a:spcPct val="0"/>
              </a:spcBef>
              <a:buClr>
                <a:srgbClr val="77933C"/>
              </a:buClr>
              <a:buFont typeface="Wingdings" pitchFamily="2" charset="2"/>
              <a:buNone/>
            </a:pPr>
            <a:endParaRPr lang="en-GB" altLang="en-US" b="1" i="1">
              <a:ea typeface="ＭＳ Ｐゴシック" panose="020B0600070205080204" pitchFamily="34" charset="-128"/>
            </a:endParaRPr>
          </a:p>
          <a:p>
            <a:pPr eaLnBrk="1" hangingPunct="1">
              <a:spcBef>
                <a:spcPct val="0"/>
              </a:spcBef>
              <a:buClr>
                <a:srgbClr val="77933C"/>
              </a:buClr>
            </a:pPr>
            <a:r>
              <a:rPr lang="en-GB" altLang="en-US">
                <a:ea typeface="ＭＳ Ｐゴシック" panose="020B0600070205080204" pitchFamily="34" charset="-128"/>
              </a:rPr>
              <a:t>This is a theoretical upper bound on the best speedup we can get from parallelising a certain program.  </a:t>
            </a:r>
            <a:endParaRPr lang="en-US" altLang="en-US">
              <a:ea typeface="ＭＳ Ｐゴシック" panose="020B0600070205080204" pitchFamily="34" charset="-128"/>
            </a:endParaRPr>
          </a:p>
        </p:txBody>
      </p:sp>
      <p:sp>
        <p:nvSpPr>
          <p:cNvPr id="55299" name="Slide Number Placeholder 4">
            <a:extLst>
              <a:ext uri="{FF2B5EF4-FFF2-40B4-BE49-F238E27FC236}">
                <a16:creationId xmlns:a16="http://schemas.microsoft.com/office/drawing/2014/main" id="{8D0FE449-554E-F212-1905-EAA5F2D81E65}"/>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56D2AFB2-3337-8041-AF61-B53295F24326}" type="slidenum">
              <a:rPr lang="en-US" altLang="en-US">
                <a:latin typeface="Arial Black" panose="020B0604020202020204" pitchFamily="34" charset="0"/>
              </a:rPr>
              <a:pPr algn="r" eaLnBrk="1" hangingPunct="1"/>
              <a:t>30</a:t>
            </a:fld>
            <a:endParaRPr lang="en-US" altLang="en-US">
              <a:latin typeface="Arial Black"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12131B5C-4498-62B4-1B8E-6066CE3CDDB8}"/>
              </a:ext>
            </a:extLst>
          </p:cNvPr>
          <p:cNvSpPr>
            <a:spLocks noGrp="1"/>
          </p:cNvSpPr>
          <p:nvPr>
            <p:ph type="title"/>
          </p:nvPr>
        </p:nvSpPr>
        <p:spPr>
          <a:xfrm>
            <a:off x="177800" y="-195263"/>
            <a:ext cx="8915400" cy="1201738"/>
          </a:xfrm>
        </p:spPr>
        <p:txBody>
          <a:bodyPr/>
          <a:lstStyle/>
          <a:p>
            <a:pPr eaLnBrk="1" hangingPunct="1"/>
            <a:r>
              <a:rPr lang="en-US" altLang="en-US">
                <a:ea typeface="ＭＳ Ｐゴシック" panose="020B0600070205080204" pitchFamily="34" charset="-128"/>
                <a:cs typeface="Arial" panose="020B0604020202020204" pitchFamily="34" charset="0"/>
              </a:rPr>
              <a:t>Back to Basics -- Distributed systems</a:t>
            </a:r>
          </a:p>
        </p:txBody>
      </p:sp>
      <p:sp>
        <p:nvSpPr>
          <p:cNvPr id="13315" name="Content Placeholder 2">
            <a:extLst>
              <a:ext uri="{FF2B5EF4-FFF2-40B4-BE49-F238E27FC236}">
                <a16:creationId xmlns:a16="http://schemas.microsoft.com/office/drawing/2014/main" id="{0C2C5302-6046-A06B-F744-0724756FFB46}"/>
              </a:ext>
            </a:extLst>
          </p:cNvPr>
          <p:cNvSpPr>
            <a:spLocks noGrp="1"/>
          </p:cNvSpPr>
          <p:nvPr>
            <p:ph sz="quarter" idx="10"/>
          </p:nvPr>
        </p:nvSpPr>
        <p:spPr>
          <a:xfrm>
            <a:off x="0" y="941388"/>
            <a:ext cx="9144000" cy="3660775"/>
          </a:xfrm>
        </p:spPr>
        <p:txBody>
          <a:bodyPr/>
          <a:lstStyle/>
          <a:p>
            <a:pPr eaLnBrk="1" hangingPunct="1">
              <a:defRPr/>
            </a:pPr>
            <a:r>
              <a:rPr lang="en-US" dirty="0"/>
              <a:t>Collection of autonomous computers, connected through a network and distribution software (often) called middleware which enables computers to coordinate their activities and to share system resources for a common goal. </a:t>
            </a:r>
          </a:p>
          <a:p>
            <a:pPr eaLnBrk="1" hangingPunct="1">
              <a:defRPr/>
            </a:pPr>
            <a:r>
              <a:rPr lang="en-US" dirty="0"/>
              <a:t>Characteristics:</a:t>
            </a:r>
          </a:p>
          <a:p>
            <a:pPr marL="914400" lvl="1" indent="-457200" eaLnBrk="1" hangingPunct="1">
              <a:buFont typeface="+mj-lt"/>
              <a:buAutoNum type="arabicPeriod"/>
              <a:defRPr/>
            </a:pPr>
            <a:r>
              <a:rPr lang="en-US" dirty="0"/>
              <a:t>The users perceive the  system as a single, integrated computing facility. </a:t>
            </a:r>
          </a:p>
          <a:p>
            <a:pPr marL="914400" lvl="1" indent="-457200" eaLnBrk="1" hangingPunct="1">
              <a:buFont typeface="+mj-lt"/>
              <a:buAutoNum type="arabicPeriod"/>
              <a:defRPr/>
            </a:pPr>
            <a:r>
              <a:rPr lang="en-US" dirty="0"/>
              <a:t>The components are autonomous. </a:t>
            </a:r>
          </a:p>
          <a:p>
            <a:pPr marL="914400" lvl="1" indent="-457200" eaLnBrk="1" hangingPunct="1">
              <a:buFont typeface="+mj-lt"/>
              <a:buAutoNum type="arabicPeriod"/>
              <a:defRPr/>
            </a:pPr>
            <a:r>
              <a:rPr lang="en-US" dirty="0"/>
              <a:t>Scheduling and other resource management and security policies are implemented by each system. </a:t>
            </a:r>
          </a:p>
          <a:p>
            <a:pPr marL="914400" lvl="1" indent="-457200" eaLnBrk="1" hangingPunct="1">
              <a:buFont typeface="+mj-lt"/>
              <a:buAutoNum type="arabicPeriod"/>
              <a:defRPr/>
            </a:pPr>
            <a:r>
              <a:rPr lang="en-US" dirty="0"/>
              <a:t>There are multiple points of control and multiple points of failure. </a:t>
            </a:r>
          </a:p>
          <a:p>
            <a:pPr marL="914400" lvl="1" indent="-457200" eaLnBrk="1" hangingPunct="1">
              <a:buFont typeface="+mj-lt"/>
              <a:buAutoNum type="arabicPeriod"/>
              <a:defRPr/>
            </a:pPr>
            <a:r>
              <a:rPr lang="en-US" dirty="0"/>
              <a:t>The resources may not be accessible at all times. </a:t>
            </a:r>
          </a:p>
          <a:p>
            <a:pPr marL="914400" lvl="1" indent="-457200" eaLnBrk="1" hangingPunct="1">
              <a:buFont typeface="+mj-lt"/>
              <a:buAutoNum type="arabicPeriod"/>
              <a:defRPr/>
            </a:pPr>
            <a:r>
              <a:rPr lang="en-US" dirty="0"/>
              <a:t>Can be scaled by adding additional resources.</a:t>
            </a:r>
          </a:p>
          <a:p>
            <a:pPr marL="914400" lvl="1" indent="-457200" eaLnBrk="1" hangingPunct="1">
              <a:buFont typeface="+mj-lt"/>
              <a:buAutoNum type="arabicPeriod"/>
              <a:defRPr/>
            </a:pPr>
            <a:r>
              <a:rPr lang="en-US" dirty="0"/>
              <a:t>Can be designed to maintain availability even at low levels of hardware/software/network reliability.</a:t>
            </a:r>
          </a:p>
        </p:txBody>
      </p:sp>
      <p:sp>
        <p:nvSpPr>
          <p:cNvPr id="56323" name="Slide Number Placeholder 4">
            <a:extLst>
              <a:ext uri="{FF2B5EF4-FFF2-40B4-BE49-F238E27FC236}">
                <a16:creationId xmlns:a16="http://schemas.microsoft.com/office/drawing/2014/main" id="{703225A6-8B30-D9AA-5DA7-065090B4760C}"/>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5B84EE96-9B06-894C-BC78-8181E400BA2C}" type="slidenum">
              <a:rPr lang="en-US" altLang="en-US">
                <a:latin typeface="Arial Black" panose="020B0604020202020204" pitchFamily="34" charset="0"/>
              </a:rPr>
              <a:pPr algn="r" eaLnBrk="1" hangingPunct="1"/>
              <a:t>31</a:t>
            </a:fld>
            <a:endParaRPr lang="en-US" altLang="en-US">
              <a:latin typeface="Arial Black"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5">
            <a:extLst>
              <a:ext uri="{FF2B5EF4-FFF2-40B4-BE49-F238E27FC236}">
                <a16:creationId xmlns:a16="http://schemas.microsoft.com/office/drawing/2014/main" id="{AD326572-2CB7-8AF1-DD28-476F3D6FC6C6}"/>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Summary</a:t>
            </a:r>
          </a:p>
        </p:txBody>
      </p:sp>
      <p:sp>
        <p:nvSpPr>
          <p:cNvPr id="7" name="Content Placeholder 6">
            <a:extLst>
              <a:ext uri="{FF2B5EF4-FFF2-40B4-BE49-F238E27FC236}">
                <a16:creationId xmlns:a16="http://schemas.microsoft.com/office/drawing/2014/main" id="{86BACAC7-09C6-61B7-C754-EB65662D1CA4}"/>
              </a:ext>
            </a:extLst>
          </p:cNvPr>
          <p:cNvSpPr>
            <a:spLocks noGrp="1"/>
          </p:cNvSpPr>
          <p:nvPr>
            <p:ph sz="quarter" idx="10"/>
          </p:nvPr>
        </p:nvSpPr>
        <p:spPr>
          <a:xfrm>
            <a:off x="228600" y="1357313"/>
            <a:ext cx="8915400" cy="3659187"/>
          </a:xfrm>
        </p:spPr>
        <p:txBody>
          <a:bodyPr/>
          <a:lstStyle/>
          <a:p>
            <a:pPr eaLnBrk="1" hangingPunct="1">
              <a:defRPr/>
            </a:pPr>
            <a:r>
              <a:rPr lang="en-US" dirty="0"/>
              <a:t>What is Cloud Computing? </a:t>
            </a:r>
          </a:p>
          <a:p>
            <a:pPr eaLnBrk="1" hangingPunct="1">
              <a:defRPr/>
            </a:pPr>
            <a:r>
              <a:rPr lang="en-US" dirty="0"/>
              <a:t>Early models of Cloud Computing. </a:t>
            </a:r>
          </a:p>
          <a:p>
            <a:pPr eaLnBrk="1" hangingPunct="1">
              <a:defRPr/>
            </a:pPr>
            <a:r>
              <a:rPr lang="en-US" dirty="0"/>
              <a:t>Delivery models and services.</a:t>
            </a:r>
          </a:p>
          <a:p>
            <a:pPr eaLnBrk="1" hangingPunct="1">
              <a:defRPr/>
            </a:pPr>
            <a:r>
              <a:rPr lang="en-US" dirty="0"/>
              <a:t>Ethical issues in Cloud Computing.</a:t>
            </a:r>
          </a:p>
          <a:p>
            <a:pPr eaLnBrk="1" hangingPunct="1">
              <a:defRPr/>
            </a:pPr>
            <a:r>
              <a:rPr lang="en-US" dirty="0"/>
              <a:t>Cloud vulnerabilities.</a:t>
            </a:r>
          </a:p>
          <a:p>
            <a:pPr eaLnBrk="1" hangingPunct="1">
              <a:defRPr/>
            </a:pPr>
            <a:r>
              <a:rPr lang="en-US" dirty="0"/>
              <a:t>Parallel Computing and Distributed Systems (brief)</a:t>
            </a:r>
          </a:p>
        </p:txBody>
      </p:sp>
      <p:sp>
        <p:nvSpPr>
          <p:cNvPr id="57347" name="Slide Number Placeholder 4">
            <a:extLst>
              <a:ext uri="{FF2B5EF4-FFF2-40B4-BE49-F238E27FC236}">
                <a16:creationId xmlns:a16="http://schemas.microsoft.com/office/drawing/2014/main" id="{8912C3F4-CA05-822F-FE24-38AAC0EC6DF0}"/>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31305A10-7B82-1248-AE88-431602B981FA}" type="slidenum">
              <a:rPr lang="en-US" altLang="en-US">
                <a:latin typeface="Arial Black" panose="020B0604020202020204" pitchFamily="34" charset="0"/>
              </a:rPr>
              <a:pPr algn="r" eaLnBrk="1" hangingPunct="1"/>
              <a:t>32</a:t>
            </a:fld>
            <a:endParaRPr lang="en-US" altLang="en-US">
              <a:latin typeface="Arial Black" panose="020B0604020202020204" pitchFamily="34" charset="0"/>
            </a:endParaRPr>
          </a:p>
        </p:txBody>
      </p:sp>
      <p:sp>
        <p:nvSpPr>
          <p:cNvPr id="2" name="Rounded Rectangle 1">
            <a:extLst>
              <a:ext uri="{FF2B5EF4-FFF2-40B4-BE49-F238E27FC236}">
                <a16:creationId xmlns:a16="http://schemas.microsoft.com/office/drawing/2014/main" id="{0BD65CE8-C604-1D8C-1193-FCC417596CAB}"/>
              </a:ext>
            </a:extLst>
          </p:cNvPr>
          <p:cNvSpPr/>
          <p:nvPr/>
        </p:nvSpPr>
        <p:spPr>
          <a:xfrm>
            <a:off x="457200" y="5096435"/>
            <a:ext cx="8175811" cy="1331259"/>
          </a:xfrm>
          <a:prstGeom prst="round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indent="0" algn="ctr" eaLnBrk="1" hangingPunct="1">
              <a:spcBef>
                <a:spcPct val="0"/>
              </a:spcBef>
              <a:buClr>
                <a:srgbClr val="77933C"/>
              </a:buClr>
              <a:buNone/>
              <a:defRPr/>
            </a:pPr>
            <a:r>
              <a:rPr lang="en-GB" sz="2400" dirty="0">
                <a:solidFill>
                  <a:schemeClr val="tx1"/>
                </a:solidFill>
              </a:rPr>
              <a:t>email Eva and Andreas by Wednesday 29/1 at 10am </a:t>
            </a:r>
          </a:p>
          <a:p>
            <a:pPr marL="0" indent="0" algn="ctr" eaLnBrk="1" hangingPunct="1">
              <a:spcBef>
                <a:spcPct val="0"/>
              </a:spcBef>
              <a:buClr>
                <a:srgbClr val="77933C"/>
              </a:buClr>
              <a:buNone/>
              <a:defRPr/>
            </a:pPr>
            <a:r>
              <a:rPr lang="en-GB" sz="1800" dirty="0">
                <a:solidFill>
                  <a:schemeClr val="tx1"/>
                </a:solidFill>
                <a:hlinkClick r:id="rId2">
                  <a:extLst>
                    <a:ext uri="{A12FA001-AC4F-418D-AE19-62706E023703}">
                      <ahyp:hlinkClr xmlns:ahyp="http://schemas.microsoft.com/office/drawing/2018/hyperlinkcolor" val="tx"/>
                    </a:ext>
                  </a:extLst>
                </a:hlinkClick>
              </a:rPr>
              <a:t>ek264@cam.ac.uk</a:t>
            </a:r>
            <a:r>
              <a:rPr lang="en-GB" dirty="0">
                <a:solidFill>
                  <a:schemeClr val="tx1"/>
                </a:solidFill>
              </a:rPr>
              <a:t> </a:t>
            </a:r>
            <a:r>
              <a:rPr lang="en-GB" sz="1800" dirty="0">
                <a:solidFill>
                  <a:schemeClr val="tx1"/>
                </a:solidFill>
              </a:rPr>
              <a:t>Eva and </a:t>
            </a:r>
            <a:r>
              <a:rPr lang="en-GB" sz="1800" dirty="0">
                <a:solidFill>
                  <a:schemeClr val="tx1"/>
                </a:solidFill>
                <a:hlinkClick r:id="rId3">
                  <a:extLst>
                    <a:ext uri="{A12FA001-AC4F-418D-AE19-62706E023703}">
                      <ahyp:hlinkClr xmlns:ahyp="http://schemas.microsoft.com/office/drawing/2018/hyperlinkcolor" val="tx"/>
                    </a:ext>
                  </a:extLst>
                </a:hlinkClick>
              </a:rPr>
              <a:t>ag926@cam.ac.uk</a:t>
            </a:r>
            <a:r>
              <a:rPr lang="en-GB" dirty="0">
                <a:solidFill>
                  <a:schemeClr val="tx1"/>
                </a:solidFill>
              </a:rPr>
              <a:t> </a:t>
            </a:r>
            <a:r>
              <a:rPr lang="en-GB" sz="1800" dirty="0">
                <a:solidFill>
                  <a:schemeClr val="tx1"/>
                </a:solidFill>
              </a:rPr>
              <a:t>Andreas (Teaching Assistant)</a:t>
            </a:r>
          </a:p>
          <a:p>
            <a:pPr marL="0" indent="0" algn="ctr" eaLnBrk="1" hangingPunct="1">
              <a:spcBef>
                <a:spcPct val="0"/>
              </a:spcBef>
              <a:buClr>
                <a:srgbClr val="77933C"/>
              </a:buClr>
              <a:buNone/>
              <a:defRPr/>
            </a:pPr>
            <a:r>
              <a:rPr lang="en-GB" sz="1800" dirty="0">
                <a:solidFill>
                  <a:schemeClr val="tx1"/>
                </a:solidFill>
              </a:rPr>
              <a:t>one email per group, cc all, your names, emails and one public key per group </a:t>
            </a:r>
          </a:p>
          <a:p>
            <a:pPr algn="ct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5">
            <a:extLst>
              <a:ext uri="{FF2B5EF4-FFF2-40B4-BE49-F238E27FC236}">
                <a16:creationId xmlns:a16="http://schemas.microsoft.com/office/drawing/2014/main" id="{AC86EE49-C063-EE3B-AB3E-FF3A8D6E5AC6}"/>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Course Contents</a:t>
            </a:r>
          </a:p>
        </p:txBody>
      </p:sp>
      <p:sp>
        <p:nvSpPr>
          <p:cNvPr id="7" name="Content Placeholder 6">
            <a:extLst>
              <a:ext uri="{FF2B5EF4-FFF2-40B4-BE49-F238E27FC236}">
                <a16:creationId xmlns:a16="http://schemas.microsoft.com/office/drawing/2014/main" id="{F333F82F-46CA-922C-AAA6-5786F4BF8EE5}"/>
              </a:ext>
            </a:extLst>
          </p:cNvPr>
          <p:cNvSpPr>
            <a:spLocks noGrp="1"/>
          </p:cNvSpPr>
          <p:nvPr>
            <p:ph sz="quarter" idx="10"/>
          </p:nvPr>
        </p:nvSpPr>
        <p:spPr>
          <a:xfrm>
            <a:off x="228600" y="670625"/>
            <a:ext cx="9067800" cy="3659188"/>
          </a:xfrm>
        </p:spPr>
        <p:txBody>
          <a:bodyPr/>
          <a:lstStyle/>
          <a:p>
            <a:pPr marL="457200" indent="-457200" eaLnBrk="1" hangingPunct="1">
              <a:buSzPct val="120000"/>
              <a:buFont typeface="+mj-lt"/>
              <a:buAutoNum type="arabicPeriod"/>
              <a:defRPr/>
            </a:pPr>
            <a:r>
              <a:rPr lang="en-US" sz="2200" dirty="0"/>
              <a:t>Introduction to Cloud Computing, 24/1</a:t>
            </a:r>
          </a:p>
          <a:p>
            <a:pPr marL="457200" indent="-457200" eaLnBrk="1" hangingPunct="1">
              <a:buSzPct val="120000"/>
              <a:buFont typeface="+mj-lt"/>
              <a:buAutoNum type="arabicPeriod"/>
              <a:defRPr/>
            </a:pPr>
            <a:r>
              <a:rPr lang="en-US" sz="2200" dirty="0"/>
              <a:t>MapReduce Batch Processing, 27/1</a:t>
            </a:r>
          </a:p>
          <a:p>
            <a:pPr marL="457200" indent="-457200" eaLnBrk="1" hangingPunct="1">
              <a:buSzPct val="120000"/>
              <a:buFont typeface="+mj-lt"/>
              <a:buAutoNum type="arabicPeriod"/>
              <a:defRPr/>
            </a:pPr>
            <a:r>
              <a:rPr lang="en-US" sz="2200" dirty="0"/>
              <a:t>MapReduce in Heterogeneous Environments, 29/1</a:t>
            </a:r>
          </a:p>
          <a:p>
            <a:pPr marL="457200" indent="-457200" eaLnBrk="1" hangingPunct="1">
              <a:buSzPct val="120000"/>
              <a:buFont typeface="+mj-lt"/>
              <a:buAutoNum type="arabicPeriod"/>
              <a:defRPr/>
            </a:pPr>
            <a:r>
              <a:rPr lang="en-US" sz="2200" u="sng" dirty="0"/>
              <a:t>Data Center Networking (guest lecture), 31/1</a:t>
            </a:r>
          </a:p>
          <a:p>
            <a:pPr marL="400050" lvl="1" indent="0" eaLnBrk="1" hangingPunct="1">
              <a:buSzPct val="120000"/>
              <a:buNone/>
              <a:defRPr/>
            </a:pPr>
            <a:r>
              <a:rPr lang="en-US" sz="1800" dirty="0"/>
              <a:t>  	</a:t>
            </a:r>
            <a:r>
              <a:rPr lang="en-US" sz="1800" u="sng" dirty="0"/>
              <a:t>Dr Paolo Costa from Microsoft Research Cambridge</a:t>
            </a:r>
          </a:p>
          <a:p>
            <a:pPr marL="457200" indent="-457200" eaLnBrk="1" hangingPunct="1">
              <a:buSzPct val="120000"/>
              <a:buFont typeface="+mj-lt"/>
              <a:buAutoNum type="arabicPeriod"/>
              <a:defRPr/>
            </a:pPr>
            <a:r>
              <a:rPr lang="en-US" sz="2200" dirty="0"/>
              <a:t>Tutorial I, 3/2</a:t>
            </a:r>
          </a:p>
          <a:p>
            <a:pPr marL="457200" indent="-457200" eaLnBrk="1" hangingPunct="1">
              <a:buSzPct val="120000"/>
              <a:buFont typeface="+mj-lt"/>
              <a:buAutoNum type="arabicPeriod"/>
              <a:defRPr/>
            </a:pPr>
            <a:r>
              <a:rPr lang="en-US" sz="2200" b="1" dirty="0"/>
              <a:t>Tutorial II (coursework I) 5/2/2025</a:t>
            </a:r>
          </a:p>
          <a:p>
            <a:pPr marL="457200" indent="-457200" eaLnBrk="1" hangingPunct="1">
              <a:buSzPct val="120000"/>
              <a:buFont typeface="+mj-lt"/>
              <a:buAutoNum type="arabicPeriod"/>
              <a:defRPr/>
            </a:pPr>
            <a:r>
              <a:rPr lang="en-US" sz="2200" dirty="0"/>
              <a:t>Tutorial III, 7/2</a:t>
            </a:r>
          </a:p>
          <a:p>
            <a:pPr marL="457200" indent="-457200" eaLnBrk="1" hangingPunct="1">
              <a:buSzPct val="120000"/>
              <a:buFont typeface="+mj-lt"/>
              <a:buAutoNum type="arabicPeriod"/>
              <a:defRPr/>
            </a:pPr>
            <a:r>
              <a:rPr lang="en-US" sz="2200" dirty="0"/>
              <a:t>Large-Scale Resource Management I, 10/2</a:t>
            </a:r>
          </a:p>
          <a:p>
            <a:pPr marL="457200" indent="-457200" eaLnBrk="1" hangingPunct="1">
              <a:buSzPct val="120000"/>
              <a:buFont typeface="+mj-lt"/>
              <a:buAutoNum type="arabicPeriod"/>
              <a:defRPr/>
            </a:pPr>
            <a:r>
              <a:rPr lang="en-US" sz="2200" dirty="0"/>
              <a:t>Large-Scale Resource Management II, 12/2</a:t>
            </a:r>
          </a:p>
          <a:p>
            <a:pPr marL="457200" indent="-457200" eaLnBrk="1" hangingPunct="1">
              <a:buSzPct val="120000"/>
              <a:buFont typeface="+mj-lt"/>
              <a:buAutoNum type="arabicPeriod"/>
              <a:defRPr/>
            </a:pPr>
            <a:r>
              <a:rPr lang="en-US" sz="2200" dirty="0"/>
              <a:t>Real-Time Data Stream Processing, 14/2</a:t>
            </a:r>
          </a:p>
          <a:p>
            <a:pPr marL="457200" indent="-457200" eaLnBrk="1" hangingPunct="1">
              <a:buSzPct val="120000"/>
              <a:buFont typeface="+mj-lt"/>
              <a:buAutoNum type="arabicPeriod"/>
              <a:defRPr/>
            </a:pPr>
            <a:r>
              <a:rPr lang="en-US" sz="2200" dirty="0"/>
              <a:t>Cloud Storage, 17/2</a:t>
            </a:r>
          </a:p>
          <a:p>
            <a:pPr marL="457200" indent="-457200" eaLnBrk="1" hangingPunct="1">
              <a:buSzPct val="120000"/>
              <a:buFont typeface="+mj-lt"/>
              <a:buAutoNum type="arabicPeriod"/>
              <a:defRPr/>
            </a:pPr>
            <a:r>
              <a:rPr lang="en-US" sz="2200" dirty="0"/>
              <a:t>Virtualization I (Prof. Anil </a:t>
            </a:r>
            <a:r>
              <a:rPr lang="en-US" sz="2200" dirty="0" err="1"/>
              <a:t>Madhavapeddy</a:t>
            </a:r>
            <a:r>
              <a:rPr lang="en-US" sz="2200" dirty="0"/>
              <a:t>), 19/2</a:t>
            </a:r>
          </a:p>
          <a:p>
            <a:pPr marL="457200" indent="-457200" eaLnBrk="1" hangingPunct="1">
              <a:buSzPct val="120000"/>
              <a:buFont typeface="+mj-lt"/>
              <a:buAutoNum type="arabicPeriod"/>
              <a:defRPr/>
            </a:pPr>
            <a:r>
              <a:rPr lang="en-US" sz="2200" dirty="0"/>
              <a:t>Virtualization II (Prof. Anil </a:t>
            </a:r>
            <a:r>
              <a:rPr lang="en-US" sz="2200" dirty="0" err="1"/>
              <a:t>Madhavapeddy</a:t>
            </a:r>
            <a:r>
              <a:rPr lang="en-US" sz="2200" dirty="0"/>
              <a:t>), 21/2</a:t>
            </a:r>
          </a:p>
          <a:p>
            <a:pPr marL="457200" indent="-457200" eaLnBrk="1" hangingPunct="1">
              <a:buSzPct val="120000"/>
              <a:buFont typeface="+mj-lt"/>
              <a:buAutoNum type="arabicPeriod"/>
              <a:defRPr/>
            </a:pPr>
            <a:r>
              <a:rPr lang="en-US" sz="2200" b="1" dirty="0"/>
              <a:t>Tutorial IV (coursework II) 24/2/2025</a:t>
            </a:r>
          </a:p>
          <a:p>
            <a:pPr marL="0" indent="0" eaLnBrk="1" hangingPunct="1">
              <a:buSzPct val="120000"/>
              <a:buNone/>
              <a:defRPr/>
            </a:pPr>
            <a:endParaRPr lang="en-US" dirty="0"/>
          </a:p>
          <a:p>
            <a:pPr marL="0" indent="0" eaLnBrk="1" hangingPunct="1">
              <a:buFont typeface="Wingdings" pitchFamily="2" charset="2"/>
              <a:buNone/>
              <a:defRPr/>
            </a:pPr>
            <a:endParaRPr lang="en-US" dirty="0"/>
          </a:p>
          <a:p>
            <a:pPr eaLnBrk="1" hangingPunct="1">
              <a:defRPr/>
            </a:pPr>
            <a:endParaRPr lang="en-US" dirty="0"/>
          </a:p>
        </p:txBody>
      </p:sp>
      <p:sp>
        <p:nvSpPr>
          <p:cNvPr id="23555" name="Slide Number Placeholder 4">
            <a:extLst>
              <a:ext uri="{FF2B5EF4-FFF2-40B4-BE49-F238E27FC236}">
                <a16:creationId xmlns:a16="http://schemas.microsoft.com/office/drawing/2014/main" id="{46D2E1E0-9595-D354-5B23-C84F3955C817}"/>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C2F151F2-18A7-E84A-81D0-FD72A7FE22F5}" type="slidenum">
              <a:rPr lang="en-US" altLang="en-US">
                <a:latin typeface="Arial Black" panose="020B0604020202020204" pitchFamily="34" charset="0"/>
              </a:rPr>
              <a:pPr algn="r" eaLnBrk="1" hangingPunct="1"/>
              <a:t>4</a:t>
            </a:fld>
            <a:endParaRPr lang="en-US" altLang="en-US">
              <a:latin typeface="Arial Black"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5">
            <a:extLst>
              <a:ext uri="{FF2B5EF4-FFF2-40B4-BE49-F238E27FC236}">
                <a16:creationId xmlns:a16="http://schemas.microsoft.com/office/drawing/2014/main" id="{E6924C7F-A571-8C64-8139-11958AC5E378}"/>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Lecture Contents</a:t>
            </a:r>
          </a:p>
        </p:txBody>
      </p:sp>
      <p:sp>
        <p:nvSpPr>
          <p:cNvPr id="7" name="Content Placeholder 6">
            <a:extLst>
              <a:ext uri="{FF2B5EF4-FFF2-40B4-BE49-F238E27FC236}">
                <a16:creationId xmlns:a16="http://schemas.microsoft.com/office/drawing/2014/main" id="{4478D4D0-381C-E08E-31C0-B9CEF1AA9E4B}"/>
              </a:ext>
            </a:extLst>
          </p:cNvPr>
          <p:cNvSpPr>
            <a:spLocks noGrp="1"/>
          </p:cNvSpPr>
          <p:nvPr>
            <p:ph sz="quarter" idx="10"/>
          </p:nvPr>
        </p:nvSpPr>
        <p:spPr>
          <a:xfrm>
            <a:off x="228600" y="1357313"/>
            <a:ext cx="8639175" cy="3659187"/>
          </a:xfrm>
        </p:spPr>
        <p:txBody>
          <a:bodyPr/>
          <a:lstStyle/>
          <a:p>
            <a:pPr eaLnBrk="1" hangingPunct="1">
              <a:defRPr/>
            </a:pPr>
            <a:r>
              <a:rPr lang="en-US" dirty="0"/>
              <a:t>What is Cloud Computing?</a:t>
            </a:r>
          </a:p>
          <a:p>
            <a:pPr eaLnBrk="1" hangingPunct="1">
              <a:defRPr/>
            </a:pPr>
            <a:r>
              <a:rPr lang="en-US" dirty="0"/>
              <a:t>Early models of Cloud Computing. </a:t>
            </a:r>
          </a:p>
          <a:p>
            <a:pPr eaLnBrk="1" hangingPunct="1">
              <a:defRPr/>
            </a:pPr>
            <a:r>
              <a:rPr lang="en-US" dirty="0"/>
              <a:t>Delivery models and services.</a:t>
            </a:r>
          </a:p>
          <a:p>
            <a:pPr eaLnBrk="1" hangingPunct="1">
              <a:defRPr/>
            </a:pPr>
            <a:r>
              <a:rPr lang="en-US" dirty="0"/>
              <a:t>Ethical issues in Cloud Computing.</a:t>
            </a:r>
          </a:p>
          <a:p>
            <a:pPr eaLnBrk="1" hangingPunct="1">
              <a:defRPr/>
            </a:pPr>
            <a:r>
              <a:rPr lang="en-US" dirty="0"/>
              <a:t>Cloud vulnerabilities.</a:t>
            </a:r>
          </a:p>
          <a:p>
            <a:pPr eaLnBrk="1" hangingPunct="1">
              <a:defRPr/>
            </a:pPr>
            <a:r>
              <a:rPr lang="en-US" dirty="0"/>
              <a:t>Parallel Computing.</a:t>
            </a:r>
          </a:p>
          <a:p>
            <a:pPr eaLnBrk="1" hangingPunct="1">
              <a:defRPr/>
            </a:pPr>
            <a:r>
              <a:rPr lang="en-US" dirty="0"/>
              <a:t>Distributed Systems. </a:t>
            </a:r>
          </a:p>
          <a:p>
            <a:pPr eaLnBrk="1" hangingPunct="1">
              <a:defRPr/>
            </a:pPr>
            <a:endParaRPr lang="en-US" dirty="0"/>
          </a:p>
        </p:txBody>
      </p:sp>
      <p:sp>
        <p:nvSpPr>
          <p:cNvPr id="24579" name="Slide Number Placeholder 4">
            <a:extLst>
              <a:ext uri="{FF2B5EF4-FFF2-40B4-BE49-F238E27FC236}">
                <a16:creationId xmlns:a16="http://schemas.microsoft.com/office/drawing/2014/main" id="{B5A46386-EAEA-03E3-E4CF-7199C68724E4}"/>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FB21FE20-F2DC-A84C-A8AB-C412AB408BC0}" type="slidenum">
              <a:rPr lang="en-US" altLang="en-US">
                <a:latin typeface="Arial Black" panose="020B0604020202020204" pitchFamily="34" charset="0"/>
              </a:rPr>
              <a:pPr algn="r" eaLnBrk="1" hangingPunct="1"/>
              <a:t>5</a:t>
            </a:fld>
            <a:endParaRPr lang="en-US" altLang="en-US">
              <a:latin typeface="Arial Black"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5">
            <a:extLst>
              <a:ext uri="{FF2B5EF4-FFF2-40B4-BE49-F238E27FC236}">
                <a16:creationId xmlns:a16="http://schemas.microsoft.com/office/drawing/2014/main" id="{EDB3B788-EA44-E4E0-6149-9DB064660E71}"/>
              </a:ext>
            </a:extLst>
          </p:cNvPr>
          <p:cNvSpPr>
            <a:spLocks noGrp="1"/>
          </p:cNvSpPr>
          <p:nvPr>
            <p:ph type="title"/>
          </p:nvPr>
        </p:nvSpPr>
        <p:spPr>
          <a:xfrm>
            <a:off x="228600" y="82550"/>
            <a:ext cx="8813800" cy="646113"/>
          </a:xfrm>
        </p:spPr>
        <p:txBody>
          <a:bodyPr/>
          <a:lstStyle/>
          <a:p>
            <a:pPr eaLnBrk="1" hangingPunct="1"/>
            <a:r>
              <a:rPr lang="en-US" altLang="en-US">
                <a:ea typeface="ＭＳ Ｐゴシック" panose="020B0600070205080204" pitchFamily="34" charset="-128"/>
                <a:cs typeface="Arial" panose="020B0604020202020204" pitchFamily="34" charset="0"/>
              </a:rPr>
              <a:t>What is Cloud Computing?</a:t>
            </a:r>
          </a:p>
        </p:txBody>
      </p:sp>
      <p:sp>
        <p:nvSpPr>
          <p:cNvPr id="7" name="Content Placeholder 6">
            <a:extLst>
              <a:ext uri="{FF2B5EF4-FFF2-40B4-BE49-F238E27FC236}">
                <a16:creationId xmlns:a16="http://schemas.microsoft.com/office/drawing/2014/main" id="{D6961B8D-310A-3B9B-B54D-633FCB2CFF6C}"/>
              </a:ext>
            </a:extLst>
          </p:cNvPr>
          <p:cNvSpPr>
            <a:spLocks noGrp="1"/>
          </p:cNvSpPr>
          <p:nvPr>
            <p:ph sz="quarter" idx="10"/>
          </p:nvPr>
        </p:nvSpPr>
        <p:spPr>
          <a:xfrm>
            <a:off x="228600" y="1357313"/>
            <a:ext cx="8639175" cy="3659187"/>
          </a:xfrm>
        </p:spPr>
        <p:txBody>
          <a:bodyPr/>
          <a:lstStyle/>
          <a:p>
            <a:pPr eaLnBrk="1" hangingPunct="1">
              <a:defRPr/>
            </a:pPr>
            <a:r>
              <a:rPr lang="en-US" dirty="0"/>
              <a:t>What do you think?</a:t>
            </a:r>
          </a:p>
          <a:p>
            <a:pPr eaLnBrk="1" hangingPunct="1">
              <a:defRPr/>
            </a:pPr>
            <a:endParaRPr lang="en-US" dirty="0"/>
          </a:p>
          <a:p>
            <a:pPr eaLnBrk="1" hangingPunct="1">
              <a:defRPr/>
            </a:pPr>
            <a:r>
              <a:rPr lang="en-GB" sz="2000" b="1" i="1" dirty="0"/>
              <a:t>“Cloud computing</a:t>
            </a:r>
            <a:r>
              <a:rPr lang="en-GB" sz="2000" i="1" dirty="0"/>
              <a:t> is an </a:t>
            </a:r>
            <a:r>
              <a:rPr lang="en-GB" sz="2000" i="1" dirty="0">
                <a:hlinkClick r:id="rId2" tooltip="Information technology"/>
              </a:rPr>
              <a:t>information technology</a:t>
            </a:r>
            <a:r>
              <a:rPr lang="en-GB" sz="2000" i="1" dirty="0"/>
              <a:t> (IT) paradigm that enables ubiquitous access to shared pools of configurable </a:t>
            </a:r>
            <a:r>
              <a:rPr lang="en-GB" sz="2000" i="1" dirty="0">
                <a:hlinkClick r:id="rId3" tooltip="System resource"/>
              </a:rPr>
              <a:t>system resources</a:t>
            </a:r>
            <a:r>
              <a:rPr lang="en-GB" sz="2000" i="1" dirty="0"/>
              <a:t> and higher-level services that can be rapidly </a:t>
            </a:r>
            <a:r>
              <a:rPr lang="en-GB" sz="2000" i="1" dirty="0">
                <a:hlinkClick r:id="rId4" tooltip="Provisioning"/>
              </a:rPr>
              <a:t>provisioned</a:t>
            </a:r>
            <a:r>
              <a:rPr lang="en-GB" sz="2000" i="1" dirty="0"/>
              <a:t> with minimal management effort, often over the </a:t>
            </a:r>
            <a:r>
              <a:rPr lang="en-GB" sz="2000" i="1" dirty="0">
                <a:hlinkClick r:id="rId5" tooltip="Internet"/>
              </a:rPr>
              <a:t>Internet</a:t>
            </a:r>
            <a:r>
              <a:rPr lang="en-GB" sz="2000" i="1" dirty="0"/>
              <a:t>. Cloud computing relies on sharing of resources to achieve coherence and </a:t>
            </a:r>
            <a:r>
              <a:rPr lang="en-GB" sz="2000" i="1" dirty="0">
                <a:hlinkClick r:id="rId6" tooltip="Economies of scale"/>
              </a:rPr>
              <a:t>economies of scale</a:t>
            </a:r>
            <a:r>
              <a:rPr lang="en-GB" sz="2000" i="1" dirty="0"/>
              <a:t>, similar to a </a:t>
            </a:r>
            <a:r>
              <a:rPr lang="en-GB" sz="2000" i="1" dirty="0">
                <a:hlinkClick r:id="rId7" tooltip="Public utility"/>
              </a:rPr>
              <a:t>public utility</a:t>
            </a:r>
            <a:r>
              <a:rPr lang="en-GB" sz="2000" i="1" dirty="0"/>
              <a:t>.”  </a:t>
            </a:r>
            <a:r>
              <a:rPr lang="en-GB" sz="1600" dirty="0"/>
              <a:t> https://</a:t>
            </a:r>
            <a:r>
              <a:rPr lang="en-GB" sz="1600" dirty="0" err="1"/>
              <a:t>en.wikipedia.org</a:t>
            </a:r>
            <a:r>
              <a:rPr lang="en-GB" sz="1600" dirty="0"/>
              <a:t>/wiki/</a:t>
            </a:r>
            <a:r>
              <a:rPr lang="en-GB" sz="1600" dirty="0" err="1"/>
              <a:t>Cloud_computing</a:t>
            </a:r>
            <a:endParaRPr lang="en-GB" sz="1600" dirty="0"/>
          </a:p>
          <a:p>
            <a:pPr eaLnBrk="1" hangingPunct="1">
              <a:defRPr/>
            </a:pPr>
            <a:endParaRPr lang="en-US" sz="2000" i="1" dirty="0"/>
          </a:p>
          <a:p>
            <a:pPr eaLnBrk="1" hangingPunct="1">
              <a:defRPr/>
            </a:pPr>
            <a:r>
              <a:rPr lang="en-US" sz="2000" i="1" dirty="0"/>
              <a:t>“</a:t>
            </a:r>
            <a:r>
              <a:rPr lang="en-GB" sz="2000" i="1" dirty="0"/>
              <a:t>Simply put, cloud computing is the delivery of computing services – servers, storage, databases, networking, software, analytics and more – over the Internet (“the cloud”). Companies offering these computing services are called cloud providers and typically charge for cloud computing services based on usage, similar to how you’re billed for gas or electricity at home.” </a:t>
            </a:r>
            <a:r>
              <a:rPr lang="en-GB" sz="1200" i="1" dirty="0"/>
              <a:t>https://</a:t>
            </a:r>
            <a:r>
              <a:rPr lang="en-GB" sz="1200" i="1" dirty="0" err="1"/>
              <a:t>azure.microsoft.com</a:t>
            </a:r>
            <a:r>
              <a:rPr lang="en-GB" sz="1200" i="1" dirty="0"/>
              <a:t>/</a:t>
            </a:r>
            <a:r>
              <a:rPr lang="en-GB" sz="1200" i="1" dirty="0" err="1"/>
              <a:t>en-gb</a:t>
            </a:r>
            <a:r>
              <a:rPr lang="en-GB" sz="1200" i="1" dirty="0"/>
              <a:t>/overview/what-is-cloud-computing/</a:t>
            </a:r>
            <a:endParaRPr lang="en-US" sz="1200" dirty="0"/>
          </a:p>
        </p:txBody>
      </p:sp>
      <p:sp>
        <p:nvSpPr>
          <p:cNvPr id="25603" name="Slide Number Placeholder 4">
            <a:extLst>
              <a:ext uri="{FF2B5EF4-FFF2-40B4-BE49-F238E27FC236}">
                <a16:creationId xmlns:a16="http://schemas.microsoft.com/office/drawing/2014/main" id="{4C422D99-084C-8D11-E169-F4121441526C}"/>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7BD0FFC4-02E6-B44F-B799-3EC7A0857B3C}" type="slidenum">
              <a:rPr lang="en-US" altLang="en-US">
                <a:latin typeface="Arial Black" panose="020B0604020202020204" pitchFamily="34" charset="0"/>
              </a:rPr>
              <a:pPr algn="r" eaLnBrk="1" hangingPunct="1"/>
              <a:t>6</a:t>
            </a:fld>
            <a:endParaRPr lang="en-US" altLang="en-US">
              <a:latin typeface="Arial Black"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5" name="Object 4">
            <a:extLst>
              <a:ext uri="{FF2B5EF4-FFF2-40B4-BE49-F238E27FC236}">
                <a16:creationId xmlns:a16="http://schemas.microsoft.com/office/drawing/2014/main" id="{CA5C1460-8DCE-F735-ECE1-AAD4AD0C994E}"/>
              </a:ext>
            </a:extLst>
          </p:cNvPr>
          <p:cNvGraphicFramePr>
            <a:graphicFrameLocks noChangeAspect="1"/>
          </p:cNvGraphicFramePr>
          <p:nvPr/>
        </p:nvGraphicFramePr>
        <p:xfrm>
          <a:off x="825500" y="723900"/>
          <a:ext cx="7756525" cy="5233988"/>
        </p:xfrm>
        <a:graphic>
          <a:graphicData uri="http://schemas.openxmlformats.org/presentationml/2006/ole">
            <mc:AlternateContent xmlns:mc="http://schemas.openxmlformats.org/markup-compatibility/2006">
              <mc:Choice xmlns:v="urn:schemas-microsoft-com:vml" Requires="v">
                <p:oleObj name="Visio" r:id="rId2" imgW="7505700" imgH="5067300" progId="Visio.Drawing.11">
                  <p:embed/>
                </p:oleObj>
              </mc:Choice>
              <mc:Fallback>
                <p:oleObj name="Visio" r:id="rId2" imgW="7505700" imgH="5067300" progId="Visio.Drawing.11">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 y="723900"/>
                        <a:ext cx="7756525" cy="523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26" name="1 Título">
            <a:extLst>
              <a:ext uri="{FF2B5EF4-FFF2-40B4-BE49-F238E27FC236}">
                <a16:creationId xmlns:a16="http://schemas.microsoft.com/office/drawing/2014/main" id="{7C41B81D-CC66-E696-B814-FB5059611D81}"/>
              </a:ext>
            </a:extLst>
          </p:cNvPr>
          <p:cNvSpPr txBox="1">
            <a:spLocks/>
          </p:cNvSpPr>
          <p:nvPr/>
        </p:nvSpPr>
        <p:spPr bwMode="auto">
          <a:xfrm>
            <a:off x="0" y="166688"/>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ＭＳ Ｐゴシック" panose="020B0600070205080204" pitchFamily="34" charset="-128"/>
              </a:defRPr>
            </a:lvl1pPr>
            <a:lvl2pPr marL="742950" indent="-285750" defTabSz="457200">
              <a:defRPr>
                <a:solidFill>
                  <a:schemeClr val="tx1"/>
                </a:solidFill>
                <a:latin typeface="Arial" panose="020B0604020202020204" pitchFamily="34" charset="0"/>
                <a:ea typeface="ＭＳ Ｐゴシック" panose="020B0600070205080204" pitchFamily="34" charset="-128"/>
              </a:defRPr>
            </a:lvl2pPr>
            <a:lvl3pPr marL="1143000" indent="-228600" defTabSz="457200">
              <a:defRPr>
                <a:solidFill>
                  <a:schemeClr val="tx1"/>
                </a:solidFill>
                <a:latin typeface="Arial" panose="020B0604020202020204" pitchFamily="34" charset="0"/>
                <a:ea typeface="ＭＳ Ｐゴシック" panose="020B0600070205080204" pitchFamily="34" charset="-128"/>
              </a:defRPr>
            </a:lvl3pPr>
            <a:lvl4pPr marL="1600200" indent="-228600" defTabSz="457200">
              <a:defRPr>
                <a:solidFill>
                  <a:schemeClr val="tx1"/>
                </a:solidFill>
                <a:latin typeface="Arial" panose="020B0604020202020204" pitchFamily="34" charset="0"/>
                <a:ea typeface="ＭＳ Ｐゴシック" panose="020B0600070205080204" pitchFamily="34" charset="-128"/>
              </a:defRPr>
            </a:lvl4pPr>
            <a:lvl5pPr marL="2057400" indent="-228600" defTabSz="4572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000" b="1">
                <a:solidFill>
                  <a:srgbClr val="9D1023"/>
                </a:solidFill>
                <a:cs typeface="Arial" panose="020B0604020202020204" pitchFamily="34" charset="0"/>
              </a:rPr>
              <a:t>Cloud Computing Models, Resources, Attributes</a:t>
            </a:r>
          </a:p>
        </p:txBody>
      </p:sp>
      <p:sp>
        <p:nvSpPr>
          <p:cNvPr id="26627" name="Slide Number Placeholder 4">
            <a:extLst>
              <a:ext uri="{FF2B5EF4-FFF2-40B4-BE49-F238E27FC236}">
                <a16:creationId xmlns:a16="http://schemas.microsoft.com/office/drawing/2014/main" id="{7579452B-0356-A445-8671-550F9C5A33DE}"/>
              </a:ext>
            </a:extLst>
          </p:cNvPr>
          <p:cNvSpPr>
            <a:spLocks noGrp="1"/>
          </p:cNvSpPr>
          <p:nvPr>
            <p:ph type="sldNum" sz="quarter" idx="11"/>
          </p:nvPr>
        </p:nvSpPr>
        <p:spPr bwMode="auto">
          <a:xfrm>
            <a:off x="7010400" y="6248400"/>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a:fld id="{C92A7C74-EAC1-974F-A45F-795E4119BE5F}" type="slidenum">
              <a:rPr lang="en-US" altLang="en-US">
                <a:latin typeface="Arial Black" panose="020B0604020202020204" pitchFamily="34" charset="0"/>
              </a:rPr>
              <a:pPr algn="r"/>
              <a:t>7</a:t>
            </a:fld>
            <a:endParaRPr lang="en-US" altLang="en-US">
              <a:latin typeface="Arial Black"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1 Título">
            <a:extLst>
              <a:ext uri="{FF2B5EF4-FFF2-40B4-BE49-F238E27FC236}">
                <a16:creationId xmlns:a16="http://schemas.microsoft.com/office/drawing/2014/main" id="{63DB7E7A-8590-237B-1A31-3406C729F6CC}"/>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Early Models of Cloud Computing</a:t>
            </a:r>
          </a:p>
        </p:txBody>
      </p:sp>
      <p:sp>
        <p:nvSpPr>
          <p:cNvPr id="27650" name="2 Marcador de contenido">
            <a:extLst>
              <a:ext uri="{FF2B5EF4-FFF2-40B4-BE49-F238E27FC236}">
                <a16:creationId xmlns:a16="http://schemas.microsoft.com/office/drawing/2014/main" id="{361FB993-BF90-75CD-128A-8F65B5D9E10D}"/>
              </a:ext>
            </a:extLst>
          </p:cNvPr>
          <p:cNvSpPr>
            <a:spLocks noGrp="1" noChangeArrowheads="1"/>
          </p:cNvSpPr>
          <p:nvPr>
            <p:ph sz="quarter" idx="10"/>
          </p:nvPr>
        </p:nvSpPr>
        <p:spPr bwMode="auto">
          <a:xfrm>
            <a:off x="228600" y="747713"/>
            <a:ext cx="8639175" cy="36591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buClr>
                <a:srgbClr val="77933C"/>
              </a:buClr>
            </a:pPr>
            <a:r>
              <a:rPr lang="en-US" altLang="en-US" sz="2200" dirty="0">
                <a:ea typeface="ＭＳ Ｐゴシック" panose="020B0600070205080204" pitchFamily="34" charset="-128"/>
              </a:rPr>
              <a:t>Basic reasoning: information and data processing can be done more efficiently on large farms of computing and storage systems accessible via the Internet. </a:t>
            </a:r>
          </a:p>
          <a:p>
            <a:pPr marL="0" indent="0" eaLnBrk="1" hangingPunct="1">
              <a:spcBef>
                <a:spcPct val="0"/>
              </a:spcBef>
              <a:buClr>
                <a:srgbClr val="77933C"/>
              </a:buClr>
              <a:buNone/>
            </a:pPr>
            <a:r>
              <a:rPr lang="en-US" altLang="en-US" dirty="0">
                <a:ea typeface="ＭＳ Ｐゴシック" panose="020B0600070205080204" pitchFamily="34" charset="-128"/>
              </a:rPr>
              <a:t>Two early models:</a:t>
            </a:r>
          </a:p>
          <a:p>
            <a:pPr eaLnBrk="1" hangingPunct="1">
              <a:spcBef>
                <a:spcPct val="0"/>
              </a:spcBef>
              <a:buClr>
                <a:srgbClr val="77933C"/>
              </a:buClr>
              <a:buSzTx/>
              <a:buFont typeface="Arial" panose="020B0604020202020204" pitchFamily="34" charset="0"/>
              <a:buAutoNum type="arabicPeriod"/>
            </a:pPr>
            <a:r>
              <a:rPr lang="en-US" altLang="en-US" sz="2200" b="1" dirty="0">
                <a:ea typeface="ＭＳ Ｐゴシック" panose="020B0600070205080204" pitchFamily="34" charset="-128"/>
              </a:rPr>
              <a:t>Grid computing </a:t>
            </a:r>
            <a:r>
              <a:rPr lang="en-US" altLang="en-US" sz="2200" dirty="0">
                <a:ea typeface="ＭＳ Ｐゴシック" panose="020B0600070205080204" pitchFamily="34" charset="-128"/>
              </a:rPr>
              <a:t>– initiated by the National Labs in the early 1990s; targeted primarily at scientific computing.</a:t>
            </a:r>
          </a:p>
          <a:p>
            <a:pPr lvl="1" eaLnBrk="1" hangingPunct="1">
              <a:spcBef>
                <a:spcPct val="0"/>
              </a:spcBef>
              <a:buClr>
                <a:srgbClr val="77933C"/>
              </a:buClr>
            </a:pPr>
            <a:r>
              <a:rPr lang="en-US" altLang="en-US" i="1" dirty="0">
                <a:ea typeface="ＭＳ Ｐゴシック" panose="020B0600070205080204" pitchFamily="34" charset="-128"/>
              </a:rPr>
              <a:t>“Grid computing is the collection of computer resources from multiple locations to reach a common goal. The grid can be thought of as a distributed system with non-interactive workloads that involve a large number of files.”  </a:t>
            </a:r>
            <a:r>
              <a:rPr lang="en-US" altLang="en-US" dirty="0">
                <a:ea typeface="ＭＳ Ｐゴシック" panose="020B0600070205080204" pitchFamily="34" charset="-128"/>
              </a:rPr>
              <a:t>from Wikipedia</a:t>
            </a:r>
            <a:endParaRPr lang="en-US" altLang="en-US" i="1" dirty="0">
              <a:ea typeface="ＭＳ Ｐゴシック" panose="020B0600070205080204" pitchFamily="34" charset="-128"/>
            </a:endParaRPr>
          </a:p>
          <a:p>
            <a:pPr eaLnBrk="1" hangingPunct="1">
              <a:spcBef>
                <a:spcPct val="0"/>
              </a:spcBef>
              <a:buClr>
                <a:srgbClr val="77933C"/>
              </a:buClr>
              <a:buSzTx/>
              <a:buFont typeface="Arial" panose="020B0604020202020204" pitchFamily="34" charset="0"/>
              <a:buAutoNum type="arabicPeriod"/>
            </a:pPr>
            <a:r>
              <a:rPr lang="en-US" altLang="en-US" sz="2200" b="1" dirty="0">
                <a:ea typeface="ＭＳ Ｐゴシック" panose="020B0600070205080204" pitchFamily="34" charset="-128"/>
              </a:rPr>
              <a:t>Utility computing </a:t>
            </a:r>
            <a:r>
              <a:rPr lang="en-US" altLang="en-US" sz="2200" dirty="0">
                <a:ea typeface="ＭＳ Ｐゴシック" panose="020B0600070205080204" pitchFamily="34" charset="-128"/>
              </a:rPr>
              <a:t>– initiated in 2005-2006 by IT companies and targeted at enterprise computing. </a:t>
            </a:r>
          </a:p>
          <a:p>
            <a:pPr lvl="1" eaLnBrk="1" hangingPunct="1">
              <a:spcBef>
                <a:spcPct val="0"/>
              </a:spcBef>
              <a:buClr>
                <a:srgbClr val="77933C"/>
              </a:buClr>
            </a:pPr>
            <a:r>
              <a:rPr lang="en-US" altLang="en-US" i="1" dirty="0">
                <a:ea typeface="ＭＳ Ｐゴシック" panose="020B0600070205080204" pitchFamily="34" charset="-128"/>
              </a:rPr>
              <a:t>“Utility computing is a service provisioning model in which a service provider makes computing resources and infrastructure management available to the customer as needed, and charges them for specific usage rather than a flat rate.” </a:t>
            </a:r>
            <a:r>
              <a:rPr lang="en-US" altLang="en-US" dirty="0">
                <a:ea typeface="ＭＳ Ｐゴシック" panose="020B0600070205080204" pitchFamily="34" charset="-128"/>
              </a:rPr>
              <a:t>from Wikipedia</a:t>
            </a:r>
          </a:p>
        </p:txBody>
      </p:sp>
      <p:sp>
        <p:nvSpPr>
          <p:cNvPr id="27651" name="10 Marcador de número de diapositiva">
            <a:extLst>
              <a:ext uri="{FF2B5EF4-FFF2-40B4-BE49-F238E27FC236}">
                <a16:creationId xmlns:a16="http://schemas.microsoft.com/office/drawing/2014/main" id="{C4C823AF-4EEB-E57B-C625-993BB936EC02}"/>
              </a:ext>
            </a:extLst>
          </p:cNvPr>
          <p:cNvSpPr>
            <a:spLocks noGrp="1"/>
          </p:cNvSpPr>
          <p:nvPr>
            <p:ph type="sldNum" sz="quarter" idx="4294967295"/>
          </p:nvPr>
        </p:nvSpPr>
        <p:spPr bwMode="auto">
          <a:xfrm>
            <a:off x="7010400" y="64516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014B6210-8EF3-1146-84F2-DCB64BA1542F}" type="slidenum">
              <a:rPr lang="en-US" altLang="en-US">
                <a:latin typeface="Arial Black" panose="020B0604020202020204" pitchFamily="34" charset="0"/>
              </a:rPr>
              <a:pPr algn="r" eaLnBrk="1" hangingPunct="1"/>
              <a:t>8</a:t>
            </a:fld>
            <a:endParaRPr lang="en-US" altLang="en-US">
              <a:latin typeface="Arial Black"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1 Título">
            <a:extLst>
              <a:ext uri="{FF2B5EF4-FFF2-40B4-BE49-F238E27FC236}">
                <a16:creationId xmlns:a16="http://schemas.microsoft.com/office/drawing/2014/main" id="{DC34FF35-3D7E-68B2-301C-2F0C7CAC521D}"/>
              </a:ext>
            </a:extLst>
          </p:cNvPr>
          <p:cNvSpPr>
            <a:spLocks noGrp="1"/>
          </p:cNvSpPr>
          <p:nvPr>
            <p:ph type="title"/>
          </p:nvPr>
        </p:nvSpPr>
        <p:spPr/>
        <p:txBody>
          <a:bodyPr/>
          <a:lstStyle/>
          <a:p>
            <a:pPr eaLnBrk="1" hangingPunct="1"/>
            <a:r>
              <a:rPr lang="en-US" altLang="en-US">
                <a:ea typeface="ＭＳ Ｐゴシック" panose="020B0600070205080204" pitchFamily="34" charset="-128"/>
                <a:cs typeface="Arial" panose="020B0604020202020204" pitchFamily="34" charset="0"/>
              </a:rPr>
              <a:t>Cloud computing  -  Characteristics</a:t>
            </a:r>
          </a:p>
        </p:txBody>
      </p:sp>
      <p:sp>
        <p:nvSpPr>
          <p:cNvPr id="29698" name="2 Marcador de contenido">
            <a:extLst>
              <a:ext uri="{FF2B5EF4-FFF2-40B4-BE49-F238E27FC236}">
                <a16:creationId xmlns:a16="http://schemas.microsoft.com/office/drawing/2014/main" id="{3EF43457-ED17-11C0-C6ED-09E4FB0F2DD9}"/>
              </a:ext>
            </a:extLst>
          </p:cNvPr>
          <p:cNvSpPr>
            <a:spLocks noGrp="1" noChangeArrowheads="1"/>
          </p:cNvSpPr>
          <p:nvPr>
            <p:ph sz="quarter" idx="10"/>
          </p:nvPr>
        </p:nvSpPr>
        <p:spPr bwMode="auto">
          <a:xfrm>
            <a:off x="152400" y="866775"/>
            <a:ext cx="9009063" cy="3659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eaLnBrk="1" hangingPunct="1">
              <a:spcBef>
                <a:spcPct val="0"/>
              </a:spcBef>
              <a:buClr>
                <a:srgbClr val="77933C"/>
              </a:buClr>
              <a:buSzTx/>
              <a:buFont typeface="Wingdings" pitchFamily="2" charset="2"/>
              <a:buNone/>
            </a:pPr>
            <a:r>
              <a:rPr lang="en-US" altLang="en-US">
                <a:ea typeface="ＭＳ Ｐゴシック" panose="020B0600070205080204" pitchFamily="34" charset="-128"/>
              </a:rPr>
              <a:t>“</a:t>
            </a:r>
            <a:r>
              <a:rPr lang="en-US" altLang="en-US" i="1">
                <a:ea typeface="ＭＳ Ｐゴシック" panose="020B0600070205080204" pitchFamily="34" charset="-128"/>
              </a:rPr>
              <a:t>Cloud Computing offers on-demand, scalable and elastic computing (and storage services). The resources used for these services can be metered and users are charged only for the resources used. </a:t>
            </a:r>
            <a:r>
              <a:rPr lang="en-US" altLang="en-US">
                <a:ea typeface="ＭＳ Ｐゴシック" panose="020B0600070205080204" pitchFamily="34" charset="-128"/>
              </a:rPr>
              <a:t>“ </a:t>
            </a:r>
            <a:r>
              <a:rPr lang="en-US" altLang="en-US" sz="1600">
                <a:ea typeface="ＭＳ Ｐゴシック" panose="020B0600070205080204" pitchFamily="34" charset="-128"/>
              </a:rPr>
              <a:t>from the Book</a:t>
            </a:r>
          </a:p>
          <a:p>
            <a:pPr marL="0" indent="0" eaLnBrk="1" hangingPunct="1">
              <a:spcBef>
                <a:spcPct val="0"/>
              </a:spcBef>
              <a:buClr>
                <a:srgbClr val="77933C"/>
              </a:buClr>
              <a:buSzTx/>
              <a:buFont typeface="Wingdings" pitchFamily="2" charset="2"/>
              <a:buNone/>
            </a:pPr>
            <a:r>
              <a:rPr lang="en-US" altLang="en-US">
                <a:ea typeface="ＭＳ Ｐゴシック" panose="020B0600070205080204" pitchFamily="34" charset="-128"/>
              </a:rPr>
              <a:t> </a:t>
            </a:r>
          </a:p>
          <a:p>
            <a:pPr marL="0" indent="0" eaLnBrk="1" hangingPunct="1">
              <a:spcBef>
                <a:spcPct val="0"/>
              </a:spcBef>
              <a:buClr>
                <a:srgbClr val="77933C"/>
              </a:buClr>
              <a:buSzTx/>
              <a:buFont typeface="Wingdings" pitchFamily="2" charset="2"/>
              <a:buNone/>
            </a:pPr>
            <a:r>
              <a:rPr lang="en-US" altLang="en-US" b="1">
                <a:ea typeface="ＭＳ Ｐゴシック" panose="020B0600070205080204" pitchFamily="34" charset="-128"/>
              </a:rPr>
              <a:t>Shared Resources and Resource Management: </a:t>
            </a:r>
          </a:p>
          <a:p>
            <a:pPr marL="0" indent="0" eaLnBrk="1" hangingPunct="1">
              <a:spcBef>
                <a:spcPct val="0"/>
              </a:spcBef>
              <a:buClr>
                <a:srgbClr val="77933C"/>
              </a:buClr>
              <a:buSzTx/>
              <a:buFont typeface="Arial" panose="020B0604020202020204" pitchFamily="34" charset="0"/>
              <a:buAutoNum type="arabicPeriod"/>
            </a:pPr>
            <a:r>
              <a:rPr lang="en-US" altLang="en-US" sz="2300">
                <a:ea typeface="ＭＳ Ｐゴシック" panose="020B0600070205080204" pitchFamily="34" charset="-128"/>
              </a:rPr>
              <a:t>Cloud uses a shared pool of resources</a:t>
            </a:r>
          </a:p>
          <a:p>
            <a:pPr marL="0" indent="0" eaLnBrk="1" hangingPunct="1">
              <a:spcBef>
                <a:spcPct val="0"/>
              </a:spcBef>
              <a:buClr>
                <a:srgbClr val="77933C"/>
              </a:buClr>
              <a:buSzTx/>
              <a:buFont typeface="Arial" panose="020B0604020202020204" pitchFamily="34" charset="0"/>
              <a:buAutoNum type="arabicPeriod"/>
            </a:pPr>
            <a:r>
              <a:rPr lang="en-US" altLang="en-US" sz="2300">
                <a:ea typeface="ＭＳ Ｐゴシック" panose="020B0600070205080204" pitchFamily="34" charset="-128"/>
              </a:rPr>
              <a:t>Uses Internet techn. to offer </a:t>
            </a:r>
            <a:r>
              <a:rPr lang="en-US" altLang="en-US" sz="2300" b="1">
                <a:ea typeface="ＭＳ Ｐゴシック" panose="020B0600070205080204" pitchFamily="34" charset="-128"/>
              </a:rPr>
              <a:t>scalable</a:t>
            </a:r>
            <a:r>
              <a:rPr lang="en-US" altLang="en-US" sz="2300">
                <a:ea typeface="ＭＳ Ｐゴシック" panose="020B0600070205080204" pitchFamily="34" charset="-128"/>
              </a:rPr>
              <a:t> and </a:t>
            </a:r>
            <a:r>
              <a:rPr lang="en-US" altLang="en-US" sz="2300" b="1">
                <a:ea typeface="ＭＳ Ｐゴシック" panose="020B0600070205080204" pitchFamily="34" charset="-128"/>
              </a:rPr>
              <a:t>elastic</a:t>
            </a:r>
            <a:r>
              <a:rPr lang="en-US" altLang="en-US" sz="2300">
                <a:ea typeface="ＭＳ Ｐゴシック" panose="020B0600070205080204" pitchFamily="34" charset="-128"/>
              </a:rPr>
              <a:t> services. </a:t>
            </a:r>
          </a:p>
          <a:p>
            <a:pPr marL="0" indent="0" eaLnBrk="1" hangingPunct="1">
              <a:spcBef>
                <a:spcPct val="0"/>
              </a:spcBef>
              <a:buClr>
                <a:srgbClr val="77933C"/>
              </a:buClr>
              <a:buSzTx/>
              <a:buFont typeface="Arial" panose="020B0604020202020204" pitchFamily="34" charset="0"/>
              <a:buAutoNum type="arabicPeriod"/>
            </a:pPr>
            <a:r>
              <a:rPr lang="en-US" altLang="en-US" sz="2300">
                <a:ea typeface="ＭＳ Ｐゴシック" panose="020B0600070205080204" pitchFamily="34" charset="-128"/>
              </a:rPr>
              <a:t>The term </a:t>
            </a:r>
            <a:r>
              <a:rPr lang="ja-JP" altLang="en-US" sz="2300" b="1">
                <a:ea typeface="ＭＳ Ｐゴシック" panose="020B0600070205080204" pitchFamily="34" charset="-128"/>
              </a:rPr>
              <a:t>“</a:t>
            </a:r>
            <a:r>
              <a:rPr lang="en-US" altLang="ja-JP" sz="2300" b="1">
                <a:ea typeface="ＭＳ Ｐゴシック" panose="020B0600070205080204" pitchFamily="34" charset="-128"/>
              </a:rPr>
              <a:t>elastic computing</a:t>
            </a:r>
            <a:r>
              <a:rPr lang="ja-JP" altLang="en-US" sz="2300">
                <a:ea typeface="ＭＳ Ｐゴシック" panose="020B0600070205080204" pitchFamily="34" charset="-128"/>
              </a:rPr>
              <a:t>”</a:t>
            </a:r>
            <a:r>
              <a:rPr lang="en-US" altLang="ja-JP" sz="2300">
                <a:ea typeface="ＭＳ Ｐゴシック" panose="020B0600070205080204" pitchFamily="34" charset="-128"/>
              </a:rPr>
              <a:t> refers to the ability of </a:t>
            </a:r>
            <a:r>
              <a:rPr lang="en-US" altLang="ja-JP" sz="2300" b="1">
                <a:ea typeface="ＭＳ Ｐゴシック" panose="020B0600070205080204" pitchFamily="34" charset="-128"/>
              </a:rPr>
              <a:t>dynamically</a:t>
            </a:r>
            <a:r>
              <a:rPr lang="en-US" altLang="ja-JP" sz="2300">
                <a:ea typeface="ＭＳ Ｐゴシック" panose="020B0600070205080204" pitchFamily="34" charset="-128"/>
              </a:rPr>
              <a:t> and </a:t>
            </a:r>
            <a:r>
              <a:rPr lang="en-US" altLang="ja-JP" sz="2300" b="1">
                <a:ea typeface="ＭＳ Ｐゴシック" panose="020B0600070205080204" pitchFamily="34" charset="-128"/>
              </a:rPr>
              <a:t>on-demand </a:t>
            </a:r>
            <a:r>
              <a:rPr lang="en-US" altLang="ja-JP" sz="2300">
                <a:ea typeface="ＭＳ Ｐゴシック" panose="020B0600070205080204" pitchFamily="34" charset="-128"/>
              </a:rPr>
              <a:t>acquiring computing resources and  supporting a variable workload.</a:t>
            </a:r>
          </a:p>
          <a:p>
            <a:pPr marL="0" indent="0" eaLnBrk="1" hangingPunct="1">
              <a:spcBef>
                <a:spcPct val="0"/>
              </a:spcBef>
              <a:buClr>
                <a:srgbClr val="77933C"/>
              </a:buClr>
              <a:buSzTx/>
              <a:buFont typeface="Arial" panose="020B0604020202020204" pitchFamily="34" charset="0"/>
              <a:buAutoNum type="arabicPeriod"/>
            </a:pPr>
            <a:r>
              <a:rPr lang="en-US" altLang="en-US" sz="2300">
                <a:ea typeface="ＭＳ Ｐゴシック" panose="020B0600070205080204" pitchFamily="34" charset="-128"/>
              </a:rPr>
              <a:t>Resources are metered and users are charged accordingly. </a:t>
            </a:r>
          </a:p>
          <a:p>
            <a:pPr marL="0" indent="0" eaLnBrk="1" hangingPunct="1">
              <a:spcBef>
                <a:spcPct val="0"/>
              </a:spcBef>
              <a:buClr>
                <a:srgbClr val="77933C"/>
              </a:buClr>
              <a:buSzTx/>
              <a:buFont typeface="Arial" panose="020B0604020202020204" pitchFamily="34" charset="0"/>
              <a:buAutoNum type="arabicPeriod"/>
            </a:pPr>
            <a:r>
              <a:rPr lang="en-US" altLang="en-US" sz="2300">
                <a:ea typeface="ＭＳ Ｐゴシック" panose="020B0600070205080204" pitchFamily="34" charset="-128"/>
              </a:rPr>
              <a:t>It is more cost-effective due to </a:t>
            </a:r>
            <a:r>
              <a:rPr lang="en-US" altLang="en-US" sz="2300" b="1">
                <a:ea typeface="ＭＳ Ｐゴシック" panose="020B0600070205080204" pitchFamily="34" charset="-128"/>
              </a:rPr>
              <a:t>resource-multiplexing. </a:t>
            </a:r>
            <a:r>
              <a:rPr lang="en-US" altLang="en-US" sz="2300">
                <a:ea typeface="ＭＳ Ｐゴシック" panose="020B0600070205080204" pitchFamily="34" charset="-128"/>
              </a:rPr>
              <a:t>Lower costs for the cloud service provider are past to the cloud users.</a:t>
            </a:r>
          </a:p>
          <a:p>
            <a:pPr marL="0" indent="0" eaLnBrk="1" hangingPunct="1">
              <a:spcBef>
                <a:spcPct val="0"/>
              </a:spcBef>
              <a:buClr>
                <a:srgbClr val="77933C"/>
              </a:buClr>
              <a:buSzTx/>
              <a:buFont typeface="Wingdings" pitchFamily="2" charset="2"/>
              <a:buNone/>
            </a:pPr>
            <a:endParaRPr lang="en-US" altLang="en-US">
              <a:ea typeface="ＭＳ Ｐゴシック" panose="020B0600070205080204" pitchFamily="34" charset="-128"/>
            </a:endParaRPr>
          </a:p>
          <a:p>
            <a:pPr marL="0" indent="0" eaLnBrk="1" hangingPunct="1">
              <a:spcBef>
                <a:spcPct val="0"/>
              </a:spcBef>
              <a:buClr>
                <a:srgbClr val="77933C"/>
              </a:buClr>
              <a:buSzTx/>
              <a:buFont typeface="Arial" panose="020B0604020202020204" pitchFamily="34" charset="0"/>
              <a:buAutoNum type="arabicPeriod"/>
            </a:pPr>
            <a:endParaRPr lang="en-US" altLang="en-US">
              <a:ea typeface="ＭＳ Ｐゴシック" panose="020B0600070205080204" pitchFamily="34" charset="-128"/>
            </a:endParaRPr>
          </a:p>
          <a:p>
            <a:pPr marL="0" indent="0" eaLnBrk="1" hangingPunct="1">
              <a:spcBef>
                <a:spcPct val="0"/>
              </a:spcBef>
              <a:buClr>
                <a:srgbClr val="77933C"/>
              </a:buClr>
              <a:buFont typeface="Wingdings" pitchFamily="2" charset="2"/>
              <a:buNone/>
            </a:pPr>
            <a:endParaRPr lang="en-US" altLang="en-US">
              <a:ea typeface="ＭＳ Ｐゴシック" panose="020B0600070205080204" pitchFamily="34" charset="-128"/>
            </a:endParaRPr>
          </a:p>
        </p:txBody>
      </p:sp>
      <p:sp>
        <p:nvSpPr>
          <p:cNvPr id="29699" name="10 Marcador de número de diapositiva">
            <a:extLst>
              <a:ext uri="{FF2B5EF4-FFF2-40B4-BE49-F238E27FC236}">
                <a16:creationId xmlns:a16="http://schemas.microsoft.com/office/drawing/2014/main" id="{3A25C3D8-963C-C9D7-BC67-54625D8568C5}"/>
              </a:ext>
            </a:extLst>
          </p:cNvPr>
          <p:cNvSpPr>
            <a:spLocks noGrp="1"/>
          </p:cNvSpPr>
          <p:nvPr>
            <p:ph type="sldNum" sz="quarter" idx="4294967295"/>
          </p:nvPr>
        </p:nvSpPr>
        <p:spPr bwMode="auto">
          <a:xfrm>
            <a:off x="70104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r>
              <a:rPr lang="en-US" altLang="en-US">
                <a:latin typeface="Arial Black" panose="020B0604020202020204" pitchFamily="34" charset="0"/>
              </a:rPr>
              <a:t>	</a:t>
            </a:r>
            <a:fld id="{91F61AA5-E2A4-1E46-B778-991CDA12D6B8}" type="slidenum">
              <a:rPr lang="en-US" altLang="en-US">
                <a:latin typeface="Arial Black" panose="020B0604020202020204" pitchFamily="34" charset="0"/>
              </a:rPr>
              <a:pPr algn="r" eaLnBrk="1" hangingPunct="1"/>
              <a:t>9</a:t>
            </a:fld>
            <a:endParaRPr lang="en-US" altLang="en-US">
              <a:latin typeface="Arial Black" panose="020B0604020202020204" pitchFamily="34" charset="0"/>
            </a:endParaRPr>
          </a:p>
        </p:txBody>
      </p:sp>
    </p:spTree>
  </p:cSld>
  <p:clrMapOvr>
    <a:masterClrMapping/>
  </p:clrMapOvr>
</p:sld>
</file>

<file path=ppt/theme/theme1.xml><?xml version="1.0" encoding="utf-8"?>
<a:theme xmlns:a="http://schemas.openxmlformats.org/drawingml/2006/main" name="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loud compy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cloud compy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architecture slides .thmx</Template>
  <TotalTime>35622</TotalTime>
  <Words>2889</Words>
  <Application>Microsoft Macintosh PowerPoint</Application>
  <PresentationFormat>On-screen Show (4:3)</PresentationFormat>
  <Paragraphs>320</Paragraphs>
  <Slides>32</Slides>
  <Notes>7</Notes>
  <HiddenSlides>0</HiddenSlides>
  <MMClips>0</MMClips>
  <ScaleCrop>false</ScaleCrop>
  <HeadingPairs>
    <vt:vector size="8" baseType="variant">
      <vt:variant>
        <vt:lpstr>Fonts Used</vt:lpstr>
      </vt:variant>
      <vt:variant>
        <vt:i4>7</vt:i4>
      </vt:variant>
      <vt:variant>
        <vt:lpstr>Theme</vt:lpstr>
      </vt:variant>
      <vt:variant>
        <vt:i4>5</vt:i4>
      </vt:variant>
      <vt:variant>
        <vt:lpstr>Embedded OLE Servers</vt:lpstr>
      </vt:variant>
      <vt:variant>
        <vt:i4>1</vt:i4>
      </vt:variant>
      <vt:variant>
        <vt:lpstr>Slide Titles</vt:lpstr>
      </vt:variant>
      <vt:variant>
        <vt:i4>32</vt:i4>
      </vt:variant>
    </vt:vector>
  </HeadingPairs>
  <TitlesOfParts>
    <vt:vector size="45" baseType="lpstr">
      <vt:lpstr>ＭＳ ゴシック</vt:lpstr>
      <vt:lpstr>ＭＳ Ｐゴシック</vt:lpstr>
      <vt:lpstr>Arial</vt:lpstr>
      <vt:lpstr>Arial Black</vt:lpstr>
      <vt:lpstr>Tahoma</vt:lpstr>
      <vt:lpstr>Times New Roman</vt:lpstr>
      <vt:lpstr>Wingdings</vt:lpstr>
      <vt:lpstr>architecture slides </vt:lpstr>
      <vt:lpstr>cloud compyuting</vt:lpstr>
      <vt:lpstr>1_architecture slides </vt:lpstr>
      <vt:lpstr>2_architecture slides </vt:lpstr>
      <vt:lpstr>1_cloud compyuting</vt:lpstr>
      <vt:lpstr>Visio</vt:lpstr>
      <vt:lpstr>PowerPoint Presentation</vt:lpstr>
      <vt:lpstr>My Background and Contact Details</vt:lpstr>
      <vt:lpstr>Course Logistics</vt:lpstr>
      <vt:lpstr>Course Contents</vt:lpstr>
      <vt:lpstr>Lecture Contents</vt:lpstr>
      <vt:lpstr>What is Cloud Computing?</vt:lpstr>
      <vt:lpstr>PowerPoint Presentation</vt:lpstr>
      <vt:lpstr>Early Models of Cloud Computing</vt:lpstr>
      <vt:lpstr>Cloud computing  -  Characteristics</vt:lpstr>
      <vt:lpstr>Cloud computing (cont’d)</vt:lpstr>
      <vt:lpstr>Cloud Computing Advantages</vt:lpstr>
      <vt:lpstr>Cloud Computing Advantages</vt:lpstr>
      <vt:lpstr>Types of clouds</vt:lpstr>
      <vt:lpstr>Why cloud computing is (could) be successful when other paradigms have failed?</vt:lpstr>
      <vt:lpstr>Challenges for cloud computing</vt:lpstr>
      <vt:lpstr>More challenges</vt:lpstr>
      <vt:lpstr>Cloud Delivery Models</vt:lpstr>
      <vt:lpstr>Infrastructure-as-a-Service (IaaS)</vt:lpstr>
      <vt:lpstr>Platform-as-a-Service (PaaS)</vt:lpstr>
      <vt:lpstr>Software-as-a-Service (SaaS)</vt:lpstr>
      <vt:lpstr>PowerPoint Presentation</vt:lpstr>
      <vt:lpstr>Cloud activities</vt:lpstr>
      <vt:lpstr>Cloud  activities (cont’d)</vt:lpstr>
      <vt:lpstr>Cloud activities (cont’d)</vt:lpstr>
      <vt:lpstr>Ethical issues</vt:lpstr>
      <vt:lpstr>De-perimeterisation</vt:lpstr>
      <vt:lpstr>Privacy issues</vt:lpstr>
      <vt:lpstr>Cloud Vulnerabilities</vt:lpstr>
      <vt:lpstr>Back to Basics   -- Parallel Computing</vt:lpstr>
      <vt:lpstr>Parallel Computing – Amdahl’s Law</vt:lpstr>
      <vt:lpstr>Back to Basics -- Distributed systems</vt:lpstr>
      <vt:lpstr>Summary</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Lucent End User</dc:creator>
  <cp:lastModifiedBy>Evangelia Kalyvianaki</cp:lastModifiedBy>
  <cp:revision>610</cp:revision>
  <cp:lastPrinted>2020-01-17T12:17:38Z</cp:lastPrinted>
  <dcterms:created xsi:type="dcterms:W3CDTF">2004-10-07T18:29:30Z</dcterms:created>
  <dcterms:modified xsi:type="dcterms:W3CDTF">2025-01-24T12:54:00Z</dcterms:modified>
</cp:coreProperties>
</file>