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notesSlides/notesSlide50.xml" ContentType="application/vnd.openxmlformats-officedocument.presentationml.notesSlide+xml"/>
  <Override PartName="/ppt/tags/tag45.xml" ContentType="application/vnd.openxmlformats-officedocument.presentationml.tags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notesSlides/notesSlide52.xml" ContentType="application/vnd.openxmlformats-officedocument.presentationml.notesSlide+xml"/>
  <Override PartName="/ppt/tags/tag47.xml" ContentType="application/vnd.openxmlformats-officedocument.presentationml.tags+xml"/>
  <Override PartName="/ppt/notesSlides/notesSlide53.xml" ContentType="application/vnd.openxmlformats-officedocument.presentationml.notesSlide+xml"/>
  <Override PartName="/ppt/tags/tag48.xml" ContentType="application/vnd.openxmlformats-officedocument.presentationml.tags+xml"/>
  <Override PartName="/ppt/notesSlides/notesSlide54.xml" ContentType="application/vnd.openxmlformats-officedocument.presentationml.notesSlide+xml"/>
  <Override PartName="/ppt/tags/tag49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257" r:id="rId2"/>
    <p:sldId id="259" r:id="rId3"/>
    <p:sldId id="258" r:id="rId4"/>
    <p:sldId id="344" r:id="rId5"/>
    <p:sldId id="359" r:id="rId6"/>
    <p:sldId id="486" r:id="rId7"/>
    <p:sldId id="360" r:id="rId8"/>
    <p:sldId id="361" r:id="rId9"/>
    <p:sldId id="482" r:id="rId10"/>
    <p:sldId id="363" r:id="rId11"/>
    <p:sldId id="362" r:id="rId12"/>
    <p:sldId id="364" r:id="rId13"/>
    <p:sldId id="365" r:id="rId14"/>
    <p:sldId id="366" r:id="rId15"/>
    <p:sldId id="367" r:id="rId16"/>
    <p:sldId id="487" r:id="rId17"/>
    <p:sldId id="493" r:id="rId18"/>
    <p:sldId id="369" r:id="rId19"/>
    <p:sldId id="370" r:id="rId20"/>
    <p:sldId id="371" r:id="rId21"/>
    <p:sldId id="372" r:id="rId22"/>
    <p:sldId id="513" r:id="rId23"/>
    <p:sldId id="502" r:id="rId24"/>
    <p:sldId id="503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511" r:id="rId33"/>
    <p:sldId id="512" r:id="rId34"/>
    <p:sldId id="374" r:id="rId35"/>
    <p:sldId id="373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6" r:id="rId45"/>
    <p:sldId id="387" r:id="rId46"/>
    <p:sldId id="389" r:id="rId47"/>
    <p:sldId id="390" r:id="rId48"/>
    <p:sldId id="500" r:id="rId49"/>
    <p:sldId id="391" r:id="rId50"/>
    <p:sldId id="489" r:id="rId51"/>
    <p:sldId id="494" r:id="rId52"/>
    <p:sldId id="448" r:id="rId53"/>
    <p:sldId id="315" r:id="rId54"/>
    <p:sldId id="393" r:id="rId55"/>
    <p:sldId id="499" r:id="rId56"/>
    <p:sldId id="401" r:id="rId57"/>
    <p:sldId id="402" r:id="rId58"/>
    <p:sldId id="403" r:id="rId59"/>
    <p:sldId id="404" r:id="rId60"/>
    <p:sldId id="405" r:id="rId61"/>
    <p:sldId id="406" r:id="rId62"/>
    <p:sldId id="407" r:id="rId63"/>
    <p:sldId id="408" r:id="rId64"/>
    <p:sldId id="316" r:id="rId65"/>
    <p:sldId id="501" r:id="rId66"/>
    <p:sldId id="411" r:id="rId67"/>
    <p:sldId id="488" r:id="rId68"/>
    <p:sldId id="412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46" r:id="rId78"/>
    <p:sldId id="422" r:id="rId79"/>
    <p:sldId id="423" r:id="rId80"/>
    <p:sldId id="424" r:id="rId81"/>
    <p:sldId id="425" r:id="rId82"/>
    <p:sldId id="426" r:id="rId83"/>
    <p:sldId id="427" r:id="rId84"/>
    <p:sldId id="428" r:id="rId85"/>
    <p:sldId id="429" r:id="rId86"/>
    <p:sldId id="430" r:id="rId87"/>
    <p:sldId id="431" r:id="rId88"/>
    <p:sldId id="432" r:id="rId89"/>
    <p:sldId id="433" r:id="rId90"/>
    <p:sldId id="434" r:id="rId91"/>
    <p:sldId id="435" r:id="rId92"/>
    <p:sldId id="436" r:id="rId93"/>
    <p:sldId id="437" r:id="rId94"/>
    <p:sldId id="438" r:id="rId95"/>
    <p:sldId id="451" r:id="rId96"/>
    <p:sldId id="469" r:id="rId97"/>
    <p:sldId id="449" r:id="rId98"/>
    <p:sldId id="514" r:id="rId99"/>
    <p:sldId id="481" r:id="rId100"/>
    <p:sldId id="480" r:id="rId101"/>
    <p:sldId id="479" r:id="rId102"/>
    <p:sldId id="477" r:id="rId103"/>
    <p:sldId id="478" r:id="rId104"/>
    <p:sldId id="442" r:id="rId105"/>
    <p:sldId id="320" r:id="rId106"/>
    <p:sldId id="327" r:id="rId107"/>
    <p:sldId id="491" r:id="rId108"/>
    <p:sldId id="496" r:id="rId109"/>
    <p:sldId id="498" r:id="rId110"/>
    <p:sldId id="443" r:id="rId111"/>
    <p:sldId id="444" r:id="rId112"/>
    <p:sldId id="445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/>
    <p:restoredTop sz="67891" autoAdjust="0"/>
  </p:normalViewPr>
  <p:slideViewPr>
    <p:cSldViewPr snapToGrid="0" snapToObjects="1">
      <p:cViewPr>
        <p:scale>
          <a:sx n="75" d="100"/>
          <a:sy n="75" d="100"/>
        </p:scale>
        <p:origin x="3272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04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04/01/2024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2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0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BF43D8F-66F6-C240-933B-F10CC6AAAE89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9970195-062E-F549-B08B-B14E8222675D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3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2032F59-1579-1546-B4C6-A31AAD595C30}" type="slidenum">
              <a:rPr lang="en-US" sz="1300" b="0">
                <a:latin typeface="Times New Roman" charset="0"/>
              </a:rPr>
              <a:pPr eaLnBrk="1" hangingPunct="1"/>
              <a:t>34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vvvv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3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541B720-EA29-4246-8DD8-506F44CF53BB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53F3EC7-606C-F644-A9FF-C62C3334A227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• Amount of data that can be transmitted per time unit ⇒ transmitted = put into the pipe (wire)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BDP: how many bits the sender must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 before the 1st bit arrives at the receiver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⇒ the amount of data that could be in transit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17km</a:t>
            </a:r>
          </a:p>
          <a:p>
            <a:r>
              <a:rPr lang="en-US" dirty="0"/>
              <a:t>750 m</a:t>
            </a:r>
          </a:p>
          <a:p>
            <a:r>
              <a:rPr lang="en-US" dirty="0"/>
              <a:t>5584km</a:t>
            </a:r>
          </a:p>
          <a:p>
            <a:r>
              <a:rPr lang="en-US" dirty="0"/>
              <a:t>0.025m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4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2020-1-17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6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small message (e.g., 1 byte): [1ms vs 100ms] (latency) dominates [1Mbps vs 100Mbps]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large message (e.g., 25 MB): [1Mbps vs 100Mbps] (BW) dominates [1ms vs 100ms]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6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from here </a:t>
            </a: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of 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6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FC71651-AF61-0C49-AE39-DE24A00B4B95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99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47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6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48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7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F6DEFC-635C-CD4B-83F0-CC542B57B165}" type="slidenum">
              <a:rPr lang="en-US" sz="1300" b="0">
                <a:latin typeface="Times New Roman" charset="0"/>
              </a:rPr>
              <a:pPr eaLnBrk="1" hangingPunct="1"/>
              <a:t>49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8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9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start here 23-jan-2023</a:t>
            </a:r>
          </a:p>
        </p:txBody>
      </p:sp>
    </p:spTree>
    <p:extLst>
      <p:ext uri="{BB962C8B-B14F-4D97-AF65-F5344CB8AC3E}">
        <p14:creationId xmlns:p14="http://schemas.microsoft.com/office/powerpoint/2010/main" val="466574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B60292A-60A5-624A-89A1-D8A78386F7CB}" type="slidenum">
              <a:rPr lang="en-US" sz="1300" b="0">
                <a:latin typeface="Times New Roman" charset="0"/>
              </a:rPr>
              <a:pPr eaLnBrk="1" hangingPunct="1"/>
              <a:t>54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3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5E8B2-33C6-4844-ACB8-6C57AF43BC89}" type="slidenum">
              <a:rPr lang="en-US" sz="1300" b="0">
                <a:latin typeface="Times New Roman" charset="0"/>
              </a:rPr>
              <a:pPr eaLnBrk="1" hangingPunct="1"/>
              <a:t>55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423937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B22EA5-6234-5447-AFE7-85254A00DFF8}" type="slidenum">
              <a:rPr lang="en-US" sz="1300" b="0">
                <a:latin typeface="Times New Roman" charset="0"/>
              </a:rPr>
              <a:pPr eaLnBrk="1" hangingPunct="1"/>
              <a:t>57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15679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B53ADAC-3996-A548-9240-330AF05657B2}" type="slidenum">
              <a:rPr lang="en-US" sz="1300" b="0">
                <a:latin typeface="Times New Roman" charset="0"/>
              </a:rPr>
              <a:pPr eaLnBrk="1" hangingPunct="1"/>
              <a:t>59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965446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7817F28-F925-E446-87B5-78BDDC1B0910}" type="slidenum">
              <a:rPr lang="en-US" sz="1300" b="0">
                <a:latin typeface="Times New Roman" charset="0"/>
              </a:rPr>
              <a:pPr eaLnBrk="1" hangingPunct="1"/>
              <a:t>60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26002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019FD0E-5DAB-E349-A3A5-575FCAE69549}" type="slidenum">
              <a:rPr lang="en-US" sz="1300" b="0">
                <a:latin typeface="Times New Roman" charset="0"/>
              </a:rPr>
              <a:pPr eaLnBrk="1" hangingPunct="1"/>
              <a:t>62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80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1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65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7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625950-DFE5-BE40-81B3-49F17945EA68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1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6FC52C-5742-9742-8EB5-65F09718E498}" type="slidenum">
              <a:rPr lang="en-US" sz="1300" b="0">
                <a:latin typeface="Times New Roman" charset="0"/>
              </a:rPr>
              <a:pPr eaLnBrk="1" hangingPunct="1"/>
              <a:t>72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56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6D5F25F-18B6-064F-9233-A3CD4D9CCE9E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48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3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27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2016-11-16</a:t>
            </a:r>
          </a:p>
        </p:txBody>
      </p:sp>
    </p:spTree>
    <p:extLst>
      <p:ext uri="{BB962C8B-B14F-4D97-AF65-F5344CB8AC3E}">
        <p14:creationId xmlns:p14="http://schemas.microsoft.com/office/powerpoint/2010/main" val="1477485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746598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2015-11-18</a:t>
            </a:r>
          </a:p>
        </p:txBody>
      </p:sp>
    </p:spTree>
    <p:extLst>
      <p:ext uri="{BB962C8B-B14F-4D97-AF65-F5344CB8AC3E}">
        <p14:creationId xmlns:p14="http://schemas.microsoft.com/office/powerpoint/2010/main" val="33140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6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99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96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100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22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7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8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</a:p>
        </p:txBody>
      </p:sp>
    </p:spTree>
    <p:extLst>
      <p:ext uri="{BB962C8B-B14F-4D97-AF65-F5344CB8AC3E}">
        <p14:creationId xmlns:p14="http://schemas.microsoft.com/office/powerpoint/2010/main" val="762706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Restart here 23-1-23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326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105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16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758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227963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615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10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21 Jan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4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0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180159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foo </a:t>
            </a:r>
            <a:fld id="{99BAB25A-E3B7-2F41-B0DC-6610089B4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43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2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mputer-networking.info/" TargetMode="External"/><Relationship Id="rId4" Type="http://schemas.openxmlformats.org/officeDocument/2006/relationships/hyperlink" Target="https://github.com/SystemsApproach/boo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8.wmf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Internet research has impact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116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The Internet started as a research experiment!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i="1" dirty="0">
                <a:latin typeface="Arial" charset="0"/>
                <a:cs typeface="Arial" charset="0"/>
              </a:rPr>
              <a:t>Many</a:t>
            </a:r>
            <a:r>
              <a:rPr lang="en-US" dirty="0">
                <a:latin typeface="Arial" charset="0"/>
                <a:cs typeface="Arial" charset="0"/>
              </a:rPr>
              <a:t> successful companies have emerged from networking research(</a:t>
            </a:r>
            <a:r>
              <a:rPr lang="en-US" dirty="0" err="1">
                <a:latin typeface="Arial" charset="0"/>
                <a:cs typeface="Arial" charset="0"/>
              </a:rPr>
              <a:t>ers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80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7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depends on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allows efficient use of resources</a:t>
            </a:r>
          </a:p>
          <a:p>
            <a:pPr lvl="1">
              <a:defRPr/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but introduces queues and queuing delays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may (does!) allow more users to use network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300" imgH="2146300" progId="Equation.3">
                  <p:embed/>
                </p:oleObj>
              </mc:Choice>
              <mc:Fallback>
                <p:oleObj name="Equation" r:id="rId3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07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D0BDC-B619-7442-9CC8-F1CBE372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683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6656-91D1-944C-8531-3E602652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Internet is big business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4116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Many large and influential networking companies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Huawei, Broadcom, AT&amp;T, Verizon, Akamai, Cisco, …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$132B+ industry (carrier and enterprise alone)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Networking central to most technology companies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Apple, Google, Facebook, Intel, Amazon, VMware, … </a:t>
            </a: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870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adds delay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306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Packet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switching: pros and cons</a:t>
            </a:r>
          </a:p>
        </p:txBody>
      </p:sp>
      <p:sp>
        <p:nvSpPr>
          <p:cNvPr id="8806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efficient use of bandwidth (stat. </a:t>
            </a:r>
            <a:r>
              <a:rPr lang="en-US" dirty="0" err="1">
                <a:latin typeface="Arial" charset="0"/>
                <a:ea typeface="ＭＳ Ｐゴシック" charset="0"/>
              </a:rPr>
              <a:t>muxing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overhead due to connection setup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resilient -- can `route around trouble’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no</a:t>
            </a:r>
            <a:r>
              <a:rPr lang="en-US" dirty="0">
                <a:latin typeface="Arial" charset="0"/>
                <a:ea typeface="ＭＳ Ｐゴシック" charset="0"/>
              </a:rPr>
              <a:t> 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header overhead per packet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queues and queuing delays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87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sense of how the basic `plumbing’ works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links and switches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packet delays= transmission + propagation + queuing + (negligible) per-switch processing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statistical multiplexing and queues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circuit vs. packet switching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914400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why is the Internet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interesting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9067800" cy="4876800"/>
          </a:xfrm>
        </p:spPr>
        <p:txBody>
          <a:bodyPr lIns="91430" tIns="45716" rIns="91430" bIns="45716"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your formal model for the Internet?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--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theorists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Aren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t you just writing software for networks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hackers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“You don’t have performance benchmarks???”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hardware folks</a:t>
            </a:r>
            <a:b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“Isn’t it just another network?”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old timers at BT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with all these TLA protocols?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“But the Internet seems to be working…”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my mother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1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574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few defining characteristics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the Internet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6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3505200"/>
            <a:ext cx="8915400" cy="2278063"/>
            <a:chOff x="152400" y="2362200"/>
            <a:chExt cx="8915400" cy="1586472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370466"/>
              <a:ext cx="8915400" cy="578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2400" b="0" dirty="0">
                  <a:solidFill>
                    <a:srgbClr val="FF0000"/>
                  </a:solidFill>
                  <a:latin typeface="+mj-lt"/>
                </a:rPr>
                <a:t>Tied together by IP -- the “Internet Protocol” : </a:t>
              </a:r>
              <a:r>
                <a:rPr lang="en-US" sz="2400" b="0" dirty="0">
                  <a:latin typeface="+mj-lt"/>
                </a:rPr>
                <a:t>a single common interface between users and the network and between networks</a:t>
              </a:r>
            </a:p>
          </p:txBody>
        </p:sp>
        <p:cxnSp>
          <p:nvCxnSpPr>
            <p:cNvPr id="46087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1676400" y="2438400"/>
              <a:ext cx="457200" cy="914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88" name="Straight Arrow Connector 45"/>
            <p:cNvCxnSpPr>
              <a:cxnSpLocks noChangeShapeType="1"/>
            </p:cNvCxnSpPr>
            <p:nvPr/>
          </p:nvCxnSpPr>
          <p:spPr bwMode="auto">
            <a:xfrm flipV="1">
              <a:off x="6858000" y="2362200"/>
              <a:ext cx="76200" cy="9906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(the definition is fuzzy)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1676400" y="2819400"/>
            <a:ext cx="5410200" cy="1371600"/>
          </a:xfrm>
          <a:prstGeom prst="cloud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610600" cy="4876800"/>
          </a:xfrm>
        </p:spPr>
        <p:txBody>
          <a:bodyPr lIns="91430" tIns="45716" rIns="91430" bIns="45716"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single, common interface is great for interoperability…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…but tricky for business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Why does this matter?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ease of interoperability is the Internet’s most important goal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practical realities of incentives, economics and real-world trust,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drive topology, route selection and service evolution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457200" y="1719263"/>
            <a:ext cx="8229600" cy="1176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692150" indent="-3476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400" b="0" dirty="0">
                <a:latin typeface="Arial" charset="0"/>
              </a:rPr>
              <a:t>The Internet ties together different networks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sz="2200" b="0" dirty="0">
                <a:latin typeface="Arial" charset="0"/>
              </a:rPr>
              <a:t>&gt;20,000 ISP networks 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endParaRPr lang="en-US" sz="2400" b="0" dirty="0"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7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1EFD-AC64-6C48-9A9C-B2458B5B1421}"/>
              </a:ext>
            </a:extLst>
          </p:cNvPr>
          <p:cNvSpPr/>
          <p:nvPr/>
        </p:nvSpPr>
        <p:spPr>
          <a:xfrm rot="20423127">
            <a:off x="995973" y="2977761"/>
            <a:ext cx="7411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“Internet Scale” refers to such systems</a:t>
            </a:r>
          </a:p>
        </p:txBody>
      </p:sp>
    </p:spTree>
    <p:extLst>
      <p:ext uri="{BB962C8B-B14F-4D97-AF65-F5344CB8AC3E}">
        <p14:creationId xmlns:p14="http://schemas.microsoft.com/office/powerpoint/2010/main" val="55838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Enormous diversity and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915400" cy="4876800"/>
          </a:xfrm>
        </p:spPr>
        <p:txBody>
          <a:bodyPr lIns="91430" tIns="45716" rIns="91430" bIns="45716">
            <a:normAutofit lnSpcReduction="1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 latency: nanoseconds to seconds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Bandwidth: 100bits/second to 400 Gigabits/second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Packet loss: 0 – 90%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Technology: optical, wireless, satellite, copper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Endpoint devices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from sensors and cell phones to datacenters and supercomputers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social networking, file transfer, skype,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live TV, gaming, remote medicine, backup, IM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the governing, governed, operators, </a:t>
            </a:r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malicious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naïve, savvy, embarrassed, paranoid, addicted, cheap …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Constant Evolution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 lIns="91430" tIns="45716" rIns="91430" bIns="45716">
            <a:norm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1970s: 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56kilobits/second “backbone”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&lt;100 computers, a handful of sites in the US (and one UK)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Telnet and file transfer are the “killer” applications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Today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400+Gigabits/second backbone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40B+ devices, all over the globe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27B+ IoT devices alone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1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Networks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Performance: loss, delay, throughput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73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Asynchronous Operation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Fundamental constraint: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speed of light</a:t>
            </a:r>
            <a:b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How many cycles does your 3GHz CPU in Cambridge execute before it can possibly get a response from a message it sends to a server in Palo Alto?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Cambridge to Palo Alto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: 8,609 km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Traveling at 300,000 km/s: 28.70 milliseconds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Then back to Cambridge: 2 x 28.70 = 57.39 milliseconds 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3,000,000,000 cycles/sec * 0.05739 = 172,179,999 cycles!</a:t>
            </a:r>
            <a:br>
              <a:rPr lang="en-US" dirty="0">
                <a:latin typeface="Arial" charset="0"/>
                <a:ea typeface="ＭＳ Ｐゴシック" charset="0"/>
                <a:sym typeface="Symbol" charset="0"/>
              </a:rPr>
            </a:b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Thus, communication feedback is always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dated</a:t>
            </a:r>
          </a:p>
          <a:p>
            <a:pPr eaLnBrk="1" hangingPunct="1">
              <a:lnSpc>
                <a:spcPct val="90000"/>
              </a:lnSpc>
            </a:pPr>
            <a:endParaRPr lang="en-US" i="1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How much can change with 172 Million instructions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Prone to Failure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579224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 send a message,</a:t>
            </a:r>
            <a:r>
              <a:rPr lang="en-US" sz="2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all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along a path must function correctly</a:t>
            </a:r>
            <a:endParaRPr lang="en-US" sz="26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software, wireless access point, firewall, links, network interface cards, switches,…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Including</a:t>
            </a:r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human operators</a:t>
            </a:r>
          </a:p>
          <a:p>
            <a:pPr marL="344487" lvl="1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Consider: 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50 </a:t>
            </a:r>
            <a:r>
              <a:rPr lang="en-US" sz="2600" dirty="0" err="1">
                <a:latin typeface="Arial" charset="0"/>
                <a:ea typeface="ＭＳ Ｐゴシック" charset="0"/>
                <a:sym typeface="Symbol" charset="0"/>
              </a:rPr>
              <a:t>componentsin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 a system, each working correctly 99% of time </a:t>
            </a:r>
            <a:r>
              <a:rPr lang="en-US" sz="2600" dirty="0"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sym typeface="Wingdings"/>
              </a:rPr>
              <a:t>39.5% chance communication will fail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Plus, recall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Symbol" charset="0"/>
              </a:rPr>
              <a:t>scale 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 lots of components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asynchrony  takes a long time to hear (bad) news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federation (</a:t>
            </a:r>
            <a:r>
              <a:rPr lang="en-US" sz="2200" b="1" dirty="0">
                <a:latin typeface="Arial" charset="0"/>
                <a:ea typeface="ＭＳ Ｐゴシック" charset="0"/>
                <a:sym typeface="Wingdings"/>
              </a:rPr>
              <a:t>inter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net)  hard to identify fault or assign blame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29B-DDFC-57D8-5645-2D6B0220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F3A6-F029-C405-E03F-49BD4014B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fallacies of Distributed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5F86-8626-E7B1-D9F5-8058A6F22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68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9" name="Title 1">
            <a:extLst>
              <a:ext uri="{FF2B5EF4-FFF2-40B4-BE49-F238E27FC236}">
                <a16:creationId xmlns:a16="http://schemas.microsoft.com/office/drawing/2014/main" id="{3791D396-1089-DB70-137D-2CD1A1D6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69314" name="Picture 2" descr="The network is reliable">
            <a:extLst>
              <a:ext uri="{FF2B5EF4-FFF2-40B4-BE49-F238E27FC236}">
                <a16:creationId xmlns:a16="http://schemas.microsoft.com/office/drawing/2014/main" id="{79FA44CE-FA95-DD81-3E56-48511660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96071"/>
            <a:ext cx="4038600" cy="2534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9321" name="Content Placeholder 3">
            <a:extLst>
              <a:ext uri="{FF2B5EF4-FFF2-40B4-BE49-F238E27FC236}">
                <a16:creationId xmlns:a16="http://schemas.microsoft.com/office/drawing/2014/main" id="{4F11EAC5-0A87-6C06-DFDC-7DCF60D29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0338" name="Picture 2" descr="Latency is zero">
            <a:extLst>
              <a:ext uri="{FF2B5EF4-FFF2-40B4-BE49-F238E27FC236}">
                <a16:creationId xmlns:a16="http://schemas.microsoft.com/office/drawing/2014/main" id="{E2E96141-9277-8300-8921-A7AEEAF0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0"/>
            <a:ext cx="637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1362" name="Picture 2" descr="Bandwidth is infinite">
            <a:extLst>
              <a:ext uri="{FF2B5EF4-FFF2-40B4-BE49-F238E27FC236}">
                <a16:creationId xmlns:a16="http://schemas.microsoft.com/office/drawing/2014/main" id="{88E44FBF-8AED-E851-1DAD-B9E32187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9144000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2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2386" name="Picture 2" descr="The network is secure">
            <a:extLst>
              <a:ext uri="{FF2B5EF4-FFF2-40B4-BE49-F238E27FC236}">
                <a16:creationId xmlns:a16="http://schemas.microsoft.com/office/drawing/2014/main" id="{9C33FD04-3F43-BC4F-F307-58E5580E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0"/>
            <a:ext cx="689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9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0" name="Picture 2" descr="Topology doesn't change">
            <a:extLst>
              <a:ext uri="{FF2B5EF4-FFF2-40B4-BE49-F238E27FC236}">
                <a16:creationId xmlns:a16="http://schemas.microsoft.com/office/drawing/2014/main" id="{6FFDD52A-6B18-E0F8-23E4-5F76A58F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1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91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9" name="Title 1">
            <a:extLst>
              <a:ext uri="{FF2B5EF4-FFF2-40B4-BE49-F238E27FC236}">
                <a16:creationId xmlns:a16="http://schemas.microsoft.com/office/drawing/2014/main" id="{55DA0853-4F57-AF80-4CAB-6A0378CC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74441" name="Text Placeholder 2">
            <a:extLst>
              <a:ext uri="{FF2B5EF4-FFF2-40B4-BE49-F238E27FC236}">
                <a16:creationId xmlns:a16="http://schemas.microsoft.com/office/drawing/2014/main" id="{E7CE685D-179A-FB0E-A45A-9071CE0E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274434" name="Picture 2" descr="There is one administrator">
            <a:extLst>
              <a:ext uri="{FF2B5EF4-FFF2-40B4-BE49-F238E27FC236}">
                <a16:creationId xmlns:a16="http://schemas.microsoft.com/office/drawing/2014/main" id="{B61C6D7E-060F-CCD3-975A-81C43267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983915"/>
            <a:ext cx="4040188" cy="23332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4443" name="Text Placeholder 4">
            <a:extLst>
              <a:ext uri="{FF2B5EF4-FFF2-40B4-BE49-F238E27FC236}">
                <a16:creationId xmlns:a16="http://schemas.microsoft.com/office/drawing/2014/main" id="{896629D1-1F52-1C9E-509D-29D7FDB2D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274445" name="Content Placeholder 5">
            <a:extLst>
              <a:ext uri="{FF2B5EF4-FFF2-40B4-BE49-F238E27FC236}">
                <a16:creationId xmlns:a16="http://schemas.microsoft.com/office/drawing/2014/main" id="{13584E02-F69B-3D68-5DDF-8231A4D6C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2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8625" y="1403166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Peterson and Davie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3"/>
              </a:rPr>
              <a:t>https://</a:t>
            </a:r>
            <a:r>
              <a:rPr lang="en-GB" sz="2000" dirty="0">
                <a:hlinkClick r:id="rId3"/>
              </a:rPr>
              <a:t>book.systemsapproach.org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4"/>
              </a:rPr>
              <a:t>https://github.com/SystemsApproach/book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pitchFamily="2" charset="2"/>
              <a:buChar char="q"/>
            </a:pPr>
            <a:r>
              <a:rPr lang="en-GB" dirty="0"/>
              <a:t>Computer Networking : Principles, Protocols and Practice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	Olivier Bonaventure (and friends)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Less GitHub but more practical exercises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5"/>
              </a:rPr>
              <a:t>https://www.computer-networking.info/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Other textbooks are available.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itle 1">
            <a:extLst>
              <a:ext uri="{FF2B5EF4-FFF2-40B4-BE49-F238E27FC236}">
                <a16:creationId xmlns:a16="http://schemas.microsoft.com/office/drawing/2014/main" id="{333FC49D-823F-DAAA-D0A4-C2148101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75465" name="Text Placeholder 2">
            <a:extLst>
              <a:ext uri="{FF2B5EF4-FFF2-40B4-BE49-F238E27FC236}">
                <a16:creationId xmlns:a16="http://schemas.microsoft.com/office/drawing/2014/main" id="{C7A0A8A7-F391-1851-A08E-5472776E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275458" name="Picture 2" descr="Transport cost is zero">
            <a:extLst>
              <a:ext uri="{FF2B5EF4-FFF2-40B4-BE49-F238E27FC236}">
                <a16:creationId xmlns:a16="http://schemas.microsoft.com/office/drawing/2014/main" id="{07366E03-D5C9-9F4B-F6A4-891457F6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89970"/>
            <a:ext cx="4040188" cy="21210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5467" name="Text Placeholder 4">
            <a:extLst>
              <a:ext uri="{FF2B5EF4-FFF2-40B4-BE49-F238E27FC236}">
                <a16:creationId xmlns:a16="http://schemas.microsoft.com/office/drawing/2014/main" id="{BD7C41BF-489C-9DC1-1576-E89DA5A87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275469" name="Content Placeholder 5">
            <a:extLst>
              <a:ext uri="{FF2B5EF4-FFF2-40B4-BE49-F238E27FC236}">
                <a16:creationId xmlns:a16="http://schemas.microsoft.com/office/drawing/2014/main" id="{3B7A4E8E-479E-590D-CC52-9BCB28F7D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3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Title 1">
            <a:extLst>
              <a:ext uri="{FF2B5EF4-FFF2-40B4-BE49-F238E27FC236}">
                <a16:creationId xmlns:a16="http://schemas.microsoft.com/office/drawing/2014/main" id="{00308905-9F15-1662-AABD-00DEFEBA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76482" name="Picture 2" descr="The network is homogeneous">
            <a:extLst>
              <a:ext uri="{FF2B5EF4-FFF2-40B4-BE49-F238E27FC236}">
                <a16:creationId xmlns:a16="http://schemas.microsoft.com/office/drawing/2014/main" id="{7EB35CCF-EB1F-2A34-07C8-D1688749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737422"/>
            <a:ext cx="4038600" cy="2251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6489" name="Content Placeholder 3">
            <a:extLst>
              <a:ext uri="{FF2B5EF4-FFF2-40B4-BE49-F238E27FC236}">
                <a16:creationId xmlns:a16="http://schemas.microsoft.com/office/drawing/2014/main" id="{FF903643-1880-D8FA-A770-DDB9882BF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7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Recap: The Internet is…	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complex federation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enormous scale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Constantly evolving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Asynchronous in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Failure prone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what’s practical to engineer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925" y="532719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Too complex for (simple) theoretical models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“Working code” doesn’t mean much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Performance benchmarks are too narrow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9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Engineered System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 technology is practical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Link bandwidths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Switch port counts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Bit error 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Nodes and Links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Connector 6"/>
          <p:cNvCxnSpPr>
            <a:cxnSpLocks noChangeShapeType="1"/>
            <a:stCxn id="17410" idx="3"/>
            <a:endCxn id="17411" idx="1"/>
          </p:cNvCxnSpPr>
          <p:nvPr/>
        </p:nvCxnSpPr>
        <p:spPr bwMode="auto">
          <a:xfrm>
            <a:off x="3035300" y="3545396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90775" y="2719896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076950" y="2719896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4184703"/>
            <a:ext cx="8229600" cy="216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Channels = Links</a:t>
            </a:r>
          </a:p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Peer entities = Nodes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5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 of Links (Channels)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94138"/>
            <a:ext cx="8534400" cy="29638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 (capacity): “width” of the links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number of bits sent (or received) per unit time (bits/sec or bps)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Latency (delay): “length”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time for data to travel along the link (seconds)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Bandwidth-Delay Product (BDP): “volume”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amount of data that can be “in flight” at any time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delay × bits/time = total bits in link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40588" y="1998663"/>
            <a:ext cx="422275" cy="692150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82888" y="1992313"/>
            <a:ext cx="4608512" cy="692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632075" y="1998663"/>
            <a:ext cx="422275" cy="692150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8850" y="213995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bandwidth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571750" y="1998663"/>
            <a:ext cx="95250" cy="692150"/>
          </a:xfrm>
          <a:prstGeom prst="leftBracket">
            <a:avLst>
              <a:gd name="adj" fmla="val 60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5084763" y="554037"/>
            <a:ext cx="192088" cy="4570413"/>
          </a:xfrm>
          <a:prstGeom prst="leftBracket">
            <a:avLst>
              <a:gd name="adj" fmla="val 1982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8200" y="287655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Latency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19538" y="2125663"/>
            <a:ext cx="2774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delay x bandwidth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 of Bandwidth-Delay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30693"/>
            <a:ext cx="4830156" cy="44116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Same city over a slow link: </a:t>
            </a:r>
          </a:p>
          <a:p>
            <a:pPr lvl="1">
              <a:defRPr/>
            </a:pPr>
            <a:r>
              <a:rPr lang="en-US" dirty="0"/>
              <a:t>BW~100Mbps</a:t>
            </a:r>
          </a:p>
          <a:p>
            <a:pPr lvl="1">
              <a:defRPr/>
            </a:pPr>
            <a:r>
              <a:rPr lang="en-US" dirty="0"/>
              <a:t>Latency~10msec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125KBytes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To California over a fast link:</a:t>
            </a:r>
          </a:p>
          <a:p>
            <a:pPr lvl="1">
              <a:defRPr/>
            </a:pPr>
            <a:r>
              <a:rPr lang="en-US" dirty="0"/>
              <a:t>BW~10Gbps</a:t>
            </a:r>
          </a:p>
          <a:p>
            <a:pPr lvl="1">
              <a:defRPr/>
            </a:pPr>
            <a:r>
              <a:rPr lang="en-US" dirty="0"/>
              <a:t>Latency~140msec</a:t>
            </a:r>
          </a:p>
          <a:p>
            <a:pPr lvl="1">
              <a:defRPr/>
            </a:pPr>
            <a:r>
              <a:rPr lang="en-US" dirty="0"/>
              <a:t>BDP ~ 1.4x10</a:t>
            </a:r>
            <a:r>
              <a:rPr lang="en-US" baseline="30000" dirty="0"/>
              <a:t>9</a:t>
            </a:r>
            <a:r>
              <a:rPr lang="en-US" dirty="0"/>
              <a:t>bits ~ 175MBytes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02A2A3-FAB4-9F45-AB96-29CB61567074}"/>
              </a:ext>
            </a:extLst>
          </p:cNvPr>
          <p:cNvSpPr txBox="1">
            <a:spLocks/>
          </p:cNvSpPr>
          <p:nvPr/>
        </p:nvSpPr>
        <p:spPr>
          <a:xfrm>
            <a:off x="4676775" y="1730693"/>
            <a:ext cx="469773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Intra Datacenter: </a:t>
            </a:r>
          </a:p>
          <a:p>
            <a:pPr lvl="1">
              <a:defRPr/>
            </a:pPr>
            <a:r>
              <a:rPr lang="en-US" dirty="0"/>
              <a:t>BW~100Gbps</a:t>
            </a:r>
          </a:p>
          <a:p>
            <a:pPr lvl="1">
              <a:defRPr/>
            </a:pPr>
            <a:r>
              <a:rPr lang="en-US" dirty="0"/>
              <a:t>Latency~30usec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375KBytes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 Host:</a:t>
            </a:r>
          </a:p>
          <a:p>
            <a:pPr lvl="1">
              <a:defRPr/>
            </a:pPr>
            <a:r>
              <a:rPr lang="en-US" dirty="0"/>
              <a:t>BW~100Gbps </a:t>
            </a:r>
          </a:p>
          <a:p>
            <a:pPr lvl="1">
              <a:defRPr/>
            </a:pPr>
            <a:r>
              <a:rPr lang="en-US" dirty="0"/>
              <a:t>Latency~16nsec</a:t>
            </a:r>
          </a:p>
          <a:p>
            <a:pPr lvl="1">
              <a:defRPr/>
            </a:pPr>
            <a:r>
              <a:rPr lang="en-US" dirty="0"/>
              <a:t>BDP ~ 1600bits ~ 200Bytes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4E453-1EAF-204F-90A4-F77188A42C31}"/>
              </a:ext>
            </a:extLst>
          </p:cNvPr>
          <p:cNvSpPr txBox="1"/>
          <p:nvPr/>
        </p:nvSpPr>
        <p:spPr>
          <a:xfrm>
            <a:off x="1020618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17km * c = 56μs  &lt;&lt; 10ms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C6BC0-73FA-DC4F-B535-420A5691302F}"/>
              </a:ext>
            </a:extLst>
          </p:cNvPr>
          <p:cNvSpPr txBox="1"/>
          <p:nvPr/>
        </p:nvSpPr>
        <p:spPr>
          <a:xfrm>
            <a:off x="5013036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750m * c = 56μs  ≅ 30μs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2B562-2EF0-A84E-ADE8-13C6A76B81D4}"/>
              </a:ext>
            </a:extLst>
          </p:cNvPr>
          <p:cNvSpPr txBox="1"/>
          <p:nvPr/>
        </p:nvSpPr>
        <p:spPr>
          <a:xfrm>
            <a:off x="889664" y="5957689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9708km * c =   32ms &lt;&lt; 140ms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9F18C-8106-C74E-A50A-018F75446A78}"/>
              </a:ext>
            </a:extLst>
          </p:cNvPr>
          <p:cNvSpPr txBox="1"/>
          <p:nvPr/>
        </p:nvSpPr>
        <p:spPr>
          <a:xfrm>
            <a:off x="5013036" y="5953257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25cm * c = 83ps  &lt;&lt; 16ns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398588" y="3124200"/>
            <a:ext cx="1039812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time=0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</a:t>
            </a:r>
            <a:r>
              <a:rPr lang="en-US" sz="3600" i="1">
                <a:latin typeface="Arial" charset="0"/>
                <a:ea typeface="ＭＳ Ｐゴシック" charset="0"/>
                <a:cs typeface="ＭＳ Ｐゴシック" charset="0"/>
              </a:rPr>
              <a:t>a 100B 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packet from A to B?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Connector 6"/>
          <p:cNvCxnSpPr>
            <a:cxnSpLocks noChangeShapeType="1"/>
            <a:stCxn id="18435" idx="3"/>
            <a:endCxn id="18436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61382"/>
            <a:ext cx="1392237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846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846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846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2743200" y="3429000"/>
            <a:ext cx="388620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274731" tIns="45786" rIns="91570" bIns="228943" anchor="ctr"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04800" y="3200400"/>
            <a:ext cx="2438400" cy="914400"/>
            <a:chOff x="304800" y="3200400"/>
            <a:chExt cx="2438400" cy="914400"/>
          </a:xfrm>
        </p:grpSpPr>
        <p:sp>
          <p:nvSpPr>
            <p:cNvPr id="18458" name="Rounded Rectangle 18"/>
            <p:cNvSpPr>
              <a:spLocks noChangeArrowheads="1"/>
            </p:cNvSpPr>
            <p:nvPr/>
          </p:nvSpPr>
          <p:spPr bwMode="auto">
            <a:xfrm>
              <a:off x="304800" y="3200400"/>
              <a:ext cx="2057400" cy="914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one bit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cxnSp>
          <p:nvCxnSpPr>
            <p:cNvPr id="18459" name="Straight Arrow Connector 26"/>
            <p:cNvCxnSpPr>
              <a:cxnSpLocks noChangeShapeType="1"/>
            </p:cNvCxnSpPr>
            <p:nvPr/>
          </p:nvCxnSpPr>
          <p:spPr bwMode="auto">
            <a:xfrm>
              <a:off x="2362200" y="3429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429000"/>
            <a:ext cx="2743200" cy="1219200"/>
            <a:chOff x="0" y="3581400"/>
            <a:chExt cx="2743200" cy="1219200"/>
          </a:xfrm>
        </p:grpSpPr>
        <p:sp>
          <p:nvSpPr>
            <p:cNvPr id="18456" name="Rounded Rectangle 32"/>
            <p:cNvSpPr>
              <a:spLocks noChangeArrowheads="1"/>
            </p:cNvSpPr>
            <p:nvPr/>
          </p:nvSpPr>
          <p:spPr bwMode="auto">
            <a:xfrm>
              <a:off x="0" y="3886200"/>
              <a:ext cx="2438400" cy="9144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800 bits=800x1/10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7" name="Left Brace 25"/>
            <p:cNvSpPr>
              <a:spLocks/>
            </p:cNvSpPr>
            <p:nvPr/>
          </p:nvSpPr>
          <p:spPr bwMode="auto">
            <a:xfrm>
              <a:off x="2362200" y="3581400"/>
              <a:ext cx="381000" cy="990600"/>
            </a:xfrm>
            <a:prstGeom prst="leftBrace">
              <a:avLst>
                <a:gd name="adj1" fmla="val 8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0000" y="3276600"/>
            <a:ext cx="5257800" cy="1295400"/>
            <a:chOff x="3810000" y="3276600"/>
            <a:chExt cx="5257800" cy="1295400"/>
          </a:xfrm>
        </p:grpSpPr>
        <p:sp>
          <p:nvSpPr>
            <p:cNvPr id="18453" name="Rounded Rectangle 29"/>
            <p:cNvSpPr>
              <a:spLocks noChangeArrowheads="1"/>
            </p:cNvSpPr>
            <p:nvPr/>
          </p:nvSpPr>
          <p:spPr bwMode="auto">
            <a:xfrm>
              <a:off x="6934200" y="3276600"/>
              <a:ext cx="2133600" cy="1295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when that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bit reaches B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4" name="Right Brace 23"/>
            <p:cNvSpPr>
              <a:spLocks/>
            </p:cNvSpPr>
            <p:nvPr/>
          </p:nvSpPr>
          <p:spPr bwMode="auto">
            <a:xfrm>
              <a:off x="6705600" y="3352800"/>
              <a:ext cx="152400" cy="381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55" name="Straight Connector 28"/>
            <p:cNvCxnSpPr>
              <a:cxnSpLocks noChangeShapeType="1"/>
            </p:cNvCxnSpPr>
            <p:nvPr/>
          </p:nvCxnSpPr>
          <p:spPr bwMode="auto">
            <a:xfrm flipH="1">
              <a:off x="3810000" y="33528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629400" y="4724400"/>
            <a:ext cx="2514600" cy="1676400"/>
            <a:chOff x="6629400" y="4724400"/>
            <a:chExt cx="2514600" cy="1676400"/>
          </a:xfrm>
        </p:grpSpPr>
        <p:sp>
          <p:nvSpPr>
            <p:cNvPr id="18451" name="Rounded Rectangle 34"/>
            <p:cNvSpPr>
              <a:spLocks noChangeArrowheads="1"/>
            </p:cNvSpPr>
            <p:nvPr/>
          </p:nvSpPr>
          <p:spPr bwMode="auto">
            <a:xfrm>
              <a:off x="6934200" y="4724400"/>
              <a:ext cx="2209800" cy="1676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The last bit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reaches B at 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(800x1/10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)+1/10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= 1.8ms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>
              <a:off x="6629400" y="48006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Transmission Delay + Propagation Delay</a:t>
            </a: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(Packet Size ÷ Link Bandwidth) + Link Latency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>
            <a:off x="2362200" y="3429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  <p:bldP spid="22" grpId="0"/>
      <p:bldP spid="32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00200"/>
            <a:ext cx="88239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Slides are a fusion of material from</a:t>
            </a:r>
          </a:p>
          <a:p>
            <a:pPr marL="457200" lvl="1" indent="0">
              <a:buNone/>
            </a:pPr>
            <a:r>
              <a:rPr lang="en-GB" dirty="0"/>
              <a:t>to Stephen </a:t>
            </a:r>
            <a:r>
              <a:rPr lang="en-GB" dirty="0" err="1"/>
              <a:t>Strowes</a:t>
            </a:r>
            <a:r>
              <a:rPr lang="en-GB" dirty="0"/>
              <a:t>, Tilman Wolf &amp; Mike Zink, Ashish </a:t>
            </a:r>
            <a:r>
              <a:rPr lang="en-GB" dirty="0" err="1"/>
              <a:t>Padalkar</a:t>
            </a:r>
            <a:r>
              <a:rPr lang="en-GB" dirty="0"/>
              <a:t> , </a:t>
            </a:r>
            <a:r>
              <a:rPr lang="en-US" dirty="0"/>
              <a:t>Evangelia </a:t>
            </a:r>
            <a:r>
              <a:rPr lang="en-US" dirty="0" err="1"/>
              <a:t>Kalyvianaki</a:t>
            </a:r>
            <a:r>
              <a:rPr lang="en-US" dirty="0"/>
              <a:t>, Brad Smith, Ian Leslie, Richard Black, Jim Kurose, Keith Ross, Larry Peterson, Bruce Davie, Jen Rexford, Ion </a:t>
            </a:r>
            <a:r>
              <a:rPr lang="en-US" dirty="0" err="1"/>
              <a:t>Stoica</a:t>
            </a:r>
            <a:r>
              <a:rPr lang="en-US" dirty="0"/>
              <a:t>, Vern Paxson, Scott </a:t>
            </a:r>
            <a:r>
              <a:rPr lang="en-US" dirty="0" err="1"/>
              <a:t>Shenker</a:t>
            </a:r>
            <a:r>
              <a:rPr lang="en-US" dirty="0"/>
              <a:t>, Frank Kelly, Stefan Savage, Jon Crowcroft , Mark Handley,  Sylvia </a:t>
            </a:r>
            <a:r>
              <a:rPr lang="en-US" dirty="0" err="1"/>
              <a:t>Ratnasamy</a:t>
            </a:r>
            <a:r>
              <a:rPr lang="en-US" dirty="0"/>
              <a:t>, Adam Greenhalgh, and Anastasia Courtney.</a:t>
            </a:r>
          </a:p>
          <a:p>
            <a:r>
              <a:rPr lang="en-US" dirty="0"/>
              <a:t>Supervision material is drawn from</a:t>
            </a:r>
          </a:p>
          <a:p>
            <a:pPr marL="457200" lvl="1" indent="0">
              <a:buNone/>
            </a:pPr>
            <a:r>
              <a:rPr lang="en-US" dirty="0"/>
              <a:t>Stephen Kell, Andy Rice, and the </a:t>
            </a:r>
            <a:r>
              <a:rPr lang="en-US" u="sng" dirty="0">
                <a:solidFill>
                  <a:srgbClr val="00B050"/>
                </a:solidFill>
              </a:rPr>
              <a:t>TA teams of 144 and 168</a:t>
            </a:r>
          </a:p>
          <a:p>
            <a:r>
              <a:rPr lang="en-US" dirty="0"/>
              <a:t>Finally thanks to the fantastic past Part 1b students and Andrew Rice for all the tremendous feedback.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a 100B packet from A to B?</a:t>
            </a: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6"/>
          <p:cNvCxnSpPr>
            <a:cxnSpLocks noChangeShapeType="1"/>
            <a:stCxn id="19458" idx="3"/>
            <a:endCxn id="19459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82019"/>
            <a:ext cx="1392238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948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948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3733800" y="16002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1Gbps, 1ms?</a:t>
            </a:r>
          </a:p>
        </p:txBody>
      </p:sp>
      <p:sp>
        <p:nvSpPr>
          <p:cNvPr id="19467" name="Rounded Rectangle 40"/>
          <p:cNvSpPr>
            <a:spLocks noChangeArrowheads="1"/>
          </p:cNvSpPr>
          <p:nvPr/>
        </p:nvSpPr>
        <p:spPr bwMode="auto">
          <a:xfrm>
            <a:off x="6705600" y="4953000"/>
            <a:ext cx="23622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1.8ms</a:t>
            </a:r>
          </a:p>
        </p:txBody>
      </p:sp>
      <p:sp>
        <p:nvSpPr>
          <p:cNvPr id="50" name="Rounded Rectangle 49"/>
          <p:cNvSpPr>
            <a:spLocks noChangeArrowheads="1"/>
          </p:cNvSpPr>
          <p:nvPr/>
        </p:nvSpPr>
        <p:spPr bwMode="auto">
          <a:xfrm>
            <a:off x="1981200" y="304800"/>
            <a:ext cx="3657600" cy="53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 file in 100B packets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743200" y="3429000"/>
            <a:ext cx="388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743200" y="3352800"/>
            <a:ext cx="3886200" cy="3962400"/>
            <a:chOff x="-4800600" y="1676400"/>
            <a:chExt cx="3886200" cy="3962400"/>
          </a:xfrm>
        </p:grpSpPr>
        <p:sp>
          <p:nvSpPr>
            <p:cNvPr id="19474" name="AutoShape 17"/>
            <p:cNvSpPr>
              <a:spLocks noChangeArrowheads="1"/>
            </p:cNvSpPr>
            <p:nvPr/>
          </p:nvSpPr>
          <p:spPr bwMode="auto">
            <a:xfrm rot="5400000">
              <a:off x="-4838700" y="1714500"/>
              <a:ext cx="3962400" cy="3886200"/>
            </a:xfrm>
            <a:prstGeom prst="parallelogram">
              <a:avLst>
                <a:gd name="adj" fmla="val 9507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endParaRPr lang="en-US" altLang="zh-TW" sz="1600">
                <a:solidFill>
                  <a:srgbClr val="FFFFFF"/>
                </a:solidFill>
                <a:latin typeface="Arial" charset="0"/>
                <a:ea typeface="PMingLiU" charset="0"/>
                <a:cs typeface="PMingLiU" charset="0"/>
              </a:endParaRPr>
            </a:p>
          </p:txBody>
        </p:sp>
        <p:cxnSp>
          <p:nvCxnSpPr>
            <p:cNvPr id="19475" name="Straight Connector 13"/>
            <p:cNvCxnSpPr>
              <a:cxnSpLocks noChangeShapeType="1"/>
            </p:cNvCxnSpPr>
            <p:nvPr/>
          </p:nvCxnSpPr>
          <p:spPr bwMode="auto">
            <a:xfrm>
              <a:off x="-4800600" y="18288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6" name="Straight Connector 55"/>
            <p:cNvCxnSpPr>
              <a:cxnSpLocks noChangeShapeType="1"/>
            </p:cNvCxnSpPr>
            <p:nvPr/>
          </p:nvCxnSpPr>
          <p:spPr bwMode="auto">
            <a:xfrm>
              <a:off x="-4800600" y="19050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7" name="Straight Connector 56"/>
            <p:cNvCxnSpPr>
              <a:cxnSpLocks noChangeShapeType="1"/>
            </p:cNvCxnSpPr>
            <p:nvPr/>
          </p:nvCxnSpPr>
          <p:spPr bwMode="auto">
            <a:xfrm>
              <a:off x="-4800600" y="19812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8" name="Straight Connector 57"/>
            <p:cNvCxnSpPr>
              <a:cxnSpLocks noChangeShapeType="1"/>
            </p:cNvCxnSpPr>
            <p:nvPr/>
          </p:nvCxnSpPr>
          <p:spPr bwMode="auto">
            <a:xfrm>
              <a:off x="-4800600" y="20574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9" name="Straight Connector 58"/>
            <p:cNvCxnSpPr>
              <a:cxnSpLocks noChangeShapeType="1"/>
            </p:cNvCxnSpPr>
            <p:nvPr/>
          </p:nvCxnSpPr>
          <p:spPr bwMode="auto">
            <a:xfrm>
              <a:off x="-4800600" y="21336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4267200" y="5029200"/>
            <a:ext cx="2362200" cy="1371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1.0008ms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838200" y="5029200"/>
            <a:ext cx="32766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in the file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(10</a:t>
            </a:r>
            <a:r>
              <a:rPr lang="en-US" b="0" baseline="300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  <a:r>
              <a:rPr lang="en-US" b="0">
                <a:solidFill>
                  <a:srgbClr val="FFFFFF"/>
                </a:solidFill>
                <a:latin typeface="Arial" charset="0"/>
                <a:cs typeface="Arial" charset="0"/>
              </a:rPr>
              <a:t>x800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8001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1400" y="4191000"/>
            <a:ext cx="21701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+mn-lt"/>
              </a:rPr>
              <a:t>7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 x 100B packets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4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43" grpId="0" animBg="1"/>
      <p:bldP spid="53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457200" y="1981200"/>
            <a:ext cx="3352800" cy="3962400"/>
            <a:chOff x="381000" y="1676400"/>
            <a:chExt cx="4635500" cy="4876800"/>
          </a:xfrm>
        </p:grpSpPr>
        <p:pic>
          <p:nvPicPr>
            <p:cNvPr id="2049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Straight Connector 6"/>
            <p:cNvCxnSpPr>
              <a:cxnSpLocks noChangeShapeType="1"/>
              <a:stCxn id="20492" idx="3"/>
              <a:endCxn id="20493" idx="1"/>
            </p:cNvCxnSpPr>
            <p:nvPr/>
          </p:nvCxnSpPr>
          <p:spPr bwMode="auto">
            <a:xfrm>
              <a:off x="1282700" y="2501900"/>
              <a:ext cx="28321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0495" name="TextBox 1"/>
            <p:cNvSpPr txBox="1">
              <a:spLocks noChangeArrowheads="1"/>
            </p:cNvSpPr>
            <p:nvPr/>
          </p:nvSpPr>
          <p:spPr bwMode="auto">
            <a:xfrm>
              <a:off x="5986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</a:t>
              </a:r>
            </a:p>
          </p:txBody>
        </p:sp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42562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B</a:t>
              </a:r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5400000">
              <a:off x="2055307" y="1850665"/>
              <a:ext cx="1392238" cy="3898034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grpSp>
          <p:nvGrpSpPr>
            <p:cNvPr id="20498" name="Group 33"/>
            <p:cNvGrpSpPr>
              <a:grpSpLocks/>
            </p:cNvGrpSpPr>
            <p:nvPr/>
          </p:nvGrpSpPr>
          <p:grpSpPr bwMode="auto">
            <a:xfrm>
              <a:off x="749300" y="2959100"/>
              <a:ext cx="3951143" cy="3594099"/>
              <a:chOff x="2743200" y="3048000"/>
              <a:chExt cx="3951143" cy="3594099"/>
            </a:xfrm>
          </p:grpSpPr>
          <p:sp>
            <p:nvSpPr>
              <p:cNvPr id="20502" name="Line 18"/>
              <p:cNvSpPr>
                <a:spLocks noChangeShapeType="1"/>
              </p:cNvSpPr>
              <p:nvPr/>
            </p:nvSpPr>
            <p:spPr bwMode="auto">
              <a:xfrm>
                <a:off x="2743200" y="3048000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20503" name="Line 18"/>
              <p:cNvSpPr>
                <a:spLocks noChangeShapeType="1"/>
              </p:cNvSpPr>
              <p:nvPr/>
            </p:nvSpPr>
            <p:spPr bwMode="auto">
              <a:xfrm>
                <a:off x="6694343" y="3133724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99081" y="5387731"/>
                <a:ext cx="801117" cy="429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200" b="0" dirty="0">
                    <a:solidFill>
                      <a:srgbClr val="000090"/>
                    </a:solidFill>
                    <a:latin typeface="+mn-lt"/>
                  </a:rPr>
                  <a:t>Time</a:t>
                </a:r>
              </a:p>
            </p:txBody>
          </p:sp>
          <p:cxnSp>
            <p:nvCxnSpPr>
              <p:cNvPr id="20505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4439819" y="5867400"/>
                <a:ext cx="0" cy="609600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645227" y="1965569"/>
              <a:ext cx="2170696" cy="50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en-US" sz="1800" b="0" dirty="0">
                  <a:latin typeface="+mn-lt"/>
                </a:rPr>
                <a:t>1Mbps, 10ms </a:t>
              </a:r>
            </a:p>
          </p:txBody>
        </p:sp>
        <p:sp>
          <p:nvSpPr>
            <p:cNvPr id="20500" name="AutoShape 17"/>
            <p:cNvSpPr>
              <a:spLocks noChangeArrowheads="1"/>
            </p:cNvSpPr>
            <p:nvPr/>
          </p:nvSpPr>
          <p:spPr bwMode="auto">
            <a:xfrm rot="5400000">
              <a:off x="2008981" y="29233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rot="5400000">
              <a:off x="2008981" y="39139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</p:grp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80060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80060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8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-5400000">
            <a:off x="399970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181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5562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5943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317852" y="2667000"/>
            <a:ext cx="2057700" cy="7478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>
                <a:latin typeface="+mn-lt"/>
              </a:rPr>
              <a:t>Packet Transmission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18" name="Left Brace 17"/>
          <p:cNvSpPr>
            <a:spLocks/>
          </p:cNvSpPr>
          <p:nvPr/>
        </p:nvSpPr>
        <p:spPr bwMode="auto">
          <a:xfrm rot="5400000">
            <a:off x="525780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17" grpId="0" animBg="1"/>
      <p:bldP spid="44" grpId="0" animBg="1"/>
      <p:bldP spid="45" grpId="0" animBg="1"/>
      <p:bldP spid="49" grpId="0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1507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08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1510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38800" y="41719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dirty="0">
                <a:latin typeface="+mn-lt"/>
              </a:rPr>
              <a:t>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dirty="0">
                <a:latin typeface="+mn-lt"/>
              </a:rPr>
              <a:t>ms (BDP=10,000) </a:t>
            </a: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486400" y="4724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67400" y="622935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4704556" y="5142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0" name="Rectangle 39"/>
          <p:cNvSpPr/>
          <p:nvPr/>
        </p:nvSpPr>
        <p:spPr bwMode="auto">
          <a:xfrm>
            <a:off x="56388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609600" y="4191000"/>
            <a:ext cx="29241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800" dirty="0">
                <a:latin typeface="+mn-lt"/>
              </a:rPr>
              <a:t>ms (BDP=5,000) </a:t>
            </a: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371600" y="4876800"/>
            <a:ext cx="16002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  <a:endCxn id="64" idx="0"/>
          </p:cNvCxnSpPr>
          <p:nvPr/>
        </p:nvCxnSpPr>
        <p:spPr bwMode="auto">
          <a:xfrm>
            <a:off x="1357313" y="5562600"/>
            <a:ext cx="1608137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62200" y="556260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 rot="-5400000">
            <a:off x="589756" y="49903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6" name="Rectangle 65"/>
          <p:cNvSpPr/>
          <p:nvPr/>
        </p:nvSpPr>
        <p:spPr bwMode="auto">
          <a:xfrm>
            <a:off x="1676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2057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438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57150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57912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  <p:bldP spid="40" grpId="0" animBg="1"/>
      <p:bldP spid="61" grpId="0"/>
      <p:bldP spid="64" grpId="0"/>
      <p:bldP spid="65" grpId="0"/>
      <p:bldP spid="66" grpId="0" animBg="1"/>
      <p:bldP spid="67" grpId="0" animBg="1"/>
      <p:bldP spid="68" grpId="0" animBg="1"/>
      <p:bldP spid="71" grpId="0" animBg="1"/>
      <p:bldP spid="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2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3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2534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538" name="Rounded Rectangle 33"/>
          <p:cNvSpPr>
            <a:spLocks noChangeArrowheads="1"/>
          </p:cNvSpPr>
          <p:nvPr/>
        </p:nvSpPr>
        <p:spPr bwMode="auto">
          <a:xfrm>
            <a:off x="1673293" y="3717340"/>
            <a:ext cx="5137528" cy="510778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What if we used </a:t>
            </a:r>
            <a:r>
              <a:rPr lang="en-US" sz="2400" i="1" dirty="0">
                <a:solidFill>
                  <a:schemeClr val="bg1"/>
                </a:solidFill>
                <a:latin typeface="Arial" charset="0"/>
                <a:cs typeface="Arial" charset="0"/>
              </a:rPr>
              <a:t>200Byte packets??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422910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2819400" y="47815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24288" y="54673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2037556" y="489505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5" name="Rectangle 44"/>
          <p:cNvSpPr/>
          <p:nvPr/>
        </p:nvSpPr>
        <p:spPr bwMode="auto">
          <a:xfrm>
            <a:off x="3200400" y="478155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0386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2819400" y="54673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8" grpId="0"/>
      <p:bldP spid="43" grpId="0"/>
      <p:bldP spid="44" grpId="0"/>
      <p:bldP spid="45" grpId="0" animBg="1"/>
      <p:bldP spid="49" grpId="0" animBg="1"/>
      <p:bldP spid="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Nodes and Links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Connector 6"/>
          <p:cNvCxnSpPr>
            <a:cxnSpLocks noChangeShapeType="1"/>
            <a:stCxn id="23554" idx="3"/>
            <a:endCxn id="23555" idx="1"/>
          </p:cNvCxnSpPr>
          <p:nvPr/>
        </p:nvCxnSpPr>
        <p:spPr bwMode="auto">
          <a:xfrm>
            <a:off x="3035300" y="37973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2390775" y="29718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076950" y="29718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076D789-FE82-2C40-9761-814A186D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03" y="4241800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87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if we have more nodes?</a:t>
            </a:r>
          </a:p>
        </p:txBody>
      </p:sp>
      <p:grpSp>
        <p:nvGrpSpPr>
          <p:cNvPr id="24578" name="Group 121"/>
          <p:cNvGrpSpPr>
            <a:grpSpLocks/>
          </p:cNvGrpSpPr>
          <p:nvPr/>
        </p:nvGrpSpPr>
        <p:grpSpPr bwMode="auto">
          <a:xfrm>
            <a:off x="2819400" y="2819400"/>
            <a:ext cx="3581400" cy="2667000"/>
            <a:chOff x="317500" y="2667000"/>
            <a:chExt cx="4622800" cy="2971800"/>
          </a:xfrm>
        </p:grpSpPr>
        <p:pic>
          <p:nvPicPr>
            <p:cNvPr id="2459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TextBox 171"/>
          <p:cNvSpPr txBox="1"/>
          <p:nvPr/>
        </p:nvSpPr>
        <p:spPr>
          <a:xfrm>
            <a:off x="2833688" y="20574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</a:rPr>
              <a:t>One link for every node?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3200400"/>
            <a:ext cx="2846387" cy="1789113"/>
            <a:chOff x="599818" y="3124200"/>
            <a:chExt cx="3673732" cy="1993900"/>
          </a:xfrm>
        </p:grpSpPr>
        <p:cxnSp>
          <p:nvCxnSpPr>
            <p:cNvPr id="24582" name="Straight Connector 6"/>
            <p:cNvCxnSpPr>
              <a:cxnSpLocks noChangeShapeType="1"/>
            </p:cNvCxnSpPr>
            <p:nvPr/>
          </p:nvCxnSpPr>
          <p:spPr bwMode="auto">
            <a:xfrm>
              <a:off x="1135838" y="4088027"/>
              <a:ext cx="3071714" cy="120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3" name="Straight Connector 6"/>
            <p:cNvCxnSpPr>
              <a:cxnSpLocks noChangeShapeType="1"/>
            </p:cNvCxnSpPr>
            <p:nvPr/>
          </p:nvCxnSpPr>
          <p:spPr bwMode="auto">
            <a:xfrm>
              <a:off x="1752600" y="3505200"/>
              <a:ext cx="152400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4" name="Straight Connector 6"/>
            <p:cNvCxnSpPr>
              <a:cxnSpLocks noChangeShapeType="1"/>
            </p:cNvCxnSpPr>
            <p:nvPr/>
          </p:nvCxnSpPr>
          <p:spPr bwMode="auto">
            <a:xfrm flipH="1">
              <a:off x="1676400" y="3429000"/>
              <a:ext cx="167640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5" name="Straight Connector 6"/>
            <p:cNvCxnSpPr>
              <a:cxnSpLocks noChangeShapeType="1"/>
            </p:cNvCxnSpPr>
            <p:nvPr/>
          </p:nvCxnSpPr>
          <p:spPr bwMode="auto">
            <a:xfrm>
              <a:off x="1752600" y="5105400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6" name="Straight Connector 6"/>
            <p:cNvCxnSpPr>
              <a:cxnSpLocks noChangeShapeType="1"/>
            </p:cNvCxnSpPr>
            <p:nvPr/>
          </p:nvCxnSpPr>
          <p:spPr bwMode="auto">
            <a:xfrm>
              <a:off x="599818" y="4569941"/>
              <a:ext cx="626964" cy="481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7" name="Straight Connector 6"/>
            <p:cNvCxnSpPr>
              <a:cxnSpLocks noChangeShapeType="1"/>
            </p:cNvCxnSpPr>
            <p:nvPr/>
          </p:nvCxnSpPr>
          <p:spPr bwMode="auto">
            <a:xfrm flipH="1">
              <a:off x="1090637" y="3505200"/>
              <a:ext cx="433363" cy="5025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8" name="Straight Connector 6"/>
            <p:cNvCxnSpPr>
              <a:cxnSpLocks noChangeShapeType="1"/>
            </p:cNvCxnSpPr>
            <p:nvPr/>
          </p:nvCxnSpPr>
          <p:spPr bwMode="auto">
            <a:xfrm flipH="1">
              <a:off x="1828800" y="31242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9" name="Straight Connector 6"/>
            <p:cNvCxnSpPr>
              <a:cxnSpLocks noChangeShapeType="1"/>
            </p:cNvCxnSpPr>
            <p:nvPr/>
          </p:nvCxnSpPr>
          <p:spPr bwMode="auto">
            <a:xfrm>
              <a:off x="3657600" y="3505200"/>
              <a:ext cx="603250" cy="57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0" name="Straight Connector 6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615950" cy="622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1" name="Straight Connector 6"/>
            <p:cNvCxnSpPr>
              <a:cxnSpLocks noChangeShapeType="1"/>
            </p:cNvCxnSpPr>
            <p:nvPr/>
          </p:nvCxnSpPr>
          <p:spPr bwMode="auto">
            <a:xfrm flipH="1">
              <a:off x="1752600" y="4191000"/>
              <a:ext cx="25146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2" name="Straight Connector 6"/>
            <p:cNvCxnSpPr>
              <a:cxnSpLocks noChangeShapeType="1"/>
            </p:cNvCxnSpPr>
            <p:nvPr/>
          </p:nvCxnSpPr>
          <p:spPr bwMode="auto">
            <a:xfrm>
              <a:off x="16002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3" name="Straight Connector 6"/>
            <p:cNvCxnSpPr>
              <a:cxnSpLocks noChangeShapeType="1"/>
            </p:cNvCxnSpPr>
            <p:nvPr/>
          </p:nvCxnSpPr>
          <p:spPr bwMode="auto">
            <a:xfrm>
              <a:off x="34290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4" name="Straight Connector 6"/>
            <p:cNvCxnSpPr>
              <a:cxnSpLocks noChangeShapeType="1"/>
            </p:cNvCxnSpPr>
            <p:nvPr/>
          </p:nvCxnSpPr>
          <p:spPr bwMode="auto">
            <a:xfrm flipH="1">
              <a:off x="1066800" y="3429000"/>
              <a:ext cx="2286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5" name="Straight Connector 6"/>
            <p:cNvCxnSpPr>
              <a:cxnSpLocks noChangeShapeType="1"/>
            </p:cNvCxnSpPr>
            <p:nvPr/>
          </p:nvCxnSpPr>
          <p:spPr bwMode="auto">
            <a:xfrm>
              <a:off x="990600" y="4114800"/>
              <a:ext cx="22098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6" name="Straight Connector 6"/>
            <p:cNvCxnSpPr>
              <a:cxnSpLocks noChangeShapeType="1"/>
            </p:cNvCxnSpPr>
            <p:nvPr/>
          </p:nvCxnSpPr>
          <p:spPr bwMode="auto">
            <a:xfrm>
              <a:off x="1676400" y="3429000"/>
              <a:ext cx="25146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1" name="Title 5"/>
          <p:cNvSpPr txBox="1">
            <a:spLocks/>
          </p:cNvSpPr>
          <p:nvPr/>
        </p:nvSpPr>
        <p:spPr bwMode="auto">
          <a:xfrm>
            <a:off x="838200" y="58674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" charset="0"/>
              </a:rPr>
              <a:t>Need a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scalable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 way to interconnect nodes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Solution: A switched network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114800" y="47244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2"/>
          <p:cNvSpPr>
            <a:spLocks noChangeArrowheads="1"/>
          </p:cNvSpPr>
          <p:nvPr/>
        </p:nvSpPr>
        <p:spPr bwMode="auto">
          <a:xfrm>
            <a:off x="4343400" y="3048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33"/>
          <p:cNvSpPr>
            <a:spLocks noChangeArrowheads="1"/>
          </p:cNvSpPr>
          <p:nvPr/>
        </p:nvSpPr>
        <p:spPr bwMode="auto">
          <a:xfrm>
            <a:off x="5791200" y="37338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29" name="Straight Connector 10"/>
          <p:cNvCxnSpPr>
            <a:cxnSpLocks noChangeShapeType="1"/>
            <a:endCxn id="26627" idx="1"/>
          </p:cNvCxnSpPr>
          <p:nvPr/>
        </p:nvCxnSpPr>
        <p:spPr bwMode="auto">
          <a:xfrm flipV="1">
            <a:off x="3505200" y="3200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>
            <a:off x="6096000" y="3871913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1" name="Straight Connector 43"/>
          <p:cNvCxnSpPr>
            <a:cxnSpLocks noChangeShapeType="1"/>
            <a:stCxn id="26628" idx="2"/>
          </p:cNvCxnSpPr>
          <p:nvPr/>
        </p:nvCxnSpPr>
        <p:spPr bwMode="auto">
          <a:xfrm flipH="1">
            <a:off x="5867400" y="4038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2" name="Straight Connector 49"/>
          <p:cNvCxnSpPr>
            <a:cxnSpLocks noChangeShapeType="1"/>
          </p:cNvCxnSpPr>
          <p:nvPr/>
        </p:nvCxnSpPr>
        <p:spPr bwMode="auto">
          <a:xfrm flipH="1">
            <a:off x="46482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3" name="Straight Connector 53"/>
          <p:cNvCxnSpPr>
            <a:cxnSpLocks noChangeShapeType="1"/>
            <a:stCxn id="26626" idx="3"/>
            <a:endCxn id="26628" idx="1"/>
          </p:cNvCxnSpPr>
          <p:nvPr/>
        </p:nvCxnSpPr>
        <p:spPr bwMode="auto">
          <a:xfrm flipV="1">
            <a:off x="4419600" y="3886200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4" name="Straight Connector 56"/>
          <p:cNvCxnSpPr>
            <a:cxnSpLocks noChangeShapeType="1"/>
            <a:stCxn id="26627" idx="3"/>
            <a:endCxn id="26628" idx="1"/>
          </p:cNvCxnSpPr>
          <p:nvPr/>
        </p:nvCxnSpPr>
        <p:spPr bwMode="auto">
          <a:xfrm>
            <a:off x="4648200" y="3200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5" name="Straight Connector 59"/>
          <p:cNvCxnSpPr>
            <a:cxnSpLocks noChangeShapeType="1"/>
          </p:cNvCxnSpPr>
          <p:nvPr/>
        </p:nvCxnSpPr>
        <p:spPr bwMode="auto">
          <a:xfrm>
            <a:off x="4114800" y="2743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6" name="Straight Connector 62"/>
          <p:cNvCxnSpPr>
            <a:cxnSpLocks noChangeShapeType="1"/>
            <a:stCxn id="26649" idx="2"/>
            <a:endCxn id="26626" idx="1"/>
          </p:cNvCxnSpPr>
          <p:nvPr/>
        </p:nvCxnSpPr>
        <p:spPr bwMode="auto">
          <a:xfrm>
            <a:off x="3505200" y="4343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7" name="Straight Connector 67"/>
          <p:cNvCxnSpPr>
            <a:cxnSpLocks noChangeShapeType="1"/>
          </p:cNvCxnSpPr>
          <p:nvPr/>
        </p:nvCxnSpPr>
        <p:spPr bwMode="auto">
          <a:xfrm flipV="1">
            <a:off x="28956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6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63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9" name="Straight Connector 88"/>
          <p:cNvCxnSpPr>
            <a:cxnSpLocks noChangeShapeType="1"/>
            <a:stCxn id="26642" idx="3"/>
          </p:cNvCxnSpPr>
          <p:nvPr/>
        </p:nvCxnSpPr>
        <p:spPr bwMode="auto">
          <a:xfrm>
            <a:off x="27432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40" name="Straight Connector 90"/>
          <p:cNvCxnSpPr>
            <a:cxnSpLocks noChangeShapeType="1"/>
          </p:cNvCxnSpPr>
          <p:nvPr/>
        </p:nvCxnSpPr>
        <p:spPr bwMode="auto">
          <a:xfrm>
            <a:off x="2209800" y="3124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41" name="Straight Connector 91"/>
          <p:cNvCxnSpPr>
            <a:cxnSpLocks noChangeShapeType="1"/>
          </p:cNvCxnSpPr>
          <p:nvPr/>
        </p:nvCxnSpPr>
        <p:spPr bwMode="auto">
          <a:xfrm flipH="1">
            <a:off x="1981200" y="3581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42" name="Rectangle 87"/>
          <p:cNvSpPr>
            <a:spLocks noChangeArrowheads="1"/>
          </p:cNvSpPr>
          <p:nvPr/>
        </p:nvSpPr>
        <p:spPr bwMode="auto">
          <a:xfrm>
            <a:off x="2438400" y="3429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021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8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3352800" y="40386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81150" y="1676400"/>
            <a:ext cx="589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0000"/>
                </a:solidFill>
                <a:latin typeface="+mn-lt"/>
              </a:rPr>
              <a:t>Nodes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share</a:t>
            </a:r>
            <a:r>
              <a:rPr lang="en-US" sz="2800" b="0" dirty="0">
                <a:solidFill>
                  <a:srgbClr val="FF0000"/>
                </a:solidFill>
                <a:latin typeface="+mn-lt"/>
              </a:rPr>
              <a:t> network link resources</a:t>
            </a:r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3886200" y="45720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 rot="1547438">
            <a:off x="4805363" y="3216275"/>
            <a:ext cx="1928812" cy="463550"/>
          </a:xfrm>
          <a:custGeom>
            <a:avLst/>
            <a:gdLst>
              <a:gd name="T0" fmla="*/ 107401 w 1517796"/>
              <a:gd name="T1" fmla="*/ 0 h 1161143"/>
              <a:gd name="T2" fmla="*/ 199628 w 1517796"/>
              <a:gd name="T3" fmla="*/ 340938 h 1161143"/>
              <a:gd name="T4" fmla="*/ 1928910 w 1517796"/>
              <a:gd name="T5" fmla="*/ 464256 h 1161143"/>
              <a:gd name="T6" fmla="*/ 1928910 w 1517796"/>
              <a:gd name="T7" fmla="*/ 464256 h 1161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7796" h="1161143">
                <a:moveTo>
                  <a:pt x="84510" y="0"/>
                </a:moveTo>
                <a:cubicBezTo>
                  <a:pt x="1355" y="329595"/>
                  <a:pt x="-81800" y="659190"/>
                  <a:pt x="157081" y="852714"/>
                </a:cubicBezTo>
                <a:cubicBezTo>
                  <a:pt x="395962" y="1046238"/>
                  <a:pt x="1517796" y="1161143"/>
                  <a:pt x="1517796" y="1161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4114800" y="28956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Freeform 114"/>
          <p:cNvSpPr>
            <a:spLocks/>
          </p:cNvSpPr>
          <p:nvPr/>
        </p:nvSpPr>
        <p:spPr bwMode="auto">
          <a:xfrm>
            <a:off x="2085975" y="3876675"/>
            <a:ext cx="1236663" cy="658813"/>
          </a:xfrm>
          <a:custGeom>
            <a:avLst/>
            <a:gdLst>
              <a:gd name="T0" fmla="*/ 0 w 1236566"/>
              <a:gd name="T1" fmla="*/ 23267 h 658267"/>
              <a:gd name="T2" fmla="*/ 979714 w 1236566"/>
              <a:gd name="T3" fmla="*/ 41410 h 658267"/>
              <a:gd name="T4" fmla="*/ 1233714 w 1236566"/>
              <a:gd name="T5" fmla="*/ 404267 h 658267"/>
              <a:gd name="T6" fmla="*/ 870857 w 1236566"/>
              <a:gd name="T7" fmla="*/ 658267 h 658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6566" h="658267">
                <a:moveTo>
                  <a:pt x="0" y="23267"/>
                </a:moveTo>
                <a:cubicBezTo>
                  <a:pt x="387047" y="588"/>
                  <a:pt x="774095" y="-22090"/>
                  <a:pt x="979714" y="41410"/>
                </a:cubicBezTo>
                <a:cubicBezTo>
                  <a:pt x="1185333" y="104910"/>
                  <a:pt x="1251857" y="301458"/>
                  <a:pt x="1233714" y="404267"/>
                </a:cubicBezTo>
                <a:cubicBezTo>
                  <a:pt x="1215571" y="507077"/>
                  <a:pt x="870857" y="658267"/>
                  <a:pt x="870857" y="658267"/>
                </a:cubicBezTo>
              </a:path>
            </a:pathLst>
          </a:custGeom>
          <a:noFill/>
          <a:ln w="28575" cmpd="sng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>
            <a:off x="3886200" y="2924175"/>
            <a:ext cx="1981200" cy="1724025"/>
          </a:xfrm>
          <a:custGeom>
            <a:avLst/>
            <a:gdLst>
              <a:gd name="T0" fmla="*/ 0 w 1980901"/>
              <a:gd name="T1" fmla="*/ 0 h 1723571"/>
              <a:gd name="T2" fmla="*/ 1524000 w 1980901"/>
              <a:gd name="T3" fmla="*/ 997857 h 1723571"/>
              <a:gd name="T4" fmla="*/ 1977571 w 1980901"/>
              <a:gd name="T5" fmla="*/ 1360714 h 1723571"/>
              <a:gd name="T6" fmla="*/ 1741714 w 1980901"/>
              <a:gd name="T7" fmla="*/ 1723571 h 1723571"/>
              <a:gd name="T8" fmla="*/ 1741714 w 1980901"/>
              <a:gd name="T9" fmla="*/ 1723571 h 1723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0901" h="1723571">
                <a:moveTo>
                  <a:pt x="0" y="0"/>
                </a:moveTo>
                <a:lnTo>
                  <a:pt x="1524000" y="997857"/>
                </a:lnTo>
                <a:cubicBezTo>
                  <a:pt x="1853595" y="1224643"/>
                  <a:pt x="1941285" y="1239762"/>
                  <a:pt x="1977571" y="1360714"/>
                </a:cubicBezTo>
                <a:cubicBezTo>
                  <a:pt x="2013857" y="1481666"/>
                  <a:pt x="1741714" y="1723571"/>
                  <a:pt x="1741714" y="1723571"/>
                </a:cubicBezTo>
              </a:path>
            </a:pathLst>
          </a:custGeom>
          <a:noFill/>
          <a:ln w="28575" cmpd="sng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600200" y="5715000"/>
            <a:ext cx="5553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latin typeface="+mn-lt"/>
              </a:rPr>
              <a:t>How is this sharing implemented?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 animBg="1"/>
      <p:bldP spid="93" grpId="1" animBg="1"/>
      <p:bldP spid="113" grpId="0" animBg="1"/>
      <p:bldP spid="129" grpId="0" animBg="1"/>
      <p:bldP spid="129" grpId="1" animBg="1"/>
      <p:bldP spid="115" grpId="0" animBg="1"/>
      <p:bldP spid="117" grpId="0" animBg="1"/>
      <p:bldP spid="1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79" y="2275609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lephone switchboard - Wikipedia">
            <a:extLst>
              <a:ext uri="{FF2B5EF4-FFF2-40B4-BE49-F238E27FC236}">
                <a16:creationId xmlns:a16="http://schemas.microsoft.com/office/drawing/2014/main" id="{3862DFBC-43B0-424F-A8E0-BC156BFF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7" y="2702924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3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38" y="180986"/>
            <a:ext cx="2010062" cy="13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D7927-8E8F-1347-A4FD-BC7ED6E0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322" y="3670300"/>
            <a:ext cx="3470831" cy="19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7A7C2-3255-BE4C-BF86-2685BA3EC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69" y="3343463"/>
            <a:ext cx="3470831" cy="2603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150D3-104B-0442-85A2-A718BED92CFC}"/>
              </a:ext>
            </a:extLst>
          </p:cNvPr>
          <p:cNvSpPr txBox="1"/>
          <p:nvPr/>
        </p:nvSpPr>
        <p:spPr>
          <a:xfrm>
            <a:off x="660400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FF681-176E-6C4B-97BB-DFCA17207114}"/>
              </a:ext>
            </a:extLst>
          </p:cNvPr>
          <p:cNvSpPr txBox="1"/>
          <p:nvPr/>
        </p:nvSpPr>
        <p:spPr>
          <a:xfrm>
            <a:off x="7404104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0FD64-1C3D-6D4C-933C-098095154C41}"/>
              </a:ext>
            </a:extLst>
          </p:cNvPr>
          <p:cNvSpPr txBox="1"/>
          <p:nvPr/>
        </p:nvSpPr>
        <p:spPr>
          <a:xfrm>
            <a:off x="5156202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43F8-E26E-BF46-80ED-33C067F51D69}"/>
              </a:ext>
            </a:extLst>
          </p:cNvPr>
          <p:cNvSpPr txBox="1"/>
          <p:nvPr/>
        </p:nvSpPr>
        <p:spPr>
          <a:xfrm>
            <a:off x="2908301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pic>
        <p:nvPicPr>
          <p:cNvPr id="10" name="Picture 2" descr="Buy GPO 746 Rotary Dial Phone - Ivory | Telephones | Argos">
            <a:extLst>
              <a:ext uri="{FF2B5EF4-FFF2-40B4-BE49-F238E27FC236}">
                <a16:creationId xmlns:a16="http://schemas.microsoft.com/office/drawing/2014/main" id="{CBB59DB6-AC83-4D42-9487-A18CC1C7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48723"/>
            <a:ext cx="1403350" cy="8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6" name="Picture 4" descr="How do you use a rotary-dial phone? Find out, plus get top telephone tips  from the olden days - Click Americana">
            <a:extLst>
              <a:ext uri="{FF2B5EF4-FFF2-40B4-BE49-F238E27FC236}">
                <a16:creationId xmlns:a16="http://schemas.microsoft.com/office/drawing/2014/main" id="{D28626B4-1571-1C40-AF7B-9052F8F1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66" y="1602571"/>
            <a:ext cx="1867276" cy="12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Telephone switchboard - Wikipedia">
            <a:extLst>
              <a:ext uri="{FF2B5EF4-FFF2-40B4-BE49-F238E27FC236}">
                <a16:creationId xmlns:a16="http://schemas.microsoft.com/office/drawing/2014/main" id="{6245E92D-3192-C94E-905A-9AE31D3F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7" y="1302913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0" name="Picture 8">
            <a:extLst>
              <a:ext uri="{FF2B5EF4-FFF2-40B4-BE49-F238E27FC236}">
                <a16:creationId xmlns:a16="http://schemas.microsoft.com/office/drawing/2014/main" id="{1EA34787-90FA-CE4E-9648-EEFB0B57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5" y="1516484"/>
            <a:ext cx="1621877" cy="11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86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5189538"/>
            <a:ext cx="8229600" cy="18208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(1) Node A sends a reservation request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(2) Interior switches establish a connection -- i.e., “circuit”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(3) A starts sending data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(4) A sends a “teardown circuit” message 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54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Connector 43"/>
          <p:cNvCxnSpPr>
            <a:cxnSpLocks noChangeShapeType="1"/>
            <a:stCxn id="27653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Connector 53"/>
          <p:cNvCxnSpPr>
            <a:cxnSpLocks noChangeShapeType="1"/>
            <a:stCxn id="27651" idx="3"/>
            <a:endCxn id="27653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Connector 56"/>
          <p:cNvCxnSpPr>
            <a:cxnSpLocks noChangeShapeType="1"/>
            <a:stCxn id="27652" idx="3"/>
            <a:endCxn id="27653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9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0" name="Straight Connector 62"/>
          <p:cNvCxnSpPr>
            <a:cxnSpLocks noChangeShapeType="1"/>
            <a:stCxn id="27673" idx="2"/>
            <a:endCxn id="27651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1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76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3" name="Straight Connector 88"/>
          <p:cNvCxnSpPr>
            <a:cxnSpLocks noChangeShapeType="1"/>
            <a:stCxn id="27666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4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5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66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62000" y="1371600"/>
            <a:ext cx="7894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0" dirty="0">
                <a:latin typeface="+mn-lt"/>
              </a:rPr>
              <a:t>Idea: source </a:t>
            </a:r>
            <a:r>
              <a:rPr lang="en-US" sz="2600" b="0" dirty="0">
                <a:solidFill>
                  <a:srgbClr val="FF0000"/>
                </a:solidFill>
                <a:latin typeface="+mn-lt"/>
              </a:rPr>
              <a:t>reserves</a:t>
            </a:r>
            <a:r>
              <a:rPr lang="en-US" sz="2600" b="0" dirty="0">
                <a:latin typeface="+mn-lt"/>
              </a:rPr>
              <a:t> network capacity along a path</a:t>
            </a:r>
          </a:p>
        </p:txBody>
      </p:sp>
      <p:cxnSp>
        <p:nvCxnSpPr>
          <p:cNvPr id="27675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5410200" y="2209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09850" y="2514600"/>
            <a:ext cx="971550" cy="533400"/>
            <a:chOff x="7629491" y="3810000"/>
            <a:chExt cx="1132227" cy="533400"/>
          </a:xfrm>
        </p:grpSpPr>
        <p:sp>
          <p:nvSpPr>
            <p:cNvPr id="27686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95650" y="3048000"/>
            <a:ext cx="971550" cy="533400"/>
            <a:chOff x="7629491" y="3810000"/>
            <a:chExt cx="1132227" cy="533400"/>
          </a:xfrm>
        </p:grpSpPr>
        <p:sp>
          <p:nvSpPr>
            <p:cNvPr id="27684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438650" y="2133600"/>
            <a:ext cx="971550" cy="533400"/>
            <a:chOff x="7629491" y="3810000"/>
            <a:chExt cx="1132227" cy="533400"/>
          </a:xfrm>
        </p:grpSpPr>
        <p:sp>
          <p:nvSpPr>
            <p:cNvPr id="27682" name="Oval Callout 48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2147888" y="2963863"/>
            <a:ext cx="2957512" cy="1150937"/>
          </a:xfrm>
          <a:custGeom>
            <a:avLst/>
            <a:gdLst>
              <a:gd name="T0" fmla="*/ 0 w 2957286"/>
              <a:gd name="T1" fmla="*/ 72640 h 1150522"/>
              <a:gd name="T2" fmla="*/ 526143 w 2957286"/>
              <a:gd name="T3" fmla="*/ 598783 h 1150522"/>
              <a:gd name="T4" fmla="*/ 1524000 w 2957286"/>
              <a:gd name="T5" fmla="*/ 1143068 h 1150522"/>
              <a:gd name="T6" fmla="*/ 2667000 w 2957286"/>
              <a:gd name="T7" fmla="*/ 181497 h 1150522"/>
              <a:gd name="T8" fmla="*/ 2957286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6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/>
      <p:bldP spid="38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system of “links” that interconnect “nodes” in order to move “information” between nodes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this is all rather abstract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038600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3528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4038600" y="4724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40386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6482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5257800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667000" y="3276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6670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667000" y="4495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5853" name="Straight Connector 14"/>
          <p:cNvCxnSpPr>
            <a:cxnSpLocks noChangeShapeType="1"/>
            <a:stCxn id="11" idx="5"/>
            <a:endCxn id="5" idx="1"/>
          </p:cNvCxnSpPr>
          <p:nvPr/>
        </p:nvCxnSpPr>
        <p:spPr bwMode="auto">
          <a:xfrm>
            <a:off x="2927350" y="3536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4" name="Straight Connector 15"/>
          <p:cNvCxnSpPr>
            <a:cxnSpLocks noChangeShapeType="1"/>
            <a:stCxn id="12" idx="6"/>
            <a:endCxn id="5" idx="2"/>
          </p:cNvCxnSpPr>
          <p:nvPr/>
        </p:nvCxnSpPr>
        <p:spPr bwMode="auto">
          <a:xfrm>
            <a:off x="29718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Connector 18"/>
          <p:cNvCxnSpPr>
            <a:cxnSpLocks noChangeShapeType="1"/>
            <a:stCxn id="13" idx="7"/>
            <a:endCxn id="5" idx="3"/>
          </p:cNvCxnSpPr>
          <p:nvPr/>
        </p:nvCxnSpPr>
        <p:spPr bwMode="auto">
          <a:xfrm flipV="1">
            <a:off x="2927350" y="4146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6" name="Straight Connector 21"/>
          <p:cNvCxnSpPr>
            <a:cxnSpLocks noChangeShapeType="1"/>
            <a:stCxn id="6" idx="0"/>
            <a:endCxn id="7" idx="4"/>
          </p:cNvCxnSpPr>
          <p:nvPr/>
        </p:nvCxnSpPr>
        <p:spPr bwMode="auto">
          <a:xfrm flipV="1">
            <a:off x="4191000" y="419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7" name="Straight Connector 24"/>
          <p:cNvCxnSpPr>
            <a:cxnSpLocks noChangeShapeType="1"/>
            <a:stCxn id="7" idx="0"/>
            <a:endCxn id="4" idx="4"/>
          </p:cNvCxnSpPr>
          <p:nvPr/>
        </p:nvCxnSpPr>
        <p:spPr bwMode="auto">
          <a:xfrm flipV="1">
            <a:off x="41910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8" name="Straight Connector 28"/>
          <p:cNvCxnSpPr>
            <a:cxnSpLocks noChangeShapeType="1"/>
            <a:stCxn id="5" idx="6"/>
            <a:endCxn id="7" idx="2"/>
          </p:cNvCxnSpPr>
          <p:nvPr/>
        </p:nvCxnSpPr>
        <p:spPr bwMode="auto">
          <a:xfrm>
            <a:off x="36576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9" name="Straight Connector 32"/>
          <p:cNvCxnSpPr>
            <a:cxnSpLocks noChangeShapeType="1"/>
            <a:stCxn id="8" idx="2"/>
            <a:endCxn id="7" idx="6"/>
          </p:cNvCxnSpPr>
          <p:nvPr/>
        </p:nvCxnSpPr>
        <p:spPr bwMode="auto">
          <a:xfrm flipH="1">
            <a:off x="43434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0" name="Straight Connector 35"/>
          <p:cNvCxnSpPr>
            <a:cxnSpLocks noChangeShapeType="1"/>
            <a:stCxn id="8" idx="7"/>
            <a:endCxn id="10" idx="3"/>
          </p:cNvCxnSpPr>
          <p:nvPr/>
        </p:nvCxnSpPr>
        <p:spPr bwMode="auto">
          <a:xfrm flipV="1">
            <a:off x="4908550" y="3765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1" name="Straight Connector 38"/>
          <p:cNvCxnSpPr>
            <a:cxnSpLocks noChangeShapeType="1"/>
            <a:stCxn id="8" idx="5"/>
            <a:endCxn id="9" idx="1"/>
          </p:cNvCxnSpPr>
          <p:nvPr/>
        </p:nvCxnSpPr>
        <p:spPr bwMode="auto">
          <a:xfrm>
            <a:off x="4908550" y="4146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2" name="Straight Connector 47"/>
          <p:cNvCxnSpPr>
            <a:cxnSpLocks noChangeShapeType="1"/>
            <a:stCxn id="5" idx="7"/>
            <a:endCxn id="4" idx="3"/>
          </p:cNvCxnSpPr>
          <p:nvPr/>
        </p:nvCxnSpPr>
        <p:spPr bwMode="auto">
          <a:xfrm flipV="1">
            <a:off x="3613150" y="3384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3" name="Straight Connector 50"/>
          <p:cNvCxnSpPr>
            <a:cxnSpLocks noChangeShapeType="1"/>
            <a:stCxn id="5" idx="5"/>
            <a:endCxn id="6" idx="1"/>
          </p:cNvCxnSpPr>
          <p:nvPr/>
        </p:nvCxnSpPr>
        <p:spPr bwMode="auto">
          <a:xfrm>
            <a:off x="3613150" y="4146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4" name="Straight Connector 52"/>
          <p:cNvCxnSpPr>
            <a:cxnSpLocks noChangeShapeType="1"/>
            <a:stCxn id="4" idx="5"/>
            <a:endCxn id="8" idx="1"/>
          </p:cNvCxnSpPr>
          <p:nvPr/>
        </p:nvCxnSpPr>
        <p:spPr bwMode="auto">
          <a:xfrm>
            <a:off x="4298950" y="3384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3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lecture theatre </a:t>
            </a:r>
            <a:r>
              <a:rPr lang="en-US" dirty="0"/>
              <a:t>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5DA6-DD84-8948-98C3-D366BBFBE4C4}"/>
              </a:ext>
            </a:extLst>
          </p:cNvPr>
          <p:cNvSpPr txBox="1"/>
          <p:nvPr/>
        </p:nvSpPr>
        <p:spPr>
          <a:xfrm>
            <a:off x="1714500" y="4115118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Lecturer?</a:t>
            </a:r>
          </a:p>
        </p:txBody>
      </p:sp>
    </p:spTree>
    <p:extLst>
      <p:ext uri="{BB962C8B-B14F-4D97-AF65-F5344CB8AC3E}">
        <p14:creationId xmlns:p14="http://schemas.microsoft.com/office/powerpoint/2010/main" val="2252893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6" y="1312034"/>
            <a:ext cx="7442474" cy="496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74004"/>
            <a:ext cx="2463800" cy="32893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1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219" y="197242"/>
            <a:ext cx="846296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Sharing 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Radio2 88.9 MHz</a:t>
            </a:r>
          </a:p>
          <a:p>
            <a:r>
              <a:rPr lang="en-US" sz="1600" dirty="0">
                <a:latin typeface="Calibri"/>
              </a:rPr>
              <a:t>Radio3 91.1 MHz</a:t>
            </a:r>
          </a:p>
          <a:p>
            <a:r>
              <a:rPr lang="en-US" sz="1600" dirty="0">
                <a:latin typeface="Calibri"/>
              </a:rPr>
              <a:t>Radio4 93.3 MHz</a:t>
            </a:r>
          </a:p>
          <a:p>
            <a:r>
              <a:rPr lang="en-US" sz="1600" dirty="0" err="1">
                <a:latin typeface="Calibri"/>
              </a:rPr>
              <a:t>RadioX</a:t>
            </a:r>
            <a:r>
              <a:rPr lang="en-US" sz="1600" dirty="0">
                <a:latin typeface="Calibri"/>
              </a:rPr>
              <a:t> 95.5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 Schedule</a:t>
            </a:r>
          </a:p>
          <a:p>
            <a:r>
              <a:rPr lang="en-US" sz="1600" dirty="0">
                <a:latin typeface="Calibri"/>
              </a:rPr>
              <a:t>…,News, Sports, Weather, Local, News, Sports,… 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Time-Division Multiplexing/Demultiplexing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3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38600"/>
            <a:ext cx="8686800" cy="2432050"/>
          </a:xfrm>
        </p:spPr>
        <p:txBody>
          <a:bodyPr/>
          <a:lstStyle/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Time divided into frames; frames into slots</a:t>
            </a: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Relative slot position inside a frame determines to which conversation data belongs</a:t>
            </a:r>
          </a:p>
          <a:p>
            <a:pPr marL="687388" lvl="1" indent="-230188" defTabSz="915988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e.g., slot 0 belongs to </a:t>
            </a:r>
            <a:r>
              <a:rPr lang="en-US" sz="2000">
                <a:solidFill>
                  <a:srgbClr val="FF6600"/>
                </a:solidFill>
                <a:latin typeface="Arial" charset="0"/>
                <a:ea typeface="ＭＳ Ｐゴシック" charset="0"/>
                <a:cs typeface="Arial" charset="0"/>
              </a:rPr>
              <a:t>orange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 conversation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Slots are reserved (released) during circuit setup (teardown)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If a conversation does not use its circuit 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capacity is lost!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2435225" y="3146425"/>
            <a:ext cx="36528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2890838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 flipV="1">
            <a:off x="31194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V="1">
            <a:off x="4260850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 flipV="1">
            <a:off x="35766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 flipV="1">
            <a:off x="38052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40322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44894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630863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9466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1736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54022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890838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6" name="Rectangle 17"/>
          <p:cNvSpPr>
            <a:spLocks noChangeArrowheads="1"/>
          </p:cNvSpPr>
          <p:nvPr/>
        </p:nvSpPr>
        <p:spPr bwMode="auto">
          <a:xfrm>
            <a:off x="4260850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7" name="Rectangle 18"/>
          <p:cNvSpPr>
            <a:spLocks noChangeArrowheads="1"/>
          </p:cNvSpPr>
          <p:nvPr/>
        </p:nvSpPr>
        <p:spPr bwMode="auto">
          <a:xfrm>
            <a:off x="3576638" y="2919413"/>
            <a:ext cx="228600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8" name="Rectangle 19"/>
          <p:cNvSpPr>
            <a:spLocks noChangeArrowheads="1"/>
          </p:cNvSpPr>
          <p:nvPr/>
        </p:nvSpPr>
        <p:spPr bwMode="auto">
          <a:xfrm>
            <a:off x="4946650" y="2919413"/>
            <a:ext cx="227013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9" name="Rectangle 20"/>
          <p:cNvSpPr>
            <a:spLocks noChangeArrowheads="1"/>
          </p:cNvSpPr>
          <p:nvPr/>
        </p:nvSpPr>
        <p:spPr bwMode="auto">
          <a:xfrm>
            <a:off x="3805238" y="2919413"/>
            <a:ext cx="227012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0" name="Rectangle 21"/>
          <p:cNvSpPr>
            <a:spLocks noChangeArrowheads="1"/>
          </p:cNvSpPr>
          <p:nvPr/>
        </p:nvSpPr>
        <p:spPr bwMode="auto">
          <a:xfrm>
            <a:off x="5173663" y="2919413"/>
            <a:ext cx="228600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1" name="Rectangle 22"/>
          <p:cNvSpPr>
            <a:spLocks noChangeArrowheads="1"/>
          </p:cNvSpPr>
          <p:nvPr/>
        </p:nvSpPr>
        <p:spPr bwMode="auto">
          <a:xfrm>
            <a:off x="5935663" y="1901825"/>
            <a:ext cx="455612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grpSp>
        <p:nvGrpSpPr>
          <p:cNvPr id="71702" name="Group 23"/>
          <p:cNvGrpSpPr>
            <a:grpSpLocks/>
          </p:cNvGrpSpPr>
          <p:nvPr/>
        </p:nvGrpSpPr>
        <p:grpSpPr bwMode="auto">
          <a:xfrm>
            <a:off x="2511425" y="1978025"/>
            <a:ext cx="3424238" cy="227013"/>
            <a:chOff x="1056" y="1872"/>
            <a:chExt cx="1104" cy="192"/>
          </a:xfrm>
        </p:grpSpPr>
        <p:sp>
          <p:nvSpPr>
            <p:cNvPr id="963608" name="Oval 24"/>
            <p:cNvSpPr>
              <a:spLocks noChangeArrowheads="1"/>
            </p:cNvSpPr>
            <p:nvPr/>
          </p:nvSpPr>
          <p:spPr bwMode="auto">
            <a:xfrm>
              <a:off x="2064" y="1872"/>
              <a:ext cx="96" cy="19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5882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5882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1728" name="Rectangle 25"/>
            <p:cNvSpPr>
              <a:spLocks noChangeArrowheads="1"/>
            </p:cNvSpPr>
            <p:nvPr/>
          </p:nvSpPr>
          <p:spPr bwMode="auto">
            <a:xfrm>
              <a:off x="1104" y="1872"/>
              <a:ext cx="1008" cy="192"/>
            </a:xfrm>
            <a:prstGeom prst="rect">
              <a:avLst/>
            </a:prstGeom>
            <a:gradFill rotWithShape="0">
              <a:gsLst>
                <a:gs pos="0">
                  <a:srgbClr val="7A7A7A"/>
                </a:gs>
                <a:gs pos="50000">
                  <a:srgbClr val="C0C0C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1729" name="Oval 26"/>
            <p:cNvSpPr>
              <a:spLocks noChangeArrowheads="1"/>
            </p:cNvSpPr>
            <p:nvPr/>
          </p:nvSpPr>
          <p:spPr bwMode="auto">
            <a:xfrm>
              <a:off x="1056" y="1872"/>
              <a:ext cx="96" cy="192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1703" name="Rectangle 27"/>
          <p:cNvSpPr>
            <a:spLocks noChangeArrowheads="1"/>
          </p:cNvSpPr>
          <p:nvPr/>
        </p:nvSpPr>
        <p:spPr bwMode="auto">
          <a:xfrm>
            <a:off x="2359025" y="1901825"/>
            <a:ext cx="457200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sp>
        <p:nvSpPr>
          <p:cNvPr id="71704" name="Freeform 28"/>
          <p:cNvSpPr>
            <a:spLocks/>
          </p:cNvSpPr>
          <p:nvPr/>
        </p:nvSpPr>
        <p:spPr bwMode="auto">
          <a:xfrm>
            <a:off x="1674813" y="1492250"/>
            <a:ext cx="5173662" cy="533400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5" name="Line 29"/>
          <p:cNvSpPr>
            <a:spLocks noChangeShapeType="1"/>
          </p:cNvSpPr>
          <p:nvPr/>
        </p:nvSpPr>
        <p:spPr bwMode="auto">
          <a:xfrm>
            <a:off x="1598613" y="2082800"/>
            <a:ext cx="5326062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6" name="Freeform 30"/>
          <p:cNvSpPr>
            <a:spLocks/>
          </p:cNvSpPr>
          <p:nvPr/>
        </p:nvSpPr>
        <p:spPr bwMode="auto">
          <a:xfrm flipV="1">
            <a:off x="1674813" y="2130425"/>
            <a:ext cx="5173662" cy="531813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7" name="AutoShape 31"/>
          <p:cNvSpPr>
            <a:spLocks/>
          </p:cNvSpPr>
          <p:nvPr/>
        </p:nvSpPr>
        <p:spPr bwMode="auto">
          <a:xfrm rot="5400000">
            <a:off x="3537744" y="2015332"/>
            <a:ext cx="76200" cy="1370012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8" name="AutoShape 32"/>
          <p:cNvSpPr>
            <a:spLocks/>
          </p:cNvSpPr>
          <p:nvPr/>
        </p:nvSpPr>
        <p:spPr bwMode="auto">
          <a:xfrm rot="5400000">
            <a:off x="4907757" y="2015331"/>
            <a:ext cx="76200" cy="1370013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9" name="Text Box 33"/>
          <p:cNvSpPr txBox="1">
            <a:spLocks noChangeArrowheads="1"/>
          </p:cNvSpPr>
          <p:nvPr/>
        </p:nvSpPr>
        <p:spPr bwMode="auto">
          <a:xfrm>
            <a:off x="3805238" y="2205038"/>
            <a:ext cx="869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600" b="0">
                <a:latin typeface="Arial" charset="0"/>
              </a:rPr>
              <a:t>Frames</a:t>
            </a:r>
          </a:p>
        </p:txBody>
      </p:sp>
      <p:sp>
        <p:nvSpPr>
          <p:cNvPr id="71710" name="Line 34"/>
          <p:cNvSpPr>
            <a:spLocks noChangeShapeType="1"/>
          </p:cNvSpPr>
          <p:nvPr/>
        </p:nvSpPr>
        <p:spPr bwMode="auto">
          <a:xfrm flipH="1">
            <a:off x="3576638" y="2509838"/>
            <a:ext cx="4556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1" name="Line 35"/>
          <p:cNvSpPr>
            <a:spLocks noChangeShapeType="1"/>
          </p:cNvSpPr>
          <p:nvPr/>
        </p:nvSpPr>
        <p:spPr bwMode="auto">
          <a:xfrm>
            <a:off x="4337050" y="2509838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2" name="Text Box 36"/>
          <p:cNvSpPr txBox="1">
            <a:spLocks noChangeArrowheads="1"/>
          </p:cNvSpPr>
          <p:nvPr/>
        </p:nvSpPr>
        <p:spPr bwMode="auto">
          <a:xfrm>
            <a:off x="2890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13" name="Text Box 37"/>
          <p:cNvSpPr txBox="1">
            <a:spLocks noChangeArrowheads="1"/>
          </p:cNvSpPr>
          <p:nvPr/>
        </p:nvSpPr>
        <p:spPr bwMode="auto">
          <a:xfrm>
            <a:off x="3144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14" name="Text Box 38"/>
          <p:cNvSpPr txBox="1">
            <a:spLocks noChangeArrowheads="1"/>
          </p:cNvSpPr>
          <p:nvPr/>
        </p:nvSpPr>
        <p:spPr bwMode="auto">
          <a:xfrm>
            <a:off x="3348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15" name="Text Box 39"/>
          <p:cNvSpPr txBox="1">
            <a:spLocks noChangeArrowheads="1"/>
          </p:cNvSpPr>
          <p:nvPr/>
        </p:nvSpPr>
        <p:spPr bwMode="auto">
          <a:xfrm>
            <a:off x="3525838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16" name="Text Box 40"/>
          <p:cNvSpPr txBox="1">
            <a:spLocks noChangeArrowheads="1"/>
          </p:cNvSpPr>
          <p:nvPr/>
        </p:nvSpPr>
        <p:spPr bwMode="auto">
          <a:xfrm>
            <a:off x="37544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983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18" name="Line 42"/>
          <p:cNvSpPr>
            <a:spLocks noChangeShapeType="1"/>
          </p:cNvSpPr>
          <p:nvPr/>
        </p:nvSpPr>
        <p:spPr bwMode="auto">
          <a:xfrm flipV="1">
            <a:off x="33480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19" name="Line 43"/>
          <p:cNvSpPr>
            <a:spLocks noChangeShapeType="1"/>
          </p:cNvSpPr>
          <p:nvPr/>
        </p:nvSpPr>
        <p:spPr bwMode="auto">
          <a:xfrm flipV="1">
            <a:off x="47180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4260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21" name="Text Box 45"/>
          <p:cNvSpPr txBox="1">
            <a:spLocks noChangeArrowheads="1"/>
          </p:cNvSpPr>
          <p:nvPr/>
        </p:nvSpPr>
        <p:spPr bwMode="auto">
          <a:xfrm>
            <a:off x="4514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22" name="Text Box 46"/>
          <p:cNvSpPr txBox="1">
            <a:spLocks noChangeArrowheads="1"/>
          </p:cNvSpPr>
          <p:nvPr/>
        </p:nvSpPr>
        <p:spPr bwMode="auto">
          <a:xfrm>
            <a:off x="47180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23" name="Text Box 47"/>
          <p:cNvSpPr txBox="1">
            <a:spLocks noChangeArrowheads="1"/>
          </p:cNvSpPr>
          <p:nvPr/>
        </p:nvSpPr>
        <p:spPr bwMode="auto">
          <a:xfrm>
            <a:off x="4895850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24" name="Text Box 48"/>
          <p:cNvSpPr txBox="1">
            <a:spLocks noChangeArrowheads="1"/>
          </p:cNvSpPr>
          <p:nvPr/>
        </p:nvSpPr>
        <p:spPr bwMode="auto">
          <a:xfrm>
            <a:off x="51244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25" name="Text Box 49"/>
          <p:cNvSpPr txBox="1">
            <a:spLocks noChangeArrowheads="1"/>
          </p:cNvSpPr>
          <p:nvPr/>
        </p:nvSpPr>
        <p:spPr bwMode="auto">
          <a:xfrm>
            <a:off x="5351463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26" name="Text Box 50"/>
          <p:cNvSpPr txBox="1">
            <a:spLocks noChangeArrowheads="1"/>
          </p:cNvSpPr>
          <p:nvPr/>
        </p:nvSpPr>
        <p:spPr bwMode="auto">
          <a:xfrm>
            <a:off x="2205038" y="3130550"/>
            <a:ext cx="817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Slots = 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8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4821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2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4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5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6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7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8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29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30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4831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3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834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4835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6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48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3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4" grpId="0" animBg="1"/>
      <p:bldP spid="34825" grpId="0" animBg="1"/>
      <p:bldP spid="34826" grpId="0" animBg="1"/>
      <p:bldP spid="34828" grpId="0" animBg="1"/>
      <p:bldP spid="34829" grpId="0" animBg="1"/>
      <p:bldP spid="34830" grpId="0" animBg="1"/>
      <p:bldP spid="34831" grpId="0" animBg="1"/>
      <p:bldP spid="34835" grpId="0" animBg="1"/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23472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 dirty="0"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6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3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5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5856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86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58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4036219" y="2135981"/>
            <a:ext cx="1066800" cy="5176838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4188619" y="2669381"/>
            <a:ext cx="762000" cy="5176838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5868" name="Line 15"/>
          <p:cNvSpPr>
            <a:spLocks noChangeShapeType="1"/>
          </p:cNvSpPr>
          <p:nvPr/>
        </p:nvSpPr>
        <p:spPr bwMode="auto">
          <a:xfrm>
            <a:off x="2005013" y="2787650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3" name="AutoShape 54"/>
          <p:cNvSpPr>
            <a:spLocks/>
          </p:cNvSpPr>
          <p:nvPr/>
        </p:nvSpPr>
        <p:spPr bwMode="auto">
          <a:xfrm>
            <a:off x="1881275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5"/>
          <p:cNvSpPr>
            <a:spLocks/>
          </p:cNvSpPr>
          <p:nvPr/>
        </p:nvSpPr>
        <p:spPr bwMode="auto">
          <a:xfrm>
            <a:off x="1897150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5" name="AutoShape 56"/>
          <p:cNvSpPr>
            <a:spLocks/>
          </p:cNvSpPr>
          <p:nvPr/>
        </p:nvSpPr>
        <p:spPr bwMode="auto">
          <a:xfrm>
            <a:off x="1898738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876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76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75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37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b="1" dirty="0" err="1">
                <a:latin typeface="Arial" charset="0"/>
                <a:ea typeface="ＭＳ Ｐゴシック" charset="0"/>
              </a:rPr>
              <a:t>bursty</a:t>
            </a:r>
            <a:r>
              <a:rPr lang="en-US" b="1" dirty="0">
                <a:latin typeface="Arial" charset="0"/>
                <a:ea typeface="ＭＳ Ｐゴシック" charset="0"/>
              </a:rPr>
              <a:t>”</a:t>
            </a:r>
            <a:endParaRPr lang="en-US" altLang="ja-JP" b="1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6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1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2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3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4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5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9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1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2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6883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4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87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68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CDB8FC6-7EF1-1D40-BF44-15FE6D817E4D}"/>
              </a:ext>
            </a:extLst>
          </p:cNvPr>
          <p:cNvSpPr/>
          <p:nvPr/>
        </p:nvSpPr>
        <p:spPr>
          <a:xfrm>
            <a:off x="5819777" y="2423160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also talk about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						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even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abstract, vague, and under-defined….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0DBA63-1702-6844-A784-99DEEC0CDAE2}"/>
              </a:ext>
            </a:extLst>
          </p:cNvPr>
          <p:cNvSpPr/>
          <p:nvPr/>
        </p:nvSpPr>
        <p:spPr bwMode="auto">
          <a:xfrm>
            <a:off x="2073275" y="2362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B703EE-A5D2-BF4D-A405-F449562905AB}"/>
              </a:ext>
            </a:extLst>
          </p:cNvPr>
          <p:cNvSpPr/>
          <p:nvPr/>
        </p:nvSpPr>
        <p:spPr bwMode="auto">
          <a:xfrm>
            <a:off x="13874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52F52-6B94-CA41-8618-6B519B28D733}"/>
              </a:ext>
            </a:extLst>
          </p:cNvPr>
          <p:cNvSpPr/>
          <p:nvPr/>
        </p:nvSpPr>
        <p:spPr bwMode="auto">
          <a:xfrm>
            <a:off x="2073275" y="3962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93B3F0-9584-3C47-BF96-2B5FB73A599D}"/>
              </a:ext>
            </a:extLst>
          </p:cNvPr>
          <p:cNvSpPr/>
          <p:nvPr/>
        </p:nvSpPr>
        <p:spPr bwMode="auto">
          <a:xfrm>
            <a:off x="20732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1B8338-C9A0-B541-AB2A-1C487F234394}"/>
              </a:ext>
            </a:extLst>
          </p:cNvPr>
          <p:cNvSpPr/>
          <p:nvPr/>
        </p:nvSpPr>
        <p:spPr bwMode="auto">
          <a:xfrm>
            <a:off x="26828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43956BA8-DC13-124A-84BB-5480E762370A}"/>
              </a:ext>
            </a:extLst>
          </p:cNvPr>
          <p:cNvCxnSpPr>
            <a:cxnSpLocks noChangeShapeType="1"/>
            <a:stCxn id="30" idx="0"/>
            <a:endCxn id="31" idx="4"/>
          </p:cNvCxnSpPr>
          <p:nvPr/>
        </p:nvCxnSpPr>
        <p:spPr bwMode="auto">
          <a:xfrm flipV="1">
            <a:off x="2225675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EABFE049-F228-BA40-B098-902A102A8CCA}"/>
              </a:ext>
            </a:extLst>
          </p:cNvPr>
          <p:cNvCxnSpPr>
            <a:cxnSpLocks noChangeShapeType="1"/>
            <a:stCxn id="31" idx="0"/>
            <a:endCxn id="28" idx="4"/>
          </p:cNvCxnSpPr>
          <p:nvPr/>
        </p:nvCxnSpPr>
        <p:spPr bwMode="auto">
          <a:xfrm flipV="1">
            <a:off x="2225675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D32C5348-B37E-C740-9093-96DE4C9CBA22}"/>
              </a:ext>
            </a:extLst>
          </p:cNvPr>
          <p:cNvCxnSpPr>
            <a:cxnSpLocks noChangeShapeType="1"/>
            <a:stCxn id="29" idx="6"/>
            <a:endCxn id="31" idx="2"/>
          </p:cNvCxnSpPr>
          <p:nvPr/>
        </p:nvCxnSpPr>
        <p:spPr bwMode="auto">
          <a:xfrm>
            <a:off x="1692275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19AB1208-3B9E-A249-B8B8-3CA0674E64AB}"/>
              </a:ext>
            </a:extLst>
          </p:cNvPr>
          <p:cNvCxnSpPr>
            <a:cxnSpLocks noChangeShapeType="1"/>
            <a:stCxn id="32" idx="2"/>
            <a:endCxn id="31" idx="6"/>
          </p:cNvCxnSpPr>
          <p:nvPr/>
        </p:nvCxnSpPr>
        <p:spPr bwMode="auto">
          <a:xfrm flipH="1">
            <a:off x="2378075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7">
            <a:extLst>
              <a:ext uri="{FF2B5EF4-FFF2-40B4-BE49-F238E27FC236}">
                <a16:creationId xmlns:a16="http://schemas.microsoft.com/office/drawing/2014/main" id="{65574EFA-07C1-6C4A-A21A-47BDB716672C}"/>
              </a:ext>
            </a:extLst>
          </p:cNvPr>
          <p:cNvCxnSpPr>
            <a:cxnSpLocks noChangeShapeType="1"/>
            <a:stCxn id="29" idx="7"/>
            <a:endCxn id="28" idx="3"/>
          </p:cNvCxnSpPr>
          <p:nvPr/>
        </p:nvCxnSpPr>
        <p:spPr bwMode="auto">
          <a:xfrm flipV="1">
            <a:off x="1647825" y="2622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8" name="Straight Connector 50">
            <a:extLst>
              <a:ext uri="{FF2B5EF4-FFF2-40B4-BE49-F238E27FC236}">
                <a16:creationId xmlns:a16="http://schemas.microsoft.com/office/drawing/2014/main" id="{B5BDA888-4DD2-4C4E-8701-A878493B3ED6}"/>
              </a:ext>
            </a:extLst>
          </p:cNvPr>
          <p:cNvCxnSpPr>
            <a:cxnSpLocks noChangeShapeType="1"/>
            <a:stCxn id="29" idx="5"/>
            <a:endCxn id="30" idx="1"/>
          </p:cNvCxnSpPr>
          <p:nvPr/>
        </p:nvCxnSpPr>
        <p:spPr bwMode="auto">
          <a:xfrm>
            <a:off x="1647825" y="3384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Straight Connector 52">
            <a:extLst>
              <a:ext uri="{FF2B5EF4-FFF2-40B4-BE49-F238E27FC236}">
                <a16:creationId xmlns:a16="http://schemas.microsoft.com/office/drawing/2014/main" id="{5BDD38FA-A3CD-E147-ADBA-EC2238F06698}"/>
              </a:ext>
            </a:extLst>
          </p:cNvPr>
          <p:cNvCxnSpPr>
            <a:cxnSpLocks noChangeShapeType="1"/>
            <a:stCxn id="28" idx="5"/>
            <a:endCxn id="32" idx="1"/>
          </p:cNvCxnSpPr>
          <p:nvPr/>
        </p:nvCxnSpPr>
        <p:spPr bwMode="auto">
          <a:xfrm>
            <a:off x="2333625" y="2622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13B811E-3DD3-444E-B9CB-5DF3F0260729}"/>
              </a:ext>
            </a:extLst>
          </p:cNvPr>
          <p:cNvSpPr/>
          <p:nvPr/>
        </p:nvSpPr>
        <p:spPr bwMode="auto">
          <a:xfrm>
            <a:off x="57753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48DD60-1A32-CD4A-BCEB-484A335A08AD}"/>
              </a:ext>
            </a:extLst>
          </p:cNvPr>
          <p:cNvSpPr/>
          <p:nvPr/>
        </p:nvSpPr>
        <p:spPr bwMode="auto">
          <a:xfrm>
            <a:off x="70707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3A4C64-0F31-4C42-9940-1841AFFA950C}"/>
              </a:ext>
            </a:extLst>
          </p:cNvPr>
          <p:cNvSpPr/>
          <p:nvPr/>
        </p:nvSpPr>
        <p:spPr bwMode="auto">
          <a:xfrm>
            <a:off x="7680327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506A3D-B464-EA42-8D2B-0C0B7A6D38C8}"/>
              </a:ext>
            </a:extLst>
          </p:cNvPr>
          <p:cNvSpPr/>
          <p:nvPr/>
        </p:nvSpPr>
        <p:spPr bwMode="auto">
          <a:xfrm>
            <a:off x="7680327" y="2743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8016C9-CBEF-F94C-AEC5-7E94E18A1007}"/>
              </a:ext>
            </a:extLst>
          </p:cNvPr>
          <p:cNvSpPr/>
          <p:nvPr/>
        </p:nvSpPr>
        <p:spPr bwMode="auto">
          <a:xfrm>
            <a:off x="5089527" y="2514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196FF3-8E4F-A74C-ACC0-12CA0294DDA3}"/>
              </a:ext>
            </a:extLst>
          </p:cNvPr>
          <p:cNvSpPr/>
          <p:nvPr/>
        </p:nvSpPr>
        <p:spPr bwMode="auto">
          <a:xfrm>
            <a:off x="50895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3C18F-A56A-7143-87D8-7FC1F4760E36}"/>
              </a:ext>
            </a:extLst>
          </p:cNvPr>
          <p:cNvSpPr/>
          <p:nvPr/>
        </p:nvSpPr>
        <p:spPr bwMode="auto">
          <a:xfrm>
            <a:off x="5089527" y="3733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8A49AF9E-8749-6C4D-8FA3-F1AE60B7EE41}"/>
              </a:ext>
            </a:extLst>
          </p:cNvPr>
          <p:cNvCxnSpPr>
            <a:cxnSpLocks noChangeShapeType="1"/>
            <a:stCxn id="57" idx="5"/>
            <a:endCxn id="51" idx="1"/>
          </p:cNvCxnSpPr>
          <p:nvPr/>
        </p:nvCxnSpPr>
        <p:spPr bwMode="auto">
          <a:xfrm>
            <a:off x="5349877" y="2774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traight Connector 15">
            <a:extLst>
              <a:ext uri="{FF2B5EF4-FFF2-40B4-BE49-F238E27FC236}">
                <a16:creationId xmlns:a16="http://schemas.microsoft.com/office/drawing/2014/main" id="{EBC65B61-55E2-E14A-BE25-C15EA983457F}"/>
              </a:ext>
            </a:extLst>
          </p:cNvPr>
          <p:cNvCxnSpPr>
            <a:cxnSpLocks noChangeShapeType="1"/>
            <a:stCxn id="58" idx="6"/>
            <a:endCxn id="51" idx="2"/>
          </p:cNvCxnSpPr>
          <p:nvPr/>
        </p:nvCxnSpPr>
        <p:spPr bwMode="auto">
          <a:xfrm>
            <a:off x="5394327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traight Connector 18">
            <a:extLst>
              <a:ext uri="{FF2B5EF4-FFF2-40B4-BE49-F238E27FC236}">
                <a16:creationId xmlns:a16="http://schemas.microsoft.com/office/drawing/2014/main" id="{997BBFF6-FD1C-C64B-A96B-17BAF4D33BD4}"/>
              </a:ext>
            </a:extLst>
          </p:cNvPr>
          <p:cNvCxnSpPr>
            <a:cxnSpLocks noChangeShapeType="1"/>
            <a:stCxn id="59" idx="7"/>
            <a:endCxn id="51" idx="3"/>
          </p:cNvCxnSpPr>
          <p:nvPr/>
        </p:nvCxnSpPr>
        <p:spPr bwMode="auto">
          <a:xfrm flipV="1">
            <a:off x="5349877" y="3384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70EA00D0-C393-7B42-BE8E-754C1142931D}"/>
              </a:ext>
            </a:extLst>
          </p:cNvPr>
          <p:cNvCxnSpPr>
            <a:cxnSpLocks noChangeShapeType="1"/>
            <a:stCxn id="54" idx="7"/>
            <a:endCxn id="56" idx="3"/>
          </p:cNvCxnSpPr>
          <p:nvPr/>
        </p:nvCxnSpPr>
        <p:spPr bwMode="auto">
          <a:xfrm flipV="1">
            <a:off x="7331077" y="3003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" name="Straight Connector 38">
            <a:extLst>
              <a:ext uri="{FF2B5EF4-FFF2-40B4-BE49-F238E27FC236}">
                <a16:creationId xmlns:a16="http://schemas.microsoft.com/office/drawing/2014/main" id="{422308F8-1437-854B-BF6C-154A31F4A04C}"/>
              </a:ext>
            </a:extLst>
          </p:cNvPr>
          <p:cNvCxnSpPr>
            <a:cxnSpLocks noChangeShapeType="1"/>
            <a:stCxn id="54" idx="5"/>
            <a:endCxn id="55" idx="1"/>
          </p:cNvCxnSpPr>
          <p:nvPr/>
        </p:nvCxnSpPr>
        <p:spPr bwMode="auto">
          <a:xfrm>
            <a:off x="7331077" y="3384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7956A4BC-EC5B-D441-A219-76299D912FEB}"/>
              </a:ext>
            </a:extLst>
          </p:cNvPr>
          <p:cNvSpPr/>
          <p:nvPr/>
        </p:nvSpPr>
        <p:spPr>
          <a:xfrm>
            <a:off x="3381377" y="4079875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751718-A22E-ED41-A835-72B8C1E64CB1}"/>
              </a:ext>
            </a:extLst>
          </p:cNvPr>
          <p:cNvSpPr/>
          <p:nvPr/>
        </p:nvSpPr>
        <p:spPr bwMode="auto">
          <a:xfrm>
            <a:off x="5241927" y="5161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2B0487-D10F-5548-8D39-BBA19C3550C1}"/>
              </a:ext>
            </a:extLst>
          </p:cNvPr>
          <p:cNvSpPr/>
          <p:nvPr/>
        </p:nvSpPr>
        <p:spPr bwMode="auto">
          <a:xfrm>
            <a:off x="2651127" y="4780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81" name="Straight Connector 15">
            <a:extLst>
              <a:ext uri="{FF2B5EF4-FFF2-40B4-BE49-F238E27FC236}">
                <a16:creationId xmlns:a16="http://schemas.microsoft.com/office/drawing/2014/main" id="{BB01129D-36B5-3D45-BC20-55E13FD7C782}"/>
              </a:ext>
            </a:extLst>
          </p:cNvPr>
          <p:cNvCxnSpPr>
            <a:cxnSpLocks noChangeShapeType="1"/>
            <a:stCxn id="78" idx="6"/>
          </p:cNvCxnSpPr>
          <p:nvPr/>
        </p:nvCxnSpPr>
        <p:spPr bwMode="auto">
          <a:xfrm>
            <a:off x="2955927" y="49333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4" name="Straight Connector 38">
            <a:extLst>
              <a:ext uri="{FF2B5EF4-FFF2-40B4-BE49-F238E27FC236}">
                <a16:creationId xmlns:a16="http://schemas.microsoft.com/office/drawing/2014/main" id="{D0279E5D-F705-0F42-B0E5-1B3A5C89EDE6}"/>
              </a:ext>
            </a:extLst>
          </p:cNvPr>
          <p:cNvCxnSpPr>
            <a:cxnSpLocks noChangeShapeType="1"/>
            <a:endCxn id="75" idx="1"/>
          </p:cNvCxnSpPr>
          <p:nvPr/>
        </p:nvCxnSpPr>
        <p:spPr bwMode="auto">
          <a:xfrm>
            <a:off x="4892677" y="5041265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281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AutoShape 13"/>
          <p:cNvSpPr>
            <a:spLocks noChangeArrowheads="1"/>
          </p:cNvSpPr>
          <p:nvPr/>
        </p:nvSpPr>
        <p:spPr bwMode="auto">
          <a:xfrm rot="5400000">
            <a:off x="4327525" y="1789113"/>
            <a:ext cx="541337" cy="5176838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5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7893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6" name="AutoShape 17"/>
          <p:cNvSpPr>
            <a:spLocks noChangeArrowheads="1"/>
          </p:cNvSpPr>
          <p:nvPr/>
        </p:nvSpPr>
        <p:spPr bwMode="auto">
          <a:xfrm rot="16200000" flipH="1">
            <a:off x="4409282" y="24090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2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3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7906" name="AutoShape 85"/>
          <p:cNvSpPr>
            <a:spLocks noChangeArrowheads="1"/>
          </p:cNvSpPr>
          <p:nvPr/>
        </p:nvSpPr>
        <p:spPr bwMode="auto">
          <a:xfrm rot="5400000">
            <a:off x="4341019" y="19835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 sz="1400" b="0"/>
          </a:p>
        </p:txBody>
      </p:sp>
      <p:sp>
        <p:nvSpPr>
          <p:cNvPr id="3790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79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28800" y="4114800"/>
            <a:ext cx="92075" cy="146685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4342336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396760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442964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47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4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5638800"/>
            <a:ext cx="7315200" cy="685800"/>
          </a:xfr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2600" dirty="0"/>
              <a:t>Circuit switching doesn’t “route around failure”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17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18" name="Straight Connector 43"/>
          <p:cNvCxnSpPr>
            <a:cxnSpLocks noChangeShapeType="1"/>
            <a:stCxn id="38916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19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0" name="Straight Connector 53"/>
          <p:cNvCxnSpPr>
            <a:cxnSpLocks noChangeShapeType="1"/>
            <a:stCxn id="38914" idx="3"/>
            <a:endCxn id="38916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1" name="Straight Connector 56"/>
          <p:cNvCxnSpPr>
            <a:cxnSpLocks noChangeShapeType="1"/>
            <a:stCxn id="38915" idx="3"/>
            <a:endCxn id="38916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2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3" name="Straight Connector 62"/>
          <p:cNvCxnSpPr>
            <a:cxnSpLocks noChangeShapeType="1"/>
            <a:stCxn id="38936" idx="2"/>
            <a:endCxn id="38914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4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89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6" name="Straight Connector 88"/>
          <p:cNvCxnSpPr>
            <a:cxnSpLocks noChangeShapeType="1"/>
            <a:stCxn id="38929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7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8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29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7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7086600" y="3352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565400" y="2819400"/>
            <a:ext cx="4064000" cy="9906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990228 h 871184"/>
              <a:gd name="T4" fmla="*/ 2068286 w 4064000"/>
              <a:gd name="T5" fmla="*/ 123778 h 871184"/>
              <a:gd name="T6" fmla="*/ 3646715 w 4064000"/>
              <a:gd name="T7" fmla="*/ 722041 h 871184"/>
              <a:gd name="T8" fmla="*/ 4064000 w 4064000"/>
              <a:gd name="T9" fmla="*/ 742671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419600" y="2971800"/>
            <a:ext cx="381000" cy="381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339975" y="3171825"/>
            <a:ext cx="4281488" cy="1857375"/>
          </a:xfrm>
          <a:custGeom>
            <a:avLst/>
            <a:gdLst>
              <a:gd name="T0" fmla="*/ 0 w 4281714"/>
              <a:gd name="T1" fmla="*/ 0 h 1705428"/>
              <a:gd name="T2" fmla="*/ 1959428 w 4281714"/>
              <a:gd name="T3" fmla="*/ 1857828 h 1705428"/>
              <a:gd name="T4" fmla="*/ 1959428 w 4281714"/>
              <a:gd name="T5" fmla="*/ 1857828 h 1705428"/>
              <a:gd name="T6" fmla="*/ 3628571 w 4281714"/>
              <a:gd name="T7" fmla="*/ 830094 h 1705428"/>
              <a:gd name="T8" fmla="*/ 4281714 w 4281714"/>
              <a:gd name="T9" fmla="*/ 849858 h 1705428"/>
              <a:gd name="T10" fmla="*/ 4281714 w 4281714"/>
              <a:gd name="T11" fmla="*/ 849858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3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  <p:bldP spid="38" grpId="0"/>
      <p:bldP spid="5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577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3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1 / 24 * 1.536Mb/s = 64kb/s</a:t>
            </a:r>
          </a:p>
          <a:p>
            <a:r>
              <a:rPr lang="en-US" dirty="0">
                <a:latin typeface="Calibri"/>
              </a:rPr>
              <a:t>640,000 / 64kb/s = 10s</a:t>
            </a:r>
          </a:p>
          <a:p>
            <a:r>
              <a:rPr lang="en-US" dirty="0">
                <a:latin typeface="Calibri"/>
              </a:rPr>
              <a:t>10s + 500ms = 10.5s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28" name="Picture 4" descr="London's historically significant - Pillar/Post Boxes - London Shoes">
            <a:extLst>
              <a:ext uri="{FF2B5EF4-FFF2-40B4-BE49-F238E27FC236}">
                <a16:creationId xmlns:a16="http://schemas.microsoft.com/office/drawing/2014/main" id="{DEB76481-D6DB-F944-8A41-4C4493C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5" y="4601854"/>
            <a:ext cx="1231900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ictorian School">
            <a:extLst>
              <a:ext uri="{FF2B5EF4-FFF2-40B4-BE49-F238E27FC236}">
                <a16:creationId xmlns:a16="http://schemas.microsoft.com/office/drawing/2014/main" id="{88E89363-0401-0A4E-9CA8-96979929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40" y="4649479"/>
            <a:ext cx="1308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postal delivery works : The historic role of shipping – MacAndrews -  Door to Door Intra European Multimodal Transport Solutions">
            <a:extLst>
              <a:ext uri="{FF2B5EF4-FFF2-40B4-BE49-F238E27FC236}">
                <a16:creationId xmlns:a16="http://schemas.microsoft.com/office/drawing/2014/main" id="{67018BF6-26F8-C24D-AB2F-D3AA2EF6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45" y="4824104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898F799-3740-2E4C-8DCA-1E0C891C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733617"/>
            <a:ext cx="1841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34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6096000" y="5664200"/>
            <a:ext cx="546100" cy="787400"/>
            <a:chOff x="3840" y="2704"/>
            <a:chExt cx="344" cy="496"/>
          </a:xfrm>
        </p:grpSpPr>
        <p:pic>
          <p:nvPicPr>
            <p:cNvPr id="39981" name="Picture 13" descr="MCj03120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000">
              <a:off x="3893" y="2704"/>
              <a:ext cx="23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840" y="3128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71830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22" name="Group 38"/>
          <p:cNvGrpSpPr>
            <a:grpSpLocks/>
          </p:cNvGrpSpPr>
          <p:nvPr/>
        </p:nvGrpSpPr>
        <p:grpSpPr bwMode="auto">
          <a:xfrm>
            <a:off x="5397500" y="5702300"/>
            <a:ext cx="762000" cy="927100"/>
            <a:chOff x="2688" y="1512"/>
            <a:chExt cx="480" cy="584"/>
          </a:xfrm>
        </p:grpSpPr>
        <p:pic>
          <p:nvPicPr>
            <p:cNvPr id="39957" name="Picture 39" descr="squar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00" y="1500"/>
              <a:ext cx="4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2780" y="2024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43910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  <a:defRPr/>
            </a:pPr>
            <a:r>
              <a:rPr lang="en-US" sz="2400" b="0" dirty="0"/>
              <a:t>Internet Address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Age (TTL)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Checksum to protect header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36397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29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>
              <a:defRPr/>
            </a:pPr>
            <a:r>
              <a:rPr lang="en-US" sz="2400" b="0" dirty="0"/>
              <a:t>Destination Address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6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payload is the data being carried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header holds instructions to the network for how to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handle packet (think of the header as an API)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In this example, the header has a destination address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More complex headers may include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How this traffic should be handled? (first class, second class, </a:t>
            </a:r>
            <a:r>
              <a:rPr lang="en-US" sz="2000" dirty="0" err="1">
                <a:latin typeface="Arial" charset="0"/>
                <a:ea typeface="ＭＳ Ｐゴシック" charset="0"/>
              </a:rPr>
              <a:t>etc</a:t>
            </a:r>
            <a:r>
              <a:rPr lang="en-US" sz="20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Do I acknowledge this? Who signed for it?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Were the contents ok?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  <a:p>
            <a:pPr marL="0" indent="0">
              <a:buNone/>
              <a:defRPr/>
            </a:pPr>
            <a:r>
              <a:rPr lang="en-US" dirty="0"/>
              <a:t>		</a:t>
            </a:r>
            <a:r>
              <a:rPr lang="en-US" sz="3600" i="1" dirty="0"/>
              <a:t>A switch looks at the header and</a:t>
            </a:r>
          </a:p>
          <a:p>
            <a:pPr marL="0" indent="0">
              <a:buNone/>
              <a:defRPr/>
            </a:pPr>
            <a:r>
              <a:rPr lang="en-US" sz="3600" i="1" dirty="0"/>
              <a:t>		immediately decides which physical port</a:t>
            </a:r>
          </a:p>
          <a:p>
            <a:pPr marL="0" indent="0">
              <a:buNone/>
              <a:defRPr/>
            </a:pPr>
            <a:r>
              <a:rPr lang="en-US" sz="3600" i="1" dirty="0"/>
              <a:t>		</a:t>
            </a:r>
            <a:r>
              <a:rPr lang="en-US" sz="3600" b="1" i="1" dirty="0"/>
              <a:t>In a switch: address maps to port 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4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different types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38433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Internet</a:t>
            </a:r>
          </a:p>
          <a:p>
            <a:pPr>
              <a:defRPr/>
            </a:pPr>
            <a:r>
              <a:rPr lang="en-US" dirty="0"/>
              <a:t>Telephone network </a:t>
            </a:r>
          </a:p>
          <a:p>
            <a:pPr>
              <a:defRPr/>
            </a:pPr>
            <a:r>
              <a:rPr lang="en-US" dirty="0"/>
              <a:t>Transportation networks</a:t>
            </a:r>
          </a:p>
          <a:p>
            <a:pPr>
              <a:defRPr/>
            </a:pPr>
            <a:r>
              <a:rPr lang="en-US" dirty="0"/>
              <a:t>Cellular networks</a:t>
            </a:r>
          </a:p>
          <a:p>
            <a:pPr>
              <a:defRPr/>
            </a:pPr>
            <a:r>
              <a:rPr lang="en-US" dirty="0"/>
              <a:t>Supervisory control and data acquisition networks</a:t>
            </a:r>
          </a:p>
          <a:p>
            <a:pPr>
              <a:defRPr/>
            </a:pPr>
            <a:r>
              <a:rPr lang="en-US" dirty="0"/>
              <a:t>Optical networks</a:t>
            </a:r>
          </a:p>
          <a:p>
            <a:pPr>
              <a:defRPr/>
            </a:pPr>
            <a:r>
              <a:rPr lang="en-US" dirty="0"/>
              <a:t>Sensor networks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We will focus almost exclusively on the Internet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89335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7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8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9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40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4041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40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404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4049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4057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8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4055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6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439863" y="5562600"/>
            <a:ext cx="6705600" cy="990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9863" y="5715000"/>
            <a:ext cx="6629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What about the time to process the packet at the switch?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55775" y="6096000"/>
            <a:ext cx="52116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We’ll assume it’s relatively negligible (mostly true)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8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3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64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5065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50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507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5073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074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2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5079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0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648200" y="5334000"/>
            <a:ext cx="4419600" cy="1447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648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Could the switch start transmitting as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soon as it has processed the header?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7788" y="6019800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Yes! This would be called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 “cut through” switch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26 -0.0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5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6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7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8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6089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6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609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6097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098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6104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5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46099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6102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3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1524000" y="5410200"/>
            <a:ext cx="6400800" cy="1219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5557838"/>
            <a:ext cx="73152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We will always assume a switch processes/forwards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a packet after it has  received it entirely.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This is called “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store and forward</a:t>
            </a:r>
            <a:r>
              <a:rPr lang="en-US" b="0" dirty="0">
                <a:latin typeface="+mn-lt"/>
              </a:rPr>
              <a:t>” switching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38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73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/>
              <a:t>Each packet travels independently</a:t>
            </a:r>
          </a:p>
          <a:p>
            <a:pPr lvl="1">
              <a:defRPr/>
            </a:pPr>
            <a:r>
              <a:rPr lang="en-US" dirty="0"/>
              <a:t>no notion of packets belonging to a “circuit”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1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  <a:r>
              <a:rPr lang="en-US" dirty="0">
                <a:solidFill>
                  <a:srgbClr val="000000"/>
                </a:solidFill>
              </a:rPr>
              <a:t> (stat </a:t>
            </a:r>
            <a:r>
              <a:rPr lang="en-US" dirty="0" err="1">
                <a:solidFill>
                  <a:srgbClr val="000000"/>
                </a:solidFill>
              </a:rPr>
              <a:t>muxing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3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798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24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"/>
          <p:cNvGrpSpPr>
            <a:grpSpLocks/>
          </p:cNvGrpSpPr>
          <p:nvPr/>
        </p:nvGrpSpPr>
        <p:grpSpPr bwMode="auto">
          <a:xfrm>
            <a:off x="209550" y="4135438"/>
            <a:ext cx="3294063" cy="519112"/>
            <a:chOff x="213360" y="2539282"/>
            <a:chExt cx="8829040" cy="51887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0898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grpSp>
        <p:nvGrpSpPr>
          <p:cNvPr id="80904" name="Group 4"/>
          <p:cNvGrpSpPr>
            <a:grpSpLocks/>
          </p:cNvGrpSpPr>
          <p:nvPr/>
        </p:nvGrpSpPr>
        <p:grpSpPr bwMode="auto">
          <a:xfrm>
            <a:off x="4508500" y="3600450"/>
            <a:ext cx="4006850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4629539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4108765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5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When Each Flow Gets 1/3</a:t>
            </a:r>
            <a:r>
              <a:rPr lang="en-US" sz="3600" baseline="30000" dirty="0"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of Capacity</a:t>
            </a:r>
          </a:p>
        </p:txBody>
      </p:sp>
      <p:grpSp>
        <p:nvGrpSpPr>
          <p:cNvPr id="80906" name="Group 35"/>
          <p:cNvGrpSpPr>
            <a:grpSpLocks/>
          </p:cNvGrpSpPr>
          <p:nvPr/>
        </p:nvGrpSpPr>
        <p:grpSpPr bwMode="auto">
          <a:xfrm>
            <a:off x="209550" y="6022975"/>
            <a:ext cx="3294063" cy="517525"/>
            <a:chOff x="213360" y="2539282"/>
            <a:chExt cx="8829040" cy="51887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7" name="Group 38"/>
          <p:cNvGrpSpPr>
            <a:grpSpLocks/>
          </p:cNvGrpSpPr>
          <p:nvPr/>
        </p:nvGrpSpPr>
        <p:grpSpPr bwMode="auto">
          <a:xfrm>
            <a:off x="209550" y="2227263"/>
            <a:ext cx="3294063" cy="519112"/>
            <a:chOff x="213360" y="2539282"/>
            <a:chExt cx="8829040" cy="51887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75038" y="2555875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75038" y="635635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27638" y="3606800"/>
            <a:ext cx="0" cy="528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21388" y="4129088"/>
            <a:ext cx="0" cy="528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29425" y="4630738"/>
            <a:ext cx="0" cy="530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5240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Frequent Overloading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 has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transformed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5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9"/>
          <p:cNvGrpSpPr>
            <a:grpSpLocks/>
          </p:cNvGrpSpPr>
          <p:nvPr/>
        </p:nvGrpSpPr>
        <p:grpSpPr bwMode="auto">
          <a:xfrm>
            <a:off x="209550" y="3094038"/>
            <a:ext cx="3294063" cy="1560512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Flows Share Total Capacity</a:t>
            </a:r>
          </a:p>
        </p:txBody>
      </p:sp>
      <p:graphicFrame>
        <p:nvGraphicFramePr>
          <p:cNvPr id="50179" name="Chart 13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84660" progId="Excel.Chart.8">
                  <p:embed/>
                </p:oleObj>
              </mc:Choice>
              <mc:Fallback>
                <p:oleObj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550" y="4787900"/>
            <a:ext cx="4057650" cy="1985963"/>
            <a:chOff x="209303" y="4788593"/>
            <a:chExt cx="4057897" cy="19852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3047748" imgH="2090755" progId="Excel.Chart.8">
                    <p:embed/>
                  </p:oleObj>
                </mc:Choice>
                <mc:Fallback>
                  <p:oleObj r:id="rId5" imgW="3047748" imgH="209075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474990" y="6356481"/>
              <a:ext cx="792210" cy="399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75038" y="4468813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9550" y="1001713"/>
            <a:ext cx="4133850" cy="1984375"/>
            <a:chOff x="209302" y="1001055"/>
            <a:chExt cx="4134098" cy="19852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74986" y="2555904"/>
              <a:ext cx="868414" cy="400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  <p:graphicFrame>
          <p:nvGraphicFramePr>
            <p:cNvPr id="50188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7" imgW="3047748" imgH="2084660" progId="Excel.Chart.8">
                    <p:embed/>
                  </p:oleObj>
                </mc:Choice>
                <mc:Fallback>
                  <p:oleObj name="Chart" r:id="rId7" imgW="3047748" imgH="2084660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183" name="TextBox 27"/>
          <p:cNvSpPr txBox="1">
            <a:spLocks noChangeArrowheads="1"/>
          </p:cNvSpPr>
          <p:nvPr/>
        </p:nvSpPr>
        <p:spPr bwMode="auto">
          <a:xfrm>
            <a:off x="3830638" y="31543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6576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No Overloading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296400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0" dirty="0">
                <a:latin typeface="+mn-lt"/>
              </a:rPr>
              <a:t>Statistical multiplexing relies on the assumption </a:t>
            </a:r>
          </a:p>
          <a:p>
            <a:pPr algn="ctr">
              <a:defRPr/>
            </a:pPr>
            <a:r>
              <a:rPr lang="en-US" sz="2400" b="0" dirty="0">
                <a:latin typeface="+mn-lt"/>
              </a:rPr>
              <a:t>that not all flows burst at the same time.</a:t>
            </a:r>
            <a:br>
              <a:rPr lang="en-US" sz="2000" b="0" dirty="0">
                <a:latin typeface="+mn-lt"/>
              </a:rPr>
            </a:br>
            <a:endParaRPr lang="en-US" sz="2000" b="0" dirty="0">
              <a:latin typeface="+mn-lt"/>
            </a:endParaRPr>
          </a:p>
          <a:p>
            <a:pPr algn="ctr">
              <a:defRPr/>
            </a:pPr>
            <a:r>
              <a:rPr lang="en-US" sz="2400" dirty="0">
                <a:latin typeface="+mn-lt"/>
              </a:rPr>
              <a:t>Very similar to insurance, and has same failure case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19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9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7"/>
          <p:cNvGraphicFramePr>
            <a:graphicFrameLocks/>
          </p:cNvGraphicFramePr>
          <p:nvPr/>
        </p:nvGraphicFramePr>
        <p:xfrm>
          <a:off x="-812800" y="4814888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84660" progId="Excel.Chart.8">
                  <p:embed/>
                </p:oleObj>
              </mc:Choice>
              <mc:Fallback>
                <p:oleObj r:id="rId2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4814888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Chart 5"/>
          <p:cNvGraphicFramePr>
            <a:graphicFrameLocks/>
          </p:cNvGraphicFramePr>
          <p:nvPr/>
        </p:nvGraphicFramePr>
        <p:xfrm>
          <a:off x="1092200" y="9398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398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295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6294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860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105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Chart 5"/>
          <p:cNvGraphicFramePr>
            <a:graphicFrameLocks/>
          </p:cNvGraphicFramePr>
          <p:nvPr/>
        </p:nvGraphicFramePr>
        <p:xfrm>
          <a:off x="1092200" y="14732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047748" imgH="2084660" progId="Excel.Chart.8">
                  <p:embed/>
                </p:oleObj>
              </mc:Choice>
              <mc:Fallback>
                <p:oleObj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732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8" imgW="3047748" imgH="2084660" progId="Excel.Chart.8">
                  <p:embed/>
                </p:oleObj>
              </mc:Choice>
              <mc:Fallback>
                <p:oleObj name="Chart" r:id="rId8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981200"/>
            <a:ext cx="4062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1+2+3 &gt;&gt; Capacity</a:t>
            </a:r>
          </a:p>
        </p:txBody>
      </p:sp>
      <p:sp>
        <p:nvSpPr>
          <p:cNvPr id="5120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51206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3124200"/>
            <a:ext cx="0" cy="1482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3124200"/>
            <a:ext cx="3741738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5943600"/>
            <a:ext cx="6858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do we do under overload?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0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047748" imgH="2084660" progId="Excel.Chart.8">
                  <p:embed/>
                </p:oleObj>
              </mc:Choice>
              <mc:Fallback>
                <p:oleObj name="Chart"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29565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29565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0053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249475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76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057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38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73450" y="2667000"/>
            <a:ext cx="736600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 err="1">
                <a:latin typeface="+mn-lt"/>
              </a:rPr>
              <a:t>pkt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tx</a:t>
            </a:r>
            <a:r>
              <a:rPr lang="en-US" sz="18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 rot="5400000">
            <a:off x="375285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8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 animBg="1"/>
      <p:bldP spid="29" grpId="0" animBg="1"/>
      <p:bldP spid="30" grpId="0"/>
      <p:bldP spid="3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325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"/>
          <p:cNvGrpSpPr>
            <a:grpSpLocks/>
          </p:cNvGrpSpPr>
          <p:nvPr/>
        </p:nvGrpSpPr>
        <p:grpSpPr bwMode="auto">
          <a:xfrm rot="1739168">
            <a:off x="1147763" y="3032125"/>
            <a:ext cx="3276600" cy="398463"/>
            <a:chOff x="2590800" y="5927120"/>
            <a:chExt cx="3276600" cy="397480"/>
          </a:xfrm>
        </p:grpSpPr>
        <p:cxnSp>
          <p:nvCxnSpPr>
            <p:cNvPr id="53259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260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152196" y="592724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11724" y="594160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885184" y="594311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3886" y="5942395"/>
              <a:ext cx="304800" cy="381644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4038600"/>
            <a:ext cx="3276600" cy="381000"/>
            <a:chOff x="2590800" y="5943600"/>
            <a:chExt cx="3276600" cy="381000"/>
          </a:xfrm>
        </p:grpSpPr>
        <p:cxnSp>
          <p:nvCxnSpPr>
            <p:cNvPr id="53257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258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54288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9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279" name="Group 38"/>
          <p:cNvGrpSpPr>
            <a:grpSpLocks/>
          </p:cNvGrpSpPr>
          <p:nvPr/>
        </p:nvGrpSpPr>
        <p:grpSpPr bwMode="auto">
          <a:xfrm>
            <a:off x="4919663" y="4022725"/>
            <a:ext cx="3276600" cy="396875"/>
            <a:chOff x="2590800" y="5927120"/>
            <a:chExt cx="3276600" cy="397480"/>
          </a:xfrm>
        </p:grpSpPr>
        <p:cxnSp>
          <p:nvCxnSpPr>
            <p:cNvPr id="54282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3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153025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133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8862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8956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1600" y="2667000"/>
            <a:ext cx="3124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529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1"/>
          <p:cNvGrpSpPr>
            <a:grpSpLocks/>
          </p:cNvGrpSpPr>
          <p:nvPr/>
        </p:nvGrpSpPr>
        <p:grpSpPr bwMode="auto">
          <a:xfrm rot="1739168">
            <a:off x="1141413" y="3040063"/>
            <a:ext cx="3276600" cy="403225"/>
            <a:chOff x="2590800" y="5936044"/>
            <a:chExt cx="3276600" cy="403532"/>
          </a:xfrm>
        </p:grpSpPr>
        <p:cxnSp>
          <p:nvCxnSpPr>
            <p:cNvPr id="55312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3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8225" y="5957993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244407" y="5935445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53338" y="5953807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4825" y="5943128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4207" y="4908444"/>
            <a:ext cx="3276600" cy="393881"/>
            <a:chOff x="2590800" y="5105400"/>
            <a:chExt cx="3276600" cy="39388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247606" y="5118281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5309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0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1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12" name="Straight Arrow Connector 11"/>
          <p:cNvCxnSpPr>
            <a:cxnSpLocks noChangeShapeType="1"/>
            <a:stCxn id="10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70" name="Straight Connector 69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5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632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 rot="1739168">
            <a:off x="1141413" y="3036888"/>
            <a:ext cx="3276600" cy="406400"/>
            <a:chOff x="2590800" y="5932228"/>
            <a:chExt cx="3276600" cy="407348"/>
          </a:xfrm>
        </p:grpSpPr>
        <p:cxnSp>
          <p:nvCxnSpPr>
            <p:cNvPr id="5633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7991" y="5959457"/>
              <a:ext cx="304800" cy="38029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64432" y="5931458"/>
              <a:ext cx="304800" cy="38029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334263" y="5947932"/>
              <a:ext cx="304800" cy="38188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453" y="4903429"/>
            <a:ext cx="3276600" cy="386802"/>
            <a:chOff x="2590800" y="5099598"/>
            <a:chExt cx="3276600" cy="386802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41375" y="5099598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6330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633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0" name="Straight Arrow Connector 39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7346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49" name="Group 1"/>
          <p:cNvGrpSpPr>
            <a:grpSpLocks/>
          </p:cNvGrpSpPr>
          <p:nvPr/>
        </p:nvGrpSpPr>
        <p:grpSpPr bwMode="auto">
          <a:xfrm rot="1739168">
            <a:off x="1149350" y="3022600"/>
            <a:ext cx="3276600" cy="407988"/>
            <a:chOff x="2590800" y="5916892"/>
            <a:chExt cx="3276600" cy="407708"/>
          </a:xfrm>
        </p:grpSpPr>
        <p:cxnSp>
          <p:nvCxnSpPr>
            <p:cNvPr id="57363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4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4988050" y="5930926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20359" y="5917135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838" y="4905289"/>
            <a:ext cx="3276600" cy="384861"/>
            <a:chOff x="2590800" y="5101539"/>
            <a:chExt cx="3276600" cy="38486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450310" y="510153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7354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7360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1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2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1623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transforms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-4763">
              <a:spcAft>
                <a:spcPts val="0"/>
              </a:spcAft>
              <a:buFont typeface="Wingdings" charset="0"/>
              <a:buNone/>
              <a:defRPr/>
            </a:pPr>
            <a:r>
              <a:rPr lang="en-US" sz="2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Taking the dissemination of information to the next level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400" y="1839253"/>
            <a:ext cx="3383153" cy="390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1905000"/>
            <a:ext cx="32004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4235"/>
            <a:chExt cx="3276600" cy="400365"/>
          </a:xfrm>
        </p:grpSpPr>
        <p:cxnSp>
          <p:nvCxnSpPr>
            <p:cNvPr id="5838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156363" y="5923640"/>
              <a:ext cx="304800" cy="3813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94026" y="5940300"/>
              <a:ext cx="304800" cy="37971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709" y="4908968"/>
            <a:ext cx="3276600" cy="381479"/>
            <a:chOff x="2590800" y="5105400"/>
            <a:chExt cx="3276600" cy="381479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614812" y="510587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8377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838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81" name="Rectangle 37"/>
          <p:cNvSpPr>
            <a:spLocks noChangeArrowheads="1"/>
          </p:cNvSpPr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61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939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397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5025"/>
            <a:chExt cx="3276600" cy="399575"/>
          </a:xfrm>
        </p:grpSpPr>
        <p:cxnSp>
          <p:nvCxnSpPr>
            <p:cNvPr id="5941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1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420798" y="5926749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34114" y="5925193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77385" y="4888821"/>
            <a:ext cx="3276600" cy="402053"/>
            <a:chOff x="2590800" y="5084347"/>
            <a:chExt cx="3276600" cy="402053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790655" y="508434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9401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9408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09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10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06" name="Rectangle 36"/>
          <p:cNvSpPr>
            <a:spLocks noChangeArrowheads="1"/>
          </p:cNvSpPr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97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041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1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6044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4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1" y="4908986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423" name="Group 38"/>
          <p:cNvGrpSpPr>
            <a:grpSpLocks/>
          </p:cNvGrpSpPr>
          <p:nvPr/>
        </p:nvGrpSpPr>
        <p:grpSpPr bwMode="auto">
          <a:xfrm>
            <a:off x="4953000" y="4022725"/>
            <a:ext cx="3276600" cy="396875"/>
            <a:chOff x="2590800" y="5927120"/>
            <a:chExt cx="3276600" cy="397480"/>
          </a:xfrm>
        </p:grpSpPr>
        <p:cxnSp>
          <p:nvCxnSpPr>
            <p:cNvPr id="60435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6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291138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6482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148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2004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657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530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425" name="Group 34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60432" name="Straight Connector 4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3" name="Straight Connector 46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4" name="Straight Connector 54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0" name="TextBox 59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a rare event!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376488" y="5579124"/>
            <a:ext cx="6400800" cy="127604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57400" y="5755005"/>
            <a:ext cx="7315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Buffer </a:t>
            </a:r>
            <a:r>
              <a:rPr lang="en-US" sz="2800" b="0" dirty="0">
                <a:latin typeface="+mn-lt"/>
              </a:rPr>
              <a:t>absorbs transient bursts</a:t>
            </a:r>
          </a:p>
          <a:p>
            <a:pPr algn="ctr">
              <a:defRPr/>
            </a:pPr>
            <a:r>
              <a:rPr lang="en-US" sz="2800" dirty="0"/>
              <a:t>But </a:t>
            </a:r>
            <a:r>
              <a:rPr lang="en-US" sz="2800" i="1" dirty="0"/>
              <a:t>NOT</a:t>
            </a:r>
            <a:r>
              <a:rPr lang="en-US" sz="2800" dirty="0"/>
              <a:t> additional capacity</a:t>
            </a:r>
            <a:endParaRPr lang="en-US" sz="2800" b="0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6" name="Straight Arrow Connector 35"/>
          <p:cNvCxnSpPr>
            <a:cxnSpLocks noChangeShapeType="1"/>
            <a:stCxn id="35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38400" y="54864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about persistent overload?</a:t>
            </a:r>
          </a:p>
        </p:txBody>
      </p:sp>
      <p:grpSp>
        <p:nvGrpSpPr>
          <p:cNvPr id="61446" name="Group 4"/>
          <p:cNvGrpSpPr>
            <a:grpSpLocks/>
          </p:cNvGrpSpPr>
          <p:nvPr/>
        </p:nvGrpSpPr>
        <p:grpSpPr bwMode="auto">
          <a:xfrm rot="1693316">
            <a:off x="1144588" y="3032125"/>
            <a:ext cx="3276600" cy="407988"/>
            <a:chOff x="1146992" y="3032552"/>
            <a:chExt cx="3276600" cy="408682"/>
          </a:xfrm>
        </p:grpSpPr>
        <p:grpSp>
          <p:nvGrpSpPr>
            <p:cNvPr id="61474" name="Group 1"/>
            <p:cNvGrpSpPr>
              <a:grpSpLocks/>
            </p:cNvGrpSpPr>
            <p:nvPr/>
          </p:nvGrpSpPr>
          <p:grpSpPr bwMode="auto">
            <a:xfrm>
              <a:off x="1146992" y="3032552"/>
              <a:ext cx="3276600" cy="397480"/>
              <a:chOff x="2590800" y="5927120"/>
              <a:chExt cx="3276600" cy="397480"/>
            </a:xfrm>
          </p:grpSpPr>
          <p:cxnSp>
            <p:nvCxnSpPr>
              <p:cNvPr id="6147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80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5150566" y="5927308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810034" y="5940732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83216" y="5942685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893825" y="5942184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1750803" y="304823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072537" y="3059460"/>
              <a:ext cx="304800" cy="3816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741592" y="3047983"/>
              <a:ext cx="304800" cy="38005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46301" y="304840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20033246">
            <a:off x="1139454" y="4921530"/>
            <a:ext cx="3276600" cy="397480"/>
            <a:chOff x="1146992" y="3032552"/>
            <a:chExt cx="3276600" cy="397480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146992" y="3032552"/>
              <a:ext cx="3276600" cy="397480"/>
              <a:chOff x="2590800" y="5927120"/>
              <a:chExt cx="3276600" cy="397480"/>
            </a:xfrm>
            <a:grpFill/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63"/>
              <p:cNvSpPr/>
              <p:nvPr/>
            </p:nvSpPr>
            <p:spPr bwMode="auto">
              <a:xfrm>
                <a:off x="5153070" y="592712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812598" y="5941516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8862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8956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>
              <a:off x="1822011" y="304045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76980" y="304472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7432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480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/>
        </p:nvSpPr>
        <p:spPr bwMode="auto">
          <a:xfrm rot="1693316">
            <a:off x="1376363" y="23891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 rot="20033246">
            <a:off x="1303338" y="55911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43400" y="2895600"/>
            <a:ext cx="3886200" cy="1524000"/>
            <a:chOff x="4343400" y="2895600"/>
            <a:chExt cx="3886200" cy="1524000"/>
          </a:xfrm>
        </p:grpSpPr>
        <p:grpSp>
          <p:nvGrpSpPr>
            <p:cNvPr id="61455" name="Group 38"/>
            <p:cNvGrpSpPr>
              <a:grpSpLocks/>
            </p:cNvGrpSpPr>
            <p:nvPr/>
          </p:nvGrpSpPr>
          <p:grpSpPr bwMode="auto">
            <a:xfrm>
              <a:off x="4920291" y="4022120"/>
              <a:ext cx="3276600" cy="397480"/>
              <a:chOff x="2590800" y="5927120"/>
              <a:chExt cx="3276600" cy="397480"/>
            </a:xfrm>
          </p:grpSpPr>
          <p:cxnSp>
            <p:nvCxnSpPr>
              <p:cNvPr id="61468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9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290509" y="5927725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985709" y="5942013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8855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8949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953000" y="4038600"/>
              <a:ext cx="3276600" cy="381000"/>
              <a:chOff x="2590800" y="5105400"/>
              <a:chExt cx="3276600" cy="381000"/>
            </a:xfrm>
            <a:solidFill>
              <a:schemeClr val="tx2">
                <a:lumMod val="40000"/>
                <a:lumOff val="60000"/>
              </a:schemeClr>
            </a:solidFill>
          </p:grpSpPr>
          <p:cxnSp>
            <p:nvCxnSpPr>
              <p:cNvPr id="49" name="Straight Connector 48"/>
              <p:cNvCxnSpPr/>
              <p:nvPr/>
            </p:nvCxnSpPr>
            <p:spPr bwMode="auto">
              <a:xfrm>
                <a:off x="2590800" y="5105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5486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0"/>
              <p:cNvSpPr/>
              <p:nvPr/>
            </p:nvSpPr>
            <p:spPr bwMode="auto">
              <a:xfrm>
                <a:off x="3200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5626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343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 bwMode="auto">
            <a:xfrm>
              <a:off x="7010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77000" y="4038600"/>
              <a:ext cx="2286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8768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 bwMode="auto">
            <a:xfrm rot="5400000">
              <a:off x="4381500" y="34671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462" name="Group 80"/>
            <p:cNvGrpSpPr>
              <a:grpSpLocks/>
            </p:cNvGrpSpPr>
            <p:nvPr/>
          </p:nvGrpSpPr>
          <p:grpSpPr bwMode="auto">
            <a:xfrm>
              <a:off x="4343400" y="2971800"/>
              <a:ext cx="381000" cy="838200"/>
              <a:chOff x="6096000" y="3962400"/>
              <a:chExt cx="381000" cy="838200"/>
            </a:xfrm>
          </p:grpSpPr>
          <p:cxnSp>
            <p:nvCxnSpPr>
              <p:cNvPr id="61465" name="Straight Connector 81"/>
              <p:cNvCxnSpPr>
                <a:cxnSpLocks noChangeShapeType="1"/>
              </p:cNvCxnSpPr>
              <p:nvPr/>
            </p:nvCxnSpPr>
            <p:spPr bwMode="auto">
              <a:xfrm>
                <a:off x="6096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6" name="Straight Connector 82"/>
              <p:cNvCxnSpPr>
                <a:cxnSpLocks noChangeShapeType="1"/>
              </p:cNvCxnSpPr>
              <p:nvPr/>
            </p:nvCxnSpPr>
            <p:spPr bwMode="auto">
              <a:xfrm>
                <a:off x="6477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7" name="Straight Connector 83"/>
              <p:cNvCxnSpPr>
                <a:cxnSpLocks noChangeShapeType="1"/>
              </p:cNvCxnSpPr>
              <p:nvPr/>
            </p:nvCxnSpPr>
            <p:spPr bwMode="auto">
              <a:xfrm>
                <a:off x="6096000" y="4800600"/>
                <a:ext cx="3810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 bwMode="auto">
            <a:xfrm rot="5400000">
              <a:off x="4381500" y="31623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 bwMode="auto">
            <a:xfrm rot="5400000">
              <a:off x="4381500" y="28575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 rot="20033246">
            <a:off x="3894138" y="42957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 bwMode="auto">
          <a:xfrm rot="1693316">
            <a:off x="3805238" y="36845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&quot;No&quot; Symbol 5"/>
          <p:cNvSpPr/>
          <p:nvPr/>
        </p:nvSpPr>
        <p:spPr bwMode="auto">
          <a:xfrm>
            <a:off x="4267200" y="2590800"/>
            <a:ext cx="457200" cy="457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362200" y="60452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Will eventually drop packets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71" name="Straight Arrow Connector 70"/>
          <p:cNvCxnSpPr>
            <a:cxnSpLocks noChangeShapeType="1"/>
            <a:stCxn id="6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95" grpId="0"/>
      <p:bldP spid="6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Queues introduce queuing delays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Recall,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packet delay = transmission delay + propagation delay (*)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queues (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packet delay  = transmission delay 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propagation </a:t>
            </a:r>
            <a:r>
              <a:rPr lang="en-US" dirty="0">
                <a:latin typeface="Arial" charset="0"/>
                <a:ea typeface="ＭＳ Ｐゴシック" charset="0"/>
              </a:rPr>
              <a:t>delay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queuing delay (*)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Queuing delay caused by “packet interference”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Made worse at high load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less “idle time” to absorb bursts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think about traffic jams at rush hour</a:t>
            </a: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or rail network failure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(* plus per-hop </a:t>
            </a:r>
            <a:r>
              <a:rPr lang="en-US" i="1" dirty="0">
                <a:latin typeface="Arial" charset="0"/>
                <a:ea typeface="ＭＳ Ｐゴシック" charset="0"/>
              </a:rPr>
              <a:t>processing </a:t>
            </a:r>
            <a:r>
              <a:rPr lang="en-US" dirty="0">
                <a:latin typeface="Arial" charset="0"/>
                <a:ea typeface="ＭＳ Ｐゴシック" charset="0"/>
              </a:rPr>
              <a:t>delay that we define as negligible</a:t>
            </a:r>
            <a:r>
              <a:rPr lang="en-US" i="1" dirty="0">
                <a:latin typeface="Arial" charset="0"/>
                <a:ea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ea typeface="ＭＳ Ｐゴシック" charset="0"/>
                <a:cs typeface="Arial"/>
              </a:rPr>
              <a:t>Queuing delay extremes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500" y="1290638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805237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queuing 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 – or data is lost (</a:t>
            </a:r>
            <a:r>
              <a:rPr lang="en-US" i="1" dirty="0">
                <a:latin typeface="Calibri"/>
              </a:rPr>
              <a:t>dropped)</a:t>
            </a:r>
            <a:r>
              <a:rPr lang="en-US" dirty="0">
                <a:latin typeface="Calibri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51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the Internet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federation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34" y="5122179"/>
            <a:ext cx="83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see (hints) of the nodes and links using </a:t>
            </a:r>
            <a:r>
              <a:rPr lang="en-US" dirty="0" err="1"/>
              <a:t>traceroute</a:t>
            </a:r>
            <a:r>
              <a:rPr lang="en-US" dirty="0"/>
              <a:t>…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4409" y="3886200"/>
            <a:ext cx="7356083" cy="863788"/>
            <a:chOff x="684409" y="3886200"/>
            <a:chExt cx="7356083" cy="863788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09" y="3889375"/>
              <a:ext cx="6873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104" y="3991163"/>
              <a:ext cx="68738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4"/>
            <p:cNvCxnSpPr>
              <a:cxnSpLocks noChangeShapeType="1"/>
            </p:cNvCxnSpPr>
            <p:nvPr/>
          </p:nvCxnSpPr>
          <p:spPr bwMode="auto">
            <a:xfrm>
              <a:off x="1216071" y="4119895"/>
              <a:ext cx="620600" cy="45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Straight Connector 14"/>
            <p:cNvCxnSpPr>
              <a:cxnSpLocks noChangeShapeType="1"/>
            </p:cNvCxnSpPr>
            <p:nvPr/>
          </p:nvCxnSpPr>
          <p:spPr bwMode="auto">
            <a:xfrm>
              <a:off x="1943100" y="4103724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Straight Connector 14"/>
            <p:cNvCxnSpPr>
              <a:cxnSpLocks noChangeShapeType="1"/>
            </p:cNvCxnSpPr>
            <p:nvPr/>
          </p:nvCxnSpPr>
          <p:spPr bwMode="auto">
            <a:xfrm>
              <a:off x="5467562" y="4081038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Straight Connector 14"/>
            <p:cNvCxnSpPr>
              <a:cxnSpLocks noChangeShapeType="1"/>
            </p:cNvCxnSpPr>
            <p:nvPr/>
          </p:nvCxnSpPr>
          <p:spPr bwMode="auto">
            <a:xfrm>
              <a:off x="6121705" y="4130677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14"/>
            <p:cNvCxnSpPr>
              <a:cxnSpLocks noChangeShapeType="1"/>
            </p:cNvCxnSpPr>
            <p:nvPr/>
          </p:nvCxnSpPr>
          <p:spPr bwMode="auto">
            <a:xfrm flipV="1">
              <a:off x="6431794" y="4081038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14"/>
            <p:cNvCxnSpPr>
              <a:cxnSpLocks noChangeShapeType="1"/>
            </p:cNvCxnSpPr>
            <p:nvPr/>
          </p:nvCxnSpPr>
          <p:spPr bwMode="auto">
            <a:xfrm flipH="1" flipV="1">
              <a:off x="6708825" y="4041776"/>
              <a:ext cx="784795" cy="40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Straight Connector 14"/>
            <p:cNvCxnSpPr>
              <a:cxnSpLocks noChangeShapeType="1"/>
            </p:cNvCxnSpPr>
            <p:nvPr/>
          </p:nvCxnSpPr>
          <p:spPr bwMode="auto">
            <a:xfrm>
              <a:off x="4838700" y="4041775"/>
              <a:ext cx="613751" cy="26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Straight Connector 14"/>
            <p:cNvCxnSpPr>
              <a:cxnSpLocks noChangeShapeType="1"/>
            </p:cNvCxnSpPr>
            <p:nvPr/>
          </p:nvCxnSpPr>
          <p:spPr bwMode="auto">
            <a:xfrm flipV="1">
              <a:off x="4400936" y="3998485"/>
              <a:ext cx="434156" cy="236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Connector 14"/>
            <p:cNvCxnSpPr>
              <a:cxnSpLocks noChangeShapeType="1"/>
            </p:cNvCxnSpPr>
            <p:nvPr/>
          </p:nvCxnSpPr>
          <p:spPr bwMode="auto">
            <a:xfrm flipV="1">
              <a:off x="3263691" y="4173179"/>
              <a:ext cx="516845" cy="61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Connector 14"/>
            <p:cNvCxnSpPr>
              <a:cxnSpLocks noChangeShapeType="1"/>
            </p:cNvCxnSpPr>
            <p:nvPr/>
          </p:nvCxnSpPr>
          <p:spPr bwMode="auto">
            <a:xfrm>
              <a:off x="2770750" y="4165268"/>
              <a:ext cx="492941" cy="15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 flipV="1">
              <a:off x="2411230" y="4077863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3884091" y="4180499"/>
              <a:ext cx="516845" cy="5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 flipV="1">
              <a:off x="5877731" y="4081972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27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37" y="38893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68" y="4297082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99116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87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51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514" y="4103724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37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4297081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62" y="436327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94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82" y="3917688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770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dirty="0"/>
              <a:t>awm22@rio:~$ traceroute </a:t>
            </a:r>
            <a:r>
              <a:rPr lang="en-GB" sz="1200" dirty="0" err="1"/>
              <a:t>people.eng.unimelb.edu.au</a:t>
            </a:r>
            <a:endParaRPr lang="en-GB" sz="1200" dirty="0"/>
          </a:p>
          <a:p>
            <a:r>
              <a:rPr lang="en-GB" sz="1200" dirty="0"/>
              <a:t>traceroute to </a:t>
            </a:r>
            <a:r>
              <a:rPr lang="en-GB" sz="1200" dirty="0" err="1"/>
              <a:t>people.eng.unimelb.edu.au</a:t>
            </a:r>
            <a:r>
              <a:rPr lang="en-GB" sz="1200" dirty="0"/>
              <a:t> (128.250.59.37), 30 hops max, 60 byte packets</a:t>
            </a:r>
          </a:p>
          <a:p>
            <a:r>
              <a:rPr lang="en-GB" sz="1200" dirty="0"/>
              <a:t> 1  vlan101.gatwick.net.cl.cam.ac.uk (128.232.32.2)  1.520 </a:t>
            </a:r>
            <a:r>
              <a:rPr lang="en-GB" sz="1200" dirty="0" err="1"/>
              <a:t>ms</a:t>
            </a:r>
            <a:r>
              <a:rPr lang="en-GB" sz="1200" dirty="0"/>
              <a:t>  1.822 </a:t>
            </a:r>
            <a:r>
              <a:rPr lang="en-GB" sz="1200" dirty="0" err="1"/>
              <a:t>ms</a:t>
            </a:r>
            <a:r>
              <a:rPr lang="en-GB" sz="1200" dirty="0"/>
              <a:t>  0.709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2  cl-</a:t>
            </a:r>
            <a:r>
              <a:rPr lang="en-GB" sz="1200" dirty="0" err="1"/>
              <a:t>wgb.d</a:t>
            </a:r>
            <a:r>
              <a:rPr lang="en-GB" sz="1200" dirty="0"/>
              <a:t>-</a:t>
            </a:r>
            <a:r>
              <a:rPr lang="en-GB" sz="1200" dirty="0" err="1"/>
              <a:t>mw.net.cam.ac.uk</a:t>
            </a:r>
            <a:r>
              <a:rPr lang="en-GB" sz="1200" dirty="0"/>
              <a:t> (193.60.89.5)  0.259 </a:t>
            </a:r>
            <a:r>
              <a:rPr lang="en-GB" sz="1200" dirty="0" err="1"/>
              <a:t>ms</a:t>
            </a:r>
            <a:r>
              <a:rPr lang="en-GB" sz="1200" dirty="0"/>
              <a:t>  0.256 </a:t>
            </a:r>
            <a:r>
              <a:rPr lang="en-GB" sz="1200" dirty="0" err="1"/>
              <a:t>ms</a:t>
            </a:r>
            <a:r>
              <a:rPr lang="en-GB" sz="1200" dirty="0"/>
              <a:t>  0.227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3  d-</a:t>
            </a:r>
            <a:r>
              <a:rPr lang="en-GB" sz="1200" dirty="0" err="1"/>
              <a:t>mw.c</a:t>
            </a:r>
            <a:r>
              <a:rPr lang="en-GB" sz="1200" dirty="0"/>
              <a:t>-</a:t>
            </a:r>
            <a:r>
              <a:rPr lang="en-GB" sz="1200" dirty="0" err="1"/>
              <a:t>ce.net.cam.ac.uk</a:t>
            </a:r>
            <a:r>
              <a:rPr lang="en-GB" sz="1200" dirty="0"/>
              <a:t> (131.111.6.53)  0.231 </a:t>
            </a:r>
            <a:r>
              <a:rPr lang="en-GB" sz="1200" dirty="0" err="1"/>
              <a:t>ms</a:t>
            </a:r>
            <a:r>
              <a:rPr lang="en-GB" sz="1200" dirty="0"/>
              <a:t>  0.381 </a:t>
            </a:r>
            <a:r>
              <a:rPr lang="en-GB" sz="1200" dirty="0" err="1"/>
              <a:t>ms</a:t>
            </a:r>
            <a:r>
              <a:rPr lang="en-GB" sz="1200" dirty="0"/>
              <a:t>  0.357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4  c-</a:t>
            </a:r>
            <a:r>
              <a:rPr lang="en-GB" sz="1200" dirty="0" err="1"/>
              <a:t>ce.b</a:t>
            </a:r>
            <a:r>
              <a:rPr lang="en-GB" sz="1200" dirty="0"/>
              <a:t>-</a:t>
            </a:r>
            <a:r>
              <a:rPr lang="en-GB" sz="1200" dirty="0" err="1"/>
              <a:t>ec.net.cam.ac.uk</a:t>
            </a:r>
            <a:r>
              <a:rPr lang="en-GB" sz="1200" dirty="0"/>
              <a:t> (131.111.6.82)  0.317 </a:t>
            </a:r>
            <a:r>
              <a:rPr lang="en-GB" sz="1200" dirty="0" err="1"/>
              <a:t>ms</a:t>
            </a:r>
            <a:r>
              <a:rPr lang="en-GB" sz="1200" dirty="0"/>
              <a:t>  0.481 </a:t>
            </a:r>
            <a:r>
              <a:rPr lang="en-GB" sz="1200" dirty="0" err="1"/>
              <a:t>ms</a:t>
            </a:r>
            <a:r>
              <a:rPr lang="en-GB" sz="1200" dirty="0"/>
              <a:t>  0.476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5  ae0.lowdss-ban1.ja.net (146.97.41.37)  2.842 </a:t>
            </a:r>
            <a:r>
              <a:rPr lang="en-GB" sz="1200" dirty="0" err="1"/>
              <a:t>ms</a:t>
            </a:r>
            <a:r>
              <a:rPr lang="en-GB" sz="1200" dirty="0"/>
              <a:t>  2.846 </a:t>
            </a:r>
            <a:r>
              <a:rPr lang="en-GB" sz="1200" dirty="0" err="1"/>
              <a:t>ms</a:t>
            </a:r>
            <a:r>
              <a:rPr lang="en-GB" sz="1200" dirty="0"/>
              <a:t>  2.821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6  ae26.lowdss-sbr1.ja.net (146.97.35.245)  2.877 </a:t>
            </a:r>
            <a:r>
              <a:rPr lang="en-GB" sz="1200" dirty="0" err="1"/>
              <a:t>ms</a:t>
            </a:r>
            <a:r>
              <a:rPr lang="en-GB" sz="1200" dirty="0"/>
              <a:t>  2.805 </a:t>
            </a:r>
            <a:r>
              <a:rPr lang="en-GB" sz="1200" dirty="0" err="1"/>
              <a:t>ms</a:t>
            </a:r>
            <a:r>
              <a:rPr lang="en-GB" sz="1200" dirty="0"/>
              <a:t>  2.795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7  ae28.londhx-sbr1.ja.net (146.97.33.17)  6.191 </a:t>
            </a:r>
            <a:r>
              <a:rPr lang="en-GB" sz="1200" dirty="0" err="1"/>
              <a:t>ms</a:t>
            </a:r>
            <a:r>
              <a:rPr lang="en-GB" sz="1200" dirty="0"/>
              <a:t>  6.109 </a:t>
            </a:r>
            <a:r>
              <a:rPr lang="en-GB" sz="1200" dirty="0" err="1"/>
              <a:t>ms</a:t>
            </a:r>
            <a:r>
              <a:rPr lang="en-GB" sz="1200" dirty="0"/>
              <a:t>  6.325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8  janet.mx1.lon.uk.geant.net (62.40.124.197)  6.319 </a:t>
            </a:r>
            <a:r>
              <a:rPr lang="en-GB" sz="1200" dirty="0" err="1"/>
              <a:t>ms</a:t>
            </a:r>
            <a:r>
              <a:rPr lang="en-GB" sz="1200" dirty="0"/>
              <a:t>  6.245 </a:t>
            </a:r>
            <a:r>
              <a:rPr lang="en-GB" sz="1200" dirty="0" err="1"/>
              <a:t>ms</a:t>
            </a:r>
            <a:r>
              <a:rPr lang="en-GB" sz="1200" dirty="0"/>
              <a:t>  6.258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9  138.44.226.6 (138.44.226.6)  169.704 </a:t>
            </a:r>
            <a:r>
              <a:rPr lang="en-GB" sz="1200" dirty="0" err="1"/>
              <a:t>ms</a:t>
            </a:r>
            <a:r>
              <a:rPr lang="en-GB" sz="1200" dirty="0"/>
              <a:t>  169.722 </a:t>
            </a:r>
            <a:r>
              <a:rPr lang="en-GB" sz="1200" dirty="0" err="1"/>
              <a:t>ms</a:t>
            </a:r>
            <a:r>
              <a:rPr lang="en-GB" sz="1200" dirty="0"/>
              <a:t>  169.682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10  et-7-3-0.pe1.wmlb.vic.aarnet.net.au (113.197.15.28)  250.954 </a:t>
            </a:r>
            <a:r>
              <a:rPr lang="en-GB" sz="1200" dirty="0" err="1"/>
              <a:t>ms</a:t>
            </a:r>
            <a:r>
              <a:rPr lang="en-GB" sz="1200" dirty="0"/>
              <a:t>  251.163 </a:t>
            </a:r>
            <a:r>
              <a:rPr lang="en-GB" sz="1200" dirty="0" err="1"/>
              <a:t>ms</a:t>
            </a:r>
            <a:r>
              <a:rPr lang="en-GB" sz="1200" dirty="0"/>
              <a:t>  251.116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11  * * *</a:t>
            </a:r>
          </a:p>
          <a:p>
            <a:r>
              <a:rPr lang="en-GB" sz="1200" dirty="0"/>
              <a:t>12  4000v-eng-web-people-l.eng.unimelb.edu.au (128.250.59.37)  251.943 </a:t>
            </a:r>
            <a:r>
              <a:rPr lang="en-GB" sz="1200" dirty="0" err="1"/>
              <a:t>ms</a:t>
            </a:r>
            <a:r>
              <a:rPr lang="en-GB" sz="1200" dirty="0"/>
              <a:t>  251.952 </a:t>
            </a:r>
            <a:r>
              <a:rPr lang="en-GB" sz="1200" dirty="0" err="1"/>
              <a:t>ms</a:t>
            </a:r>
            <a:r>
              <a:rPr lang="en-GB" sz="1200" dirty="0"/>
              <a:t>  251.962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13  4000v-eng-web-people-l.eng.unimelb.edu.au (128.250.59.37)  252.053 </a:t>
            </a:r>
            <a:r>
              <a:rPr lang="en-GB" sz="1200" dirty="0" err="1"/>
              <a:t>ms</a:t>
            </a:r>
            <a:r>
              <a:rPr lang="en-GB" sz="1200" dirty="0"/>
              <a:t>  252.018 </a:t>
            </a:r>
            <a:r>
              <a:rPr lang="en-GB" sz="1200" dirty="0" err="1"/>
              <a:t>ms</a:t>
            </a:r>
            <a:r>
              <a:rPr lang="en-GB" sz="1200" dirty="0"/>
              <a:t>  251.966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14  * * *</a:t>
            </a:r>
          </a:p>
          <a:p>
            <a:r>
              <a:rPr lang="en-GB" sz="1200" dirty="0"/>
              <a:t>15  4000v-eng-web-people-l.eng.unimelb.edu.au (128.250.59.37)  252.215 </a:t>
            </a:r>
            <a:r>
              <a:rPr lang="en-GB" sz="1200" dirty="0" err="1"/>
              <a:t>ms</a:t>
            </a:r>
            <a:r>
              <a:rPr lang="en-GB" sz="1200" dirty="0"/>
              <a:t>  252.088 </a:t>
            </a:r>
            <a:r>
              <a:rPr lang="en-GB" sz="1200" dirty="0" err="1"/>
              <a:t>ms</a:t>
            </a:r>
            <a:r>
              <a:rPr lang="en-GB" sz="1200" dirty="0"/>
              <a:t>  252.118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16  4000v-eng-web-people-l.eng.unimelb.edu.au (128.250.59.37)  253.361 </a:t>
            </a:r>
            <a:r>
              <a:rPr lang="en-GB" sz="1200" dirty="0" err="1"/>
              <a:t>ms</a:t>
            </a:r>
            <a:r>
              <a:rPr lang="en-GB" sz="1200" dirty="0"/>
              <a:t>  253.109 </a:t>
            </a:r>
            <a:r>
              <a:rPr lang="en-GB" sz="1200" dirty="0" err="1"/>
              <a:t>ms</a:t>
            </a:r>
            <a:r>
              <a:rPr lang="en-GB" sz="1200" dirty="0"/>
              <a:t>  253.461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17  4000v-eng-web-people-l.eng.unimelb.edu.au (128.250.59.37)  253.077 </a:t>
            </a:r>
            <a:r>
              <a:rPr lang="en-GB" sz="1200" dirty="0" err="1"/>
              <a:t>ms</a:t>
            </a:r>
            <a:r>
              <a:rPr lang="en-GB" sz="1200" dirty="0"/>
              <a:t>  253.832 </a:t>
            </a:r>
            <a:r>
              <a:rPr lang="en-GB" sz="1200" dirty="0" err="1"/>
              <a:t>ms</a:t>
            </a:r>
            <a:r>
              <a:rPr lang="en-GB" sz="1200" dirty="0"/>
              <a:t>  253.298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18  * * *</a:t>
            </a:r>
          </a:p>
          <a:p>
            <a:r>
              <a:rPr lang="en-GB" sz="1200" dirty="0"/>
              <a:t>….</a:t>
            </a:r>
          </a:p>
          <a:p>
            <a:r>
              <a:rPr lang="en-GB" sz="1200" dirty="0"/>
              <a:t>29  * * *</a:t>
            </a:r>
          </a:p>
          <a:p>
            <a:r>
              <a:rPr lang="en-GB" sz="1200" dirty="0"/>
              <a:t>30  * * *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GB" dirty="0" err="1"/>
              <a:t>people.eng.unimelb.edu.au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</a:t>
            </a:r>
            <a:r>
              <a:rPr lang="en-US" sz="1600" dirty="0" err="1">
                <a:latin typeface="Calibri"/>
              </a:rPr>
              <a:t>winows</a:t>
            </a:r>
            <a:r>
              <a:rPr lang="en-US" sz="1600" dirty="0">
                <a:latin typeface="Calibri"/>
              </a:rPr>
              <a:t>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529853" y="1595723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069603" y="1584611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204540" y="1594136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196604" y="1594137"/>
            <a:ext cx="904786" cy="95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or reply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91481" y="4345792"/>
            <a:ext cx="1237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Australian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 flipV="1">
            <a:off x="6096268" y="3592267"/>
            <a:ext cx="1654316" cy="779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6309" y="3574421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97</a:t>
            </a:fld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F56756-D187-D74C-BF51-35AAEAE9A79F}"/>
              </a:ext>
            </a:extLst>
          </p:cNvPr>
          <p:cNvCxnSpPr>
            <a:cxnSpLocks/>
          </p:cNvCxnSpPr>
          <p:nvPr/>
        </p:nvCxnSpPr>
        <p:spPr>
          <a:xfrm flipH="1">
            <a:off x="6096268" y="3163325"/>
            <a:ext cx="2820215" cy="175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79C619-06EB-D64D-AF19-866DE6B97BC9}"/>
              </a:ext>
            </a:extLst>
          </p:cNvPr>
          <p:cNvCxnSpPr/>
          <p:nvPr/>
        </p:nvCxnSpPr>
        <p:spPr>
          <a:xfrm flipH="1">
            <a:off x="256309" y="3400752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15">
            <a:extLst>
              <a:ext uri="{FF2B5EF4-FFF2-40B4-BE49-F238E27FC236}">
                <a16:creationId xmlns:a16="http://schemas.microsoft.com/office/drawing/2014/main" id="{35BA4B49-D8CC-AF40-8CC4-B4E0C920A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223" y="2636552"/>
            <a:ext cx="2295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Direct London-Perth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251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54F8-B998-331F-AFDA-46665484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GB" dirty="0" err="1"/>
              <a:t>www.caida.org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E45A-18ED-BE31-3EB1-D111D4B9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err="1"/>
              <a:t>rio</a:t>
            </a:r>
            <a:r>
              <a:rPr lang="en-US" dirty="0"/>
              <a:t>:~$ traceroute --resolve-hostnames </a:t>
            </a:r>
            <a:r>
              <a:rPr lang="en-US" dirty="0" err="1"/>
              <a:t>www.caida.org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traceroute to </a:t>
            </a:r>
            <a:r>
              <a:rPr lang="en-US" dirty="0" err="1"/>
              <a:t>www.caida.org</a:t>
            </a:r>
            <a:r>
              <a:rPr lang="en-US" dirty="0"/>
              <a:t> (192.172.226.122), 64 hops max</a:t>
            </a:r>
          </a:p>
          <a:p>
            <a:pPr marL="0" indent="0">
              <a:buNone/>
            </a:pPr>
            <a:r>
              <a:rPr lang="en-US" dirty="0"/>
              <a:t>  1   128.232.64.2 (vlan398.gatwick.net.cl.cam.ac.uk)  3.760ms  2.060ms  1.226ms </a:t>
            </a:r>
          </a:p>
          <a:p>
            <a:pPr marL="0" indent="0">
              <a:buNone/>
            </a:pPr>
            <a:r>
              <a:rPr lang="en-US" dirty="0"/>
              <a:t>  2   193.60.89.5 (cl-</a:t>
            </a:r>
            <a:r>
              <a:rPr lang="en-US" dirty="0" err="1"/>
              <a:t>wgb.d</a:t>
            </a:r>
            <a:r>
              <a:rPr lang="en-US" dirty="0"/>
              <a:t>-</a:t>
            </a:r>
            <a:r>
              <a:rPr lang="en-US" dirty="0" err="1"/>
              <a:t>mw.net.cam.ac.uk</a:t>
            </a:r>
            <a:r>
              <a:rPr lang="en-US" dirty="0"/>
              <a:t>)  53.777ms  67.458ms  0.556ms </a:t>
            </a:r>
          </a:p>
          <a:p>
            <a:pPr marL="0" indent="0">
              <a:buNone/>
            </a:pPr>
            <a:r>
              <a:rPr lang="en-US" dirty="0"/>
              <a:t>  3   131.111.7.53 (d-</a:t>
            </a:r>
            <a:r>
              <a:rPr lang="en-US" dirty="0" err="1"/>
              <a:t>mw.c</a:t>
            </a:r>
            <a:r>
              <a:rPr lang="en-US" dirty="0"/>
              <a:t>-</a:t>
            </a:r>
            <a:r>
              <a:rPr lang="en-US" dirty="0" err="1"/>
              <a:t>hi.net.cam.ac.uk</a:t>
            </a:r>
            <a:r>
              <a:rPr lang="en-US" dirty="0"/>
              <a:t>)  0.638ms  0.621ms  0.658ms </a:t>
            </a:r>
          </a:p>
          <a:p>
            <a:pPr marL="0" indent="0">
              <a:buNone/>
            </a:pPr>
            <a:r>
              <a:rPr lang="en-US" dirty="0"/>
              <a:t>  4   131.111.7.82 (c-</a:t>
            </a:r>
            <a:r>
              <a:rPr lang="en-US" dirty="0" err="1"/>
              <a:t>hi.b</a:t>
            </a:r>
            <a:r>
              <a:rPr lang="en-US" dirty="0"/>
              <a:t>-</a:t>
            </a:r>
            <a:r>
              <a:rPr lang="en-US" dirty="0" err="1"/>
              <a:t>jc.net.cam.ac.uk</a:t>
            </a:r>
            <a:r>
              <a:rPr lang="en-US" dirty="0"/>
              <a:t>)  0.353ms  0.346ms  0.338ms </a:t>
            </a:r>
          </a:p>
          <a:p>
            <a:pPr marL="0" indent="0">
              <a:buNone/>
            </a:pPr>
            <a:r>
              <a:rPr lang="en-US" dirty="0"/>
              <a:t>  5   131.111.7.217 (</a:t>
            </a:r>
            <a:r>
              <a:rPr lang="en-US" dirty="0" err="1"/>
              <a:t>ips-out.b-jc.net.cam.ac.uk</a:t>
            </a:r>
            <a:r>
              <a:rPr lang="en-US" dirty="0"/>
              <a:t>)  0.582ms  0.441ms  0.397ms </a:t>
            </a:r>
          </a:p>
          <a:p>
            <a:pPr marL="0" indent="0">
              <a:buNone/>
            </a:pPr>
            <a:r>
              <a:rPr lang="en-US" dirty="0"/>
              <a:t>  6   146.97.41.37 (ae0.lowdss-ban1.ja.net)  2.754ms  2.648ms  2.701ms </a:t>
            </a:r>
          </a:p>
          <a:p>
            <a:pPr marL="0" indent="0">
              <a:buNone/>
            </a:pPr>
            <a:r>
              <a:rPr lang="en-US" dirty="0"/>
              <a:t>  7   146.97.35.245 (ae26.lowdss-sbr1.ja.net)  2.852ms  2.728ms  2.738ms </a:t>
            </a:r>
          </a:p>
          <a:p>
            <a:pPr marL="0" indent="0">
              <a:buNone/>
            </a:pPr>
            <a:r>
              <a:rPr lang="en-US" dirty="0"/>
              <a:t>  8   146.97.33.25 (ae30.erdiss-sbr2.ja.net)  5.412ms  5.177ms  4.474ms </a:t>
            </a:r>
          </a:p>
          <a:p>
            <a:pPr marL="0" indent="0">
              <a:buNone/>
            </a:pPr>
            <a:r>
              <a:rPr lang="en-US" dirty="0"/>
              <a:t>  9   146.97.33.21 (ae31.londpg-sbr2.ja.net)  8.408ms  8.213ms  8.293ms </a:t>
            </a:r>
          </a:p>
          <a:p>
            <a:pPr marL="0" indent="0">
              <a:buNone/>
            </a:pPr>
            <a:r>
              <a:rPr lang="en-US" dirty="0"/>
              <a:t> 10   62.40.125.57 (janet-bckp.mx1.lon2.uk.geant.net)  9.199ms  9.140ms  9.108ms </a:t>
            </a:r>
          </a:p>
          <a:p>
            <a:pPr marL="0" indent="0">
              <a:buNone/>
            </a:pPr>
            <a:r>
              <a:rPr lang="en-US" dirty="0"/>
              <a:t> 11   62.40.98.64 (ae2.mx1.lon.uk.geant.net)  10.119ms  9.818ms  9.756ms </a:t>
            </a:r>
          </a:p>
          <a:p>
            <a:pPr marL="0" indent="0">
              <a:buNone/>
            </a:pPr>
            <a:r>
              <a:rPr lang="en-US" dirty="0"/>
              <a:t> 12   62.40.124.45 (internet2-gw.mx1.lon.uk.geant.net)  95.065ms  95.962ms  95.434ms </a:t>
            </a:r>
          </a:p>
          <a:p>
            <a:pPr marL="0" indent="0">
              <a:buNone/>
            </a:pPr>
            <a:r>
              <a:rPr lang="en-US" dirty="0"/>
              <a:t> 13   163.253.1.120 (fourhundredge-0-0-0-0.4079.core2.ashb.net.internet2.edu)  152.834ms  153.562ms  154.448ms </a:t>
            </a:r>
          </a:p>
          <a:p>
            <a:pPr marL="0" indent="0">
              <a:buNone/>
            </a:pPr>
            <a:r>
              <a:rPr lang="en-US" dirty="0"/>
              <a:t> 14   163.253.1.139 (fourhundredge-0-0-0-1.4079.core2.clev.net.internet2.edu)  154.008ms  153.800ms  154.429ms </a:t>
            </a:r>
          </a:p>
          <a:p>
            <a:pPr marL="0" indent="0">
              <a:buNone/>
            </a:pPr>
            <a:r>
              <a:rPr lang="en-US" dirty="0"/>
              <a:t> 15   163.253.2.17 (fourhundredge-0-0-0-2.4079.core2.eqch.net.internet2.edu)  155.463ms  154.863ms  154.334ms </a:t>
            </a:r>
          </a:p>
          <a:p>
            <a:pPr marL="0" indent="0">
              <a:buNone/>
            </a:pPr>
            <a:r>
              <a:rPr lang="en-US" dirty="0"/>
              <a:t> 16   163.253.1.66 (fourhundredge-0-0-0-18.4079.core1.eqch.net.internet2.edu)  153.802ms  153.600ms  154.553ms </a:t>
            </a:r>
          </a:p>
          <a:p>
            <a:pPr marL="0" indent="0">
              <a:buNone/>
            </a:pPr>
            <a:r>
              <a:rPr lang="en-US" dirty="0"/>
              <a:t> 17   163.253.1.206 (fourhundredge-0-0-0-1.4079.core1.chic.net.internet2.edu)  154.783ms  154.926ms  154.796ms </a:t>
            </a:r>
          </a:p>
          <a:p>
            <a:pPr marL="0" indent="0">
              <a:buNone/>
            </a:pPr>
            <a:r>
              <a:rPr lang="en-US" dirty="0"/>
              <a:t> 18   163.253.2.29 (fourhundredge-0-0-0-1.4079.core2.kans.net.internet2.edu)  152.851ms  152.414ms  154.916ms </a:t>
            </a:r>
          </a:p>
          <a:p>
            <a:pPr marL="0" indent="0">
              <a:buNone/>
            </a:pPr>
            <a:r>
              <a:rPr lang="en-US" dirty="0"/>
              <a:t> 19   163.253.1.250 (fourhundredge-0-0-0-1.4079.core2.denv.net.internet2.edu)  155.571ms  155.047ms  154.572ms </a:t>
            </a:r>
          </a:p>
          <a:p>
            <a:pPr marL="0" indent="0">
              <a:buNone/>
            </a:pPr>
            <a:r>
              <a:rPr lang="en-US" dirty="0"/>
              <a:t> 20   163.253.1.169 (fourhundredge-0-0-0-3.4079.core2.salt.net.internet2.edu)  153.369ms  153.824ms  154.321ms </a:t>
            </a:r>
          </a:p>
          <a:p>
            <a:pPr marL="0" indent="0">
              <a:buNone/>
            </a:pPr>
            <a:r>
              <a:rPr lang="en-US" dirty="0"/>
              <a:t> 21   163.253.1.114 (fourhundredge-0-0-0-8.4079.core1.losa.net.internet2.edu)  153.786ms  153.549ms  154.839ms </a:t>
            </a:r>
          </a:p>
          <a:p>
            <a:pPr marL="0" indent="0">
              <a:buNone/>
            </a:pPr>
            <a:r>
              <a:rPr lang="en-US" dirty="0"/>
              <a:t> 22   137.164.26.200 (hpr-lax-agg10--i2.cenic.net)  152.552ms  153.465ms  152.493ms </a:t>
            </a:r>
          </a:p>
          <a:p>
            <a:pPr marL="0" indent="0">
              <a:buNone/>
            </a:pPr>
            <a:r>
              <a:rPr lang="en-US" dirty="0"/>
              <a:t> 23   137.164.25.89 (hpr-sdg-agg4--lax-agg10-100ge.cenic.net)  154.682ms  154.604ms  154.752ms </a:t>
            </a:r>
          </a:p>
          <a:p>
            <a:pPr marL="0" indent="0">
              <a:buNone/>
            </a:pPr>
            <a:r>
              <a:rPr lang="en-US" dirty="0"/>
              <a:t> 24   137.164.26.43 (hpr-sdsc-100ge--sdg-hpr3.cenic.net)  167.094ms  154.553ms  154.627ms </a:t>
            </a:r>
          </a:p>
          <a:p>
            <a:pPr marL="0" indent="0">
              <a:buNone/>
            </a:pPr>
            <a:r>
              <a:rPr lang="en-US" dirty="0"/>
              <a:t> 25   192.12.207.46 (medusa-mx960.sdsc.edu)  154.854ms  154.646ms  156.379ms </a:t>
            </a:r>
          </a:p>
          <a:p>
            <a:pPr marL="0" indent="0">
              <a:buNone/>
            </a:pPr>
            <a:r>
              <a:rPr lang="en-US" dirty="0"/>
              <a:t> 26   192.172.226.122 (</a:t>
            </a:r>
            <a:r>
              <a:rPr lang="en-US" dirty="0" err="1"/>
              <a:t>proxy.caida.org</a:t>
            </a:r>
            <a:r>
              <a:rPr lang="en-US" dirty="0"/>
              <a:t>)  154.581ms  154.390ms  154.477ms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40A32-B6F6-6DD4-F414-403A4FDD62DE}"/>
              </a:ext>
            </a:extLst>
          </p:cNvPr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little more interesting because each hop resolves to a name (</a:t>
            </a:r>
            <a:r>
              <a:rPr lang="en-US" dirty="0" err="1"/>
              <a:t>caida</a:t>
            </a:r>
            <a:r>
              <a:rPr lang="en-US" dirty="0"/>
              <a:t> is in San Diego)</a:t>
            </a:r>
          </a:p>
        </p:txBody>
      </p:sp>
    </p:spTree>
    <p:extLst>
      <p:ext uri="{BB962C8B-B14F-4D97-AF65-F5344CB8AC3E}">
        <p14:creationId xmlns:p14="http://schemas.microsoft.com/office/powerpoint/2010/main" val="10390820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0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9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18.8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2.3|11.3|4.6|8.2|13.7|8.3|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7|4.3|26.7|10.6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6|5.8|16.5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1|4.7|2|3.5|0.7|7.7|4.1|8.7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3|8|7.6|17.5|16.4|21.7|4.1|2.9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2.3|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.6|9.8|8.5|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2|8.8|1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1.9|7.4|1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5|2.3|28.6|5.4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|5|9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7|24.4|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1|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5|5|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3.9|31.1|36.9|41.1|1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|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9|4.5|15.7|1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8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3.1|16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5|16.8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5.4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4|19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4|4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0|21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73338</TotalTime>
  <Words>5658</Words>
  <Application>Microsoft Macintosh PowerPoint</Application>
  <PresentationFormat>On-screen Show (4:3)</PresentationFormat>
  <Paragraphs>1165</Paragraphs>
  <Slides>112</Slides>
  <Notes>61</Notes>
  <HiddenSlides>19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112</vt:i4>
      </vt:variant>
    </vt:vector>
  </HeadingPairs>
  <TitlesOfParts>
    <vt:vector size="124" baseType="lpstr">
      <vt:lpstr>ＭＳ Ｐゴシック</vt:lpstr>
      <vt:lpstr>PMingLiU</vt:lpstr>
      <vt:lpstr>Arial</vt:lpstr>
      <vt:lpstr>Calibri</vt:lpstr>
      <vt:lpstr>Helvetica</vt:lpstr>
      <vt:lpstr>Times New Roman</vt:lpstr>
      <vt:lpstr>Wingdings</vt:lpstr>
      <vt:lpstr>Custom Design</vt:lpstr>
      <vt:lpstr>Excel.Chart.8</vt:lpstr>
      <vt:lpstr>Chart</vt:lpstr>
      <vt:lpstr>Clip</vt:lpstr>
      <vt:lpstr>Equation</vt:lpstr>
      <vt:lpstr>PowerPoint Presentation</vt:lpstr>
      <vt:lpstr>Topic 1 Foundation</vt:lpstr>
      <vt:lpstr>PowerPoint Presentation</vt:lpstr>
      <vt:lpstr>Thanks</vt:lpstr>
      <vt:lpstr>What is a network? </vt:lpstr>
      <vt:lpstr>What is a network? </vt:lpstr>
      <vt:lpstr>There are many different types  of networks</vt:lpstr>
      <vt:lpstr>The Internet has  transformed everything</vt:lpstr>
      <vt:lpstr>The Internet transforms everything</vt:lpstr>
      <vt:lpstr>Internet research has impact</vt:lpstr>
      <vt:lpstr>The Internet is big business</vt:lpstr>
      <vt:lpstr>But why is the Internet interesting?</vt:lpstr>
      <vt:lpstr>A few defining characteristics  of the Internet</vt:lpstr>
      <vt:lpstr> A federated system</vt:lpstr>
      <vt:lpstr> A federated system </vt:lpstr>
      <vt:lpstr>Tremendous scale (2020 numbers – so some ‘weird’)</vt:lpstr>
      <vt:lpstr>Tremendous scale (2020 numbers – so some ‘weird’)</vt:lpstr>
      <vt:lpstr>Enormous diversity and  dynamic range </vt:lpstr>
      <vt:lpstr>Constant Evolution</vt:lpstr>
      <vt:lpstr>Asynchronous Operation</vt:lpstr>
      <vt:lpstr>Prone to Failure</vt:lpstr>
      <vt:lpstr>A detour</vt:lpstr>
      <vt:lpstr>8 fallacies of Distributed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The Internet is… </vt:lpstr>
      <vt:lpstr>An Engineered System</vt:lpstr>
      <vt:lpstr>Nodes and Links</vt:lpstr>
      <vt:lpstr>Properties of Links (Channels)</vt:lpstr>
      <vt:lpstr>Examples of Bandwidth-Delay</vt:lpstr>
      <vt:lpstr>Packet Delay Sending a 100B  packet from A to B?</vt:lpstr>
      <vt:lpstr>Packet Delay Sending a 100B packet from A to B?</vt:lpstr>
      <vt:lpstr>Packet Delay: The “pipe” view Sending 100B packets from A to B?</vt:lpstr>
      <vt:lpstr>Packet Delay: The “pipe” view Sending 100B packets from A to B?</vt:lpstr>
      <vt:lpstr>Packet Delay: The “pipe” view Sending 100B packets from A to B?</vt:lpstr>
      <vt:lpstr>Recall Nodes and Links</vt:lpstr>
      <vt:lpstr>What if we have more nodes?</vt:lpstr>
      <vt:lpstr>Solution: A switched network</vt:lpstr>
      <vt:lpstr>Two examples of switched networks</vt:lpstr>
      <vt:lpstr>Circuit switching</vt:lpstr>
      <vt:lpstr>Circuit switching</vt:lpstr>
      <vt:lpstr>Multiplexing</vt:lpstr>
      <vt:lpstr>Multiplexing</vt:lpstr>
      <vt:lpstr>Old Time Multiplexing</vt:lpstr>
      <vt:lpstr>Sharing Circuit Switching: FDM and TDM</vt:lpstr>
      <vt:lpstr>Time-Division Multiplexing/Demultiplexing</vt:lpstr>
      <vt:lpstr>Timing in Circuit Switching </vt:lpstr>
      <vt:lpstr>Circuit switching: pros and cons</vt:lpstr>
      <vt:lpstr>Timing in Circuit Switching</vt:lpstr>
      <vt:lpstr>Circuit switching: pros and cons</vt:lpstr>
      <vt:lpstr>Timing in Circuit Switching</vt:lpstr>
      <vt:lpstr>Timing in Circuit Switching</vt:lpstr>
      <vt:lpstr>Circuit switching: pros and cons</vt:lpstr>
      <vt:lpstr>Circuit switching</vt:lpstr>
      <vt:lpstr>Circuit switching: pros and cons</vt:lpstr>
      <vt:lpstr>Numerical example</vt:lpstr>
      <vt:lpstr>Two examples of switched networks</vt:lpstr>
      <vt:lpstr>Packet Switching</vt:lpstr>
      <vt:lpstr>Packet Switching</vt:lpstr>
      <vt:lpstr>Packet Switching</vt:lpstr>
      <vt:lpstr>Packet Switching</vt:lpstr>
      <vt:lpstr>Switches forward packets</vt:lpstr>
      <vt:lpstr>Timing in Packet Switching</vt:lpstr>
      <vt:lpstr>Timing in Packet Switching</vt:lpstr>
      <vt:lpstr>Timing in Packet Switching</vt:lpstr>
      <vt:lpstr>Packet Switching</vt:lpstr>
      <vt:lpstr>Packet Switching</vt:lpstr>
      <vt:lpstr>Packet Switching</vt:lpstr>
      <vt:lpstr>Multiplexing</vt:lpstr>
      <vt:lpstr>Three Flows with Bursty Traffic</vt:lpstr>
      <vt:lpstr>When Each Flow Gets 1/3rd of Capacity</vt:lpstr>
      <vt:lpstr>When Flows Share Total Capacity</vt:lpstr>
      <vt:lpstr>Three Flows with Bursty Traffic</vt:lpstr>
      <vt:lpstr>Three Flows with Bursty Traffic</vt:lpstr>
      <vt:lpstr>Three Flows with Bursty Traffic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Queues introduce queuing delays</vt:lpstr>
      <vt:lpstr>Queuing delay extremes</vt:lpstr>
      <vt:lpstr>Recall the Internet federation</vt:lpstr>
      <vt:lpstr>“Real” Internet delays and routes</vt:lpstr>
      <vt:lpstr>traceroute: rio.cl.cam.ac.uk to www.caida.org</vt:lpstr>
      <vt:lpstr>Internet structure: network of networks</vt:lpstr>
      <vt:lpstr>Internet structure: network of networks</vt:lpstr>
      <vt:lpstr>Internet structure: network of networks</vt:lpstr>
      <vt:lpstr>Internet structure: network of networks</vt:lpstr>
      <vt:lpstr>Tier-1 ISP: e.g., Sprint</vt:lpstr>
      <vt:lpstr>Packet Switching</vt:lpstr>
      <vt:lpstr>Packet switching versus circuit switching</vt:lpstr>
      <vt:lpstr>Packet switching versus circuit switching</vt:lpstr>
      <vt:lpstr>Packet switching versus circuit switching</vt:lpstr>
      <vt:lpstr>Packet switching versus circuit switching</vt:lpstr>
      <vt:lpstr>PowerPoint Presentation</vt:lpstr>
      <vt:lpstr>Circuit switching: pros and cons</vt:lpstr>
      <vt:lpstr>Packet switching: pros and cons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314</cp:revision>
  <cp:lastPrinted>2022-01-17T11:56:45Z</cp:lastPrinted>
  <dcterms:created xsi:type="dcterms:W3CDTF">2012-01-06T19:58:11Z</dcterms:created>
  <dcterms:modified xsi:type="dcterms:W3CDTF">2024-01-06T18:44:31Z</dcterms:modified>
</cp:coreProperties>
</file>