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media/image25.jpg" ContentType="image/jpg"/>
  <Override PartName="/ppt/media/image26.jpg" ContentType="image/jpg"/>
  <Override PartName="/ppt/media/image27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3.jpg" ContentType="image/jpg"/>
  <Override PartName="/ppt/media/image36.jpg" ContentType="image/jpg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6" r:id="rId2"/>
  </p:sldMasterIdLst>
  <p:notesMasterIdLst>
    <p:notesMasterId r:id="rId156"/>
  </p:notesMasterIdLst>
  <p:sldIdLst>
    <p:sldId id="482" r:id="rId3"/>
    <p:sldId id="297" r:id="rId4"/>
    <p:sldId id="293" r:id="rId5"/>
    <p:sldId id="294" r:id="rId6"/>
    <p:sldId id="298" r:id="rId7"/>
    <p:sldId id="295" r:id="rId8"/>
    <p:sldId id="296" r:id="rId9"/>
    <p:sldId id="299" r:id="rId10"/>
    <p:sldId id="257" r:id="rId11"/>
    <p:sldId id="260" r:id="rId12"/>
    <p:sldId id="261" r:id="rId13"/>
    <p:sldId id="300" r:id="rId14"/>
    <p:sldId id="273" r:id="rId15"/>
    <p:sldId id="262" r:id="rId16"/>
    <p:sldId id="274" r:id="rId17"/>
    <p:sldId id="287" r:id="rId18"/>
    <p:sldId id="263" r:id="rId19"/>
    <p:sldId id="264" r:id="rId20"/>
    <p:sldId id="265" r:id="rId21"/>
    <p:sldId id="266" r:id="rId22"/>
    <p:sldId id="267" r:id="rId23"/>
    <p:sldId id="268" r:id="rId24"/>
    <p:sldId id="270" r:id="rId25"/>
    <p:sldId id="269" r:id="rId26"/>
    <p:sldId id="272" r:id="rId27"/>
    <p:sldId id="275" r:id="rId28"/>
    <p:sldId id="278" r:id="rId29"/>
    <p:sldId id="276" r:id="rId30"/>
    <p:sldId id="277" r:id="rId31"/>
    <p:sldId id="279" r:id="rId32"/>
    <p:sldId id="288" r:id="rId33"/>
    <p:sldId id="301" r:id="rId34"/>
    <p:sldId id="280" r:id="rId35"/>
    <p:sldId id="302" r:id="rId36"/>
    <p:sldId id="289" r:id="rId37"/>
    <p:sldId id="281" r:id="rId38"/>
    <p:sldId id="290" r:id="rId39"/>
    <p:sldId id="292" r:id="rId40"/>
    <p:sldId id="286" r:id="rId41"/>
    <p:sldId id="291" r:id="rId42"/>
    <p:sldId id="303" r:id="rId43"/>
    <p:sldId id="483" r:id="rId44"/>
    <p:sldId id="304" r:id="rId45"/>
    <p:sldId id="283" r:id="rId46"/>
    <p:sldId id="28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271" r:id="rId62"/>
    <p:sldId id="319" r:id="rId63"/>
    <p:sldId id="320" r:id="rId64"/>
    <p:sldId id="282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484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285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85" r:id="rId1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578"/>
  </p:normalViewPr>
  <p:slideViewPr>
    <p:cSldViewPr snapToGrid="0">
      <p:cViewPr varScale="1">
        <p:scale>
          <a:sx n="109" d="100"/>
          <a:sy n="109" d="100"/>
        </p:scale>
        <p:origin x="2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theme" Target="theme/theme1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tableStyles" Target="tableStyles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tex\SIGCOMM18\experiments\figures\scaling\graphs_v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tex\SIGCOMM18\experiments\figures\scaling\graphs_v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6264435382499"/>
          <c:y val="3.997832956799529E-2"/>
          <c:w val="0.77960802557885722"/>
          <c:h val="0.78863209608276152"/>
        </c:manualLayout>
      </c:layout>
      <c:scatterChart>
        <c:scatterStyle val="lineMarker"/>
        <c:varyColors val="0"/>
        <c:ser>
          <c:idx val="0"/>
          <c:order val="0"/>
          <c:tx>
            <c:v>Standard Switch</c:v>
          </c:tx>
          <c:spPr>
            <a:ln w="47625" cap="rnd" cmpd="sng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Pipeline!$A$20:$A$564</c:f>
              <c:numCache>
                <c:formatCode>General</c:formatCode>
                <c:ptCount val="545"/>
                <c:pt idx="0">
                  <c:v>64</c:v>
                </c:pt>
                <c:pt idx="1">
                  <c:v>65</c:v>
                </c:pt>
                <c:pt idx="2">
                  <c:v>66</c:v>
                </c:pt>
                <c:pt idx="3">
                  <c:v>67</c:v>
                </c:pt>
                <c:pt idx="4">
                  <c:v>68</c:v>
                </c:pt>
                <c:pt idx="5">
                  <c:v>69</c:v>
                </c:pt>
                <c:pt idx="6">
                  <c:v>70</c:v>
                </c:pt>
                <c:pt idx="7">
                  <c:v>71</c:v>
                </c:pt>
                <c:pt idx="8">
                  <c:v>72</c:v>
                </c:pt>
                <c:pt idx="9">
                  <c:v>73</c:v>
                </c:pt>
                <c:pt idx="10">
                  <c:v>74</c:v>
                </c:pt>
                <c:pt idx="11">
                  <c:v>75</c:v>
                </c:pt>
                <c:pt idx="12">
                  <c:v>76</c:v>
                </c:pt>
                <c:pt idx="13">
                  <c:v>77</c:v>
                </c:pt>
                <c:pt idx="14">
                  <c:v>78</c:v>
                </c:pt>
                <c:pt idx="15">
                  <c:v>79</c:v>
                </c:pt>
                <c:pt idx="16">
                  <c:v>80</c:v>
                </c:pt>
                <c:pt idx="17">
                  <c:v>81</c:v>
                </c:pt>
                <c:pt idx="18">
                  <c:v>82</c:v>
                </c:pt>
                <c:pt idx="19">
                  <c:v>83</c:v>
                </c:pt>
                <c:pt idx="20">
                  <c:v>84</c:v>
                </c:pt>
                <c:pt idx="21">
                  <c:v>85</c:v>
                </c:pt>
                <c:pt idx="22">
                  <c:v>86</c:v>
                </c:pt>
                <c:pt idx="23">
                  <c:v>87</c:v>
                </c:pt>
                <c:pt idx="24">
                  <c:v>88</c:v>
                </c:pt>
                <c:pt idx="25">
                  <c:v>89</c:v>
                </c:pt>
                <c:pt idx="26">
                  <c:v>90</c:v>
                </c:pt>
                <c:pt idx="27">
                  <c:v>91</c:v>
                </c:pt>
                <c:pt idx="28">
                  <c:v>92</c:v>
                </c:pt>
                <c:pt idx="29">
                  <c:v>93</c:v>
                </c:pt>
                <c:pt idx="30">
                  <c:v>94</c:v>
                </c:pt>
                <c:pt idx="31">
                  <c:v>95</c:v>
                </c:pt>
                <c:pt idx="32">
                  <c:v>96</c:v>
                </c:pt>
                <c:pt idx="33">
                  <c:v>97</c:v>
                </c:pt>
                <c:pt idx="34">
                  <c:v>98</c:v>
                </c:pt>
                <c:pt idx="35">
                  <c:v>99</c:v>
                </c:pt>
                <c:pt idx="36">
                  <c:v>100</c:v>
                </c:pt>
                <c:pt idx="37">
                  <c:v>101</c:v>
                </c:pt>
                <c:pt idx="38">
                  <c:v>102</c:v>
                </c:pt>
                <c:pt idx="39">
                  <c:v>103</c:v>
                </c:pt>
                <c:pt idx="40">
                  <c:v>104</c:v>
                </c:pt>
                <c:pt idx="41">
                  <c:v>105</c:v>
                </c:pt>
                <c:pt idx="42">
                  <c:v>106</c:v>
                </c:pt>
                <c:pt idx="43">
                  <c:v>107</c:v>
                </c:pt>
                <c:pt idx="44">
                  <c:v>108</c:v>
                </c:pt>
                <c:pt idx="45">
                  <c:v>109</c:v>
                </c:pt>
                <c:pt idx="46">
                  <c:v>110</c:v>
                </c:pt>
                <c:pt idx="47">
                  <c:v>111</c:v>
                </c:pt>
                <c:pt idx="48">
                  <c:v>112</c:v>
                </c:pt>
                <c:pt idx="49">
                  <c:v>113</c:v>
                </c:pt>
                <c:pt idx="50">
                  <c:v>114</c:v>
                </c:pt>
                <c:pt idx="51">
                  <c:v>115</c:v>
                </c:pt>
                <c:pt idx="52">
                  <c:v>116</c:v>
                </c:pt>
                <c:pt idx="53">
                  <c:v>117</c:v>
                </c:pt>
                <c:pt idx="54">
                  <c:v>118</c:v>
                </c:pt>
                <c:pt idx="55">
                  <c:v>119</c:v>
                </c:pt>
                <c:pt idx="56">
                  <c:v>120</c:v>
                </c:pt>
                <c:pt idx="57">
                  <c:v>121</c:v>
                </c:pt>
                <c:pt idx="58">
                  <c:v>122</c:v>
                </c:pt>
                <c:pt idx="59">
                  <c:v>123</c:v>
                </c:pt>
                <c:pt idx="60">
                  <c:v>124</c:v>
                </c:pt>
                <c:pt idx="61">
                  <c:v>125</c:v>
                </c:pt>
                <c:pt idx="62">
                  <c:v>126</c:v>
                </c:pt>
                <c:pt idx="63">
                  <c:v>127</c:v>
                </c:pt>
                <c:pt idx="64">
                  <c:v>128</c:v>
                </c:pt>
                <c:pt idx="65">
                  <c:v>129</c:v>
                </c:pt>
                <c:pt idx="66">
                  <c:v>130</c:v>
                </c:pt>
                <c:pt idx="67">
                  <c:v>131</c:v>
                </c:pt>
                <c:pt idx="68">
                  <c:v>132</c:v>
                </c:pt>
                <c:pt idx="69">
                  <c:v>133</c:v>
                </c:pt>
                <c:pt idx="70">
                  <c:v>134</c:v>
                </c:pt>
                <c:pt idx="71">
                  <c:v>135</c:v>
                </c:pt>
                <c:pt idx="72">
                  <c:v>136</c:v>
                </c:pt>
                <c:pt idx="73">
                  <c:v>137</c:v>
                </c:pt>
                <c:pt idx="74">
                  <c:v>138</c:v>
                </c:pt>
                <c:pt idx="75">
                  <c:v>139</c:v>
                </c:pt>
                <c:pt idx="76">
                  <c:v>140</c:v>
                </c:pt>
                <c:pt idx="77">
                  <c:v>141</c:v>
                </c:pt>
                <c:pt idx="78">
                  <c:v>142</c:v>
                </c:pt>
                <c:pt idx="79">
                  <c:v>143</c:v>
                </c:pt>
                <c:pt idx="80">
                  <c:v>144</c:v>
                </c:pt>
                <c:pt idx="81">
                  <c:v>145</c:v>
                </c:pt>
                <c:pt idx="82">
                  <c:v>146</c:v>
                </c:pt>
                <c:pt idx="83">
                  <c:v>147</c:v>
                </c:pt>
                <c:pt idx="84">
                  <c:v>148</c:v>
                </c:pt>
                <c:pt idx="85">
                  <c:v>149</c:v>
                </c:pt>
                <c:pt idx="86">
                  <c:v>150</c:v>
                </c:pt>
                <c:pt idx="87">
                  <c:v>151</c:v>
                </c:pt>
                <c:pt idx="88">
                  <c:v>152</c:v>
                </c:pt>
                <c:pt idx="89">
                  <c:v>153</c:v>
                </c:pt>
                <c:pt idx="90">
                  <c:v>154</c:v>
                </c:pt>
                <c:pt idx="91">
                  <c:v>155</c:v>
                </c:pt>
                <c:pt idx="92">
                  <c:v>156</c:v>
                </c:pt>
                <c:pt idx="93">
                  <c:v>157</c:v>
                </c:pt>
                <c:pt idx="94">
                  <c:v>158</c:v>
                </c:pt>
                <c:pt idx="95">
                  <c:v>159</c:v>
                </c:pt>
                <c:pt idx="96">
                  <c:v>160</c:v>
                </c:pt>
                <c:pt idx="97">
                  <c:v>161</c:v>
                </c:pt>
                <c:pt idx="98">
                  <c:v>162</c:v>
                </c:pt>
                <c:pt idx="99">
                  <c:v>163</c:v>
                </c:pt>
                <c:pt idx="100">
                  <c:v>164</c:v>
                </c:pt>
                <c:pt idx="101">
                  <c:v>165</c:v>
                </c:pt>
                <c:pt idx="102">
                  <c:v>166</c:v>
                </c:pt>
                <c:pt idx="103">
                  <c:v>167</c:v>
                </c:pt>
                <c:pt idx="104">
                  <c:v>168</c:v>
                </c:pt>
                <c:pt idx="105">
                  <c:v>169</c:v>
                </c:pt>
                <c:pt idx="106">
                  <c:v>170</c:v>
                </c:pt>
                <c:pt idx="107">
                  <c:v>171</c:v>
                </c:pt>
                <c:pt idx="108">
                  <c:v>172</c:v>
                </c:pt>
                <c:pt idx="109">
                  <c:v>173</c:v>
                </c:pt>
                <c:pt idx="110">
                  <c:v>174</c:v>
                </c:pt>
                <c:pt idx="111">
                  <c:v>175</c:v>
                </c:pt>
                <c:pt idx="112">
                  <c:v>176</c:v>
                </c:pt>
                <c:pt idx="113">
                  <c:v>177</c:v>
                </c:pt>
                <c:pt idx="114">
                  <c:v>178</c:v>
                </c:pt>
                <c:pt idx="115">
                  <c:v>179</c:v>
                </c:pt>
                <c:pt idx="116">
                  <c:v>180</c:v>
                </c:pt>
                <c:pt idx="117">
                  <c:v>181</c:v>
                </c:pt>
                <c:pt idx="118">
                  <c:v>182</c:v>
                </c:pt>
                <c:pt idx="119">
                  <c:v>183</c:v>
                </c:pt>
                <c:pt idx="120">
                  <c:v>184</c:v>
                </c:pt>
                <c:pt idx="121">
                  <c:v>185</c:v>
                </c:pt>
                <c:pt idx="122">
                  <c:v>186</c:v>
                </c:pt>
                <c:pt idx="123">
                  <c:v>187</c:v>
                </c:pt>
                <c:pt idx="124">
                  <c:v>188</c:v>
                </c:pt>
                <c:pt idx="125">
                  <c:v>189</c:v>
                </c:pt>
                <c:pt idx="126">
                  <c:v>190</c:v>
                </c:pt>
                <c:pt idx="127">
                  <c:v>191</c:v>
                </c:pt>
                <c:pt idx="128">
                  <c:v>192</c:v>
                </c:pt>
                <c:pt idx="129">
                  <c:v>193</c:v>
                </c:pt>
                <c:pt idx="130">
                  <c:v>194</c:v>
                </c:pt>
                <c:pt idx="131">
                  <c:v>195</c:v>
                </c:pt>
                <c:pt idx="132">
                  <c:v>196</c:v>
                </c:pt>
                <c:pt idx="133">
                  <c:v>197</c:v>
                </c:pt>
                <c:pt idx="134">
                  <c:v>198</c:v>
                </c:pt>
                <c:pt idx="135">
                  <c:v>199</c:v>
                </c:pt>
                <c:pt idx="136">
                  <c:v>200</c:v>
                </c:pt>
                <c:pt idx="137">
                  <c:v>201</c:v>
                </c:pt>
                <c:pt idx="138">
                  <c:v>202</c:v>
                </c:pt>
                <c:pt idx="139">
                  <c:v>203</c:v>
                </c:pt>
                <c:pt idx="140">
                  <c:v>204</c:v>
                </c:pt>
                <c:pt idx="141">
                  <c:v>205</c:v>
                </c:pt>
                <c:pt idx="142">
                  <c:v>206</c:v>
                </c:pt>
                <c:pt idx="143">
                  <c:v>207</c:v>
                </c:pt>
                <c:pt idx="144">
                  <c:v>208</c:v>
                </c:pt>
                <c:pt idx="145">
                  <c:v>209</c:v>
                </c:pt>
                <c:pt idx="146">
                  <c:v>210</c:v>
                </c:pt>
                <c:pt idx="147">
                  <c:v>211</c:v>
                </c:pt>
                <c:pt idx="148">
                  <c:v>212</c:v>
                </c:pt>
                <c:pt idx="149">
                  <c:v>213</c:v>
                </c:pt>
                <c:pt idx="150">
                  <c:v>214</c:v>
                </c:pt>
                <c:pt idx="151">
                  <c:v>215</c:v>
                </c:pt>
                <c:pt idx="152">
                  <c:v>216</c:v>
                </c:pt>
                <c:pt idx="153">
                  <c:v>217</c:v>
                </c:pt>
                <c:pt idx="154">
                  <c:v>218</c:v>
                </c:pt>
                <c:pt idx="155">
                  <c:v>219</c:v>
                </c:pt>
                <c:pt idx="156">
                  <c:v>220</c:v>
                </c:pt>
                <c:pt idx="157">
                  <c:v>221</c:v>
                </c:pt>
                <c:pt idx="158">
                  <c:v>222</c:v>
                </c:pt>
                <c:pt idx="159">
                  <c:v>223</c:v>
                </c:pt>
                <c:pt idx="160">
                  <c:v>224</c:v>
                </c:pt>
                <c:pt idx="161">
                  <c:v>225</c:v>
                </c:pt>
                <c:pt idx="162">
                  <c:v>226</c:v>
                </c:pt>
                <c:pt idx="163">
                  <c:v>227</c:v>
                </c:pt>
                <c:pt idx="164">
                  <c:v>228</c:v>
                </c:pt>
                <c:pt idx="165">
                  <c:v>229</c:v>
                </c:pt>
                <c:pt idx="166">
                  <c:v>230</c:v>
                </c:pt>
                <c:pt idx="167">
                  <c:v>231</c:v>
                </c:pt>
                <c:pt idx="168">
                  <c:v>232</c:v>
                </c:pt>
                <c:pt idx="169">
                  <c:v>233</c:v>
                </c:pt>
                <c:pt idx="170">
                  <c:v>234</c:v>
                </c:pt>
                <c:pt idx="171">
                  <c:v>235</c:v>
                </c:pt>
                <c:pt idx="172">
                  <c:v>236</c:v>
                </c:pt>
                <c:pt idx="173">
                  <c:v>237</c:v>
                </c:pt>
                <c:pt idx="174">
                  <c:v>238</c:v>
                </c:pt>
                <c:pt idx="175">
                  <c:v>239</c:v>
                </c:pt>
                <c:pt idx="176">
                  <c:v>240</c:v>
                </c:pt>
                <c:pt idx="177">
                  <c:v>241</c:v>
                </c:pt>
                <c:pt idx="178">
                  <c:v>242</c:v>
                </c:pt>
                <c:pt idx="179">
                  <c:v>243</c:v>
                </c:pt>
                <c:pt idx="180">
                  <c:v>244</c:v>
                </c:pt>
                <c:pt idx="181">
                  <c:v>245</c:v>
                </c:pt>
                <c:pt idx="182">
                  <c:v>246</c:v>
                </c:pt>
                <c:pt idx="183">
                  <c:v>247</c:v>
                </c:pt>
                <c:pt idx="184">
                  <c:v>248</c:v>
                </c:pt>
                <c:pt idx="185">
                  <c:v>249</c:v>
                </c:pt>
                <c:pt idx="186">
                  <c:v>250</c:v>
                </c:pt>
                <c:pt idx="187">
                  <c:v>251</c:v>
                </c:pt>
                <c:pt idx="188">
                  <c:v>252</c:v>
                </c:pt>
                <c:pt idx="189">
                  <c:v>253</c:v>
                </c:pt>
                <c:pt idx="190">
                  <c:v>254</c:v>
                </c:pt>
                <c:pt idx="191">
                  <c:v>255</c:v>
                </c:pt>
                <c:pt idx="192">
                  <c:v>256</c:v>
                </c:pt>
                <c:pt idx="193">
                  <c:v>257</c:v>
                </c:pt>
                <c:pt idx="194">
                  <c:v>258</c:v>
                </c:pt>
                <c:pt idx="195">
                  <c:v>259</c:v>
                </c:pt>
                <c:pt idx="196">
                  <c:v>260</c:v>
                </c:pt>
                <c:pt idx="197">
                  <c:v>261</c:v>
                </c:pt>
                <c:pt idx="198">
                  <c:v>262</c:v>
                </c:pt>
                <c:pt idx="199">
                  <c:v>263</c:v>
                </c:pt>
                <c:pt idx="200">
                  <c:v>264</c:v>
                </c:pt>
                <c:pt idx="201">
                  <c:v>265</c:v>
                </c:pt>
                <c:pt idx="202">
                  <c:v>266</c:v>
                </c:pt>
                <c:pt idx="203">
                  <c:v>267</c:v>
                </c:pt>
                <c:pt idx="204">
                  <c:v>268</c:v>
                </c:pt>
                <c:pt idx="205">
                  <c:v>269</c:v>
                </c:pt>
                <c:pt idx="206">
                  <c:v>270</c:v>
                </c:pt>
                <c:pt idx="207">
                  <c:v>271</c:v>
                </c:pt>
                <c:pt idx="208">
                  <c:v>272</c:v>
                </c:pt>
                <c:pt idx="209">
                  <c:v>273</c:v>
                </c:pt>
                <c:pt idx="210">
                  <c:v>274</c:v>
                </c:pt>
                <c:pt idx="211">
                  <c:v>275</c:v>
                </c:pt>
                <c:pt idx="212">
                  <c:v>276</c:v>
                </c:pt>
                <c:pt idx="213">
                  <c:v>277</c:v>
                </c:pt>
                <c:pt idx="214">
                  <c:v>278</c:v>
                </c:pt>
                <c:pt idx="215">
                  <c:v>279</c:v>
                </c:pt>
                <c:pt idx="216">
                  <c:v>280</c:v>
                </c:pt>
                <c:pt idx="217">
                  <c:v>281</c:v>
                </c:pt>
                <c:pt idx="218">
                  <c:v>282</c:v>
                </c:pt>
                <c:pt idx="219">
                  <c:v>283</c:v>
                </c:pt>
                <c:pt idx="220">
                  <c:v>284</c:v>
                </c:pt>
                <c:pt idx="221">
                  <c:v>285</c:v>
                </c:pt>
                <c:pt idx="222">
                  <c:v>286</c:v>
                </c:pt>
                <c:pt idx="223">
                  <c:v>287</c:v>
                </c:pt>
                <c:pt idx="224">
                  <c:v>288</c:v>
                </c:pt>
                <c:pt idx="225">
                  <c:v>289</c:v>
                </c:pt>
                <c:pt idx="226">
                  <c:v>290</c:v>
                </c:pt>
                <c:pt idx="227">
                  <c:v>291</c:v>
                </c:pt>
                <c:pt idx="228">
                  <c:v>292</c:v>
                </c:pt>
                <c:pt idx="229">
                  <c:v>293</c:v>
                </c:pt>
                <c:pt idx="230">
                  <c:v>294</c:v>
                </c:pt>
                <c:pt idx="231">
                  <c:v>295</c:v>
                </c:pt>
                <c:pt idx="232">
                  <c:v>296</c:v>
                </c:pt>
                <c:pt idx="233">
                  <c:v>297</c:v>
                </c:pt>
                <c:pt idx="234">
                  <c:v>298</c:v>
                </c:pt>
                <c:pt idx="235">
                  <c:v>299</c:v>
                </c:pt>
                <c:pt idx="236">
                  <c:v>300</c:v>
                </c:pt>
                <c:pt idx="237">
                  <c:v>301</c:v>
                </c:pt>
                <c:pt idx="238">
                  <c:v>302</c:v>
                </c:pt>
                <c:pt idx="239">
                  <c:v>303</c:v>
                </c:pt>
                <c:pt idx="240">
                  <c:v>304</c:v>
                </c:pt>
                <c:pt idx="241">
                  <c:v>305</c:v>
                </c:pt>
                <c:pt idx="242">
                  <c:v>306</c:v>
                </c:pt>
                <c:pt idx="243">
                  <c:v>307</c:v>
                </c:pt>
                <c:pt idx="244">
                  <c:v>308</c:v>
                </c:pt>
                <c:pt idx="245">
                  <c:v>309</c:v>
                </c:pt>
                <c:pt idx="246">
                  <c:v>310</c:v>
                </c:pt>
                <c:pt idx="247">
                  <c:v>311</c:v>
                </c:pt>
                <c:pt idx="248">
                  <c:v>312</c:v>
                </c:pt>
                <c:pt idx="249">
                  <c:v>313</c:v>
                </c:pt>
                <c:pt idx="250">
                  <c:v>314</c:v>
                </c:pt>
                <c:pt idx="251">
                  <c:v>315</c:v>
                </c:pt>
                <c:pt idx="252">
                  <c:v>316</c:v>
                </c:pt>
                <c:pt idx="253">
                  <c:v>317</c:v>
                </c:pt>
                <c:pt idx="254">
                  <c:v>318</c:v>
                </c:pt>
                <c:pt idx="255">
                  <c:v>319</c:v>
                </c:pt>
                <c:pt idx="256">
                  <c:v>320</c:v>
                </c:pt>
                <c:pt idx="257">
                  <c:v>321</c:v>
                </c:pt>
                <c:pt idx="258">
                  <c:v>322</c:v>
                </c:pt>
                <c:pt idx="259">
                  <c:v>323</c:v>
                </c:pt>
                <c:pt idx="260">
                  <c:v>324</c:v>
                </c:pt>
                <c:pt idx="261">
                  <c:v>325</c:v>
                </c:pt>
                <c:pt idx="262">
                  <c:v>326</c:v>
                </c:pt>
                <c:pt idx="263">
                  <c:v>327</c:v>
                </c:pt>
                <c:pt idx="264">
                  <c:v>328</c:v>
                </c:pt>
                <c:pt idx="265">
                  <c:v>329</c:v>
                </c:pt>
                <c:pt idx="266">
                  <c:v>330</c:v>
                </c:pt>
                <c:pt idx="267">
                  <c:v>331</c:v>
                </c:pt>
                <c:pt idx="268">
                  <c:v>332</c:v>
                </c:pt>
                <c:pt idx="269">
                  <c:v>333</c:v>
                </c:pt>
                <c:pt idx="270">
                  <c:v>334</c:v>
                </c:pt>
                <c:pt idx="271">
                  <c:v>335</c:v>
                </c:pt>
                <c:pt idx="272">
                  <c:v>336</c:v>
                </c:pt>
                <c:pt idx="273">
                  <c:v>337</c:v>
                </c:pt>
                <c:pt idx="274">
                  <c:v>338</c:v>
                </c:pt>
                <c:pt idx="275">
                  <c:v>339</c:v>
                </c:pt>
                <c:pt idx="276">
                  <c:v>340</c:v>
                </c:pt>
                <c:pt idx="277">
                  <c:v>341</c:v>
                </c:pt>
                <c:pt idx="278">
                  <c:v>342</c:v>
                </c:pt>
                <c:pt idx="279">
                  <c:v>343</c:v>
                </c:pt>
                <c:pt idx="280">
                  <c:v>344</c:v>
                </c:pt>
                <c:pt idx="281">
                  <c:v>345</c:v>
                </c:pt>
                <c:pt idx="282">
                  <c:v>346</c:v>
                </c:pt>
                <c:pt idx="283">
                  <c:v>347</c:v>
                </c:pt>
                <c:pt idx="284">
                  <c:v>348</c:v>
                </c:pt>
                <c:pt idx="285">
                  <c:v>349</c:v>
                </c:pt>
                <c:pt idx="286">
                  <c:v>350</c:v>
                </c:pt>
                <c:pt idx="287">
                  <c:v>351</c:v>
                </c:pt>
                <c:pt idx="288">
                  <c:v>352</c:v>
                </c:pt>
                <c:pt idx="289">
                  <c:v>353</c:v>
                </c:pt>
                <c:pt idx="290">
                  <c:v>354</c:v>
                </c:pt>
                <c:pt idx="291">
                  <c:v>355</c:v>
                </c:pt>
                <c:pt idx="292">
                  <c:v>356</c:v>
                </c:pt>
                <c:pt idx="293">
                  <c:v>357</c:v>
                </c:pt>
                <c:pt idx="294">
                  <c:v>358</c:v>
                </c:pt>
                <c:pt idx="295">
                  <c:v>359</c:v>
                </c:pt>
                <c:pt idx="296">
                  <c:v>360</c:v>
                </c:pt>
                <c:pt idx="297">
                  <c:v>361</c:v>
                </c:pt>
                <c:pt idx="298">
                  <c:v>362</c:v>
                </c:pt>
                <c:pt idx="299">
                  <c:v>363</c:v>
                </c:pt>
                <c:pt idx="300">
                  <c:v>364</c:v>
                </c:pt>
                <c:pt idx="301">
                  <c:v>365</c:v>
                </c:pt>
                <c:pt idx="302">
                  <c:v>366</c:v>
                </c:pt>
                <c:pt idx="303">
                  <c:v>367</c:v>
                </c:pt>
                <c:pt idx="304">
                  <c:v>368</c:v>
                </c:pt>
                <c:pt idx="305">
                  <c:v>369</c:v>
                </c:pt>
                <c:pt idx="306">
                  <c:v>370</c:v>
                </c:pt>
                <c:pt idx="307">
                  <c:v>371</c:v>
                </c:pt>
                <c:pt idx="308">
                  <c:v>372</c:v>
                </c:pt>
                <c:pt idx="309">
                  <c:v>373</c:v>
                </c:pt>
                <c:pt idx="310">
                  <c:v>374</c:v>
                </c:pt>
                <c:pt idx="311">
                  <c:v>375</c:v>
                </c:pt>
                <c:pt idx="312">
                  <c:v>376</c:v>
                </c:pt>
                <c:pt idx="313">
                  <c:v>377</c:v>
                </c:pt>
                <c:pt idx="314">
                  <c:v>378</c:v>
                </c:pt>
                <c:pt idx="315">
                  <c:v>379</c:v>
                </c:pt>
                <c:pt idx="316">
                  <c:v>380</c:v>
                </c:pt>
                <c:pt idx="317">
                  <c:v>381</c:v>
                </c:pt>
                <c:pt idx="318">
                  <c:v>382</c:v>
                </c:pt>
                <c:pt idx="319">
                  <c:v>383</c:v>
                </c:pt>
                <c:pt idx="320">
                  <c:v>384</c:v>
                </c:pt>
                <c:pt idx="321">
                  <c:v>385</c:v>
                </c:pt>
                <c:pt idx="322">
                  <c:v>386</c:v>
                </c:pt>
                <c:pt idx="323">
                  <c:v>387</c:v>
                </c:pt>
                <c:pt idx="324">
                  <c:v>388</c:v>
                </c:pt>
                <c:pt idx="325">
                  <c:v>389</c:v>
                </c:pt>
                <c:pt idx="326">
                  <c:v>390</c:v>
                </c:pt>
                <c:pt idx="327">
                  <c:v>391</c:v>
                </c:pt>
                <c:pt idx="328">
                  <c:v>392</c:v>
                </c:pt>
                <c:pt idx="329">
                  <c:v>393</c:v>
                </c:pt>
                <c:pt idx="330">
                  <c:v>394</c:v>
                </c:pt>
                <c:pt idx="331">
                  <c:v>395</c:v>
                </c:pt>
                <c:pt idx="332">
                  <c:v>396</c:v>
                </c:pt>
                <c:pt idx="333">
                  <c:v>397</c:v>
                </c:pt>
                <c:pt idx="334">
                  <c:v>398</c:v>
                </c:pt>
                <c:pt idx="335">
                  <c:v>399</c:v>
                </c:pt>
                <c:pt idx="336">
                  <c:v>400</c:v>
                </c:pt>
                <c:pt idx="337">
                  <c:v>401</c:v>
                </c:pt>
                <c:pt idx="338">
                  <c:v>402</c:v>
                </c:pt>
                <c:pt idx="339">
                  <c:v>403</c:v>
                </c:pt>
                <c:pt idx="340">
                  <c:v>404</c:v>
                </c:pt>
                <c:pt idx="341">
                  <c:v>405</c:v>
                </c:pt>
                <c:pt idx="342">
                  <c:v>406</c:v>
                </c:pt>
                <c:pt idx="343">
                  <c:v>407</c:v>
                </c:pt>
                <c:pt idx="344">
                  <c:v>408</c:v>
                </c:pt>
                <c:pt idx="345">
                  <c:v>409</c:v>
                </c:pt>
                <c:pt idx="346">
                  <c:v>410</c:v>
                </c:pt>
                <c:pt idx="347">
                  <c:v>411</c:v>
                </c:pt>
                <c:pt idx="348">
                  <c:v>412</c:v>
                </c:pt>
                <c:pt idx="349">
                  <c:v>413</c:v>
                </c:pt>
                <c:pt idx="350">
                  <c:v>414</c:v>
                </c:pt>
                <c:pt idx="351">
                  <c:v>415</c:v>
                </c:pt>
                <c:pt idx="352">
                  <c:v>416</c:v>
                </c:pt>
                <c:pt idx="353">
                  <c:v>417</c:v>
                </c:pt>
                <c:pt idx="354">
                  <c:v>418</c:v>
                </c:pt>
                <c:pt idx="355">
                  <c:v>419</c:v>
                </c:pt>
                <c:pt idx="356">
                  <c:v>420</c:v>
                </c:pt>
                <c:pt idx="357">
                  <c:v>421</c:v>
                </c:pt>
                <c:pt idx="358">
                  <c:v>422</c:v>
                </c:pt>
                <c:pt idx="359">
                  <c:v>423</c:v>
                </c:pt>
                <c:pt idx="360">
                  <c:v>424</c:v>
                </c:pt>
                <c:pt idx="361">
                  <c:v>425</c:v>
                </c:pt>
                <c:pt idx="362">
                  <c:v>426</c:v>
                </c:pt>
                <c:pt idx="363">
                  <c:v>427</c:v>
                </c:pt>
                <c:pt idx="364">
                  <c:v>428</c:v>
                </c:pt>
                <c:pt idx="365">
                  <c:v>429</c:v>
                </c:pt>
                <c:pt idx="366">
                  <c:v>430</c:v>
                </c:pt>
                <c:pt idx="367">
                  <c:v>431</c:v>
                </c:pt>
                <c:pt idx="368">
                  <c:v>432</c:v>
                </c:pt>
                <c:pt idx="369">
                  <c:v>433</c:v>
                </c:pt>
                <c:pt idx="370">
                  <c:v>434</c:v>
                </c:pt>
                <c:pt idx="371">
                  <c:v>435</c:v>
                </c:pt>
                <c:pt idx="372">
                  <c:v>436</c:v>
                </c:pt>
                <c:pt idx="373">
                  <c:v>437</c:v>
                </c:pt>
                <c:pt idx="374">
                  <c:v>438</c:v>
                </c:pt>
                <c:pt idx="375">
                  <c:v>439</c:v>
                </c:pt>
                <c:pt idx="376">
                  <c:v>440</c:v>
                </c:pt>
                <c:pt idx="377">
                  <c:v>441</c:v>
                </c:pt>
                <c:pt idx="378">
                  <c:v>442</c:v>
                </c:pt>
                <c:pt idx="379">
                  <c:v>443</c:v>
                </c:pt>
                <c:pt idx="380">
                  <c:v>444</c:v>
                </c:pt>
                <c:pt idx="381">
                  <c:v>445</c:v>
                </c:pt>
                <c:pt idx="382">
                  <c:v>446</c:v>
                </c:pt>
                <c:pt idx="383">
                  <c:v>447</c:v>
                </c:pt>
                <c:pt idx="384">
                  <c:v>448</c:v>
                </c:pt>
                <c:pt idx="385">
                  <c:v>449</c:v>
                </c:pt>
                <c:pt idx="386">
                  <c:v>450</c:v>
                </c:pt>
                <c:pt idx="387">
                  <c:v>451</c:v>
                </c:pt>
                <c:pt idx="388">
                  <c:v>452</c:v>
                </c:pt>
                <c:pt idx="389">
                  <c:v>453</c:v>
                </c:pt>
                <c:pt idx="390">
                  <c:v>454</c:v>
                </c:pt>
                <c:pt idx="391">
                  <c:v>455</c:v>
                </c:pt>
                <c:pt idx="392">
                  <c:v>456</c:v>
                </c:pt>
                <c:pt idx="393">
                  <c:v>457</c:v>
                </c:pt>
                <c:pt idx="394">
                  <c:v>458</c:v>
                </c:pt>
                <c:pt idx="395">
                  <c:v>459</c:v>
                </c:pt>
                <c:pt idx="396">
                  <c:v>460</c:v>
                </c:pt>
                <c:pt idx="397">
                  <c:v>461</c:v>
                </c:pt>
                <c:pt idx="398">
                  <c:v>462</c:v>
                </c:pt>
                <c:pt idx="399">
                  <c:v>463</c:v>
                </c:pt>
                <c:pt idx="400">
                  <c:v>464</c:v>
                </c:pt>
                <c:pt idx="401">
                  <c:v>465</c:v>
                </c:pt>
                <c:pt idx="402">
                  <c:v>466</c:v>
                </c:pt>
                <c:pt idx="403">
                  <c:v>467</c:v>
                </c:pt>
                <c:pt idx="404">
                  <c:v>468</c:v>
                </c:pt>
                <c:pt idx="405">
                  <c:v>469</c:v>
                </c:pt>
                <c:pt idx="406">
                  <c:v>470</c:v>
                </c:pt>
                <c:pt idx="407">
                  <c:v>471</c:v>
                </c:pt>
                <c:pt idx="408">
                  <c:v>472</c:v>
                </c:pt>
                <c:pt idx="409">
                  <c:v>473</c:v>
                </c:pt>
                <c:pt idx="410">
                  <c:v>474</c:v>
                </c:pt>
                <c:pt idx="411">
                  <c:v>475</c:v>
                </c:pt>
                <c:pt idx="412">
                  <c:v>476</c:v>
                </c:pt>
                <c:pt idx="413">
                  <c:v>477</c:v>
                </c:pt>
                <c:pt idx="414">
                  <c:v>478</c:v>
                </c:pt>
                <c:pt idx="415">
                  <c:v>479</c:v>
                </c:pt>
                <c:pt idx="416">
                  <c:v>480</c:v>
                </c:pt>
                <c:pt idx="417">
                  <c:v>481</c:v>
                </c:pt>
                <c:pt idx="418">
                  <c:v>482</c:v>
                </c:pt>
                <c:pt idx="419">
                  <c:v>483</c:v>
                </c:pt>
                <c:pt idx="420">
                  <c:v>484</c:v>
                </c:pt>
                <c:pt idx="421">
                  <c:v>485</c:v>
                </c:pt>
                <c:pt idx="422">
                  <c:v>486</c:v>
                </c:pt>
                <c:pt idx="423">
                  <c:v>487</c:v>
                </c:pt>
                <c:pt idx="424">
                  <c:v>488</c:v>
                </c:pt>
                <c:pt idx="425">
                  <c:v>489</c:v>
                </c:pt>
                <c:pt idx="426">
                  <c:v>490</c:v>
                </c:pt>
                <c:pt idx="427">
                  <c:v>491</c:v>
                </c:pt>
                <c:pt idx="428">
                  <c:v>492</c:v>
                </c:pt>
                <c:pt idx="429">
                  <c:v>493</c:v>
                </c:pt>
                <c:pt idx="430">
                  <c:v>494</c:v>
                </c:pt>
                <c:pt idx="431">
                  <c:v>495</c:v>
                </c:pt>
                <c:pt idx="432">
                  <c:v>496</c:v>
                </c:pt>
                <c:pt idx="433">
                  <c:v>497</c:v>
                </c:pt>
                <c:pt idx="434">
                  <c:v>498</c:v>
                </c:pt>
                <c:pt idx="435">
                  <c:v>499</c:v>
                </c:pt>
                <c:pt idx="436">
                  <c:v>500</c:v>
                </c:pt>
                <c:pt idx="437">
                  <c:v>501</c:v>
                </c:pt>
                <c:pt idx="438">
                  <c:v>502</c:v>
                </c:pt>
                <c:pt idx="439">
                  <c:v>503</c:v>
                </c:pt>
                <c:pt idx="440">
                  <c:v>504</c:v>
                </c:pt>
                <c:pt idx="441">
                  <c:v>505</c:v>
                </c:pt>
                <c:pt idx="442">
                  <c:v>506</c:v>
                </c:pt>
                <c:pt idx="443">
                  <c:v>507</c:v>
                </c:pt>
                <c:pt idx="444">
                  <c:v>508</c:v>
                </c:pt>
                <c:pt idx="445">
                  <c:v>509</c:v>
                </c:pt>
                <c:pt idx="446">
                  <c:v>510</c:v>
                </c:pt>
                <c:pt idx="447">
                  <c:v>511</c:v>
                </c:pt>
                <c:pt idx="448">
                  <c:v>512</c:v>
                </c:pt>
                <c:pt idx="449">
                  <c:v>513</c:v>
                </c:pt>
                <c:pt idx="450">
                  <c:v>544</c:v>
                </c:pt>
                <c:pt idx="451">
                  <c:v>545</c:v>
                </c:pt>
                <c:pt idx="452">
                  <c:v>576</c:v>
                </c:pt>
                <c:pt idx="453">
                  <c:v>577</c:v>
                </c:pt>
                <c:pt idx="454">
                  <c:v>608</c:v>
                </c:pt>
                <c:pt idx="455">
                  <c:v>609</c:v>
                </c:pt>
                <c:pt idx="456">
                  <c:v>640</c:v>
                </c:pt>
                <c:pt idx="457">
                  <c:v>641</c:v>
                </c:pt>
                <c:pt idx="458">
                  <c:v>672</c:v>
                </c:pt>
                <c:pt idx="459">
                  <c:v>673</c:v>
                </c:pt>
                <c:pt idx="460">
                  <c:v>704</c:v>
                </c:pt>
                <c:pt idx="461">
                  <c:v>705</c:v>
                </c:pt>
                <c:pt idx="462">
                  <c:v>736</c:v>
                </c:pt>
                <c:pt idx="463">
                  <c:v>737</c:v>
                </c:pt>
                <c:pt idx="464">
                  <c:v>768</c:v>
                </c:pt>
                <c:pt idx="465">
                  <c:v>769</c:v>
                </c:pt>
                <c:pt idx="466">
                  <c:v>800</c:v>
                </c:pt>
                <c:pt idx="467">
                  <c:v>801</c:v>
                </c:pt>
                <c:pt idx="468">
                  <c:v>832</c:v>
                </c:pt>
                <c:pt idx="469">
                  <c:v>833</c:v>
                </c:pt>
                <c:pt idx="470">
                  <c:v>864</c:v>
                </c:pt>
                <c:pt idx="471">
                  <c:v>865</c:v>
                </c:pt>
                <c:pt idx="472">
                  <c:v>896</c:v>
                </c:pt>
                <c:pt idx="473">
                  <c:v>897</c:v>
                </c:pt>
                <c:pt idx="474">
                  <c:v>928</c:v>
                </c:pt>
                <c:pt idx="475">
                  <c:v>929</c:v>
                </c:pt>
                <c:pt idx="476">
                  <c:v>960</c:v>
                </c:pt>
                <c:pt idx="477">
                  <c:v>961</c:v>
                </c:pt>
                <c:pt idx="478">
                  <c:v>992</c:v>
                </c:pt>
                <c:pt idx="479">
                  <c:v>993</c:v>
                </c:pt>
                <c:pt idx="480">
                  <c:v>1024</c:v>
                </c:pt>
                <c:pt idx="481">
                  <c:v>1025</c:v>
                </c:pt>
                <c:pt idx="482">
                  <c:v>1056</c:v>
                </c:pt>
                <c:pt idx="483">
                  <c:v>1057</c:v>
                </c:pt>
                <c:pt idx="484">
                  <c:v>1088</c:v>
                </c:pt>
                <c:pt idx="485">
                  <c:v>1089</c:v>
                </c:pt>
                <c:pt idx="486">
                  <c:v>1120</c:v>
                </c:pt>
                <c:pt idx="487">
                  <c:v>1121</c:v>
                </c:pt>
                <c:pt idx="488">
                  <c:v>1152</c:v>
                </c:pt>
                <c:pt idx="489">
                  <c:v>1153</c:v>
                </c:pt>
                <c:pt idx="490">
                  <c:v>1184</c:v>
                </c:pt>
                <c:pt idx="491">
                  <c:v>1185</c:v>
                </c:pt>
                <c:pt idx="492">
                  <c:v>1216</c:v>
                </c:pt>
                <c:pt idx="493">
                  <c:v>1217</c:v>
                </c:pt>
                <c:pt idx="494">
                  <c:v>1248</c:v>
                </c:pt>
                <c:pt idx="495">
                  <c:v>1249</c:v>
                </c:pt>
                <c:pt idx="496">
                  <c:v>1280</c:v>
                </c:pt>
                <c:pt idx="497">
                  <c:v>1281</c:v>
                </c:pt>
                <c:pt idx="498">
                  <c:v>1312</c:v>
                </c:pt>
                <c:pt idx="499">
                  <c:v>1313</c:v>
                </c:pt>
                <c:pt idx="500">
                  <c:v>1344</c:v>
                </c:pt>
                <c:pt idx="501">
                  <c:v>1345</c:v>
                </c:pt>
                <c:pt idx="502">
                  <c:v>1376</c:v>
                </c:pt>
                <c:pt idx="503">
                  <c:v>1377</c:v>
                </c:pt>
                <c:pt idx="504">
                  <c:v>1408</c:v>
                </c:pt>
                <c:pt idx="505">
                  <c:v>1409</c:v>
                </c:pt>
                <c:pt idx="506">
                  <c:v>1440</c:v>
                </c:pt>
                <c:pt idx="507">
                  <c:v>1441</c:v>
                </c:pt>
                <c:pt idx="508">
                  <c:v>1472</c:v>
                </c:pt>
                <c:pt idx="509">
                  <c:v>1473</c:v>
                </c:pt>
                <c:pt idx="510">
                  <c:v>1504</c:v>
                </c:pt>
                <c:pt idx="511">
                  <c:v>1505</c:v>
                </c:pt>
                <c:pt idx="512">
                  <c:v>1536</c:v>
                </c:pt>
                <c:pt idx="513">
                  <c:v>1792</c:v>
                </c:pt>
                <c:pt idx="514">
                  <c:v>2048</c:v>
                </c:pt>
                <c:pt idx="515">
                  <c:v>2304</c:v>
                </c:pt>
                <c:pt idx="516">
                  <c:v>2560</c:v>
                </c:pt>
                <c:pt idx="517">
                  <c:v>2816</c:v>
                </c:pt>
                <c:pt idx="518">
                  <c:v>3072</c:v>
                </c:pt>
                <c:pt idx="519">
                  <c:v>3328</c:v>
                </c:pt>
                <c:pt idx="520">
                  <c:v>3584</c:v>
                </c:pt>
                <c:pt idx="521">
                  <c:v>3840</c:v>
                </c:pt>
                <c:pt idx="522">
                  <c:v>4096</c:v>
                </c:pt>
                <c:pt idx="523">
                  <c:v>4352</c:v>
                </c:pt>
                <c:pt idx="524">
                  <c:v>4608</c:v>
                </c:pt>
                <c:pt idx="525">
                  <c:v>4864</c:v>
                </c:pt>
                <c:pt idx="526">
                  <c:v>5120</c:v>
                </c:pt>
                <c:pt idx="527">
                  <c:v>5376</c:v>
                </c:pt>
                <c:pt idx="528">
                  <c:v>5632</c:v>
                </c:pt>
                <c:pt idx="529">
                  <c:v>5888</c:v>
                </c:pt>
                <c:pt idx="530">
                  <c:v>6144</c:v>
                </c:pt>
                <c:pt idx="531">
                  <c:v>6400</c:v>
                </c:pt>
                <c:pt idx="532">
                  <c:v>6656</c:v>
                </c:pt>
                <c:pt idx="533">
                  <c:v>6912</c:v>
                </c:pt>
                <c:pt idx="534">
                  <c:v>7168</c:v>
                </c:pt>
                <c:pt idx="535">
                  <c:v>7424</c:v>
                </c:pt>
                <c:pt idx="536">
                  <c:v>7680</c:v>
                </c:pt>
                <c:pt idx="537">
                  <c:v>7936</c:v>
                </c:pt>
                <c:pt idx="538">
                  <c:v>8192</c:v>
                </c:pt>
                <c:pt idx="539">
                  <c:v>8448</c:v>
                </c:pt>
                <c:pt idx="540">
                  <c:v>8704</c:v>
                </c:pt>
                <c:pt idx="541">
                  <c:v>8960</c:v>
                </c:pt>
                <c:pt idx="542">
                  <c:v>9216</c:v>
                </c:pt>
                <c:pt idx="543">
                  <c:v>9472</c:v>
                </c:pt>
                <c:pt idx="544">
                  <c:v>9728</c:v>
                </c:pt>
              </c:numCache>
            </c:numRef>
          </c:xVal>
          <c:yVal>
            <c:numRef>
              <c:f>Pipeline!$G$20:$G$564</c:f>
              <c:numCache>
                <c:formatCode>General</c:formatCode>
                <c:ptCount val="545"/>
                <c:pt idx="0">
                  <c:v>18.470418470418469</c:v>
                </c:pt>
                <c:pt idx="1">
                  <c:v>18.253119429590019</c:v>
                </c:pt>
                <c:pt idx="2">
                  <c:v>18.040873854827343</c:v>
                </c:pt>
                <c:pt idx="3">
                  <c:v>17.833507488679903</c:v>
                </c:pt>
                <c:pt idx="4">
                  <c:v>17.630853994490362</c:v>
                </c:pt>
                <c:pt idx="5">
                  <c:v>17.432754511406198</c:v>
                </c:pt>
                <c:pt idx="6">
                  <c:v>17.239057239057242</c:v>
                </c:pt>
                <c:pt idx="7">
                  <c:v>17.049617049617048</c:v>
                </c:pt>
                <c:pt idx="8">
                  <c:v>16.864295125164691</c:v>
                </c:pt>
                <c:pt idx="9">
                  <c:v>16.682958618442491</c:v>
                </c:pt>
                <c:pt idx="10">
                  <c:v>16.505480335267571</c:v>
                </c:pt>
                <c:pt idx="11">
                  <c:v>16.331738437001597</c:v>
                </c:pt>
                <c:pt idx="12">
                  <c:v>16.161616161616163</c:v>
                </c:pt>
                <c:pt idx="13">
                  <c:v>15.995001562011872</c:v>
                </c:pt>
                <c:pt idx="14">
                  <c:v>15.831787260358691</c:v>
                </c:pt>
                <c:pt idx="15">
                  <c:v>15.671870217324765</c:v>
                </c:pt>
                <c:pt idx="16">
                  <c:v>15.515151515151516</c:v>
                </c:pt>
                <c:pt idx="17">
                  <c:v>15.361536153615363</c:v>
                </c:pt>
                <c:pt idx="18">
                  <c:v>15.210932857991683</c:v>
                </c:pt>
                <c:pt idx="19">
                  <c:v>15.063253898205357</c:v>
                </c:pt>
                <c:pt idx="20">
                  <c:v>14.918414918414918</c:v>
                </c:pt>
                <c:pt idx="21">
                  <c:v>14.776334776334776</c:v>
                </c:pt>
                <c:pt idx="22">
                  <c:v>14.636935391652374</c:v>
                </c:pt>
                <c:pt idx="23">
                  <c:v>14.500141602945341</c:v>
                </c:pt>
                <c:pt idx="24">
                  <c:v>14.365881032547701</c:v>
                </c:pt>
                <c:pt idx="25">
                  <c:v>14.234083958854601</c:v>
                </c:pt>
                <c:pt idx="26">
                  <c:v>14.104683195592287</c:v>
                </c:pt>
                <c:pt idx="27">
                  <c:v>13.977613977613979</c:v>
                </c:pt>
                <c:pt idx="28">
                  <c:v>13.852813852813853</c:v>
                </c:pt>
                <c:pt idx="29">
                  <c:v>13.730222579780103</c:v>
                </c:pt>
                <c:pt idx="30">
                  <c:v>13.609782030834664</c:v>
                </c:pt>
                <c:pt idx="31">
                  <c:v>13.491436100131754</c:v>
                </c:pt>
                <c:pt idx="32">
                  <c:v>13.375130616509926</c:v>
                </c:pt>
                <c:pt idx="33">
                  <c:v>13.260813260813261</c:v>
                </c:pt>
                <c:pt idx="34">
                  <c:v>13.14843348741654</c:v>
                </c:pt>
                <c:pt idx="35">
                  <c:v>13.037942449707156</c:v>
                </c:pt>
                <c:pt idx="36">
                  <c:v>12.929292929292929</c:v>
                </c:pt>
                <c:pt idx="37">
                  <c:v>12.822439268720261</c:v>
                </c:pt>
                <c:pt idx="38">
                  <c:v>12.717337307501243</c:v>
                </c:pt>
                <c:pt idx="39">
                  <c:v>12.613944321261396</c:v>
                </c:pt>
                <c:pt idx="40">
                  <c:v>12.512218963831868</c:v>
                </c:pt>
                <c:pt idx="41">
                  <c:v>12.412121212121212</c:v>
                </c:pt>
                <c:pt idx="42">
                  <c:v>12.313612313612314</c:v>
                </c:pt>
                <c:pt idx="43">
                  <c:v>12.216654736339777</c:v>
                </c:pt>
                <c:pt idx="44">
                  <c:v>12.121212121212123</c:v>
                </c:pt>
                <c:pt idx="45">
                  <c:v>12.027249236551562</c:v>
                </c:pt>
                <c:pt idx="46">
                  <c:v>11.934731934731936</c:v>
                </c:pt>
                <c:pt idx="47">
                  <c:v>11.843627110802684</c:v>
                </c:pt>
                <c:pt idx="48">
                  <c:v>11.753902662993573</c:v>
                </c:pt>
                <c:pt idx="49">
                  <c:v>11.66552745500114</c:v>
                </c:pt>
                <c:pt idx="50">
                  <c:v>11.578471279963818</c:v>
                </c:pt>
                <c:pt idx="51">
                  <c:v>11.49270482603816</c:v>
                </c:pt>
                <c:pt idx="52">
                  <c:v>11.408199643493761</c:v>
                </c:pt>
                <c:pt idx="53">
                  <c:v>11.32492811324928</c:v>
                </c:pt>
                <c:pt idx="54">
                  <c:v>11.24286341677646</c:v>
                </c:pt>
                <c:pt idx="55">
                  <c:v>11.161979507303249</c:v>
                </c:pt>
                <c:pt idx="56">
                  <c:v>11.082251082251084</c:v>
                </c:pt>
                <c:pt idx="57">
                  <c:v>11.003653556845048</c:v>
                </c:pt>
                <c:pt idx="58">
                  <c:v>10.926163038839094</c:v>
                </c:pt>
                <c:pt idx="59">
                  <c:v>10.84975630430176</c:v>
                </c:pt>
                <c:pt idx="60">
                  <c:v>10.774410774410775</c:v>
                </c:pt>
                <c:pt idx="61">
                  <c:v>10.700104493207943</c:v>
                </c:pt>
                <c:pt idx="62">
                  <c:v>10.62681610626816</c:v>
                </c:pt>
                <c:pt idx="63">
                  <c:v>10.554524840239127</c:v>
                </c:pt>
                <c:pt idx="64">
                  <c:v>10.483210483210485</c:v>
                </c:pt>
                <c:pt idx="65">
                  <c:v>10.412853365873501</c:v>
                </c:pt>
                <c:pt idx="66">
                  <c:v>10.343434343434344</c:v>
                </c:pt>
                <c:pt idx="67">
                  <c:v>10.274934778246037</c:v>
                </c:pt>
                <c:pt idx="68">
                  <c:v>10.207336523125997</c:v>
                </c:pt>
                <c:pt idx="69">
                  <c:v>10.140621905327789</c:v>
                </c:pt>
                <c:pt idx="70">
                  <c:v>10.074773711137347</c:v>
                </c:pt>
                <c:pt idx="71">
                  <c:v>10.009775171065494</c:v>
                </c:pt>
                <c:pt idx="72">
                  <c:v>9.9456099456099452</c:v>
                </c:pt>
                <c:pt idx="73">
                  <c:v>9.8822621115614737</c:v>
                </c:pt>
                <c:pt idx="74">
                  <c:v>9.8197161488300733</c:v>
                </c:pt>
                <c:pt idx="75">
                  <c:v>9.7579569277682499</c:v>
                </c:pt>
                <c:pt idx="76">
                  <c:v>9.6969696969696972</c:v>
                </c:pt>
                <c:pt idx="77">
                  <c:v>9.6367400715226808</c:v>
                </c:pt>
                <c:pt idx="78">
                  <c:v>9.577254021698467</c:v>
                </c:pt>
                <c:pt idx="79">
                  <c:v>9.5184978620561456</c:v>
                </c:pt>
                <c:pt idx="80">
                  <c:v>9.460458240946048</c:v>
                </c:pt>
                <c:pt idx="81">
                  <c:v>9.4031221303948591</c:v>
                </c:pt>
                <c:pt idx="82">
                  <c:v>9.3464768163563363</c:v>
                </c:pt>
                <c:pt idx="83">
                  <c:v>9.2905098893122844</c:v>
                </c:pt>
                <c:pt idx="84">
                  <c:v>9.2352092352092345</c:v>
                </c:pt>
                <c:pt idx="85">
                  <c:v>9.1805630267168716</c:v>
                </c:pt>
                <c:pt idx="86">
                  <c:v>9.1265597147950093</c:v>
                </c:pt>
                <c:pt idx="87">
                  <c:v>9.0731880205564419</c:v>
                </c:pt>
                <c:pt idx="88">
                  <c:v>9.0204369274136713</c:v>
                </c:pt>
                <c:pt idx="89">
                  <c:v>8.9682956734979857</c:v>
                </c:pt>
                <c:pt idx="90">
                  <c:v>8.9167537443399514</c:v>
                </c:pt>
                <c:pt idx="91">
                  <c:v>8.8658008658008658</c:v>
                </c:pt>
                <c:pt idx="92">
                  <c:v>8.8154269972451811</c:v>
                </c:pt>
                <c:pt idx="93">
                  <c:v>8.7656223249443599</c:v>
                </c:pt>
                <c:pt idx="94">
                  <c:v>8.7163772557030992</c:v>
                </c:pt>
                <c:pt idx="95">
                  <c:v>8.6676824106991717</c:v>
                </c:pt>
                <c:pt idx="96">
                  <c:v>8.6195286195286211</c:v>
                </c:pt>
                <c:pt idx="97">
                  <c:v>8.571906914448352</c:v>
                </c:pt>
                <c:pt idx="98">
                  <c:v>8.5248085248085239</c:v>
                </c:pt>
                <c:pt idx="99">
                  <c:v>8.4782248716674946</c:v>
                </c:pt>
                <c:pt idx="100">
                  <c:v>8.4321475625823457</c:v>
                </c:pt>
                <c:pt idx="101">
                  <c:v>8.3865683865683884</c:v>
                </c:pt>
                <c:pt idx="102">
                  <c:v>8.3414793092212456</c:v>
                </c:pt>
                <c:pt idx="103">
                  <c:v>8.2968724679954633</c:v>
                </c:pt>
                <c:pt idx="104">
                  <c:v>8.2527401676337853</c:v>
                </c:pt>
                <c:pt idx="105">
                  <c:v>8.2090748757415426</c:v>
                </c:pt>
                <c:pt idx="106">
                  <c:v>8.1658692185007986</c:v>
                </c:pt>
                <c:pt idx="107">
                  <c:v>8.1231159765191183</c:v>
                </c:pt>
                <c:pt idx="108">
                  <c:v>8.0808080808080813</c:v>
                </c:pt>
                <c:pt idx="109">
                  <c:v>8.0389386088867951</c:v>
                </c:pt>
                <c:pt idx="110">
                  <c:v>7.997500781005936</c:v>
                </c:pt>
                <c:pt idx="111">
                  <c:v>7.9564879564879574</c:v>
                </c:pt>
                <c:pt idx="112">
                  <c:v>7.9158936301793457</c:v>
                </c:pt>
                <c:pt idx="113">
                  <c:v>7.8757114290109227</c:v>
                </c:pt>
                <c:pt idx="114">
                  <c:v>7.8359351086623823</c:v>
                </c:pt>
                <c:pt idx="115">
                  <c:v>7.7965585503273944</c:v>
                </c:pt>
                <c:pt idx="116">
                  <c:v>7.7575757575757578</c:v>
                </c:pt>
                <c:pt idx="117">
                  <c:v>7.7189808533092119</c:v>
                </c:pt>
                <c:pt idx="118">
                  <c:v>7.6807680768076816</c:v>
                </c:pt>
                <c:pt idx="119">
                  <c:v>7.6429317808628161</c:v>
                </c:pt>
                <c:pt idx="120">
                  <c:v>7.6054664289958414</c:v>
                </c:pt>
                <c:pt idx="121">
                  <c:v>7.5683665927568375</c:v>
                </c:pt>
                <c:pt idx="122">
                  <c:v>7.5316269491026784</c:v>
                </c:pt>
                <c:pt idx="123">
                  <c:v>7.4952422778509735</c:v>
                </c:pt>
                <c:pt idx="124">
                  <c:v>7.4592074592074589</c:v>
                </c:pt>
                <c:pt idx="125">
                  <c:v>7.4235174713643612</c:v>
                </c:pt>
                <c:pt idx="126">
                  <c:v>7.3881673881673882</c:v>
                </c:pt>
                <c:pt idx="127">
                  <c:v>7.3531523768490601</c:v>
                </c:pt>
                <c:pt idx="128">
                  <c:v>7.3184676958261869</c:v>
                </c:pt>
                <c:pt idx="129">
                  <c:v>7.2841086925593972</c:v>
                </c:pt>
                <c:pt idx="130">
                  <c:v>7.2500708014726705</c:v>
                </c:pt>
                <c:pt idx="131">
                  <c:v>7.2163495419309367</c:v>
                </c:pt>
                <c:pt idx="132">
                  <c:v>7.1829405162738507</c:v>
                </c:pt>
                <c:pt idx="133">
                  <c:v>7.149839407903924</c:v>
                </c:pt>
                <c:pt idx="134">
                  <c:v>7.1170419794273005</c:v>
                </c:pt>
                <c:pt idx="135">
                  <c:v>7.0845440708454408</c:v>
                </c:pt>
                <c:pt idx="136">
                  <c:v>7.0523415977961434</c:v>
                </c:pt>
                <c:pt idx="137">
                  <c:v>7.020430549842315</c:v>
                </c:pt>
                <c:pt idx="138">
                  <c:v>6.9888069888069895</c:v>
                </c:pt>
                <c:pt idx="139">
                  <c:v>6.9574670471531466</c:v>
                </c:pt>
                <c:pt idx="140">
                  <c:v>6.9264069264069263</c:v>
                </c:pt>
                <c:pt idx="141">
                  <c:v>6.8956228956228953</c:v>
                </c:pt>
                <c:pt idx="142">
                  <c:v>6.8651112898900513</c:v>
                </c:pt>
                <c:pt idx="143">
                  <c:v>6.83486850887732</c:v>
                </c:pt>
                <c:pt idx="144">
                  <c:v>6.8048910154173319</c:v>
                </c:pt>
                <c:pt idx="145">
                  <c:v>6.7751753341273</c:v>
                </c:pt>
                <c:pt idx="146">
                  <c:v>6.7457180500658769</c:v>
                </c:pt>
                <c:pt idx="147">
                  <c:v>6.7165158074248978</c:v>
                </c:pt>
                <c:pt idx="148">
                  <c:v>6.6875653082549631</c:v>
                </c:pt>
                <c:pt idx="149">
                  <c:v>6.6588633112238265</c:v>
                </c:pt>
                <c:pt idx="150">
                  <c:v>6.6304066304066307</c:v>
                </c:pt>
                <c:pt idx="151">
                  <c:v>6.6021921341070282</c:v>
                </c:pt>
                <c:pt idx="152">
                  <c:v>6.5742167437082699</c:v>
                </c:pt>
                <c:pt idx="153">
                  <c:v>6.5464774325533828</c:v>
                </c:pt>
                <c:pt idx="154">
                  <c:v>6.5189712248535781</c:v>
                </c:pt>
                <c:pt idx="155">
                  <c:v>6.4916951946240653</c:v>
                </c:pt>
                <c:pt idx="156">
                  <c:v>6.4646464646464645</c:v>
                </c:pt>
                <c:pt idx="157">
                  <c:v>6.43782220545706</c:v>
                </c:pt>
                <c:pt idx="158">
                  <c:v>6.4112196343601306</c:v>
                </c:pt>
                <c:pt idx="159">
                  <c:v>6.3848360144656446</c:v>
                </c:pt>
                <c:pt idx="160">
                  <c:v>6.3586686537506214</c:v>
                </c:pt>
                <c:pt idx="161">
                  <c:v>6.3327149041434758</c:v>
                </c:pt>
                <c:pt idx="162">
                  <c:v>6.3069721606306981</c:v>
                </c:pt>
                <c:pt idx="163">
                  <c:v>6.2814378603852292</c:v>
                </c:pt>
                <c:pt idx="164">
                  <c:v>6.2561094819159342</c:v>
                </c:pt>
                <c:pt idx="165">
                  <c:v>6.2309845442375558</c:v>
                </c:pt>
                <c:pt idx="166">
                  <c:v>6.2060606060606061</c:v>
                </c:pt>
                <c:pt idx="167">
                  <c:v>6.1813352650006035</c:v>
                </c:pt>
                <c:pt idx="168">
                  <c:v>6.1568061568061569</c:v>
                </c:pt>
                <c:pt idx="169">
                  <c:v>6.132470954605342</c:v>
                </c:pt>
                <c:pt idx="170">
                  <c:v>6.1083273681698884</c:v>
                </c:pt>
                <c:pt idx="171">
                  <c:v>6.0843731431966726</c:v>
                </c:pt>
                <c:pt idx="172">
                  <c:v>6.0606060606060614</c:v>
                </c:pt>
                <c:pt idx="173">
                  <c:v>6.0370239358566211</c:v>
                </c:pt>
                <c:pt idx="174">
                  <c:v>6.0136246182757809</c:v>
                </c:pt>
                <c:pt idx="175">
                  <c:v>5.9904059904059901</c:v>
                </c:pt>
                <c:pt idx="176">
                  <c:v>5.9673659673659678</c:v>
                </c:pt>
                <c:pt idx="177">
                  <c:v>5.9445024962266348</c:v>
                </c:pt>
                <c:pt idx="178">
                  <c:v>5.921813555401342</c:v>
                </c:pt>
                <c:pt idx="179">
                  <c:v>5.8992971540500054</c:v>
                </c:pt>
                <c:pt idx="180">
                  <c:v>5.8769513314967865</c:v>
                </c:pt>
                <c:pt idx="181">
                  <c:v>5.854774156660949</c:v>
                </c:pt>
                <c:pt idx="182">
                  <c:v>5.8327637275005699</c:v>
                </c:pt>
                <c:pt idx="183">
                  <c:v>5.8109181704687325</c:v>
                </c:pt>
                <c:pt idx="184">
                  <c:v>5.7892356399819089</c:v>
                </c:pt>
                <c:pt idx="185">
                  <c:v>5.7677143179001922</c:v>
                </c:pt>
                <c:pt idx="186">
                  <c:v>5.7463524130190802</c:v>
                </c:pt>
                <c:pt idx="187">
                  <c:v>5.7251481605725143</c:v>
                </c:pt>
                <c:pt idx="188">
                  <c:v>5.7040998217468806</c:v>
                </c:pt>
                <c:pt idx="189">
                  <c:v>5.6832056832056832</c:v>
                </c:pt>
                <c:pt idx="190">
                  <c:v>5.66246405662464</c:v>
                </c:pt>
                <c:pt idx="191">
                  <c:v>5.6418732782369156</c:v>
                </c:pt>
                <c:pt idx="192">
                  <c:v>5.6214317083882301</c:v>
                </c:pt>
                <c:pt idx="193">
                  <c:v>11.202275462203261</c:v>
                </c:pt>
                <c:pt idx="194">
                  <c:v>11.161979507303249</c:v>
                </c:pt>
                <c:pt idx="195">
                  <c:v>11.121972412294994</c:v>
                </c:pt>
                <c:pt idx="196">
                  <c:v>11.082251082251084</c:v>
                </c:pt>
                <c:pt idx="197">
                  <c:v>11.04281246630001</c:v>
                </c:pt>
                <c:pt idx="198">
                  <c:v>11.003653556845048</c:v>
                </c:pt>
                <c:pt idx="199">
                  <c:v>10.964771388799658</c:v>
                </c:pt>
                <c:pt idx="200">
                  <c:v>10.926163038839094</c:v>
                </c:pt>
                <c:pt idx="201">
                  <c:v>10.88782562466773</c:v>
                </c:pt>
                <c:pt idx="202">
                  <c:v>10.84975630430176</c:v>
                </c:pt>
                <c:pt idx="203">
                  <c:v>10.81195227536691</c:v>
                </c:pt>
                <c:pt idx="204">
                  <c:v>10.774410774410775</c:v>
                </c:pt>
                <c:pt idx="205">
                  <c:v>10.737129076229424</c:v>
                </c:pt>
                <c:pt idx="206">
                  <c:v>10.700104493207943</c:v>
                </c:pt>
                <c:pt idx="207">
                  <c:v>10.66333437467458</c:v>
                </c:pt>
                <c:pt idx="208">
                  <c:v>10.62681610626816</c:v>
                </c:pt>
                <c:pt idx="209">
                  <c:v>10.590547109318441</c:v>
                </c:pt>
                <c:pt idx="210">
                  <c:v>10.554524840239127</c:v>
                </c:pt>
                <c:pt idx="211">
                  <c:v>10.518746789933232</c:v>
                </c:pt>
                <c:pt idx="212">
                  <c:v>10.483210483210485</c:v>
                </c:pt>
                <c:pt idx="213">
                  <c:v>10.44791347821651</c:v>
                </c:pt>
                <c:pt idx="214">
                  <c:v>10.412853365873501</c:v>
                </c:pt>
                <c:pt idx="215">
                  <c:v>10.378027769332119</c:v>
                </c:pt>
                <c:pt idx="216">
                  <c:v>10.343434343434344</c:v>
                </c:pt>
                <c:pt idx="217">
                  <c:v>10.309070774187054</c:v>
                </c:pt>
                <c:pt idx="218">
                  <c:v>10.274934778246037</c:v>
                </c:pt>
                <c:pt idx="219">
                  <c:v>10.241024102410242</c:v>
                </c:pt>
                <c:pt idx="220">
                  <c:v>10.207336523125997</c:v>
                </c:pt>
                <c:pt idx="221">
                  <c:v>10.173869846000994</c:v>
                </c:pt>
                <c:pt idx="222">
                  <c:v>10.140621905327789</c:v>
                </c:pt>
                <c:pt idx="223">
                  <c:v>10.107590563616622</c:v>
                </c:pt>
                <c:pt idx="224">
                  <c:v>10.074773711137347</c:v>
                </c:pt>
                <c:pt idx="225">
                  <c:v>10.042169265470237</c:v>
                </c:pt>
                <c:pt idx="226">
                  <c:v>10.009775171065494</c:v>
                </c:pt>
                <c:pt idx="227">
                  <c:v>9.9775893988112649</c:v>
                </c:pt>
                <c:pt idx="228">
                  <c:v>9.9456099456099452</c:v>
                </c:pt>
                <c:pt idx="229">
                  <c:v>9.9138348339626301</c:v>
                </c:pt>
                <c:pt idx="230">
                  <c:v>9.8822621115614737</c:v>
                </c:pt>
                <c:pt idx="231">
                  <c:v>9.8508898508898515</c:v>
                </c:pt>
                <c:pt idx="232">
                  <c:v>9.8197161488300733</c:v>
                </c:pt>
                <c:pt idx="233">
                  <c:v>9.7887391262785588</c:v>
                </c:pt>
                <c:pt idx="234">
                  <c:v>9.7579569277682499</c:v>
                </c:pt>
                <c:pt idx="235">
                  <c:v>9.7273677210981297</c:v>
                </c:pt>
                <c:pt idx="236">
                  <c:v>9.6969696969696972</c:v>
                </c:pt>
                <c:pt idx="237">
                  <c:v>9.6667610686302279</c:v>
                </c:pt>
                <c:pt idx="238">
                  <c:v>9.6367400715226808</c:v>
                </c:pt>
                <c:pt idx="239">
                  <c:v>9.6069049629421155</c:v>
                </c:pt>
                <c:pt idx="240">
                  <c:v>9.577254021698467</c:v>
                </c:pt>
                <c:pt idx="241">
                  <c:v>9.5477855477855478</c:v>
                </c:pt>
                <c:pt idx="242">
                  <c:v>9.5184978620561456</c:v>
                </c:pt>
                <c:pt idx="243">
                  <c:v>9.4893893059030692</c:v>
                </c:pt>
                <c:pt idx="244">
                  <c:v>9.460458240946048</c:v>
                </c:pt>
                <c:pt idx="245">
                  <c:v>9.4317030487243265</c:v>
                </c:pt>
                <c:pt idx="246">
                  <c:v>9.4031221303948591</c:v>
                </c:pt>
                <c:pt idx="247">
                  <c:v>9.3747139064359608</c:v>
                </c:pt>
                <c:pt idx="248">
                  <c:v>9.3464768163563363</c:v>
                </c:pt>
                <c:pt idx="249">
                  <c:v>9.3184093184093175</c:v>
                </c:pt>
                <c:pt idx="250">
                  <c:v>9.2905098893122844</c:v>
                </c:pt>
                <c:pt idx="251">
                  <c:v>9.2627770239710543</c:v>
                </c:pt>
                <c:pt idx="252">
                  <c:v>9.2352092352092345</c:v>
                </c:pt>
                <c:pt idx="253">
                  <c:v>9.2078050535023834</c:v>
                </c:pt>
                <c:pt idx="254">
                  <c:v>9.1805630267168716</c:v>
                </c:pt>
                <c:pt idx="255">
                  <c:v>9.1534817198534029</c:v>
                </c:pt>
                <c:pt idx="256">
                  <c:v>9.1265597147950093</c:v>
                </c:pt>
                <c:pt idx="257">
                  <c:v>9.099795610059541</c:v>
                </c:pt>
                <c:pt idx="258">
                  <c:v>9.0731880205564419</c:v>
                </c:pt>
                <c:pt idx="259">
                  <c:v>9.0467355773478229</c:v>
                </c:pt>
                <c:pt idx="260">
                  <c:v>9.0204369274136713</c:v>
                </c:pt>
                <c:pt idx="261">
                  <c:v>8.9942907334211686</c:v>
                </c:pt>
                <c:pt idx="262">
                  <c:v>8.9682956734979857</c:v>
                </c:pt>
                <c:pt idx="263">
                  <c:v>8.9424504410095196</c:v>
                </c:pt>
                <c:pt idx="264">
                  <c:v>8.9167537443399514</c:v>
                </c:pt>
                <c:pt idx="265">
                  <c:v>8.8912043066770856</c:v>
                </c:pt>
                <c:pt idx="266">
                  <c:v>8.8658008658008658</c:v>
                </c:pt>
                <c:pt idx="267">
                  <c:v>8.8405421738755088</c:v>
                </c:pt>
                <c:pt idx="268">
                  <c:v>8.8154269972451811</c:v>
                </c:pt>
                <c:pt idx="269">
                  <c:v>8.7904541162331533</c:v>
                </c:pt>
                <c:pt idx="270">
                  <c:v>8.7656223249443599</c:v>
                </c:pt>
                <c:pt idx="271">
                  <c:v>8.7409304310712752</c:v>
                </c:pt>
                <c:pt idx="272">
                  <c:v>8.7163772557030992</c:v>
                </c:pt>
                <c:pt idx="273">
                  <c:v>8.6919616331381029</c:v>
                </c:pt>
                <c:pt idx="274">
                  <c:v>8.6676824106991717</c:v>
                </c:pt>
                <c:pt idx="275">
                  <c:v>8.643538448552377</c:v>
                </c:pt>
                <c:pt idx="276">
                  <c:v>8.6195286195286211</c:v>
                </c:pt>
                <c:pt idx="277">
                  <c:v>8.5956518089482099</c:v>
                </c:pt>
                <c:pt idx="278">
                  <c:v>8.571906914448352</c:v>
                </c:pt>
                <c:pt idx="279">
                  <c:v>8.5482928458135063</c:v>
                </c:pt>
                <c:pt idx="280">
                  <c:v>8.5248085248085239</c:v>
                </c:pt>
                <c:pt idx="281">
                  <c:v>8.5014528850145279</c:v>
                </c:pt>
                <c:pt idx="282">
                  <c:v>8.4782248716674946</c:v>
                </c:pt>
                <c:pt idx="283">
                  <c:v>8.4551234414994632</c:v>
                </c:pt>
                <c:pt idx="284">
                  <c:v>8.4321475625823457</c:v>
                </c:pt>
                <c:pt idx="285">
                  <c:v>8.4092962141742635</c:v>
                </c:pt>
                <c:pt idx="286">
                  <c:v>8.3865683865683884</c:v>
                </c:pt>
                <c:pt idx="287">
                  <c:v>8.3639630809442131</c:v>
                </c:pt>
                <c:pt idx="288">
                  <c:v>8.3414793092212456</c:v>
                </c:pt>
                <c:pt idx="289">
                  <c:v>8.3191160939150208</c:v>
                </c:pt>
                <c:pt idx="290">
                  <c:v>8.2968724679954633</c:v>
                </c:pt>
                <c:pt idx="291">
                  <c:v>8.2747474747474765</c:v>
                </c:pt>
                <c:pt idx="292">
                  <c:v>8.2527401676337853</c:v>
                </c:pt>
                <c:pt idx="293">
                  <c:v>8.2308496101599555</c:v>
                </c:pt>
                <c:pt idx="294">
                  <c:v>8.2090748757415426</c:v>
                </c:pt>
                <c:pt idx="295">
                  <c:v>8.18741504757336</c:v>
                </c:pt>
                <c:pt idx="296">
                  <c:v>8.1658692185007986</c:v>
                </c:pt>
                <c:pt idx="297">
                  <c:v>8.1444364908931828</c:v>
                </c:pt>
                <c:pt idx="298">
                  <c:v>8.1231159765191183</c:v>
                </c:pt>
                <c:pt idx="299">
                  <c:v>8.1019067964237692</c:v>
                </c:pt>
                <c:pt idx="300">
                  <c:v>8.0808080808080813</c:v>
                </c:pt>
                <c:pt idx="301">
                  <c:v>8.0598189689098785</c:v>
                </c:pt>
                <c:pt idx="302">
                  <c:v>8.0389386088867951</c:v>
                </c:pt>
                <c:pt idx="303">
                  <c:v>8.0181661577010424</c:v>
                </c:pt>
                <c:pt idx="304">
                  <c:v>7.997500781005936</c:v>
                </c:pt>
                <c:pt idx="305">
                  <c:v>7.9769416530341992</c:v>
                </c:pt>
                <c:pt idx="306">
                  <c:v>7.9564879564879574</c:v>
                </c:pt>
                <c:pt idx="307">
                  <c:v>7.9361388824304422</c:v>
                </c:pt>
                <c:pt idx="308">
                  <c:v>7.9158936301793457</c:v>
                </c:pt>
                <c:pt idx="309">
                  <c:v>7.8957514072017894</c:v>
                </c:pt>
                <c:pt idx="310">
                  <c:v>7.8757114290109227</c:v>
                </c:pt>
                <c:pt idx="311">
                  <c:v>7.8557729190640586</c:v>
                </c:pt>
                <c:pt idx="312">
                  <c:v>7.8359351086623823</c:v>
                </c:pt>
                <c:pt idx="313">
                  <c:v>7.8161972368521493</c:v>
                </c:pt>
                <c:pt idx="314">
                  <c:v>7.7965585503273944</c:v>
                </c:pt>
                <c:pt idx="315">
                  <c:v>7.7770183033340938</c:v>
                </c:pt>
                <c:pt idx="316">
                  <c:v>7.7575757575757578</c:v>
                </c:pt>
                <c:pt idx="317">
                  <c:v>7.7382301821204553</c:v>
                </c:pt>
                <c:pt idx="318">
                  <c:v>7.7189808533092119</c:v>
                </c:pt>
                <c:pt idx="319">
                  <c:v>7.6998270546657652</c:v>
                </c:pt>
                <c:pt idx="320">
                  <c:v>7.6807680768076816</c:v>
                </c:pt>
                <c:pt idx="321">
                  <c:v>7.6618032173587745</c:v>
                </c:pt>
                <c:pt idx="322">
                  <c:v>7.6429317808628161</c:v>
                </c:pt>
                <c:pt idx="323">
                  <c:v>7.6241530786985345</c:v>
                </c:pt>
                <c:pt idx="324">
                  <c:v>7.6054664289958414</c:v>
                </c:pt>
                <c:pt idx="325">
                  <c:v>7.5868711565533085</c:v>
                </c:pt>
                <c:pt idx="326">
                  <c:v>7.5683665927568375</c:v>
                </c:pt>
                <c:pt idx="327">
                  <c:v>7.5499520754995206</c:v>
                </c:pt>
                <c:pt idx="328">
                  <c:v>7.5316269491026784</c:v>
                </c:pt>
                <c:pt idx="329">
                  <c:v>7.5133905642380219</c:v>
                </c:pt>
                <c:pt idx="330">
                  <c:v>7.4952422778509735</c:v>
                </c:pt>
                <c:pt idx="331">
                  <c:v>7.477181453085068</c:v>
                </c:pt>
                <c:pt idx="332">
                  <c:v>7.4592074592074589</c:v>
                </c:pt>
                <c:pt idx="333">
                  <c:v>7.4413196715355001</c:v>
                </c:pt>
                <c:pt idx="334">
                  <c:v>7.4235174713643612</c:v>
                </c:pt>
                <c:pt idx="335">
                  <c:v>7.405800245895712</c:v>
                </c:pt>
                <c:pt idx="336">
                  <c:v>7.3881673881673882</c:v>
                </c:pt>
                <c:pt idx="337">
                  <c:v>7.3706182969840928</c:v>
                </c:pt>
                <c:pt idx="338">
                  <c:v>7.3531523768490601</c:v>
                </c:pt>
                <c:pt idx="339">
                  <c:v>7.3357690378966991</c:v>
                </c:pt>
                <c:pt idx="340">
                  <c:v>7.3184676958261869</c:v>
                </c:pt>
                <c:pt idx="341">
                  <c:v>7.3012477718360067</c:v>
                </c:pt>
                <c:pt idx="342">
                  <c:v>7.2841086925593972</c:v>
                </c:pt>
                <c:pt idx="343">
                  <c:v>7.2670498900007097</c:v>
                </c:pt>
                <c:pt idx="344">
                  <c:v>7.2500708014726705</c:v>
                </c:pt>
                <c:pt idx="345">
                  <c:v>7.2331708695345061</c:v>
                </c:pt>
                <c:pt idx="346">
                  <c:v>7.2163495419309367</c:v>
                </c:pt>
                <c:pt idx="347">
                  <c:v>7.1996062715320264</c:v>
                </c:pt>
                <c:pt idx="348">
                  <c:v>7.1829405162738507</c:v>
                </c:pt>
                <c:pt idx="349">
                  <c:v>7.1663517391000076</c:v>
                </c:pt>
                <c:pt idx="350">
                  <c:v>7.149839407903924</c:v>
                </c:pt>
                <c:pt idx="351">
                  <c:v>7.133402995471962</c:v>
                </c:pt>
                <c:pt idx="352">
                  <c:v>7.1170419794273005</c:v>
                </c:pt>
                <c:pt idx="353">
                  <c:v>7.1007558421746078</c:v>
                </c:pt>
                <c:pt idx="354">
                  <c:v>7.0845440708454408</c:v>
                </c:pt>
                <c:pt idx="355">
                  <c:v>7.0684061572444259</c:v>
                </c:pt>
                <c:pt idx="356">
                  <c:v>7.0523415977961434</c:v>
                </c:pt>
                <c:pt idx="357">
                  <c:v>7.0363498934927504</c:v>
                </c:pt>
                <c:pt idx="358">
                  <c:v>7.020430549842315</c:v>
                </c:pt>
                <c:pt idx="359">
                  <c:v>7.0045830768178403</c:v>
                </c:pt>
                <c:pt idx="360">
                  <c:v>6.9888069888069895</c:v>
                </c:pt>
                <c:pt idx="361">
                  <c:v>6.9731018045624786</c:v>
                </c:pt>
                <c:pt idx="362">
                  <c:v>6.9574670471531466</c:v>
                </c:pt>
                <c:pt idx="363">
                  <c:v>6.941902243915667</c:v>
                </c:pt>
                <c:pt idx="364">
                  <c:v>6.9264069264069263</c:v>
                </c:pt>
                <c:pt idx="365">
                  <c:v>6.9109806303570229</c:v>
                </c:pt>
                <c:pt idx="366">
                  <c:v>6.8956228956228953</c:v>
                </c:pt>
                <c:pt idx="367">
                  <c:v>6.8803332661425793</c:v>
                </c:pt>
                <c:pt idx="368">
                  <c:v>6.8651112898900513</c:v>
                </c:pt>
                <c:pt idx="369">
                  <c:v>6.8499565188306919</c:v>
                </c:pt>
                <c:pt idx="370">
                  <c:v>6.83486850887732</c:v>
                </c:pt>
                <c:pt idx="371">
                  <c:v>6.8198468198468198</c:v>
                </c:pt>
                <c:pt idx="372">
                  <c:v>6.8048910154173319</c:v>
                </c:pt>
                <c:pt idx="373">
                  <c:v>6.7900006630860021</c:v>
                </c:pt>
                <c:pt idx="374">
                  <c:v>6.7751753341273</c:v>
                </c:pt>
                <c:pt idx="375">
                  <c:v>6.7604146035518582</c:v>
                </c:pt>
                <c:pt idx="376">
                  <c:v>6.7457180500658769</c:v>
                </c:pt>
                <c:pt idx="377">
                  <c:v>6.7310852560310259</c:v>
                </c:pt>
                <c:pt idx="378">
                  <c:v>6.7165158074248978</c:v>
                </c:pt>
                <c:pt idx="379">
                  <c:v>6.7020092938019511</c:v>
                </c:pt>
                <c:pt idx="380">
                  <c:v>6.6875653082549631</c:v>
                </c:pt>
                <c:pt idx="381">
                  <c:v>6.6731834473769966</c:v>
                </c:pt>
                <c:pt idx="382">
                  <c:v>6.6588633112238265</c:v>
                </c:pt>
                <c:pt idx="383">
                  <c:v>6.6446045032768808</c:v>
                </c:pt>
                <c:pt idx="384">
                  <c:v>6.6304066304066307</c:v>
                </c:pt>
                <c:pt idx="385">
                  <c:v>6.6162693028364679</c:v>
                </c:pt>
                <c:pt idx="386">
                  <c:v>6.6021921341070282</c:v>
                </c:pt>
                <c:pt idx="387">
                  <c:v>6.5881747410409837</c:v>
                </c:pt>
                <c:pt idx="388">
                  <c:v>6.5742167437082699</c:v>
                </c:pt>
                <c:pt idx="389">
                  <c:v>6.5603177653917619</c:v>
                </c:pt>
                <c:pt idx="390">
                  <c:v>6.5464774325533828</c:v>
                </c:pt>
                <c:pt idx="391">
                  <c:v>6.532695374800638</c:v>
                </c:pt>
                <c:pt idx="392">
                  <c:v>6.5189712248535781</c:v>
                </c:pt>
                <c:pt idx="393">
                  <c:v>6.5053046185121657</c:v>
                </c:pt>
                <c:pt idx="394">
                  <c:v>6.4916951946240653</c:v>
                </c:pt>
                <c:pt idx="395">
                  <c:v>6.4781425950528249</c:v>
                </c:pt>
                <c:pt idx="396">
                  <c:v>6.4646464646464645</c:v>
                </c:pt>
                <c:pt idx="397">
                  <c:v>6.4512064512064518</c:v>
                </c:pt>
                <c:pt idx="398">
                  <c:v>6.43782220545706</c:v>
                </c:pt>
                <c:pt idx="399">
                  <c:v>6.4244933810151208</c:v>
                </c:pt>
                <c:pt idx="400">
                  <c:v>6.4112196343601306</c:v>
                </c:pt>
                <c:pt idx="401">
                  <c:v>6.3980006248047481</c:v>
                </c:pt>
                <c:pt idx="402">
                  <c:v>6.3848360144656446</c:v>
                </c:pt>
                <c:pt idx="403">
                  <c:v>6.3717254682347093</c:v>
                </c:pt>
                <c:pt idx="404">
                  <c:v>6.3586686537506214</c:v>
                </c:pt>
                <c:pt idx="405">
                  <c:v>6.3456652413707637</c:v>
                </c:pt>
                <c:pt idx="406">
                  <c:v>6.3327149041434758</c:v>
                </c:pt>
                <c:pt idx="407">
                  <c:v>6.3198173177806591</c:v>
                </c:pt>
                <c:pt idx="408">
                  <c:v>6.3069721606306981</c:v>
                </c:pt>
                <c:pt idx="409">
                  <c:v>6.2941791136517304</c:v>
                </c:pt>
                <c:pt idx="410">
                  <c:v>6.2814378603852292</c:v>
                </c:pt>
                <c:pt idx="411">
                  <c:v>6.2687480869299055</c:v>
                </c:pt>
                <c:pt idx="412">
                  <c:v>6.2561094819159342</c:v>
                </c:pt>
                <c:pt idx="413">
                  <c:v>6.2435217364794831</c:v>
                </c:pt>
                <c:pt idx="414">
                  <c:v>6.2309845442375558</c:v>
                </c:pt>
                <c:pt idx="415">
                  <c:v>6.2184976012631328</c:v>
                </c:pt>
                <c:pt idx="416">
                  <c:v>6.2060606060606061</c:v>
                </c:pt>
                <c:pt idx="417">
                  <c:v>6.1936732595415238</c:v>
                </c:pt>
                <c:pt idx="418">
                  <c:v>6.1813352650006035</c:v>
                </c:pt>
                <c:pt idx="419">
                  <c:v>6.1690463280920547</c:v>
                </c:pt>
                <c:pt idx="420">
                  <c:v>6.1568061568061569</c:v>
                </c:pt>
                <c:pt idx="421">
                  <c:v>6.1446144614461442</c:v>
                </c:pt>
                <c:pt idx="422">
                  <c:v>6.132470954605342</c:v>
                </c:pt>
                <c:pt idx="423">
                  <c:v>6.120375351144582</c:v>
                </c:pt>
                <c:pt idx="424">
                  <c:v>6.1083273681698884</c:v>
                </c:pt>
                <c:pt idx="425">
                  <c:v>6.0963267250104183</c:v>
                </c:pt>
                <c:pt idx="426">
                  <c:v>6.0843731431966726</c:v>
                </c:pt>
                <c:pt idx="427">
                  <c:v>6.072466346438949</c:v>
                </c:pt>
                <c:pt idx="428">
                  <c:v>6.0606060606060614</c:v>
                </c:pt>
                <c:pt idx="429">
                  <c:v>6.0487920137042943</c:v>
                </c:pt>
                <c:pt idx="430">
                  <c:v>6.0370239358566211</c:v>
                </c:pt>
                <c:pt idx="431">
                  <c:v>6.0253015592821422</c:v>
                </c:pt>
                <c:pt idx="432">
                  <c:v>6.0136246182757809</c:v>
                </c:pt>
                <c:pt idx="433">
                  <c:v>6.0019928491882073</c:v>
                </c:pt>
                <c:pt idx="434">
                  <c:v>5.9904059904059901</c:v>
                </c:pt>
                <c:pt idx="435">
                  <c:v>5.9788637823319899</c:v>
                </c:pt>
                <c:pt idx="436">
                  <c:v>5.9673659673659678</c:v>
                </c:pt>
                <c:pt idx="437">
                  <c:v>5.9559122898854184</c:v>
                </c:pt>
                <c:pt idx="438">
                  <c:v>5.9445024962266348</c:v>
                </c:pt>
                <c:pt idx="439">
                  <c:v>5.9331363346659725</c:v>
                </c:pt>
                <c:pt idx="440">
                  <c:v>5.921813555401342</c:v>
                </c:pt>
                <c:pt idx="441">
                  <c:v>5.9105339105339105</c:v>
                </c:pt>
                <c:pt idx="442">
                  <c:v>5.8992971540500054</c:v>
                </c:pt>
                <c:pt idx="443">
                  <c:v>5.8881030418032321</c:v>
                </c:pt>
                <c:pt idx="444">
                  <c:v>5.8769513314967865</c:v>
                </c:pt>
                <c:pt idx="445">
                  <c:v>5.8658417826659797</c:v>
                </c:pt>
                <c:pt idx="446">
                  <c:v>5.854774156660949</c:v>
                </c:pt>
                <c:pt idx="447">
                  <c:v>5.8437482166295727</c:v>
                </c:pt>
                <c:pt idx="448">
                  <c:v>5.8327637275005699</c:v>
                </c:pt>
                <c:pt idx="449">
                  <c:v>8.7327306839501961</c:v>
                </c:pt>
                <c:pt idx="450">
                  <c:v>8.2527401676337853</c:v>
                </c:pt>
                <c:pt idx="451">
                  <c:v>8.2381335478680615</c:v>
                </c:pt>
                <c:pt idx="452">
                  <c:v>7.8096400244051267</c:v>
                </c:pt>
                <c:pt idx="453">
                  <c:v>7.7965585503273962</c:v>
                </c:pt>
                <c:pt idx="454">
                  <c:v>7.4116965836711062</c:v>
                </c:pt>
                <c:pt idx="455">
                  <c:v>7.3999132822662252</c:v>
                </c:pt>
                <c:pt idx="456">
                  <c:v>7.0523415977961434</c:v>
                </c:pt>
                <c:pt idx="457">
                  <c:v>7.0416723971943354</c:v>
                </c:pt>
                <c:pt idx="458">
                  <c:v>6.7262217551234889</c:v>
                </c:pt>
                <c:pt idx="459">
                  <c:v>6.7165158074248996</c:v>
                </c:pt>
                <c:pt idx="460">
                  <c:v>6.4289301858362631</c:v>
                </c:pt>
                <c:pt idx="461">
                  <c:v>6.4200626959247646</c:v>
                </c:pt>
                <c:pt idx="462">
                  <c:v>6.1568061568061569</c:v>
                </c:pt>
                <c:pt idx="463">
                  <c:v>6.1486729914735205</c:v>
                </c:pt>
                <c:pt idx="464">
                  <c:v>5.9067835717581918</c:v>
                </c:pt>
                <c:pt idx="465">
                  <c:v>7.8657295387333406</c:v>
                </c:pt>
                <c:pt idx="466">
                  <c:v>7.5683665927568375</c:v>
                </c:pt>
                <c:pt idx="467">
                  <c:v>7.5591481194404455</c:v>
                </c:pt>
                <c:pt idx="468">
                  <c:v>7.2841086925593972</c:v>
                </c:pt>
                <c:pt idx="469">
                  <c:v>7.2755692919819541</c:v>
                </c:pt>
                <c:pt idx="470">
                  <c:v>7.020430549842315</c:v>
                </c:pt>
                <c:pt idx="471">
                  <c:v>7.0124978599554879</c:v>
                </c:pt>
                <c:pt idx="472">
                  <c:v>6.7751753341273</c:v>
                </c:pt>
                <c:pt idx="473">
                  <c:v>6.7677869204586774</c:v>
                </c:pt>
                <c:pt idx="474">
                  <c:v>6.5464774325533828</c:v>
                </c:pt>
                <c:pt idx="475">
                  <c:v>6.5395791423188676</c:v>
                </c:pt>
                <c:pt idx="476">
                  <c:v>6.3327149041434758</c:v>
                </c:pt>
                <c:pt idx="477">
                  <c:v>6.3262595372687125</c:v>
                </c:pt>
                <c:pt idx="478">
                  <c:v>6.132470954605342</c:v>
                </c:pt>
                <c:pt idx="479">
                  <c:v>6.1264171826856924</c:v>
                </c:pt>
                <c:pt idx="480">
                  <c:v>5.9445024962266348</c:v>
                </c:pt>
                <c:pt idx="481">
                  <c:v>7.4235174713643612</c:v>
                </c:pt>
                <c:pt idx="482">
                  <c:v>7.2096428973752387</c:v>
                </c:pt>
                <c:pt idx="483">
                  <c:v>7.2029487071269811</c:v>
                </c:pt>
                <c:pt idx="484">
                  <c:v>7.0014221638770371</c:v>
                </c:pt>
                <c:pt idx="485">
                  <c:v>6.9951088887067243</c:v>
                </c:pt>
                <c:pt idx="486">
                  <c:v>6.8048910154173319</c:v>
                </c:pt>
                <c:pt idx="487">
                  <c:v>6.7989270443258176</c:v>
                </c:pt>
                <c:pt idx="488">
                  <c:v>6.6190919433240252</c:v>
                </c:pt>
                <c:pt idx="489">
                  <c:v>6.6134490686920362</c:v>
                </c:pt>
                <c:pt idx="490">
                  <c:v>6.4431692338669082</c:v>
                </c:pt>
                <c:pt idx="491">
                  <c:v>6.4378222054570609</c:v>
                </c:pt>
                <c:pt idx="492">
                  <c:v>6.2763557909188981</c:v>
                </c:pt>
                <c:pt idx="493">
                  <c:v>6.271281938218074</c:v>
                </c:pt>
                <c:pt idx="494">
                  <c:v>6.117961953924099</c:v>
                </c:pt>
                <c:pt idx="495">
                  <c:v>6.1131408649139143</c:v>
                </c:pt>
                <c:pt idx="496">
                  <c:v>5.9673659673659678</c:v>
                </c:pt>
                <c:pt idx="497">
                  <c:v>7.1553350569492009</c:v>
                </c:pt>
                <c:pt idx="498">
                  <c:v>6.9888069888069886</c:v>
                </c:pt>
                <c:pt idx="499">
                  <c:v>6.9835640728363924</c:v>
                </c:pt>
                <c:pt idx="500">
                  <c:v>6.8248467075446548</c:v>
                </c:pt>
                <c:pt idx="501">
                  <c:v>6.8198468198468207</c:v>
                </c:pt>
                <c:pt idx="502">
                  <c:v>6.6684032300078142</c:v>
                </c:pt>
                <c:pt idx="503">
                  <c:v>6.6636298561853327</c:v>
                </c:pt>
                <c:pt idx="504">
                  <c:v>6.5189712248535781</c:v>
                </c:pt>
                <c:pt idx="505">
                  <c:v>6.5144093135695655</c:v>
                </c:pt>
                <c:pt idx="506">
                  <c:v>6.3760896637608973</c:v>
                </c:pt>
                <c:pt idx="507">
                  <c:v>6.3717254682347093</c:v>
                </c:pt>
                <c:pt idx="508">
                  <c:v>6.2393370704362656</c:v>
                </c:pt>
                <c:pt idx="509">
                  <c:v>6.2351580101077761</c:v>
                </c:pt>
                <c:pt idx="510">
                  <c:v>6.1083273681698884</c:v>
                </c:pt>
                <c:pt idx="511">
                  <c:v>6.1043219076005961</c:v>
                </c:pt>
                <c:pt idx="512">
                  <c:v>5.9827062397756494</c:v>
                </c:pt>
                <c:pt idx="513">
                  <c:v>5.9937119539768551</c:v>
                </c:pt>
                <c:pt idx="514">
                  <c:v>6.0019928491882073</c:v>
                </c:pt>
                <c:pt idx="515">
                  <c:v>6.0084493819433575</c:v>
                </c:pt>
                <c:pt idx="516">
                  <c:v>6.0136246182757818</c:v>
                </c:pt>
                <c:pt idx="517">
                  <c:v>6.0178655383168786</c:v>
                </c:pt>
                <c:pt idx="518">
                  <c:v>6.0214042102787264</c:v>
                </c:pt>
                <c:pt idx="519">
                  <c:v>6.0244017233264548</c:v>
                </c:pt>
                <c:pt idx="520">
                  <c:v>6.0269733965627426</c:v>
                </c:pt>
                <c:pt idx="521">
                  <c:v>6.0292039566650963</c:v>
                </c:pt>
                <c:pt idx="522">
                  <c:v>6.0311570515652155</c:v>
                </c:pt>
                <c:pt idx="523">
                  <c:v>6.0328814217194831</c:v>
                </c:pt>
                <c:pt idx="524">
                  <c:v>6.0344150231790685</c:v>
                </c:pt>
                <c:pt idx="525">
                  <c:v>6.0357878539696728</c:v>
                </c:pt>
                <c:pt idx="526">
                  <c:v>6.0370239358566202</c:v>
                </c:pt>
                <c:pt idx="527">
                  <c:v>6.0381427319900256</c:v>
                </c:pt>
                <c:pt idx="528">
                  <c:v>6.0391601792875678</c:v>
                </c:pt>
                <c:pt idx="529">
                  <c:v>6.0400894524117268</c:v>
                </c:pt>
                <c:pt idx="530">
                  <c:v>6.0409415373724267</c:v>
                </c:pt>
                <c:pt idx="531">
                  <c:v>6.0417256678938926</c:v>
                </c:pt>
                <c:pt idx="532">
                  <c:v>6.0424496613831549</c:v>
                </c:pt>
                <c:pt idx="533">
                  <c:v>6.0431201804542836</c:v>
                </c:pt>
                <c:pt idx="534">
                  <c:v>6.0437429385676467</c:v>
                </c:pt>
                <c:pt idx="535">
                  <c:v>6.0443228632374257</c:v>
                </c:pt>
                <c:pt idx="536">
                  <c:v>6.0448642266824084</c:v>
                </c:pt>
                <c:pt idx="537">
                  <c:v>6.0453707512531043</c:v>
                </c:pt>
                <c:pt idx="538">
                  <c:v>6.0458456951394117</c:v>
                </c:pt>
                <c:pt idx="539">
                  <c:v>6.0462919225318839</c:v>
                </c:pt>
                <c:pt idx="540">
                  <c:v>6.0467119614299811</c:v>
                </c:pt>
                <c:pt idx="541">
                  <c:v>6.0471080515623949</c:v>
                </c:pt>
                <c:pt idx="542">
                  <c:v>6.0474821843379667</c:v>
                </c:pt>
                <c:pt idx="543">
                  <c:v>6.0478361363317124</c:v>
                </c:pt>
                <c:pt idx="544">
                  <c:v>6.0481714974944358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3A-469D-9594-205510B96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063696"/>
        <c:axId val="374070360"/>
      </c:scatterChart>
      <c:valAx>
        <c:axId val="374063696"/>
        <c:scaling>
          <c:orientation val="minMax"/>
          <c:max val="160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Packet Size [B]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070360"/>
        <c:crosses val="autoZero"/>
        <c:crossBetween val="midCat"/>
        <c:majorUnit val="200"/>
      </c:valAx>
      <c:valAx>
        <c:axId val="37407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Required Parallelism</a:t>
                </a:r>
              </a:p>
            </c:rich>
          </c:tx>
          <c:layout>
            <c:manualLayout>
              <c:xMode val="edge"/>
              <c:yMode val="edge"/>
              <c:x val="1.8920646174873792E-2"/>
              <c:y val="0.24365282865458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063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6264435382499"/>
          <c:y val="3.997832956799529E-2"/>
          <c:w val="0.77960802557885722"/>
          <c:h val="0.78863209608276152"/>
        </c:manualLayout>
      </c:layout>
      <c:scatterChart>
        <c:scatterStyle val="lineMarker"/>
        <c:varyColors val="0"/>
        <c:ser>
          <c:idx val="0"/>
          <c:order val="0"/>
          <c:tx>
            <c:v>Standard Switch</c:v>
          </c:tx>
          <c:spPr>
            <a:ln w="47625" cap="rnd" cmpd="sng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Pipeline!$A$20:$A$564</c:f>
              <c:numCache>
                <c:formatCode>General</c:formatCode>
                <c:ptCount val="545"/>
                <c:pt idx="0">
                  <c:v>64</c:v>
                </c:pt>
                <c:pt idx="1">
                  <c:v>65</c:v>
                </c:pt>
                <c:pt idx="2">
                  <c:v>66</c:v>
                </c:pt>
                <c:pt idx="3">
                  <c:v>67</c:v>
                </c:pt>
                <c:pt idx="4">
                  <c:v>68</c:v>
                </c:pt>
                <c:pt idx="5">
                  <c:v>69</c:v>
                </c:pt>
                <c:pt idx="6">
                  <c:v>70</c:v>
                </c:pt>
                <c:pt idx="7">
                  <c:v>71</c:v>
                </c:pt>
                <c:pt idx="8">
                  <c:v>72</c:v>
                </c:pt>
                <c:pt idx="9">
                  <c:v>73</c:v>
                </c:pt>
                <c:pt idx="10">
                  <c:v>74</c:v>
                </c:pt>
                <c:pt idx="11">
                  <c:v>75</c:v>
                </c:pt>
                <c:pt idx="12">
                  <c:v>76</c:v>
                </c:pt>
                <c:pt idx="13">
                  <c:v>77</c:v>
                </c:pt>
                <c:pt idx="14">
                  <c:v>78</c:v>
                </c:pt>
                <c:pt idx="15">
                  <c:v>79</c:v>
                </c:pt>
                <c:pt idx="16">
                  <c:v>80</c:v>
                </c:pt>
                <c:pt idx="17">
                  <c:v>81</c:v>
                </c:pt>
                <c:pt idx="18">
                  <c:v>82</c:v>
                </c:pt>
                <c:pt idx="19">
                  <c:v>83</c:v>
                </c:pt>
                <c:pt idx="20">
                  <c:v>84</c:v>
                </c:pt>
                <c:pt idx="21">
                  <c:v>85</c:v>
                </c:pt>
                <c:pt idx="22">
                  <c:v>86</c:v>
                </c:pt>
                <c:pt idx="23">
                  <c:v>87</c:v>
                </c:pt>
                <c:pt idx="24">
                  <c:v>88</c:v>
                </c:pt>
                <c:pt idx="25">
                  <c:v>89</c:v>
                </c:pt>
                <c:pt idx="26">
                  <c:v>90</c:v>
                </c:pt>
                <c:pt idx="27">
                  <c:v>91</c:v>
                </c:pt>
                <c:pt idx="28">
                  <c:v>92</c:v>
                </c:pt>
                <c:pt idx="29">
                  <c:v>93</c:v>
                </c:pt>
                <c:pt idx="30">
                  <c:v>94</c:v>
                </c:pt>
                <c:pt idx="31">
                  <c:v>95</c:v>
                </c:pt>
                <c:pt idx="32">
                  <c:v>96</c:v>
                </c:pt>
                <c:pt idx="33">
                  <c:v>97</c:v>
                </c:pt>
                <c:pt idx="34">
                  <c:v>98</c:v>
                </c:pt>
                <c:pt idx="35">
                  <c:v>99</c:v>
                </c:pt>
                <c:pt idx="36">
                  <c:v>100</c:v>
                </c:pt>
                <c:pt idx="37">
                  <c:v>101</c:v>
                </c:pt>
                <c:pt idx="38">
                  <c:v>102</c:v>
                </c:pt>
                <c:pt idx="39">
                  <c:v>103</c:v>
                </c:pt>
                <c:pt idx="40">
                  <c:v>104</c:v>
                </c:pt>
                <c:pt idx="41">
                  <c:v>105</c:v>
                </c:pt>
                <c:pt idx="42">
                  <c:v>106</c:v>
                </c:pt>
                <c:pt idx="43">
                  <c:v>107</c:v>
                </c:pt>
                <c:pt idx="44">
                  <c:v>108</c:v>
                </c:pt>
                <c:pt idx="45">
                  <c:v>109</c:v>
                </c:pt>
                <c:pt idx="46">
                  <c:v>110</c:v>
                </c:pt>
                <c:pt idx="47">
                  <c:v>111</c:v>
                </c:pt>
                <c:pt idx="48">
                  <c:v>112</c:v>
                </c:pt>
                <c:pt idx="49">
                  <c:v>113</c:v>
                </c:pt>
                <c:pt idx="50">
                  <c:v>114</c:v>
                </c:pt>
                <c:pt idx="51">
                  <c:v>115</c:v>
                </c:pt>
                <c:pt idx="52">
                  <c:v>116</c:v>
                </c:pt>
                <c:pt idx="53">
                  <c:v>117</c:v>
                </c:pt>
                <c:pt idx="54">
                  <c:v>118</c:v>
                </c:pt>
                <c:pt idx="55">
                  <c:v>119</c:v>
                </c:pt>
                <c:pt idx="56">
                  <c:v>120</c:v>
                </c:pt>
                <c:pt idx="57">
                  <c:v>121</c:v>
                </c:pt>
                <c:pt idx="58">
                  <c:v>122</c:v>
                </c:pt>
                <c:pt idx="59">
                  <c:v>123</c:v>
                </c:pt>
                <c:pt idx="60">
                  <c:v>124</c:v>
                </c:pt>
                <c:pt idx="61">
                  <c:v>125</c:v>
                </c:pt>
                <c:pt idx="62">
                  <c:v>126</c:v>
                </c:pt>
                <c:pt idx="63">
                  <c:v>127</c:v>
                </c:pt>
                <c:pt idx="64">
                  <c:v>128</c:v>
                </c:pt>
                <c:pt idx="65">
                  <c:v>129</c:v>
                </c:pt>
                <c:pt idx="66">
                  <c:v>130</c:v>
                </c:pt>
                <c:pt idx="67">
                  <c:v>131</c:v>
                </c:pt>
                <c:pt idx="68">
                  <c:v>132</c:v>
                </c:pt>
                <c:pt idx="69">
                  <c:v>133</c:v>
                </c:pt>
                <c:pt idx="70">
                  <c:v>134</c:v>
                </c:pt>
                <c:pt idx="71">
                  <c:v>135</c:v>
                </c:pt>
                <c:pt idx="72">
                  <c:v>136</c:v>
                </c:pt>
                <c:pt idx="73">
                  <c:v>137</c:v>
                </c:pt>
                <c:pt idx="74">
                  <c:v>138</c:v>
                </c:pt>
                <c:pt idx="75">
                  <c:v>139</c:v>
                </c:pt>
                <c:pt idx="76">
                  <c:v>140</c:v>
                </c:pt>
                <c:pt idx="77">
                  <c:v>141</c:v>
                </c:pt>
                <c:pt idx="78">
                  <c:v>142</c:v>
                </c:pt>
                <c:pt idx="79">
                  <c:v>143</c:v>
                </c:pt>
                <c:pt idx="80">
                  <c:v>144</c:v>
                </c:pt>
                <c:pt idx="81">
                  <c:v>145</c:v>
                </c:pt>
                <c:pt idx="82">
                  <c:v>146</c:v>
                </c:pt>
                <c:pt idx="83">
                  <c:v>147</c:v>
                </c:pt>
                <c:pt idx="84">
                  <c:v>148</c:v>
                </c:pt>
                <c:pt idx="85">
                  <c:v>149</c:v>
                </c:pt>
                <c:pt idx="86">
                  <c:v>150</c:v>
                </c:pt>
                <c:pt idx="87">
                  <c:v>151</c:v>
                </c:pt>
                <c:pt idx="88">
                  <c:v>152</c:v>
                </c:pt>
                <c:pt idx="89">
                  <c:v>153</c:v>
                </c:pt>
                <c:pt idx="90">
                  <c:v>154</c:v>
                </c:pt>
                <c:pt idx="91">
                  <c:v>155</c:v>
                </c:pt>
                <c:pt idx="92">
                  <c:v>156</c:v>
                </c:pt>
                <c:pt idx="93">
                  <c:v>157</c:v>
                </c:pt>
                <c:pt idx="94">
                  <c:v>158</c:v>
                </c:pt>
                <c:pt idx="95">
                  <c:v>159</c:v>
                </c:pt>
                <c:pt idx="96">
                  <c:v>160</c:v>
                </c:pt>
                <c:pt idx="97">
                  <c:v>161</c:v>
                </c:pt>
                <c:pt idx="98">
                  <c:v>162</c:v>
                </c:pt>
                <c:pt idx="99">
                  <c:v>163</c:v>
                </c:pt>
                <c:pt idx="100">
                  <c:v>164</c:v>
                </c:pt>
                <c:pt idx="101">
                  <c:v>165</c:v>
                </c:pt>
                <c:pt idx="102">
                  <c:v>166</c:v>
                </c:pt>
                <c:pt idx="103">
                  <c:v>167</c:v>
                </c:pt>
                <c:pt idx="104">
                  <c:v>168</c:v>
                </c:pt>
                <c:pt idx="105">
                  <c:v>169</c:v>
                </c:pt>
                <c:pt idx="106">
                  <c:v>170</c:v>
                </c:pt>
                <c:pt idx="107">
                  <c:v>171</c:v>
                </c:pt>
                <c:pt idx="108">
                  <c:v>172</c:v>
                </c:pt>
                <c:pt idx="109">
                  <c:v>173</c:v>
                </c:pt>
                <c:pt idx="110">
                  <c:v>174</c:v>
                </c:pt>
                <c:pt idx="111">
                  <c:v>175</c:v>
                </c:pt>
                <c:pt idx="112">
                  <c:v>176</c:v>
                </c:pt>
                <c:pt idx="113">
                  <c:v>177</c:v>
                </c:pt>
                <c:pt idx="114">
                  <c:v>178</c:v>
                </c:pt>
                <c:pt idx="115">
                  <c:v>179</c:v>
                </c:pt>
                <c:pt idx="116">
                  <c:v>180</c:v>
                </c:pt>
                <c:pt idx="117">
                  <c:v>181</c:v>
                </c:pt>
                <c:pt idx="118">
                  <c:v>182</c:v>
                </c:pt>
                <c:pt idx="119">
                  <c:v>183</c:v>
                </c:pt>
                <c:pt idx="120">
                  <c:v>184</c:v>
                </c:pt>
                <c:pt idx="121">
                  <c:v>185</c:v>
                </c:pt>
                <c:pt idx="122">
                  <c:v>186</c:v>
                </c:pt>
                <c:pt idx="123">
                  <c:v>187</c:v>
                </c:pt>
                <c:pt idx="124">
                  <c:v>188</c:v>
                </c:pt>
                <c:pt idx="125">
                  <c:v>189</c:v>
                </c:pt>
                <c:pt idx="126">
                  <c:v>190</c:v>
                </c:pt>
                <c:pt idx="127">
                  <c:v>191</c:v>
                </c:pt>
                <c:pt idx="128">
                  <c:v>192</c:v>
                </c:pt>
                <c:pt idx="129">
                  <c:v>193</c:v>
                </c:pt>
                <c:pt idx="130">
                  <c:v>194</c:v>
                </c:pt>
                <c:pt idx="131">
                  <c:v>195</c:v>
                </c:pt>
                <c:pt idx="132">
                  <c:v>196</c:v>
                </c:pt>
                <c:pt idx="133">
                  <c:v>197</c:v>
                </c:pt>
                <c:pt idx="134">
                  <c:v>198</c:v>
                </c:pt>
                <c:pt idx="135">
                  <c:v>199</c:v>
                </c:pt>
                <c:pt idx="136">
                  <c:v>200</c:v>
                </c:pt>
                <c:pt idx="137">
                  <c:v>201</c:v>
                </c:pt>
                <c:pt idx="138">
                  <c:v>202</c:v>
                </c:pt>
                <c:pt idx="139">
                  <c:v>203</c:v>
                </c:pt>
                <c:pt idx="140">
                  <c:v>204</c:v>
                </c:pt>
                <c:pt idx="141">
                  <c:v>205</c:v>
                </c:pt>
                <c:pt idx="142">
                  <c:v>206</c:v>
                </c:pt>
                <c:pt idx="143">
                  <c:v>207</c:v>
                </c:pt>
                <c:pt idx="144">
                  <c:v>208</c:v>
                </c:pt>
                <c:pt idx="145">
                  <c:v>209</c:v>
                </c:pt>
                <c:pt idx="146">
                  <c:v>210</c:v>
                </c:pt>
                <c:pt idx="147">
                  <c:v>211</c:v>
                </c:pt>
                <c:pt idx="148">
                  <c:v>212</c:v>
                </c:pt>
                <c:pt idx="149">
                  <c:v>213</c:v>
                </c:pt>
                <c:pt idx="150">
                  <c:v>214</c:v>
                </c:pt>
                <c:pt idx="151">
                  <c:v>215</c:v>
                </c:pt>
                <c:pt idx="152">
                  <c:v>216</c:v>
                </c:pt>
                <c:pt idx="153">
                  <c:v>217</c:v>
                </c:pt>
                <c:pt idx="154">
                  <c:v>218</c:v>
                </c:pt>
                <c:pt idx="155">
                  <c:v>219</c:v>
                </c:pt>
                <c:pt idx="156">
                  <c:v>220</c:v>
                </c:pt>
                <c:pt idx="157">
                  <c:v>221</c:v>
                </c:pt>
                <c:pt idx="158">
                  <c:v>222</c:v>
                </c:pt>
                <c:pt idx="159">
                  <c:v>223</c:v>
                </c:pt>
                <c:pt idx="160">
                  <c:v>224</c:v>
                </c:pt>
                <c:pt idx="161">
                  <c:v>225</c:v>
                </c:pt>
                <c:pt idx="162">
                  <c:v>226</c:v>
                </c:pt>
                <c:pt idx="163">
                  <c:v>227</c:v>
                </c:pt>
                <c:pt idx="164">
                  <c:v>228</c:v>
                </c:pt>
                <c:pt idx="165">
                  <c:v>229</c:v>
                </c:pt>
                <c:pt idx="166">
                  <c:v>230</c:v>
                </c:pt>
                <c:pt idx="167">
                  <c:v>231</c:v>
                </c:pt>
                <c:pt idx="168">
                  <c:v>232</c:v>
                </c:pt>
                <c:pt idx="169">
                  <c:v>233</c:v>
                </c:pt>
                <c:pt idx="170">
                  <c:v>234</c:v>
                </c:pt>
                <c:pt idx="171">
                  <c:v>235</c:v>
                </c:pt>
                <c:pt idx="172">
                  <c:v>236</c:v>
                </c:pt>
                <c:pt idx="173">
                  <c:v>237</c:v>
                </c:pt>
                <c:pt idx="174">
                  <c:v>238</c:v>
                </c:pt>
                <c:pt idx="175">
                  <c:v>239</c:v>
                </c:pt>
                <c:pt idx="176">
                  <c:v>240</c:v>
                </c:pt>
                <c:pt idx="177">
                  <c:v>241</c:v>
                </c:pt>
                <c:pt idx="178">
                  <c:v>242</c:v>
                </c:pt>
                <c:pt idx="179">
                  <c:v>243</c:v>
                </c:pt>
                <c:pt idx="180">
                  <c:v>244</c:v>
                </c:pt>
                <c:pt idx="181">
                  <c:v>245</c:v>
                </c:pt>
                <c:pt idx="182">
                  <c:v>246</c:v>
                </c:pt>
                <c:pt idx="183">
                  <c:v>247</c:v>
                </c:pt>
                <c:pt idx="184">
                  <c:v>248</c:v>
                </c:pt>
                <c:pt idx="185">
                  <c:v>249</c:v>
                </c:pt>
                <c:pt idx="186">
                  <c:v>250</c:v>
                </c:pt>
                <c:pt idx="187">
                  <c:v>251</c:v>
                </c:pt>
                <c:pt idx="188">
                  <c:v>252</c:v>
                </c:pt>
                <c:pt idx="189">
                  <c:v>253</c:v>
                </c:pt>
                <c:pt idx="190">
                  <c:v>254</c:v>
                </c:pt>
                <c:pt idx="191">
                  <c:v>255</c:v>
                </c:pt>
                <c:pt idx="192">
                  <c:v>256</c:v>
                </c:pt>
                <c:pt idx="193">
                  <c:v>257</c:v>
                </c:pt>
                <c:pt idx="194">
                  <c:v>258</c:v>
                </c:pt>
                <c:pt idx="195">
                  <c:v>259</c:v>
                </c:pt>
                <c:pt idx="196">
                  <c:v>260</c:v>
                </c:pt>
                <c:pt idx="197">
                  <c:v>261</c:v>
                </c:pt>
                <c:pt idx="198">
                  <c:v>262</c:v>
                </c:pt>
                <c:pt idx="199">
                  <c:v>263</c:v>
                </c:pt>
                <c:pt idx="200">
                  <c:v>264</c:v>
                </c:pt>
                <c:pt idx="201">
                  <c:v>265</c:v>
                </c:pt>
                <c:pt idx="202">
                  <c:v>266</c:v>
                </c:pt>
                <c:pt idx="203">
                  <c:v>267</c:v>
                </c:pt>
                <c:pt idx="204">
                  <c:v>268</c:v>
                </c:pt>
                <c:pt idx="205">
                  <c:v>269</c:v>
                </c:pt>
                <c:pt idx="206">
                  <c:v>270</c:v>
                </c:pt>
                <c:pt idx="207">
                  <c:v>271</c:v>
                </c:pt>
                <c:pt idx="208">
                  <c:v>272</c:v>
                </c:pt>
                <c:pt idx="209">
                  <c:v>273</c:v>
                </c:pt>
                <c:pt idx="210">
                  <c:v>274</c:v>
                </c:pt>
                <c:pt idx="211">
                  <c:v>275</c:v>
                </c:pt>
                <c:pt idx="212">
                  <c:v>276</c:v>
                </c:pt>
                <c:pt idx="213">
                  <c:v>277</c:v>
                </c:pt>
                <c:pt idx="214">
                  <c:v>278</c:v>
                </c:pt>
                <c:pt idx="215">
                  <c:v>279</c:v>
                </c:pt>
                <c:pt idx="216">
                  <c:v>280</c:v>
                </c:pt>
                <c:pt idx="217">
                  <c:v>281</c:v>
                </c:pt>
                <c:pt idx="218">
                  <c:v>282</c:v>
                </c:pt>
                <c:pt idx="219">
                  <c:v>283</c:v>
                </c:pt>
                <c:pt idx="220">
                  <c:v>284</c:v>
                </c:pt>
                <c:pt idx="221">
                  <c:v>285</c:v>
                </c:pt>
                <c:pt idx="222">
                  <c:v>286</c:v>
                </c:pt>
                <c:pt idx="223">
                  <c:v>287</c:v>
                </c:pt>
                <c:pt idx="224">
                  <c:v>288</c:v>
                </c:pt>
                <c:pt idx="225">
                  <c:v>289</c:v>
                </c:pt>
                <c:pt idx="226">
                  <c:v>290</c:v>
                </c:pt>
                <c:pt idx="227">
                  <c:v>291</c:v>
                </c:pt>
                <c:pt idx="228">
                  <c:v>292</c:v>
                </c:pt>
                <c:pt idx="229">
                  <c:v>293</c:v>
                </c:pt>
                <c:pt idx="230">
                  <c:v>294</c:v>
                </c:pt>
                <c:pt idx="231">
                  <c:v>295</c:v>
                </c:pt>
                <c:pt idx="232">
                  <c:v>296</c:v>
                </c:pt>
                <c:pt idx="233">
                  <c:v>297</c:v>
                </c:pt>
                <c:pt idx="234">
                  <c:v>298</c:v>
                </c:pt>
                <c:pt idx="235">
                  <c:v>299</c:v>
                </c:pt>
                <c:pt idx="236">
                  <c:v>300</c:v>
                </c:pt>
                <c:pt idx="237">
                  <c:v>301</c:v>
                </c:pt>
                <c:pt idx="238">
                  <c:v>302</c:v>
                </c:pt>
                <c:pt idx="239">
                  <c:v>303</c:v>
                </c:pt>
                <c:pt idx="240">
                  <c:v>304</c:v>
                </c:pt>
                <c:pt idx="241">
                  <c:v>305</c:v>
                </c:pt>
                <c:pt idx="242">
                  <c:v>306</c:v>
                </c:pt>
                <c:pt idx="243">
                  <c:v>307</c:v>
                </c:pt>
                <c:pt idx="244">
                  <c:v>308</c:v>
                </c:pt>
                <c:pt idx="245">
                  <c:v>309</c:v>
                </c:pt>
                <c:pt idx="246">
                  <c:v>310</c:v>
                </c:pt>
                <c:pt idx="247">
                  <c:v>311</c:v>
                </c:pt>
                <c:pt idx="248">
                  <c:v>312</c:v>
                </c:pt>
                <c:pt idx="249">
                  <c:v>313</c:v>
                </c:pt>
                <c:pt idx="250">
                  <c:v>314</c:v>
                </c:pt>
                <c:pt idx="251">
                  <c:v>315</c:v>
                </c:pt>
                <c:pt idx="252">
                  <c:v>316</c:v>
                </c:pt>
                <c:pt idx="253">
                  <c:v>317</c:v>
                </c:pt>
                <c:pt idx="254">
                  <c:v>318</c:v>
                </c:pt>
                <c:pt idx="255">
                  <c:v>319</c:v>
                </c:pt>
                <c:pt idx="256">
                  <c:v>320</c:v>
                </c:pt>
                <c:pt idx="257">
                  <c:v>321</c:v>
                </c:pt>
                <c:pt idx="258">
                  <c:v>322</c:v>
                </c:pt>
                <c:pt idx="259">
                  <c:v>323</c:v>
                </c:pt>
                <c:pt idx="260">
                  <c:v>324</c:v>
                </c:pt>
                <c:pt idx="261">
                  <c:v>325</c:v>
                </c:pt>
                <c:pt idx="262">
                  <c:v>326</c:v>
                </c:pt>
                <c:pt idx="263">
                  <c:v>327</c:v>
                </c:pt>
                <c:pt idx="264">
                  <c:v>328</c:v>
                </c:pt>
                <c:pt idx="265">
                  <c:v>329</c:v>
                </c:pt>
                <c:pt idx="266">
                  <c:v>330</c:v>
                </c:pt>
                <c:pt idx="267">
                  <c:v>331</c:v>
                </c:pt>
                <c:pt idx="268">
                  <c:v>332</c:v>
                </c:pt>
                <c:pt idx="269">
                  <c:v>333</c:v>
                </c:pt>
                <c:pt idx="270">
                  <c:v>334</c:v>
                </c:pt>
                <c:pt idx="271">
                  <c:v>335</c:v>
                </c:pt>
                <c:pt idx="272">
                  <c:v>336</c:v>
                </c:pt>
                <c:pt idx="273">
                  <c:v>337</c:v>
                </c:pt>
                <c:pt idx="274">
                  <c:v>338</c:v>
                </c:pt>
                <c:pt idx="275">
                  <c:v>339</c:v>
                </c:pt>
                <c:pt idx="276">
                  <c:v>340</c:v>
                </c:pt>
                <c:pt idx="277">
                  <c:v>341</c:v>
                </c:pt>
                <c:pt idx="278">
                  <c:v>342</c:v>
                </c:pt>
                <c:pt idx="279">
                  <c:v>343</c:v>
                </c:pt>
                <c:pt idx="280">
                  <c:v>344</c:v>
                </c:pt>
                <c:pt idx="281">
                  <c:v>345</c:v>
                </c:pt>
                <c:pt idx="282">
                  <c:v>346</c:v>
                </c:pt>
                <c:pt idx="283">
                  <c:v>347</c:v>
                </c:pt>
                <c:pt idx="284">
                  <c:v>348</c:v>
                </c:pt>
                <c:pt idx="285">
                  <c:v>349</c:v>
                </c:pt>
                <c:pt idx="286">
                  <c:v>350</c:v>
                </c:pt>
                <c:pt idx="287">
                  <c:v>351</c:v>
                </c:pt>
                <c:pt idx="288">
                  <c:v>352</c:v>
                </c:pt>
                <c:pt idx="289">
                  <c:v>353</c:v>
                </c:pt>
                <c:pt idx="290">
                  <c:v>354</c:v>
                </c:pt>
                <c:pt idx="291">
                  <c:v>355</c:v>
                </c:pt>
                <c:pt idx="292">
                  <c:v>356</c:v>
                </c:pt>
                <c:pt idx="293">
                  <c:v>357</c:v>
                </c:pt>
                <c:pt idx="294">
                  <c:v>358</c:v>
                </c:pt>
                <c:pt idx="295">
                  <c:v>359</c:v>
                </c:pt>
                <c:pt idx="296">
                  <c:v>360</c:v>
                </c:pt>
                <c:pt idx="297">
                  <c:v>361</c:v>
                </c:pt>
                <c:pt idx="298">
                  <c:v>362</c:v>
                </c:pt>
                <c:pt idx="299">
                  <c:v>363</c:v>
                </c:pt>
                <c:pt idx="300">
                  <c:v>364</c:v>
                </c:pt>
                <c:pt idx="301">
                  <c:v>365</c:v>
                </c:pt>
                <c:pt idx="302">
                  <c:v>366</c:v>
                </c:pt>
                <c:pt idx="303">
                  <c:v>367</c:v>
                </c:pt>
                <c:pt idx="304">
                  <c:v>368</c:v>
                </c:pt>
                <c:pt idx="305">
                  <c:v>369</c:v>
                </c:pt>
                <c:pt idx="306">
                  <c:v>370</c:v>
                </c:pt>
                <c:pt idx="307">
                  <c:v>371</c:v>
                </c:pt>
                <c:pt idx="308">
                  <c:v>372</c:v>
                </c:pt>
                <c:pt idx="309">
                  <c:v>373</c:v>
                </c:pt>
                <c:pt idx="310">
                  <c:v>374</c:v>
                </c:pt>
                <c:pt idx="311">
                  <c:v>375</c:v>
                </c:pt>
                <c:pt idx="312">
                  <c:v>376</c:v>
                </c:pt>
                <c:pt idx="313">
                  <c:v>377</c:v>
                </c:pt>
                <c:pt idx="314">
                  <c:v>378</c:v>
                </c:pt>
                <c:pt idx="315">
                  <c:v>379</c:v>
                </c:pt>
                <c:pt idx="316">
                  <c:v>380</c:v>
                </c:pt>
                <c:pt idx="317">
                  <c:v>381</c:v>
                </c:pt>
                <c:pt idx="318">
                  <c:v>382</c:v>
                </c:pt>
                <c:pt idx="319">
                  <c:v>383</c:v>
                </c:pt>
                <c:pt idx="320">
                  <c:v>384</c:v>
                </c:pt>
                <c:pt idx="321">
                  <c:v>385</c:v>
                </c:pt>
                <c:pt idx="322">
                  <c:v>386</c:v>
                </c:pt>
                <c:pt idx="323">
                  <c:v>387</c:v>
                </c:pt>
                <c:pt idx="324">
                  <c:v>388</c:v>
                </c:pt>
                <c:pt idx="325">
                  <c:v>389</c:v>
                </c:pt>
                <c:pt idx="326">
                  <c:v>390</c:v>
                </c:pt>
                <c:pt idx="327">
                  <c:v>391</c:v>
                </c:pt>
                <c:pt idx="328">
                  <c:v>392</c:v>
                </c:pt>
                <c:pt idx="329">
                  <c:v>393</c:v>
                </c:pt>
                <c:pt idx="330">
                  <c:v>394</c:v>
                </c:pt>
                <c:pt idx="331">
                  <c:v>395</c:v>
                </c:pt>
                <c:pt idx="332">
                  <c:v>396</c:v>
                </c:pt>
                <c:pt idx="333">
                  <c:v>397</c:v>
                </c:pt>
                <c:pt idx="334">
                  <c:v>398</c:v>
                </c:pt>
                <c:pt idx="335">
                  <c:v>399</c:v>
                </c:pt>
                <c:pt idx="336">
                  <c:v>400</c:v>
                </c:pt>
                <c:pt idx="337">
                  <c:v>401</c:v>
                </c:pt>
                <c:pt idx="338">
                  <c:v>402</c:v>
                </c:pt>
                <c:pt idx="339">
                  <c:v>403</c:v>
                </c:pt>
                <c:pt idx="340">
                  <c:v>404</c:v>
                </c:pt>
                <c:pt idx="341">
                  <c:v>405</c:v>
                </c:pt>
                <c:pt idx="342">
                  <c:v>406</c:v>
                </c:pt>
                <c:pt idx="343">
                  <c:v>407</c:v>
                </c:pt>
                <c:pt idx="344">
                  <c:v>408</c:v>
                </c:pt>
                <c:pt idx="345">
                  <c:v>409</c:v>
                </c:pt>
                <c:pt idx="346">
                  <c:v>410</c:v>
                </c:pt>
                <c:pt idx="347">
                  <c:v>411</c:v>
                </c:pt>
                <c:pt idx="348">
                  <c:v>412</c:v>
                </c:pt>
                <c:pt idx="349">
                  <c:v>413</c:v>
                </c:pt>
                <c:pt idx="350">
                  <c:v>414</c:v>
                </c:pt>
                <c:pt idx="351">
                  <c:v>415</c:v>
                </c:pt>
                <c:pt idx="352">
                  <c:v>416</c:v>
                </c:pt>
                <c:pt idx="353">
                  <c:v>417</c:v>
                </c:pt>
                <c:pt idx="354">
                  <c:v>418</c:v>
                </c:pt>
                <c:pt idx="355">
                  <c:v>419</c:v>
                </c:pt>
                <c:pt idx="356">
                  <c:v>420</c:v>
                </c:pt>
                <c:pt idx="357">
                  <c:v>421</c:v>
                </c:pt>
                <c:pt idx="358">
                  <c:v>422</c:v>
                </c:pt>
                <c:pt idx="359">
                  <c:v>423</c:v>
                </c:pt>
                <c:pt idx="360">
                  <c:v>424</c:v>
                </c:pt>
                <c:pt idx="361">
                  <c:v>425</c:v>
                </c:pt>
                <c:pt idx="362">
                  <c:v>426</c:v>
                </c:pt>
                <c:pt idx="363">
                  <c:v>427</c:v>
                </c:pt>
                <c:pt idx="364">
                  <c:v>428</c:v>
                </c:pt>
                <c:pt idx="365">
                  <c:v>429</c:v>
                </c:pt>
                <c:pt idx="366">
                  <c:v>430</c:v>
                </c:pt>
                <c:pt idx="367">
                  <c:v>431</c:v>
                </c:pt>
                <c:pt idx="368">
                  <c:v>432</c:v>
                </c:pt>
                <c:pt idx="369">
                  <c:v>433</c:v>
                </c:pt>
                <c:pt idx="370">
                  <c:v>434</c:v>
                </c:pt>
                <c:pt idx="371">
                  <c:v>435</c:v>
                </c:pt>
                <c:pt idx="372">
                  <c:v>436</c:v>
                </c:pt>
                <c:pt idx="373">
                  <c:v>437</c:v>
                </c:pt>
                <c:pt idx="374">
                  <c:v>438</c:v>
                </c:pt>
                <c:pt idx="375">
                  <c:v>439</c:v>
                </c:pt>
                <c:pt idx="376">
                  <c:v>440</c:v>
                </c:pt>
                <c:pt idx="377">
                  <c:v>441</c:v>
                </c:pt>
                <c:pt idx="378">
                  <c:v>442</c:v>
                </c:pt>
                <c:pt idx="379">
                  <c:v>443</c:v>
                </c:pt>
                <c:pt idx="380">
                  <c:v>444</c:v>
                </c:pt>
                <c:pt idx="381">
                  <c:v>445</c:v>
                </c:pt>
                <c:pt idx="382">
                  <c:v>446</c:v>
                </c:pt>
                <c:pt idx="383">
                  <c:v>447</c:v>
                </c:pt>
                <c:pt idx="384">
                  <c:v>448</c:v>
                </c:pt>
                <c:pt idx="385">
                  <c:v>449</c:v>
                </c:pt>
                <c:pt idx="386">
                  <c:v>450</c:v>
                </c:pt>
                <c:pt idx="387">
                  <c:v>451</c:v>
                </c:pt>
                <c:pt idx="388">
                  <c:v>452</c:v>
                </c:pt>
                <c:pt idx="389">
                  <c:v>453</c:v>
                </c:pt>
                <c:pt idx="390">
                  <c:v>454</c:v>
                </c:pt>
                <c:pt idx="391">
                  <c:v>455</c:v>
                </c:pt>
                <c:pt idx="392">
                  <c:v>456</c:v>
                </c:pt>
                <c:pt idx="393">
                  <c:v>457</c:v>
                </c:pt>
                <c:pt idx="394">
                  <c:v>458</c:v>
                </c:pt>
                <c:pt idx="395">
                  <c:v>459</c:v>
                </c:pt>
                <c:pt idx="396">
                  <c:v>460</c:v>
                </c:pt>
                <c:pt idx="397">
                  <c:v>461</c:v>
                </c:pt>
                <c:pt idx="398">
                  <c:v>462</c:v>
                </c:pt>
                <c:pt idx="399">
                  <c:v>463</c:v>
                </c:pt>
                <c:pt idx="400">
                  <c:v>464</c:v>
                </c:pt>
                <c:pt idx="401">
                  <c:v>465</c:v>
                </c:pt>
                <c:pt idx="402">
                  <c:v>466</c:v>
                </c:pt>
                <c:pt idx="403">
                  <c:v>467</c:v>
                </c:pt>
                <c:pt idx="404">
                  <c:v>468</c:v>
                </c:pt>
                <c:pt idx="405">
                  <c:v>469</c:v>
                </c:pt>
                <c:pt idx="406">
                  <c:v>470</c:v>
                </c:pt>
                <c:pt idx="407">
                  <c:v>471</c:v>
                </c:pt>
                <c:pt idx="408">
                  <c:v>472</c:v>
                </c:pt>
                <c:pt idx="409">
                  <c:v>473</c:v>
                </c:pt>
                <c:pt idx="410">
                  <c:v>474</c:v>
                </c:pt>
                <c:pt idx="411">
                  <c:v>475</c:v>
                </c:pt>
                <c:pt idx="412">
                  <c:v>476</c:v>
                </c:pt>
                <c:pt idx="413">
                  <c:v>477</c:v>
                </c:pt>
                <c:pt idx="414">
                  <c:v>478</c:v>
                </c:pt>
                <c:pt idx="415">
                  <c:v>479</c:v>
                </c:pt>
                <c:pt idx="416">
                  <c:v>480</c:v>
                </c:pt>
                <c:pt idx="417">
                  <c:v>481</c:v>
                </c:pt>
                <c:pt idx="418">
                  <c:v>482</c:v>
                </c:pt>
                <c:pt idx="419">
                  <c:v>483</c:v>
                </c:pt>
                <c:pt idx="420">
                  <c:v>484</c:v>
                </c:pt>
                <c:pt idx="421">
                  <c:v>485</c:v>
                </c:pt>
                <c:pt idx="422">
                  <c:v>486</c:v>
                </c:pt>
                <c:pt idx="423">
                  <c:v>487</c:v>
                </c:pt>
                <c:pt idx="424">
                  <c:v>488</c:v>
                </c:pt>
                <c:pt idx="425">
                  <c:v>489</c:v>
                </c:pt>
                <c:pt idx="426">
                  <c:v>490</c:v>
                </c:pt>
                <c:pt idx="427">
                  <c:v>491</c:v>
                </c:pt>
                <c:pt idx="428">
                  <c:v>492</c:v>
                </c:pt>
                <c:pt idx="429">
                  <c:v>493</c:v>
                </c:pt>
                <c:pt idx="430">
                  <c:v>494</c:v>
                </c:pt>
                <c:pt idx="431">
                  <c:v>495</c:v>
                </c:pt>
                <c:pt idx="432">
                  <c:v>496</c:v>
                </c:pt>
                <c:pt idx="433">
                  <c:v>497</c:v>
                </c:pt>
                <c:pt idx="434">
                  <c:v>498</c:v>
                </c:pt>
                <c:pt idx="435">
                  <c:v>499</c:v>
                </c:pt>
                <c:pt idx="436">
                  <c:v>500</c:v>
                </c:pt>
                <c:pt idx="437">
                  <c:v>501</c:v>
                </c:pt>
                <c:pt idx="438">
                  <c:v>502</c:v>
                </c:pt>
                <c:pt idx="439">
                  <c:v>503</c:v>
                </c:pt>
                <c:pt idx="440">
                  <c:v>504</c:v>
                </c:pt>
                <c:pt idx="441">
                  <c:v>505</c:v>
                </c:pt>
                <c:pt idx="442">
                  <c:v>506</c:v>
                </c:pt>
                <c:pt idx="443">
                  <c:v>507</c:v>
                </c:pt>
                <c:pt idx="444">
                  <c:v>508</c:v>
                </c:pt>
                <c:pt idx="445">
                  <c:v>509</c:v>
                </c:pt>
                <c:pt idx="446">
                  <c:v>510</c:v>
                </c:pt>
                <c:pt idx="447">
                  <c:v>511</c:v>
                </c:pt>
                <c:pt idx="448">
                  <c:v>512</c:v>
                </c:pt>
                <c:pt idx="449">
                  <c:v>513</c:v>
                </c:pt>
                <c:pt idx="450">
                  <c:v>544</c:v>
                </c:pt>
                <c:pt idx="451">
                  <c:v>545</c:v>
                </c:pt>
                <c:pt idx="452">
                  <c:v>576</c:v>
                </c:pt>
                <c:pt idx="453">
                  <c:v>577</c:v>
                </c:pt>
                <c:pt idx="454">
                  <c:v>608</c:v>
                </c:pt>
                <c:pt idx="455">
                  <c:v>609</c:v>
                </c:pt>
                <c:pt idx="456">
                  <c:v>640</c:v>
                </c:pt>
                <c:pt idx="457">
                  <c:v>641</c:v>
                </c:pt>
                <c:pt idx="458">
                  <c:v>672</c:v>
                </c:pt>
                <c:pt idx="459">
                  <c:v>673</c:v>
                </c:pt>
                <c:pt idx="460">
                  <c:v>704</c:v>
                </c:pt>
                <c:pt idx="461">
                  <c:v>705</c:v>
                </c:pt>
                <c:pt idx="462">
                  <c:v>736</c:v>
                </c:pt>
                <c:pt idx="463">
                  <c:v>737</c:v>
                </c:pt>
                <c:pt idx="464">
                  <c:v>768</c:v>
                </c:pt>
                <c:pt idx="465">
                  <c:v>769</c:v>
                </c:pt>
                <c:pt idx="466">
                  <c:v>800</c:v>
                </c:pt>
                <c:pt idx="467">
                  <c:v>801</c:v>
                </c:pt>
                <c:pt idx="468">
                  <c:v>832</c:v>
                </c:pt>
                <c:pt idx="469">
                  <c:v>833</c:v>
                </c:pt>
                <c:pt idx="470">
                  <c:v>864</c:v>
                </c:pt>
                <c:pt idx="471">
                  <c:v>865</c:v>
                </c:pt>
                <c:pt idx="472">
                  <c:v>896</c:v>
                </c:pt>
                <c:pt idx="473">
                  <c:v>897</c:v>
                </c:pt>
                <c:pt idx="474">
                  <c:v>928</c:v>
                </c:pt>
                <c:pt idx="475">
                  <c:v>929</c:v>
                </c:pt>
                <c:pt idx="476">
                  <c:v>960</c:v>
                </c:pt>
                <c:pt idx="477">
                  <c:v>961</c:v>
                </c:pt>
                <c:pt idx="478">
                  <c:v>992</c:v>
                </c:pt>
                <c:pt idx="479">
                  <c:v>993</c:v>
                </c:pt>
                <c:pt idx="480">
                  <c:v>1024</c:v>
                </c:pt>
                <c:pt idx="481">
                  <c:v>1025</c:v>
                </c:pt>
                <c:pt idx="482">
                  <c:v>1056</c:v>
                </c:pt>
                <c:pt idx="483">
                  <c:v>1057</c:v>
                </c:pt>
                <c:pt idx="484">
                  <c:v>1088</c:v>
                </c:pt>
                <c:pt idx="485">
                  <c:v>1089</c:v>
                </c:pt>
                <c:pt idx="486">
                  <c:v>1120</c:v>
                </c:pt>
                <c:pt idx="487">
                  <c:v>1121</c:v>
                </c:pt>
                <c:pt idx="488">
                  <c:v>1152</c:v>
                </c:pt>
                <c:pt idx="489">
                  <c:v>1153</c:v>
                </c:pt>
                <c:pt idx="490">
                  <c:v>1184</c:v>
                </c:pt>
                <c:pt idx="491">
                  <c:v>1185</c:v>
                </c:pt>
                <c:pt idx="492">
                  <c:v>1216</c:v>
                </c:pt>
                <c:pt idx="493">
                  <c:v>1217</c:v>
                </c:pt>
                <c:pt idx="494">
                  <c:v>1248</c:v>
                </c:pt>
                <c:pt idx="495">
                  <c:v>1249</c:v>
                </c:pt>
                <c:pt idx="496">
                  <c:v>1280</c:v>
                </c:pt>
                <c:pt idx="497">
                  <c:v>1281</c:v>
                </c:pt>
                <c:pt idx="498">
                  <c:v>1312</c:v>
                </c:pt>
                <c:pt idx="499">
                  <c:v>1313</c:v>
                </c:pt>
                <c:pt idx="500">
                  <c:v>1344</c:v>
                </c:pt>
                <c:pt idx="501">
                  <c:v>1345</c:v>
                </c:pt>
                <c:pt idx="502">
                  <c:v>1376</c:v>
                </c:pt>
                <c:pt idx="503">
                  <c:v>1377</c:v>
                </c:pt>
                <c:pt idx="504">
                  <c:v>1408</c:v>
                </c:pt>
                <c:pt idx="505">
                  <c:v>1409</c:v>
                </c:pt>
                <c:pt idx="506">
                  <c:v>1440</c:v>
                </c:pt>
                <c:pt idx="507">
                  <c:v>1441</c:v>
                </c:pt>
                <c:pt idx="508">
                  <c:v>1472</c:v>
                </c:pt>
                <c:pt idx="509">
                  <c:v>1473</c:v>
                </c:pt>
                <c:pt idx="510">
                  <c:v>1504</c:v>
                </c:pt>
                <c:pt idx="511">
                  <c:v>1505</c:v>
                </c:pt>
                <c:pt idx="512">
                  <c:v>1536</c:v>
                </c:pt>
                <c:pt idx="513">
                  <c:v>1792</c:v>
                </c:pt>
                <c:pt idx="514">
                  <c:v>2048</c:v>
                </c:pt>
                <c:pt idx="515">
                  <c:v>2304</c:v>
                </c:pt>
                <c:pt idx="516">
                  <c:v>2560</c:v>
                </c:pt>
                <c:pt idx="517">
                  <c:v>2816</c:v>
                </c:pt>
                <c:pt idx="518">
                  <c:v>3072</c:v>
                </c:pt>
                <c:pt idx="519">
                  <c:v>3328</c:v>
                </c:pt>
                <c:pt idx="520">
                  <c:v>3584</c:v>
                </c:pt>
                <c:pt idx="521">
                  <c:v>3840</c:v>
                </c:pt>
                <c:pt idx="522">
                  <c:v>4096</c:v>
                </c:pt>
                <c:pt idx="523">
                  <c:v>4352</c:v>
                </c:pt>
                <c:pt idx="524">
                  <c:v>4608</c:v>
                </c:pt>
                <c:pt idx="525">
                  <c:v>4864</c:v>
                </c:pt>
                <c:pt idx="526">
                  <c:v>5120</c:v>
                </c:pt>
                <c:pt idx="527">
                  <c:v>5376</c:v>
                </c:pt>
                <c:pt idx="528">
                  <c:v>5632</c:v>
                </c:pt>
                <c:pt idx="529">
                  <c:v>5888</c:v>
                </c:pt>
                <c:pt idx="530">
                  <c:v>6144</c:v>
                </c:pt>
                <c:pt idx="531">
                  <c:v>6400</c:v>
                </c:pt>
                <c:pt idx="532">
                  <c:v>6656</c:v>
                </c:pt>
                <c:pt idx="533">
                  <c:v>6912</c:v>
                </c:pt>
                <c:pt idx="534">
                  <c:v>7168</c:v>
                </c:pt>
                <c:pt idx="535">
                  <c:v>7424</c:v>
                </c:pt>
                <c:pt idx="536">
                  <c:v>7680</c:v>
                </c:pt>
                <c:pt idx="537">
                  <c:v>7936</c:v>
                </c:pt>
                <c:pt idx="538">
                  <c:v>8192</c:v>
                </c:pt>
                <c:pt idx="539">
                  <c:v>8448</c:v>
                </c:pt>
                <c:pt idx="540">
                  <c:v>8704</c:v>
                </c:pt>
                <c:pt idx="541">
                  <c:v>8960</c:v>
                </c:pt>
                <c:pt idx="542">
                  <c:v>9216</c:v>
                </c:pt>
                <c:pt idx="543">
                  <c:v>9472</c:v>
                </c:pt>
                <c:pt idx="544">
                  <c:v>9728</c:v>
                </c:pt>
              </c:numCache>
            </c:numRef>
          </c:xVal>
          <c:yVal>
            <c:numRef>
              <c:f>Pipeline!$G$20:$G$564</c:f>
              <c:numCache>
                <c:formatCode>General</c:formatCode>
                <c:ptCount val="545"/>
                <c:pt idx="0">
                  <c:v>18.470418470418469</c:v>
                </c:pt>
                <c:pt idx="1">
                  <c:v>18.253119429590019</c:v>
                </c:pt>
                <c:pt idx="2">
                  <c:v>18.040873854827343</c:v>
                </c:pt>
                <c:pt idx="3">
                  <c:v>17.833507488679903</c:v>
                </c:pt>
                <c:pt idx="4">
                  <c:v>17.630853994490362</c:v>
                </c:pt>
                <c:pt idx="5">
                  <c:v>17.432754511406198</c:v>
                </c:pt>
                <c:pt idx="6">
                  <c:v>17.239057239057242</c:v>
                </c:pt>
                <c:pt idx="7">
                  <c:v>17.049617049617048</c:v>
                </c:pt>
                <c:pt idx="8">
                  <c:v>16.864295125164691</c:v>
                </c:pt>
                <c:pt idx="9">
                  <c:v>16.682958618442491</c:v>
                </c:pt>
                <c:pt idx="10">
                  <c:v>16.505480335267571</c:v>
                </c:pt>
                <c:pt idx="11">
                  <c:v>16.331738437001597</c:v>
                </c:pt>
                <c:pt idx="12">
                  <c:v>16.161616161616163</c:v>
                </c:pt>
                <c:pt idx="13">
                  <c:v>15.995001562011872</c:v>
                </c:pt>
                <c:pt idx="14">
                  <c:v>15.831787260358691</c:v>
                </c:pt>
                <c:pt idx="15">
                  <c:v>15.671870217324765</c:v>
                </c:pt>
                <c:pt idx="16">
                  <c:v>15.515151515151516</c:v>
                </c:pt>
                <c:pt idx="17">
                  <c:v>15.361536153615363</c:v>
                </c:pt>
                <c:pt idx="18">
                  <c:v>15.210932857991683</c:v>
                </c:pt>
                <c:pt idx="19">
                  <c:v>15.063253898205357</c:v>
                </c:pt>
                <c:pt idx="20">
                  <c:v>14.918414918414918</c:v>
                </c:pt>
                <c:pt idx="21">
                  <c:v>14.776334776334776</c:v>
                </c:pt>
                <c:pt idx="22">
                  <c:v>14.636935391652374</c:v>
                </c:pt>
                <c:pt idx="23">
                  <c:v>14.500141602945341</c:v>
                </c:pt>
                <c:pt idx="24">
                  <c:v>14.365881032547701</c:v>
                </c:pt>
                <c:pt idx="25">
                  <c:v>14.234083958854601</c:v>
                </c:pt>
                <c:pt idx="26">
                  <c:v>14.104683195592287</c:v>
                </c:pt>
                <c:pt idx="27">
                  <c:v>13.977613977613979</c:v>
                </c:pt>
                <c:pt idx="28">
                  <c:v>13.852813852813853</c:v>
                </c:pt>
                <c:pt idx="29">
                  <c:v>13.730222579780103</c:v>
                </c:pt>
                <c:pt idx="30">
                  <c:v>13.609782030834664</c:v>
                </c:pt>
                <c:pt idx="31">
                  <c:v>13.491436100131754</c:v>
                </c:pt>
                <c:pt idx="32">
                  <c:v>13.375130616509926</c:v>
                </c:pt>
                <c:pt idx="33">
                  <c:v>13.260813260813261</c:v>
                </c:pt>
                <c:pt idx="34">
                  <c:v>13.14843348741654</c:v>
                </c:pt>
                <c:pt idx="35">
                  <c:v>13.037942449707156</c:v>
                </c:pt>
                <c:pt idx="36">
                  <c:v>12.929292929292929</c:v>
                </c:pt>
                <c:pt idx="37">
                  <c:v>12.822439268720261</c:v>
                </c:pt>
                <c:pt idx="38">
                  <c:v>12.717337307501243</c:v>
                </c:pt>
                <c:pt idx="39">
                  <c:v>12.613944321261396</c:v>
                </c:pt>
                <c:pt idx="40">
                  <c:v>12.512218963831868</c:v>
                </c:pt>
                <c:pt idx="41">
                  <c:v>12.412121212121212</c:v>
                </c:pt>
                <c:pt idx="42">
                  <c:v>12.313612313612314</c:v>
                </c:pt>
                <c:pt idx="43">
                  <c:v>12.216654736339777</c:v>
                </c:pt>
                <c:pt idx="44">
                  <c:v>12.121212121212123</c:v>
                </c:pt>
                <c:pt idx="45">
                  <c:v>12.027249236551562</c:v>
                </c:pt>
                <c:pt idx="46">
                  <c:v>11.934731934731936</c:v>
                </c:pt>
                <c:pt idx="47">
                  <c:v>11.843627110802684</c:v>
                </c:pt>
                <c:pt idx="48">
                  <c:v>11.753902662993573</c:v>
                </c:pt>
                <c:pt idx="49">
                  <c:v>11.66552745500114</c:v>
                </c:pt>
                <c:pt idx="50">
                  <c:v>11.578471279963818</c:v>
                </c:pt>
                <c:pt idx="51">
                  <c:v>11.49270482603816</c:v>
                </c:pt>
                <c:pt idx="52">
                  <c:v>11.408199643493761</c:v>
                </c:pt>
                <c:pt idx="53">
                  <c:v>11.32492811324928</c:v>
                </c:pt>
                <c:pt idx="54">
                  <c:v>11.24286341677646</c:v>
                </c:pt>
                <c:pt idx="55">
                  <c:v>11.161979507303249</c:v>
                </c:pt>
                <c:pt idx="56">
                  <c:v>11.082251082251084</c:v>
                </c:pt>
                <c:pt idx="57">
                  <c:v>11.003653556845048</c:v>
                </c:pt>
                <c:pt idx="58">
                  <c:v>10.926163038839094</c:v>
                </c:pt>
                <c:pt idx="59">
                  <c:v>10.84975630430176</c:v>
                </c:pt>
                <c:pt idx="60">
                  <c:v>10.774410774410775</c:v>
                </c:pt>
                <c:pt idx="61">
                  <c:v>10.700104493207943</c:v>
                </c:pt>
                <c:pt idx="62">
                  <c:v>10.62681610626816</c:v>
                </c:pt>
                <c:pt idx="63">
                  <c:v>10.554524840239127</c:v>
                </c:pt>
                <c:pt idx="64">
                  <c:v>10.483210483210485</c:v>
                </c:pt>
                <c:pt idx="65">
                  <c:v>10.412853365873501</c:v>
                </c:pt>
                <c:pt idx="66">
                  <c:v>10.343434343434344</c:v>
                </c:pt>
                <c:pt idx="67">
                  <c:v>10.274934778246037</c:v>
                </c:pt>
                <c:pt idx="68">
                  <c:v>10.207336523125997</c:v>
                </c:pt>
                <c:pt idx="69">
                  <c:v>10.140621905327789</c:v>
                </c:pt>
                <c:pt idx="70">
                  <c:v>10.074773711137347</c:v>
                </c:pt>
                <c:pt idx="71">
                  <c:v>10.009775171065494</c:v>
                </c:pt>
                <c:pt idx="72">
                  <c:v>9.9456099456099452</c:v>
                </c:pt>
                <c:pt idx="73">
                  <c:v>9.8822621115614737</c:v>
                </c:pt>
                <c:pt idx="74">
                  <c:v>9.8197161488300733</c:v>
                </c:pt>
                <c:pt idx="75">
                  <c:v>9.7579569277682499</c:v>
                </c:pt>
                <c:pt idx="76">
                  <c:v>9.6969696969696972</c:v>
                </c:pt>
                <c:pt idx="77">
                  <c:v>9.6367400715226808</c:v>
                </c:pt>
                <c:pt idx="78">
                  <c:v>9.577254021698467</c:v>
                </c:pt>
                <c:pt idx="79">
                  <c:v>9.5184978620561456</c:v>
                </c:pt>
                <c:pt idx="80">
                  <c:v>9.460458240946048</c:v>
                </c:pt>
                <c:pt idx="81">
                  <c:v>9.4031221303948591</c:v>
                </c:pt>
                <c:pt idx="82">
                  <c:v>9.3464768163563363</c:v>
                </c:pt>
                <c:pt idx="83">
                  <c:v>9.2905098893122844</c:v>
                </c:pt>
                <c:pt idx="84">
                  <c:v>9.2352092352092345</c:v>
                </c:pt>
                <c:pt idx="85">
                  <c:v>9.1805630267168716</c:v>
                </c:pt>
                <c:pt idx="86">
                  <c:v>9.1265597147950093</c:v>
                </c:pt>
                <c:pt idx="87">
                  <c:v>9.0731880205564419</c:v>
                </c:pt>
                <c:pt idx="88">
                  <c:v>9.0204369274136713</c:v>
                </c:pt>
                <c:pt idx="89">
                  <c:v>8.9682956734979857</c:v>
                </c:pt>
                <c:pt idx="90">
                  <c:v>8.9167537443399514</c:v>
                </c:pt>
                <c:pt idx="91">
                  <c:v>8.8658008658008658</c:v>
                </c:pt>
                <c:pt idx="92">
                  <c:v>8.8154269972451811</c:v>
                </c:pt>
                <c:pt idx="93">
                  <c:v>8.7656223249443599</c:v>
                </c:pt>
                <c:pt idx="94">
                  <c:v>8.7163772557030992</c:v>
                </c:pt>
                <c:pt idx="95">
                  <c:v>8.6676824106991717</c:v>
                </c:pt>
                <c:pt idx="96">
                  <c:v>8.6195286195286211</c:v>
                </c:pt>
                <c:pt idx="97">
                  <c:v>8.571906914448352</c:v>
                </c:pt>
                <c:pt idx="98">
                  <c:v>8.5248085248085239</c:v>
                </c:pt>
                <c:pt idx="99">
                  <c:v>8.4782248716674946</c:v>
                </c:pt>
                <c:pt idx="100">
                  <c:v>8.4321475625823457</c:v>
                </c:pt>
                <c:pt idx="101">
                  <c:v>8.3865683865683884</c:v>
                </c:pt>
                <c:pt idx="102">
                  <c:v>8.3414793092212456</c:v>
                </c:pt>
                <c:pt idx="103">
                  <c:v>8.2968724679954633</c:v>
                </c:pt>
                <c:pt idx="104">
                  <c:v>8.2527401676337853</c:v>
                </c:pt>
                <c:pt idx="105">
                  <c:v>8.2090748757415426</c:v>
                </c:pt>
                <c:pt idx="106">
                  <c:v>8.1658692185007986</c:v>
                </c:pt>
                <c:pt idx="107">
                  <c:v>8.1231159765191183</c:v>
                </c:pt>
                <c:pt idx="108">
                  <c:v>8.0808080808080813</c:v>
                </c:pt>
                <c:pt idx="109">
                  <c:v>8.0389386088867951</c:v>
                </c:pt>
                <c:pt idx="110">
                  <c:v>7.997500781005936</c:v>
                </c:pt>
                <c:pt idx="111">
                  <c:v>7.9564879564879574</c:v>
                </c:pt>
                <c:pt idx="112">
                  <c:v>7.9158936301793457</c:v>
                </c:pt>
                <c:pt idx="113">
                  <c:v>7.8757114290109227</c:v>
                </c:pt>
                <c:pt idx="114">
                  <c:v>7.8359351086623823</c:v>
                </c:pt>
                <c:pt idx="115">
                  <c:v>7.7965585503273944</c:v>
                </c:pt>
                <c:pt idx="116">
                  <c:v>7.7575757575757578</c:v>
                </c:pt>
                <c:pt idx="117">
                  <c:v>7.7189808533092119</c:v>
                </c:pt>
                <c:pt idx="118">
                  <c:v>7.6807680768076816</c:v>
                </c:pt>
                <c:pt idx="119">
                  <c:v>7.6429317808628161</c:v>
                </c:pt>
                <c:pt idx="120">
                  <c:v>7.6054664289958414</c:v>
                </c:pt>
                <c:pt idx="121">
                  <c:v>7.5683665927568375</c:v>
                </c:pt>
                <c:pt idx="122">
                  <c:v>7.5316269491026784</c:v>
                </c:pt>
                <c:pt idx="123">
                  <c:v>7.4952422778509735</c:v>
                </c:pt>
                <c:pt idx="124">
                  <c:v>7.4592074592074589</c:v>
                </c:pt>
                <c:pt idx="125">
                  <c:v>7.4235174713643612</c:v>
                </c:pt>
                <c:pt idx="126">
                  <c:v>7.3881673881673882</c:v>
                </c:pt>
                <c:pt idx="127">
                  <c:v>7.3531523768490601</c:v>
                </c:pt>
                <c:pt idx="128">
                  <c:v>7.3184676958261869</c:v>
                </c:pt>
                <c:pt idx="129">
                  <c:v>7.2841086925593972</c:v>
                </c:pt>
                <c:pt idx="130">
                  <c:v>7.2500708014726705</c:v>
                </c:pt>
                <c:pt idx="131">
                  <c:v>7.2163495419309367</c:v>
                </c:pt>
                <c:pt idx="132">
                  <c:v>7.1829405162738507</c:v>
                </c:pt>
                <c:pt idx="133">
                  <c:v>7.149839407903924</c:v>
                </c:pt>
                <c:pt idx="134">
                  <c:v>7.1170419794273005</c:v>
                </c:pt>
                <c:pt idx="135">
                  <c:v>7.0845440708454408</c:v>
                </c:pt>
                <c:pt idx="136">
                  <c:v>7.0523415977961434</c:v>
                </c:pt>
                <c:pt idx="137">
                  <c:v>7.020430549842315</c:v>
                </c:pt>
                <c:pt idx="138">
                  <c:v>6.9888069888069895</c:v>
                </c:pt>
                <c:pt idx="139">
                  <c:v>6.9574670471531466</c:v>
                </c:pt>
                <c:pt idx="140">
                  <c:v>6.9264069264069263</c:v>
                </c:pt>
                <c:pt idx="141">
                  <c:v>6.8956228956228953</c:v>
                </c:pt>
                <c:pt idx="142">
                  <c:v>6.8651112898900513</c:v>
                </c:pt>
                <c:pt idx="143">
                  <c:v>6.83486850887732</c:v>
                </c:pt>
                <c:pt idx="144">
                  <c:v>6.8048910154173319</c:v>
                </c:pt>
                <c:pt idx="145">
                  <c:v>6.7751753341273</c:v>
                </c:pt>
                <c:pt idx="146">
                  <c:v>6.7457180500658769</c:v>
                </c:pt>
                <c:pt idx="147">
                  <c:v>6.7165158074248978</c:v>
                </c:pt>
                <c:pt idx="148">
                  <c:v>6.6875653082549631</c:v>
                </c:pt>
                <c:pt idx="149">
                  <c:v>6.6588633112238265</c:v>
                </c:pt>
                <c:pt idx="150">
                  <c:v>6.6304066304066307</c:v>
                </c:pt>
                <c:pt idx="151">
                  <c:v>6.6021921341070282</c:v>
                </c:pt>
                <c:pt idx="152">
                  <c:v>6.5742167437082699</c:v>
                </c:pt>
                <c:pt idx="153">
                  <c:v>6.5464774325533828</c:v>
                </c:pt>
                <c:pt idx="154">
                  <c:v>6.5189712248535781</c:v>
                </c:pt>
                <c:pt idx="155">
                  <c:v>6.4916951946240653</c:v>
                </c:pt>
                <c:pt idx="156">
                  <c:v>6.4646464646464645</c:v>
                </c:pt>
                <c:pt idx="157">
                  <c:v>6.43782220545706</c:v>
                </c:pt>
                <c:pt idx="158">
                  <c:v>6.4112196343601306</c:v>
                </c:pt>
                <c:pt idx="159">
                  <c:v>6.3848360144656446</c:v>
                </c:pt>
                <c:pt idx="160">
                  <c:v>6.3586686537506214</c:v>
                </c:pt>
                <c:pt idx="161">
                  <c:v>6.3327149041434758</c:v>
                </c:pt>
                <c:pt idx="162">
                  <c:v>6.3069721606306981</c:v>
                </c:pt>
                <c:pt idx="163">
                  <c:v>6.2814378603852292</c:v>
                </c:pt>
                <c:pt idx="164">
                  <c:v>6.2561094819159342</c:v>
                </c:pt>
                <c:pt idx="165">
                  <c:v>6.2309845442375558</c:v>
                </c:pt>
                <c:pt idx="166">
                  <c:v>6.2060606060606061</c:v>
                </c:pt>
                <c:pt idx="167">
                  <c:v>6.1813352650006035</c:v>
                </c:pt>
                <c:pt idx="168">
                  <c:v>6.1568061568061569</c:v>
                </c:pt>
                <c:pt idx="169">
                  <c:v>6.132470954605342</c:v>
                </c:pt>
                <c:pt idx="170">
                  <c:v>6.1083273681698884</c:v>
                </c:pt>
                <c:pt idx="171">
                  <c:v>6.0843731431966726</c:v>
                </c:pt>
                <c:pt idx="172">
                  <c:v>6.0606060606060614</c:v>
                </c:pt>
                <c:pt idx="173">
                  <c:v>6.0370239358566211</c:v>
                </c:pt>
                <c:pt idx="174">
                  <c:v>6.0136246182757809</c:v>
                </c:pt>
                <c:pt idx="175">
                  <c:v>5.9904059904059901</c:v>
                </c:pt>
                <c:pt idx="176">
                  <c:v>5.9673659673659678</c:v>
                </c:pt>
                <c:pt idx="177">
                  <c:v>5.9445024962266348</c:v>
                </c:pt>
                <c:pt idx="178">
                  <c:v>5.921813555401342</c:v>
                </c:pt>
                <c:pt idx="179">
                  <c:v>5.8992971540500054</c:v>
                </c:pt>
                <c:pt idx="180">
                  <c:v>5.8769513314967865</c:v>
                </c:pt>
                <c:pt idx="181">
                  <c:v>5.854774156660949</c:v>
                </c:pt>
                <c:pt idx="182">
                  <c:v>5.8327637275005699</c:v>
                </c:pt>
                <c:pt idx="183">
                  <c:v>5.8109181704687325</c:v>
                </c:pt>
                <c:pt idx="184">
                  <c:v>5.7892356399819089</c:v>
                </c:pt>
                <c:pt idx="185">
                  <c:v>5.7677143179001922</c:v>
                </c:pt>
                <c:pt idx="186">
                  <c:v>5.7463524130190802</c:v>
                </c:pt>
                <c:pt idx="187">
                  <c:v>5.7251481605725143</c:v>
                </c:pt>
                <c:pt idx="188">
                  <c:v>5.7040998217468806</c:v>
                </c:pt>
                <c:pt idx="189">
                  <c:v>5.6832056832056832</c:v>
                </c:pt>
                <c:pt idx="190">
                  <c:v>5.66246405662464</c:v>
                </c:pt>
                <c:pt idx="191">
                  <c:v>5.6418732782369156</c:v>
                </c:pt>
                <c:pt idx="192">
                  <c:v>5.6214317083882301</c:v>
                </c:pt>
                <c:pt idx="193">
                  <c:v>11.202275462203261</c:v>
                </c:pt>
                <c:pt idx="194">
                  <c:v>11.161979507303249</c:v>
                </c:pt>
                <c:pt idx="195">
                  <c:v>11.121972412294994</c:v>
                </c:pt>
                <c:pt idx="196">
                  <c:v>11.082251082251084</c:v>
                </c:pt>
                <c:pt idx="197">
                  <c:v>11.04281246630001</c:v>
                </c:pt>
                <c:pt idx="198">
                  <c:v>11.003653556845048</c:v>
                </c:pt>
                <c:pt idx="199">
                  <c:v>10.964771388799658</c:v>
                </c:pt>
                <c:pt idx="200">
                  <c:v>10.926163038839094</c:v>
                </c:pt>
                <c:pt idx="201">
                  <c:v>10.88782562466773</c:v>
                </c:pt>
                <c:pt idx="202">
                  <c:v>10.84975630430176</c:v>
                </c:pt>
                <c:pt idx="203">
                  <c:v>10.81195227536691</c:v>
                </c:pt>
                <c:pt idx="204">
                  <c:v>10.774410774410775</c:v>
                </c:pt>
                <c:pt idx="205">
                  <c:v>10.737129076229424</c:v>
                </c:pt>
                <c:pt idx="206">
                  <c:v>10.700104493207943</c:v>
                </c:pt>
                <c:pt idx="207">
                  <c:v>10.66333437467458</c:v>
                </c:pt>
                <c:pt idx="208">
                  <c:v>10.62681610626816</c:v>
                </c:pt>
                <c:pt idx="209">
                  <c:v>10.590547109318441</c:v>
                </c:pt>
                <c:pt idx="210">
                  <c:v>10.554524840239127</c:v>
                </c:pt>
                <c:pt idx="211">
                  <c:v>10.518746789933232</c:v>
                </c:pt>
                <c:pt idx="212">
                  <c:v>10.483210483210485</c:v>
                </c:pt>
                <c:pt idx="213">
                  <c:v>10.44791347821651</c:v>
                </c:pt>
                <c:pt idx="214">
                  <c:v>10.412853365873501</c:v>
                </c:pt>
                <c:pt idx="215">
                  <c:v>10.378027769332119</c:v>
                </c:pt>
                <c:pt idx="216">
                  <c:v>10.343434343434344</c:v>
                </c:pt>
                <c:pt idx="217">
                  <c:v>10.309070774187054</c:v>
                </c:pt>
                <c:pt idx="218">
                  <c:v>10.274934778246037</c:v>
                </c:pt>
                <c:pt idx="219">
                  <c:v>10.241024102410242</c:v>
                </c:pt>
                <c:pt idx="220">
                  <c:v>10.207336523125997</c:v>
                </c:pt>
                <c:pt idx="221">
                  <c:v>10.173869846000994</c:v>
                </c:pt>
                <c:pt idx="222">
                  <c:v>10.140621905327789</c:v>
                </c:pt>
                <c:pt idx="223">
                  <c:v>10.107590563616622</c:v>
                </c:pt>
                <c:pt idx="224">
                  <c:v>10.074773711137347</c:v>
                </c:pt>
                <c:pt idx="225">
                  <c:v>10.042169265470237</c:v>
                </c:pt>
                <c:pt idx="226">
                  <c:v>10.009775171065494</c:v>
                </c:pt>
                <c:pt idx="227">
                  <c:v>9.9775893988112649</c:v>
                </c:pt>
                <c:pt idx="228">
                  <c:v>9.9456099456099452</c:v>
                </c:pt>
                <c:pt idx="229">
                  <c:v>9.9138348339626301</c:v>
                </c:pt>
                <c:pt idx="230">
                  <c:v>9.8822621115614737</c:v>
                </c:pt>
                <c:pt idx="231">
                  <c:v>9.8508898508898515</c:v>
                </c:pt>
                <c:pt idx="232">
                  <c:v>9.8197161488300733</c:v>
                </c:pt>
                <c:pt idx="233">
                  <c:v>9.7887391262785588</c:v>
                </c:pt>
                <c:pt idx="234">
                  <c:v>9.7579569277682499</c:v>
                </c:pt>
                <c:pt idx="235">
                  <c:v>9.7273677210981297</c:v>
                </c:pt>
                <c:pt idx="236">
                  <c:v>9.6969696969696972</c:v>
                </c:pt>
                <c:pt idx="237">
                  <c:v>9.6667610686302279</c:v>
                </c:pt>
                <c:pt idx="238">
                  <c:v>9.6367400715226808</c:v>
                </c:pt>
                <c:pt idx="239">
                  <c:v>9.6069049629421155</c:v>
                </c:pt>
                <c:pt idx="240">
                  <c:v>9.577254021698467</c:v>
                </c:pt>
                <c:pt idx="241">
                  <c:v>9.5477855477855478</c:v>
                </c:pt>
                <c:pt idx="242">
                  <c:v>9.5184978620561456</c:v>
                </c:pt>
                <c:pt idx="243">
                  <c:v>9.4893893059030692</c:v>
                </c:pt>
                <c:pt idx="244">
                  <c:v>9.460458240946048</c:v>
                </c:pt>
                <c:pt idx="245">
                  <c:v>9.4317030487243265</c:v>
                </c:pt>
                <c:pt idx="246">
                  <c:v>9.4031221303948591</c:v>
                </c:pt>
                <c:pt idx="247">
                  <c:v>9.3747139064359608</c:v>
                </c:pt>
                <c:pt idx="248">
                  <c:v>9.3464768163563363</c:v>
                </c:pt>
                <c:pt idx="249">
                  <c:v>9.3184093184093175</c:v>
                </c:pt>
                <c:pt idx="250">
                  <c:v>9.2905098893122844</c:v>
                </c:pt>
                <c:pt idx="251">
                  <c:v>9.2627770239710543</c:v>
                </c:pt>
                <c:pt idx="252">
                  <c:v>9.2352092352092345</c:v>
                </c:pt>
                <c:pt idx="253">
                  <c:v>9.2078050535023834</c:v>
                </c:pt>
                <c:pt idx="254">
                  <c:v>9.1805630267168716</c:v>
                </c:pt>
                <c:pt idx="255">
                  <c:v>9.1534817198534029</c:v>
                </c:pt>
                <c:pt idx="256">
                  <c:v>9.1265597147950093</c:v>
                </c:pt>
                <c:pt idx="257">
                  <c:v>9.099795610059541</c:v>
                </c:pt>
                <c:pt idx="258">
                  <c:v>9.0731880205564419</c:v>
                </c:pt>
                <c:pt idx="259">
                  <c:v>9.0467355773478229</c:v>
                </c:pt>
                <c:pt idx="260">
                  <c:v>9.0204369274136713</c:v>
                </c:pt>
                <c:pt idx="261">
                  <c:v>8.9942907334211686</c:v>
                </c:pt>
                <c:pt idx="262">
                  <c:v>8.9682956734979857</c:v>
                </c:pt>
                <c:pt idx="263">
                  <c:v>8.9424504410095196</c:v>
                </c:pt>
                <c:pt idx="264">
                  <c:v>8.9167537443399514</c:v>
                </c:pt>
                <c:pt idx="265">
                  <c:v>8.8912043066770856</c:v>
                </c:pt>
                <c:pt idx="266">
                  <c:v>8.8658008658008658</c:v>
                </c:pt>
                <c:pt idx="267">
                  <c:v>8.8405421738755088</c:v>
                </c:pt>
                <c:pt idx="268">
                  <c:v>8.8154269972451811</c:v>
                </c:pt>
                <c:pt idx="269">
                  <c:v>8.7904541162331533</c:v>
                </c:pt>
                <c:pt idx="270">
                  <c:v>8.7656223249443599</c:v>
                </c:pt>
                <c:pt idx="271">
                  <c:v>8.7409304310712752</c:v>
                </c:pt>
                <c:pt idx="272">
                  <c:v>8.7163772557030992</c:v>
                </c:pt>
                <c:pt idx="273">
                  <c:v>8.6919616331381029</c:v>
                </c:pt>
                <c:pt idx="274">
                  <c:v>8.6676824106991717</c:v>
                </c:pt>
                <c:pt idx="275">
                  <c:v>8.643538448552377</c:v>
                </c:pt>
                <c:pt idx="276">
                  <c:v>8.6195286195286211</c:v>
                </c:pt>
                <c:pt idx="277">
                  <c:v>8.5956518089482099</c:v>
                </c:pt>
                <c:pt idx="278">
                  <c:v>8.571906914448352</c:v>
                </c:pt>
                <c:pt idx="279">
                  <c:v>8.5482928458135063</c:v>
                </c:pt>
                <c:pt idx="280">
                  <c:v>8.5248085248085239</c:v>
                </c:pt>
                <c:pt idx="281">
                  <c:v>8.5014528850145279</c:v>
                </c:pt>
                <c:pt idx="282">
                  <c:v>8.4782248716674946</c:v>
                </c:pt>
                <c:pt idx="283">
                  <c:v>8.4551234414994632</c:v>
                </c:pt>
                <c:pt idx="284">
                  <c:v>8.4321475625823457</c:v>
                </c:pt>
                <c:pt idx="285">
                  <c:v>8.4092962141742635</c:v>
                </c:pt>
                <c:pt idx="286">
                  <c:v>8.3865683865683884</c:v>
                </c:pt>
                <c:pt idx="287">
                  <c:v>8.3639630809442131</c:v>
                </c:pt>
                <c:pt idx="288">
                  <c:v>8.3414793092212456</c:v>
                </c:pt>
                <c:pt idx="289">
                  <c:v>8.3191160939150208</c:v>
                </c:pt>
                <c:pt idx="290">
                  <c:v>8.2968724679954633</c:v>
                </c:pt>
                <c:pt idx="291">
                  <c:v>8.2747474747474765</c:v>
                </c:pt>
                <c:pt idx="292">
                  <c:v>8.2527401676337853</c:v>
                </c:pt>
                <c:pt idx="293">
                  <c:v>8.2308496101599555</c:v>
                </c:pt>
                <c:pt idx="294">
                  <c:v>8.2090748757415426</c:v>
                </c:pt>
                <c:pt idx="295">
                  <c:v>8.18741504757336</c:v>
                </c:pt>
                <c:pt idx="296">
                  <c:v>8.1658692185007986</c:v>
                </c:pt>
                <c:pt idx="297">
                  <c:v>8.1444364908931828</c:v>
                </c:pt>
                <c:pt idx="298">
                  <c:v>8.1231159765191183</c:v>
                </c:pt>
                <c:pt idx="299">
                  <c:v>8.1019067964237692</c:v>
                </c:pt>
                <c:pt idx="300">
                  <c:v>8.0808080808080813</c:v>
                </c:pt>
                <c:pt idx="301">
                  <c:v>8.0598189689098785</c:v>
                </c:pt>
                <c:pt idx="302">
                  <c:v>8.0389386088867951</c:v>
                </c:pt>
                <c:pt idx="303">
                  <c:v>8.0181661577010424</c:v>
                </c:pt>
                <c:pt idx="304">
                  <c:v>7.997500781005936</c:v>
                </c:pt>
                <c:pt idx="305">
                  <c:v>7.9769416530341992</c:v>
                </c:pt>
                <c:pt idx="306">
                  <c:v>7.9564879564879574</c:v>
                </c:pt>
                <c:pt idx="307">
                  <c:v>7.9361388824304422</c:v>
                </c:pt>
                <c:pt idx="308">
                  <c:v>7.9158936301793457</c:v>
                </c:pt>
                <c:pt idx="309">
                  <c:v>7.8957514072017894</c:v>
                </c:pt>
                <c:pt idx="310">
                  <c:v>7.8757114290109227</c:v>
                </c:pt>
                <c:pt idx="311">
                  <c:v>7.8557729190640586</c:v>
                </c:pt>
                <c:pt idx="312">
                  <c:v>7.8359351086623823</c:v>
                </c:pt>
                <c:pt idx="313">
                  <c:v>7.8161972368521493</c:v>
                </c:pt>
                <c:pt idx="314">
                  <c:v>7.7965585503273944</c:v>
                </c:pt>
                <c:pt idx="315">
                  <c:v>7.7770183033340938</c:v>
                </c:pt>
                <c:pt idx="316">
                  <c:v>7.7575757575757578</c:v>
                </c:pt>
                <c:pt idx="317">
                  <c:v>7.7382301821204553</c:v>
                </c:pt>
                <c:pt idx="318">
                  <c:v>7.7189808533092119</c:v>
                </c:pt>
                <c:pt idx="319">
                  <c:v>7.6998270546657652</c:v>
                </c:pt>
                <c:pt idx="320">
                  <c:v>7.6807680768076816</c:v>
                </c:pt>
                <c:pt idx="321">
                  <c:v>7.6618032173587745</c:v>
                </c:pt>
                <c:pt idx="322">
                  <c:v>7.6429317808628161</c:v>
                </c:pt>
                <c:pt idx="323">
                  <c:v>7.6241530786985345</c:v>
                </c:pt>
                <c:pt idx="324">
                  <c:v>7.6054664289958414</c:v>
                </c:pt>
                <c:pt idx="325">
                  <c:v>7.5868711565533085</c:v>
                </c:pt>
                <c:pt idx="326">
                  <c:v>7.5683665927568375</c:v>
                </c:pt>
                <c:pt idx="327">
                  <c:v>7.5499520754995206</c:v>
                </c:pt>
                <c:pt idx="328">
                  <c:v>7.5316269491026784</c:v>
                </c:pt>
                <c:pt idx="329">
                  <c:v>7.5133905642380219</c:v>
                </c:pt>
                <c:pt idx="330">
                  <c:v>7.4952422778509735</c:v>
                </c:pt>
                <c:pt idx="331">
                  <c:v>7.477181453085068</c:v>
                </c:pt>
                <c:pt idx="332">
                  <c:v>7.4592074592074589</c:v>
                </c:pt>
                <c:pt idx="333">
                  <c:v>7.4413196715355001</c:v>
                </c:pt>
                <c:pt idx="334">
                  <c:v>7.4235174713643612</c:v>
                </c:pt>
                <c:pt idx="335">
                  <c:v>7.405800245895712</c:v>
                </c:pt>
                <c:pt idx="336">
                  <c:v>7.3881673881673882</c:v>
                </c:pt>
                <c:pt idx="337">
                  <c:v>7.3706182969840928</c:v>
                </c:pt>
                <c:pt idx="338">
                  <c:v>7.3531523768490601</c:v>
                </c:pt>
                <c:pt idx="339">
                  <c:v>7.3357690378966991</c:v>
                </c:pt>
                <c:pt idx="340">
                  <c:v>7.3184676958261869</c:v>
                </c:pt>
                <c:pt idx="341">
                  <c:v>7.3012477718360067</c:v>
                </c:pt>
                <c:pt idx="342">
                  <c:v>7.2841086925593972</c:v>
                </c:pt>
                <c:pt idx="343">
                  <c:v>7.2670498900007097</c:v>
                </c:pt>
                <c:pt idx="344">
                  <c:v>7.2500708014726705</c:v>
                </c:pt>
                <c:pt idx="345">
                  <c:v>7.2331708695345061</c:v>
                </c:pt>
                <c:pt idx="346">
                  <c:v>7.2163495419309367</c:v>
                </c:pt>
                <c:pt idx="347">
                  <c:v>7.1996062715320264</c:v>
                </c:pt>
                <c:pt idx="348">
                  <c:v>7.1829405162738507</c:v>
                </c:pt>
                <c:pt idx="349">
                  <c:v>7.1663517391000076</c:v>
                </c:pt>
                <c:pt idx="350">
                  <c:v>7.149839407903924</c:v>
                </c:pt>
                <c:pt idx="351">
                  <c:v>7.133402995471962</c:v>
                </c:pt>
                <c:pt idx="352">
                  <c:v>7.1170419794273005</c:v>
                </c:pt>
                <c:pt idx="353">
                  <c:v>7.1007558421746078</c:v>
                </c:pt>
                <c:pt idx="354">
                  <c:v>7.0845440708454408</c:v>
                </c:pt>
                <c:pt idx="355">
                  <c:v>7.0684061572444259</c:v>
                </c:pt>
                <c:pt idx="356">
                  <c:v>7.0523415977961434</c:v>
                </c:pt>
                <c:pt idx="357">
                  <c:v>7.0363498934927504</c:v>
                </c:pt>
                <c:pt idx="358">
                  <c:v>7.020430549842315</c:v>
                </c:pt>
                <c:pt idx="359">
                  <c:v>7.0045830768178403</c:v>
                </c:pt>
                <c:pt idx="360">
                  <c:v>6.9888069888069895</c:v>
                </c:pt>
                <c:pt idx="361">
                  <c:v>6.9731018045624786</c:v>
                </c:pt>
                <c:pt idx="362">
                  <c:v>6.9574670471531466</c:v>
                </c:pt>
                <c:pt idx="363">
                  <c:v>6.941902243915667</c:v>
                </c:pt>
                <c:pt idx="364">
                  <c:v>6.9264069264069263</c:v>
                </c:pt>
                <c:pt idx="365">
                  <c:v>6.9109806303570229</c:v>
                </c:pt>
                <c:pt idx="366">
                  <c:v>6.8956228956228953</c:v>
                </c:pt>
                <c:pt idx="367">
                  <c:v>6.8803332661425793</c:v>
                </c:pt>
                <c:pt idx="368">
                  <c:v>6.8651112898900513</c:v>
                </c:pt>
                <c:pt idx="369">
                  <c:v>6.8499565188306919</c:v>
                </c:pt>
                <c:pt idx="370">
                  <c:v>6.83486850887732</c:v>
                </c:pt>
                <c:pt idx="371">
                  <c:v>6.8198468198468198</c:v>
                </c:pt>
                <c:pt idx="372">
                  <c:v>6.8048910154173319</c:v>
                </c:pt>
                <c:pt idx="373">
                  <c:v>6.7900006630860021</c:v>
                </c:pt>
                <c:pt idx="374">
                  <c:v>6.7751753341273</c:v>
                </c:pt>
                <c:pt idx="375">
                  <c:v>6.7604146035518582</c:v>
                </c:pt>
                <c:pt idx="376">
                  <c:v>6.7457180500658769</c:v>
                </c:pt>
                <c:pt idx="377">
                  <c:v>6.7310852560310259</c:v>
                </c:pt>
                <c:pt idx="378">
                  <c:v>6.7165158074248978</c:v>
                </c:pt>
                <c:pt idx="379">
                  <c:v>6.7020092938019511</c:v>
                </c:pt>
                <c:pt idx="380">
                  <c:v>6.6875653082549631</c:v>
                </c:pt>
                <c:pt idx="381">
                  <c:v>6.6731834473769966</c:v>
                </c:pt>
                <c:pt idx="382">
                  <c:v>6.6588633112238265</c:v>
                </c:pt>
                <c:pt idx="383">
                  <c:v>6.6446045032768808</c:v>
                </c:pt>
                <c:pt idx="384">
                  <c:v>6.6304066304066307</c:v>
                </c:pt>
                <c:pt idx="385">
                  <c:v>6.6162693028364679</c:v>
                </c:pt>
                <c:pt idx="386">
                  <c:v>6.6021921341070282</c:v>
                </c:pt>
                <c:pt idx="387">
                  <c:v>6.5881747410409837</c:v>
                </c:pt>
                <c:pt idx="388">
                  <c:v>6.5742167437082699</c:v>
                </c:pt>
                <c:pt idx="389">
                  <c:v>6.5603177653917619</c:v>
                </c:pt>
                <c:pt idx="390">
                  <c:v>6.5464774325533828</c:v>
                </c:pt>
                <c:pt idx="391">
                  <c:v>6.532695374800638</c:v>
                </c:pt>
                <c:pt idx="392">
                  <c:v>6.5189712248535781</c:v>
                </c:pt>
                <c:pt idx="393">
                  <c:v>6.5053046185121657</c:v>
                </c:pt>
                <c:pt idx="394">
                  <c:v>6.4916951946240653</c:v>
                </c:pt>
                <c:pt idx="395">
                  <c:v>6.4781425950528249</c:v>
                </c:pt>
                <c:pt idx="396">
                  <c:v>6.4646464646464645</c:v>
                </c:pt>
                <c:pt idx="397">
                  <c:v>6.4512064512064518</c:v>
                </c:pt>
                <c:pt idx="398">
                  <c:v>6.43782220545706</c:v>
                </c:pt>
                <c:pt idx="399">
                  <c:v>6.4244933810151208</c:v>
                </c:pt>
                <c:pt idx="400">
                  <c:v>6.4112196343601306</c:v>
                </c:pt>
                <c:pt idx="401">
                  <c:v>6.3980006248047481</c:v>
                </c:pt>
                <c:pt idx="402">
                  <c:v>6.3848360144656446</c:v>
                </c:pt>
                <c:pt idx="403">
                  <c:v>6.3717254682347093</c:v>
                </c:pt>
                <c:pt idx="404">
                  <c:v>6.3586686537506214</c:v>
                </c:pt>
                <c:pt idx="405">
                  <c:v>6.3456652413707637</c:v>
                </c:pt>
                <c:pt idx="406">
                  <c:v>6.3327149041434758</c:v>
                </c:pt>
                <c:pt idx="407">
                  <c:v>6.3198173177806591</c:v>
                </c:pt>
                <c:pt idx="408">
                  <c:v>6.3069721606306981</c:v>
                </c:pt>
                <c:pt idx="409">
                  <c:v>6.2941791136517304</c:v>
                </c:pt>
                <c:pt idx="410">
                  <c:v>6.2814378603852292</c:v>
                </c:pt>
                <c:pt idx="411">
                  <c:v>6.2687480869299055</c:v>
                </c:pt>
                <c:pt idx="412">
                  <c:v>6.2561094819159342</c:v>
                </c:pt>
                <c:pt idx="413">
                  <c:v>6.2435217364794831</c:v>
                </c:pt>
                <c:pt idx="414">
                  <c:v>6.2309845442375558</c:v>
                </c:pt>
                <c:pt idx="415">
                  <c:v>6.2184976012631328</c:v>
                </c:pt>
                <c:pt idx="416">
                  <c:v>6.2060606060606061</c:v>
                </c:pt>
                <c:pt idx="417">
                  <c:v>6.1936732595415238</c:v>
                </c:pt>
                <c:pt idx="418">
                  <c:v>6.1813352650006035</c:v>
                </c:pt>
                <c:pt idx="419">
                  <c:v>6.1690463280920547</c:v>
                </c:pt>
                <c:pt idx="420">
                  <c:v>6.1568061568061569</c:v>
                </c:pt>
                <c:pt idx="421">
                  <c:v>6.1446144614461442</c:v>
                </c:pt>
                <c:pt idx="422">
                  <c:v>6.132470954605342</c:v>
                </c:pt>
                <c:pt idx="423">
                  <c:v>6.120375351144582</c:v>
                </c:pt>
                <c:pt idx="424">
                  <c:v>6.1083273681698884</c:v>
                </c:pt>
                <c:pt idx="425">
                  <c:v>6.0963267250104183</c:v>
                </c:pt>
                <c:pt idx="426">
                  <c:v>6.0843731431966726</c:v>
                </c:pt>
                <c:pt idx="427">
                  <c:v>6.072466346438949</c:v>
                </c:pt>
                <c:pt idx="428">
                  <c:v>6.0606060606060614</c:v>
                </c:pt>
                <c:pt idx="429">
                  <c:v>6.0487920137042943</c:v>
                </c:pt>
                <c:pt idx="430">
                  <c:v>6.0370239358566211</c:v>
                </c:pt>
                <c:pt idx="431">
                  <c:v>6.0253015592821422</c:v>
                </c:pt>
                <c:pt idx="432">
                  <c:v>6.0136246182757809</c:v>
                </c:pt>
                <c:pt idx="433">
                  <c:v>6.0019928491882073</c:v>
                </c:pt>
                <c:pt idx="434">
                  <c:v>5.9904059904059901</c:v>
                </c:pt>
                <c:pt idx="435">
                  <c:v>5.9788637823319899</c:v>
                </c:pt>
                <c:pt idx="436">
                  <c:v>5.9673659673659678</c:v>
                </c:pt>
                <c:pt idx="437">
                  <c:v>5.9559122898854184</c:v>
                </c:pt>
                <c:pt idx="438">
                  <c:v>5.9445024962266348</c:v>
                </c:pt>
                <c:pt idx="439">
                  <c:v>5.9331363346659725</c:v>
                </c:pt>
                <c:pt idx="440">
                  <c:v>5.921813555401342</c:v>
                </c:pt>
                <c:pt idx="441">
                  <c:v>5.9105339105339105</c:v>
                </c:pt>
                <c:pt idx="442">
                  <c:v>5.8992971540500054</c:v>
                </c:pt>
                <c:pt idx="443">
                  <c:v>5.8881030418032321</c:v>
                </c:pt>
                <c:pt idx="444">
                  <c:v>5.8769513314967865</c:v>
                </c:pt>
                <c:pt idx="445">
                  <c:v>5.8658417826659797</c:v>
                </c:pt>
                <c:pt idx="446">
                  <c:v>5.854774156660949</c:v>
                </c:pt>
                <c:pt idx="447">
                  <c:v>5.8437482166295727</c:v>
                </c:pt>
                <c:pt idx="448">
                  <c:v>5.8327637275005699</c:v>
                </c:pt>
                <c:pt idx="449">
                  <c:v>8.7327306839501961</c:v>
                </c:pt>
                <c:pt idx="450">
                  <c:v>8.2527401676337853</c:v>
                </c:pt>
                <c:pt idx="451">
                  <c:v>8.2381335478680615</c:v>
                </c:pt>
                <c:pt idx="452">
                  <c:v>7.8096400244051267</c:v>
                </c:pt>
                <c:pt idx="453">
                  <c:v>7.7965585503273962</c:v>
                </c:pt>
                <c:pt idx="454">
                  <c:v>7.4116965836711062</c:v>
                </c:pt>
                <c:pt idx="455">
                  <c:v>7.3999132822662252</c:v>
                </c:pt>
                <c:pt idx="456">
                  <c:v>7.0523415977961434</c:v>
                </c:pt>
                <c:pt idx="457">
                  <c:v>7.0416723971943354</c:v>
                </c:pt>
                <c:pt idx="458">
                  <c:v>6.7262217551234889</c:v>
                </c:pt>
                <c:pt idx="459">
                  <c:v>6.7165158074248996</c:v>
                </c:pt>
                <c:pt idx="460">
                  <c:v>6.4289301858362631</c:v>
                </c:pt>
                <c:pt idx="461">
                  <c:v>6.4200626959247646</c:v>
                </c:pt>
                <c:pt idx="462">
                  <c:v>6.1568061568061569</c:v>
                </c:pt>
                <c:pt idx="463">
                  <c:v>6.1486729914735205</c:v>
                </c:pt>
                <c:pt idx="464">
                  <c:v>5.9067835717581918</c:v>
                </c:pt>
                <c:pt idx="465">
                  <c:v>7.8657295387333406</c:v>
                </c:pt>
                <c:pt idx="466">
                  <c:v>7.5683665927568375</c:v>
                </c:pt>
                <c:pt idx="467">
                  <c:v>7.5591481194404455</c:v>
                </c:pt>
                <c:pt idx="468">
                  <c:v>7.2841086925593972</c:v>
                </c:pt>
                <c:pt idx="469">
                  <c:v>7.2755692919819541</c:v>
                </c:pt>
                <c:pt idx="470">
                  <c:v>7.020430549842315</c:v>
                </c:pt>
                <c:pt idx="471">
                  <c:v>7.0124978599554879</c:v>
                </c:pt>
                <c:pt idx="472">
                  <c:v>6.7751753341273</c:v>
                </c:pt>
                <c:pt idx="473">
                  <c:v>6.7677869204586774</c:v>
                </c:pt>
                <c:pt idx="474">
                  <c:v>6.5464774325533828</c:v>
                </c:pt>
                <c:pt idx="475">
                  <c:v>6.5395791423188676</c:v>
                </c:pt>
                <c:pt idx="476">
                  <c:v>6.3327149041434758</c:v>
                </c:pt>
                <c:pt idx="477">
                  <c:v>6.3262595372687125</c:v>
                </c:pt>
                <c:pt idx="478">
                  <c:v>6.132470954605342</c:v>
                </c:pt>
                <c:pt idx="479">
                  <c:v>6.1264171826856924</c:v>
                </c:pt>
                <c:pt idx="480">
                  <c:v>5.9445024962266348</c:v>
                </c:pt>
                <c:pt idx="481">
                  <c:v>7.4235174713643612</c:v>
                </c:pt>
                <c:pt idx="482">
                  <c:v>7.2096428973752387</c:v>
                </c:pt>
                <c:pt idx="483">
                  <c:v>7.2029487071269811</c:v>
                </c:pt>
                <c:pt idx="484">
                  <c:v>7.0014221638770371</c:v>
                </c:pt>
                <c:pt idx="485">
                  <c:v>6.9951088887067243</c:v>
                </c:pt>
                <c:pt idx="486">
                  <c:v>6.8048910154173319</c:v>
                </c:pt>
                <c:pt idx="487">
                  <c:v>6.7989270443258176</c:v>
                </c:pt>
                <c:pt idx="488">
                  <c:v>6.6190919433240252</c:v>
                </c:pt>
                <c:pt idx="489">
                  <c:v>6.6134490686920362</c:v>
                </c:pt>
                <c:pt idx="490">
                  <c:v>6.4431692338669082</c:v>
                </c:pt>
                <c:pt idx="491">
                  <c:v>6.4378222054570609</c:v>
                </c:pt>
                <c:pt idx="492">
                  <c:v>6.2763557909188981</c:v>
                </c:pt>
                <c:pt idx="493">
                  <c:v>6.271281938218074</c:v>
                </c:pt>
                <c:pt idx="494">
                  <c:v>6.117961953924099</c:v>
                </c:pt>
                <c:pt idx="495">
                  <c:v>6.1131408649139143</c:v>
                </c:pt>
                <c:pt idx="496">
                  <c:v>5.9673659673659678</c:v>
                </c:pt>
                <c:pt idx="497">
                  <c:v>7.1553350569492009</c:v>
                </c:pt>
                <c:pt idx="498">
                  <c:v>6.9888069888069886</c:v>
                </c:pt>
                <c:pt idx="499">
                  <c:v>6.9835640728363924</c:v>
                </c:pt>
                <c:pt idx="500">
                  <c:v>6.8248467075446548</c:v>
                </c:pt>
                <c:pt idx="501">
                  <c:v>6.8198468198468207</c:v>
                </c:pt>
                <c:pt idx="502">
                  <c:v>6.6684032300078142</c:v>
                </c:pt>
                <c:pt idx="503">
                  <c:v>6.6636298561853327</c:v>
                </c:pt>
                <c:pt idx="504">
                  <c:v>6.5189712248535781</c:v>
                </c:pt>
                <c:pt idx="505">
                  <c:v>6.5144093135695655</c:v>
                </c:pt>
                <c:pt idx="506">
                  <c:v>6.3760896637608973</c:v>
                </c:pt>
                <c:pt idx="507">
                  <c:v>6.3717254682347093</c:v>
                </c:pt>
                <c:pt idx="508">
                  <c:v>6.2393370704362656</c:v>
                </c:pt>
                <c:pt idx="509">
                  <c:v>6.2351580101077761</c:v>
                </c:pt>
                <c:pt idx="510">
                  <c:v>6.1083273681698884</c:v>
                </c:pt>
                <c:pt idx="511">
                  <c:v>6.1043219076005961</c:v>
                </c:pt>
                <c:pt idx="512">
                  <c:v>5.9827062397756494</c:v>
                </c:pt>
                <c:pt idx="513">
                  <c:v>5.9937119539768551</c:v>
                </c:pt>
                <c:pt idx="514">
                  <c:v>6.0019928491882073</c:v>
                </c:pt>
                <c:pt idx="515">
                  <c:v>6.0084493819433575</c:v>
                </c:pt>
                <c:pt idx="516">
                  <c:v>6.0136246182757818</c:v>
                </c:pt>
                <c:pt idx="517">
                  <c:v>6.0178655383168786</c:v>
                </c:pt>
                <c:pt idx="518">
                  <c:v>6.0214042102787264</c:v>
                </c:pt>
                <c:pt idx="519">
                  <c:v>6.0244017233264548</c:v>
                </c:pt>
                <c:pt idx="520">
                  <c:v>6.0269733965627426</c:v>
                </c:pt>
                <c:pt idx="521">
                  <c:v>6.0292039566650963</c:v>
                </c:pt>
                <c:pt idx="522">
                  <c:v>6.0311570515652155</c:v>
                </c:pt>
                <c:pt idx="523">
                  <c:v>6.0328814217194831</c:v>
                </c:pt>
                <c:pt idx="524">
                  <c:v>6.0344150231790685</c:v>
                </c:pt>
                <c:pt idx="525">
                  <c:v>6.0357878539696728</c:v>
                </c:pt>
                <c:pt idx="526">
                  <c:v>6.0370239358566202</c:v>
                </c:pt>
                <c:pt idx="527">
                  <c:v>6.0381427319900256</c:v>
                </c:pt>
                <c:pt idx="528">
                  <c:v>6.0391601792875678</c:v>
                </c:pt>
                <c:pt idx="529">
                  <c:v>6.0400894524117268</c:v>
                </c:pt>
                <c:pt idx="530">
                  <c:v>6.0409415373724267</c:v>
                </c:pt>
                <c:pt idx="531">
                  <c:v>6.0417256678938926</c:v>
                </c:pt>
                <c:pt idx="532">
                  <c:v>6.0424496613831549</c:v>
                </c:pt>
                <c:pt idx="533">
                  <c:v>6.0431201804542836</c:v>
                </c:pt>
                <c:pt idx="534">
                  <c:v>6.0437429385676467</c:v>
                </c:pt>
                <c:pt idx="535">
                  <c:v>6.0443228632374257</c:v>
                </c:pt>
                <c:pt idx="536">
                  <c:v>6.0448642266824084</c:v>
                </c:pt>
                <c:pt idx="537">
                  <c:v>6.0453707512531043</c:v>
                </c:pt>
                <c:pt idx="538">
                  <c:v>6.0458456951394117</c:v>
                </c:pt>
                <c:pt idx="539">
                  <c:v>6.0462919225318839</c:v>
                </c:pt>
                <c:pt idx="540">
                  <c:v>6.0467119614299811</c:v>
                </c:pt>
                <c:pt idx="541">
                  <c:v>6.0471080515623949</c:v>
                </c:pt>
                <c:pt idx="542">
                  <c:v>6.0474821843379667</c:v>
                </c:pt>
                <c:pt idx="543">
                  <c:v>6.0478361363317124</c:v>
                </c:pt>
                <c:pt idx="544">
                  <c:v>6.0481714974944358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3A-469D-9594-205510B96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063696"/>
        <c:axId val="374070360"/>
      </c:scatterChart>
      <c:valAx>
        <c:axId val="374063696"/>
        <c:scaling>
          <c:orientation val="minMax"/>
          <c:max val="160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Packet Size [B]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070360"/>
        <c:crosses val="autoZero"/>
        <c:crossBetween val="midCat"/>
        <c:majorUnit val="200"/>
      </c:valAx>
      <c:valAx>
        <c:axId val="37407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Required Parallelism</a:t>
                </a:r>
              </a:p>
            </c:rich>
          </c:tx>
          <c:layout>
            <c:manualLayout>
              <c:xMode val="edge"/>
              <c:yMode val="edge"/>
              <c:x val="1.8920646174873792E-2"/>
              <c:y val="0.24365282865458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063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78937007874017"/>
          <c:y val="5.0326799975647159E-2"/>
          <c:w val="0.80526487314085737"/>
          <c:h val="0.74652080420569211"/>
        </c:manualLayout>
      </c:layout>
      <c:scatterChart>
        <c:scatterStyle val="lineMarker"/>
        <c:varyColors val="0"/>
        <c:ser>
          <c:idx val="0"/>
          <c:order val="0"/>
          <c:tx>
            <c:v>64B, Single Flow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Sheet1!$B$4:$B$54</c:f>
              <c:numCache>
                <c:formatCode>General</c:formatCode>
                <c:ptCount val="51"/>
                <c:pt idx="0">
                  <c:v>728</c:v>
                </c:pt>
                <c:pt idx="1">
                  <c:v>743</c:v>
                </c:pt>
                <c:pt idx="2">
                  <c:v>746</c:v>
                </c:pt>
                <c:pt idx="3">
                  <c:v>748</c:v>
                </c:pt>
                <c:pt idx="4">
                  <c:v>749</c:v>
                </c:pt>
                <c:pt idx="5">
                  <c:v>751</c:v>
                </c:pt>
                <c:pt idx="6">
                  <c:v>752</c:v>
                </c:pt>
                <c:pt idx="7">
                  <c:v>753</c:v>
                </c:pt>
                <c:pt idx="8">
                  <c:v>754</c:v>
                </c:pt>
                <c:pt idx="9">
                  <c:v>754</c:v>
                </c:pt>
                <c:pt idx="10">
                  <c:v>755</c:v>
                </c:pt>
                <c:pt idx="11">
                  <c:v>756</c:v>
                </c:pt>
                <c:pt idx="12">
                  <c:v>757</c:v>
                </c:pt>
                <c:pt idx="13">
                  <c:v>757</c:v>
                </c:pt>
                <c:pt idx="14">
                  <c:v>758</c:v>
                </c:pt>
                <c:pt idx="15">
                  <c:v>758</c:v>
                </c:pt>
                <c:pt idx="16">
                  <c:v>759</c:v>
                </c:pt>
                <c:pt idx="17">
                  <c:v>759</c:v>
                </c:pt>
                <c:pt idx="18">
                  <c:v>760</c:v>
                </c:pt>
                <c:pt idx="19">
                  <c:v>761</c:v>
                </c:pt>
                <c:pt idx="20">
                  <c:v>761</c:v>
                </c:pt>
                <c:pt idx="21">
                  <c:v>762</c:v>
                </c:pt>
                <c:pt idx="22">
                  <c:v>762</c:v>
                </c:pt>
                <c:pt idx="23">
                  <c:v>763</c:v>
                </c:pt>
                <c:pt idx="24">
                  <c:v>763</c:v>
                </c:pt>
                <c:pt idx="25">
                  <c:v>764</c:v>
                </c:pt>
                <c:pt idx="26">
                  <c:v>764</c:v>
                </c:pt>
                <c:pt idx="27">
                  <c:v>765</c:v>
                </c:pt>
                <c:pt idx="28">
                  <c:v>765</c:v>
                </c:pt>
                <c:pt idx="29">
                  <c:v>766</c:v>
                </c:pt>
                <c:pt idx="30">
                  <c:v>766</c:v>
                </c:pt>
                <c:pt idx="31">
                  <c:v>767</c:v>
                </c:pt>
                <c:pt idx="32">
                  <c:v>768</c:v>
                </c:pt>
                <c:pt idx="33">
                  <c:v>768</c:v>
                </c:pt>
                <c:pt idx="34">
                  <c:v>769</c:v>
                </c:pt>
                <c:pt idx="35">
                  <c:v>769</c:v>
                </c:pt>
                <c:pt idx="36">
                  <c:v>770</c:v>
                </c:pt>
                <c:pt idx="37">
                  <c:v>770</c:v>
                </c:pt>
                <c:pt idx="38">
                  <c:v>771</c:v>
                </c:pt>
                <c:pt idx="39">
                  <c:v>772</c:v>
                </c:pt>
                <c:pt idx="40">
                  <c:v>773</c:v>
                </c:pt>
                <c:pt idx="41">
                  <c:v>773</c:v>
                </c:pt>
                <c:pt idx="42">
                  <c:v>774</c:v>
                </c:pt>
                <c:pt idx="43">
                  <c:v>775</c:v>
                </c:pt>
                <c:pt idx="44">
                  <c:v>776</c:v>
                </c:pt>
                <c:pt idx="45">
                  <c:v>777</c:v>
                </c:pt>
                <c:pt idx="46">
                  <c:v>778</c:v>
                </c:pt>
                <c:pt idx="47">
                  <c:v>779</c:v>
                </c:pt>
                <c:pt idx="48">
                  <c:v>780</c:v>
                </c:pt>
                <c:pt idx="49">
                  <c:v>782</c:v>
                </c:pt>
                <c:pt idx="50">
                  <c:v>788</c:v>
                </c:pt>
              </c:numCache>
            </c:numRef>
          </c:xVal>
          <c:yVal>
            <c:numRef>
              <c:f>Sheet1!$A$4:$A$54</c:f>
              <c:numCache>
                <c:formatCode>General</c:formatCode>
                <c:ptCount val="5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  <c:pt idx="21">
                  <c:v>0.42</c:v>
                </c:pt>
                <c:pt idx="22">
                  <c:v>0.44</c:v>
                </c:pt>
                <c:pt idx="23">
                  <c:v>0.46</c:v>
                </c:pt>
                <c:pt idx="24">
                  <c:v>0.48</c:v>
                </c:pt>
                <c:pt idx="25">
                  <c:v>0.5</c:v>
                </c:pt>
                <c:pt idx="26">
                  <c:v>0.52</c:v>
                </c:pt>
                <c:pt idx="27">
                  <c:v>0.54</c:v>
                </c:pt>
                <c:pt idx="28">
                  <c:v>0.56000000000000005</c:v>
                </c:pt>
                <c:pt idx="29">
                  <c:v>0.57999999999999996</c:v>
                </c:pt>
                <c:pt idx="30">
                  <c:v>0.6</c:v>
                </c:pt>
                <c:pt idx="31">
                  <c:v>0.62</c:v>
                </c:pt>
                <c:pt idx="32">
                  <c:v>0.64</c:v>
                </c:pt>
                <c:pt idx="33">
                  <c:v>0.66</c:v>
                </c:pt>
                <c:pt idx="34">
                  <c:v>0.68</c:v>
                </c:pt>
                <c:pt idx="35">
                  <c:v>0.7</c:v>
                </c:pt>
                <c:pt idx="36">
                  <c:v>0.72</c:v>
                </c:pt>
                <c:pt idx="37">
                  <c:v>0.74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0.82</c:v>
                </c:pt>
                <c:pt idx="42">
                  <c:v>0.84</c:v>
                </c:pt>
                <c:pt idx="43">
                  <c:v>0.86</c:v>
                </c:pt>
                <c:pt idx="44">
                  <c:v>0.88</c:v>
                </c:pt>
                <c:pt idx="45">
                  <c:v>0.9</c:v>
                </c:pt>
                <c:pt idx="46">
                  <c:v>0.92</c:v>
                </c:pt>
                <c:pt idx="47">
                  <c:v>0.94</c:v>
                </c:pt>
                <c:pt idx="48">
                  <c:v>0.96</c:v>
                </c:pt>
                <c:pt idx="49">
                  <c:v>0.98</c:v>
                </c:pt>
                <c:pt idx="50">
                  <c:v>0.99997999999999998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8D-4D61-AB85-BB86FFD2F026}"/>
            </c:ext>
          </c:extLst>
        </c:ser>
        <c:ser>
          <c:idx val="1"/>
          <c:order val="1"/>
          <c:tx>
            <c:v>1024B, Single Flow</c:v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Sheet1!$H$4:$H$54</c:f>
              <c:numCache>
                <c:formatCode>General</c:formatCode>
                <c:ptCount val="51"/>
                <c:pt idx="0">
                  <c:v>2096</c:v>
                </c:pt>
                <c:pt idx="1">
                  <c:v>2110</c:v>
                </c:pt>
                <c:pt idx="2">
                  <c:v>2113</c:v>
                </c:pt>
                <c:pt idx="3">
                  <c:v>2115</c:v>
                </c:pt>
                <c:pt idx="4">
                  <c:v>2116</c:v>
                </c:pt>
                <c:pt idx="5">
                  <c:v>2117</c:v>
                </c:pt>
                <c:pt idx="6">
                  <c:v>2119</c:v>
                </c:pt>
                <c:pt idx="7">
                  <c:v>2120</c:v>
                </c:pt>
                <c:pt idx="8">
                  <c:v>2120</c:v>
                </c:pt>
                <c:pt idx="9">
                  <c:v>2121</c:v>
                </c:pt>
                <c:pt idx="10">
                  <c:v>2122</c:v>
                </c:pt>
                <c:pt idx="11">
                  <c:v>2123</c:v>
                </c:pt>
                <c:pt idx="12">
                  <c:v>2123</c:v>
                </c:pt>
                <c:pt idx="13">
                  <c:v>2124</c:v>
                </c:pt>
                <c:pt idx="14">
                  <c:v>2125</c:v>
                </c:pt>
                <c:pt idx="15">
                  <c:v>2125</c:v>
                </c:pt>
                <c:pt idx="16">
                  <c:v>2126</c:v>
                </c:pt>
                <c:pt idx="17">
                  <c:v>2126</c:v>
                </c:pt>
                <c:pt idx="18">
                  <c:v>2127</c:v>
                </c:pt>
                <c:pt idx="19">
                  <c:v>2127</c:v>
                </c:pt>
                <c:pt idx="20">
                  <c:v>2128</c:v>
                </c:pt>
                <c:pt idx="21">
                  <c:v>2129</c:v>
                </c:pt>
                <c:pt idx="22">
                  <c:v>2129</c:v>
                </c:pt>
                <c:pt idx="23">
                  <c:v>2130</c:v>
                </c:pt>
                <c:pt idx="24">
                  <c:v>2130</c:v>
                </c:pt>
                <c:pt idx="25">
                  <c:v>2131</c:v>
                </c:pt>
                <c:pt idx="26">
                  <c:v>2131</c:v>
                </c:pt>
                <c:pt idx="27">
                  <c:v>2132</c:v>
                </c:pt>
                <c:pt idx="28">
                  <c:v>2132</c:v>
                </c:pt>
                <c:pt idx="29">
                  <c:v>2133</c:v>
                </c:pt>
                <c:pt idx="30">
                  <c:v>2133</c:v>
                </c:pt>
                <c:pt idx="31">
                  <c:v>2134</c:v>
                </c:pt>
                <c:pt idx="32">
                  <c:v>2135</c:v>
                </c:pt>
                <c:pt idx="33">
                  <c:v>2135</c:v>
                </c:pt>
                <c:pt idx="34">
                  <c:v>2136</c:v>
                </c:pt>
                <c:pt idx="35">
                  <c:v>2136</c:v>
                </c:pt>
                <c:pt idx="36">
                  <c:v>2137</c:v>
                </c:pt>
                <c:pt idx="37">
                  <c:v>2138</c:v>
                </c:pt>
                <c:pt idx="38">
                  <c:v>2138</c:v>
                </c:pt>
                <c:pt idx="39">
                  <c:v>2139</c:v>
                </c:pt>
                <c:pt idx="40">
                  <c:v>2139</c:v>
                </c:pt>
                <c:pt idx="41">
                  <c:v>2140</c:v>
                </c:pt>
                <c:pt idx="42">
                  <c:v>2141</c:v>
                </c:pt>
                <c:pt idx="43">
                  <c:v>2142</c:v>
                </c:pt>
                <c:pt idx="44">
                  <c:v>2143</c:v>
                </c:pt>
                <c:pt idx="45">
                  <c:v>2144</c:v>
                </c:pt>
                <c:pt idx="46">
                  <c:v>2145</c:v>
                </c:pt>
                <c:pt idx="47">
                  <c:v>2146</c:v>
                </c:pt>
                <c:pt idx="48">
                  <c:v>2148</c:v>
                </c:pt>
                <c:pt idx="49">
                  <c:v>2150</c:v>
                </c:pt>
                <c:pt idx="50">
                  <c:v>2156</c:v>
                </c:pt>
              </c:numCache>
            </c:numRef>
          </c:xVal>
          <c:yVal>
            <c:numRef>
              <c:f>Sheet1!$G$4:$G$54</c:f>
              <c:numCache>
                <c:formatCode>General</c:formatCode>
                <c:ptCount val="5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  <c:pt idx="21">
                  <c:v>0.42</c:v>
                </c:pt>
                <c:pt idx="22">
                  <c:v>0.44</c:v>
                </c:pt>
                <c:pt idx="23">
                  <c:v>0.46</c:v>
                </c:pt>
                <c:pt idx="24">
                  <c:v>0.48</c:v>
                </c:pt>
                <c:pt idx="25">
                  <c:v>0.5</c:v>
                </c:pt>
                <c:pt idx="26">
                  <c:v>0.52</c:v>
                </c:pt>
                <c:pt idx="27">
                  <c:v>0.54</c:v>
                </c:pt>
                <c:pt idx="28">
                  <c:v>0.56000000000000005</c:v>
                </c:pt>
                <c:pt idx="29">
                  <c:v>0.57999999999999996</c:v>
                </c:pt>
                <c:pt idx="30">
                  <c:v>0.6</c:v>
                </c:pt>
                <c:pt idx="31">
                  <c:v>0.62</c:v>
                </c:pt>
                <c:pt idx="32">
                  <c:v>0.64</c:v>
                </c:pt>
                <c:pt idx="33">
                  <c:v>0.66</c:v>
                </c:pt>
                <c:pt idx="34">
                  <c:v>0.68</c:v>
                </c:pt>
                <c:pt idx="35">
                  <c:v>0.7</c:v>
                </c:pt>
                <c:pt idx="36">
                  <c:v>0.72</c:v>
                </c:pt>
                <c:pt idx="37">
                  <c:v>0.74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0.82</c:v>
                </c:pt>
                <c:pt idx="42">
                  <c:v>0.84</c:v>
                </c:pt>
                <c:pt idx="43">
                  <c:v>0.86</c:v>
                </c:pt>
                <c:pt idx="44">
                  <c:v>0.88</c:v>
                </c:pt>
                <c:pt idx="45">
                  <c:v>0.9</c:v>
                </c:pt>
                <c:pt idx="46">
                  <c:v>0.92</c:v>
                </c:pt>
                <c:pt idx="47">
                  <c:v>0.94</c:v>
                </c:pt>
                <c:pt idx="48">
                  <c:v>0.96</c:v>
                </c:pt>
                <c:pt idx="49">
                  <c:v>0.98</c:v>
                </c:pt>
                <c:pt idx="50">
                  <c:v>0.99997999999999998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8D-4D61-AB85-BB86FFD2F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334272"/>
        <c:axId val="335330112"/>
      </c:scatterChart>
      <c:valAx>
        <c:axId val="335334272"/>
        <c:scaling>
          <c:orientation val="minMax"/>
          <c:max val="3000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Latency [ns]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330112"/>
        <c:crosses val="autoZero"/>
        <c:crossBetween val="midCat"/>
      </c:valAx>
      <c:valAx>
        <c:axId val="335330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334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83202099737528"/>
          <c:y val="5.2036310323978131E-2"/>
          <c:w val="0.31607108486439195"/>
          <c:h val="0.1798162323672886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04680664916886"/>
          <c:y val="5.4236293379994166E-2"/>
          <c:w val="0.76660498687664047"/>
          <c:h val="0.70466827063283755"/>
        </c:manualLayout>
      </c:layout>
      <c:scatterChart>
        <c:scatterStyle val="lineMarker"/>
        <c:varyColors val="0"/>
        <c:ser>
          <c:idx val="0"/>
          <c:order val="0"/>
          <c:tx>
            <c:v>1024B, Two Ports</c:v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Sheet5!$B$2:$B$1001</c:f>
              <c:numCache>
                <c:formatCode>General</c:formatCode>
                <c:ptCount val="1000"/>
                <c:pt idx="0">
                  <c:v>3103</c:v>
                </c:pt>
                <c:pt idx="1">
                  <c:v>3090</c:v>
                </c:pt>
                <c:pt idx="2">
                  <c:v>3057</c:v>
                </c:pt>
                <c:pt idx="3">
                  <c:v>3057</c:v>
                </c:pt>
                <c:pt idx="4">
                  <c:v>3051</c:v>
                </c:pt>
                <c:pt idx="5">
                  <c:v>3037</c:v>
                </c:pt>
                <c:pt idx="6">
                  <c:v>3011</c:v>
                </c:pt>
                <c:pt idx="7">
                  <c:v>3005</c:v>
                </c:pt>
                <c:pt idx="8">
                  <c:v>3005</c:v>
                </c:pt>
                <c:pt idx="9">
                  <c:v>2985</c:v>
                </c:pt>
                <c:pt idx="10">
                  <c:v>2972</c:v>
                </c:pt>
                <c:pt idx="11">
                  <c:v>2953</c:v>
                </c:pt>
                <c:pt idx="12">
                  <c:v>2953</c:v>
                </c:pt>
                <c:pt idx="13">
                  <c:v>2933</c:v>
                </c:pt>
                <c:pt idx="14">
                  <c:v>2927</c:v>
                </c:pt>
                <c:pt idx="15">
                  <c:v>2914</c:v>
                </c:pt>
                <c:pt idx="16">
                  <c:v>2901</c:v>
                </c:pt>
                <c:pt idx="17">
                  <c:v>2894</c:v>
                </c:pt>
                <c:pt idx="18">
                  <c:v>2888</c:v>
                </c:pt>
                <c:pt idx="19">
                  <c:v>2868</c:v>
                </c:pt>
                <c:pt idx="20">
                  <c:v>2868</c:v>
                </c:pt>
                <c:pt idx="21">
                  <c:v>2861</c:v>
                </c:pt>
                <c:pt idx="22">
                  <c:v>2842</c:v>
                </c:pt>
                <c:pt idx="23">
                  <c:v>2842</c:v>
                </c:pt>
                <c:pt idx="24">
                  <c:v>2842</c:v>
                </c:pt>
                <c:pt idx="25">
                  <c:v>2822</c:v>
                </c:pt>
                <c:pt idx="26">
                  <c:v>2809</c:v>
                </c:pt>
                <c:pt idx="27">
                  <c:v>2803</c:v>
                </c:pt>
                <c:pt idx="28">
                  <c:v>2790</c:v>
                </c:pt>
                <c:pt idx="29">
                  <c:v>2783</c:v>
                </c:pt>
                <c:pt idx="30">
                  <c:v>2777</c:v>
                </c:pt>
                <c:pt idx="31">
                  <c:v>2770</c:v>
                </c:pt>
                <c:pt idx="32">
                  <c:v>2770</c:v>
                </c:pt>
                <c:pt idx="33">
                  <c:v>2764</c:v>
                </c:pt>
                <c:pt idx="34">
                  <c:v>2751</c:v>
                </c:pt>
                <c:pt idx="35">
                  <c:v>2751</c:v>
                </c:pt>
                <c:pt idx="36">
                  <c:v>2738</c:v>
                </c:pt>
                <c:pt idx="37">
                  <c:v>2725</c:v>
                </c:pt>
                <c:pt idx="38">
                  <c:v>2712</c:v>
                </c:pt>
                <c:pt idx="39">
                  <c:v>2705</c:v>
                </c:pt>
                <c:pt idx="40">
                  <c:v>2672</c:v>
                </c:pt>
                <c:pt idx="41">
                  <c:v>2666</c:v>
                </c:pt>
                <c:pt idx="42">
                  <c:v>2666</c:v>
                </c:pt>
                <c:pt idx="43">
                  <c:v>2633</c:v>
                </c:pt>
                <c:pt idx="44">
                  <c:v>2627</c:v>
                </c:pt>
                <c:pt idx="45">
                  <c:v>2620</c:v>
                </c:pt>
                <c:pt idx="46">
                  <c:v>2614</c:v>
                </c:pt>
                <c:pt idx="47">
                  <c:v>2607</c:v>
                </c:pt>
                <c:pt idx="48">
                  <c:v>2588</c:v>
                </c:pt>
                <c:pt idx="49">
                  <c:v>2568</c:v>
                </c:pt>
                <c:pt idx="50">
                  <c:v>2568</c:v>
                </c:pt>
                <c:pt idx="51">
                  <c:v>2562</c:v>
                </c:pt>
                <c:pt idx="52">
                  <c:v>2535</c:v>
                </c:pt>
                <c:pt idx="53">
                  <c:v>2509</c:v>
                </c:pt>
                <c:pt idx="54">
                  <c:v>2509</c:v>
                </c:pt>
                <c:pt idx="55">
                  <c:v>2509</c:v>
                </c:pt>
                <c:pt idx="56">
                  <c:v>2509</c:v>
                </c:pt>
                <c:pt idx="57">
                  <c:v>2509</c:v>
                </c:pt>
                <c:pt idx="58">
                  <c:v>2509</c:v>
                </c:pt>
                <c:pt idx="59">
                  <c:v>2509</c:v>
                </c:pt>
                <c:pt idx="60">
                  <c:v>2509</c:v>
                </c:pt>
                <c:pt idx="61">
                  <c:v>2509</c:v>
                </c:pt>
                <c:pt idx="62">
                  <c:v>2509</c:v>
                </c:pt>
                <c:pt idx="63">
                  <c:v>2509</c:v>
                </c:pt>
                <c:pt idx="64">
                  <c:v>2509</c:v>
                </c:pt>
                <c:pt idx="65">
                  <c:v>2509</c:v>
                </c:pt>
                <c:pt idx="66">
                  <c:v>2509</c:v>
                </c:pt>
                <c:pt idx="67">
                  <c:v>2509</c:v>
                </c:pt>
                <c:pt idx="68">
                  <c:v>2509</c:v>
                </c:pt>
                <c:pt idx="69">
                  <c:v>2509</c:v>
                </c:pt>
                <c:pt idx="70">
                  <c:v>2509</c:v>
                </c:pt>
                <c:pt idx="71">
                  <c:v>2509</c:v>
                </c:pt>
                <c:pt idx="72">
                  <c:v>2509</c:v>
                </c:pt>
                <c:pt idx="73">
                  <c:v>2509</c:v>
                </c:pt>
                <c:pt idx="74">
                  <c:v>2509</c:v>
                </c:pt>
                <c:pt idx="75">
                  <c:v>2509</c:v>
                </c:pt>
                <c:pt idx="76">
                  <c:v>2509</c:v>
                </c:pt>
                <c:pt idx="77">
                  <c:v>2509</c:v>
                </c:pt>
                <c:pt idx="78">
                  <c:v>2509</c:v>
                </c:pt>
                <c:pt idx="79">
                  <c:v>2509</c:v>
                </c:pt>
                <c:pt idx="80">
                  <c:v>2509</c:v>
                </c:pt>
                <c:pt idx="81">
                  <c:v>2509</c:v>
                </c:pt>
                <c:pt idx="82">
                  <c:v>2509</c:v>
                </c:pt>
                <c:pt idx="83">
                  <c:v>2509</c:v>
                </c:pt>
                <c:pt idx="84">
                  <c:v>2509</c:v>
                </c:pt>
                <c:pt idx="85">
                  <c:v>2503</c:v>
                </c:pt>
                <c:pt idx="86">
                  <c:v>2503</c:v>
                </c:pt>
                <c:pt idx="87">
                  <c:v>2503</c:v>
                </c:pt>
                <c:pt idx="88">
                  <c:v>2503</c:v>
                </c:pt>
                <c:pt idx="89">
                  <c:v>2503</c:v>
                </c:pt>
                <c:pt idx="90">
                  <c:v>2503</c:v>
                </c:pt>
                <c:pt idx="91">
                  <c:v>2503</c:v>
                </c:pt>
                <c:pt idx="92">
                  <c:v>2503</c:v>
                </c:pt>
                <c:pt idx="93">
                  <c:v>2503</c:v>
                </c:pt>
                <c:pt idx="94">
                  <c:v>2503</c:v>
                </c:pt>
                <c:pt idx="95">
                  <c:v>2503</c:v>
                </c:pt>
                <c:pt idx="96">
                  <c:v>2503</c:v>
                </c:pt>
                <c:pt idx="97">
                  <c:v>2503</c:v>
                </c:pt>
                <c:pt idx="98">
                  <c:v>2503</c:v>
                </c:pt>
                <c:pt idx="99">
                  <c:v>2503</c:v>
                </c:pt>
                <c:pt idx="100">
                  <c:v>2503</c:v>
                </c:pt>
                <c:pt idx="101">
                  <c:v>2503</c:v>
                </c:pt>
                <c:pt idx="102">
                  <c:v>2503</c:v>
                </c:pt>
                <c:pt idx="103">
                  <c:v>2503</c:v>
                </c:pt>
                <c:pt idx="104">
                  <c:v>2503</c:v>
                </c:pt>
                <c:pt idx="105">
                  <c:v>2503</c:v>
                </c:pt>
                <c:pt idx="106">
                  <c:v>2503</c:v>
                </c:pt>
                <c:pt idx="107">
                  <c:v>2503</c:v>
                </c:pt>
                <c:pt idx="108">
                  <c:v>2503</c:v>
                </c:pt>
                <c:pt idx="109">
                  <c:v>2503</c:v>
                </c:pt>
                <c:pt idx="110">
                  <c:v>2503</c:v>
                </c:pt>
                <c:pt idx="111">
                  <c:v>2503</c:v>
                </c:pt>
                <c:pt idx="112">
                  <c:v>2503</c:v>
                </c:pt>
                <c:pt idx="113">
                  <c:v>2503</c:v>
                </c:pt>
                <c:pt idx="114">
                  <c:v>2503</c:v>
                </c:pt>
                <c:pt idx="115">
                  <c:v>2503</c:v>
                </c:pt>
                <c:pt idx="116">
                  <c:v>2503</c:v>
                </c:pt>
                <c:pt idx="117">
                  <c:v>2503</c:v>
                </c:pt>
                <c:pt idx="118">
                  <c:v>2503</c:v>
                </c:pt>
                <c:pt idx="119">
                  <c:v>2503</c:v>
                </c:pt>
                <c:pt idx="120">
                  <c:v>2503</c:v>
                </c:pt>
                <c:pt idx="121">
                  <c:v>2503</c:v>
                </c:pt>
                <c:pt idx="122">
                  <c:v>2503</c:v>
                </c:pt>
                <c:pt idx="123">
                  <c:v>2503</c:v>
                </c:pt>
                <c:pt idx="124">
                  <c:v>2503</c:v>
                </c:pt>
                <c:pt idx="125">
                  <c:v>2503</c:v>
                </c:pt>
                <c:pt idx="126">
                  <c:v>2503</c:v>
                </c:pt>
                <c:pt idx="127">
                  <c:v>2503</c:v>
                </c:pt>
                <c:pt idx="128">
                  <c:v>2503</c:v>
                </c:pt>
                <c:pt idx="129">
                  <c:v>2503</c:v>
                </c:pt>
                <c:pt idx="130">
                  <c:v>2503</c:v>
                </c:pt>
                <c:pt idx="131">
                  <c:v>2503</c:v>
                </c:pt>
                <c:pt idx="132">
                  <c:v>2503</c:v>
                </c:pt>
                <c:pt idx="133">
                  <c:v>2503</c:v>
                </c:pt>
                <c:pt idx="134">
                  <c:v>2503</c:v>
                </c:pt>
                <c:pt idx="135">
                  <c:v>2503</c:v>
                </c:pt>
                <c:pt idx="136">
                  <c:v>2503</c:v>
                </c:pt>
                <c:pt idx="137">
                  <c:v>2503</c:v>
                </c:pt>
                <c:pt idx="138">
                  <c:v>2503</c:v>
                </c:pt>
                <c:pt idx="139">
                  <c:v>2503</c:v>
                </c:pt>
                <c:pt idx="140">
                  <c:v>2503</c:v>
                </c:pt>
                <c:pt idx="141">
                  <c:v>2503</c:v>
                </c:pt>
                <c:pt idx="142">
                  <c:v>2503</c:v>
                </c:pt>
                <c:pt idx="143">
                  <c:v>2503</c:v>
                </c:pt>
                <c:pt idx="144">
                  <c:v>2503</c:v>
                </c:pt>
                <c:pt idx="145">
                  <c:v>2503</c:v>
                </c:pt>
                <c:pt idx="146">
                  <c:v>2503</c:v>
                </c:pt>
                <c:pt idx="147">
                  <c:v>2503</c:v>
                </c:pt>
                <c:pt idx="148">
                  <c:v>2503</c:v>
                </c:pt>
                <c:pt idx="149">
                  <c:v>2503</c:v>
                </c:pt>
                <c:pt idx="150">
                  <c:v>2503</c:v>
                </c:pt>
                <c:pt idx="151">
                  <c:v>2503</c:v>
                </c:pt>
                <c:pt idx="152">
                  <c:v>2503</c:v>
                </c:pt>
                <c:pt idx="153">
                  <c:v>2503</c:v>
                </c:pt>
                <c:pt idx="154">
                  <c:v>2503</c:v>
                </c:pt>
                <c:pt idx="155">
                  <c:v>2503</c:v>
                </c:pt>
                <c:pt idx="156">
                  <c:v>2503</c:v>
                </c:pt>
                <c:pt idx="157">
                  <c:v>2503</c:v>
                </c:pt>
                <c:pt idx="158">
                  <c:v>2503</c:v>
                </c:pt>
                <c:pt idx="159">
                  <c:v>2503</c:v>
                </c:pt>
                <c:pt idx="160">
                  <c:v>2503</c:v>
                </c:pt>
                <c:pt idx="161">
                  <c:v>2503</c:v>
                </c:pt>
                <c:pt idx="162">
                  <c:v>2503</c:v>
                </c:pt>
                <c:pt idx="163">
                  <c:v>2503</c:v>
                </c:pt>
                <c:pt idx="164">
                  <c:v>2503</c:v>
                </c:pt>
                <c:pt idx="165">
                  <c:v>2503</c:v>
                </c:pt>
                <c:pt idx="166">
                  <c:v>2503</c:v>
                </c:pt>
                <c:pt idx="167">
                  <c:v>2503</c:v>
                </c:pt>
                <c:pt idx="168">
                  <c:v>2503</c:v>
                </c:pt>
                <c:pt idx="169">
                  <c:v>2503</c:v>
                </c:pt>
                <c:pt idx="170">
                  <c:v>2503</c:v>
                </c:pt>
                <c:pt idx="171">
                  <c:v>2503</c:v>
                </c:pt>
                <c:pt idx="172">
                  <c:v>2503</c:v>
                </c:pt>
                <c:pt idx="173">
                  <c:v>2503</c:v>
                </c:pt>
                <c:pt idx="174">
                  <c:v>2503</c:v>
                </c:pt>
                <c:pt idx="175">
                  <c:v>2503</c:v>
                </c:pt>
                <c:pt idx="176">
                  <c:v>2503</c:v>
                </c:pt>
                <c:pt idx="177">
                  <c:v>2503</c:v>
                </c:pt>
                <c:pt idx="178">
                  <c:v>2503</c:v>
                </c:pt>
                <c:pt idx="179">
                  <c:v>2496</c:v>
                </c:pt>
                <c:pt idx="180">
                  <c:v>2496</c:v>
                </c:pt>
                <c:pt idx="181">
                  <c:v>2496</c:v>
                </c:pt>
                <c:pt idx="182">
                  <c:v>2496</c:v>
                </c:pt>
                <c:pt idx="183">
                  <c:v>2496</c:v>
                </c:pt>
                <c:pt idx="184">
                  <c:v>2496</c:v>
                </c:pt>
                <c:pt idx="185">
                  <c:v>2496</c:v>
                </c:pt>
                <c:pt idx="186">
                  <c:v>2496</c:v>
                </c:pt>
                <c:pt idx="187">
                  <c:v>2496</c:v>
                </c:pt>
                <c:pt idx="188">
                  <c:v>2496</c:v>
                </c:pt>
                <c:pt idx="189">
                  <c:v>2496</c:v>
                </c:pt>
                <c:pt idx="190">
                  <c:v>2496</c:v>
                </c:pt>
                <c:pt idx="191">
                  <c:v>2496</c:v>
                </c:pt>
                <c:pt idx="192">
                  <c:v>2496</c:v>
                </c:pt>
                <c:pt idx="193">
                  <c:v>2496</c:v>
                </c:pt>
                <c:pt idx="194">
                  <c:v>2496</c:v>
                </c:pt>
                <c:pt idx="195">
                  <c:v>2496</c:v>
                </c:pt>
                <c:pt idx="196">
                  <c:v>2496</c:v>
                </c:pt>
                <c:pt idx="197">
                  <c:v>2496</c:v>
                </c:pt>
                <c:pt idx="198">
                  <c:v>2496</c:v>
                </c:pt>
                <c:pt idx="199">
                  <c:v>2496</c:v>
                </c:pt>
                <c:pt idx="200">
                  <c:v>2496</c:v>
                </c:pt>
                <c:pt idx="201">
                  <c:v>2496</c:v>
                </c:pt>
                <c:pt idx="202">
                  <c:v>2496</c:v>
                </c:pt>
                <c:pt idx="203">
                  <c:v>2496</c:v>
                </c:pt>
                <c:pt idx="204">
                  <c:v>2496</c:v>
                </c:pt>
                <c:pt idx="205">
                  <c:v>2496</c:v>
                </c:pt>
                <c:pt idx="206">
                  <c:v>2496</c:v>
                </c:pt>
                <c:pt idx="207">
                  <c:v>2496</c:v>
                </c:pt>
                <c:pt idx="208">
                  <c:v>2496</c:v>
                </c:pt>
                <c:pt idx="209">
                  <c:v>2496</c:v>
                </c:pt>
                <c:pt idx="210">
                  <c:v>2496</c:v>
                </c:pt>
                <c:pt idx="211">
                  <c:v>2496</c:v>
                </c:pt>
                <c:pt idx="212">
                  <c:v>2496</c:v>
                </c:pt>
                <c:pt idx="213">
                  <c:v>2496</c:v>
                </c:pt>
                <c:pt idx="214">
                  <c:v>2496</c:v>
                </c:pt>
                <c:pt idx="215">
                  <c:v>2496</c:v>
                </c:pt>
                <c:pt idx="216">
                  <c:v>2496</c:v>
                </c:pt>
                <c:pt idx="217">
                  <c:v>2496</c:v>
                </c:pt>
                <c:pt idx="218">
                  <c:v>2496</c:v>
                </c:pt>
                <c:pt idx="219">
                  <c:v>2496</c:v>
                </c:pt>
                <c:pt idx="220">
                  <c:v>2496</c:v>
                </c:pt>
                <c:pt idx="221">
                  <c:v>2496</c:v>
                </c:pt>
                <c:pt idx="222">
                  <c:v>2496</c:v>
                </c:pt>
                <c:pt idx="223">
                  <c:v>2496</c:v>
                </c:pt>
                <c:pt idx="224">
                  <c:v>2496</c:v>
                </c:pt>
                <c:pt idx="225">
                  <c:v>2496</c:v>
                </c:pt>
                <c:pt idx="226">
                  <c:v>2496</c:v>
                </c:pt>
                <c:pt idx="227">
                  <c:v>2496</c:v>
                </c:pt>
                <c:pt idx="228">
                  <c:v>2496</c:v>
                </c:pt>
                <c:pt idx="229">
                  <c:v>2496</c:v>
                </c:pt>
                <c:pt idx="230">
                  <c:v>2496</c:v>
                </c:pt>
                <c:pt idx="231">
                  <c:v>2496</c:v>
                </c:pt>
                <c:pt idx="232">
                  <c:v>2496</c:v>
                </c:pt>
                <c:pt idx="233">
                  <c:v>2496</c:v>
                </c:pt>
                <c:pt idx="234">
                  <c:v>2496</c:v>
                </c:pt>
                <c:pt idx="235">
                  <c:v>2496</c:v>
                </c:pt>
                <c:pt idx="236">
                  <c:v>2496</c:v>
                </c:pt>
                <c:pt idx="237">
                  <c:v>2496</c:v>
                </c:pt>
                <c:pt idx="238">
                  <c:v>2496</c:v>
                </c:pt>
                <c:pt idx="239">
                  <c:v>2496</c:v>
                </c:pt>
                <c:pt idx="240">
                  <c:v>2496</c:v>
                </c:pt>
                <c:pt idx="241">
                  <c:v>2496</c:v>
                </c:pt>
                <c:pt idx="242">
                  <c:v>2496</c:v>
                </c:pt>
                <c:pt idx="243">
                  <c:v>2496</c:v>
                </c:pt>
                <c:pt idx="244">
                  <c:v>2496</c:v>
                </c:pt>
                <c:pt idx="245">
                  <c:v>2496</c:v>
                </c:pt>
                <c:pt idx="246">
                  <c:v>2496</c:v>
                </c:pt>
                <c:pt idx="247">
                  <c:v>2496</c:v>
                </c:pt>
                <c:pt idx="248">
                  <c:v>2496</c:v>
                </c:pt>
                <c:pt idx="249">
                  <c:v>2496</c:v>
                </c:pt>
                <c:pt idx="250">
                  <c:v>2496</c:v>
                </c:pt>
                <c:pt idx="251">
                  <c:v>2496</c:v>
                </c:pt>
                <c:pt idx="252">
                  <c:v>2496</c:v>
                </c:pt>
                <c:pt idx="253">
                  <c:v>2496</c:v>
                </c:pt>
                <c:pt idx="254">
                  <c:v>2496</c:v>
                </c:pt>
                <c:pt idx="255">
                  <c:v>2496</c:v>
                </c:pt>
                <c:pt idx="256">
                  <c:v>2496</c:v>
                </c:pt>
                <c:pt idx="257">
                  <c:v>2496</c:v>
                </c:pt>
                <c:pt idx="258">
                  <c:v>2496</c:v>
                </c:pt>
                <c:pt idx="259">
                  <c:v>2496</c:v>
                </c:pt>
                <c:pt idx="260">
                  <c:v>2496</c:v>
                </c:pt>
                <c:pt idx="261">
                  <c:v>2496</c:v>
                </c:pt>
                <c:pt idx="262">
                  <c:v>2496</c:v>
                </c:pt>
                <c:pt idx="263">
                  <c:v>2496</c:v>
                </c:pt>
                <c:pt idx="264">
                  <c:v>2496</c:v>
                </c:pt>
                <c:pt idx="265">
                  <c:v>2496</c:v>
                </c:pt>
                <c:pt idx="266">
                  <c:v>2496</c:v>
                </c:pt>
                <c:pt idx="267">
                  <c:v>2496</c:v>
                </c:pt>
                <c:pt idx="268">
                  <c:v>2496</c:v>
                </c:pt>
                <c:pt idx="269">
                  <c:v>2496</c:v>
                </c:pt>
                <c:pt idx="270">
                  <c:v>2496</c:v>
                </c:pt>
                <c:pt idx="271">
                  <c:v>2496</c:v>
                </c:pt>
                <c:pt idx="272">
                  <c:v>2496</c:v>
                </c:pt>
                <c:pt idx="273">
                  <c:v>2496</c:v>
                </c:pt>
                <c:pt idx="274">
                  <c:v>2496</c:v>
                </c:pt>
                <c:pt idx="275">
                  <c:v>2496</c:v>
                </c:pt>
                <c:pt idx="276">
                  <c:v>2496</c:v>
                </c:pt>
                <c:pt idx="277">
                  <c:v>2496</c:v>
                </c:pt>
                <c:pt idx="278">
                  <c:v>2496</c:v>
                </c:pt>
                <c:pt idx="279">
                  <c:v>2496</c:v>
                </c:pt>
                <c:pt idx="280">
                  <c:v>2496</c:v>
                </c:pt>
                <c:pt idx="281">
                  <c:v>2496</c:v>
                </c:pt>
                <c:pt idx="282">
                  <c:v>2496</c:v>
                </c:pt>
                <c:pt idx="283">
                  <c:v>2496</c:v>
                </c:pt>
                <c:pt idx="284">
                  <c:v>2496</c:v>
                </c:pt>
                <c:pt idx="285">
                  <c:v>2496</c:v>
                </c:pt>
                <c:pt idx="286">
                  <c:v>2496</c:v>
                </c:pt>
                <c:pt idx="287">
                  <c:v>2496</c:v>
                </c:pt>
                <c:pt idx="288">
                  <c:v>2496</c:v>
                </c:pt>
                <c:pt idx="289">
                  <c:v>2496</c:v>
                </c:pt>
                <c:pt idx="290">
                  <c:v>2496</c:v>
                </c:pt>
                <c:pt idx="291">
                  <c:v>2496</c:v>
                </c:pt>
                <c:pt idx="292">
                  <c:v>2496</c:v>
                </c:pt>
                <c:pt idx="293">
                  <c:v>2496</c:v>
                </c:pt>
                <c:pt idx="294">
                  <c:v>2496</c:v>
                </c:pt>
                <c:pt idx="295">
                  <c:v>2496</c:v>
                </c:pt>
                <c:pt idx="296">
                  <c:v>2496</c:v>
                </c:pt>
                <c:pt idx="297">
                  <c:v>2496</c:v>
                </c:pt>
                <c:pt idx="298">
                  <c:v>2496</c:v>
                </c:pt>
                <c:pt idx="299">
                  <c:v>2496</c:v>
                </c:pt>
                <c:pt idx="300">
                  <c:v>2496</c:v>
                </c:pt>
                <c:pt idx="301">
                  <c:v>2496</c:v>
                </c:pt>
                <c:pt idx="302">
                  <c:v>2496</c:v>
                </c:pt>
                <c:pt idx="303">
                  <c:v>2496</c:v>
                </c:pt>
                <c:pt idx="304">
                  <c:v>2496</c:v>
                </c:pt>
                <c:pt idx="305">
                  <c:v>2496</c:v>
                </c:pt>
                <c:pt idx="306">
                  <c:v>2496</c:v>
                </c:pt>
                <c:pt idx="307">
                  <c:v>2496</c:v>
                </c:pt>
                <c:pt idx="308">
                  <c:v>2496</c:v>
                </c:pt>
                <c:pt idx="309">
                  <c:v>2496</c:v>
                </c:pt>
                <c:pt idx="310">
                  <c:v>2496</c:v>
                </c:pt>
                <c:pt idx="311">
                  <c:v>2496</c:v>
                </c:pt>
                <c:pt idx="312">
                  <c:v>2496</c:v>
                </c:pt>
                <c:pt idx="313">
                  <c:v>2496</c:v>
                </c:pt>
                <c:pt idx="314">
                  <c:v>2496</c:v>
                </c:pt>
                <c:pt idx="315">
                  <c:v>2496</c:v>
                </c:pt>
                <c:pt idx="316">
                  <c:v>2496</c:v>
                </c:pt>
                <c:pt idx="317">
                  <c:v>2496</c:v>
                </c:pt>
                <c:pt idx="318">
                  <c:v>2496</c:v>
                </c:pt>
                <c:pt idx="319">
                  <c:v>2496</c:v>
                </c:pt>
                <c:pt idx="320">
                  <c:v>2496</c:v>
                </c:pt>
                <c:pt idx="321">
                  <c:v>2496</c:v>
                </c:pt>
                <c:pt idx="322">
                  <c:v>2496</c:v>
                </c:pt>
                <c:pt idx="323">
                  <c:v>2496</c:v>
                </c:pt>
                <c:pt idx="324">
                  <c:v>2496</c:v>
                </c:pt>
                <c:pt idx="325">
                  <c:v>2496</c:v>
                </c:pt>
                <c:pt idx="326">
                  <c:v>2496</c:v>
                </c:pt>
                <c:pt idx="327">
                  <c:v>2496</c:v>
                </c:pt>
                <c:pt idx="328">
                  <c:v>2496</c:v>
                </c:pt>
                <c:pt idx="329">
                  <c:v>2496</c:v>
                </c:pt>
                <c:pt idx="330">
                  <c:v>2496</c:v>
                </c:pt>
                <c:pt idx="331">
                  <c:v>2496</c:v>
                </c:pt>
                <c:pt idx="332">
                  <c:v>2496</c:v>
                </c:pt>
                <c:pt idx="333">
                  <c:v>2496</c:v>
                </c:pt>
                <c:pt idx="334">
                  <c:v>2496</c:v>
                </c:pt>
                <c:pt idx="335">
                  <c:v>2496</c:v>
                </c:pt>
                <c:pt idx="336">
                  <c:v>2496</c:v>
                </c:pt>
                <c:pt idx="337">
                  <c:v>2496</c:v>
                </c:pt>
                <c:pt idx="338">
                  <c:v>2496</c:v>
                </c:pt>
                <c:pt idx="339">
                  <c:v>2496</c:v>
                </c:pt>
                <c:pt idx="340">
                  <c:v>2496</c:v>
                </c:pt>
                <c:pt idx="341">
                  <c:v>2490</c:v>
                </c:pt>
                <c:pt idx="342">
                  <c:v>2490</c:v>
                </c:pt>
                <c:pt idx="343">
                  <c:v>2490</c:v>
                </c:pt>
                <c:pt idx="344">
                  <c:v>2490</c:v>
                </c:pt>
                <c:pt idx="345">
                  <c:v>2490</c:v>
                </c:pt>
                <c:pt idx="346">
                  <c:v>2490</c:v>
                </c:pt>
                <c:pt idx="347">
                  <c:v>2490</c:v>
                </c:pt>
                <c:pt idx="348">
                  <c:v>2490</c:v>
                </c:pt>
                <c:pt idx="349">
                  <c:v>2490</c:v>
                </c:pt>
                <c:pt idx="350">
                  <c:v>2490</c:v>
                </c:pt>
                <c:pt idx="351">
                  <c:v>2490</c:v>
                </c:pt>
                <c:pt idx="352">
                  <c:v>2490</c:v>
                </c:pt>
                <c:pt idx="353">
                  <c:v>2490</c:v>
                </c:pt>
                <c:pt idx="354">
                  <c:v>2490</c:v>
                </c:pt>
                <c:pt idx="355">
                  <c:v>2490</c:v>
                </c:pt>
                <c:pt idx="356">
                  <c:v>2490</c:v>
                </c:pt>
                <c:pt idx="357">
                  <c:v>2490</c:v>
                </c:pt>
                <c:pt idx="358">
                  <c:v>2490</c:v>
                </c:pt>
                <c:pt idx="359">
                  <c:v>2490</c:v>
                </c:pt>
                <c:pt idx="360">
                  <c:v>2490</c:v>
                </c:pt>
                <c:pt idx="361">
                  <c:v>2490</c:v>
                </c:pt>
                <c:pt idx="362">
                  <c:v>2490</c:v>
                </c:pt>
                <c:pt idx="363">
                  <c:v>2490</c:v>
                </c:pt>
                <c:pt idx="364">
                  <c:v>2490</c:v>
                </c:pt>
                <c:pt idx="365">
                  <c:v>2490</c:v>
                </c:pt>
                <c:pt idx="366">
                  <c:v>2490</c:v>
                </c:pt>
                <c:pt idx="367">
                  <c:v>2490</c:v>
                </c:pt>
                <c:pt idx="368">
                  <c:v>2490</c:v>
                </c:pt>
                <c:pt idx="369">
                  <c:v>2490</c:v>
                </c:pt>
                <c:pt idx="370">
                  <c:v>2490</c:v>
                </c:pt>
                <c:pt idx="371">
                  <c:v>2490</c:v>
                </c:pt>
                <c:pt idx="372">
                  <c:v>2490</c:v>
                </c:pt>
                <c:pt idx="373">
                  <c:v>2490</c:v>
                </c:pt>
                <c:pt idx="374">
                  <c:v>2490</c:v>
                </c:pt>
                <c:pt idx="375">
                  <c:v>2490</c:v>
                </c:pt>
                <c:pt idx="376">
                  <c:v>2490</c:v>
                </c:pt>
                <c:pt idx="377">
                  <c:v>2490</c:v>
                </c:pt>
                <c:pt idx="378">
                  <c:v>2490</c:v>
                </c:pt>
                <c:pt idx="379">
                  <c:v>2490</c:v>
                </c:pt>
                <c:pt idx="380">
                  <c:v>2490</c:v>
                </c:pt>
                <c:pt idx="381">
                  <c:v>2490</c:v>
                </c:pt>
                <c:pt idx="382">
                  <c:v>2490</c:v>
                </c:pt>
                <c:pt idx="383">
                  <c:v>2490</c:v>
                </c:pt>
                <c:pt idx="384">
                  <c:v>2490</c:v>
                </c:pt>
                <c:pt idx="385">
                  <c:v>2490</c:v>
                </c:pt>
                <c:pt idx="386">
                  <c:v>2490</c:v>
                </c:pt>
                <c:pt idx="387">
                  <c:v>2490</c:v>
                </c:pt>
                <c:pt idx="388">
                  <c:v>2490</c:v>
                </c:pt>
                <c:pt idx="389">
                  <c:v>2490</c:v>
                </c:pt>
                <c:pt idx="390">
                  <c:v>2490</c:v>
                </c:pt>
                <c:pt idx="391">
                  <c:v>2490</c:v>
                </c:pt>
                <c:pt idx="392">
                  <c:v>2490</c:v>
                </c:pt>
                <c:pt idx="393">
                  <c:v>2490</c:v>
                </c:pt>
                <c:pt idx="394">
                  <c:v>2490</c:v>
                </c:pt>
                <c:pt idx="395">
                  <c:v>2490</c:v>
                </c:pt>
                <c:pt idx="396">
                  <c:v>2490</c:v>
                </c:pt>
                <c:pt idx="397">
                  <c:v>2490</c:v>
                </c:pt>
                <c:pt idx="398">
                  <c:v>2490</c:v>
                </c:pt>
                <c:pt idx="399">
                  <c:v>2490</c:v>
                </c:pt>
                <c:pt idx="400">
                  <c:v>2490</c:v>
                </c:pt>
                <c:pt idx="401">
                  <c:v>2490</c:v>
                </c:pt>
                <c:pt idx="402">
                  <c:v>2490</c:v>
                </c:pt>
                <c:pt idx="403">
                  <c:v>2490</c:v>
                </c:pt>
                <c:pt idx="404">
                  <c:v>2490</c:v>
                </c:pt>
                <c:pt idx="405">
                  <c:v>2490</c:v>
                </c:pt>
                <c:pt idx="406">
                  <c:v>2490</c:v>
                </c:pt>
                <c:pt idx="407">
                  <c:v>2490</c:v>
                </c:pt>
                <c:pt idx="408">
                  <c:v>2490</c:v>
                </c:pt>
                <c:pt idx="409">
                  <c:v>2490</c:v>
                </c:pt>
                <c:pt idx="410">
                  <c:v>2490</c:v>
                </c:pt>
                <c:pt idx="411">
                  <c:v>2490</c:v>
                </c:pt>
                <c:pt idx="412">
                  <c:v>2490</c:v>
                </c:pt>
                <c:pt idx="413">
                  <c:v>2490</c:v>
                </c:pt>
                <c:pt idx="414">
                  <c:v>2490</c:v>
                </c:pt>
                <c:pt idx="415">
                  <c:v>2490</c:v>
                </c:pt>
                <c:pt idx="416">
                  <c:v>2490</c:v>
                </c:pt>
                <c:pt idx="417">
                  <c:v>2490</c:v>
                </c:pt>
                <c:pt idx="418">
                  <c:v>2490</c:v>
                </c:pt>
                <c:pt idx="419">
                  <c:v>2490</c:v>
                </c:pt>
                <c:pt idx="420">
                  <c:v>2490</c:v>
                </c:pt>
                <c:pt idx="421">
                  <c:v>2490</c:v>
                </c:pt>
                <c:pt idx="422">
                  <c:v>2490</c:v>
                </c:pt>
                <c:pt idx="423">
                  <c:v>2490</c:v>
                </c:pt>
                <c:pt idx="424">
                  <c:v>2490</c:v>
                </c:pt>
                <c:pt idx="425">
                  <c:v>2490</c:v>
                </c:pt>
                <c:pt idx="426">
                  <c:v>2490</c:v>
                </c:pt>
                <c:pt idx="427">
                  <c:v>2490</c:v>
                </c:pt>
                <c:pt idx="428">
                  <c:v>2490</c:v>
                </c:pt>
                <c:pt idx="429">
                  <c:v>2490</c:v>
                </c:pt>
                <c:pt idx="430">
                  <c:v>2490</c:v>
                </c:pt>
                <c:pt idx="431">
                  <c:v>2490</c:v>
                </c:pt>
                <c:pt idx="432">
                  <c:v>2490</c:v>
                </c:pt>
                <c:pt idx="433">
                  <c:v>2490</c:v>
                </c:pt>
                <c:pt idx="434">
                  <c:v>2490</c:v>
                </c:pt>
                <c:pt idx="435">
                  <c:v>2490</c:v>
                </c:pt>
                <c:pt idx="436">
                  <c:v>2490</c:v>
                </c:pt>
                <c:pt idx="437">
                  <c:v>2490</c:v>
                </c:pt>
                <c:pt idx="438">
                  <c:v>2490</c:v>
                </c:pt>
                <c:pt idx="439">
                  <c:v>2490</c:v>
                </c:pt>
                <c:pt idx="440">
                  <c:v>2490</c:v>
                </c:pt>
                <c:pt idx="441">
                  <c:v>2490</c:v>
                </c:pt>
                <c:pt idx="442">
                  <c:v>2490</c:v>
                </c:pt>
                <c:pt idx="443">
                  <c:v>2490</c:v>
                </c:pt>
                <c:pt idx="444">
                  <c:v>2490</c:v>
                </c:pt>
                <c:pt idx="445">
                  <c:v>2490</c:v>
                </c:pt>
                <c:pt idx="446">
                  <c:v>2490</c:v>
                </c:pt>
                <c:pt idx="447">
                  <c:v>2490</c:v>
                </c:pt>
                <c:pt idx="448">
                  <c:v>2490</c:v>
                </c:pt>
                <c:pt idx="449">
                  <c:v>2490</c:v>
                </c:pt>
                <c:pt idx="450">
                  <c:v>2490</c:v>
                </c:pt>
                <c:pt idx="451">
                  <c:v>2490</c:v>
                </c:pt>
                <c:pt idx="452">
                  <c:v>2490</c:v>
                </c:pt>
                <c:pt idx="453">
                  <c:v>2490</c:v>
                </c:pt>
                <c:pt idx="454">
                  <c:v>2490</c:v>
                </c:pt>
                <c:pt idx="455">
                  <c:v>2490</c:v>
                </c:pt>
                <c:pt idx="456">
                  <c:v>2490</c:v>
                </c:pt>
                <c:pt idx="457">
                  <c:v>2490</c:v>
                </c:pt>
                <c:pt idx="458">
                  <c:v>2490</c:v>
                </c:pt>
                <c:pt idx="459">
                  <c:v>2490</c:v>
                </c:pt>
                <c:pt idx="460">
                  <c:v>2490</c:v>
                </c:pt>
                <c:pt idx="461">
                  <c:v>2490</c:v>
                </c:pt>
                <c:pt idx="462">
                  <c:v>2490</c:v>
                </c:pt>
                <c:pt idx="463">
                  <c:v>2490</c:v>
                </c:pt>
                <c:pt idx="464">
                  <c:v>2490</c:v>
                </c:pt>
                <c:pt idx="465">
                  <c:v>2490</c:v>
                </c:pt>
                <c:pt idx="466">
                  <c:v>2490</c:v>
                </c:pt>
                <c:pt idx="467">
                  <c:v>2490</c:v>
                </c:pt>
                <c:pt idx="468">
                  <c:v>2490</c:v>
                </c:pt>
                <c:pt idx="469">
                  <c:v>2490</c:v>
                </c:pt>
                <c:pt idx="470">
                  <c:v>2490</c:v>
                </c:pt>
                <c:pt idx="471">
                  <c:v>2490</c:v>
                </c:pt>
                <c:pt idx="472">
                  <c:v>2490</c:v>
                </c:pt>
                <c:pt idx="473">
                  <c:v>2490</c:v>
                </c:pt>
                <c:pt idx="474">
                  <c:v>2490</c:v>
                </c:pt>
                <c:pt idx="475">
                  <c:v>2490</c:v>
                </c:pt>
                <c:pt idx="476">
                  <c:v>2490</c:v>
                </c:pt>
                <c:pt idx="477">
                  <c:v>2490</c:v>
                </c:pt>
                <c:pt idx="478">
                  <c:v>2490</c:v>
                </c:pt>
                <c:pt idx="479">
                  <c:v>2490</c:v>
                </c:pt>
                <c:pt idx="480">
                  <c:v>2490</c:v>
                </c:pt>
                <c:pt idx="481">
                  <c:v>2490</c:v>
                </c:pt>
                <c:pt idx="482">
                  <c:v>2490</c:v>
                </c:pt>
                <c:pt idx="483">
                  <c:v>2490</c:v>
                </c:pt>
                <c:pt idx="484">
                  <c:v>2490</c:v>
                </c:pt>
                <c:pt idx="485">
                  <c:v>2490</c:v>
                </c:pt>
                <c:pt idx="486">
                  <c:v>2490</c:v>
                </c:pt>
                <c:pt idx="487">
                  <c:v>2490</c:v>
                </c:pt>
                <c:pt idx="488">
                  <c:v>2490</c:v>
                </c:pt>
                <c:pt idx="489">
                  <c:v>2490</c:v>
                </c:pt>
                <c:pt idx="490">
                  <c:v>2490</c:v>
                </c:pt>
                <c:pt idx="491">
                  <c:v>2490</c:v>
                </c:pt>
                <c:pt idx="492">
                  <c:v>2490</c:v>
                </c:pt>
                <c:pt idx="493">
                  <c:v>2490</c:v>
                </c:pt>
                <c:pt idx="494">
                  <c:v>2490</c:v>
                </c:pt>
                <c:pt idx="495">
                  <c:v>2490</c:v>
                </c:pt>
                <c:pt idx="496">
                  <c:v>2490</c:v>
                </c:pt>
                <c:pt idx="497">
                  <c:v>2490</c:v>
                </c:pt>
                <c:pt idx="498">
                  <c:v>2490</c:v>
                </c:pt>
                <c:pt idx="499">
                  <c:v>2490</c:v>
                </c:pt>
                <c:pt idx="500">
                  <c:v>2490</c:v>
                </c:pt>
                <c:pt idx="501">
                  <c:v>2490</c:v>
                </c:pt>
                <c:pt idx="502">
                  <c:v>2490</c:v>
                </c:pt>
                <c:pt idx="503">
                  <c:v>2490</c:v>
                </c:pt>
                <c:pt idx="504">
                  <c:v>2490</c:v>
                </c:pt>
                <c:pt idx="505">
                  <c:v>2490</c:v>
                </c:pt>
                <c:pt idx="506">
                  <c:v>2490</c:v>
                </c:pt>
                <c:pt idx="507">
                  <c:v>2490</c:v>
                </c:pt>
                <c:pt idx="508">
                  <c:v>2490</c:v>
                </c:pt>
                <c:pt idx="509">
                  <c:v>2490</c:v>
                </c:pt>
                <c:pt idx="510">
                  <c:v>2490</c:v>
                </c:pt>
                <c:pt idx="511">
                  <c:v>2490</c:v>
                </c:pt>
                <c:pt idx="512">
                  <c:v>2490</c:v>
                </c:pt>
                <c:pt idx="513">
                  <c:v>2490</c:v>
                </c:pt>
                <c:pt idx="514">
                  <c:v>2490</c:v>
                </c:pt>
                <c:pt idx="515">
                  <c:v>2490</c:v>
                </c:pt>
                <c:pt idx="516">
                  <c:v>2490</c:v>
                </c:pt>
                <c:pt idx="517">
                  <c:v>2490</c:v>
                </c:pt>
                <c:pt idx="518">
                  <c:v>2490</c:v>
                </c:pt>
                <c:pt idx="519">
                  <c:v>2490</c:v>
                </c:pt>
                <c:pt idx="520">
                  <c:v>2490</c:v>
                </c:pt>
                <c:pt idx="521">
                  <c:v>2490</c:v>
                </c:pt>
                <c:pt idx="522">
                  <c:v>2490</c:v>
                </c:pt>
                <c:pt idx="523">
                  <c:v>2490</c:v>
                </c:pt>
                <c:pt idx="524">
                  <c:v>2490</c:v>
                </c:pt>
                <c:pt idx="525">
                  <c:v>2490</c:v>
                </c:pt>
                <c:pt idx="526">
                  <c:v>2490</c:v>
                </c:pt>
                <c:pt idx="527">
                  <c:v>2490</c:v>
                </c:pt>
                <c:pt idx="528">
                  <c:v>2490</c:v>
                </c:pt>
                <c:pt idx="529">
                  <c:v>2490</c:v>
                </c:pt>
                <c:pt idx="530">
                  <c:v>2490</c:v>
                </c:pt>
                <c:pt idx="531">
                  <c:v>2490</c:v>
                </c:pt>
                <c:pt idx="532">
                  <c:v>2490</c:v>
                </c:pt>
                <c:pt idx="533">
                  <c:v>2490</c:v>
                </c:pt>
                <c:pt idx="534">
                  <c:v>2490</c:v>
                </c:pt>
                <c:pt idx="535">
                  <c:v>2490</c:v>
                </c:pt>
                <c:pt idx="536">
                  <c:v>2490</c:v>
                </c:pt>
                <c:pt idx="537">
                  <c:v>2490</c:v>
                </c:pt>
                <c:pt idx="538">
                  <c:v>2490</c:v>
                </c:pt>
                <c:pt idx="539">
                  <c:v>2490</c:v>
                </c:pt>
                <c:pt idx="540">
                  <c:v>2490</c:v>
                </c:pt>
                <c:pt idx="541">
                  <c:v>2490</c:v>
                </c:pt>
                <c:pt idx="542">
                  <c:v>2490</c:v>
                </c:pt>
                <c:pt idx="543">
                  <c:v>2490</c:v>
                </c:pt>
                <c:pt idx="544">
                  <c:v>2490</c:v>
                </c:pt>
                <c:pt idx="545">
                  <c:v>2483</c:v>
                </c:pt>
                <c:pt idx="546">
                  <c:v>2483</c:v>
                </c:pt>
                <c:pt idx="547">
                  <c:v>2483</c:v>
                </c:pt>
                <c:pt idx="548">
                  <c:v>2483</c:v>
                </c:pt>
                <c:pt idx="549">
                  <c:v>2483</c:v>
                </c:pt>
                <c:pt idx="550">
                  <c:v>2483</c:v>
                </c:pt>
                <c:pt idx="551">
                  <c:v>2483</c:v>
                </c:pt>
                <c:pt idx="552">
                  <c:v>2483</c:v>
                </c:pt>
                <c:pt idx="553">
                  <c:v>2483</c:v>
                </c:pt>
                <c:pt idx="554">
                  <c:v>2483</c:v>
                </c:pt>
                <c:pt idx="555">
                  <c:v>2483</c:v>
                </c:pt>
                <c:pt idx="556">
                  <c:v>2483</c:v>
                </c:pt>
                <c:pt idx="557">
                  <c:v>2483</c:v>
                </c:pt>
                <c:pt idx="558">
                  <c:v>2483</c:v>
                </c:pt>
                <c:pt idx="559">
                  <c:v>2483</c:v>
                </c:pt>
                <c:pt idx="560">
                  <c:v>2483</c:v>
                </c:pt>
                <c:pt idx="561">
                  <c:v>2483</c:v>
                </c:pt>
                <c:pt idx="562">
                  <c:v>2483</c:v>
                </c:pt>
                <c:pt idx="563">
                  <c:v>2483</c:v>
                </c:pt>
                <c:pt idx="564">
                  <c:v>2483</c:v>
                </c:pt>
                <c:pt idx="565">
                  <c:v>2483</c:v>
                </c:pt>
                <c:pt idx="566">
                  <c:v>2483</c:v>
                </c:pt>
                <c:pt idx="567">
                  <c:v>2483</c:v>
                </c:pt>
                <c:pt idx="568">
                  <c:v>2483</c:v>
                </c:pt>
                <c:pt idx="569">
                  <c:v>2483</c:v>
                </c:pt>
                <c:pt idx="570">
                  <c:v>2483</c:v>
                </c:pt>
                <c:pt idx="571">
                  <c:v>2483</c:v>
                </c:pt>
                <c:pt idx="572">
                  <c:v>2483</c:v>
                </c:pt>
                <c:pt idx="573">
                  <c:v>2483</c:v>
                </c:pt>
                <c:pt idx="574">
                  <c:v>2483</c:v>
                </c:pt>
                <c:pt idx="575">
                  <c:v>2483</c:v>
                </c:pt>
                <c:pt idx="576">
                  <c:v>2483</c:v>
                </c:pt>
                <c:pt idx="577">
                  <c:v>2483</c:v>
                </c:pt>
                <c:pt idx="578">
                  <c:v>2483</c:v>
                </c:pt>
                <c:pt idx="579">
                  <c:v>2483</c:v>
                </c:pt>
                <c:pt idx="580">
                  <c:v>2483</c:v>
                </c:pt>
                <c:pt idx="581">
                  <c:v>2483</c:v>
                </c:pt>
                <c:pt idx="582">
                  <c:v>2483</c:v>
                </c:pt>
                <c:pt idx="583">
                  <c:v>2483</c:v>
                </c:pt>
                <c:pt idx="584">
                  <c:v>2483</c:v>
                </c:pt>
                <c:pt idx="585">
                  <c:v>2483</c:v>
                </c:pt>
                <c:pt idx="586">
                  <c:v>2483</c:v>
                </c:pt>
                <c:pt idx="587">
                  <c:v>2483</c:v>
                </c:pt>
                <c:pt idx="588">
                  <c:v>2483</c:v>
                </c:pt>
                <c:pt idx="589">
                  <c:v>2483</c:v>
                </c:pt>
                <c:pt idx="590">
                  <c:v>2483</c:v>
                </c:pt>
                <c:pt idx="591">
                  <c:v>2483</c:v>
                </c:pt>
                <c:pt idx="592">
                  <c:v>2483</c:v>
                </c:pt>
                <c:pt idx="593">
                  <c:v>2483</c:v>
                </c:pt>
                <c:pt idx="594">
                  <c:v>2483</c:v>
                </c:pt>
                <c:pt idx="595">
                  <c:v>2483</c:v>
                </c:pt>
                <c:pt idx="596">
                  <c:v>2483</c:v>
                </c:pt>
                <c:pt idx="597">
                  <c:v>2483</c:v>
                </c:pt>
                <c:pt idx="598">
                  <c:v>2483</c:v>
                </c:pt>
                <c:pt idx="599">
                  <c:v>2483</c:v>
                </c:pt>
                <c:pt idx="600">
                  <c:v>2483</c:v>
                </c:pt>
                <c:pt idx="601">
                  <c:v>2483</c:v>
                </c:pt>
                <c:pt idx="602">
                  <c:v>2483</c:v>
                </c:pt>
                <c:pt idx="603">
                  <c:v>2483</c:v>
                </c:pt>
                <c:pt idx="604">
                  <c:v>2483</c:v>
                </c:pt>
                <c:pt idx="605">
                  <c:v>2483</c:v>
                </c:pt>
                <c:pt idx="606">
                  <c:v>2483</c:v>
                </c:pt>
                <c:pt idx="607">
                  <c:v>2483</c:v>
                </c:pt>
                <c:pt idx="608">
                  <c:v>2483</c:v>
                </c:pt>
                <c:pt idx="609">
                  <c:v>2483</c:v>
                </c:pt>
                <c:pt idx="610">
                  <c:v>2483</c:v>
                </c:pt>
                <c:pt idx="611">
                  <c:v>2483</c:v>
                </c:pt>
                <c:pt idx="612">
                  <c:v>2483</c:v>
                </c:pt>
                <c:pt idx="613">
                  <c:v>2483</c:v>
                </c:pt>
                <c:pt idx="614">
                  <c:v>2483</c:v>
                </c:pt>
                <c:pt idx="615">
                  <c:v>2483</c:v>
                </c:pt>
                <c:pt idx="616">
                  <c:v>2483</c:v>
                </c:pt>
                <c:pt idx="617">
                  <c:v>2483</c:v>
                </c:pt>
                <c:pt idx="618">
                  <c:v>2483</c:v>
                </c:pt>
                <c:pt idx="619">
                  <c:v>2483</c:v>
                </c:pt>
                <c:pt idx="620">
                  <c:v>2483</c:v>
                </c:pt>
                <c:pt idx="621">
                  <c:v>2483</c:v>
                </c:pt>
                <c:pt idx="622">
                  <c:v>2483</c:v>
                </c:pt>
                <c:pt idx="623">
                  <c:v>2483</c:v>
                </c:pt>
                <c:pt idx="624">
                  <c:v>2483</c:v>
                </c:pt>
                <c:pt idx="625">
                  <c:v>2483</c:v>
                </c:pt>
                <c:pt idx="626">
                  <c:v>2483</c:v>
                </c:pt>
                <c:pt idx="627">
                  <c:v>2483</c:v>
                </c:pt>
                <c:pt idx="628">
                  <c:v>2483</c:v>
                </c:pt>
                <c:pt idx="629">
                  <c:v>2483</c:v>
                </c:pt>
                <c:pt idx="630">
                  <c:v>2483</c:v>
                </c:pt>
                <c:pt idx="631">
                  <c:v>2483</c:v>
                </c:pt>
                <c:pt idx="632">
                  <c:v>2483</c:v>
                </c:pt>
                <c:pt idx="633">
                  <c:v>2483</c:v>
                </c:pt>
                <c:pt idx="634">
                  <c:v>2483</c:v>
                </c:pt>
                <c:pt idx="635">
                  <c:v>2483</c:v>
                </c:pt>
                <c:pt idx="636">
                  <c:v>2483</c:v>
                </c:pt>
                <c:pt idx="637">
                  <c:v>2483</c:v>
                </c:pt>
                <c:pt idx="638">
                  <c:v>2483</c:v>
                </c:pt>
                <c:pt idx="639">
                  <c:v>2483</c:v>
                </c:pt>
                <c:pt idx="640">
                  <c:v>2483</c:v>
                </c:pt>
                <c:pt idx="641">
                  <c:v>2483</c:v>
                </c:pt>
                <c:pt idx="642">
                  <c:v>2483</c:v>
                </c:pt>
                <c:pt idx="643">
                  <c:v>2483</c:v>
                </c:pt>
                <c:pt idx="644">
                  <c:v>2483</c:v>
                </c:pt>
                <c:pt idx="645">
                  <c:v>2483</c:v>
                </c:pt>
                <c:pt idx="646">
                  <c:v>2483</c:v>
                </c:pt>
                <c:pt idx="647">
                  <c:v>2483</c:v>
                </c:pt>
                <c:pt idx="648">
                  <c:v>2483</c:v>
                </c:pt>
                <c:pt idx="649">
                  <c:v>2483</c:v>
                </c:pt>
                <c:pt idx="650">
                  <c:v>2483</c:v>
                </c:pt>
                <c:pt idx="651">
                  <c:v>2483</c:v>
                </c:pt>
                <c:pt idx="652">
                  <c:v>2483</c:v>
                </c:pt>
                <c:pt idx="653">
                  <c:v>2483</c:v>
                </c:pt>
                <c:pt idx="654">
                  <c:v>2483</c:v>
                </c:pt>
                <c:pt idx="655">
                  <c:v>2483</c:v>
                </c:pt>
                <c:pt idx="656">
                  <c:v>2483</c:v>
                </c:pt>
                <c:pt idx="657">
                  <c:v>2483</c:v>
                </c:pt>
                <c:pt idx="658">
                  <c:v>2483</c:v>
                </c:pt>
                <c:pt idx="659">
                  <c:v>2483</c:v>
                </c:pt>
                <c:pt idx="660">
                  <c:v>2483</c:v>
                </c:pt>
                <c:pt idx="661">
                  <c:v>2483</c:v>
                </c:pt>
                <c:pt idx="662">
                  <c:v>2483</c:v>
                </c:pt>
                <c:pt idx="663">
                  <c:v>2483</c:v>
                </c:pt>
                <c:pt idx="664">
                  <c:v>2483</c:v>
                </c:pt>
                <c:pt idx="665">
                  <c:v>2483</c:v>
                </c:pt>
                <c:pt idx="666">
                  <c:v>2483</c:v>
                </c:pt>
                <c:pt idx="667">
                  <c:v>2483</c:v>
                </c:pt>
                <c:pt idx="668">
                  <c:v>2483</c:v>
                </c:pt>
                <c:pt idx="669">
                  <c:v>2483</c:v>
                </c:pt>
                <c:pt idx="670">
                  <c:v>2483</c:v>
                </c:pt>
                <c:pt idx="671">
                  <c:v>2483</c:v>
                </c:pt>
                <c:pt idx="672">
                  <c:v>2483</c:v>
                </c:pt>
                <c:pt idx="673">
                  <c:v>2483</c:v>
                </c:pt>
                <c:pt idx="674">
                  <c:v>2483</c:v>
                </c:pt>
                <c:pt idx="675">
                  <c:v>2483</c:v>
                </c:pt>
                <c:pt idx="676">
                  <c:v>2483</c:v>
                </c:pt>
                <c:pt idx="677">
                  <c:v>2483</c:v>
                </c:pt>
                <c:pt idx="678">
                  <c:v>2483</c:v>
                </c:pt>
                <c:pt idx="679">
                  <c:v>2483</c:v>
                </c:pt>
                <c:pt idx="680">
                  <c:v>2483</c:v>
                </c:pt>
                <c:pt idx="681">
                  <c:v>2483</c:v>
                </c:pt>
                <c:pt idx="682">
                  <c:v>2483</c:v>
                </c:pt>
                <c:pt idx="683">
                  <c:v>2483</c:v>
                </c:pt>
                <c:pt idx="684">
                  <c:v>2483</c:v>
                </c:pt>
                <c:pt idx="685">
                  <c:v>2483</c:v>
                </c:pt>
                <c:pt idx="686">
                  <c:v>2483</c:v>
                </c:pt>
                <c:pt idx="687">
                  <c:v>2483</c:v>
                </c:pt>
                <c:pt idx="688">
                  <c:v>2483</c:v>
                </c:pt>
                <c:pt idx="689">
                  <c:v>2483</c:v>
                </c:pt>
                <c:pt idx="690">
                  <c:v>2483</c:v>
                </c:pt>
                <c:pt idx="691">
                  <c:v>2483</c:v>
                </c:pt>
                <c:pt idx="692">
                  <c:v>2483</c:v>
                </c:pt>
                <c:pt idx="693">
                  <c:v>2483</c:v>
                </c:pt>
                <c:pt idx="694">
                  <c:v>2483</c:v>
                </c:pt>
                <c:pt idx="695">
                  <c:v>2483</c:v>
                </c:pt>
                <c:pt idx="696">
                  <c:v>2483</c:v>
                </c:pt>
                <c:pt idx="697">
                  <c:v>2483</c:v>
                </c:pt>
                <c:pt idx="698">
                  <c:v>2483</c:v>
                </c:pt>
                <c:pt idx="699">
                  <c:v>2483</c:v>
                </c:pt>
                <c:pt idx="700">
                  <c:v>2483</c:v>
                </c:pt>
                <c:pt idx="701">
                  <c:v>2483</c:v>
                </c:pt>
                <c:pt idx="702">
                  <c:v>2483</c:v>
                </c:pt>
                <c:pt idx="703">
                  <c:v>2483</c:v>
                </c:pt>
                <c:pt idx="704">
                  <c:v>2483</c:v>
                </c:pt>
                <c:pt idx="705">
                  <c:v>2483</c:v>
                </c:pt>
                <c:pt idx="706">
                  <c:v>2483</c:v>
                </c:pt>
                <c:pt idx="707">
                  <c:v>2483</c:v>
                </c:pt>
                <c:pt idx="708">
                  <c:v>2483</c:v>
                </c:pt>
                <c:pt idx="709">
                  <c:v>2483</c:v>
                </c:pt>
                <c:pt idx="710">
                  <c:v>2483</c:v>
                </c:pt>
                <c:pt idx="711">
                  <c:v>2483</c:v>
                </c:pt>
                <c:pt idx="712">
                  <c:v>2483</c:v>
                </c:pt>
                <c:pt idx="713">
                  <c:v>2483</c:v>
                </c:pt>
                <c:pt idx="714">
                  <c:v>2483</c:v>
                </c:pt>
                <c:pt idx="715">
                  <c:v>2483</c:v>
                </c:pt>
                <c:pt idx="716">
                  <c:v>2483</c:v>
                </c:pt>
                <c:pt idx="717">
                  <c:v>2483</c:v>
                </c:pt>
                <c:pt idx="718">
                  <c:v>2483</c:v>
                </c:pt>
                <c:pt idx="719">
                  <c:v>2483</c:v>
                </c:pt>
                <c:pt idx="720">
                  <c:v>2483</c:v>
                </c:pt>
                <c:pt idx="721">
                  <c:v>2483</c:v>
                </c:pt>
                <c:pt idx="722">
                  <c:v>2483</c:v>
                </c:pt>
                <c:pt idx="723">
                  <c:v>2483</c:v>
                </c:pt>
                <c:pt idx="724">
                  <c:v>2483</c:v>
                </c:pt>
                <c:pt idx="725">
                  <c:v>2483</c:v>
                </c:pt>
                <c:pt idx="726">
                  <c:v>2483</c:v>
                </c:pt>
                <c:pt idx="727">
                  <c:v>2483</c:v>
                </c:pt>
                <c:pt idx="728">
                  <c:v>2483</c:v>
                </c:pt>
                <c:pt idx="729">
                  <c:v>2483</c:v>
                </c:pt>
                <c:pt idx="730">
                  <c:v>2483</c:v>
                </c:pt>
                <c:pt idx="731">
                  <c:v>2483</c:v>
                </c:pt>
                <c:pt idx="732">
                  <c:v>2483</c:v>
                </c:pt>
                <c:pt idx="733">
                  <c:v>2483</c:v>
                </c:pt>
                <c:pt idx="734">
                  <c:v>2483</c:v>
                </c:pt>
                <c:pt idx="735">
                  <c:v>2483</c:v>
                </c:pt>
                <c:pt idx="736">
                  <c:v>2483</c:v>
                </c:pt>
                <c:pt idx="737">
                  <c:v>2483</c:v>
                </c:pt>
                <c:pt idx="738">
                  <c:v>2483</c:v>
                </c:pt>
                <c:pt idx="739">
                  <c:v>2483</c:v>
                </c:pt>
                <c:pt idx="740">
                  <c:v>2483</c:v>
                </c:pt>
                <c:pt idx="741">
                  <c:v>2483</c:v>
                </c:pt>
                <c:pt idx="742">
                  <c:v>2483</c:v>
                </c:pt>
                <c:pt idx="743">
                  <c:v>2483</c:v>
                </c:pt>
                <c:pt idx="744">
                  <c:v>2483</c:v>
                </c:pt>
                <c:pt idx="745">
                  <c:v>2483</c:v>
                </c:pt>
                <c:pt idx="746">
                  <c:v>2483</c:v>
                </c:pt>
                <c:pt idx="747">
                  <c:v>2483</c:v>
                </c:pt>
                <c:pt idx="748">
                  <c:v>2477</c:v>
                </c:pt>
                <c:pt idx="749">
                  <c:v>2477</c:v>
                </c:pt>
                <c:pt idx="750">
                  <c:v>2477</c:v>
                </c:pt>
                <c:pt idx="751">
                  <c:v>2477</c:v>
                </c:pt>
                <c:pt idx="752">
                  <c:v>2477</c:v>
                </c:pt>
                <c:pt idx="753">
                  <c:v>2477</c:v>
                </c:pt>
                <c:pt idx="754">
                  <c:v>2477</c:v>
                </c:pt>
                <c:pt idx="755">
                  <c:v>2477</c:v>
                </c:pt>
                <c:pt idx="756">
                  <c:v>2477</c:v>
                </c:pt>
                <c:pt idx="757">
                  <c:v>2477</c:v>
                </c:pt>
                <c:pt idx="758">
                  <c:v>2477</c:v>
                </c:pt>
                <c:pt idx="759">
                  <c:v>2477</c:v>
                </c:pt>
                <c:pt idx="760">
                  <c:v>2477</c:v>
                </c:pt>
                <c:pt idx="761">
                  <c:v>2477</c:v>
                </c:pt>
                <c:pt idx="762">
                  <c:v>2477</c:v>
                </c:pt>
                <c:pt idx="763">
                  <c:v>2477</c:v>
                </c:pt>
                <c:pt idx="764">
                  <c:v>2477</c:v>
                </c:pt>
                <c:pt idx="765">
                  <c:v>2477</c:v>
                </c:pt>
                <c:pt idx="766">
                  <c:v>2477</c:v>
                </c:pt>
                <c:pt idx="767">
                  <c:v>2477</c:v>
                </c:pt>
                <c:pt idx="768">
                  <c:v>2477</c:v>
                </c:pt>
                <c:pt idx="769">
                  <c:v>2477</c:v>
                </c:pt>
                <c:pt idx="770">
                  <c:v>2477</c:v>
                </c:pt>
                <c:pt idx="771">
                  <c:v>2477</c:v>
                </c:pt>
                <c:pt idx="772">
                  <c:v>2477</c:v>
                </c:pt>
                <c:pt idx="773">
                  <c:v>2477</c:v>
                </c:pt>
                <c:pt idx="774">
                  <c:v>2477</c:v>
                </c:pt>
                <c:pt idx="775">
                  <c:v>2477</c:v>
                </c:pt>
                <c:pt idx="776">
                  <c:v>2477</c:v>
                </c:pt>
                <c:pt idx="777">
                  <c:v>2477</c:v>
                </c:pt>
                <c:pt idx="778">
                  <c:v>2477</c:v>
                </c:pt>
                <c:pt idx="779">
                  <c:v>2477</c:v>
                </c:pt>
                <c:pt idx="780">
                  <c:v>2477</c:v>
                </c:pt>
                <c:pt idx="781">
                  <c:v>2477</c:v>
                </c:pt>
                <c:pt idx="782">
                  <c:v>2477</c:v>
                </c:pt>
                <c:pt idx="783">
                  <c:v>2477</c:v>
                </c:pt>
                <c:pt idx="784">
                  <c:v>2477</c:v>
                </c:pt>
                <c:pt idx="785">
                  <c:v>2477</c:v>
                </c:pt>
                <c:pt idx="786">
                  <c:v>2477</c:v>
                </c:pt>
                <c:pt idx="787">
                  <c:v>2477</c:v>
                </c:pt>
                <c:pt idx="788">
                  <c:v>2477</c:v>
                </c:pt>
                <c:pt idx="789">
                  <c:v>2477</c:v>
                </c:pt>
                <c:pt idx="790">
                  <c:v>2477</c:v>
                </c:pt>
                <c:pt idx="791">
                  <c:v>2477</c:v>
                </c:pt>
                <c:pt idx="792">
                  <c:v>2477</c:v>
                </c:pt>
                <c:pt idx="793">
                  <c:v>2477</c:v>
                </c:pt>
                <c:pt idx="794">
                  <c:v>2477</c:v>
                </c:pt>
                <c:pt idx="795">
                  <c:v>2477</c:v>
                </c:pt>
                <c:pt idx="796">
                  <c:v>2477</c:v>
                </c:pt>
                <c:pt idx="797">
                  <c:v>2477</c:v>
                </c:pt>
                <c:pt idx="798">
                  <c:v>2477</c:v>
                </c:pt>
                <c:pt idx="799">
                  <c:v>2477</c:v>
                </c:pt>
                <c:pt idx="800">
                  <c:v>2477</c:v>
                </c:pt>
                <c:pt idx="801">
                  <c:v>2477</c:v>
                </c:pt>
                <c:pt idx="802">
                  <c:v>2477</c:v>
                </c:pt>
                <c:pt idx="803">
                  <c:v>2477</c:v>
                </c:pt>
                <c:pt idx="804">
                  <c:v>2477</c:v>
                </c:pt>
                <c:pt idx="805">
                  <c:v>2477</c:v>
                </c:pt>
                <c:pt idx="806">
                  <c:v>2477</c:v>
                </c:pt>
                <c:pt idx="807">
                  <c:v>2477</c:v>
                </c:pt>
                <c:pt idx="808">
                  <c:v>2477</c:v>
                </c:pt>
                <c:pt idx="809">
                  <c:v>2477</c:v>
                </c:pt>
                <c:pt idx="810">
                  <c:v>2477</c:v>
                </c:pt>
                <c:pt idx="811">
                  <c:v>2477</c:v>
                </c:pt>
                <c:pt idx="812">
                  <c:v>2477</c:v>
                </c:pt>
                <c:pt idx="813">
                  <c:v>2477</c:v>
                </c:pt>
                <c:pt idx="814">
                  <c:v>2477</c:v>
                </c:pt>
                <c:pt idx="815">
                  <c:v>2477</c:v>
                </c:pt>
                <c:pt idx="816">
                  <c:v>2477</c:v>
                </c:pt>
                <c:pt idx="817">
                  <c:v>2477</c:v>
                </c:pt>
                <c:pt idx="818">
                  <c:v>2477</c:v>
                </c:pt>
                <c:pt idx="819">
                  <c:v>2477</c:v>
                </c:pt>
                <c:pt idx="820">
                  <c:v>2477</c:v>
                </c:pt>
                <c:pt idx="821">
                  <c:v>2477</c:v>
                </c:pt>
                <c:pt idx="822">
                  <c:v>2477</c:v>
                </c:pt>
                <c:pt idx="823">
                  <c:v>2477</c:v>
                </c:pt>
                <c:pt idx="824">
                  <c:v>2477</c:v>
                </c:pt>
                <c:pt idx="825">
                  <c:v>2477</c:v>
                </c:pt>
                <c:pt idx="826">
                  <c:v>2477</c:v>
                </c:pt>
                <c:pt idx="827">
                  <c:v>2477</c:v>
                </c:pt>
                <c:pt idx="828">
                  <c:v>2477</c:v>
                </c:pt>
                <c:pt idx="829">
                  <c:v>2477</c:v>
                </c:pt>
                <c:pt idx="830">
                  <c:v>2477</c:v>
                </c:pt>
                <c:pt idx="831">
                  <c:v>2477</c:v>
                </c:pt>
                <c:pt idx="832">
                  <c:v>2477</c:v>
                </c:pt>
                <c:pt idx="833">
                  <c:v>2477</c:v>
                </c:pt>
                <c:pt idx="834">
                  <c:v>2477</c:v>
                </c:pt>
                <c:pt idx="835">
                  <c:v>2477</c:v>
                </c:pt>
                <c:pt idx="836">
                  <c:v>2477</c:v>
                </c:pt>
                <c:pt idx="837">
                  <c:v>2477</c:v>
                </c:pt>
                <c:pt idx="838">
                  <c:v>2477</c:v>
                </c:pt>
                <c:pt idx="839">
                  <c:v>2477</c:v>
                </c:pt>
                <c:pt idx="840">
                  <c:v>2477</c:v>
                </c:pt>
                <c:pt idx="841">
                  <c:v>2477</c:v>
                </c:pt>
                <c:pt idx="842">
                  <c:v>2477</c:v>
                </c:pt>
                <c:pt idx="843">
                  <c:v>2477</c:v>
                </c:pt>
                <c:pt idx="844">
                  <c:v>2477</c:v>
                </c:pt>
                <c:pt idx="845">
                  <c:v>2477</c:v>
                </c:pt>
                <c:pt idx="846">
                  <c:v>2477</c:v>
                </c:pt>
                <c:pt idx="847">
                  <c:v>2477</c:v>
                </c:pt>
                <c:pt idx="848">
                  <c:v>2477</c:v>
                </c:pt>
                <c:pt idx="849">
                  <c:v>2477</c:v>
                </c:pt>
                <c:pt idx="850">
                  <c:v>2477</c:v>
                </c:pt>
                <c:pt idx="851">
                  <c:v>2477</c:v>
                </c:pt>
                <c:pt idx="852">
                  <c:v>2477</c:v>
                </c:pt>
                <c:pt idx="853">
                  <c:v>2477</c:v>
                </c:pt>
                <c:pt idx="854">
                  <c:v>2477</c:v>
                </c:pt>
                <c:pt idx="855">
                  <c:v>2477</c:v>
                </c:pt>
                <c:pt idx="856">
                  <c:v>2477</c:v>
                </c:pt>
                <c:pt idx="857">
                  <c:v>2477</c:v>
                </c:pt>
                <c:pt idx="858">
                  <c:v>2477</c:v>
                </c:pt>
                <c:pt idx="859">
                  <c:v>2477</c:v>
                </c:pt>
                <c:pt idx="860">
                  <c:v>2477</c:v>
                </c:pt>
                <c:pt idx="861">
                  <c:v>2477</c:v>
                </c:pt>
                <c:pt idx="862">
                  <c:v>2477</c:v>
                </c:pt>
                <c:pt idx="863">
                  <c:v>2477</c:v>
                </c:pt>
                <c:pt idx="864">
                  <c:v>2477</c:v>
                </c:pt>
                <c:pt idx="865">
                  <c:v>2477</c:v>
                </c:pt>
                <c:pt idx="866">
                  <c:v>2477</c:v>
                </c:pt>
                <c:pt idx="867">
                  <c:v>2477</c:v>
                </c:pt>
                <c:pt idx="868">
                  <c:v>2477</c:v>
                </c:pt>
                <c:pt idx="869">
                  <c:v>2477</c:v>
                </c:pt>
                <c:pt idx="870">
                  <c:v>2477</c:v>
                </c:pt>
                <c:pt idx="871">
                  <c:v>2477</c:v>
                </c:pt>
                <c:pt idx="872">
                  <c:v>2477</c:v>
                </c:pt>
                <c:pt idx="873">
                  <c:v>2477</c:v>
                </c:pt>
                <c:pt idx="874">
                  <c:v>2477</c:v>
                </c:pt>
                <c:pt idx="875">
                  <c:v>2477</c:v>
                </c:pt>
                <c:pt idx="876">
                  <c:v>2477</c:v>
                </c:pt>
                <c:pt idx="877">
                  <c:v>2477</c:v>
                </c:pt>
                <c:pt idx="878">
                  <c:v>2477</c:v>
                </c:pt>
                <c:pt idx="879">
                  <c:v>2477</c:v>
                </c:pt>
                <c:pt idx="880">
                  <c:v>2477</c:v>
                </c:pt>
                <c:pt idx="881">
                  <c:v>2477</c:v>
                </c:pt>
                <c:pt idx="882">
                  <c:v>2477</c:v>
                </c:pt>
                <c:pt idx="883">
                  <c:v>2477</c:v>
                </c:pt>
                <c:pt idx="884">
                  <c:v>2477</c:v>
                </c:pt>
                <c:pt idx="885">
                  <c:v>2470</c:v>
                </c:pt>
                <c:pt idx="886">
                  <c:v>2470</c:v>
                </c:pt>
                <c:pt idx="887">
                  <c:v>2470</c:v>
                </c:pt>
                <c:pt idx="888">
                  <c:v>2470</c:v>
                </c:pt>
                <c:pt idx="889">
                  <c:v>2470</c:v>
                </c:pt>
                <c:pt idx="890">
                  <c:v>2470</c:v>
                </c:pt>
                <c:pt idx="891">
                  <c:v>2470</c:v>
                </c:pt>
                <c:pt idx="892">
                  <c:v>2470</c:v>
                </c:pt>
                <c:pt idx="893">
                  <c:v>2470</c:v>
                </c:pt>
                <c:pt idx="894">
                  <c:v>2470</c:v>
                </c:pt>
                <c:pt idx="895">
                  <c:v>2470</c:v>
                </c:pt>
                <c:pt idx="896">
                  <c:v>2470</c:v>
                </c:pt>
                <c:pt idx="897">
                  <c:v>2470</c:v>
                </c:pt>
                <c:pt idx="898">
                  <c:v>2470</c:v>
                </c:pt>
                <c:pt idx="899">
                  <c:v>2470</c:v>
                </c:pt>
                <c:pt idx="900">
                  <c:v>2470</c:v>
                </c:pt>
                <c:pt idx="901">
                  <c:v>2470</c:v>
                </c:pt>
                <c:pt idx="902">
                  <c:v>2470</c:v>
                </c:pt>
                <c:pt idx="903">
                  <c:v>2470</c:v>
                </c:pt>
                <c:pt idx="904">
                  <c:v>2470</c:v>
                </c:pt>
                <c:pt idx="905">
                  <c:v>2470</c:v>
                </c:pt>
                <c:pt idx="906">
                  <c:v>2470</c:v>
                </c:pt>
                <c:pt idx="907">
                  <c:v>2470</c:v>
                </c:pt>
                <c:pt idx="908">
                  <c:v>2470</c:v>
                </c:pt>
                <c:pt idx="909">
                  <c:v>2470</c:v>
                </c:pt>
                <c:pt idx="910">
                  <c:v>2470</c:v>
                </c:pt>
                <c:pt idx="911">
                  <c:v>2470</c:v>
                </c:pt>
                <c:pt idx="912">
                  <c:v>2470</c:v>
                </c:pt>
                <c:pt idx="913">
                  <c:v>2470</c:v>
                </c:pt>
                <c:pt idx="914">
                  <c:v>2470</c:v>
                </c:pt>
                <c:pt idx="915">
                  <c:v>2470</c:v>
                </c:pt>
                <c:pt idx="916">
                  <c:v>2470</c:v>
                </c:pt>
                <c:pt idx="917">
                  <c:v>2470</c:v>
                </c:pt>
                <c:pt idx="918">
                  <c:v>2470</c:v>
                </c:pt>
                <c:pt idx="919">
                  <c:v>2470</c:v>
                </c:pt>
                <c:pt idx="920">
                  <c:v>2470</c:v>
                </c:pt>
                <c:pt idx="921">
                  <c:v>2470</c:v>
                </c:pt>
                <c:pt idx="922">
                  <c:v>2470</c:v>
                </c:pt>
                <c:pt idx="923">
                  <c:v>2470</c:v>
                </c:pt>
                <c:pt idx="924">
                  <c:v>2470</c:v>
                </c:pt>
                <c:pt idx="925">
                  <c:v>2470</c:v>
                </c:pt>
                <c:pt idx="926">
                  <c:v>2470</c:v>
                </c:pt>
                <c:pt idx="927">
                  <c:v>2470</c:v>
                </c:pt>
                <c:pt idx="928">
                  <c:v>2470</c:v>
                </c:pt>
                <c:pt idx="929">
                  <c:v>2470</c:v>
                </c:pt>
                <c:pt idx="930">
                  <c:v>2470</c:v>
                </c:pt>
                <c:pt idx="931">
                  <c:v>2470</c:v>
                </c:pt>
                <c:pt idx="932">
                  <c:v>2470</c:v>
                </c:pt>
                <c:pt idx="933">
                  <c:v>2470</c:v>
                </c:pt>
                <c:pt idx="934">
                  <c:v>2470</c:v>
                </c:pt>
                <c:pt idx="935">
                  <c:v>2470</c:v>
                </c:pt>
                <c:pt idx="936">
                  <c:v>2470</c:v>
                </c:pt>
                <c:pt idx="937">
                  <c:v>2470</c:v>
                </c:pt>
                <c:pt idx="938">
                  <c:v>2470</c:v>
                </c:pt>
                <c:pt idx="939">
                  <c:v>2470</c:v>
                </c:pt>
                <c:pt idx="940">
                  <c:v>2470</c:v>
                </c:pt>
                <c:pt idx="941">
                  <c:v>2470</c:v>
                </c:pt>
                <c:pt idx="942">
                  <c:v>2470</c:v>
                </c:pt>
                <c:pt idx="943">
                  <c:v>2470</c:v>
                </c:pt>
                <c:pt idx="944">
                  <c:v>2470</c:v>
                </c:pt>
                <c:pt idx="945">
                  <c:v>2470</c:v>
                </c:pt>
                <c:pt idx="946">
                  <c:v>2470</c:v>
                </c:pt>
                <c:pt idx="947">
                  <c:v>2470</c:v>
                </c:pt>
                <c:pt idx="948">
                  <c:v>2470</c:v>
                </c:pt>
                <c:pt idx="949">
                  <c:v>2470</c:v>
                </c:pt>
                <c:pt idx="950">
                  <c:v>2470</c:v>
                </c:pt>
                <c:pt idx="951">
                  <c:v>2470</c:v>
                </c:pt>
                <c:pt idx="952">
                  <c:v>2470</c:v>
                </c:pt>
                <c:pt idx="953">
                  <c:v>2470</c:v>
                </c:pt>
                <c:pt idx="954">
                  <c:v>2470</c:v>
                </c:pt>
                <c:pt idx="955">
                  <c:v>2470</c:v>
                </c:pt>
                <c:pt idx="956">
                  <c:v>2470</c:v>
                </c:pt>
                <c:pt idx="957">
                  <c:v>2470</c:v>
                </c:pt>
                <c:pt idx="958">
                  <c:v>2470</c:v>
                </c:pt>
                <c:pt idx="959">
                  <c:v>2470</c:v>
                </c:pt>
                <c:pt idx="960">
                  <c:v>2470</c:v>
                </c:pt>
                <c:pt idx="961">
                  <c:v>2470</c:v>
                </c:pt>
                <c:pt idx="962">
                  <c:v>2464</c:v>
                </c:pt>
                <c:pt idx="963">
                  <c:v>2464</c:v>
                </c:pt>
                <c:pt idx="964">
                  <c:v>2464</c:v>
                </c:pt>
                <c:pt idx="965">
                  <c:v>2464</c:v>
                </c:pt>
                <c:pt idx="966">
                  <c:v>2464</c:v>
                </c:pt>
                <c:pt idx="967">
                  <c:v>2464</c:v>
                </c:pt>
                <c:pt idx="968">
                  <c:v>2464</c:v>
                </c:pt>
                <c:pt idx="969">
                  <c:v>2464</c:v>
                </c:pt>
                <c:pt idx="970">
                  <c:v>2464</c:v>
                </c:pt>
                <c:pt idx="971">
                  <c:v>2464</c:v>
                </c:pt>
                <c:pt idx="972">
                  <c:v>2464</c:v>
                </c:pt>
                <c:pt idx="973">
                  <c:v>2464</c:v>
                </c:pt>
                <c:pt idx="974">
                  <c:v>2464</c:v>
                </c:pt>
                <c:pt idx="975">
                  <c:v>2464</c:v>
                </c:pt>
                <c:pt idx="976">
                  <c:v>2464</c:v>
                </c:pt>
                <c:pt idx="977">
                  <c:v>2464</c:v>
                </c:pt>
                <c:pt idx="978">
                  <c:v>2464</c:v>
                </c:pt>
                <c:pt idx="979">
                  <c:v>2464</c:v>
                </c:pt>
                <c:pt idx="980">
                  <c:v>2464</c:v>
                </c:pt>
                <c:pt idx="981">
                  <c:v>2464</c:v>
                </c:pt>
                <c:pt idx="982">
                  <c:v>2464</c:v>
                </c:pt>
                <c:pt idx="983">
                  <c:v>2464</c:v>
                </c:pt>
                <c:pt idx="984">
                  <c:v>2464</c:v>
                </c:pt>
                <c:pt idx="985">
                  <c:v>2464</c:v>
                </c:pt>
                <c:pt idx="986">
                  <c:v>2464</c:v>
                </c:pt>
                <c:pt idx="987">
                  <c:v>2464</c:v>
                </c:pt>
                <c:pt idx="988">
                  <c:v>2464</c:v>
                </c:pt>
                <c:pt idx="989">
                  <c:v>2464</c:v>
                </c:pt>
                <c:pt idx="990">
                  <c:v>2464</c:v>
                </c:pt>
                <c:pt idx="991">
                  <c:v>2457</c:v>
                </c:pt>
                <c:pt idx="992">
                  <c:v>2457</c:v>
                </c:pt>
                <c:pt idx="993">
                  <c:v>2457</c:v>
                </c:pt>
                <c:pt idx="994">
                  <c:v>2457</c:v>
                </c:pt>
                <c:pt idx="995">
                  <c:v>2457</c:v>
                </c:pt>
                <c:pt idx="996">
                  <c:v>2457</c:v>
                </c:pt>
                <c:pt idx="997">
                  <c:v>2457</c:v>
                </c:pt>
                <c:pt idx="998">
                  <c:v>2457</c:v>
                </c:pt>
                <c:pt idx="999">
                  <c:v>2457</c:v>
                </c:pt>
              </c:numCache>
            </c:numRef>
          </c:xVal>
          <c:yVal>
            <c:numRef>
              <c:f>Sheet5!$D$2:$D$1001</c:f>
              <c:numCache>
                <c:formatCode>0.00</c:formatCode>
                <c:ptCount val="1000"/>
                <c:pt idx="0">
                  <c:v>1</c:v>
                </c:pt>
                <c:pt idx="1">
                  <c:v>0.998</c:v>
                </c:pt>
                <c:pt idx="2">
                  <c:v>0.996</c:v>
                </c:pt>
                <c:pt idx="3">
                  <c:v>0.996</c:v>
                </c:pt>
                <c:pt idx="4">
                  <c:v>0.995</c:v>
                </c:pt>
                <c:pt idx="5">
                  <c:v>0.99399999999999999</c:v>
                </c:pt>
                <c:pt idx="6">
                  <c:v>0.99299999999999999</c:v>
                </c:pt>
                <c:pt idx="7">
                  <c:v>0.99099999999999999</c:v>
                </c:pt>
                <c:pt idx="8">
                  <c:v>0.99099999999999999</c:v>
                </c:pt>
                <c:pt idx="9">
                  <c:v>0.99</c:v>
                </c:pt>
                <c:pt idx="10">
                  <c:v>0.98899999999999999</c:v>
                </c:pt>
                <c:pt idx="11">
                  <c:v>0.98699999999999999</c:v>
                </c:pt>
                <c:pt idx="12">
                  <c:v>0.98699999999999999</c:v>
                </c:pt>
                <c:pt idx="13">
                  <c:v>0.98599999999999999</c:v>
                </c:pt>
                <c:pt idx="14">
                  <c:v>0.98499999999999999</c:v>
                </c:pt>
                <c:pt idx="15">
                  <c:v>0.98399999999999999</c:v>
                </c:pt>
                <c:pt idx="16">
                  <c:v>0.98299999999999998</c:v>
                </c:pt>
                <c:pt idx="17">
                  <c:v>0.98199999999999998</c:v>
                </c:pt>
                <c:pt idx="18">
                  <c:v>0.98099999999999998</c:v>
                </c:pt>
                <c:pt idx="19">
                  <c:v>0.97899999999999998</c:v>
                </c:pt>
                <c:pt idx="20">
                  <c:v>0.97899999999999998</c:v>
                </c:pt>
                <c:pt idx="21">
                  <c:v>0.97799999999999998</c:v>
                </c:pt>
                <c:pt idx="22">
                  <c:v>0.97499999999999998</c:v>
                </c:pt>
                <c:pt idx="23">
                  <c:v>0.97499999999999998</c:v>
                </c:pt>
                <c:pt idx="24">
                  <c:v>0.97499999999999998</c:v>
                </c:pt>
                <c:pt idx="25">
                  <c:v>0.97399999999999998</c:v>
                </c:pt>
                <c:pt idx="26">
                  <c:v>0.97299999999999998</c:v>
                </c:pt>
                <c:pt idx="27">
                  <c:v>0.97199999999999998</c:v>
                </c:pt>
                <c:pt idx="28">
                  <c:v>0.97099999999999997</c:v>
                </c:pt>
                <c:pt idx="29">
                  <c:v>0.97</c:v>
                </c:pt>
                <c:pt idx="30">
                  <c:v>0.96899999999999997</c:v>
                </c:pt>
                <c:pt idx="31">
                  <c:v>0.96699999999999997</c:v>
                </c:pt>
                <c:pt idx="32">
                  <c:v>0.96699999999999997</c:v>
                </c:pt>
                <c:pt idx="33">
                  <c:v>0.96599999999999997</c:v>
                </c:pt>
                <c:pt idx="34">
                  <c:v>0.96399999999999997</c:v>
                </c:pt>
                <c:pt idx="35">
                  <c:v>0.96399999999999997</c:v>
                </c:pt>
                <c:pt idx="36">
                  <c:v>0.96299999999999997</c:v>
                </c:pt>
                <c:pt idx="37">
                  <c:v>0.96199999999999997</c:v>
                </c:pt>
                <c:pt idx="38">
                  <c:v>0.96099999999999997</c:v>
                </c:pt>
                <c:pt idx="39">
                  <c:v>0.96</c:v>
                </c:pt>
                <c:pt idx="40">
                  <c:v>0.95899999999999996</c:v>
                </c:pt>
                <c:pt idx="41">
                  <c:v>0.95699999999999996</c:v>
                </c:pt>
                <c:pt idx="42">
                  <c:v>0.95699999999999996</c:v>
                </c:pt>
                <c:pt idx="43">
                  <c:v>0.95599999999999996</c:v>
                </c:pt>
                <c:pt idx="44">
                  <c:v>0.95499999999999996</c:v>
                </c:pt>
                <c:pt idx="45">
                  <c:v>0.95399999999999996</c:v>
                </c:pt>
                <c:pt idx="46">
                  <c:v>0.95299999999999996</c:v>
                </c:pt>
                <c:pt idx="47">
                  <c:v>0.95199999999999996</c:v>
                </c:pt>
                <c:pt idx="48">
                  <c:v>0.95099999999999996</c:v>
                </c:pt>
                <c:pt idx="49">
                  <c:v>0.94899999999999995</c:v>
                </c:pt>
                <c:pt idx="50">
                  <c:v>0.94899999999999995</c:v>
                </c:pt>
                <c:pt idx="51">
                  <c:v>0.94799999999999995</c:v>
                </c:pt>
                <c:pt idx="52">
                  <c:v>0.94699999999999995</c:v>
                </c:pt>
                <c:pt idx="53">
                  <c:v>0.91500000000000004</c:v>
                </c:pt>
                <c:pt idx="54">
                  <c:v>0.91500000000000004</c:v>
                </c:pt>
                <c:pt idx="55">
                  <c:v>0.91500000000000004</c:v>
                </c:pt>
                <c:pt idx="56">
                  <c:v>0.91500000000000004</c:v>
                </c:pt>
                <c:pt idx="57">
                  <c:v>0.91500000000000004</c:v>
                </c:pt>
                <c:pt idx="58">
                  <c:v>0.91500000000000004</c:v>
                </c:pt>
                <c:pt idx="59">
                  <c:v>0.91500000000000004</c:v>
                </c:pt>
                <c:pt idx="60">
                  <c:v>0.91500000000000004</c:v>
                </c:pt>
                <c:pt idx="61">
                  <c:v>0.91500000000000004</c:v>
                </c:pt>
                <c:pt idx="62">
                  <c:v>0.91500000000000004</c:v>
                </c:pt>
                <c:pt idx="63">
                  <c:v>0.91500000000000004</c:v>
                </c:pt>
                <c:pt idx="64">
                  <c:v>0.91500000000000004</c:v>
                </c:pt>
                <c:pt idx="65">
                  <c:v>0.91500000000000004</c:v>
                </c:pt>
                <c:pt idx="66">
                  <c:v>0.91500000000000004</c:v>
                </c:pt>
                <c:pt idx="67">
                  <c:v>0.91500000000000004</c:v>
                </c:pt>
                <c:pt idx="68">
                  <c:v>0.91500000000000004</c:v>
                </c:pt>
                <c:pt idx="69">
                  <c:v>0.91500000000000004</c:v>
                </c:pt>
                <c:pt idx="70">
                  <c:v>0.91500000000000004</c:v>
                </c:pt>
                <c:pt idx="71">
                  <c:v>0.91500000000000004</c:v>
                </c:pt>
                <c:pt idx="72">
                  <c:v>0.91500000000000004</c:v>
                </c:pt>
                <c:pt idx="73">
                  <c:v>0.91500000000000004</c:v>
                </c:pt>
                <c:pt idx="74">
                  <c:v>0.91500000000000004</c:v>
                </c:pt>
                <c:pt idx="75">
                  <c:v>0.91500000000000004</c:v>
                </c:pt>
                <c:pt idx="76">
                  <c:v>0.91500000000000004</c:v>
                </c:pt>
                <c:pt idx="77">
                  <c:v>0.91500000000000004</c:v>
                </c:pt>
                <c:pt idx="78">
                  <c:v>0.91500000000000004</c:v>
                </c:pt>
                <c:pt idx="79">
                  <c:v>0.91500000000000004</c:v>
                </c:pt>
                <c:pt idx="80">
                  <c:v>0.91500000000000004</c:v>
                </c:pt>
                <c:pt idx="81">
                  <c:v>0.91500000000000004</c:v>
                </c:pt>
                <c:pt idx="82">
                  <c:v>0.91500000000000004</c:v>
                </c:pt>
                <c:pt idx="83">
                  <c:v>0.91500000000000004</c:v>
                </c:pt>
                <c:pt idx="84">
                  <c:v>0.91500000000000004</c:v>
                </c:pt>
                <c:pt idx="85">
                  <c:v>0.82099999999999995</c:v>
                </c:pt>
                <c:pt idx="86">
                  <c:v>0.82099999999999995</c:v>
                </c:pt>
                <c:pt idx="87">
                  <c:v>0.82099999999999995</c:v>
                </c:pt>
                <c:pt idx="88">
                  <c:v>0.82099999999999995</c:v>
                </c:pt>
                <c:pt idx="89">
                  <c:v>0.82099999999999995</c:v>
                </c:pt>
                <c:pt idx="90">
                  <c:v>0.82099999999999995</c:v>
                </c:pt>
                <c:pt idx="91">
                  <c:v>0.82099999999999995</c:v>
                </c:pt>
                <c:pt idx="92">
                  <c:v>0.82099999999999995</c:v>
                </c:pt>
                <c:pt idx="93">
                  <c:v>0.82099999999999995</c:v>
                </c:pt>
                <c:pt idx="94">
                  <c:v>0.82099999999999995</c:v>
                </c:pt>
                <c:pt idx="95">
                  <c:v>0.82099999999999995</c:v>
                </c:pt>
                <c:pt idx="96">
                  <c:v>0.82099999999999995</c:v>
                </c:pt>
                <c:pt idx="97">
                  <c:v>0.82099999999999995</c:v>
                </c:pt>
                <c:pt idx="98">
                  <c:v>0.82099999999999995</c:v>
                </c:pt>
                <c:pt idx="99">
                  <c:v>0.82099999999999995</c:v>
                </c:pt>
                <c:pt idx="100">
                  <c:v>0.82099999999999995</c:v>
                </c:pt>
                <c:pt idx="101">
                  <c:v>0.82099999999999995</c:v>
                </c:pt>
                <c:pt idx="102">
                  <c:v>0.82099999999999995</c:v>
                </c:pt>
                <c:pt idx="103">
                  <c:v>0.82099999999999995</c:v>
                </c:pt>
                <c:pt idx="104">
                  <c:v>0.82099999999999995</c:v>
                </c:pt>
                <c:pt idx="105">
                  <c:v>0.82099999999999995</c:v>
                </c:pt>
                <c:pt idx="106">
                  <c:v>0.82099999999999995</c:v>
                </c:pt>
                <c:pt idx="107">
                  <c:v>0.82099999999999995</c:v>
                </c:pt>
                <c:pt idx="108">
                  <c:v>0.82099999999999995</c:v>
                </c:pt>
                <c:pt idx="109">
                  <c:v>0.82099999999999995</c:v>
                </c:pt>
                <c:pt idx="110">
                  <c:v>0.82099999999999995</c:v>
                </c:pt>
                <c:pt idx="111">
                  <c:v>0.82099999999999995</c:v>
                </c:pt>
                <c:pt idx="112">
                  <c:v>0.82099999999999995</c:v>
                </c:pt>
                <c:pt idx="113">
                  <c:v>0.82099999999999995</c:v>
                </c:pt>
                <c:pt idx="114">
                  <c:v>0.82099999999999995</c:v>
                </c:pt>
                <c:pt idx="115">
                  <c:v>0.82099999999999995</c:v>
                </c:pt>
                <c:pt idx="116">
                  <c:v>0.82099999999999995</c:v>
                </c:pt>
                <c:pt idx="117">
                  <c:v>0.82099999999999995</c:v>
                </c:pt>
                <c:pt idx="118">
                  <c:v>0.82099999999999995</c:v>
                </c:pt>
                <c:pt idx="119">
                  <c:v>0.82099999999999995</c:v>
                </c:pt>
                <c:pt idx="120">
                  <c:v>0.82099999999999995</c:v>
                </c:pt>
                <c:pt idx="121">
                  <c:v>0.82099999999999995</c:v>
                </c:pt>
                <c:pt idx="122">
                  <c:v>0.82099999999999995</c:v>
                </c:pt>
                <c:pt idx="123">
                  <c:v>0.82099999999999995</c:v>
                </c:pt>
                <c:pt idx="124">
                  <c:v>0.82099999999999995</c:v>
                </c:pt>
                <c:pt idx="125">
                  <c:v>0.82099999999999995</c:v>
                </c:pt>
                <c:pt idx="126">
                  <c:v>0.82099999999999995</c:v>
                </c:pt>
                <c:pt idx="127">
                  <c:v>0.82099999999999995</c:v>
                </c:pt>
                <c:pt idx="128">
                  <c:v>0.82099999999999995</c:v>
                </c:pt>
                <c:pt idx="129">
                  <c:v>0.82099999999999995</c:v>
                </c:pt>
                <c:pt idx="130">
                  <c:v>0.82099999999999995</c:v>
                </c:pt>
                <c:pt idx="131">
                  <c:v>0.82099999999999995</c:v>
                </c:pt>
                <c:pt idx="132">
                  <c:v>0.82099999999999995</c:v>
                </c:pt>
                <c:pt idx="133">
                  <c:v>0.82099999999999995</c:v>
                </c:pt>
                <c:pt idx="134">
                  <c:v>0.82099999999999995</c:v>
                </c:pt>
                <c:pt idx="135">
                  <c:v>0.82099999999999995</c:v>
                </c:pt>
                <c:pt idx="136">
                  <c:v>0.82099999999999995</c:v>
                </c:pt>
                <c:pt idx="137">
                  <c:v>0.82099999999999995</c:v>
                </c:pt>
                <c:pt idx="138">
                  <c:v>0.82099999999999995</c:v>
                </c:pt>
                <c:pt idx="139">
                  <c:v>0.82099999999999995</c:v>
                </c:pt>
                <c:pt idx="140">
                  <c:v>0.82099999999999995</c:v>
                </c:pt>
                <c:pt idx="141">
                  <c:v>0.82099999999999995</c:v>
                </c:pt>
                <c:pt idx="142">
                  <c:v>0.82099999999999995</c:v>
                </c:pt>
                <c:pt idx="143">
                  <c:v>0.82099999999999995</c:v>
                </c:pt>
                <c:pt idx="144">
                  <c:v>0.82099999999999995</c:v>
                </c:pt>
                <c:pt idx="145">
                  <c:v>0.82099999999999995</c:v>
                </c:pt>
                <c:pt idx="146">
                  <c:v>0.82099999999999995</c:v>
                </c:pt>
                <c:pt idx="147">
                  <c:v>0.82099999999999995</c:v>
                </c:pt>
                <c:pt idx="148">
                  <c:v>0.82099999999999995</c:v>
                </c:pt>
                <c:pt idx="149">
                  <c:v>0.82099999999999995</c:v>
                </c:pt>
                <c:pt idx="150">
                  <c:v>0.82099999999999995</c:v>
                </c:pt>
                <c:pt idx="151">
                  <c:v>0.82099999999999995</c:v>
                </c:pt>
                <c:pt idx="152">
                  <c:v>0.82099999999999995</c:v>
                </c:pt>
                <c:pt idx="153">
                  <c:v>0.82099999999999995</c:v>
                </c:pt>
                <c:pt idx="154">
                  <c:v>0.82099999999999995</c:v>
                </c:pt>
                <c:pt idx="155">
                  <c:v>0.82099999999999995</c:v>
                </c:pt>
                <c:pt idx="156">
                  <c:v>0.82099999999999995</c:v>
                </c:pt>
                <c:pt idx="157">
                  <c:v>0.82099999999999995</c:v>
                </c:pt>
                <c:pt idx="158">
                  <c:v>0.82099999999999995</c:v>
                </c:pt>
                <c:pt idx="159">
                  <c:v>0.82099999999999995</c:v>
                </c:pt>
                <c:pt idx="160">
                  <c:v>0.82099999999999995</c:v>
                </c:pt>
                <c:pt idx="161">
                  <c:v>0.82099999999999995</c:v>
                </c:pt>
                <c:pt idx="162">
                  <c:v>0.82099999999999995</c:v>
                </c:pt>
                <c:pt idx="163">
                  <c:v>0.82099999999999995</c:v>
                </c:pt>
                <c:pt idx="164">
                  <c:v>0.82099999999999995</c:v>
                </c:pt>
                <c:pt idx="165">
                  <c:v>0.82099999999999995</c:v>
                </c:pt>
                <c:pt idx="166">
                  <c:v>0.82099999999999995</c:v>
                </c:pt>
                <c:pt idx="167">
                  <c:v>0.82099999999999995</c:v>
                </c:pt>
                <c:pt idx="168">
                  <c:v>0.82099999999999995</c:v>
                </c:pt>
                <c:pt idx="169">
                  <c:v>0.82099999999999995</c:v>
                </c:pt>
                <c:pt idx="170">
                  <c:v>0.82099999999999995</c:v>
                </c:pt>
                <c:pt idx="171">
                  <c:v>0.82099999999999995</c:v>
                </c:pt>
                <c:pt idx="172">
                  <c:v>0.82099999999999995</c:v>
                </c:pt>
                <c:pt idx="173">
                  <c:v>0.82099999999999995</c:v>
                </c:pt>
                <c:pt idx="174">
                  <c:v>0.82099999999999995</c:v>
                </c:pt>
                <c:pt idx="175">
                  <c:v>0.82099999999999995</c:v>
                </c:pt>
                <c:pt idx="176">
                  <c:v>0.82099999999999995</c:v>
                </c:pt>
                <c:pt idx="177">
                  <c:v>0.82099999999999995</c:v>
                </c:pt>
                <c:pt idx="178">
                  <c:v>0.82099999999999995</c:v>
                </c:pt>
                <c:pt idx="179">
                  <c:v>0.65900000000000003</c:v>
                </c:pt>
                <c:pt idx="180">
                  <c:v>0.65900000000000003</c:v>
                </c:pt>
                <c:pt idx="181">
                  <c:v>0.65900000000000003</c:v>
                </c:pt>
                <c:pt idx="182">
                  <c:v>0.65900000000000003</c:v>
                </c:pt>
                <c:pt idx="183">
                  <c:v>0.65900000000000003</c:v>
                </c:pt>
                <c:pt idx="184">
                  <c:v>0.65900000000000003</c:v>
                </c:pt>
                <c:pt idx="185">
                  <c:v>0.65900000000000003</c:v>
                </c:pt>
                <c:pt idx="186">
                  <c:v>0.65900000000000003</c:v>
                </c:pt>
                <c:pt idx="187">
                  <c:v>0.65900000000000003</c:v>
                </c:pt>
                <c:pt idx="188">
                  <c:v>0.65900000000000003</c:v>
                </c:pt>
                <c:pt idx="189">
                  <c:v>0.65900000000000003</c:v>
                </c:pt>
                <c:pt idx="190">
                  <c:v>0.65900000000000003</c:v>
                </c:pt>
                <c:pt idx="191">
                  <c:v>0.65900000000000003</c:v>
                </c:pt>
                <c:pt idx="192">
                  <c:v>0.65900000000000003</c:v>
                </c:pt>
                <c:pt idx="193">
                  <c:v>0.65900000000000003</c:v>
                </c:pt>
                <c:pt idx="194">
                  <c:v>0.65900000000000003</c:v>
                </c:pt>
                <c:pt idx="195">
                  <c:v>0.65900000000000003</c:v>
                </c:pt>
                <c:pt idx="196">
                  <c:v>0.65900000000000003</c:v>
                </c:pt>
                <c:pt idx="197">
                  <c:v>0.65900000000000003</c:v>
                </c:pt>
                <c:pt idx="198">
                  <c:v>0.65900000000000003</c:v>
                </c:pt>
                <c:pt idx="199">
                  <c:v>0.65900000000000003</c:v>
                </c:pt>
                <c:pt idx="200">
                  <c:v>0.65900000000000003</c:v>
                </c:pt>
                <c:pt idx="201">
                  <c:v>0.65900000000000003</c:v>
                </c:pt>
                <c:pt idx="202">
                  <c:v>0.65900000000000003</c:v>
                </c:pt>
                <c:pt idx="203">
                  <c:v>0.65900000000000003</c:v>
                </c:pt>
                <c:pt idx="204">
                  <c:v>0.65900000000000003</c:v>
                </c:pt>
                <c:pt idx="205">
                  <c:v>0.65900000000000003</c:v>
                </c:pt>
                <c:pt idx="206">
                  <c:v>0.65900000000000003</c:v>
                </c:pt>
                <c:pt idx="207">
                  <c:v>0.65900000000000003</c:v>
                </c:pt>
                <c:pt idx="208">
                  <c:v>0.65900000000000003</c:v>
                </c:pt>
                <c:pt idx="209">
                  <c:v>0.65900000000000003</c:v>
                </c:pt>
                <c:pt idx="210">
                  <c:v>0.65900000000000003</c:v>
                </c:pt>
                <c:pt idx="211">
                  <c:v>0.65900000000000003</c:v>
                </c:pt>
                <c:pt idx="212">
                  <c:v>0.65900000000000003</c:v>
                </c:pt>
                <c:pt idx="213">
                  <c:v>0.65900000000000003</c:v>
                </c:pt>
                <c:pt idx="214">
                  <c:v>0.65900000000000003</c:v>
                </c:pt>
                <c:pt idx="215">
                  <c:v>0.65900000000000003</c:v>
                </c:pt>
                <c:pt idx="216">
                  <c:v>0.65900000000000003</c:v>
                </c:pt>
                <c:pt idx="217">
                  <c:v>0.65900000000000003</c:v>
                </c:pt>
                <c:pt idx="218">
                  <c:v>0.65900000000000003</c:v>
                </c:pt>
                <c:pt idx="219">
                  <c:v>0.65900000000000003</c:v>
                </c:pt>
                <c:pt idx="220">
                  <c:v>0.65900000000000003</c:v>
                </c:pt>
                <c:pt idx="221">
                  <c:v>0.65900000000000003</c:v>
                </c:pt>
                <c:pt idx="222">
                  <c:v>0.65900000000000003</c:v>
                </c:pt>
                <c:pt idx="223">
                  <c:v>0.65900000000000003</c:v>
                </c:pt>
                <c:pt idx="224">
                  <c:v>0.65900000000000003</c:v>
                </c:pt>
                <c:pt idx="225">
                  <c:v>0.65900000000000003</c:v>
                </c:pt>
                <c:pt idx="226">
                  <c:v>0.65900000000000003</c:v>
                </c:pt>
                <c:pt idx="227">
                  <c:v>0.65900000000000003</c:v>
                </c:pt>
                <c:pt idx="228">
                  <c:v>0.65900000000000003</c:v>
                </c:pt>
                <c:pt idx="229">
                  <c:v>0.65900000000000003</c:v>
                </c:pt>
                <c:pt idx="230">
                  <c:v>0.65900000000000003</c:v>
                </c:pt>
                <c:pt idx="231">
                  <c:v>0.65900000000000003</c:v>
                </c:pt>
                <c:pt idx="232">
                  <c:v>0.65900000000000003</c:v>
                </c:pt>
                <c:pt idx="233">
                  <c:v>0.65900000000000003</c:v>
                </c:pt>
                <c:pt idx="234">
                  <c:v>0.65900000000000003</c:v>
                </c:pt>
                <c:pt idx="235">
                  <c:v>0.65900000000000003</c:v>
                </c:pt>
                <c:pt idx="236">
                  <c:v>0.65900000000000003</c:v>
                </c:pt>
                <c:pt idx="237">
                  <c:v>0.65900000000000003</c:v>
                </c:pt>
                <c:pt idx="238">
                  <c:v>0.65900000000000003</c:v>
                </c:pt>
                <c:pt idx="239">
                  <c:v>0.65900000000000003</c:v>
                </c:pt>
                <c:pt idx="240">
                  <c:v>0.65900000000000003</c:v>
                </c:pt>
                <c:pt idx="241">
                  <c:v>0.65900000000000003</c:v>
                </c:pt>
                <c:pt idx="242">
                  <c:v>0.65900000000000003</c:v>
                </c:pt>
                <c:pt idx="243">
                  <c:v>0.65900000000000003</c:v>
                </c:pt>
                <c:pt idx="244">
                  <c:v>0.65900000000000003</c:v>
                </c:pt>
                <c:pt idx="245">
                  <c:v>0.65900000000000003</c:v>
                </c:pt>
                <c:pt idx="246">
                  <c:v>0.65900000000000003</c:v>
                </c:pt>
                <c:pt idx="247">
                  <c:v>0.65900000000000003</c:v>
                </c:pt>
                <c:pt idx="248">
                  <c:v>0.65900000000000003</c:v>
                </c:pt>
                <c:pt idx="249">
                  <c:v>0.65900000000000003</c:v>
                </c:pt>
                <c:pt idx="250">
                  <c:v>0.65900000000000003</c:v>
                </c:pt>
                <c:pt idx="251">
                  <c:v>0.65900000000000003</c:v>
                </c:pt>
                <c:pt idx="252">
                  <c:v>0.65900000000000003</c:v>
                </c:pt>
                <c:pt idx="253">
                  <c:v>0.65900000000000003</c:v>
                </c:pt>
                <c:pt idx="254">
                  <c:v>0.65900000000000003</c:v>
                </c:pt>
                <c:pt idx="255">
                  <c:v>0.65900000000000003</c:v>
                </c:pt>
                <c:pt idx="256">
                  <c:v>0.65900000000000003</c:v>
                </c:pt>
                <c:pt idx="257">
                  <c:v>0.65900000000000003</c:v>
                </c:pt>
                <c:pt idx="258">
                  <c:v>0.65900000000000003</c:v>
                </c:pt>
                <c:pt idx="259">
                  <c:v>0.65900000000000003</c:v>
                </c:pt>
                <c:pt idx="260">
                  <c:v>0.65900000000000003</c:v>
                </c:pt>
                <c:pt idx="261">
                  <c:v>0.65900000000000003</c:v>
                </c:pt>
                <c:pt idx="262">
                  <c:v>0.65900000000000003</c:v>
                </c:pt>
                <c:pt idx="263">
                  <c:v>0.65900000000000003</c:v>
                </c:pt>
                <c:pt idx="264">
                  <c:v>0.65900000000000003</c:v>
                </c:pt>
                <c:pt idx="265">
                  <c:v>0.65900000000000003</c:v>
                </c:pt>
                <c:pt idx="266">
                  <c:v>0.65900000000000003</c:v>
                </c:pt>
                <c:pt idx="267">
                  <c:v>0.65900000000000003</c:v>
                </c:pt>
                <c:pt idx="268">
                  <c:v>0.65900000000000003</c:v>
                </c:pt>
                <c:pt idx="269">
                  <c:v>0.65900000000000003</c:v>
                </c:pt>
                <c:pt idx="270">
                  <c:v>0.65900000000000003</c:v>
                </c:pt>
                <c:pt idx="271">
                  <c:v>0.65900000000000003</c:v>
                </c:pt>
                <c:pt idx="272">
                  <c:v>0.65900000000000003</c:v>
                </c:pt>
                <c:pt idx="273">
                  <c:v>0.65900000000000003</c:v>
                </c:pt>
                <c:pt idx="274">
                  <c:v>0.65900000000000003</c:v>
                </c:pt>
                <c:pt idx="275">
                  <c:v>0.65900000000000003</c:v>
                </c:pt>
                <c:pt idx="276">
                  <c:v>0.65900000000000003</c:v>
                </c:pt>
                <c:pt idx="277">
                  <c:v>0.65900000000000003</c:v>
                </c:pt>
                <c:pt idx="278">
                  <c:v>0.65900000000000003</c:v>
                </c:pt>
                <c:pt idx="279">
                  <c:v>0.65900000000000003</c:v>
                </c:pt>
                <c:pt idx="280">
                  <c:v>0.65900000000000003</c:v>
                </c:pt>
                <c:pt idx="281">
                  <c:v>0.65900000000000003</c:v>
                </c:pt>
                <c:pt idx="282">
                  <c:v>0.65900000000000003</c:v>
                </c:pt>
                <c:pt idx="283">
                  <c:v>0.65900000000000003</c:v>
                </c:pt>
                <c:pt idx="284">
                  <c:v>0.65900000000000003</c:v>
                </c:pt>
                <c:pt idx="285">
                  <c:v>0.65900000000000003</c:v>
                </c:pt>
                <c:pt idx="286">
                  <c:v>0.65900000000000003</c:v>
                </c:pt>
                <c:pt idx="287">
                  <c:v>0.65900000000000003</c:v>
                </c:pt>
                <c:pt idx="288">
                  <c:v>0.65900000000000003</c:v>
                </c:pt>
                <c:pt idx="289">
                  <c:v>0.65900000000000003</c:v>
                </c:pt>
                <c:pt idx="290">
                  <c:v>0.65900000000000003</c:v>
                </c:pt>
                <c:pt idx="291">
                  <c:v>0.65900000000000003</c:v>
                </c:pt>
                <c:pt idx="292">
                  <c:v>0.65900000000000003</c:v>
                </c:pt>
                <c:pt idx="293">
                  <c:v>0.65900000000000003</c:v>
                </c:pt>
                <c:pt idx="294">
                  <c:v>0.65900000000000003</c:v>
                </c:pt>
                <c:pt idx="295">
                  <c:v>0.65900000000000003</c:v>
                </c:pt>
                <c:pt idx="296">
                  <c:v>0.65900000000000003</c:v>
                </c:pt>
                <c:pt idx="297">
                  <c:v>0.65900000000000003</c:v>
                </c:pt>
                <c:pt idx="298">
                  <c:v>0.65900000000000003</c:v>
                </c:pt>
                <c:pt idx="299">
                  <c:v>0.65900000000000003</c:v>
                </c:pt>
                <c:pt idx="300">
                  <c:v>0.65900000000000003</c:v>
                </c:pt>
                <c:pt idx="301">
                  <c:v>0.65900000000000003</c:v>
                </c:pt>
                <c:pt idx="302">
                  <c:v>0.65900000000000003</c:v>
                </c:pt>
                <c:pt idx="303">
                  <c:v>0.65900000000000003</c:v>
                </c:pt>
                <c:pt idx="304">
                  <c:v>0.65900000000000003</c:v>
                </c:pt>
                <c:pt idx="305">
                  <c:v>0.65900000000000003</c:v>
                </c:pt>
                <c:pt idx="306">
                  <c:v>0.65900000000000003</c:v>
                </c:pt>
                <c:pt idx="307">
                  <c:v>0.65900000000000003</c:v>
                </c:pt>
                <c:pt idx="308">
                  <c:v>0.65900000000000003</c:v>
                </c:pt>
                <c:pt idx="309">
                  <c:v>0.65900000000000003</c:v>
                </c:pt>
                <c:pt idx="310">
                  <c:v>0.65900000000000003</c:v>
                </c:pt>
                <c:pt idx="311">
                  <c:v>0.65900000000000003</c:v>
                </c:pt>
                <c:pt idx="312">
                  <c:v>0.65900000000000003</c:v>
                </c:pt>
                <c:pt idx="313">
                  <c:v>0.65900000000000003</c:v>
                </c:pt>
                <c:pt idx="314">
                  <c:v>0.65900000000000003</c:v>
                </c:pt>
                <c:pt idx="315">
                  <c:v>0.65900000000000003</c:v>
                </c:pt>
                <c:pt idx="316">
                  <c:v>0.65900000000000003</c:v>
                </c:pt>
                <c:pt idx="317">
                  <c:v>0.65900000000000003</c:v>
                </c:pt>
                <c:pt idx="318">
                  <c:v>0.65900000000000003</c:v>
                </c:pt>
                <c:pt idx="319">
                  <c:v>0.65900000000000003</c:v>
                </c:pt>
                <c:pt idx="320">
                  <c:v>0.65900000000000003</c:v>
                </c:pt>
                <c:pt idx="321">
                  <c:v>0.65900000000000003</c:v>
                </c:pt>
                <c:pt idx="322">
                  <c:v>0.65900000000000003</c:v>
                </c:pt>
                <c:pt idx="323">
                  <c:v>0.65900000000000003</c:v>
                </c:pt>
                <c:pt idx="324">
                  <c:v>0.65900000000000003</c:v>
                </c:pt>
                <c:pt idx="325">
                  <c:v>0.65900000000000003</c:v>
                </c:pt>
                <c:pt idx="326">
                  <c:v>0.65900000000000003</c:v>
                </c:pt>
                <c:pt idx="327">
                  <c:v>0.65900000000000003</c:v>
                </c:pt>
                <c:pt idx="328">
                  <c:v>0.65900000000000003</c:v>
                </c:pt>
                <c:pt idx="329">
                  <c:v>0.65900000000000003</c:v>
                </c:pt>
                <c:pt idx="330">
                  <c:v>0.65900000000000003</c:v>
                </c:pt>
                <c:pt idx="331">
                  <c:v>0.65900000000000003</c:v>
                </c:pt>
                <c:pt idx="332">
                  <c:v>0.65900000000000003</c:v>
                </c:pt>
                <c:pt idx="333">
                  <c:v>0.65900000000000003</c:v>
                </c:pt>
                <c:pt idx="334">
                  <c:v>0.65900000000000003</c:v>
                </c:pt>
                <c:pt idx="335">
                  <c:v>0.65900000000000003</c:v>
                </c:pt>
                <c:pt idx="336">
                  <c:v>0.65900000000000003</c:v>
                </c:pt>
                <c:pt idx="337">
                  <c:v>0.65900000000000003</c:v>
                </c:pt>
                <c:pt idx="338">
                  <c:v>0.65900000000000003</c:v>
                </c:pt>
                <c:pt idx="339">
                  <c:v>0.65900000000000003</c:v>
                </c:pt>
                <c:pt idx="340">
                  <c:v>0.65900000000000003</c:v>
                </c:pt>
                <c:pt idx="341">
                  <c:v>0.45500000000000002</c:v>
                </c:pt>
                <c:pt idx="342">
                  <c:v>0.45500000000000002</c:v>
                </c:pt>
                <c:pt idx="343">
                  <c:v>0.45500000000000002</c:v>
                </c:pt>
                <c:pt idx="344">
                  <c:v>0.45500000000000002</c:v>
                </c:pt>
                <c:pt idx="345">
                  <c:v>0.45500000000000002</c:v>
                </c:pt>
                <c:pt idx="346">
                  <c:v>0.45500000000000002</c:v>
                </c:pt>
                <c:pt idx="347">
                  <c:v>0.45500000000000002</c:v>
                </c:pt>
                <c:pt idx="348">
                  <c:v>0.45500000000000002</c:v>
                </c:pt>
                <c:pt idx="349">
                  <c:v>0.45500000000000002</c:v>
                </c:pt>
                <c:pt idx="350">
                  <c:v>0.45500000000000002</c:v>
                </c:pt>
                <c:pt idx="351">
                  <c:v>0.45500000000000002</c:v>
                </c:pt>
                <c:pt idx="352">
                  <c:v>0.45500000000000002</c:v>
                </c:pt>
                <c:pt idx="353">
                  <c:v>0.45500000000000002</c:v>
                </c:pt>
                <c:pt idx="354">
                  <c:v>0.45500000000000002</c:v>
                </c:pt>
                <c:pt idx="355">
                  <c:v>0.45500000000000002</c:v>
                </c:pt>
                <c:pt idx="356">
                  <c:v>0.45500000000000002</c:v>
                </c:pt>
                <c:pt idx="357">
                  <c:v>0.45500000000000002</c:v>
                </c:pt>
                <c:pt idx="358">
                  <c:v>0.45500000000000002</c:v>
                </c:pt>
                <c:pt idx="359">
                  <c:v>0.45500000000000002</c:v>
                </c:pt>
                <c:pt idx="360">
                  <c:v>0.45500000000000002</c:v>
                </c:pt>
                <c:pt idx="361">
                  <c:v>0.45500000000000002</c:v>
                </c:pt>
                <c:pt idx="362">
                  <c:v>0.45500000000000002</c:v>
                </c:pt>
                <c:pt idx="363">
                  <c:v>0.45500000000000002</c:v>
                </c:pt>
                <c:pt idx="364">
                  <c:v>0.45500000000000002</c:v>
                </c:pt>
                <c:pt idx="365">
                  <c:v>0.45500000000000002</c:v>
                </c:pt>
                <c:pt idx="366">
                  <c:v>0.45500000000000002</c:v>
                </c:pt>
                <c:pt idx="367">
                  <c:v>0.45500000000000002</c:v>
                </c:pt>
                <c:pt idx="368">
                  <c:v>0.45500000000000002</c:v>
                </c:pt>
                <c:pt idx="369">
                  <c:v>0.45500000000000002</c:v>
                </c:pt>
                <c:pt idx="370">
                  <c:v>0.45500000000000002</c:v>
                </c:pt>
                <c:pt idx="371">
                  <c:v>0.45500000000000002</c:v>
                </c:pt>
                <c:pt idx="372">
                  <c:v>0.45500000000000002</c:v>
                </c:pt>
                <c:pt idx="373">
                  <c:v>0.45500000000000002</c:v>
                </c:pt>
                <c:pt idx="374">
                  <c:v>0.45500000000000002</c:v>
                </c:pt>
                <c:pt idx="375">
                  <c:v>0.45500000000000002</c:v>
                </c:pt>
                <c:pt idx="376">
                  <c:v>0.45500000000000002</c:v>
                </c:pt>
                <c:pt idx="377">
                  <c:v>0.45500000000000002</c:v>
                </c:pt>
                <c:pt idx="378">
                  <c:v>0.45500000000000002</c:v>
                </c:pt>
                <c:pt idx="379">
                  <c:v>0.45500000000000002</c:v>
                </c:pt>
                <c:pt idx="380">
                  <c:v>0.45500000000000002</c:v>
                </c:pt>
                <c:pt idx="381">
                  <c:v>0.45500000000000002</c:v>
                </c:pt>
                <c:pt idx="382">
                  <c:v>0.45500000000000002</c:v>
                </c:pt>
                <c:pt idx="383">
                  <c:v>0.45500000000000002</c:v>
                </c:pt>
                <c:pt idx="384">
                  <c:v>0.45500000000000002</c:v>
                </c:pt>
                <c:pt idx="385">
                  <c:v>0.45500000000000002</c:v>
                </c:pt>
                <c:pt idx="386">
                  <c:v>0.45500000000000002</c:v>
                </c:pt>
                <c:pt idx="387">
                  <c:v>0.45500000000000002</c:v>
                </c:pt>
                <c:pt idx="388">
                  <c:v>0.45500000000000002</c:v>
                </c:pt>
                <c:pt idx="389">
                  <c:v>0.45500000000000002</c:v>
                </c:pt>
                <c:pt idx="390">
                  <c:v>0.45500000000000002</c:v>
                </c:pt>
                <c:pt idx="391">
                  <c:v>0.45500000000000002</c:v>
                </c:pt>
                <c:pt idx="392">
                  <c:v>0.45500000000000002</c:v>
                </c:pt>
                <c:pt idx="393">
                  <c:v>0.45500000000000002</c:v>
                </c:pt>
                <c:pt idx="394">
                  <c:v>0.45500000000000002</c:v>
                </c:pt>
                <c:pt idx="395">
                  <c:v>0.45500000000000002</c:v>
                </c:pt>
                <c:pt idx="396">
                  <c:v>0.45500000000000002</c:v>
                </c:pt>
                <c:pt idx="397">
                  <c:v>0.45500000000000002</c:v>
                </c:pt>
                <c:pt idx="398">
                  <c:v>0.45500000000000002</c:v>
                </c:pt>
                <c:pt idx="399">
                  <c:v>0.45500000000000002</c:v>
                </c:pt>
                <c:pt idx="400">
                  <c:v>0.45500000000000002</c:v>
                </c:pt>
                <c:pt idx="401">
                  <c:v>0.45500000000000002</c:v>
                </c:pt>
                <c:pt idx="402">
                  <c:v>0.45500000000000002</c:v>
                </c:pt>
                <c:pt idx="403">
                  <c:v>0.45500000000000002</c:v>
                </c:pt>
                <c:pt idx="404">
                  <c:v>0.45500000000000002</c:v>
                </c:pt>
                <c:pt idx="405">
                  <c:v>0.45500000000000002</c:v>
                </c:pt>
                <c:pt idx="406">
                  <c:v>0.45500000000000002</c:v>
                </c:pt>
                <c:pt idx="407">
                  <c:v>0.45500000000000002</c:v>
                </c:pt>
                <c:pt idx="408">
                  <c:v>0.45500000000000002</c:v>
                </c:pt>
                <c:pt idx="409">
                  <c:v>0.45500000000000002</c:v>
                </c:pt>
                <c:pt idx="410">
                  <c:v>0.45500000000000002</c:v>
                </c:pt>
                <c:pt idx="411">
                  <c:v>0.45500000000000002</c:v>
                </c:pt>
                <c:pt idx="412">
                  <c:v>0.45500000000000002</c:v>
                </c:pt>
                <c:pt idx="413">
                  <c:v>0.45500000000000002</c:v>
                </c:pt>
                <c:pt idx="414">
                  <c:v>0.45500000000000002</c:v>
                </c:pt>
                <c:pt idx="415">
                  <c:v>0.45500000000000002</c:v>
                </c:pt>
                <c:pt idx="416">
                  <c:v>0.45500000000000002</c:v>
                </c:pt>
                <c:pt idx="417">
                  <c:v>0.45500000000000002</c:v>
                </c:pt>
                <c:pt idx="418">
                  <c:v>0.45500000000000002</c:v>
                </c:pt>
                <c:pt idx="419">
                  <c:v>0.45500000000000002</c:v>
                </c:pt>
                <c:pt idx="420">
                  <c:v>0.45500000000000002</c:v>
                </c:pt>
                <c:pt idx="421">
                  <c:v>0.45500000000000002</c:v>
                </c:pt>
                <c:pt idx="422">
                  <c:v>0.45500000000000002</c:v>
                </c:pt>
                <c:pt idx="423">
                  <c:v>0.45500000000000002</c:v>
                </c:pt>
                <c:pt idx="424">
                  <c:v>0.45500000000000002</c:v>
                </c:pt>
                <c:pt idx="425">
                  <c:v>0.45500000000000002</c:v>
                </c:pt>
                <c:pt idx="426">
                  <c:v>0.45500000000000002</c:v>
                </c:pt>
                <c:pt idx="427">
                  <c:v>0.45500000000000002</c:v>
                </c:pt>
                <c:pt idx="428">
                  <c:v>0.45500000000000002</c:v>
                </c:pt>
                <c:pt idx="429">
                  <c:v>0.45500000000000002</c:v>
                </c:pt>
                <c:pt idx="430">
                  <c:v>0.45500000000000002</c:v>
                </c:pt>
                <c:pt idx="431">
                  <c:v>0.45500000000000002</c:v>
                </c:pt>
                <c:pt idx="432">
                  <c:v>0.45500000000000002</c:v>
                </c:pt>
                <c:pt idx="433">
                  <c:v>0.45500000000000002</c:v>
                </c:pt>
                <c:pt idx="434">
                  <c:v>0.45500000000000002</c:v>
                </c:pt>
                <c:pt idx="435">
                  <c:v>0.45500000000000002</c:v>
                </c:pt>
                <c:pt idx="436">
                  <c:v>0.45500000000000002</c:v>
                </c:pt>
                <c:pt idx="437">
                  <c:v>0.45500000000000002</c:v>
                </c:pt>
                <c:pt idx="438">
                  <c:v>0.45500000000000002</c:v>
                </c:pt>
                <c:pt idx="439">
                  <c:v>0.45500000000000002</c:v>
                </c:pt>
                <c:pt idx="440">
                  <c:v>0.45500000000000002</c:v>
                </c:pt>
                <c:pt idx="441">
                  <c:v>0.45500000000000002</c:v>
                </c:pt>
                <c:pt idx="442">
                  <c:v>0.45500000000000002</c:v>
                </c:pt>
                <c:pt idx="443">
                  <c:v>0.45500000000000002</c:v>
                </c:pt>
                <c:pt idx="444">
                  <c:v>0.45500000000000002</c:v>
                </c:pt>
                <c:pt idx="445">
                  <c:v>0.45500000000000002</c:v>
                </c:pt>
                <c:pt idx="446">
                  <c:v>0.45500000000000002</c:v>
                </c:pt>
                <c:pt idx="447">
                  <c:v>0.45500000000000002</c:v>
                </c:pt>
                <c:pt idx="448">
                  <c:v>0.45500000000000002</c:v>
                </c:pt>
                <c:pt idx="449">
                  <c:v>0.45500000000000002</c:v>
                </c:pt>
                <c:pt idx="450">
                  <c:v>0.45500000000000002</c:v>
                </c:pt>
                <c:pt idx="451">
                  <c:v>0.45500000000000002</c:v>
                </c:pt>
                <c:pt idx="452">
                  <c:v>0.45500000000000002</c:v>
                </c:pt>
                <c:pt idx="453">
                  <c:v>0.45500000000000002</c:v>
                </c:pt>
                <c:pt idx="454">
                  <c:v>0.45500000000000002</c:v>
                </c:pt>
                <c:pt idx="455">
                  <c:v>0.45500000000000002</c:v>
                </c:pt>
                <c:pt idx="456">
                  <c:v>0.45500000000000002</c:v>
                </c:pt>
                <c:pt idx="457">
                  <c:v>0.45500000000000002</c:v>
                </c:pt>
                <c:pt idx="458">
                  <c:v>0.45500000000000002</c:v>
                </c:pt>
                <c:pt idx="459">
                  <c:v>0.45500000000000002</c:v>
                </c:pt>
                <c:pt idx="460">
                  <c:v>0.45500000000000002</c:v>
                </c:pt>
                <c:pt idx="461">
                  <c:v>0.45500000000000002</c:v>
                </c:pt>
                <c:pt idx="462">
                  <c:v>0.45500000000000002</c:v>
                </c:pt>
                <c:pt idx="463">
                  <c:v>0.45500000000000002</c:v>
                </c:pt>
                <c:pt idx="464">
                  <c:v>0.45500000000000002</c:v>
                </c:pt>
                <c:pt idx="465">
                  <c:v>0.45500000000000002</c:v>
                </c:pt>
                <c:pt idx="466">
                  <c:v>0.45500000000000002</c:v>
                </c:pt>
                <c:pt idx="467">
                  <c:v>0.45500000000000002</c:v>
                </c:pt>
                <c:pt idx="468">
                  <c:v>0.45500000000000002</c:v>
                </c:pt>
                <c:pt idx="469">
                  <c:v>0.45500000000000002</c:v>
                </c:pt>
                <c:pt idx="470">
                  <c:v>0.45500000000000002</c:v>
                </c:pt>
                <c:pt idx="471">
                  <c:v>0.45500000000000002</c:v>
                </c:pt>
                <c:pt idx="472">
                  <c:v>0.45500000000000002</c:v>
                </c:pt>
                <c:pt idx="473">
                  <c:v>0.45500000000000002</c:v>
                </c:pt>
                <c:pt idx="474">
                  <c:v>0.45500000000000002</c:v>
                </c:pt>
                <c:pt idx="475">
                  <c:v>0.45500000000000002</c:v>
                </c:pt>
                <c:pt idx="476">
                  <c:v>0.45500000000000002</c:v>
                </c:pt>
                <c:pt idx="477">
                  <c:v>0.45500000000000002</c:v>
                </c:pt>
                <c:pt idx="478">
                  <c:v>0.45500000000000002</c:v>
                </c:pt>
                <c:pt idx="479">
                  <c:v>0.45500000000000002</c:v>
                </c:pt>
                <c:pt idx="480">
                  <c:v>0.45500000000000002</c:v>
                </c:pt>
                <c:pt idx="481">
                  <c:v>0.45500000000000002</c:v>
                </c:pt>
                <c:pt idx="482">
                  <c:v>0.45500000000000002</c:v>
                </c:pt>
                <c:pt idx="483">
                  <c:v>0.45500000000000002</c:v>
                </c:pt>
                <c:pt idx="484">
                  <c:v>0.45500000000000002</c:v>
                </c:pt>
                <c:pt idx="485">
                  <c:v>0.45500000000000002</c:v>
                </c:pt>
                <c:pt idx="486">
                  <c:v>0.45500000000000002</c:v>
                </c:pt>
                <c:pt idx="487">
                  <c:v>0.45500000000000002</c:v>
                </c:pt>
                <c:pt idx="488">
                  <c:v>0.45500000000000002</c:v>
                </c:pt>
                <c:pt idx="489">
                  <c:v>0.45500000000000002</c:v>
                </c:pt>
                <c:pt idx="490">
                  <c:v>0.45500000000000002</c:v>
                </c:pt>
                <c:pt idx="491">
                  <c:v>0.45500000000000002</c:v>
                </c:pt>
                <c:pt idx="492">
                  <c:v>0.45500000000000002</c:v>
                </c:pt>
                <c:pt idx="493">
                  <c:v>0.45500000000000002</c:v>
                </c:pt>
                <c:pt idx="494">
                  <c:v>0.45500000000000002</c:v>
                </c:pt>
                <c:pt idx="495">
                  <c:v>0.45500000000000002</c:v>
                </c:pt>
                <c:pt idx="496">
                  <c:v>0.45500000000000002</c:v>
                </c:pt>
                <c:pt idx="497">
                  <c:v>0.45500000000000002</c:v>
                </c:pt>
                <c:pt idx="498">
                  <c:v>0.45500000000000002</c:v>
                </c:pt>
                <c:pt idx="499">
                  <c:v>0.45500000000000002</c:v>
                </c:pt>
                <c:pt idx="500">
                  <c:v>0.45500000000000002</c:v>
                </c:pt>
                <c:pt idx="501">
                  <c:v>0.45500000000000002</c:v>
                </c:pt>
                <c:pt idx="502">
                  <c:v>0.45500000000000002</c:v>
                </c:pt>
                <c:pt idx="503">
                  <c:v>0.45500000000000002</c:v>
                </c:pt>
                <c:pt idx="504">
                  <c:v>0.45500000000000002</c:v>
                </c:pt>
                <c:pt idx="505">
                  <c:v>0.45500000000000002</c:v>
                </c:pt>
                <c:pt idx="506">
                  <c:v>0.45500000000000002</c:v>
                </c:pt>
                <c:pt idx="507">
                  <c:v>0.45500000000000002</c:v>
                </c:pt>
                <c:pt idx="508">
                  <c:v>0.45500000000000002</c:v>
                </c:pt>
                <c:pt idx="509">
                  <c:v>0.45500000000000002</c:v>
                </c:pt>
                <c:pt idx="510">
                  <c:v>0.45500000000000002</c:v>
                </c:pt>
                <c:pt idx="511">
                  <c:v>0.45500000000000002</c:v>
                </c:pt>
                <c:pt idx="512">
                  <c:v>0.45500000000000002</c:v>
                </c:pt>
                <c:pt idx="513">
                  <c:v>0.45500000000000002</c:v>
                </c:pt>
                <c:pt idx="514">
                  <c:v>0.45500000000000002</c:v>
                </c:pt>
                <c:pt idx="515">
                  <c:v>0.45500000000000002</c:v>
                </c:pt>
                <c:pt idx="516">
                  <c:v>0.45500000000000002</c:v>
                </c:pt>
                <c:pt idx="517">
                  <c:v>0.45500000000000002</c:v>
                </c:pt>
                <c:pt idx="518">
                  <c:v>0.45500000000000002</c:v>
                </c:pt>
                <c:pt idx="519">
                  <c:v>0.45500000000000002</c:v>
                </c:pt>
                <c:pt idx="520">
                  <c:v>0.45500000000000002</c:v>
                </c:pt>
                <c:pt idx="521">
                  <c:v>0.45500000000000002</c:v>
                </c:pt>
                <c:pt idx="522">
                  <c:v>0.45500000000000002</c:v>
                </c:pt>
                <c:pt idx="523">
                  <c:v>0.45500000000000002</c:v>
                </c:pt>
                <c:pt idx="524">
                  <c:v>0.45500000000000002</c:v>
                </c:pt>
                <c:pt idx="525">
                  <c:v>0.45500000000000002</c:v>
                </c:pt>
                <c:pt idx="526">
                  <c:v>0.45500000000000002</c:v>
                </c:pt>
                <c:pt idx="527">
                  <c:v>0.45500000000000002</c:v>
                </c:pt>
                <c:pt idx="528">
                  <c:v>0.45500000000000002</c:v>
                </c:pt>
                <c:pt idx="529">
                  <c:v>0.45500000000000002</c:v>
                </c:pt>
                <c:pt idx="530">
                  <c:v>0.45500000000000002</c:v>
                </c:pt>
                <c:pt idx="531">
                  <c:v>0.45500000000000002</c:v>
                </c:pt>
                <c:pt idx="532">
                  <c:v>0.45500000000000002</c:v>
                </c:pt>
                <c:pt idx="533">
                  <c:v>0.45500000000000002</c:v>
                </c:pt>
                <c:pt idx="534">
                  <c:v>0.45500000000000002</c:v>
                </c:pt>
                <c:pt idx="535">
                  <c:v>0.45500000000000002</c:v>
                </c:pt>
                <c:pt idx="536">
                  <c:v>0.45500000000000002</c:v>
                </c:pt>
                <c:pt idx="537">
                  <c:v>0.45500000000000002</c:v>
                </c:pt>
                <c:pt idx="538">
                  <c:v>0.45500000000000002</c:v>
                </c:pt>
                <c:pt idx="539">
                  <c:v>0.45500000000000002</c:v>
                </c:pt>
                <c:pt idx="540">
                  <c:v>0.45500000000000002</c:v>
                </c:pt>
                <c:pt idx="541">
                  <c:v>0.45500000000000002</c:v>
                </c:pt>
                <c:pt idx="542">
                  <c:v>0.45500000000000002</c:v>
                </c:pt>
                <c:pt idx="543">
                  <c:v>0.45500000000000002</c:v>
                </c:pt>
                <c:pt idx="544">
                  <c:v>0.45500000000000002</c:v>
                </c:pt>
                <c:pt idx="545">
                  <c:v>0.252</c:v>
                </c:pt>
                <c:pt idx="546">
                  <c:v>0.252</c:v>
                </c:pt>
                <c:pt idx="547">
                  <c:v>0.252</c:v>
                </c:pt>
                <c:pt idx="548">
                  <c:v>0.252</c:v>
                </c:pt>
                <c:pt idx="549">
                  <c:v>0.252</c:v>
                </c:pt>
                <c:pt idx="550">
                  <c:v>0.252</c:v>
                </c:pt>
                <c:pt idx="551">
                  <c:v>0.252</c:v>
                </c:pt>
                <c:pt idx="552">
                  <c:v>0.252</c:v>
                </c:pt>
                <c:pt idx="553">
                  <c:v>0.252</c:v>
                </c:pt>
                <c:pt idx="554">
                  <c:v>0.252</c:v>
                </c:pt>
                <c:pt idx="555">
                  <c:v>0.252</c:v>
                </c:pt>
                <c:pt idx="556">
                  <c:v>0.252</c:v>
                </c:pt>
                <c:pt idx="557">
                  <c:v>0.252</c:v>
                </c:pt>
                <c:pt idx="558">
                  <c:v>0.252</c:v>
                </c:pt>
                <c:pt idx="559">
                  <c:v>0.252</c:v>
                </c:pt>
                <c:pt idx="560">
                  <c:v>0.252</c:v>
                </c:pt>
                <c:pt idx="561">
                  <c:v>0.252</c:v>
                </c:pt>
                <c:pt idx="562">
                  <c:v>0.252</c:v>
                </c:pt>
                <c:pt idx="563">
                  <c:v>0.252</c:v>
                </c:pt>
                <c:pt idx="564">
                  <c:v>0.252</c:v>
                </c:pt>
                <c:pt idx="565">
                  <c:v>0.252</c:v>
                </c:pt>
                <c:pt idx="566">
                  <c:v>0.252</c:v>
                </c:pt>
                <c:pt idx="567">
                  <c:v>0.252</c:v>
                </c:pt>
                <c:pt idx="568">
                  <c:v>0.252</c:v>
                </c:pt>
                <c:pt idx="569">
                  <c:v>0.252</c:v>
                </c:pt>
                <c:pt idx="570">
                  <c:v>0.252</c:v>
                </c:pt>
                <c:pt idx="571">
                  <c:v>0.252</c:v>
                </c:pt>
                <c:pt idx="572">
                  <c:v>0.252</c:v>
                </c:pt>
                <c:pt idx="573">
                  <c:v>0.252</c:v>
                </c:pt>
                <c:pt idx="574">
                  <c:v>0.252</c:v>
                </c:pt>
                <c:pt idx="575">
                  <c:v>0.252</c:v>
                </c:pt>
                <c:pt idx="576">
                  <c:v>0.252</c:v>
                </c:pt>
                <c:pt idx="577">
                  <c:v>0.252</c:v>
                </c:pt>
                <c:pt idx="578">
                  <c:v>0.252</c:v>
                </c:pt>
                <c:pt idx="579">
                  <c:v>0.252</c:v>
                </c:pt>
                <c:pt idx="580">
                  <c:v>0.252</c:v>
                </c:pt>
                <c:pt idx="581">
                  <c:v>0.252</c:v>
                </c:pt>
                <c:pt idx="582">
                  <c:v>0.252</c:v>
                </c:pt>
                <c:pt idx="583">
                  <c:v>0.252</c:v>
                </c:pt>
                <c:pt idx="584">
                  <c:v>0.252</c:v>
                </c:pt>
                <c:pt idx="585">
                  <c:v>0.252</c:v>
                </c:pt>
                <c:pt idx="586">
                  <c:v>0.252</c:v>
                </c:pt>
                <c:pt idx="587">
                  <c:v>0.252</c:v>
                </c:pt>
                <c:pt idx="588">
                  <c:v>0.252</c:v>
                </c:pt>
                <c:pt idx="589">
                  <c:v>0.252</c:v>
                </c:pt>
                <c:pt idx="590">
                  <c:v>0.252</c:v>
                </c:pt>
                <c:pt idx="591">
                  <c:v>0.252</c:v>
                </c:pt>
                <c:pt idx="592">
                  <c:v>0.252</c:v>
                </c:pt>
                <c:pt idx="593">
                  <c:v>0.252</c:v>
                </c:pt>
                <c:pt idx="594">
                  <c:v>0.252</c:v>
                </c:pt>
                <c:pt idx="595">
                  <c:v>0.252</c:v>
                </c:pt>
                <c:pt idx="596">
                  <c:v>0.252</c:v>
                </c:pt>
                <c:pt idx="597">
                  <c:v>0.252</c:v>
                </c:pt>
                <c:pt idx="598">
                  <c:v>0.252</c:v>
                </c:pt>
                <c:pt idx="599">
                  <c:v>0.252</c:v>
                </c:pt>
                <c:pt idx="600">
                  <c:v>0.252</c:v>
                </c:pt>
                <c:pt idx="601">
                  <c:v>0.252</c:v>
                </c:pt>
                <c:pt idx="602">
                  <c:v>0.252</c:v>
                </c:pt>
                <c:pt idx="603">
                  <c:v>0.252</c:v>
                </c:pt>
                <c:pt idx="604">
                  <c:v>0.252</c:v>
                </c:pt>
                <c:pt idx="605">
                  <c:v>0.252</c:v>
                </c:pt>
                <c:pt idx="606">
                  <c:v>0.252</c:v>
                </c:pt>
                <c:pt idx="607">
                  <c:v>0.252</c:v>
                </c:pt>
                <c:pt idx="608">
                  <c:v>0.252</c:v>
                </c:pt>
                <c:pt idx="609">
                  <c:v>0.252</c:v>
                </c:pt>
                <c:pt idx="610">
                  <c:v>0.252</c:v>
                </c:pt>
                <c:pt idx="611">
                  <c:v>0.252</c:v>
                </c:pt>
                <c:pt idx="612">
                  <c:v>0.252</c:v>
                </c:pt>
                <c:pt idx="613">
                  <c:v>0.252</c:v>
                </c:pt>
                <c:pt idx="614">
                  <c:v>0.252</c:v>
                </c:pt>
                <c:pt idx="615">
                  <c:v>0.252</c:v>
                </c:pt>
                <c:pt idx="616">
                  <c:v>0.252</c:v>
                </c:pt>
                <c:pt idx="617">
                  <c:v>0.252</c:v>
                </c:pt>
                <c:pt idx="618">
                  <c:v>0.252</c:v>
                </c:pt>
                <c:pt idx="619">
                  <c:v>0.252</c:v>
                </c:pt>
                <c:pt idx="620">
                  <c:v>0.252</c:v>
                </c:pt>
                <c:pt idx="621">
                  <c:v>0.252</c:v>
                </c:pt>
                <c:pt idx="622">
                  <c:v>0.252</c:v>
                </c:pt>
                <c:pt idx="623">
                  <c:v>0.252</c:v>
                </c:pt>
                <c:pt idx="624">
                  <c:v>0.252</c:v>
                </c:pt>
                <c:pt idx="625">
                  <c:v>0.252</c:v>
                </c:pt>
                <c:pt idx="626">
                  <c:v>0.252</c:v>
                </c:pt>
                <c:pt idx="627">
                  <c:v>0.252</c:v>
                </c:pt>
                <c:pt idx="628">
                  <c:v>0.252</c:v>
                </c:pt>
                <c:pt idx="629">
                  <c:v>0.252</c:v>
                </c:pt>
                <c:pt idx="630">
                  <c:v>0.252</c:v>
                </c:pt>
                <c:pt idx="631">
                  <c:v>0.252</c:v>
                </c:pt>
                <c:pt idx="632">
                  <c:v>0.252</c:v>
                </c:pt>
                <c:pt idx="633">
                  <c:v>0.252</c:v>
                </c:pt>
                <c:pt idx="634">
                  <c:v>0.252</c:v>
                </c:pt>
                <c:pt idx="635">
                  <c:v>0.252</c:v>
                </c:pt>
                <c:pt idx="636">
                  <c:v>0.252</c:v>
                </c:pt>
                <c:pt idx="637">
                  <c:v>0.252</c:v>
                </c:pt>
                <c:pt idx="638">
                  <c:v>0.252</c:v>
                </c:pt>
                <c:pt idx="639">
                  <c:v>0.252</c:v>
                </c:pt>
                <c:pt idx="640">
                  <c:v>0.252</c:v>
                </c:pt>
                <c:pt idx="641">
                  <c:v>0.252</c:v>
                </c:pt>
                <c:pt idx="642">
                  <c:v>0.252</c:v>
                </c:pt>
                <c:pt idx="643">
                  <c:v>0.252</c:v>
                </c:pt>
                <c:pt idx="644">
                  <c:v>0.252</c:v>
                </c:pt>
                <c:pt idx="645">
                  <c:v>0.252</c:v>
                </c:pt>
                <c:pt idx="646">
                  <c:v>0.252</c:v>
                </c:pt>
                <c:pt idx="647">
                  <c:v>0.252</c:v>
                </c:pt>
                <c:pt idx="648">
                  <c:v>0.252</c:v>
                </c:pt>
                <c:pt idx="649">
                  <c:v>0.252</c:v>
                </c:pt>
                <c:pt idx="650">
                  <c:v>0.252</c:v>
                </c:pt>
                <c:pt idx="651">
                  <c:v>0.252</c:v>
                </c:pt>
                <c:pt idx="652">
                  <c:v>0.252</c:v>
                </c:pt>
                <c:pt idx="653">
                  <c:v>0.252</c:v>
                </c:pt>
                <c:pt idx="654">
                  <c:v>0.252</c:v>
                </c:pt>
                <c:pt idx="655">
                  <c:v>0.252</c:v>
                </c:pt>
                <c:pt idx="656">
                  <c:v>0.252</c:v>
                </c:pt>
                <c:pt idx="657">
                  <c:v>0.252</c:v>
                </c:pt>
                <c:pt idx="658">
                  <c:v>0.252</c:v>
                </c:pt>
                <c:pt idx="659">
                  <c:v>0.252</c:v>
                </c:pt>
                <c:pt idx="660">
                  <c:v>0.252</c:v>
                </c:pt>
                <c:pt idx="661">
                  <c:v>0.252</c:v>
                </c:pt>
                <c:pt idx="662">
                  <c:v>0.252</c:v>
                </c:pt>
                <c:pt idx="663">
                  <c:v>0.252</c:v>
                </c:pt>
                <c:pt idx="664">
                  <c:v>0.252</c:v>
                </c:pt>
                <c:pt idx="665">
                  <c:v>0.252</c:v>
                </c:pt>
                <c:pt idx="666">
                  <c:v>0.252</c:v>
                </c:pt>
                <c:pt idx="667">
                  <c:v>0.252</c:v>
                </c:pt>
                <c:pt idx="668">
                  <c:v>0.252</c:v>
                </c:pt>
                <c:pt idx="669">
                  <c:v>0.252</c:v>
                </c:pt>
                <c:pt idx="670">
                  <c:v>0.252</c:v>
                </c:pt>
                <c:pt idx="671">
                  <c:v>0.252</c:v>
                </c:pt>
                <c:pt idx="672">
                  <c:v>0.252</c:v>
                </c:pt>
                <c:pt idx="673">
                  <c:v>0.252</c:v>
                </c:pt>
                <c:pt idx="674">
                  <c:v>0.252</c:v>
                </c:pt>
                <c:pt idx="675">
                  <c:v>0.252</c:v>
                </c:pt>
                <c:pt idx="676">
                  <c:v>0.252</c:v>
                </c:pt>
                <c:pt idx="677">
                  <c:v>0.252</c:v>
                </c:pt>
                <c:pt idx="678">
                  <c:v>0.252</c:v>
                </c:pt>
                <c:pt idx="679">
                  <c:v>0.252</c:v>
                </c:pt>
                <c:pt idx="680">
                  <c:v>0.252</c:v>
                </c:pt>
                <c:pt idx="681">
                  <c:v>0.252</c:v>
                </c:pt>
                <c:pt idx="682">
                  <c:v>0.252</c:v>
                </c:pt>
                <c:pt idx="683">
                  <c:v>0.252</c:v>
                </c:pt>
                <c:pt idx="684">
                  <c:v>0.252</c:v>
                </c:pt>
                <c:pt idx="685">
                  <c:v>0.252</c:v>
                </c:pt>
                <c:pt idx="686">
                  <c:v>0.252</c:v>
                </c:pt>
                <c:pt idx="687">
                  <c:v>0.252</c:v>
                </c:pt>
                <c:pt idx="688">
                  <c:v>0.252</c:v>
                </c:pt>
                <c:pt idx="689">
                  <c:v>0.252</c:v>
                </c:pt>
                <c:pt idx="690">
                  <c:v>0.252</c:v>
                </c:pt>
                <c:pt idx="691">
                  <c:v>0.252</c:v>
                </c:pt>
                <c:pt idx="692">
                  <c:v>0.252</c:v>
                </c:pt>
                <c:pt idx="693">
                  <c:v>0.252</c:v>
                </c:pt>
                <c:pt idx="694">
                  <c:v>0.252</c:v>
                </c:pt>
                <c:pt idx="695">
                  <c:v>0.252</c:v>
                </c:pt>
                <c:pt idx="696">
                  <c:v>0.252</c:v>
                </c:pt>
                <c:pt idx="697">
                  <c:v>0.252</c:v>
                </c:pt>
                <c:pt idx="698">
                  <c:v>0.252</c:v>
                </c:pt>
                <c:pt idx="699">
                  <c:v>0.252</c:v>
                </c:pt>
                <c:pt idx="700">
                  <c:v>0.252</c:v>
                </c:pt>
                <c:pt idx="701">
                  <c:v>0.252</c:v>
                </c:pt>
                <c:pt idx="702">
                  <c:v>0.252</c:v>
                </c:pt>
                <c:pt idx="703">
                  <c:v>0.252</c:v>
                </c:pt>
                <c:pt idx="704">
                  <c:v>0.252</c:v>
                </c:pt>
                <c:pt idx="705">
                  <c:v>0.252</c:v>
                </c:pt>
                <c:pt idx="706">
                  <c:v>0.252</c:v>
                </c:pt>
                <c:pt idx="707">
                  <c:v>0.252</c:v>
                </c:pt>
                <c:pt idx="708">
                  <c:v>0.252</c:v>
                </c:pt>
                <c:pt idx="709">
                  <c:v>0.252</c:v>
                </c:pt>
                <c:pt idx="710">
                  <c:v>0.252</c:v>
                </c:pt>
                <c:pt idx="711">
                  <c:v>0.252</c:v>
                </c:pt>
                <c:pt idx="712">
                  <c:v>0.252</c:v>
                </c:pt>
                <c:pt idx="713">
                  <c:v>0.252</c:v>
                </c:pt>
                <c:pt idx="714">
                  <c:v>0.252</c:v>
                </c:pt>
                <c:pt idx="715">
                  <c:v>0.252</c:v>
                </c:pt>
                <c:pt idx="716">
                  <c:v>0.252</c:v>
                </c:pt>
                <c:pt idx="717">
                  <c:v>0.252</c:v>
                </c:pt>
                <c:pt idx="718">
                  <c:v>0.252</c:v>
                </c:pt>
                <c:pt idx="719">
                  <c:v>0.252</c:v>
                </c:pt>
                <c:pt idx="720">
                  <c:v>0.252</c:v>
                </c:pt>
                <c:pt idx="721">
                  <c:v>0.252</c:v>
                </c:pt>
                <c:pt idx="722">
                  <c:v>0.252</c:v>
                </c:pt>
                <c:pt idx="723">
                  <c:v>0.252</c:v>
                </c:pt>
                <c:pt idx="724">
                  <c:v>0.252</c:v>
                </c:pt>
                <c:pt idx="725">
                  <c:v>0.252</c:v>
                </c:pt>
                <c:pt idx="726">
                  <c:v>0.252</c:v>
                </c:pt>
                <c:pt idx="727">
                  <c:v>0.252</c:v>
                </c:pt>
                <c:pt idx="728">
                  <c:v>0.252</c:v>
                </c:pt>
                <c:pt idx="729">
                  <c:v>0.252</c:v>
                </c:pt>
                <c:pt idx="730">
                  <c:v>0.252</c:v>
                </c:pt>
                <c:pt idx="731">
                  <c:v>0.252</c:v>
                </c:pt>
                <c:pt idx="732">
                  <c:v>0.252</c:v>
                </c:pt>
                <c:pt idx="733">
                  <c:v>0.252</c:v>
                </c:pt>
                <c:pt idx="734">
                  <c:v>0.252</c:v>
                </c:pt>
                <c:pt idx="735">
                  <c:v>0.252</c:v>
                </c:pt>
                <c:pt idx="736">
                  <c:v>0.252</c:v>
                </c:pt>
                <c:pt idx="737">
                  <c:v>0.252</c:v>
                </c:pt>
                <c:pt idx="738">
                  <c:v>0.252</c:v>
                </c:pt>
                <c:pt idx="739">
                  <c:v>0.252</c:v>
                </c:pt>
                <c:pt idx="740">
                  <c:v>0.252</c:v>
                </c:pt>
                <c:pt idx="741">
                  <c:v>0.252</c:v>
                </c:pt>
                <c:pt idx="742">
                  <c:v>0.252</c:v>
                </c:pt>
                <c:pt idx="743">
                  <c:v>0.252</c:v>
                </c:pt>
                <c:pt idx="744">
                  <c:v>0.252</c:v>
                </c:pt>
                <c:pt idx="745">
                  <c:v>0.252</c:v>
                </c:pt>
                <c:pt idx="746">
                  <c:v>0.252</c:v>
                </c:pt>
                <c:pt idx="747">
                  <c:v>0.252</c:v>
                </c:pt>
                <c:pt idx="748">
                  <c:v>0.115</c:v>
                </c:pt>
                <c:pt idx="749">
                  <c:v>0.115</c:v>
                </c:pt>
                <c:pt idx="750">
                  <c:v>0.115</c:v>
                </c:pt>
                <c:pt idx="751">
                  <c:v>0.115</c:v>
                </c:pt>
                <c:pt idx="752">
                  <c:v>0.115</c:v>
                </c:pt>
                <c:pt idx="753">
                  <c:v>0.115</c:v>
                </c:pt>
                <c:pt idx="754">
                  <c:v>0.115</c:v>
                </c:pt>
                <c:pt idx="755">
                  <c:v>0.115</c:v>
                </c:pt>
                <c:pt idx="756">
                  <c:v>0.115</c:v>
                </c:pt>
                <c:pt idx="757">
                  <c:v>0.115</c:v>
                </c:pt>
                <c:pt idx="758">
                  <c:v>0.115</c:v>
                </c:pt>
                <c:pt idx="759">
                  <c:v>0.115</c:v>
                </c:pt>
                <c:pt idx="760">
                  <c:v>0.115</c:v>
                </c:pt>
                <c:pt idx="761">
                  <c:v>0.115</c:v>
                </c:pt>
                <c:pt idx="762">
                  <c:v>0.115</c:v>
                </c:pt>
                <c:pt idx="763">
                  <c:v>0.115</c:v>
                </c:pt>
                <c:pt idx="764">
                  <c:v>0.115</c:v>
                </c:pt>
                <c:pt idx="765">
                  <c:v>0.115</c:v>
                </c:pt>
                <c:pt idx="766">
                  <c:v>0.115</c:v>
                </c:pt>
                <c:pt idx="767">
                  <c:v>0.115</c:v>
                </c:pt>
                <c:pt idx="768">
                  <c:v>0.115</c:v>
                </c:pt>
                <c:pt idx="769">
                  <c:v>0.115</c:v>
                </c:pt>
                <c:pt idx="770">
                  <c:v>0.115</c:v>
                </c:pt>
                <c:pt idx="771">
                  <c:v>0.115</c:v>
                </c:pt>
                <c:pt idx="772">
                  <c:v>0.115</c:v>
                </c:pt>
                <c:pt idx="773">
                  <c:v>0.115</c:v>
                </c:pt>
                <c:pt idx="774">
                  <c:v>0.115</c:v>
                </c:pt>
                <c:pt idx="775">
                  <c:v>0.115</c:v>
                </c:pt>
                <c:pt idx="776">
                  <c:v>0.115</c:v>
                </c:pt>
                <c:pt idx="777">
                  <c:v>0.115</c:v>
                </c:pt>
                <c:pt idx="778">
                  <c:v>0.115</c:v>
                </c:pt>
                <c:pt idx="779">
                  <c:v>0.115</c:v>
                </c:pt>
                <c:pt idx="780">
                  <c:v>0.115</c:v>
                </c:pt>
                <c:pt idx="781">
                  <c:v>0.115</c:v>
                </c:pt>
                <c:pt idx="782">
                  <c:v>0.115</c:v>
                </c:pt>
                <c:pt idx="783">
                  <c:v>0.115</c:v>
                </c:pt>
                <c:pt idx="784">
                  <c:v>0.115</c:v>
                </c:pt>
                <c:pt idx="785">
                  <c:v>0.115</c:v>
                </c:pt>
                <c:pt idx="786">
                  <c:v>0.115</c:v>
                </c:pt>
                <c:pt idx="787">
                  <c:v>0.115</c:v>
                </c:pt>
                <c:pt idx="788">
                  <c:v>0.115</c:v>
                </c:pt>
                <c:pt idx="789">
                  <c:v>0.115</c:v>
                </c:pt>
                <c:pt idx="790">
                  <c:v>0.115</c:v>
                </c:pt>
                <c:pt idx="791">
                  <c:v>0.115</c:v>
                </c:pt>
                <c:pt idx="792">
                  <c:v>0.115</c:v>
                </c:pt>
                <c:pt idx="793">
                  <c:v>0.115</c:v>
                </c:pt>
                <c:pt idx="794">
                  <c:v>0.115</c:v>
                </c:pt>
                <c:pt idx="795">
                  <c:v>0.115</c:v>
                </c:pt>
                <c:pt idx="796">
                  <c:v>0.115</c:v>
                </c:pt>
                <c:pt idx="797">
                  <c:v>0.115</c:v>
                </c:pt>
                <c:pt idx="798">
                  <c:v>0.115</c:v>
                </c:pt>
                <c:pt idx="799">
                  <c:v>0.115</c:v>
                </c:pt>
                <c:pt idx="800">
                  <c:v>0.115</c:v>
                </c:pt>
                <c:pt idx="801">
                  <c:v>0.115</c:v>
                </c:pt>
                <c:pt idx="802">
                  <c:v>0.115</c:v>
                </c:pt>
                <c:pt idx="803">
                  <c:v>0.115</c:v>
                </c:pt>
                <c:pt idx="804">
                  <c:v>0.115</c:v>
                </c:pt>
                <c:pt idx="805">
                  <c:v>0.115</c:v>
                </c:pt>
                <c:pt idx="806">
                  <c:v>0.115</c:v>
                </c:pt>
                <c:pt idx="807">
                  <c:v>0.115</c:v>
                </c:pt>
                <c:pt idx="808">
                  <c:v>0.115</c:v>
                </c:pt>
                <c:pt idx="809">
                  <c:v>0.115</c:v>
                </c:pt>
                <c:pt idx="810">
                  <c:v>0.115</c:v>
                </c:pt>
                <c:pt idx="811">
                  <c:v>0.115</c:v>
                </c:pt>
                <c:pt idx="812">
                  <c:v>0.115</c:v>
                </c:pt>
                <c:pt idx="813">
                  <c:v>0.115</c:v>
                </c:pt>
                <c:pt idx="814">
                  <c:v>0.115</c:v>
                </c:pt>
                <c:pt idx="815">
                  <c:v>0.115</c:v>
                </c:pt>
                <c:pt idx="816">
                  <c:v>0.115</c:v>
                </c:pt>
                <c:pt idx="817">
                  <c:v>0.115</c:v>
                </c:pt>
                <c:pt idx="818">
                  <c:v>0.115</c:v>
                </c:pt>
                <c:pt idx="819">
                  <c:v>0.115</c:v>
                </c:pt>
                <c:pt idx="820">
                  <c:v>0.115</c:v>
                </c:pt>
                <c:pt idx="821">
                  <c:v>0.115</c:v>
                </c:pt>
                <c:pt idx="822">
                  <c:v>0.115</c:v>
                </c:pt>
                <c:pt idx="823">
                  <c:v>0.115</c:v>
                </c:pt>
                <c:pt idx="824">
                  <c:v>0.115</c:v>
                </c:pt>
                <c:pt idx="825">
                  <c:v>0.115</c:v>
                </c:pt>
                <c:pt idx="826">
                  <c:v>0.115</c:v>
                </c:pt>
                <c:pt idx="827">
                  <c:v>0.115</c:v>
                </c:pt>
                <c:pt idx="828">
                  <c:v>0.115</c:v>
                </c:pt>
                <c:pt idx="829">
                  <c:v>0.115</c:v>
                </c:pt>
                <c:pt idx="830">
                  <c:v>0.115</c:v>
                </c:pt>
                <c:pt idx="831">
                  <c:v>0.115</c:v>
                </c:pt>
                <c:pt idx="832">
                  <c:v>0.115</c:v>
                </c:pt>
                <c:pt idx="833">
                  <c:v>0.115</c:v>
                </c:pt>
                <c:pt idx="834">
                  <c:v>0.115</c:v>
                </c:pt>
                <c:pt idx="835">
                  <c:v>0.115</c:v>
                </c:pt>
                <c:pt idx="836">
                  <c:v>0.115</c:v>
                </c:pt>
                <c:pt idx="837">
                  <c:v>0.115</c:v>
                </c:pt>
                <c:pt idx="838">
                  <c:v>0.115</c:v>
                </c:pt>
                <c:pt idx="839">
                  <c:v>0.115</c:v>
                </c:pt>
                <c:pt idx="840">
                  <c:v>0.115</c:v>
                </c:pt>
                <c:pt idx="841">
                  <c:v>0.115</c:v>
                </c:pt>
                <c:pt idx="842">
                  <c:v>0.115</c:v>
                </c:pt>
                <c:pt idx="843">
                  <c:v>0.115</c:v>
                </c:pt>
                <c:pt idx="844">
                  <c:v>0.115</c:v>
                </c:pt>
                <c:pt idx="845">
                  <c:v>0.115</c:v>
                </c:pt>
                <c:pt idx="846">
                  <c:v>0.115</c:v>
                </c:pt>
                <c:pt idx="847">
                  <c:v>0.115</c:v>
                </c:pt>
                <c:pt idx="848">
                  <c:v>0.115</c:v>
                </c:pt>
                <c:pt idx="849">
                  <c:v>0.115</c:v>
                </c:pt>
                <c:pt idx="850">
                  <c:v>0.115</c:v>
                </c:pt>
                <c:pt idx="851">
                  <c:v>0.115</c:v>
                </c:pt>
                <c:pt idx="852">
                  <c:v>0.115</c:v>
                </c:pt>
                <c:pt idx="853">
                  <c:v>0.115</c:v>
                </c:pt>
                <c:pt idx="854">
                  <c:v>0.115</c:v>
                </c:pt>
                <c:pt idx="855">
                  <c:v>0.115</c:v>
                </c:pt>
                <c:pt idx="856">
                  <c:v>0.115</c:v>
                </c:pt>
                <c:pt idx="857">
                  <c:v>0.115</c:v>
                </c:pt>
                <c:pt idx="858">
                  <c:v>0.115</c:v>
                </c:pt>
                <c:pt idx="859">
                  <c:v>0.115</c:v>
                </c:pt>
                <c:pt idx="860">
                  <c:v>0.115</c:v>
                </c:pt>
                <c:pt idx="861">
                  <c:v>0.115</c:v>
                </c:pt>
                <c:pt idx="862">
                  <c:v>0.115</c:v>
                </c:pt>
                <c:pt idx="863">
                  <c:v>0.115</c:v>
                </c:pt>
                <c:pt idx="864">
                  <c:v>0.115</c:v>
                </c:pt>
                <c:pt idx="865">
                  <c:v>0.115</c:v>
                </c:pt>
                <c:pt idx="866">
                  <c:v>0.115</c:v>
                </c:pt>
                <c:pt idx="867">
                  <c:v>0.115</c:v>
                </c:pt>
                <c:pt idx="868">
                  <c:v>0.115</c:v>
                </c:pt>
                <c:pt idx="869">
                  <c:v>0.115</c:v>
                </c:pt>
                <c:pt idx="870">
                  <c:v>0.115</c:v>
                </c:pt>
                <c:pt idx="871">
                  <c:v>0.115</c:v>
                </c:pt>
                <c:pt idx="872">
                  <c:v>0.115</c:v>
                </c:pt>
                <c:pt idx="873">
                  <c:v>0.115</c:v>
                </c:pt>
                <c:pt idx="874">
                  <c:v>0.115</c:v>
                </c:pt>
                <c:pt idx="875">
                  <c:v>0.115</c:v>
                </c:pt>
                <c:pt idx="876">
                  <c:v>0.115</c:v>
                </c:pt>
                <c:pt idx="877">
                  <c:v>0.115</c:v>
                </c:pt>
                <c:pt idx="878">
                  <c:v>0.115</c:v>
                </c:pt>
                <c:pt idx="879">
                  <c:v>0.115</c:v>
                </c:pt>
                <c:pt idx="880">
                  <c:v>0.115</c:v>
                </c:pt>
                <c:pt idx="881">
                  <c:v>0.115</c:v>
                </c:pt>
                <c:pt idx="882">
                  <c:v>0.115</c:v>
                </c:pt>
                <c:pt idx="883">
                  <c:v>0.115</c:v>
                </c:pt>
                <c:pt idx="884">
                  <c:v>0.115</c:v>
                </c:pt>
                <c:pt idx="885">
                  <c:v>3.7999999999999999E-2</c:v>
                </c:pt>
                <c:pt idx="886">
                  <c:v>3.7999999999999999E-2</c:v>
                </c:pt>
                <c:pt idx="887">
                  <c:v>3.7999999999999999E-2</c:v>
                </c:pt>
                <c:pt idx="888">
                  <c:v>3.7999999999999999E-2</c:v>
                </c:pt>
                <c:pt idx="889">
                  <c:v>3.7999999999999999E-2</c:v>
                </c:pt>
                <c:pt idx="890">
                  <c:v>3.7999999999999999E-2</c:v>
                </c:pt>
                <c:pt idx="891">
                  <c:v>3.7999999999999999E-2</c:v>
                </c:pt>
                <c:pt idx="892">
                  <c:v>3.7999999999999999E-2</c:v>
                </c:pt>
                <c:pt idx="893">
                  <c:v>3.7999999999999999E-2</c:v>
                </c:pt>
                <c:pt idx="894">
                  <c:v>3.7999999999999999E-2</c:v>
                </c:pt>
                <c:pt idx="895">
                  <c:v>3.7999999999999999E-2</c:v>
                </c:pt>
                <c:pt idx="896">
                  <c:v>3.7999999999999999E-2</c:v>
                </c:pt>
                <c:pt idx="897">
                  <c:v>3.7999999999999999E-2</c:v>
                </c:pt>
                <c:pt idx="898">
                  <c:v>3.7999999999999999E-2</c:v>
                </c:pt>
                <c:pt idx="899">
                  <c:v>3.7999999999999999E-2</c:v>
                </c:pt>
                <c:pt idx="900">
                  <c:v>3.7999999999999999E-2</c:v>
                </c:pt>
                <c:pt idx="901">
                  <c:v>3.7999999999999999E-2</c:v>
                </c:pt>
                <c:pt idx="902">
                  <c:v>3.7999999999999999E-2</c:v>
                </c:pt>
                <c:pt idx="903">
                  <c:v>3.7999999999999999E-2</c:v>
                </c:pt>
                <c:pt idx="904">
                  <c:v>3.7999999999999999E-2</c:v>
                </c:pt>
                <c:pt idx="905">
                  <c:v>3.7999999999999999E-2</c:v>
                </c:pt>
                <c:pt idx="906">
                  <c:v>3.7999999999999999E-2</c:v>
                </c:pt>
                <c:pt idx="907">
                  <c:v>3.7999999999999999E-2</c:v>
                </c:pt>
                <c:pt idx="908">
                  <c:v>3.7999999999999999E-2</c:v>
                </c:pt>
                <c:pt idx="909">
                  <c:v>3.7999999999999999E-2</c:v>
                </c:pt>
                <c:pt idx="910">
                  <c:v>3.7999999999999999E-2</c:v>
                </c:pt>
                <c:pt idx="911">
                  <c:v>3.7999999999999999E-2</c:v>
                </c:pt>
                <c:pt idx="912">
                  <c:v>3.7999999999999999E-2</c:v>
                </c:pt>
                <c:pt idx="913">
                  <c:v>3.7999999999999999E-2</c:v>
                </c:pt>
                <c:pt idx="914">
                  <c:v>3.7999999999999999E-2</c:v>
                </c:pt>
                <c:pt idx="915">
                  <c:v>3.7999999999999999E-2</c:v>
                </c:pt>
                <c:pt idx="916">
                  <c:v>3.7999999999999999E-2</c:v>
                </c:pt>
                <c:pt idx="917">
                  <c:v>3.7999999999999999E-2</c:v>
                </c:pt>
                <c:pt idx="918">
                  <c:v>3.7999999999999999E-2</c:v>
                </c:pt>
                <c:pt idx="919">
                  <c:v>3.7999999999999999E-2</c:v>
                </c:pt>
                <c:pt idx="920">
                  <c:v>3.7999999999999999E-2</c:v>
                </c:pt>
                <c:pt idx="921">
                  <c:v>3.7999999999999999E-2</c:v>
                </c:pt>
                <c:pt idx="922">
                  <c:v>3.7999999999999999E-2</c:v>
                </c:pt>
                <c:pt idx="923">
                  <c:v>3.7999999999999999E-2</c:v>
                </c:pt>
                <c:pt idx="924">
                  <c:v>3.7999999999999999E-2</c:v>
                </c:pt>
                <c:pt idx="925">
                  <c:v>3.7999999999999999E-2</c:v>
                </c:pt>
                <c:pt idx="926">
                  <c:v>3.7999999999999999E-2</c:v>
                </c:pt>
                <c:pt idx="927">
                  <c:v>3.7999999999999999E-2</c:v>
                </c:pt>
                <c:pt idx="928">
                  <c:v>3.7999999999999999E-2</c:v>
                </c:pt>
                <c:pt idx="929">
                  <c:v>3.7999999999999999E-2</c:v>
                </c:pt>
                <c:pt idx="930">
                  <c:v>3.7999999999999999E-2</c:v>
                </c:pt>
                <c:pt idx="931">
                  <c:v>3.7999999999999999E-2</c:v>
                </c:pt>
                <c:pt idx="932">
                  <c:v>3.7999999999999999E-2</c:v>
                </c:pt>
                <c:pt idx="933">
                  <c:v>3.7999999999999999E-2</c:v>
                </c:pt>
                <c:pt idx="934">
                  <c:v>3.7999999999999999E-2</c:v>
                </c:pt>
                <c:pt idx="935">
                  <c:v>3.7999999999999999E-2</c:v>
                </c:pt>
                <c:pt idx="936">
                  <c:v>3.7999999999999999E-2</c:v>
                </c:pt>
                <c:pt idx="937">
                  <c:v>3.7999999999999999E-2</c:v>
                </c:pt>
                <c:pt idx="938">
                  <c:v>3.7999999999999999E-2</c:v>
                </c:pt>
                <c:pt idx="939">
                  <c:v>3.7999999999999999E-2</c:v>
                </c:pt>
                <c:pt idx="940">
                  <c:v>3.7999999999999999E-2</c:v>
                </c:pt>
                <c:pt idx="941">
                  <c:v>3.7999999999999999E-2</c:v>
                </c:pt>
                <c:pt idx="942">
                  <c:v>3.7999999999999999E-2</c:v>
                </c:pt>
                <c:pt idx="943">
                  <c:v>3.7999999999999999E-2</c:v>
                </c:pt>
                <c:pt idx="944">
                  <c:v>3.7999999999999999E-2</c:v>
                </c:pt>
                <c:pt idx="945">
                  <c:v>3.7999999999999999E-2</c:v>
                </c:pt>
                <c:pt idx="946">
                  <c:v>3.7999999999999999E-2</c:v>
                </c:pt>
                <c:pt idx="947">
                  <c:v>3.7999999999999999E-2</c:v>
                </c:pt>
                <c:pt idx="948">
                  <c:v>3.7999999999999999E-2</c:v>
                </c:pt>
                <c:pt idx="949">
                  <c:v>3.7999999999999999E-2</c:v>
                </c:pt>
                <c:pt idx="950">
                  <c:v>3.7999999999999999E-2</c:v>
                </c:pt>
                <c:pt idx="951">
                  <c:v>3.7999999999999999E-2</c:v>
                </c:pt>
                <c:pt idx="952">
                  <c:v>3.7999999999999999E-2</c:v>
                </c:pt>
                <c:pt idx="953">
                  <c:v>3.7999999999999999E-2</c:v>
                </c:pt>
                <c:pt idx="954">
                  <c:v>3.7999999999999999E-2</c:v>
                </c:pt>
                <c:pt idx="955">
                  <c:v>3.7999999999999999E-2</c:v>
                </c:pt>
                <c:pt idx="956">
                  <c:v>3.7999999999999999E-2</c:v>
                </c:pt>
                <c:pt idx="957">
                  <c:v>3.7999999999999999E-2</c:v>
                </c:pt>
                <c:pt idx="958">
                  <c:v>3.7999999999999999E-2</c:v>
                </c:pt>
                <c:pt idx="959">
                  <c:v>3.7999999999999999E-2</c:v>
                </c:pt>
                <c:pt idx="960">
                  <c:v>3.7999999999999999E-2</c:v>
                </c:pt>
                <c:pt idx="961">
                  <c:v>3.7999999999999999E-2</c:v>
                </c:pt>
                <c:pt idx="962">
                  <c:v>8.9999999999999993E-3</c:v>
                </c:pt>
                <c:pt idx="963">
                  <c:v>8.9999999999999993E-3</c:v>
                </c:pt>
                <c:pt idx="964">
                  <c:v>8.9999999999999993E-3</c:v>
                </c:pt>
                <c:pt idx="965">
                  <c:v>8.9999999999999993E-3</c:v>
                </c:pt>
                <c:pt idx="966">
                  <c:v>8.9999999999999993E-3</c:v>
                </c:pt>
                <c:pt idx="967">
                  <c:v>8.9999999999999993E-3</c:v>
                </c:pt>
                <c:pt idx="968">
                  <c:v>8.9999999999999993E-3</c:v>
                </c:pt>
                <c:pt idx="969">
                  <c:v>8.9999999999999993E-3</c:v>
                </c:pt>
                <c:pt idx="970">
                  <c:v>8.9999999999999993E-3</c:v>
                </c:pt>
                <c:pt idx="971">
                  <c:v>8.9999999999999993E-3</c:v>
                </c:pt>
                <c:pt idx="972">
                  <c:v>8.9999999999999993E-3</c:v>
                </c:pt>
                <c:pt idx="973">
                  <c:v>8.9999999999999993E-3</c:v>
                </c:pt>
                <c:pt idx="974">
                  <c:v>8.9999999999999993E-3</c:v>
                </c:pt>
                <c:pt idx="975">
                  <c:v>8.9999999999999993E-3</c:v>
                </c:pt>
                <c:pt idx="976">
                  <c:v>8.9999999999999993E-3</c:v>
                </c:pt>
                <c:pt idx="977">
                  <c:v>8.9999999999999993E-3</c:v>
                </c:pt>
                <c:pt idx="978">
                  <c:v>8.9999999999999993E-3</c:v>
                </c:pt>
                <c:pt idx="979">
                  <c:v>8.9999999999999993E-3</c:v>
                </c:pt>
                <c:pt idx="980">
                  <c:v>8.9999999999999993E-3</c:v>
                </c:pt>
                <c:pt idx="981">
                  <c:v>8.9999999999999993E-3</c:v>
                </c:pt>
                <c:pt idx="982">
                  <c:v>8.9999999999999993E-3</c:v>
                </c:pt>
                <c:pt idx="983">
                  <c:v>8.9999999999999993E-3</c:v>
                </c:pt>
                <c:pt idx="984">
                  <c:v>8.9999999999999993E-3</c:v>
                </c:pt>
                <c:pt idx="985">
                  <c:v>8.9999999999999993E-3</c:v>
                </c:pt>
                <c:pt idx="986">
                  <c:v>8.9999999999999993E-3</c:v>
                </c:pt>
                <c:pt idx="987">
                  <c:v>8.9999999999999993E-3</c:v>
                </c:pt>
                <c:pt idx="988">
                  <c:v>8.9999999999999993E-3</c:v>
                </c:pt>
                <c:pt idx="989">
                  <c:v>8.9999999999999993E-3</c:v>
                </c:pt>
                <c:pt idx="990">
                  <c:v>8.9999999999999993E-3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DB-459D-A153-DA5C2A38D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263520"/>
        <c:axId val="544261024"/>
      </c:scatterChart>
      <c:valAx>
        <c:axId val="544263520"/>
        <c:scaling>
          <c:orientation val="minMax"/>
          <c:min val="2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Latency [ns]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261024"/>
        <c:crosses val="autoZero"/>
        <c:crossBetween val="midCat"/>
      </c:valAx>
      <c:valAx>
        <c:axId val="5442610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263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20734908136492"/>
          <c:y val="0.19704833770778651"/>
          <c:w val="0.26134820647419071"/>
          <c:h val="7.8125546806649182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25524934383201"/>
          <c:y val="5.4236293379994166E-2"/>
          <c:w val="0.76379965004374462"/>
          <c:h val="0.72299321959755025"/>
        </c:manualLayout>
      </c:layout>
      <c:scatterChart>
        <c:scatterStyle val="smoothMarker"/>
        <c:varyColors val="0"/>
        <c:ser>
          <c:idx val="0"/>
          <c:order val="0"/>
          <c:tx>
            <c:v>One Port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Sheet2!$A$2:$A$13</c:f>
              <c:numCache>
                <c:formatCode>General</c:formatCode>
                <c:ptCount val="12"/>
                <c:pt idx="0">
                  <c:v>60</c:v>
                </c:pt>
                <c:pt idx="1">
                  <c:v>61</c:v>
                </c:pt>
                <c:pt idx="2">
                  <c:v>64</c:v>
                </c:pt>
                <c:pt idx="3">
                  <c:v>65</c:v>
                </c:pt>
                <c:pt idx="4">
                  <c:v>96</c:v>
                </c:pt>
                <c:pt idx="5">
                  <c:v>97</c:v>
                </c:pt>
                <c:pt idx="6">
                  <c:v>128</c:v>
                </c:pt>
                <c:pt idx="7">
                  <c:v>129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1514</c:v>
                </c:pt>
              </c:numCache>
            </c:numRef>
          </c:xVal>
          <c:yVal>
            <c:numRef>
              <c:f>Sheet2!$B$2:$B$13</c:f>
              <c:numCache>
                <c:formatCode>General</c:formatCode>
                <c:ptCount val="12"/>
                <c:pt idx="0">
                  <c:v>694</c:v>
                </c:pt>
                <c:pt idx="1">
                  <c:v>694</c:v>
                </c:pt>
                <c:pt idx="2">
                  <c:v>694</c:v>
                </c:pt>
                <c:pt idx="3">
                  <c:v>707</c:v>
                </c:pt>
                <c:pt idx="4">
                  <c:v>739</c:v>
                </c:pt>
                <c:pt idx="5">
                  <c:v>753</c:v>
                </c:pt>
                <c:pt idx="6">
                  <c:v>792</c:v>
                </c:pt>
                <c:pt idx="7">
                  <c:v>805</c:v>
                </c:pt>
                <c:pt idx="8">
                  <c:v>968</c:v>
                </c:pt>
                <c:pt idx="9">
                  <c:v>1333</c:v>
                </c:pt>
                <c:pt idx="10">
                  <c:v>2063</c:v>
                </c:pt>
                <c:pt idx="11">
                  <c:v>2773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2F4-40C5-B9FE-E0D4BC0A78C8}"/>
            </c:ext>
          </c:extLst>
        </c:ser>
        <c:ser>
          <c:idx val="1"/>
          <c:order val="1"/>
          <c:tx>
            <c:v>Two Ports</c:v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effectLst/>
            </c:spPr>
          </c:marker>
          <c:xVal>
            <c:numRef>
              <c:f>Sheet2!$A$2:$A$13</c:f>
              <c:numCache>
                <c:formatCode>General</c:formatCode>
                <c:ptCount val="12"/>
                <c:pt idx="0">
                  <c:v>60</c:v>
                </c:pt>
                <c:pt idx="1">
                  <c:v>61</c:v>
                </c:pt>
                <c:pt idx="2">
                  <c:v>64</c:v>
                </c:pt>
                <c:pt idx="3">
                  <c:v>65</c:v>
                </c:pt>
                <c:pt idx="4">
                  <c:v>96</c:v>
                </c:pt>
                <c:pt idx="5">
                  <c:v>97</c:v>
                </c:pt>
                <c:pt idx="6">
                  <c:v>128</c:v>
                </c:pt>
                <c:pt idx="7">
                  <c:v>129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1514</c:v>
                </c:pt>
              </c:numCache>
            </c:numRef>
          </c:xVal>
          <c:yVal>
            <c:numRef>
              <c:f>Sheet2!$D$2:$D$13</c:f>
              <c:numCache>
                <c:formatCode>General</c:formatCode>
                <c:ptCount val="12"/>
                <c:pt idx="0">
                  <c:v>694</c:v>
                </c:pt>
                <c:pt idx="1">
                  <c:v>720</c:v>
                </c:pt>
                <c:pt idx="2">
                  <c:v>732</c:v>
                </c:pt>
                <c:pt idx="3">
                  <c:v>739</c:v>
                </c:pt>
                <c:pt idx="4">
                  <c:v>779</c:v>
                </c:pt>
                <c:pt idx="5">
                  <c:v>785</c:v>
                </c:pt>
                <c:pt idx="6">
                  <c:v>870</c:v>
                </c:pt>
                <c:pt idx="7">
                  <c:v>863</c:v>
                </c:pt>
                <c:pt idx="8">
                  <c:v>1098</c:v>
                </c:pt>
                <c:pt idx="9">
                  <c:v>1626</c:v>
                </c:pt>
                <c:pt idx="10">
                  <c:v>2663</c:v>
                </c:pt>
                <c:pt idx="11">
                  <c:v>3686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2F4-40C5-B9FE-E0D4BC0A7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606672"/>
        <c:axId val="543607088"/>
      </c:scatterChart>
      <c:valAx>
        <c:axId val="54360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Packet Size [B]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607088"/>
        <c:crosses val="autoZero"/>
        <c:crossBetween val="midCat"/>
      </c:valAx>
      <c:valAx>
        <c:axId val="54360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Latency [ns]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606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69378827646536"/>
          <c:y val="0.59317074948964721"/>
          <c:w val="0.18519510061242345"/>
          <c:h val="0.1562510936132983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95314873532637"/>
          <c:y val="5.9519518149255095E-2"/>
          <c:w val="0.79313721951408311"/>
          <c:h val="0.6873517981945807"/>
        </c:manualLayout>
      </c:layout>
      <c:scatterChart>
        <c:scatterStyle val="lineMarker"/>
        <c:varyColors val="0"/>
        <c:ser>
          <c:idx val="0"/>
          <c:order val="0"/>
          <c:tx>
            <c:v>Switch Datapath</c:v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'PCIe Gen 3'!$A$28:$A$540</c:f>
              <c:numCache>
                <c:formatCode>General</c:formatCode>
                <c:ptCount val="513"/>
                <c:pt idx="0">
                  <c:v>64</c:v>
                </c:pt>
                <c:pt idx="1">
                  <c:v>65</c:v>
                </c:pt>
                <c:pt idx="2">
                  <c:v>66</c:v>
                </c:pt>
                <c:pt idx="3">
                  <c:v>67</c:v>
                </c:pt>
                <c:pt idx="4">
                  <c:v>68</c:v>
                </c:pt>
                <c:pt idx="5">
                  <c:v>69</c:v>
                </c:pt>
                <c:pt idx="6">
                  <c:v>70</c:v>
                </c:pt>
                <c:pt idx="7">
                  <c:v>71</c:v>
                </c:pt>
                <c:pt idx="8">
                  <c:v>72</c:v>
                </c:pt>
                <c:pt idx="9">
                  <c:v>73</c:v>
                </c:pt>
                <c:pt idx="10">
                  <c:v>74</c:v>
                </c:pt>
                <c:pt idx="11">
                  <c:v>75</c:v>
                </c:pt>
                <c:pt idx="12">
                  <c:v>76</c:v>
                </c:pt>
                <c:pt idx="13">
                  <c:v>77</c:v>
                </c:pt>
                <c:pt idx="14">
                  <c:v>78</c:v>
                </c:pt>
                <c:pt idx="15">
                  <c:v>79</c:v>
                </c:pt>
                <c:pt idx="16">
                  <c:v>80</c:v>
                </c:pt>
                <c:pt idx="17">
                  <c:v>81</c:v>
                </c:pt>
                <c:pt idx="18">
                  <c:v>82</c:v>
                </c:pt>
                <c:pt idx="19">
                  <c:v>83</c:v>
                </c:pt>
                <c:pt idx="20">
                  <c:v>84</c:v>
                </c:pt>
                <c:pt idx="21">
                  <c:v>85</c:v>
                </c:pt>
                <c:pt idx="22">
                  <c:v>86</c:v>
                </c:pt>
                <c:pt idx="23">
                  <c:v>87</c:v>
                </c:pt>
                <c:pt idx="24">
                  <c:v>88</c:v>
                </c:pt>
                <c:pt idx="25">
                  <c:v>89</c:v>
                </c:pt>
                <c:pt idx="26">
                  <c:v>90</c:v>
                </c:pt>
                <c:pt idx="27">
                  <c:v>91</c:v>
                </c:pt>
                <c:pt idx="28">
                  <c:v>92</c:v>
                </c:pt>
                <c:pt idx="29">
                  <c:v>93</c:v>
                </c:pt>
                <c:pt idx="30">
                  <c:v>94</c:v>
                </c:pt>
                <c:pt idx="31">
                  <c:v>95</c:v>
                </c:pt>
                <c:pt idx="32">
                  <c:v>96</c:v>
                </c:pt>
                <c:pt idx="33">
                  <c:v>97</c:v>
                </c:pt>
                <c:pt idx="34">
                  <c:v>98</c:v>
                </c:pt>
                <c:pt idx="35">
                  <c:v>99</c:v>
                </c:pt>
                <c:pt idx="36">
                  <c:v>100</c:v>
                </c:pt>
                <c:pt idx="37">
                  <c:v>101</c:v>
                </c:pt>
                <c:pt idx="38">
                  <c:v>102</c:v>
                </c:pt>
                <c:pt idx="39">
                  <c:v>103</c:v>
                </c:pt>
                <c:pt idx="40">
                  <c:v>104</c:v>
                </c:pt>
                <c:pt idx="41">
                  <c:v>105</c:v>
                </c:pt>
                <c:pt idx="42">
                  <c:v>106</c:v>
                </c:pt>
                <c:pt idx="43">
                  <c:v>107</c:v>
                </c:pt>
                <c:pt idx="44">
                  <c:v>108</c:v>
                </c:pt>
                <c:pt idx="45">
                  <c:v>109</c:v>
                </c:pt>
                <c:pt idx="46">
                  <c:v>110</c:v>
                </c:pt>
                <c:pt idx="47">
                  <c:v>111</c:v>
                </c:pt>
                <c:pt idx="48">
                  <c:v>112</c:v>
                </c:pt>
                <c:pt idx="49">
                  <c:v>113</c:v>
                </c:pt>
                <c:pt idx="50">
                  <c:v>114</c:v>
                </c:pt>
                <c:pt idx="51">
                  <c:v>115</c:v>
                </c:pt>
                <c:pt idx="52">
                  <c:v>116</c:v>
                </c:pt>
                <c:pt idx="53">
                  <c:v>117</c:v>
                </c:pt>
                <c:pt idx="54">
                  <c:v>118</c:v>
                </c:pt>
                <c:pt idx="55">
                  <c:v>119</c:v>
                </c:pt>
                <c:pt idx="56">
                  <c:v>120</c:v>
                </c:pt>
                <c:pt idx="57">
                  <c:v>121</c:v>
                </c:pt>
                <c:pt idx="58">
                  <c:v>122</c:v>
                </c:pt>
                <c:pt idx="59">
                  <c:v>123</c:v>
                </c:pt>
                <c:pt idx="60">
                  <c:v>124</c:v>
                </c:pt>
                <c:pt idx="61">
                  <c:v>125</c:v>
                </c:pt>
                <c:pt idx="62">
                  <c:v>126</c:v>
                </c:pt>
                <c:pt idx="63">
                  <c:v>127</c:v>
                </c:pt>
                <c:pt idx="64">
                  <c:v>128</c:v>
                </c:pt>
                <c:pt idx="65">
                  <c:v>129</c:v>
                </c:pt>
                <c:pt idx="66">
                  <c:v>130</c:v>
                </c:pt>
                <c:pt idx="67">
                  <c:v>131</c:v>
                </c:pt>
                <c:pt idx="68">
                  <c:v>132</c:v>
                </c:pt>
                <c:pt idx="69">
                  <c:v>133</c:v>
                </c:pt>
                <c:pt idx="70">
                  <c:v>134</c:v>
                </c:pt>
                <c:pt idx="71">
                  <c:v>135</c:v>
                </c:pt>
                <c:pt idx="72">
                  <c:v>136</c:v>
                </c:pt>
                <c:pt idx="73">
                  <c:v>137</c:v>
                </c:pt>
                <c:pt idx="74">
                  <c:v>138</c:v>
                </c:pt>
                <c:pt idx="75">
                  <c:v>139</c:v>
                </c:pt>
                <c:pt idx="76">
                  <c:v>140</c:v>
                </c:pt>
                <c:pt idx="77">
                  <c:v>141</c:v>
                </c:pt>
                <c:pt idx="78">
                  <c:v>142</c:v>
                </c:pt>
                <c:pt idx="79">
                  <c:v>143</c:v>
                </c:pt>
                <c:pt idx="80">
                  <c:v>144</c:v>
                </c:pt>
                <c:pt idx="81">
                  <c:v>145</c:v>
                </c:pt>
                <c:pt idx="82">
                  <c:v>146</c:v>
                </c:pt>
                <c:pt idx="83">
                  <c:v>147</c:v>
                </c:pt>
                <c:pt idx="84">
                  <c:v>148</c:v>
                </c:pt>
                <c:pt idx="85">
                  <c:v>149</c:v>
                </c:pt>
                <c:pt idx="86">
                  <c:v>150</c:v>
                </c:pt>
                <c:pt idx="87">
                  <c:v>151</c:v>
                </c:pt>
                <c:pt idx="88">
                  <c:v>152</c:v>
                </c:pt>
                <c:pt idx="89">
                  <c:v>153</c:v>
                </c:pt>
                <c:pt idx="90">
                  <c:v>154</c:v>
                </c:pt>
                <c:pt idx="91">
                  <c:v>155</c:v>
                </c:pt>
                <c:pt idx="92">
                  <c:v>156</c:v>
                </c:pt>
                <c:pt idx="93">
                  <c:v>157</c:v>
                </c:pt>
                <c:pt idx="94">
                  <c:v>158</c:v>
                </c:pt>
                <c:pt idx="95">
                  <c:v>159</c:v>
                </c:pt>
                <c:pt idx="96">
                  <c:v>160</c:v>
                </c:pt>
                <c:pt idx="97">
                  <c:v>161</c:v>
                </c:pt>
                <c:pt idx="98">
                  <c:v>162</c:v>
                </c:pt>
                <c:pt idx="99">
                  <c:v>163</c:v>
                </c:pt>
                <c:pt idx="100">
                  <c:v>164</c:v>
                </c:pt>
                <c:pt idx="101">
                  <c:v>165</c:v>
                </c:pt>
                <c:pt idx="102">
                  <c:v>166</c:v>
                </c:pt>
                <c:pt idx="103">
                  <c:v>167</c:v>
                </c:pt>
                <c:pt idx="104">
                  <c:v>168</c:v>
                </c:pt>
                <c:pt idx="105">
                  <c:v>169</c:v>
                </c:pt>
                <c:pt idx="106">
                  <c:v>170</c:v>
                </c:pt>
                <c:pt idx="107">
                  <c:v>171</c:v>
                </c:pt>
                <c:pt idx="108">
                  <c:v>172</c:v>
                </c:pt>
                <c:pt idx="109">
                  <c:v>173</c:v>
                </c:pt>
                <c:pt idx="110">
                  <c:v>174</c:v>
                </c:pt>
                <c:pt idx="111">
                  <c:v>175</c:v>
                </c:pt>
                <c:pt idx="112">
                  <c:v>176</c:v>
                </c:pt>
                <c:pt idx="113">
                  <c:v>177</c:v>
                </c:pt>
                <c:pt idx="114">
                  <c:v>178</c:v>
                </c:pt>
                <c:pt idx="115">
                  <c:v>179</c:v>
                </c:pt>
                <c:pt idx="116">
                  <c:v>180</c:v>
                </c:pt>
                <c:pt idx="117">
                  <c:v>181</c:v>
                </c:pt>
                <c:pt idx="118">
                  <c:v>182</c:v>
                </c:pt>
                <c:pt idx="119">
                  <c:v>183</c:v>
                </c:pt>
                <c:pt idx="120">
                  <c:v>184</c:v>
                </c:pt>
                <c:pt idx="121">
                  <c:v>185</c:v>
                </c:pt>
                <c:pt idx="122">
                  <c:v>186</c:v>
                </c:pt>
                <c:pt idx="123">
                  <c:v>187</c:v>
                </c:pt>
                <c:pt idx="124">
                  <c:v>188</c:v>
                </c:pt>
                <c:pt idx="125">
                  <c:v>189</c:v>
                </c:pt>
                <c:pt idx="126">
                  <c:v>190</c:v>
                </c:pt>
                <c:pt idx="127">
                  <c:v>191</c:v>
                </c:pt>
                <c:pt idx="128">
                  <c:v>192</c:v>
                </c:pt>
                <c:pt idx="129">
                  <c:v>193</c:v>
                </c:pt>
                <c:pt idx="130">
                  <c:v>194</c:v>
                </c:pt>
                <c:pt idx="131">
                  <c:v>195</c:v>
                </c:pt>
                <c:pt idx="132">
                  <c:v>196</c:v>
                </c:pt>
                <c:pt idx="133">
                  <c:v>197</c:v>
                </c:pt>
                <c:pt idx="134">
                  <c:v>198</c:v>
                </c:pt>
                <c:pt idx="135">
                  <c:v>199</c:v>
                </c:pt>
                <c:pt idx="136">
                  <c:v>200</c:v>
                </c:pt>
                <c:pt idx="137">
                  <c:v>201</c:v>
                </c:pt>
                <c:pt idx="138">
                  <c:v>202</c:v>
                </c:pt>
                <c:pt idx="139">
                  <c:v>203</c:v>
                </c:pt>
                <c:pt idx="140">
                  <c:v>204</c:v>
                </c:pt>
                <c:pt idx="141">
                  <c:v>205</c:v>
                </c:pt>
                <c:pt idx="142">
                  <c:v>206</c:v>
                </c:pt>
                <c:pt idx="143">
                  <c:v>207</c:v>
                </c:pt>
                <c:pt idx="144">
                  <c:v>208</c:v>
                </c:pt>
                <c:pt idx="145">
                  <c:v>209</c:v>
                </c:pt>
                <c:pt idx="146">
                  <c:v>210</c:v>
                </c:pt>
                <c:pt idx="147">
                  <c:v>211</c:v>
                </c:pt>
                <c:pt idx="148">
                  <c:v>212</c:v>
                </c:pt>
                <c:pt idx="149">
                  <c:v>213</c:v>
                </c:pt>
                <c:pt idx="150">
                  <c:v>214</c:v>
                </c:pt>
                <c:pt idx="151">
                  <c:v>215</c:v>
                </c:pt>
                <c:pt idx="152">
                  <c:v>216</c:v>
                </c:pt>
                <c:pt idx="153">
                  <c:v>217</c:v>
                </c:pt>
                <c:pt idx="154">
                  <c:v>218</c:v>
                </c:pt>
                <c:pt idx="155">
                  <c:v>219</c:v>
                </c:pt>
                <c:pt idx="156">
                  <c:v>220</c:v>
                </c:pt>
                <c:pt idx="157">
                  <c:v>221</c:v>
                </c:pt>
                <c:pt idx="158">
                  <c:v>222</c:v>
                </c:pt>
                <c:pt idx="159">
                  <c:v>223</c:v>
                </c:pt>
                <c:pt idx="160">
                  <c:v>224</c:v>
                </c:pt>
                <c:pt idx="161">
                  <c:v>225</c:v>
                </c:pt>
                <c:pt idx="162">
                  <c:v>226</c:v>
                </c:pt>
                <c:pt idx="163">
                  <c:v>227</c:v>
                </c:pt>
                <c:pt idx="164">
                  <c:v>228</c:v>
                </c:pt>
                <c:pt idx="165">
                  <c:v>229</c:v>
                </c:pt>
                <c:pt idx="166">
                  <c:v>230</c:v>
                </c:pt>
                <c:pt idx="167">
                  <c:v>231</c:v>
                </c:pt>
                <c:pt idx="168">
                  <c:v>232</c:v>
                </c:pt>
                <c:pt idx="169">
                  <c:v>233</c:v>
                </c:pt>
                <c:pt idx="170">
                  <c:v>234</c:v>
                </c:pt>
                <c:pt idx="171">
                  <c:v>235</c:v>
                </c:pt>
                <c:pt idx="172">
                  <c:v>236</c:v>
                </c:pt>
                <c:pt idx="173">
                  <c:v>237</c:v>
                </c:pt>
                <c:pt idx="174">
                  <c:v>238</c:v>
                </c:pt>
                <c:pt idx="175">
                  <c:v>239</c:v>
                </c:pt>
                <c:pt idx="176">
                  <c:v>240</c:v>
                </c:pt>
                <c:pt idx="177">
                  <c:v>241</c:v>
                </c:pt>
                <c:pt idx="178">
                  <c:v>242</c:v>
                </c:pt>
                <c:pt idx="179">
                  <c:v>243</c:v>
                </c:pt>
                <c:pt idx="180">
                  <c:v>244</c:v>
                </c:pt>
                <c:pt idx="181">
                  <c:v>245</c:v>
                </c:pt>
                <c:pt idx="182">
                  <c:v>246</c:v>
                </c:pt>
                <c:pt idx="183">
                  <c:v>247</c:v>
                </c:pt>
                <c:pt idx="184">
                  <c:v>248</c:v>
                </c:pt>
                <c:pt idx="185">
                  <c:v>249</c:v>
                </c:pt>
                <c:pt idx="186">
                  <c:v>250</c:v>
                </c:pt>
                <c:pt idx="187">
                  <c:v>251</c:v>
                </c:pt>
                <c:pt idx="188">
                  <c:v>252</c:v>
                </c:pt>
                <c:pt idx="189">
                  <c:v>253</c:v>
                </c:pt>
                <c:pt idx="190">
                  <c:v>254</c:v>
                </c:pt>
                <c:pt idx="191">
                  <c:v>255</c:v>
                </c:pt>
                <c:pt idx="192">
                  <c:v>256</c:v>
                </c:pt>
                <c:pt idx="193">
                  <c:v>257</c:v>
                </c:pt>
                <c:pt idx="194">
                  <c:v>258</c:v>
                </c:pt>
                <c:pt idx="195">
                  <c:v>259</c:v>
                </c:pt>
                <c:pt idx="196">
                  <c:v>260</c:v>
                </c:pt>
                <c:pt idx="197">
                  <c:v>261</c:v>
                </c:pt>
                <c:pt idx="198">
                  <c:v>262</c:v>
                </c:pt>
                <c:pt idx="199">
                  <c:v>263</c:v>
                </c:pt>
                <c:pt idx="200">
                  <c:v>264</c:v>
                </c:pt>
                <c:pt idx="201">
                  <c:v>265</c:v>
                </c:pt>
                <c:pt idx="202">
                  <c:v>266</c:v>
                </c:pt>
                <c:pt idx="203">
                  <c:v>267</c:v>
                </c:pt>
                <c:pt idx="204">
                  <c:v>268</c:v>
                </c:pt>
                <c:pt idx="205">
                  <c:v>269</c:v>
                </c:pt>
                <c:pt idx="206">
                  <c:v>270</c:v>
                </c:pt>
                <c:pt idx="207">
                  <c:v>271</c:v>
                </c:pt>
                <c:pt idx="208">
                  <c:v>272</c:v>
                </c:pt>
                <c:pt idx="209">
                  <c:v>273</c:v>
                </c:pt>
                <c:pt idx="210">
                  <c:v>274</c:v>
                </c:pt>
                <c:pt idx="211">
                  <c:v>275</c:v>
                </c:pt>
                <c:pt idx="212">
                  <c:v>276</c:v>
                </c:pt>
                <c:pt idx="213">
                  <c:v>277</c:v>
                </c:pt>
                <c:pt idx="214">
                  <c:v>278</c:v>
                </c:pt>
                <c:pt idx="215">
                  <c:v>279</c:v>
                </c:pt>
                <c:pt idx="216">
                  <c:v>280</c:v>
                </c:pt>
                <c:pt idx="217">
                  <c:v>281</c:v>
                </c:pt>
                <c:pt idx="218">
                  <c:v>282</c:v>
                </c:pt>
                <c:pt idx="219">
                  <c:v>283</c:v>
                </c:pt>
                <c:pt idx="220">
                  <c:v>284</c:v>
                </c:pt>
                <c:pt idx="221">
                  <c:v>285</c:v>
                </c:pt>
                <c:pt idx="222">
                  <c:v>286</c:v>
                </c:pt>
                <c:pt idx="223">
                  <c:v>287</c:v>
                </c:pt>
                <c:pt idx="224">
                  <c:v>288</c:v>
                </c:pt>
                <c:pt idx="225">
                  <c:v>289</c:v>
                </c:pt>
                <c:pt idx="226">
                  <c:v>290</c:v>
                </c:pt>
                <c:pt idx="227">
                  <c:v>291</c:v>
                </c:pt>
                <c:pt idx="228">
                  <c:v>292</c:v>
                </c:pt>
                <c:pt idx="229">
                  <c:v>293</c:v>
                </c:pt>
                <c:pt idx="230">
                  <c:v>294</c:v>
                </c:pt>
                <c:pt idx="231">
                  <c:v>295</c:v>
                </c:pt>
                <c:pt idx="232">
                  <c:v>296</c:v>
                </c:pt>
                <c:pt idx="233">
                  <c:v>297</c:v>
                </c:pt>
                <c:pt idx="234">
                  <c:v>298</c:v>
                </c:pt>
                <c:pt idx="235">
                  <c:v>299</c:v>
                </c:pt>
                <c:pt idx="236">
                  <c:v>300</c:v>
                </c:pt>
                <c:pt idx="237">
                  <c:v>301</c:v>
                </c:pt>
                <c:pt idx="238">
                  <c:v>302</c:v>
                </c:pt>
                <c:pt idx="239">
                  <c:v>303</c:v>
                </c:pt>
                <c:pt idx="240">
                  <c:v>304</c:v>
                </c:pt>
                <c:pt idx="241">
                  <c:v>305</c:v>
                </c:pt>
                <c:pt idx="242">
                  <c:v>306</c:v>
                </c:pt>
                <c:pt idx="243">
                  <c:v>307</c:v>
                </c:pt>
                <c:pt idx="244">
                  <c:v>308</c:v>
                </c:pt>
                <c:pt idx="245">
                  <c:v>309</c:v>
                </c:pt>
                <c:pt idx="246">
                  <c:v>310</c:v>
                </c:pt>
                <c:pt idx="247">
                  <c:v>311</c:v>
                </c:pt>
                <c:pt idx="248">
                  <c:v>312</c:v>
                </c:pt>
                <c:pt idx="249">
                  <c:v>313</c:v>
                </c:pt>
                <c:pt idx="250">
                  <c:v>314</c:v>
                </c:pt>
                <c:pt idx="251">
                  <c:v>315</c:v>
                </c:pt>
                <c:pt idx="252">
                  <c:v>316</c:v>
                </c:pt>
                <c:pt idx="253">
                  <c:v>317</c:v>
                </c:pt>
                <c:pt idx="254">
                  <c:v>318</c:v>
                </c:pt>
                <c:pt idx="255">
                  <c:v>319</c:v>
                </c:pt>
                <c:pt idx="256">
                  <c:v>320</c:v>
                </c:pt>
                <c:pt idx="257">
                  <c:v>321</c:v>
                </c:pt>
                <c:pt idx="258">
                  <c:v>322</c:v>
                </c:pt>
                <c:pt idx="259">
                  <c:v>323</c:v>
                </c:pt>
                <c:pt idx="260">
                  <c:v>324</c:v>
                </c:pt>
                <c:pt idx="261">
                  <c:v>325</c:v>
                </c:pt>
                <c:pt idx="262">
                  <c:v>326</c:v>
                </c:pt>
                <c:pt idx="263">
                  <c:v>327</c:v>
                </c:pt>
                <c:pt idx="264">
                  <c:v>328</c:v>
                </c:pt>
                <c:pt idx="265">
                  <c:v>329</c:v>
                </c:pt>
                <c:pt idx="266">
                  <c:v>330</c:v>
                </c:pt>
                <c:pt idx="267">
                  <c:v>331</c:v>
                </c:pt>
                <c:pt idx="268">
                  <c:v>332</c:v>
                </c:pt>
                <c:pt idx="269">
                  <c:v>333</c:v>
                </c:pt>
                <c:pt idx="270">
                  <c:v>334</c:v>
                </c:pt>
                <c:pt idx="271">
                  <c:v>335</c:v>
                </c:pt>
                <c:pt idx="272">
                  <c:v>336</c:v>
                </c:pt>
                <c:pt idx="273">
                  <c:v>337</c:v>
                </c:pt>
                <c:pt idx="274">
                  <c:v>338</c:v>
                </c:pt>
                <c:pt idx="275">
                  <c:v>339</c:v>
                </c:pt>
                <c:pt idx="276">
                  <c:v>340</c:v>
                </c:pt>
                <c:pt idx="277">
                  <c:v>341</c:v>
                </c:pt>
                <c:pt idx="278">
                  <c:v>342</c:v>
                </c:pt>
                <c:pt idx="279">
                  <c:v>343</c:v>
                </c:pt>
                <c:pt idx="280">
                  <c:v>344</c:v>
                </c:pt>
                <c:pt idx="281">
                  <c:v>345</c:v>
                </c:pt>
                <c:pt idx="282">
                  <c:v>346</c:v>
                </c:pt>
                <c:pt idx="283">
                  <c:v>347</c:v>
                </c:pt>
                <c:pt idx="284">
                  <c:v>348</c:v>
                </c:pt>
                <c:pt idx="285">
                  <c:v>349</c:v>
                </c:pt>
                <c:pt idx="286">
                  <c:v>350</c:v>
                </c:pt>
                <c:pt idx="287">
                  <c:v>351</c:v>
                </c:pt>
                <c:pt idx="288">
                  <c:v>352</c:v>
                </c:pt>
                <c:pt idx="289">
                  <c:v>353</c:v>
                </c:pt>
                <c:pt idx="290">
                  <c:v>354</c:v>
                </c:pt>
                <c:pt idx="291">
                  <c:v>355</c:v>
                </c:pt>
                <c:pt idx="292">
                  <c:v>356</c:v>
                </c:pt>
                <c:pt idx="293">
                  <c:v>357</c:v>
                </c:pt>
                <c:pt idx="294">
                  <c:v>358</c:v>
                </c:pt>
                <c:pt idx="295">
                  <c:v>359</c:v>
                </c:pt>
                <c:pt idx="296">
                  <c:v>360</c:v>
                </c:pt>
                <c:pt idx="297">
                  <c:v>361</c:v>
                </c:pt>
                <c:pt idx="298">
                  <c:v>362</c:v>
                </c:pt>
                <c:pt idx="299">
                  <c:v>363</c:v>
                </c:pt>
                <c:pt idx="300">
                  <c:v>364</c:v>
                </c:pt>
                <c:pt idx="301">
                  <c:v>365</c:v>
                </c:pt>
                <c:pt idx="302">
                  <c:v>366</c:v>
                </c:pt>
                <c:pt idx="303">
                  <c:v>367</c:v>
                </c:pt>
                <c:pt idx="304">
                  <c:v>368</c:v>
                </c:pt>
                <c:pt idx="305">
                  <c:v>369</c:v>
                </c:pt>
                <c:pt idx="306">
                  <c:v>370</c:v>
                </c:pt>
                <c:pt idx="307">
                  <c:v>371</c:v>
                </c:pt>
                <c:pt idx="308">
                  <c:v>372</c:v>
                </c:pt>
                <c:pt idx="309">
                  <c:v>373</c:v>
                </c:pt>
                <c:pt idx="310">
                  <c:v>374</c:v>
                </c:pt>
                <c:pt idx="311">
                  <c:v>375</c:v>
                </c:pt>
                <c:pt idx="312">
                  <c:v>376</c:v>
                </c:pt>
                <c:pt idx="313">
                  <c:v>377</c:v>
                </c:pt>
                <c:pt idx="314">
                  <c:v>378</c:v>
                </c:pt>
                <c:pt idx="315">
                  <c:v>379</c:v>
                </c:pt>
                <c:pt idx="316">
                  <c:v>380</c:v>
                </c:pt>
                <c:pt idx="317">
                  <c:v>381</c:v>
                </c:pt>
                <c:pt idx="318">
                  <c:v>382</c:v>
                </c:pt>
                <c:pt idx="319">
                  <c:v>383</c:v>
                </c:pt>
                <c:pt idx="320">
                  <c:v>384</c:v>
                </c:pt>
                <c:pt idx="321">
                  <c:v>385</c:v>
                </c:pt>
                <c:pt idx="322">
                  <c:v>386</c:v>
                </c:pt>
                <c:pt idx="323">
                  <c:v>387</c:v>
                </c:pt>
                <c:pt idx="324">
                  <c:v>388</c:v>
                </c:pt>
                <c:pt idx="325">
                  <c:v>389</c:v>
                </c:pt>
                <c:pt idx="326">
                  <c:v>390</c:v>
                </c:pt>
                <c:pt idx="327">
                  <c:v>391</c:v>
                </c:pt>
                <c:pt idx="328">
                  <c:v>392</c:v>
                </c:pt>
                <c:pt idx="329">
                  <c:v>393</c:v>
                </c:pt>
                <c:pt idx="330">
                  <c:v>394</c:v>
                </c:pt>
                <c:pt idx="331">
                  <c:v>395</c:v>
                </c:pt>
                <c:pt idx="332">
                  <c:v>396</c:v>
                </c:pt>
                <c:pt idx="333">
                  <c:v>397</c:v>
                </c:pt>
                <c:pt idx="334">
                  <c:v>398</c:v>
                </c:pt>
                <c:pt idx="335">
                  <c:v>399</c:v>
                </c:pt>
                <c:pt idx="336">
                  <c:v>400</c:v>
                </c:pt>
                <c:pt idx="337">
                  <c:v>401</c:v>
                </c:pt>
                <c:pt idx="338">
                  <c:v>402</c:v>
                </c:pt>
                <c:pt idx="339">
                  <c:v>403</c:v>
                </c:pt>
                <c:pt idx="340">
                  <c:v>404</c:v>
                </c:pt>
                <c:pt idx="341">
                  <c:v>405</c:v>
                </c:pt>
                <c:pt idx="342">
                  <c:v>406</c:v>
                </c:pt>
                <c:pt idx="343">
                  <c:v>407</c:v>
                </c:pt>
                <c:pt idx="344">
                  <c:v>408</c:v>
                </c:pt>
                <c:pt idx="345">
                  <c:v>409</c:v>
                </c:pt>
                <c:pt idx="346">
                  <c:v>410</c:v>
                </c:pt>
                <c:pt idx="347">
                  <c:v>411</c:v>
                </c:pt>
                <c:pt idx="348">
                  <c:v>412</c:v>
                </c:pt>
                <c:pt idx="349">
                  <c:v>413</c:v>
                </c:pt>
                <c:pt idx="350">
                  <c:v>414</c:v>
                </c:pt>
                <c:pt idx="351">
                  <c:v>415</c:v>
                </c:pt>
                <c:pt idx="352">
                  <c:v>416</c:v>
                </c:pt>
                <c:pt idx="353">
                  <c:v>417</c:v>
                </c:pt>
                <c:pt idx="354">
                  <c:v>418</c:v>
                </c:pt>
                <c:pt idx="355">
                  <c:v>419</c:v>
                </c:pt>
                <c:pt idx="356">
                  <c:v>420</c:v>
                </c:pt>
                <c:pt idx="357">
                  <c:v>421</c:v>
                </c:pt>
                <c:pt idx="358">
                  <c:v>422</c:v>
                </c:pt>
                <c:pt idx="359">
                  <c:v>423</c:v>
                </c:pt>
                <c:pt idx="360">
                  <c:v>424</c:v>
                </c:pt>
                <c:pt idx="361">
                  <c:v>425</c:v>
                </c:pt>
                <c:pt idx="362">
                  <c:v>426</c:v>
                </c:pt>
                <c:pt idx="363">
                  <c:v>427</c:v>
                </c:pt>
                <c:pt idx="364">
                  <c:v>428</c:v>
                </c:pt>
                <c:pt idx="365">
                  <c:v>429</c:v>
                </c:pt>
                <c:pt idx="366">
                  <c:v>430</c:v>
                </c:pt>
                <c:pt idx="367">
                  <c:v>431</c:v>
                </c:pt>
                <c:pt idx="368">
                  <c:v>432</c:v>
                </c:pt>
                <c:pt idx="369">
                  <c:v>433</c:v>
                </c:pt>
                <c:pt idx="370">
                  <c:v>434</c:v>
                </c:pt>
                <c:pt idx="371">
                  <c:v>435</c:v>
                </c:pt>
                <c:pt idx="372">
                  <c:v>436</c:v>
                </c:pt>
                <c:pt idx="373">
                  <c:v>437</c:v>
                </c:pt>
                <c:pt idx="374">
                  <c:v>438</c:v>
                </c:pt>
                <c:pt idx="375">
                  <c:v>439</c:v>
                </c:pt>
                <c:pt idx="376">
                  <c:v>440</c:v>
                </c:pt>
                <c:pt idx="377">
                  <c:v>441</c:v>
                </c:pt>
                <c:pt idx="378">
                  <c:v>442</c:v>
                </c:pt>
                <c:pt idx="379">
                  <c:v>443</c:v>
                </c:pt>
                <c:pt idx="380">
                  <c:v>444</c:v>
                </c:pt>
                <c:pt idx="381">
                  <c:v>445</c:v>
                </c:pt>
                <c:pt idx="382">
                  <c:v>446</c:v>
                </c:pt>
                <c:pt idx="383">
                  <c:v>447</c:v>
                </c:pt>
                <c:pt idx="384">
                  <c:v>448</c:v>
                </c:pt>
                <c:pt idx="385">
                  <c:v>449</c:v>
                </c:pt>
                <c:pt idx="386">
                  <c:v>450</c:v>
                </c:pt>
                <c:pt idx="387">
                  <c:v>451</c:v>
                </c:pt>
                <c:pt idx="388">
                  <c:v>452</c:v>
                </c:pt>
                <c:pt idx="389">
                  <c:v>453</c:v>
                </c:pt>
                <c:pt idx="390">
                  <c:v>454</c:v>
                </c:pt>
                <c:pt idx="391">
                  <c:v>455</c:v>
                </c:pt>
                <c:pt idx="392">
                  <c:v>456</c:v>
                </c:pt>
                <c:pt idx="393">
                  <c:v>457</c:v>
                </c:pt>
                <c:pt idx="394">
                  <c:v>458</c:v>
                </c:pt>
                <c:pt idx="395">
                  <c:v>459</c:v>
                </c:pt>
                <c:pt idx="396">
                  <c:v>460</c:v>
                </c:pt>
                <c:pt idx="397">
                  <c:v>461</c:v>
                </c:pt>
                <c:pt idx="398">
                  <c:v>462</c:v>
                </c:pt>
                <c:pt idx="399">
                  <c:v>463</c:v>
                </c:pt>
                <c:pt idx="400">
                  <c:v>464</c:v>
                </c:pt>
                <c:pt idx="401">
                  <c:v>465</c:v>
                </c:pt>
                <c:pt idx="402">
                  <c:v>466</c:v>
                </c:pt>
                <c:pt idx="403">
                  <c:v>467</c:v>
                </c:pt>
                <c:pt idx="404">
                  <c:v>468</c:v>
                </c:pt>
                <c:pt idx="405">
                  <c:v>469</c:v>
                </c:pt>
                <c:pt idx="406">
                  <c:v>470</c:v>
                </c:pt>
                <c:pt idx="407">
                  <c:v>471</c:v>
                </c:pt>
                <c:pt idx="408">
                  <c:v>472</c:v>
                </c:pt>
                <c:pt idx="409">
                  <c:v>473</c:v>
                </c:pt>
                <c:pt idx="410">
                  <c:v>474</c:v>
                </c:pt>
                <c:pt idx="411">
                  <c:v>475</c:v>
                </c:pt>
                <c:pt idx="412">
                  <c:v>476</c:v>
                </c:pt>
                <c:pt idx="413">
                  <c:v>477</c:v>
                </c:pt>
                <c:pt idx="414">
                  <c:v>478</c:v>
                </c:pt>
                <c:pt idx="415">
                  <c:v>479</c:v>
                </c:pt>
                <c:pt idx="416">
                  <c:v>480</c:v>
                </c:pt>
                <c:pt idx="417">
                  <c:v>481</c:v>
                </c:pt>
                <c:pt idx="418">
                  <c:v>482</c:v>
                </c:pt>
                <c:pt idx="419">
                  <c:v>483</c:v>
                </c:pt>
                <c:pt idx="420">
                  <c:v>484</c:v>
                </c:pt>
                <c:pt idx="421">
                  <c:v>485</c:v>
                </c:pt>
                <c:pt idx="422">
                  <c:v>486</c:v>
                </c:pt>
                <c:pt idx="423">
                  <c:v>487</c:v>
                </c:pt>
                <c:pt idx="424">
                  <c:v>488</c:v>
                </c:pt>
                <c:pt idx="425">
                  <c:v>489</c:v>
                </c:pt>
                <c:pt idx="426">
                  <c:v>490</c:v>
                </c:pt>
                <c:pt idx="427">
                  <c:v>491</c:v>
                </c:pt>
                <c:pt idx="428">
                  <c:v>492</c:v>
                </c:pt>
                <c:pt idx="429">
                  <c:v>493</c:v>
                </c:pt>
                <c:pt idx="430">
                  <c:v>494</c:v>
                </c:pt>
                <c:pt idx="431">
                  <c:v>495</c:v>
                </c:pt>
                <c:pt idx="432">
                  <c:v>496</c:v>
                </c:pt>
                <c:pt idx="433">
                  <c:v>497</c:v>
                </c:pt>
                <c:pt idx="434">
                  <c:v>498</c:v>
                </c:pt>
                <c:pt idx="435">
                  <c:v>499</c:v>
                </c:pt>
                <c:pt idx="436">
                  <c:v>500</c:v>
                </c:pt>
                <c:pt idx="437">
                  <c:v>501</c:v>
                </c:pt>
                <c:pt idx="438">
                  <c:v>502</c:v>
                </c:pt>
                <c:pt idx="439">
                  <c:v>503</c:v>
                </c:pt>
                <c:pt idx="440">
                  <c:v>504</c:v>
                </c:pt>
                <c:pt idx="441">
                  <c:v>505</c:v>
                </c:pt>
                <c:pt idx="442">
                  <c:v>506</c:v>
                </c:pt>
                <c:pt idx="443">
                  <c:v>507</c:v>
                </c:pt>
                <c:pt idx="444">
                  <c:v>508</c:v>
                </c:pt>
                <c:pt idx="445">
                  <c:v>509</c:v>
                </c:pt>
                <c:pt idx="446">
                  <c:v>510</c:v>
                </c:pt>
                <c:pt idx="447">
                  <c:v>511</c:v>
                </c:pt>
                <c:pt idx="448">
                  <c:v>512</c:v>
                </c:pt>
                <c:pt idx="449">
                  <c:v>513</c:v>
                </c:pt>
                <c:pt idx="450">
                  <c:v>544</c:v>
                </c:pt>
                <c:pt idx="451">
                  <c:v>545</c:v>
                </c:pt>
                <c:pt idx="452">
                  <c:v>576</c:v>
                </c:pt>
                <c:pt idx="453">
                  <c:v>577</c:v>
                </c:pt>
                <c:pt idx="454">
                  <c:v>608</c:v>
                </c:pt>
                <c:pt idx="455">
                  <c:v>609</c:v>
                </c:pt>
                <c:pt idx="456">
                  <c:v>640</c:v>
                </c:pt>
                <c:pt idx="457">
                  <c:v>641</c:v>
                </c:pt>
                <c:pt idx="458">
                  <c:v>672</c:v>
                </c:pt>
                <c:pt idx="459">
                  <c:v>673</c:v>
                </c:pt>
                <c:pt idx="460">
                  <c:v>704</c:v>
                </c:pt>
                <c:pt idx="461">
                  <c:v>705</c:v>
                </c:pt>
                <c:pt idx="462">
                  <c:v>736</c:v>
                </c:pt>
                <c:pt idx="463">
                  <c:v>737</c:v>
                </c:pt>
                <c:pt idx="464">
                  <c:v>768</c:v>
                </c:pt>
                <c:pt idx="465">
                  <c:v>769</c:v>
                </c:pt>
                <c:pt idx="466">
                  <c:v>800</c:v>
                </c:pt>
                <c:pt idx="467">
                  <c:v>801</c:v>
                </c:pt>
                <c:pt idx="468">
                  <c:v>832</c:v>
                </c:pt>
                <c:pt idx="469">
                  <c:v>833</c:v>
                </c:pt>
                <c:pt idx="470">
                  <c:v>864</c:v>
                </c:pt>
                <c:pt idx="471">
                  <c:v>865</c:v>
                </c:pt>
                <c:pt idx="472">
                  <c:v>896</c:v>
                </c:pt>
                <c:pt idx="473">
                  <c:v>897</c:v>
                </c:pt>
                <c:pt idx="474">
                  <c:v>928</c:v>
                </c:pt>
                <c:pt idx="475">
                  <c:v>929</c:v>
                </c:pt>
                <c:pt idx="476">
                  <c:v>960</c:v>
                </c:pt>
                <c:pt idx="477">
                  <c:v>961</c:v>
                </c:pt>
                <c:pt idx="478">
                  <c:v>992</c:v>
                </c:pt>
                <c:pt idx="479">
                  <c:v>993</c:v>
                </c:pt>
                <c:pt idx="480">
                  <c:v>1024</c:v>
                </c:pt>
                <c:pt idx="481">
                  <c:v>1025</c:v>
                </c:pt>
                <c:pt idx="482">
                  <c:v>1056</c:v>
                </c:pt>
                <c:pt idx="483">
                  <c:v>1057</c:v>
                </c:pt>
                <c:pt idx="484">
                  <c:v>1088</c:v>
                </c:pt>
                <c:pt idx="485">
                  <c:v>1089</c:v>
                </c:pt>
                <c:pt idx="486">
                  <c:v>1120</c:v>
                </c:pt>
                <c:pt idx="487">
                  <c:v>1121</c:v>
                </c:pt>
                <c:pt idx="488">
                  <c:v>1152</c:v>
                </c:pt>
                <c:pt idx="489">
                  <c:v>1153</c:v>
                </c:pt>
                <c:pt idx="490">
                  <c:v>1184</c:v>
                </c:pt>
                <c:pt idx="491">
                  <c:v>1185</c:v>
                </c:pt>
                <c:pt idx="492">
                  <c:v>1216</c:v>
                </c:pt>
                <c:pt idx="493">
                  <c:v>1217</c:v>
                </c:pt>
                <c:pt idx="494">
                  <c:v>1248</c:v>
                </c:pt>
                <c:pt idx="495">
                  <c:v>1249</c:v>
                </c:pt>
                <c:pt idx="496">
                  <c:v>1280</c:v>
                </c:pt>
                <c:pt idx="497">
                  <c:v>1281</c:v>
                </c:pt>
                <c:pt idx="498">
                  <c:v>1312</c:v>
                </c:pt>
                <c:pt idx="499">
                  <c:v>1313</c:v>
                </c:pt>
                <c:pt idx="500">
                  <c:v>1344</c:v>
                </c:pt>
                <c:pt idx="501">
                  <c:v>1345</c:v>
                </c:pt>
                <c:pt idx="502">
                  <c:v>1376</c:v>
                </c:pt>
                <c:pt idx="503">
                  <c:v>1377</c:v>
                </c:pt>
                <c:pt idx="504">
                  <c:v>1408</c:v>
                </c:pt>
                <c:pt idx="505">
                  <c:v>1409</c:v>
                </c:pt>
                <c:pt idx="506">
                  <c:v>1440</c:v>
                </c:pt>
                <c:pt idx="507">
                  <c:v>1441</c:v>
                </c:pt>
                <c:pt idx="508">
                  <c:v>1472</c:v>
                </c:pt>
                <c:pt idx="509">
                  <c:v>1473</c:v>
                </c:pt>
                <c:pt idx="510">
                  <c:v>1504</c:v>
                </c:pt>
                <c:pt idx="511">
                  <c:v>1505</c:v>
                </c:pt>
                <c:pt idx="512">
                  <c:v>1536</c:v>
                </c:pt>
              </c:numCache>
            </c:numRef>
          </c:xVal>
          <c:yVal>
            <c:numRef>
              <c:f>'PCIe Gen 3'!$E$28:$E$540</c:f>
              <c:numCache>
                <c:formatCode>General</c:formatCode>
                <c:ptCount val="513"/>
                <c:pt idx="0">
                  <c:v>1.68</c:v>
                </c:pt>
                <c:pt idx="1">
                  <c:v>1.1333333333333335</c:v>
                </c:pt>
                <c:pt idx="2">
                  <c:v>1.1466666666666667</c:v>
                </c:pt>
                <c:pt idx="3">
                  <c:v>1.1600000000000001</c:v>
                </c:pt>
                <c:pt idx="4">
                  <c:v>1.1733333333333333</c:v>
                </c:pt>
                <c:pt idx="5">
                  <c:v>1.1866666666666668</c:v>
                </c:pt>
                <c:pt idx="6">
                  <c:v>1.2</c:v>
                </c:pt>
                <c:pt idx="7">
                  <c:v>1.2133333333333336</c:v>
                </c:pt>
                <c:pt idx="8">
                  <c:v>1.2266666666666668</c:v>
                </c:pt>
                <c:pt idx="9">
                  <c:v>1.24</c:v>
                </c:pt>
                <c:pt idx="10">
                  <c:v>1.2533333333333334</c:v>
                </c:pt>
                <c:pt idx="11">
                  <c:v>1.2666666666666668</c:v>
                </c:pt>
                <c:pt idx="12">
                  <c:v>1.28</c:v>
                </c:pt>
                <c:pt idx="13">
                  <c:v>1.2933333333333334</c:v>
                </c:pt>
                <c:pt idx="14">
                  <c:v>1.3066666666666666</c:v>
                </c:pt>
                <c:pt idx="15">
                  <c:v>1.32</c:v>
                </c:pt>
                <c:pt idx="16">
                  <c:v>1.3333333333333335</c:v>
                </c:pt>
                <c:pt idx="17">
                  <c:v>1.3466666666666667</c:v>
                </c:pt>
                <c:pt idx="18">
                  <c:v>1.36</c:v>
                </c:pt>
                <c:pt idx="19">
                  <c:v>1.3733333333333333</c:v>
                </c:pt>
                <c:pt idx="20">
                  <c:v>1.3866666666666667</c:v>
                </c:pt>
                <c:pt idx="21">
                  <c:v>1.4000000000000001</c:v>
                </c:pt>
                <c:pt idx="22">
                  <c:v>1.4133333333333333</c:v>
                </c:pt>
                <c:pt idx="23">
                  <c:v>1.4266666666666667</c:v>
                </c:pt>
                <c:pt idx="24">
                  <c:v>1.4400000000000002</c:v>
                </c:pt>
                <c:pt idx="25">
                  <c:v>1.4533333333333334</c:v>
                </c:pt>
                <c:pt idx="26">
                  <c:v>1.4666666666666668</c:v>
                </c:pt>
                <c:pt idx="27">
                  <c:v>1.4800000000000002</c:v>
                </c:pt>
                <c:pt idx="28">
                  <c:v>1.4933333333333334</c:v>
                </c:pt>
                <c:pt idx="29">
                  <c:v>1.5066666666666668</c:v>
                </c:pt>
                <c:pt idx="30">
                  <c:v>1.52</c:v>
                </c:pt>
                <c:pt idx="31">
                  <c:v>1.5333333333333334</c:v>
                </c:pt>
                <c:pt idx="32">
                  <c:v>1.5466666666666666</c:v>
                </c:pt>
                <c:pt idx="33">
                  <c:v>1.1700000000000002</c:v>
                </c:pt>
                <c:pt idx="34">
                  <c:v>1.1800000000000002</c:v>
                </c:pt>
                <c:pt idx="35">
                  <c:v>1.19</c:v>
                </c:pt>
                <c:pt idx="36">
                  <c:v>1.2000000000000002</c:v>
                </c:pt>
                <c:pt idx="37">
                  <c:v>1.21</c:v>
                </c:pt>
                <c:pt idx="38">
                  <c:v>1.22</c:v>
                </c:pt>
                <c:pt idx="39">
                  <c:v>1.23</c:v>
                </c:pt>
                <c:pt idx="40">
                  <c:v>1.24</c:v>
                </c:pt>
                <c:pt idx="41">
                  <c:v>1.25</c:v>
                </c:pt>
                <c:pt idx="42">
                  <c:v>1.26</c:v>
                </c:pt>
                <c:pt idx="43">
                  <c:v>1.27</c:v>
                </c:pt>
                <c:pt idx="44">
                  <c:v>1.28</c:v>
                </c:pt>
                <c:pt idx="45">
                  <c:v>1.29</c:v>
                </c:pt>
                <c:pt idx="46">
                  <c:v>1.3</c:v>
                </c:pt>
                <c:pt idx="47">
                  <c:v>1.3099999999999998</c:v>
                </c:pt>
                <c:pt idx="48">
                  <c:v>1.32</c:v>
                </c:pt>
                <c:pt idx="49">
                  <c:v>1.33</c:v>
                </c:pt>
                <c:pt idx="50">
                  <c:v>1.3399999999999999</c:v>
                </c:pt>
                <c:pt idx="51">
                  <c:v>1.3499999999999999</c:v>
                </c:pt>
                <c:pt idx="52">
                  <c:v>1.3599999999999999</c:v>
                </c:pt>
                <c:pt idx="53">
                  <c:v>1.3699999999999999</c:v>
                </c:pt>
                <c:pt idx="54">
                  <c:v>1.38</c:v>
                </c:pt>
                <c:pt idx="55">
                  <c:v>1.3900000000000001</c:v>
                </c:pt>
                <c:pt idx="56">
                  <c:v>1.4</c:v>
                </c:pt>
                <c:pt idx="57">
                  <c:v>1.41</c:v>
                </c:pt>
                <c:pt idx="58">
                  <c:v>1.4200000000000002</c:v>
                </c:pt>
                <c:pt idx="59">
                  <c:v>1.43</c:v>
                </c:pt>
                <c:pt idx="60">
                  <c:v>1.44</c:v>
                </c:pt>
                <c:pt idx="61">
                  <c:v>1.45</c:v>
                </c:pt>
                <c:pt idx="62">
                  <c:v>1.46</c:v>
                </c:pt>
                <c:pt idx="63">
                  <c:v>1.4700000000000002</c:v>
                </c:pt>
                <c:pt idx="64">
                  <c:v>1.48</c:v>
                </c:pt>
                <c:pt idx="65">
                  <c:v>1.1919999999999999</c:v>
                </c:pt>
                <c:pt idx="66">
                  <c:v>1.2</c:v>
                </c:pt>
                <c:pt idx="67">
                  <c:v>1.2080000000000002</c:v>
                </c:pt>
                <c:pt idx="68">
                  <c:v>1.2160000000000002</c:v>
                </c:pt>
                <c:pt idx="69">
                  <c:v>1.2240000000000002</c:v>
                </c:pt>
                <c:pt idx="70">
                  <c:v>1.2320000000000002</c:v>
                </c:pt>
                <c:pt idx="71">
                  <c:v>1.24</c:v>
                </c:pt>
                <c:pt idx="72">
                  <c:v>1.248</c:v>
                </c:pt>
                <c:pt idx="73">
                  <c:v>1.256</c:v>
                </c:pt>
                <c:pt idx="74">
                  <c:v>1.264</c:v>
                </c:pt>
                <c:pt idx="75">
                  <c:v>1.272</c:v>
                </c:pt>
                <c:pt idx="76">
                  <c:v>1.28</c:v>
                </c:pt>
                <c:pt idx="77">
                  <c:v>1.288</c:v>
                </c:pt>
                <c:pt idx="78">
                  <c:v>1.296</c:v>
                </c:pt>
                <c:pt idx="79">
                  <c:v>1.304</c:v>
                </c:pt>
                <c:pt idx="80">
                  <c:v>1.3120000000000001</c:v>
                </c:pt>
                <c:pt idx="81">
                  <c:v>1.3199999999999998</c:v>
                </c:pt>
                <c:pt idx="82">
                  <c:v>1.3279999999999998</c:v>
                </c:pt>
                <c:pt idx="83">
                  <c:v>1.3360000000000001</c:v>
                </c:pt>
                <c:pt idx="84">
                  <c:v>1.3439999999999999</c:v>
                </c:pt>
                <c:pt idx="85">
                  <c:v>1.3520000000000001</c:v>
                </c:pt>
                <c:pt idx="86">
                  <c:v>1.36</c:v>
                </c:pt>
                <c:pt idx="87">
                  <c:v>1.3680000000000001</c:v>
                </c:pt>
                <c:pt idx="88">
                  <c:v>1.3760000000000001</c:v>
                </c:pt>
                <c:pt idx="89">
                  <c:v>1.3840000000000001</c:v>
                </c:pt>
                <c:pt idx="90">
                  <c:v>1.3920000000000001</c:v>
                </c:pt>
                <c:pt idx="91">
                  <c:v>1.4</c:v>
                </c:pt>
                <c:pt idx="92">
                  <c:v>1.4079999999999999</c:v>
                </c:pt>
                <c:pt idx="93">
                  <c:v>1.4159999999999999</c:v>
                </c:pt>
                <c:pt idx="94">
                  <c:v>1.4240000000000002</c:v>
                </c:pt>
                <c:pt idx="95">
                  <c:v>1.4319999999999999</c:v>
                </c:pt>
                <c:pt idx="96">
                  <c:v>1.44</c:v>
                </c:pt>
                <c:pt idx="97">
                  <c:v>1.2066666666666668</c:v>
                </c:pt>
                <c:pt idx="98">
                  <c:v>1.2133333333333336</c:v>
                </c:pt>
                <c:pt idx="99">
                  <c:v>1.22</c:v>
                </c:pt>
                <c:pt idx="100">
                  <c:v>1.2266666666666668</c:v>
                </c:pt>
                <c:pt idx="101">
                  <c:v>1.2333333333333334</c:v>
                </c:pt>
                <c:pt idx="102">
                  <c:v>1.24</c:v>
                </c:pt>
                <c:pt idx="103">
                  <c:v>1.2466666666666668</c:v>
                </c:pt>
                <c:pt idx="104">
                  <c:v>1.2533333333333334</c:v>
                </c:pt>
                <c:pt idx="105">
                  <c:v>1.26</c:v>
                </c:pt>
                <c:pt idx="106">
                  <c:v>1.2666666666666668</c:v>
                </c:pt>
                <c:pt idx="107">
                  <c:v>1.2733333333333334</c:v>
                </c:pt>
                <c:pt idx="108">
                  <c:v>1.28</c:v>
                </c:pt>
                <c:pt idx="109">
                  <c:v>1.2866666666666668</c:v>
                </c:pt>
                <c:pt idx="110">
                  <c:v>1.2933333333333334</c:v>
                </c:pt>
                <c:pt idx="111">
                  <c:v>1.3</c:v>
                </c:pt>
                <c:pt idx="112">
                  <c:v>1.3066666666666666</c:v>
                </c:pt>
                <c:pt idx="113">
                  <c:v>1.3133333333333335</c:v>
                </c:pt>
                <c:pt idx="114">
                  <c:v>1.32</c:v>
                </c:pt>
                <c:pt idx="115">
                  <c:v>1.3266666666666667</c:v>
                </c:pt>
                <c:pt idx="116">
                  <c:v>1.3333333333333335</c:v>
                </c:pt>
                <c:pt idx="117">
                  <c:v>1.34</c:v>
                </c:pt>
                <c:pt idx="118">
                  <c:v>1.3466666666666667</c:v>
                </c:pt>
                <c:pt idx="119">
                  <c:v>1.3533333333333335</c:v>
                </c:pt>
                <c:pt idx="120">
                  <c:v>1.36</c:v>
                </c:pt>
                <c:pt idx="121">
                  <c:v>1.3666666666666667</c:v>
                </c:pt>
                <c:pt idx="122">
                  <c:v>1.3733333333333333</c:v>
                </c:pt>
                <c:pt idx="123">
                  <c:v>1.3800000000000001</c:v>
                </c:pt>
                <c:pt idx="124">
                  <c:v>1.3866666666666667</c:v>
                </c:pt>
                <c:pt idx="125">
                  <c:v>1.3933333333333333</c:v>
                </c:pt>
                <c:pt idx="126">
                  <c:v>1.4000000000000001</c:v>
                </c:pt>
                <c:pt idx="127">
                  <c:v>1.4066666666666667</c:v>
                </c:pt>
                <c:pt idx="128">
                  <c:v>1.4133333333333333</c:v>
                </c:pt>
                <c:pt idx="129">
                  <c:v>1.2171428571428573</c:v>
                </c:pt>
                <c:pt idx="130">
                  <c:v>1.2228571428571429</c:v>
                </c:pt>
                <c:pt idx="131">
                  <c:v>1.2285714285714286</c:v>
                </c:pt>
                <c:pt idx="132">
                  <c:v>1.2342857142857142</c:v>
                </c:pt>
                <c:pt idx="133">
                  <c:v>1.2400000000000002</c:v>
                </c:pt>
                <c:pt idx="134">
                  <c:v>1.2457142857142858</c:v>
                </c:pt>
                <c:pt idx="135">
                  <c:v>1.2514285714285716</c:v>
                </c:pt>
                <c:pt idx="136">
                  <c:v>1.2571428571428573</c:v>
                </c:pt>
                <c:pt idx="137">
                  <c:v>1.2628571428571429</c:v>
                </c:pt>
                <c:pt idx="138">
                  <c:v>1.2685714285714287</c:v>
                </c:pt>
                <c:pt idx="139">
                  <c:v>1.2742857142857145</c:v>
                </c:pt>
                <c:pt idx="140">
                  <c:v>1.28</c:v>
                </c:pt>
                <c:pt idx="141">
                  <c:v>1.2857142857142858</c:v>
                </c:pt>
                <c:pt idx="142">
                  <c:v>1.2914285714285716</c:v>
                </c:pt>
                <c:pt idx="143">
                  <c:v>1.2971428571428574</c:v>
                </c:pt>
                <c:pt idx="144">
                  <c:v>1.3028571428571429</c:v>
                </c:pt>
                <c:pt idx="145">
                  <c:v>1.3085714285714287</c:v>
                </c:pt>
                <c:pt idx="146">
                  <c:v>1.3142857142857143</c:v>
                </c:pt>
                <c:pt idx="147">
                  <c:v>1.32</c:v>
                </c:pt>
                <c:pt idx="148">
                  <c:v>1.3257142857142856</c:v>
                </c:pt>
                <c:pt idx="149">
                  <c:v>1.3314285714285716</c:v>
                </c:pt>
                <c:pt idx="150">
                  <c:v>1.3371428571428572</c:v>
                </c:pt>
                <c:pt idx="151">
                  <c:v>1.342857142857143</c:v>
                </c:pt>
                <c:pt idx="152">
                  <c:v>1.3485714285714288</c:v>
                </c:pt>
                <c:pt idx="153">
                  <c:v>1.3542857142857143</c:v>
                </c:pt>
                <c:pt idx="154">
                  <c:v>1.36</c:v>
                </c:pt>
                <c:pt idx="155">
                  <c:v>1.3657142857142857</c:v>
                </c:pt>
                <c:pt idx="156">
                  <c:v>1.3714285714285717</c:v>
                </c:pt>
                <c:pt idx="157">
                  <c:v>1.3771428571428572</c:v>
                </c:pt>
                <c:pt idx="158">
                  <c:v>1.3828571428571428</c:v>
                </c:pt>
                <c:pt idx="159">
                  <c:v>1.3885714285714286</c:v>
                </c:pt>
                <c:pt idx="160">
                  <c:v>1.3942857142857144</c:v>
                </c:pt>
                <c:pt idx="161">
                  <c:v>1.2250000000000001</c:v>
                </c:pt>
                <c:pt idx="162">
                  <c:v>1.23</c:v>
                </c:pt>
                <c:pt idx="163">
                  <c:v>1.2350000000000001</c:v>
                </c:pt>
                <c:pt idx="164">
                  <c:v>1.24</c:v>
                </c:pt>
                <c:pt idx="165">
                  <c:v>1.2449999999999999</c:v>
                </c:pt>
                <c:pt idx="166">
                  <c:v>1.25</c:v>
                </c:pt>
                <c:pt idx="167">
                  <c:v>1.2549999999999999</c:v>
                </c:pt>
                <c:pt idx="168">
                  <c:v>1.26</c:v>
                </c:pt>
                <c:pt idx="169">
                  <c:v>1.2650000000000001</c:v>
                </c:pt>
                <c:pt idx="170">
                  <c:v>1.27</c:v>
                </c:pt>
                <c:pt idx="171">
                  <c:v>1.2749999999999999</c:v>
                </c:pt>
                <c:pt idx="172">
                  <c:v>1.28</c:v>
                </c:pt>
                <c:pt idx="173">
                  <c:v>1.2850000000000001</c:v>
                </c:pt>
                <c:pt idx="174">
                  <c:v>1.29</c:v>
                </c:pt>
                <c:pt idx="175">
                  <c:v>1.2950000000000002</c:v>
                </c:pt>
                <c:pt idx="176">
                  <c:v>1.3</c:v>
                </c:pt>
                <c:pt idx="177">
                  <c:v>1.3049999999999999</c:v>
                </c:pt>
                <c:pt idx="178">
                  <c:v>1.3099999999999998</c:v>
                </c:pt>
                <c:pt idx="179">
                  <c:v>1.3149999999999999</c:v>
                </c:pt>
                <c:pt idx="180">
                  <c:v>1.32</c:v>
                </c:pt>
                <c:pt idx="181">
                  <c:v>1.325</c:v>
                </c:pt>
                <c:pt idx="182">
                  <c:v>1.33</c:v>
                </c:pt>
                <c:pt idx="183">
                  <c:v>1.335</c:v>
                </c:pt>
                <c:pt idx="184">
                  <c:v>1.3399999999999999</c:v>
                </c:pt>
                <c:pt idx="185">
                  <c:v>1.3450000000000002</c:v>
                </c:pt>
                <c:pt idx="186">
                  <c:v>1.3499999999999999</c:v>
                </c:pt>
                <c:pt idx="187">
                  <c:v>1.355</c:v>
                </c:pt>
                <c:pt idx="188">
                  <c:v>1.3599999999999999</c:v>
                </c:pt>
                <c:pt idx="189">
                  <c:v>1.365</c:v>
                </c:pt>
                <c:pt idx="190">
                  <c:v>1.3699999999999999</c:v>
                </c:pt>
                <c:pt idx="191">
                  <c:v>1.3749999999999998</c:v>
                </c:pt>
                <c:pt idx="192">
                  <c:v>1.38</c:v>
                </c:pt>
                <c:pt idx="193">
                  <c:v>1.231111111111111</c:v>
                </c:pt>
                <c:pt idx="194">
                  <c:v>1.2355555555555555</c:v>
                </c:pt>
                <c:pt idx="195">
                  <c:v>1.24</c:v>
                </c:pt>
                <c:pt idx="196">
                  <c:v>1.2444444444444445</c:v>
                </c:pt>
                <c:pt idx="197">
                  <c:v>1.2488888888888887</c:v>
                </c:pt>
                <c:pt idx="198">
                  <c:v>1.2533333333333332</c:v>
                </c:pt>
                <c:pt idx="199">
                  <c:v>1.2577777777777777</c:v>
                </c:pt>
                <c:pt idx="200">
                  <c:v>1.2622222222222224</c:v>
                </c:pt>
                <c:pt idx="201">
                  <c:v>1.2666666666666666</c:v>
                </c:pt>
                <c:pt idx="202">
                  <c:v>1.2711111111111111</c:v>
                </c:pt>
                <c:pt idx="203">
                  <c:v>1.2755555555555556</c:v>
                </c:pt>
                <c:pt idx="204">
                  <c:v>1.28</c:v>
                </c:pt>
                <c:pt idx="205">
                  <c:v>1.2844444444444443</c:v>
                </c:pt>
                <c:pt idx="206">
                  <c:v>1.2888888888888888</c:v>
                </c:pt>
                <c:pt idx="207">
                  <c:v>1.2933333333333334</c:v>
                </c:pt>
                <c:pt idx="208">
                  <c:v>1.2977777777777777</c:v>
                </c:pt>
                <c:pt idx="209">
                  <c:v>1.3022222222222222</c:v>
                </c:pt>
                <c:pt idx="210">
                  <c:v>1.3066666666666666</c:v>
                </c:pt>
                <c:pt idx="211">
                  <c:v>1.3111111111111109</c:v>
                </c:pt>
                <c:pt idx="212">
                  <c:v>1.3155555555555556</c:v>
                </c:pt>
                <c:pt idx="213">
                  <c:v>1.32</c:v>
                </c:pt>
                <c:pt idx="214">
                  <c:v>1.3244444444444443</c:v>
                </c:pt>
                <c:pt idx="215">
                  <c:v>1.3288888888888888</c:v>
                </c:pt>
                <c:pt idx="216">
                  <c:v>1.3333333333333333</c:v>
                </c:pt>
                <c:pt idx="217">
                  <c:v>1.3377777777777777</c:v>
                </c:pt>
                <c:pt idx="218">
                  <c:v>1.3422222222222222</c:v>
                </c:pt>
                <c:pt idx="219">
                  <c:v>1.3466666666666665</c:v>
                </c:pt>
                <c:pt idx="220">
                  <c:v>1.3511111111111112</c:v>
                </c:pt>
                <c:pt idx="221">
                  <c:v>1.3555555555555556</c:v>
                </c:pt>
                <c:pt idx="222">
                  <c:v>1.36</c:v>
                </c:pt>
                <c:pt idx="223">
                  <c:v>1.3644444444444443</c:v>
                </c:pt>
                <c:pt idx="224">
                  <c:v>1.368888888888889</c:v>
                </c:pt>
                <c:pt idx="225">
                  <c:v>1.236</c:v>
                </c:pt>
                <c:pt idx="226">
                  <c:v>1.24</c:v>
                </c:pt>
                <c:pt idx="227">
                  <c:v>1.244</c:v>
                </c:pt>
                <c:pt idx="228">
                  <c:v>1.248</c:v>
                </c:pt>
                <c:pt idx="229">
                  <c:v>1.252</c:v>
                </c:pt>
                <c:pt idx="230">
                  <c:v>1.256</c:v>
                </c:pt>
                <c:pt idx="231">
                  <c:v>1.26</c:v>
                </c:pt>
                <c:pt idx="232">
                  <c:v>1.264</c:v>
                </c:pt>
                <c:pt idx="233">
                  <c:v>1.268</c:v>
                </c:pt>
                <c:pt idx="234">
                  <c:v>1.272</c:v>
                </c:pt>
                <c:pt idx="235">
                  <c:v>1.276</c:v>
                </c:pt>
                <c:pt idx="236">
                  <c:v>1.28</c:v>
                </c:pt>
                <c:pt idx="237">
                  <c:v>1.284</c:v>
                </c:pt>
                <c:pt idx="238">
                  <c:v>1.288</c:v>
                </c:pt>
                <c:pt idx="239">
                  <c:v>1.292</c:v>
                </c:pt>
                <c:pt idx="240">
                  <c:v>1.296</c:v>
                </c:pt>
                <c:pt idx="241">
                  <c:v>1.3</c:v>
                </c:pt>
                <c:pt idx="242">
                  <c:v>1.304</c:v>
                </c:pt>
                <c:pt idx="243">
                  <c:v>1.3080000000000001</c:v>
                </c:pt>
                <c:pt idx="244">
                  <c:v>1.3120000000000001</c:v>
                </c:pt>
                <c:pt idx="245">
                  <c:v>1.3160000000000001</c:v>
                </c:pt>
                <c:pt idx="246">
                  <c:v>1.3199999999999998</c:v>
                </c:pt>
                <c:pt idx="247">
                  <c:v>1.3240000000000001</c:v>
                </c:pt>
                <c:pt idx="248">
                  <c:v>1.3279999999999998</c:v>
                </c:pt>
                <c:pt idx="249">
                  <c:v>1.3320000000000001</c:v>
                </c:pt>
                <c:pt idx="250">
                  <c:v>1.3360000000000001</c:v>
                </c:pt>
                <c:pt idx="251">
                  <c:v>1.3399999999999999</c:v>
                </c:pt>
                <c:pt idx="252">
                  <c:v>1.3439999999999999</c:v>
                </c:pt>
                <c:pt idx="253">
                  <c:v>1.3480000000000001</c:v>
                </c:pt>
                <c:pt idx="254">
                  <c:v>1.3520000000000001</c:v>
                </c:pt>
                <c:pt idx="255">
                  <c:v>1.3560000000000001</c:v>
                </c:pt>
                <c:pt idx="256">
                  <c:v>1.36</c:v>
                </c:pt>
                <c:pt idx="257">
                  <c:v>1.2400000000000002</c:v>
                </c:pt>
                <c:pt idx="258">
                  <c:v>1.2436363636363637</c:v>
                </c:pt>
                <c:pt idx="259">
                  <c:v>1.2472727272727273</c:v>
                </c:pt>
                <c:pt idx="260">
                  <c:v>1.2509090909090912</c:v>
                </c:pt>
                <c:pt idx="261">
                  <c:v>1.2545454545454546</c:v>
                </c:pt>
                <c:pt idx="262">
                  <c:v>1.2581818181818183</c:v>
                </c:pt>
                <c:pt idx="263">
                  <c:v>1.2618181818181819</c:v>
                </c:pt>
                <c:pt idx="264">
                  <c:v>1.2654545454545456</c:v>
                </c:pt>
                <c:pt idx="265">
                  <c:v>1.2690909090909093</c:v>
                </c:pt>
                <c:pt idx="266">
                  <c:v>1.2727272727272727</c:v>
                </c:pt>
                <c:pt idx="267">
                  <c:v>1.2763636363636366</c:v>
                </c:pt>
                <c:pt idx="268">
                  <c:v>1.28</c:v>
                </c:pt>
                <c:pt idx="269">
                  <c:v>1.2836363636363637</c:v>
                </c:pt>
                <c:pt idx="270">
                  <c:v>1.2872727272727273</c:v>
                </c:pt>
                <c:pt idx="271">
                  <c:v>1.290909090909091</c:v>
                </c:pt>
                <c:pt idx="272">
                  <c:v>1.2945454545454547</c:v>
                </c:pt>
                <c:pt idx="273">
                  <c:v>1.2981818181818183</c:v>
                </c:pt>
                <c:pt idx="274">
                  <c:v>1.301818181818182</c:v>
                </c:pt>
                <c:pt idx="275">
                  <c:v>1.3054545454545456</c:v>
                </c:pt>
                <c:pt idx="276">
                  <c:v>1.3090909090909091</c:v>
                </c:pt>
                <c:pt idx="277">
                  <c:v>1.312727272727273</c:v>
                </c:pt>
                <c:pt idx="278">
                  <c:v>1.3163636363636364</c:v>
                </c:pt>
                <c:pt idx="279">
                  <c:v>1.32</c:v>
                </c:pt>
                <c:pt idx="280">
                  <c:v>1.3236363636363639</c:v>
                </c:pt>
                <c:pt idx="281">
                  <c:v>1.3272727272727274</c:v>
                </c:pt>
                <c:pt idx="282">
                  <c:v>1.330909090909091</c:v>
                </c:pt>
                <c:pt idx="283">
                  <c:v>1.3345454545454547</c:v>
                </c:pt>
                <c:pt idx="284">
                  <c:v>1.3381818181818184</c:v>
                </c:pt>
                <c:pt idx="285">
                  <c:v>1.341818181818182</c:v>
                </c:pt>
                <c:pt idx="286">
                  <c:v>1.3454545454545455</c:v>
                </c:pt>
                <c:pt idx="287">
                  <c:v>1.3490909090909093</c:v>
                </c:pt>
                <c:pt idx="288">
                  <c:v>1.3527272727272728</c:v>
                </c:pt>
                <c:pt idx="289">
                  <c:v>1.2433333333333334</c:v>
                </c:pt>
                <c:pt idx="290">
                  <c:v>1.2466666666666668</c:v>
                </c:pt>
                <c:pt idx="291">
                  <c:v>1.25</c:v>
                </c:pt>
                <c:pt idx="292">
                  <c:v>1.2533333333333334</c:v>
                </c:pt>
                <c:pt idx="293">
                  <c:v>1.2566666666666668</c:v>
                </c:pt>
                <c:pt idx="294">
                  <c:v>1.26</c:v>
                </c:pt>
                <c:pt idx="295">
                  <c:v>1.2633333333333334</c:v>
                </c:pt>
                <c:pt idx="296">
                  <c:v>1.2666666666666668</c:v>
                </c:pt>
                <c:pt idx="297">
                  <c:v>1.27</c:v>
                </c:pt>
                <c:pt idx="298">
                  <c:v>1.2733333333333334</c:v>
                </c:pt>
                <c:pt idx="299">
                  <c:v>1.2766666666666666</c:v>
                </c:pt>
                <c:pt idx="300">
                  <c:v>1.28</c:v>
                </c:pt>
                <c:pt idx="301">
                  <c:v>1.2833333333333334</c:v>
                </c:pt>
                <c:pt idx="302">
                  <c:v>1.2866666666666668</c:v>
                </c:pt>
                <c:pt idx="303">
                  <c:v>1.29</c:v>
                </c:pt>
                <c:pt idx="304">
                  <c:v>1.2933333333333334</c:v>
                </c:pt>
                <c:pt idx="305">
                  <c:v>1.2966666666666669</c:v>
                </c:pt>
                <c:pt idx="306">
                  <c:v>1.3</c:v>
                </c:pt>
                <c:pt idx="307">
                  <c:v>1.3033333333333335</c:v>
                </c:pt>
                <c:pt idx="308">
                  <c:v>1.3066666666666666</c:v>
                </c:pt>
                <c:pt idx="309">
                  <c:v>1.31</c:v>
                </c:pt>
                <c:pt idx="310">
                  <c:v>1.3133333333333335</c:v>
                </c:pt>
                <c:pt idx="311">
                  <c:v>1.3166666666666669</c:v>
                </c:pt>
                <c:pt idx="312">
                  <c:v>1.32</c:v>
                </c:pt>
                <c:pt idx="313">
                  <c:v>1.3233333333333335</c:v>
                </c:pt>
                <c:pt idx="314">
                  <c:v>1.3266666666666667</c:v>
                </c:pt>
                <c:pt idx="315">
                  <c:v>1.33</c:v>
                </c:pt>
                <c:pt idx="316">
                  <c:v>1.3333333333333335</c:v>
                </c:pt>
                <c:pt idx="317">
                  <c:v>1.3366666666666667</c:v>
                </c:pt>
                <c:pt idx="318">
                  <c:v>1.34</c:v>
                </c:pt>
                <c:pt idx="319">
                  <c:v>1.3433333333333333</c:v>
                </c:pt>
                <c:pt idx="320">
                  <c:v>1.3466666666666667</c:v>
                </c:pt>
                <c:pt idx="321">
                  <c:v>1.2461538461538462</c:v>
                </c:pt>
                <c:pt idx="322">
                  <c:v>1.2492307692307694</c:v>
                </c:pt>
                <c:pt idx="323">
                  <c:v>1.2523076923076923</c:v>
                </c:pt>
                <c:pt idx="324">
                  <c:v>1.2553846153846153</c:v>
                </c:pt>
                <c:pt idx="325">
                  <c:v>1.2584615384615385</c:v>
                </c:pt>
                <c:pt idx="326">
                  <c:v>1.2615384615384615</c:v>
                </c:pt>
                <c:pt idx="327">
                  <c:v>1.2646153846153847</c:v>
                </c:pt>
                <c:pt idx="328">
                  <c:v>1.2676923076923077</c:v>
                </c:pt>
                <c:pt idx="329">
                  <c:v>1.2707692307692309</c:v>
                </c:pt>
                <c:pt idx="330">
                  <c:v>1.2738461538461539</c:v>
                </c:pt>
                <c:pt idx="331">
                  <c:v>1.2769230769230768</c:v>
                </c:pt>
                <c:pt idx="332">
                  <c:v>1.28</c:v>
                </c:pt>
                <c:pt idx="333">
                  <c:v>1.283076923076923</c:v>
                </c:pt>
                <c:pt idx="334">
                  <c:v>1.2861538461538462</c:v>
                </c:pt>
                <c:pt idx="335">
                  <c:v>1.2892307692307692</c:v>
                </c:pt>
                <c:pt idx="336">
                  <c:v>1.2923076923076924</c:v>
                </c:pt>
                <c:pt idx="337">
                  <c:v>1.2953846153846154</c:v>
                </c:pt>
                <c:pt idx="338">
                  <c:v>1.2984615384615386</c:v>
                </c:pt>
                <c:pt idx="339">
                  <c:v>1.3015384615384615</c:v>
                </c:pt>
                <c:pt idx="340">
                  <c:v>1.3046153846153845</c:v>
                </c:pt>
                <c:pt idx="341">
                  <c:v>1.3076923076923077</c:v>
                </c:pt>
                <c:pt idx="342">
                  <c:v>1.3107692307692309</c:v>
                </c:pt>
                <c:pt idx="343">
                  <c:v>1.3138461538461539</c:v>
                </c:pt>
                <c:pt idx="344">
                  <c:v>1.3169230769230769</c:v>
                </c:pt>
                <c:pt idx="345">
                  <c:v>1.32</c:v>
                </c:pt>
                <c:pt idx="346">
                  <c:v>1.3230769230769233</c:v>
                </c:pt>
                <c:pt idx="347">
                  <c:v>1.3261538461538462</c:v>
                </c:pt>
                <c:pt idx="348">
                  <c:v>1.3292307692307692</c:v>
                </c:pt>
                <c:pt idx="349">
                  <c:v>1.3323076923076924</c:v>
                </c:pt>
                <c:pt idx="350">
                  <c:v>1.3353846153846154</c:v>
                </c:pt>
                <c:pt idx="351">
                  <c:v>1.3384615384615386</c:v>
                </c:pt>
                <c:pt idx="352">
                  <c:v>1.3415384615384616</c:v>
                </c:pt>
                <c:pt idx="353">
                  <c:v>1.2485714285714287</c:v>
                </c:pt>
                <c:pt idx="354">
                  <c:v>1.2514285714285716</c:v>
                </c:pt>
                <c:pt idx="355">
                  <c:v>1.2542857142857142</c:v>
                </c:pt>
                <c:pt idx="356">
                  <c:v>1.2571428571428573</c:v>
                </c:pt>
                <c:pt idx="357">
                  <c:v>1.26</c:v>
                </c:pt>
                <c:pt idx="358">
                  <c:v>1.2628571428571429</c:v>
                </c:pt>
                <c:pt idx="359">
                  <c:v>1.2657142857142858</c:v>
                </c:pt>
                <c:pt idx="360">
                  <c:v>1.2685714285714287</c:v>
                </c:pt>
                <c:pt idx="361">
                  <c:v>1.2714285714285714</c:v>
                </c:pt>
                <c:pt idx="362">
                  <c:v>1.2742857142857145</c:v>
                </c:pt>
                <c:pt idx="363">
                  <c:v>1.2771428571428571</c:v>
                </c:pt>
                <c:pt idx="364">
                  <c:v>1.28</c:v>
                </c:pt>
                <c:pt idx="365">
                  <c:v>1.2828571428571429</c:v>
                </c:pt>
                <c:pt idx="366">
                  <c:v>1.2857142857142858</c:v>
                </c:pt>
                <c:pt idx="367">
                  <c:v>1.2885714285714287</c:v>
                </c:pt>
                <c:pt idx="368">
                  <c:v>1.2914285714285716</c:v>
                </c:pt>
                <c:pt idx="369">
                  <c:v>1.2942857142857145</c:v>
                </c:pt>
                <c:pt idx="370">
                  <c:v>1.2971428571428574</c:v>
                </c:pt>
                <c:pt idx="371">
                  <c:v>1.3</c:v>
                </c:pt>
                <c:pt idx="372">
                  <c:v>1.3028571428571429</c:v>
                </c:pt>
                <c:pt idx="373">
                  <c:v>1.3057142857142858</c:v>
                </c:pt>
                <c:pt idx="374">
                  <c:v>1.3085714285714287</c:v>
                </c:pt>
                <c:pt idx="375">
                  <c:v>1.3114285714285716</c:v>
                </c:pt>
                <c:pt idx="376">
                  <c:v>1.3142857142857143</c:v>
                </c:pt>
                <c:pt idx="377">
                  <c:v>1.3171428571428574</c:v>
                </c:pt>
                <c:pt idx="378">
                  <c:v>1.32</c:v>
                </c:pt>
                <c:pt idx="379">
                  <c:v>1.322857142857143</c:v>
                </c:pt>
                <c:pt idx="380">
                  <c:v>1.3257142857142856</c:v>
                </c:pt>
                <c:pt idx="381">
                  <c:v>1.3285714285714287</c:v>
                </c:pt>
                <c:pt idx="382">
                  <c:v>1.3314285714285716</c:v>
                </c:pt>
                <c:pt idx="383">
                  <c:v>1.3342857142857145</c:v>
                </c:pt>
                <c:pt idx="384">
                  <c:v>1.3371428571428572</c:v>
                </c:pt>
                <c:pt idx="385">
                  <c:v>1.2506666666666668</c:v>
                </c:pt>
                <c:pt idx="386">
                  <c:v>1.2533333333333334</c:v>
                </c:pt>
                <c:pt idx="387">
                  <c:v>1.2560000000000002</c:v>
                </c:pt>
                <c:pt idx="388">
                  <c:v>1.2586666666666668</c:v>
                </c:pt>
                <c:pt idx="389">
                  <c:v>1.2613333333333334</c:v>
                </c:pt>
                <c:pt idx="390">
                  <c:v>1.264</c:v>
                </c:pt>
                <c:pt idx="391">
                  <c:v>1.2666666666666666</c:v>
                </c:pt>
                <c:pt idx="392">
                  <c:v>1.2693333333333334</c:v>
                </c:pt>
                <c:pt idx="393">
                  <c:v>1.272</c:v>
                </c:pt>
                <c:pt idx="394">
                  <c:v>1.2746666666666666</c:v>
                </c:pt>
                <c:pt idx="395">
                  <c:v>1.2773333333333334</c:v>
                </c:pt>
                <c:pt idx="396">
                  <c:v>1.28</c:v>
                </c:pt>
                <c:pt idx="397">
                  <c:v>1.2826666666666666</c:v>
                </c:pt>
                <c:pt idx="398">
                  <c:v>1.2853333333333334</c:v>
                </c:pt>
                <c:pt idx="399">
                  <c:v>1.288</c:v>
                </c:pt>
                <c:pt idx="400">
                  <c:v>1.2906666666666666</c:v>
                </c:pt>
                <c:pt idx="401">
                  <c:v>1.2933333333333332</c:v>
                </c:pt>
                <c:pt idx="402">
                  <c:v>1.296</c:v>
                </c:pt>
                <c:pt idx="403">
                  <c:v>1.2986666666666666</c:v>
                </c:pt>
                <c:pt idx="404">
                  <c:v>1.3013333333333332</c:v>
                </c:pt>
                <c:pt idx="405">
                  <c:v>1.304</c:v>
                </c:pt>
                <c:pt idx="406">
                  <c:v>1.3066666666666666</c:v>
                </c:pt>
                <c:pt idx="407">
                  <c:v>1.3093333333333335</c:v>
                </c:pt>
                <c:pt idx="408">
                  <c:v>1.3120000000000001</c:v>
                </c:pt>
                <c:pt idx="409">
                  <c:v>1.3146666666666667</c:v>
                </c:pt>
                <c:pt idx="410">
                  <c:v>1.3173333333333335</c:v>
                </c:pt>
                <c:pt idx="411">
                  <c:v>1.32</c:v>
                </c:pt>
                <c:pt idx="412">
                  <c:v>1.3226666666666669</c:v>
                </c:pt>
                <c:pt idx="413">
                  <c:v>1.3253333333333335</c:v>
                </c:pt>
                <c:pt idx="414">
                  <c:v>1.3280000000000001</c:v>
                </c:pt>
                <c:pt idx="415">
                  <c:v>1.3306666666666667</c:v>
                </c:pt>
                <c:pt idx="416">
                  <c:v>1.3333333333333335</c:v>
                </c:pt>
                <c:pt idx="417">
                  <c:v>1.2524999999999999</c:v>
                </c:pt>
                <c:pt idx="418">
                  <c:v>1.2549999999999999</c:v>
                </c:pt>
                <c:pt idx="419">
                  <c:v>1.2575000000000001</c:v>
                </c:pt>
                <c:pt idx="420">
                  <c:v>1.26</c:v>
                </c:pt>
                <c:pt idx="421">
                  <c:v>1.2625</c:v>
                </c:pt>
                <c:pt idx="422">
                  <c:v>1.2650000000000001</c:v>
                </c:pt>
                <c:pt idx="423">
                  <c:v>1.2674999999999998</c:v>
                </c:pt>
                <c:pt idx="424">
                  <c:v>1.27</c:v>
                </c:pt>
                <c:pt idx="425">
                  <c:v>1.2725</c:v>
                </c:pt>
                <c:pt idx="426">
                  <c:v>1.2749999999999999</c:v>
                </c:pt>
                <c:pt idx="427">
                  <c:v>1.2774999999999999</c:v>
                </c:pt>
                <c:pt idx="428">
                  <c:v>1.28</c:v>
                </c:pt>
                <c:pt idx="429">
                  <c:v>1.2825</c:v>
                </c:pt>
                <c:pt idx="430">
                  <c:v>1.2850000000000001</c:v>
                </c:pt>
                <c:pt idx="431">
                  <c:v>1.2875000000000001</c:v>
                </c:pt>
                <c:pt idx="432">
                  <c:v>1.29</c:v>
                </c:pt>
                <c:pt idx="433">
                  <c:v>1.2925</c:v>
                </c:pt>
                <c:pt idx="434">
                  <c:v>1.2950000000000002</c:v>
                </c:pt>
                <c:pt idx="435">
                  <c:v>1.2974999999999999</c:v>
                </c:pt>
                <c:pt idx="436">
                  <c:v>1.3</c:v>
                </c:pt>
                <c:pt idx="437">
                  <c:v>1.3025</c:v>
                </c:pt>
                <c:pt idx="438">
                  <c:v>1.3049999999999999</c:v>
                </c:pt>
                <c:pt idx="439">
                  <c:v>1.3074999999999999</c:v>
                </c:pt>
                <c:pt idx="440">
                  <c:v>1.3099999999999998</c:v>
                </c:pt>
                <c:pt idx="441">
                  <c:v>1.3125</c:v>
                </c:pt>
                <c:pt idx="442">
                  <c:v>1.3149999999999999</c:v>
                </c:pt>
                <c:pt idx="443">
                  <c:v>1.3174999999999999</c:v>
                </c:pt>
                <c:pt idx="444">
                  <c:v>1.32</c:v>
                </c:pt>
                <c:pt idx="445">
                  <c:v>1.3225</c:v>
                </c:pt>
                <c:pt idx="446">
                  <c:v>1.325</c:v>
                </c:pt>
                <c:pt idx="447">
                  <c:v>1.3274999999999999</c:v>
                </c:pt>
                <c:pt idx="448">
                  <c:v>1.33</c:v>
                </c:pt>
                <c:pt idx="449">
                  <c:v>1.2541176470588236</c:v>
                </c:pt>
                <c:pt idx="450">
                  <c:v>1.3270588235294118</c:v>
                </c:pt>
                <c:pt idx="451">
                  <c:v>1.2555555555555555</c:v>
                </c:pt>
                <c:pt idx="452">
                  <c:v>1.3244444444444443</c:v>
                </c:pt>
                <c:pt idx="453">
                  <c:v>1.2568421052631582</c:v>
                </c:pt>
                <c:pt idx="454">
                  <c:v>1.3221052631578949</c:v>
                </c:pt>
                <c:pt idx="455">
                  <c:v>1.258</c:v>
                </c:pt>
                <c:pt idx="456">
                  <c:v>1.3199999999999998</c:v>
                </c:pt>
                <c:pt idx="457">
                  <c:v>1.259047619047619</c:v>
                </c:pt>
                <c:pt idx="458">
                  <c:v>1.3180952380952382</c:v>
                </c:pt>
                <c:pt idx="459">
                  <c:v>1.2600000000000002</c:v>
                </c:pt>
                <c:pt idx="460">
                  <c:v>1.3163636363636364</c:v>
                </c:pt>
                <c:pt idx="461">
                  <c:v>1.2608695652173914</c:v>
                </c:pt>
                <c:pt idx="462">
                  <c:v>1.314782608695652</c:v>
                </c:pt>
                <c:pt idx="463">
                  <c:v>1.2616666666666667</c:v>
                </c:pt>
                <c:pt idx="464">
                  <c:v>1.3133333333333335</c:v>
                </c:pt>
                <c:pt idx="465">
                  <c:v>1.2624</c:v>
                </c:pt>
                <c:pt idx="466">
                  <c:v>1.3120000000000001</c:v>
                </c:pt>
                <c:pt idx="467">
                  <c:v>1.2630769230769232</c:v>
                </c:pt>
                <c:pt idx="468">
                  <c:v>1.3107692307692309</c:v>
                </c:pt>
                <c:pt idx="469">
                  <c:v>1.2637037037037036</c:v>
                </c:pt>
                <c:pt idx="470">
                  <c:v>1.3096296296296295</c:v>
                </c:pt>
                <c:pt idx="471">
                  <c:v>1.2642857142857142</c:v>
                </c:pt>
                <c:pt idx="472">
                  <c:v>1.3085714285714287</c:v>
                </c:pt>
                <c:pt idx="473">
                  <c:v>1.2648275862068965</c:v>
                </c:pt>
                <c:pt idx="474">
                  <c:v>1.3075862068965516</c:v>
                </c:pt>
                <c:pt idx="475">
                  <c:v>1.2653333333333334</c:v>
                </c:pt>
                <c:pt idx="476">
                  <c:v>1.3066666666666666</c:v>
                </c:pt>
                <c:pt idx="477">
                  <c:v>1.2658064516129031</c:v>
                </c:pt>
                <c:pt idx="478">
                  <c:v>1.3058064516129031</c:v>
                </c:pt>
                <c:pt idx="479">
                  <c:v>1.2662500000000001</c:v>
                </c:pt>
                <c:pt idx="480">
                  <c:v>1.3049999999999999</c:v>
                </c:pt>
                <c:pt idx="481">
                  <c:v>1.2666666666666666</c:v>
                </c:pt>
                <c:pt idx="482">
                  <c:v>1.3042424242424244</c:v>
                </c:pt>
                <c:pt idx="483">
                  <c:v>1.2670588235294118</c:v>
                </c:pt>
                <c:pt idx="484">
                  <c:v>1.3035294117647058</c:v>
                </c:pt>
                <c:pt idx="485">
                  <c:v>1.2674285714285716</c:v>
                </c:pt>
                <c:pt idx="486">
                  <c:v>1.3028571428571427</c:v>
                </c:pt>
                <c:pt idx="487">
                  <c:v>1.2677777777777777</c:v>
                </c:pt>
                <c:pt idx="488">
                  <c:v>1.3022222222222222</c:v>
                </c:pt>
                <c:pt idx="489">
                  <c:v>1.268108108108108</c:v>
                </c:pt>
                <c:pt idx="490">
                  <c:v>1.3016216216216216</c:v>
                </c:pt>
                <c:pt idx="491">
                  <c:v>1.2684210526315789</c:v>
                </c:pt>
                <c:pt idx="492">
                  <c:v>1.3010526315789475</c:v>
                </c:pt>
                <c:pt idx="493">
                  <c:v>1.2687179487179487</c:v>
                </c:pt>
                <c:pt idx="494">
                  <c:v>1.3005128205128207</c:v>
                </c:pt>
                <c:pt idx="495">
                  <c:v>1.2690000000000001</c:v>
                </c:pt>
                <c:pt idx="496">
                  <c:v>1.3</c:v>
                </c:pt>
                <c:pt idx="497">
                  <c:v>1.2692682926829268</c:v>
                </c:pt>
                <c:pt idx="498">
                  <c:v>1.2995121951219513</c:v>
                </c:pt>
                <c:pt idx="499">
                  <c:v>1.2695238095238095</c:v>
                </c:pt>
                <c:pt idx="500">
                  <c:v>1.299047619047619</c:v>
                </c:pt>
                <c:pt idx="501">
                  <c:v>1.2697674418604652</c:v>
                </c:pt>
                <c:pt idx="502">
                  <c:v>1.2986046511627909</c:v>
                </c:pt>
                <c:pt idx="503">
                  <c:v>1.2700000000000002</c:v>
                </c:pt>
                <c:pt idx="504">
                  <c:v>1.2981818181818183</c:v>
                </c:pt>
                <c:pt idx="505">
                  <c:v>1.2702222222222221</c:v>
                </c:pt>
                <c:pt idx="506">
                  <c:v>1.2977777777777779</c:v>
                </c:pt>
                <c:pt idx="507">
                  <c:v>1.2704347826086957</c:v>
                </c:pt>
                <c:pt idx="508">
                  <c:v>1.297391304347826</c:v>
                </c:pt>
                <c:pt idx="509">
                  <c:v>1.2706382978723405</c:v>
                </c:pt>
                <c:pt idx="510">
                  <c:v>1.2970212765957445</c:v>
                </c:pt>
                <c:pt idx="511">
                  <c:v>1.2708333333333335</c:v>
                </c:pt>
                <c:pt idx="512">
                  <c:v>1.2966666666666669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7D-4E2C-AAA5-54AB0ECCB753}"/>
            </c:ext>
          </c:extLst>
        </c:ser>
        <c:ser>
          <c:idx val="1"/>
          <c:order val="1"/>
          <c:tx>
            <c:v>PCIe</c:v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'PCIe Gen 3'!$A$28:$A$540</c:f>
              <c:numCache>
                <c:formatCode>General</c:formatCode>
                <c:ptCount val="513"/>
                <c:pt idx="0">
                  <c:v>64</c:v>
                </c:pt>
                <c:pt idx="1">
                  <c:v>65</c:v>
                </c:pt>
                <c:pt idx="2">
                  <c:v>66</c:v>
                </c:pt>
                <c:pt idx="3">
                  <c:v>67</c:v>
                </c:pt>
                <c:pt idx="4">
                  <c:v>68</c:v>
                </c:pt>
                <c:pt idx="5">
                  <c:v>69</c:v>
                </c:pt>
                <c:pt idx="6">
                  <c:v>70</c:v>
                </c:pt>
                <c:pt idx="7">
                  <c:v>71</c:v>
                </c:pt>
                <c:pt idx="8">
                  <c:v>72</c:v>
                </c:pt>
                <c:pt idx="9">
                  <c:v>73</c:v>
                </c:pt>
                <c:pt idx="10">
                  <c:v>74</c:v>
                </c:pt>
                <c:pt idx="11">
                  <c:v>75</c:v>
                </c:pt>
                <c:pt idx="12">
                  <c:v>76</c:v>
                </c:pt>
                <c:pt idx="13">
                  <c:v>77</c:v>
                </c:pt>
                <c:pt idx="14">
                  <c:v>78</c:v>
                </c:pt>
                <c:pt idx="15">
                  <c:v>79</c:v>
                </c:pt>
                <c:pt idx="16">
                  <c:v>80</c:v>
                </c:pt>
                <c:pt idx="17">
                  <c:v>81</c:v>
                </c:pt>
                <c:pt idx="18">
                  <c:v>82</c:v>
                </c:pt>
                <c:pt idx="19">
                  <c:v>83</c:v>
                </c:pt>
                <c:pt idx="20">
                  <c:v>84</c:v>
                </c:pt>
                <c:pt idx="21">
                  <c:v>85</c:v>
                </c:pt>
                <c:pt idx="22">
                  <c:v>86</c:v>
                </c:pt>
                <c:pt idx="23">
                  <c:v>87</c:v>
                </c:pt>
                <c:pt idx="24">
                  <c:v>88</c:v>
                </c:pt>
                <c:pt idx="25">
                  <c:v>89</c:v>
                </c:pt>
                <c:pt idx="26">
                  <c:v>90</c:v>
                </c:pt>
                <c:pt idx="27">
                  <c:v>91</c:v>
                </c:pt>
                <c:pt idx="28">
                  <c:v>92</c:v>
                </c:pt>
                <c:pt idx="29">
                  <c:v>93</c:v>
                </c:pt>
                <c:pt idx="30">
                  <c:v>94</c:v>
                </c:pt>
                <c:pt idx="31">
                  <c:v>95</c:v>
                </c:pt>
                <c:pt idx="32">
                  <c:v>96</c:v>
                </c:pt>
                <c:pt idx="33">
                  <c:v>97</c:v>
                </c:pt>
                <c:pt idx="34">
                  <c:v>98</c:v>
                </c:pt>
                <c:pt idx="35">
                  <c:v>99</c:v>
                </c:pt>
                <c:pt idx="36">
                  <c:v>100</c:v>
                </c:pt>
                <c:pt idx="37">
                  <c:v>101</c:v>
                </c:pt>
                <c:pt idx="38">
                  <c:v>102</c:v>
                </c:pt>
                <c:pt idx="39">
                  <c:v>103</c:v>
                </c:pt>
                <c:pt idx="40">
                  <c:v>104</c:v>
                </c:pt>
                <c:pt idx="41">
                  <c:v>105</c:v>
                </c:pt>
                <c:pt idx="42">
                  <c:v>106</c:v>
                </c:pt>
                <c:pt idx="43">
                  <c:v>107</c:v>
                </c:pt>
                <c:pt idx="44">
                  <c:v>108</c:v>
                </c:pt>
                <c:pt idx="45">
                  <c:v>109</c:v>
                </c:pt>
                <c:pt idx="46">
                  <c:v>110</c:v>
                </c:pt>
                <c:pt idx="47">
                  <c:v>111</c:v>
                </c:pt>
                <c:pt idx="48">
                  <c:v>112</c:v>
                </c:pt>
                <c:pt idx="49">
                  <c:v>113</c:v>
                </c:pt>
                <c:pt idx="50">
                  <c:v>114</c:v>
                </c:pt>
                <c:pt idx="51">
                  <c:v>115</c:v>
                </c:pt>
                <c:pt idx="52">
                  <c:v>116</c:v>
                </c:pt>
                <c:pt idx="53">
                  <c:v>117</c:v>
                </c:pt>
                <c:pt idx="54">
                  <c:v>118</c:v>
                </c:pt>
                <c:pt idx="55">
                  <c:v>119</c:v>
                </c:pt>
                <c:pt idx="56">
                  <c:v>120</c:v>
                </c:pt>
                <c:pt idx="57">
                  <c:v>121</c:v>
                </c:pt>
                <c:pt idx="58">
                  <c:v>122</c:v>
                </c:pt>
                <c:pt idx="59">
                  <c:v>123</c:v>
                </c:pt>
                <c:pt idx="60">
                  <c:v>124</c:v>
                </c:pt>
                <c:pt idx="61">
                  <c:v>125</c:v>
                </c:pt>
                <c:pt idx="62">
                  <c:v>126</c:v>
                </c:pt>
                <c:pt idx="63">
                  <c:v>127</c:v>
                </c:pt>
                <c:pt idx="64">
                  <c:v>128</c:v>
                </c:pt>
                <c:pt idx="65">
                  <c:v>129</c:v>
                </c:pt>
                <c:pt idx="66">
                  <c:v>130</c:v>
                </c:pt>
                <c:pt idx="67">
                  <c:v>131</c:v>
                </c:pt>
                <c:pt idx="68">
                  <c:v>132</c:v>
                </c:pt>
                <c:pt idx="69">
                  <c:v>133</c:v>
                </c:pt>
                <c:pt idx="70">
                  <c:v>134</c:v>
                </c:pt>
                <c:pt idx="71">
                  <c:v>135</c:v>
                </c:pt>
                <c:pt idx="72">
                  <c:v>136</c:v>
                </c:pt>
                <c:pt idx="73">
                  <c:v>137</c:v>
                </c:pt>
                <c:pt idx="74">
                  <c:v>138</c:v>
                </c:pt>
                <c:pt idx="75">
                  <c:v>139</c:v>
                </c:pt>
                <c:pt idx="76">
                  <c:v>140</c:v>
                </c:pt>
                <c:pt idx="77">
                  <c:v>141</c:v>
                </c:pt>
                <c:pt idx="78">
                  <c:v>142</c:v>
                </c:pt>
                <c:pt idx="79">
                  <c:v>143</c:v>
                </c:pt>
                <c:pt idx="80">
                  <c:v>144</c:v>
                </c:pt>
                <c:pt idx="81">
                  <c:v>145</c:v>
                </c:pt>
                <c:pt idx="82">
                  <c:v>146</c:v>
                </c:pt>
                <c:pt idx="83">
                  <c:v>147</c:v>
                </c:pt>
                <c:pt idx="84">
                  <c:v>148</c:v>
                </c:pt>
                <c:pt idx="85">
                  <c:v>149</c:v>
                </c:pt>
                <c:pt idx="86">
                  <c:v>150</c:v>
                </c:pt>
                <c:pt idx="87">
                  <c:v>151</c:v>
                </c:pt>
                <c:pt idx="88">
                  <c:v>152</c:v>
                </c:pt>
                <c:pt idx="89">
                  <c:v>153</c:v>
                </c:pt>
                <c:pt idx="90">
                  <c:v>154</c:v>
                </c:pt>
                <c:pt idx="91">
                  <c:v>155</c:v>
                </c:pt>
                <c:pt idx="92">
                  <c:v>156</c:v>
                </c:pt>
                <c:pt idx="93">
                  <c:v>157</c:v>
                </c:pt>
                <c:pt idx="94">
                  <c:v>158</c:v>
                </c:pt>
                <c:pt idx="95">
                  <c:v>159</c:v>
                </c:pt>
                <c:pt idx="96">
                  <c:v>160</c:v>
                </c:pt>
                <c:pt idx="97">
                  <c:v>161</c:v>
                </c:pt>
                <c:pt idx="98">
                  <c:v>162</c:v>
                </c:pt>
                <c:pt idx="99">
                  <c:v>163</c:v>
                </c:pt>
                <c:pt idx="100">
                  <c:v>164</c:v>
                </c:pt>
                <c:pt idx="101">
                  <c:v>165</c:v>
                </c:pt>
                <c:pt idx="102">
                  <c:v>166</c:v>
                </c:pt>
                <c:pt idx="103">
                  <c:v>167</c:v>
                </c:pt>
                <c:pt idx="104">
                  <c:v>168</c:v>
                </c:pt>
                <c:pt idx="105">
                  <c:v>169</c:v>
                </c:pt>
                <c:pt idx="106">
                  <c:v>170</c:v>
                </c:pt>
                <c:pt idx="107">
                  <c:v>171</c:v>
                </c:pt>
                <c:pt idx="108">
                  <c:v>172</c:v>
                </c:pt>
                <c:pt idx="109">
                  <c:v>173</c:v>
                </c:pt>
                <c:pt idx="110">
                  <c:v>174</c:v>
                </c:pt>
                <c:pt idx="111">
                  <c:v>175</c:v>
                </c:pt>
                <c:pt idx="112">
                  <c:v>176</c:v>
                </c:pt>
                <c:pt idx="113">
                  <c:v>177</c:v>
                </c:pt>
                <c:pt idx="114">
                  <c:v>178</c:v>
                </c:pt>
                <c:pt idx="115">
                  <c:v>179</c:v>
                </c:pt>
                <c:pt idx="116">
                  <c:v>180</c:v>
                </c:pt>
                <c:pt idx="117">
                  <c:v>181</c:v>
                </c:pt>
                <c:pt idx="118">
                  <c:v>182</c:v>
                </c:pt>
                <c:pt idx="119">
                  <c:v>183</c:v>
                </c:pt>
                <c:pt idx="120">
                  <c:v>184</c:v>
                </c:pt>
                <c:pt idx="121">
                  <c:v>185</c:v>
                </c:pt>
                <c:pt idx="122">
                  <c:v>186</c:v>
                </c:pt>
                <c:pt idx="123">
                  <c:v>187</c:v>
                </c:pt>
                <c:pt idx="124">
                  <c:v>188</c:v>
                </c:pt>
                <c:pt idx="125">
                  <c:v>189</c:v>
                </c:pt>
                <c:pt idx="126">
                  <c:v>190</c:v>
                </c:pt>
                <c:pt idx="127">
                  <c:v>191</c:v>
                </c:pt>
                <c:pt idx="128">
                  <c:v>192</c:v>
                </c:pt>
                <c:pt idx="129">
                  <c:v>193</c:v>
                </c:pt>
                <c:pt idx="130">
                  <c:v>194</c:v>
                </c:pt>
                <c:pt idx="131">
                  <c:v>195</c:v>
                </c:pt>
                <c:pt idx="132">
                  <c:v>196</c:v>
                </c:pt>
                <c:pt idx="133">
                  <c:v>197</c:v>
                </c:pt>
                <c:pt idx="134">
                  <c:v>198</c:v>
                </c:pt>
                <c:pt idx="135">
                  <c:v>199</c:v>
                </c:pt>
                <c:pt idx="136">
                  <c:v>200</c:v>
                </c:pt>
                <c:pt idx="137">
                  <c:v>201</c:v>
                </c:pt>
                <c:pt idx="138">
                  <c:v>202</c:v>
                </c:pt>
                <c:pt idx="139">
                  <c:v>203</c:v>
                </c:pt>
                <c:pt idx="140">
                  <c:v>204</c:v>
                </c:pt>
                <c:pt idx="141">
                  <c:v>205</c:v>
                </c:pt>
                <c:pt idx="142">
                  <c:v>206</c:v>
                </c:pt>
                <c:pt idx="143">
                  <c:v>207</c:v>
                </c:pt>
                <c:pt idx="144">
                  <c:v>208</c:v>
                </c:pt>
                <c:pt idx="145">
                  <c:v>209</c:v>
                </c:pt>
                <c:pt idx="146">
                  <c:v>210</c:v>
                </c:pt>
                <c:pt idx="147">
                  <c:v>211</c:v>
                </c:pt>
                <c:pt idx="148">
                  <c:v>212</c:v>
                </c:pt>
                <c:pt idx="149">
                  <c:v>213</c:v>
                </c:pt>
                <c:pt idx="150">
                  <c:v>214</c:v>
                </c:pt>
                <c:pt idx="151">
                  <c:v>215</c:v>
                </c:pt>
                <c:pt idx="152">
                  <c:v>216</c:v>
                </c:pt>
                <c:pt idx="153">
                  <c:v>217</c:v>
                </c:pt>
                <c:pt idx="154">
                  <c:v>218</c:v>
                </c:pt>
                <c:pt idx="155">
                  <c:v>219</c:v>
                </c:pt>
                <c:pt idx="156">
                  <c:v>220</c:v>
                </c:pt>
                <c:pt idx="157">
                  <c:v>221</c:v>
                </c:pt>
                <c:pt idx="158">
                  <c:v>222</c:v>
                </c:pt>
                <c:pt idx="159">
                  <c:v>223</c:v>
                </c:pt>
                <c:pt idx="160">
                  <c:v>224</c:v>
                </c:pt>
                <c:pt idx="161">
                  <c:v>225</c:v>
                </c:pt>
                <c:pt idx="162">
                  <c:v>226</c:v>
                </c:pt>
                <c:pt idx="163">
                  <c:v>227</c:v>
                </c:pt>
                <c:pt idx="164">
                  <c:v>228</c:v>
                </c:pt>
                <c:pt idx="165">
                  <c:v>229</c:v>
                </c:pt>
                <c:pt idx="166">
                  <c:v>230</c:v>
                </c:pt>
                <c:pt idx="167">
                  <c:v>231</c:v>
                </c:pt>
                <c:pt idx="168">
                  <c:v>232</c:v>
                </c:pt>
                <c:pt idx="169">
                  <c:v>233</c:v>
                </c:pt>
                <c:pt idx="170">
                  <c:v>234</c:v>
                </c:pt>
                <c:pt idx="171">
                  <c:v>235</c:v>
                </c:pt>
                <c:pt idx="172">
                  <c:v>236</c:v>
                </c:pt>
                <c:pt idx="173">
                  <c:v>237</c:v>
                </c:pt>
                <c:pt idx="174">
                  <c:v>238</c:v>
                </c:pt>
                <c:pt idx="175">
                  <c:v>239</c:v>
                </c:pt>
                <c:pt idx="176">
                  <c:v>240</c:v>
                </c:pt>
                <c:pt idx="177">
                  <c:v>241</c:v>
                </c:pt>
                <c:pt idx="178">
                  <c:v>242</c:v>
                </c:pt>
                <c:pt idx="179">
                  <c:v>243</c:v>
                </c:pt>
                <c:pt idx="180">
                  <c:v>244</c:v>
                </c:pt>
                <c:pt idx="181">
                  <c:v>245</c:v>
                </c:pt>
                <c:pt idx="182">
                  <c:v>246</c:v>
                </c:pt>
                <c:pt idx="183">
                  <c:v>247</c:v>
                </c:pt>
                <c:pt idx="184">
                  <c:v>248</c:v>
                </c:pt>
                <c:pt idx="185">
                  <c:v>249</c:v>
                </c:pt>
                <c:pt idx="186">
                  <c:v>250</c:v>
                </c:pt>
                <c:pt idx="187">
                  <c:v>251</c:v>
                </c:pt>
                <c:pt idx="188">
                  <c:v>252</c:v>
                </c:pt>
                <c:pt idx="189">
                  <c:v>253</c:v>
                </c:pt>
                <c:pt idx="190">
                  <c:v>254</c:v>
                </c:pt>
                <c:pt idx="191">
                  <c:v>255</c:v>
                </c:pt>
                <c:pt idx="192">
                  <c:v>256</c:v>
                </c:pt>
                <c:pt idx="193">
                  <c:v>257</c:v>
                </c:pt>
                <c:pt idx="194">
                  <c:v>258</c:v>
                </c:pt>
                <c:pt idx="195">
                  <c:v>259</c:v>
                </c:pt>
                <c:pt idx="196">
                  <c:v>260</c:v>
                </c:pt>
                <c:pt idx="197">
                  <c:v>261</c:v>
                </c:pt>
                <c:pt idx="198">
                  <c:v>262</c:v>
                </c:pt>
                <c:pt idx="199">
                  <c:v>263</c:v>
                </c:pt>
                <c:pt idx="200">
                  <c:v>264</c:v>
                </c:pt>
                <c:pt idx="201">
                  <c:v>265</c:v>
                </c:pt>
                <c:pt idx="202">
                  <c:v>266</c:v>
                </c:pt>
                <c:pt idx="203">
                  <c:v>267</c:v>
                </c:pt>
                <c:pt idx="204">
                  <c:v>268</c:v>
                </c:pt>
                <c:pt idx="205">
                  <c:v>269</c:v>
                </c:pt>
                <c:pt idx="206">
                  <c:v>270</c:v>
                </c:pt>
                <c:pt idx="207">
                  <c:v>271</c:v>
                </c:pt>
                <c:pt idx="208">
                  <c:v>272</c:v>
                </c:pt>
                <c:pt idx="209">
                  <c:v>273</c:v>
                </c:pt>
                <c:pt idx="210">
                  <c:v>274</c:v>
                </c:pt>
                <c:pt idx="211">
                  <c:v>275</c:v>
                </c:pt>
                <c:pt idx="212">
                  <c:v>276</c:v>
                </c:pt>
                <c:pt idx="213">
                  <c:v>277</c:v>
                </c:pt>
                <c:pt idx="214">
                  <c:v>278</c:v>
                </c:pt>
                <c:pt idx="215">
                  <c:v>279</c:v>
                </c:pt>
                <c:pt idx="216">
                  <c:v>280</c:v>
                </c:pt>
                <c:pt idx="217">
                  <c:v>281</c:v>
                </c:pt>
                <c:pt idx="218">
                  <c:v>282</c:v>
                </c:pt>
                <c:pt idx="219">
                  <c:v>283</c:v>
                </c:pt>
                <c:pt idx="220">
                  <c:v>284</c:v>
                </c:pt>
                <c:pt idx="221">
                  <c:v>285</c:v>
                </c:pt>
                <c:pt idx="222">
                  <c:v>286</c:v>
                </c:pt>
                <c:pt idx="223">
                  <c:v>287</c:v>
                </c:pt>
                <c:pt idx="224">
                  <c:v>288</c:v>
                </c:pt>
                <c:pt idx="225">
                  <c:v>289</c:v>
                </c:pt>
                <c:pt idx="226">
                  <c:v>290</c:v>
                </c:pt>
                <c:pt idx="227">
                  <c:v>291</c:v>
                </c:pt>
                <c:pt idx="228">
                  <c:v>292</c:v>
                </c:pt>
                <c:pt idx="229">
                  <c:v>293</c:v>
                </c:pt>
                <c:pt idx="230">
                  <c:v>294</c:v>
                </c:pt>
                <c:pt idx="231">
                  <c:v>295</c:v>
                </c:pt>
                <c:pt idx="232">
                  <c:v>296</c:v>
                </c:pt>
                <c:pt idx="233">
                  <c:v>297</c:v>
                </c:pt>
                <c:pt idx="234">
                  <c:v>298</c:v>
                </c:pt>
                <c:pt idx="235">
                  <c:v>299</c:v>
                </c:pt>
                <c:pt idx="236">
                  <c:v>300</c:v>
                </c:pt>
                <c:pt idx="237">
                  <c:v>301</c:v>
                </c:pt>
                <c:pt idx="238">
                  <c:v>302</c:v>
                </c:pt>
                <c:pt idx="239">
                  <c:v>303</c:v>
                </c:pt>
                <c:pt idx="240">
                  <c:v>304</c:v>
                </c:pt>
                <c:pt idx="241">
                  <c:v>305</c:v>
                </c:pt>
                <c:pt idx="242">
                  <c:v>306</c:v>
                </c:pt>
                <c:pt idx="243">
                  <c:v>307</c:v>
                </c:pt>
                <c:pt idx="244">
                  <c:v>308</c:v>
                </c:pt>
                <c:pt idx="245">
                  <c:v>309</c:v>
                </c:pt>
                <c:pt idx="246">
                  <c:v>310</c:v>
                </c:pt>
                <c:pt idx="247">
                  <c:v>311</c:v>
                </c:pt>
                <c:pt idx="248">
                  <c:v>312</c:v>
                </c:pt>
                <c:pt idx="249">
                  <c:v>313</c:v>
                </c:pt>
                <c:pt idx="250">
                  <c:v>314</c:v>
                </c:pt>
                <c:pt idx="251">
                  <c:v>315</c:v>
                </c:pt>
                <c:pt idx="252">
                  <c:v>316</c:v>
                </c:pt>
                <c:pt idx="253">
                  <c:v>317</c:v>
                </c:pt>
                <c:pt idx="254">
                  <c:v>318</c:v>
                </c:pt>
                <c:pt idx="255">
                  <c:v>319</c:v>
                </c:pt>
                <c:pt idx="256">
                  <c:v>320</c:v>
                </c:pt>
                <c:pt idx="257">
                  <c:v>321</c:v>
                </c:pt>
                <c:pt idx="258">
                  <c:v>322</c:v>
                </c:pt>
                <c:pt idx="259">
                  <c:v>323</c:v>
                </c:pt>
                <c:pt idx="260">
                  <c:v>324</c:v>
                </c:pt>
                <c:pt idx="261">
                  <c:v>325</c:v>
                </c:pt>
                <c:pt idx="262">
                  <c:v>326</c:v>
                </c:pt>
                <c:pt idx="263">
                  <c:v>327</c:v>
                </c:pt>
                <c:pt idx="264">
                  <c:v>328</c:v>
                </c:pt>
                <c:pt idx="265">
                  <c:v>329</c:v>
                </c:pt>
                <c:pt idx="266">
                  <c:v>330</c:v>
                </c:pt>
                <c:pt idx="267">
                  <c:v>331</c:v>
                </c:pt>
                <c:pt idx="268">
                  <c:v>332</c:v>
                </c:pt>
                <c:pt idx="269">
                  <c:v>333</c:v>
                </c:pt>
                <c:pt idx="270">
                  <c:v>334</c:v>
                </c:pt>
                <c:pt idx="271">
                  <c:v>335</c:v>
                </c:pt>
                <c:pt idx="272">
                  <c:v>336</c:v>
                </c:pt>
                <c:pt idx="273">
                  <c:v>337</c:v>
                </c:pt>
                <c:pt idx="274">
                  <c:v>338</c:v>
                </c:pt>
                <c:pt idx="275">
                  <c:v>339</c:v>
                </c:pt>
                <c:pt idx="276">
                  <c:v>340</c:v>
                </c:pt>
                <c:pt idx="277">
                  <c:v>341</c:v>
                </c:pt>
                <c:pt idx="278">
                  <c:v>342</c:v>
                </c:pt>
                <c:pt idx="279">
                  <c:v>343</c:v>
                </c:pt>
                <c:pt idx="280">
                  <c:v>344</c:v>
                </c:pt>
                <c:pt idx="281">
                  <c:v>345</c:v>
                </c:pt>
                <c:pt idx="282">
                  <c:v>346</c:v>
                </c:pt>
                <c:pt idx="283">
                  <c:v>347</c:v>
                </c:pt>
                <c:pt idx="284">
                  <c:v>348</c:v>
                </c:pt>
                <c:pt idx="285">
                  <c:v>349</c:v>
                </c:pt>
                <c:pt idx="286">
                  <c:v>350</c:v>
                </c:pt>
                <c:pt idx="287">
                  <c:v>351</c:v>
                </c:pt>
                <c:pt idx="288">
                  <c:v>352</c:v>
                </c:pt>
                <c:pt idx="289">
                  <c:v>353</c:v>
                </c:pt>
                <c:pt idx="290">
                  <c:v>354</c:v>
                </c:pt>
                <c:pt idx="291">
                  <c:v>355</c:v>
                </c:pt>
                <c:pt idx="292">
                  <c:v>356</c:v>
                </c:pt>
                <c:pt idx="293">
                  <c:v>357</c:v>
                </c:pt>
                <c:pt idx="294">
                  <c:v>358</c:v>
                </c:pt>
                <c:pt idx="295">
                  <c:v>359</c:v>
                </c:pt>
                <c:pt idx="296">
                  <c:v>360</c:v>
                </c:pt>
                <c:pt idx="297">
                  <c:v>361</c:v>
                </c:pt>
                <c:pt idx="298">
                  <c:v>362</c:v>
                </c:pt>
                <c:pt idx="299">
                  <c:v>363</c:v>
                </c:pt>
                <c:pt idx="300">
                  <c:v>364</c:v>
                </c:pt>
                <c:pt idx="301">
                  <c:v>365</c:v>
                </c:pt>
                <c:pt idx="302">
                  <c:v>366</c:v>
                </c:pt>
                <c:pt idx="303">
                  <c:v>367</c:v>
                </c:pt>
                <c:pt idx="304">
                  <c:v>368</c:v>
                </c:pt>
                <c:pt idx="305">
                  <c:v>369</c:v>
                </c:pt>
                <c:pt idx="306">
                  <c:v>370</c:v>
                </c:pt>
                <c:pt idx="307">
                  <c:v>371</c:v>
                </c:pt>
                <c:pt idx="308">
                  <c:v>372</c:v>
                </c:pt>
                <c:pt idx="309">
                  <c:v>373</c:v>
                </c:pt>
                <c:pt idx="310">
                  <c:v>374</c:v>
                </c:pt>
                <c:pt idx="311">
                  <c:v>375</c:v>
                </c:pt>
                <c:pt idx="312">
                  <c:v>376</c:v>
                </c:pt>
                <c:pt idx="313">
                  <c:v>377</c:v>
                </c:pt>
                <c:pt idx="314">
                  <c:v>378</c:v>
                </c:pt>
                <c:pt idx="315">
                  <c:v>379</c:v>
                </c:pt>
                <c:pt idx="316">
                  <c:v>380</c:v>
                </c:pt>
                <c:pt idx="317">
                  <c:v>381</c:v>
                </c:pt>
                <c:pt idx="318">
                  <c:v>382</c:v>
                </c:pt>
                <c:pt idx="319">
                  <c:v>383</c:v>
                </c:pt>
                <c:pt idx="320">
                  <c:v>384</c:v>
                </c:pt>
                <c:pt idx="321">
                  <c:v>385</c:v>
                </c:pt>
                <c:pt idx="322">
                  <c:v>386</c:v>
                </c:pt>
                <c:pt idx="323">
                  <c:v>387</c:v>
                </c:pt>
                <c:pt idx="324">
                  <c:v>388</c:v>
                </c:pt>
                <c:pt idx="325">
                  <c:v>389</c:v>
                </c:pt>
                <c:pt idx="326">
                  <c:v>390</c:v>
                </c:pt>
                <c:pt idx="327">
                  <c:v>391</c:v>
                </c:pt>
                <c:pt idx="328">
                  <c:v>392</c:v>
                </c:pt>
                <c:pt idx="329">
                  <c:v>393</c:v>
                </c:pt>
                <c:pt idx="330">
                  <c:v>394</c:v>
                </c:pt>
                <c:pt idx="331">
                  <c:v>395</c:v>
                </c:pt>
                <c:pt idx="332">
                  <c:v>396</c:v>
                </c:pt>
                <c:pt idx="333">
                  <c:v>397</c:v>
                </c:pt>
                <c:pt idx="334">
                  <c:v>398</c:v>
                </c:pt>
                <c:pt idx="335">
                  <c:v>399</c:v>
                </c:pt>
                <c:pt idx="336">
                  <c:v>400</c:v>
                </c:pt>
                <c:pt idx="337">
                  <c:v>401</c:v>
                </c:pt>
                <c:pt idx="338">
                  <c:v>402</c:v>
                </c:pt>
                <c:pt idx="339">
                  <c:v>403</c:v>
                </c:pt>
                <c:pt idx="340">
                  <c:v>404</c:v>
                </c:pt>
                <c:pt idx="341">
                  <c:v>405</c:v>
                </c:pt>
                <c:pt idx="342">
                  <c:v>406</c:v>
                </c:pt>
                <c:pt idx="343">
                  <c:v>407</c:v>
                </c:pt>
                <c:pt idx="344">
                  <c:v>408</c:v>
                </c:pt>
                <c:pt idx="345">
                  <c:v>409</c:v>
                </c:pt>
                <c:pt idx="346">
                  <c:v>410</c:v>
                </c:pt>
                <c:pt idx="347">
                  <c:v>411</c:v>
                </c:pt>
                <c:pt idx="348">
                  <c:v>412</c:v>
                </c:pt>
                <c:pt idx="349">
                  <c:v>413</c:v>
                </c:pt>
                <c:pt idx="350">
                  <c:v>414</c:v>
                </c:pt>
                <c:pt idx="351">
                  <c:v>415</c:v>
                </c:pt>
                <c:pt idx="352">
                  <c:v>416</c:v>
                </c:pt>
                <c:pt idx="353">
                  <c:v>417</c:v>
                </c:pt>
                <c:pt idx="354">
                  <c:v>418</c:v>
                </c:pt>
                <c:pt idx="355">
                  <c:v>419</c:v>
                </c:pt>
                <c:pt idx="356">
                  <c:v>420</c:v>
                </c:pt>
                <c:pt idx="357">
                  <c:v>421</c:v>
                </c:pt>
                <c:pt idx="358">
                  <c:v>422</c:v>
                </c:pt>
                <c:pt idx="359">
                  <c:v>423</c:v>
                </c:pt>
                <c:pt idx="360">
                  <c:v>424</c:v>
                </c:pt>
                <c:pt idx="361">
                  <c:v>425</c:v>
                </c:pt>
                <c:pt idx="362">
                  <c:v>426</c:v>
                </c:pt>
                <c:pt idx="363">
                  <c:v>427</c:v>
                </c:pt>
                <c:pt idx="364">
                  <c:v>428</c:v>
                </c:pt>
                <c:pt idx="365">
                  <c:v>429</c:v>
                </c:pt>
                <c:pt idx="366">
                  <c:v>430</c:v>
                </c:pt>
                <c:pt idx="367">
                  <c:v>431</c:v>
                </c:pt>
                <c:pt idx="368">
                  <c:v>432</c:v>
                </c:pt>
                <c:pt idx="369">
                  <c:v>433</c:v>
                </c:pt>
                <c:pt idx="370">
                  <c:v>434</c:v>
                </c:pt>
                <c:pt idx="371">
                  <c:v>435</c:v>
                </c:pt>
                <c:pt idx="372">
                  <c:v>436</c:v>
                </c:pt>
                <c:pt idx="373">
                  <c:v>437</c:v>
                </c:pt>
                <c:pt idx="374">
                  <c:v>438</c:v>
                </c:pt>
                <c:pt idx="375">
                  <c:v>439</c:v>
                </c:pt>
                <c:pt idx="376">
                  <c:v>440</c:v>
                </c:pt>
                <c:pt idx="377">
                  <c:v>441</c:v>
                </c:pt>
                <c:pt idx="378">
                  <c:v>442</c:v>
                </c:pt>
                <c:pt idx="379">
                  <c:v>443</c:v>
                </c:pt>
                <c:pt idx="380">
                  <c:v>444</c:v>
                </c:pt>
                <c:pt idx="381">
                  <c:v>445</c:v>
                </c:pt>
                <c:pt idx="382">
                  <c:v>446</c:v>
                </c:pt>
                <c:pt idx="383">
                  <c:v>447</c:v>
                </c:pt>
                <c:pt idx="384">
                  <c:v>448</c:v>
                </c:pt>
                <c:pt idx="385">
                  <c:v>449</c:v>
                </c:pt>
                <c:pt idx="386">
                  <c:v>450</c:v>
                </c:pt>
                <c:pt idx="387">
                  <c:v>451</c:v>
                </c:pt>
                <c:pt idx="388">
                  <c:v>452</c:v>
                </c:pt>
                <c:pt idx="389">
                  <c:v>453</c:v>
                </c:pt>
                <c:pt idx="390">
                  <c:v>454</c:v>
                </c:pt>
                <c:pt idx="391">
                  <c:v>455</c:v>
                </c:pt>
                <c:pt idx="392">
                  <c:v>456</c:v>
                </c:pt>
                <c:pt idx="393">
                  <c:v>457</c:v>
                </c:pt>
                <c:pt idx="394">
                  <c:v>458</c:v>
                </c:pt>
                <c:pt idx="395">
                  <c:v>459</c:v>
                </c:pt>
                <c:pt idx="396">
                  <c:v>460</c:v>
                </c:pt>
                <c:pt idx="397">
                  <c:v>461</c:v>
                </c:pt>
                <c:pt idx="398">
                  <c:v>462</c:v>
                </c:pt>
                <c:pt idx="399">
                  <c:v>463</c:v>
                </c:pt>
                <c:pt idx="400">
                  <c:v>464</c:v>
                </c:pt>
                <c:pt idx="401">
                  <c:v>465</c:v>
                </c:pt>
                <c:pt idx="402">
                  <c:v>466</c:v>
                </c:pt>
                <c:pt idx="403">
                  <c:v>467</c:v>
                </c:pt>
                <c:pt idx="404">
                  <c:v>468</c:v>
                </c:pt>
                <c:pt idx="405">
                  <c:v>469</c:v>
                </c:pt>
                <c:pt idx="406">
                  <c:v>470</c:v>
                </c:pt>
                <c:pt idx="407">
                  <c:v>471</c:v>
                </c:pt>
                <c:pt idx="408">
                  <c:v>472</c:v>
                </c:pt>
                <c:pt idx="409">
                  <c:v>473</c:v>
                </c:pt>
                <c:pt idx="410">
                  <c:v>474</c:v>
                </c:pt>
                <c:pt idx="411">
                  <c:v>475</c:v>
                </c:pt>
                <c:pt idx="412">
                  <c:v>476</c:v>
                </c:pt>
                <c:pt idx="413">
                  <c:v>477</c:v>
                </c:pt>
                <c:pt idx="414">
                  <c:v>478</c:v>
                </c:pt>
                <c:pt idx="415">
                  <c:v>479</c:v>
                </c:pt>
                <c:pt idx="416">
                  <c:v>480</c:v>
                </c:pt>
                <c:pt idx="417">
                  <c:v>481</c:v>
                </c:pt>
                <c:pt idx="418">
                  <c:v>482</c:v>
                </c:pt>
                <c:pt idx="419">
                  <c:v>483</c:v>
                </c:pt>
                <c:pt idx="420">
                  <c:v>484</c:v>
                </c:pt>
                <c:pt idx="421">
                  <c:v>485</c:v>
                </c:pt>
                <c:pt idx="422">
                  <c:v>486</c:v>
                </c:pt>
                <c:pt idx="423">
                  <c:v>487</c:v>
                </c:pt>
                <c:pt idx="424">
                  <c:v>488</c:v>
                </c:pt>
                <c:pt idx="425">
                  <c:v>489</c:v>
                </c:pt>
                <c:pt idx="426">
                  <c:v>490</c:v>
                </c:pt>
                <c:pt idx="427">
                  <c:v>491</c:v>
                </c:pt>
                <c:pt idx="428">
                  <c:v>492</c:v>
                </c:pt>
                <c:pt idx="429">
                  <c:v>493</c:v>
                </c:pt>
                <c:pt idx="430">
                  <c:v>494</c:v>
                </c:pt>
                <c:pt idx="431">
                  <c:v>495</c:v>
                </c:pt>
                <c:pt idx="432">
                  <c:v>496</c:v>
                </c:pt>
                <c:pt idx="433">
                  <c:v>497</c:v>
                </c:pt>
                <c:pt idx="434">
                  <c:v>498</c:v>
                </c:pt>
                <c:pt idx="435">
                  <c:v>499</c:v>
                </c:pt>
                <c:pt idx="436">
                  <c:v>500</c:v>
                </c:pt>
                <c:pt idx="437">
                  <c:v>501</c:v>
                </c:pt>
                <c:pt idx="438">
                  <c:v>502</c:v>
                </c:pt>
                <c:pt idx="439">
                  <c:v>503</c:v>
                </c:pt>
                <c:pt idx="440">
                  <c:v>504</c:v>
                </c:pt>
                <c:pt idx="441">
                  <c:v>505</c:v>
                </c:pt>
                <c:pt idx="442">
                  <c:v>506</c:v>
                </c:pt>
                <c:pt idx="443">
                  <c:v>507</c:v>
                </c:pt>
                <c:pt idx="444">
                  <c:v>508</c:v>
                </c:pt>
                <c:pt idx="445">
                  <c:v>509</c:v>
                </c:pt>
                <c:pt idx="446">
                  <c:v>510</c:v>
                </c:pt>
                <c:pt idx="447">
                  <c:v>511</c:v>
                </c:pt>
                <c:pt idx="448">
                  <c:v>512</c:v>
                </c:pt>
                <c:pt idx="449">
                  <c:v>513</c:v>
                </c:pt>
                <c:pt idx="450">
                  <c:v>544</c:v>
                </c:pt>
                <c:pt idx="451">
                  <c:v>545</c:v>
                </c:pt>
                <c:pt idx="452">
                  <c:v>576</c:v>
                </c:pt>
                <c:pt idx="453">
                  <c:v>577</c:v>
                </c:pt>
                <c:pt idx="454">
                  <c:v>608</c:v>
                </c:pt>
                <c:pt idx="455">
                  <c:v>609</c:v>
                </c:pt>
                <c:pt idx="456">
                  <c:v>640</c:v>
                </c:pt>
                <c:pt idx="457">
                  <c:v>641</c:v>
                </c:pt>
                <c:pt idx="458">
                  <c:v>672</c:v>
                </c:pt>
                <c:pt idx="459">
                  <c:v>673</c:v>
                </c:pt>
                <c:pt idx="460">
                  <c:v>704</c:v>
                </c:pt>
                <c:pt idx="461">
                  <c:v>705</c:v>
                </c:pt>
                <c:pt idx="462">
                  <c:v>736</c:v>
                </c:pt>
                <c:pt idx="463">
                  <c:v>737</c:v>
                </c:pt>
                <c:pt idx="464">
                  <c:v>768</c:v>
                </c:pt>
                <c:pt idx="465">
                  <c:v>769</c:v>
                </c:pt>
                <c:pt idx="466">
                  <c:v>800</c:v>
                </c:pt>
                <c:pt idx="467">
                  <c:v>801</c:v>
                </c:pt>
                <c:pt idx="468">
                  <c:v>832</c:v>
                </c:pt>
                <c:pt idx="469">
                  <c:v>833</c:v>
                </c:pt>
                <c:pt idx="470">
                  <c:v>864</c:v>
                </c:pt>
                <c:pt idx="471">
                  <c:v>865</c:v>
                </c:pt>
                <c:pt idx="472">
                  <c:v>896</c:v>
                </c:pt>
                <c:pt idx="473">
                  <c:v>897</c:v>
                </c:pt>
                <c:pt idx="474">
                  <c:v>928</c:v>
                </c:pt>
                <c:pt idx="475">
                  <c:v>929</c:v>
                </c:pt>
                <c:pt idx="476">
                  <c:v>960</c:v>
                </c:pt>
                <c:pt idx="477">
                  <c:v>961</c:v>
                </c:pt>
                <c:pt idx="478">
                  <c:v>992</c:v>
                </c:pt>
                <c:pt idx="479">
                  <c:v>993</c:v>
                </c:pt>
                <c:pt idx="480">
                  <c:v>1024</c:v>
                </c:pt>
                <c:pt idx="481">
                  <c:v>1025</c:v>
                </c:pt>
                <c:pt idx="482">
                  <c:v>1056</c:v>
                </c:pt>
                <c:pt idx="483">
                  <c:v>1057</c:v>
                </c:pt>
                <c:pt idx="484">
                  <c:v>1088</c:v>
                </c:pt>
                <c:pt idx="485">
                  <c:v>1089</c:v>
                </c:pt>
                <c:pt idx="486">
                  <c:v>1120</c:v>
                </c:pt>
                <c:pt idx="487">
                  <c:v>1121</c:v>
                </c:pt>
                <c:pt idx="488">
                  <c:v>1152</c:v>
                </c:pt>
                <c:pt idx="489">
                  <c:v>1153</c:v>
                </c:pt>
                <c:pt idx="490">
                  <c:v>1184</c:v>
                </c:pt>
                <c:pt idx="491">
                  <c:v>1185</c:v>
                </c:pt>
                <c:pt idx="492">
                  <c:v>1216</c:v>
                </c:pt>
                <c:pt idx="493">
                  <c:v>1217</c:v>
                </c:pt>
                <c:pt idx="494">
                  <c:v>1248</c:v>
                </c:pt>
                <c:pt idx="495">
                  <c:v>1249</c:v>
                </c:pt>
                <c:pt idx="496">
                  <c:v>1280</c:v>
                </c:pt>
                <c:pt idx="497">
                  <c:v>1281</c:v>
                </c:pt>
                <c:pt idx="498">
                  <c:v>1312</c:v>
                </c:pt>
                <c:pt idx="499">
                  <c:v>1313</c:v>
                </c:pt>
                <c:pt idx="500">
                  <c:v>1344</c:v>
                </c:pt>
                <c:pt idx="501">
                  <c:v>1345</c:v>
                </c:pt>
                <c:pt idx="502">
                  <c:v>1376</c:v>
                </c:pt>
                <c:pt idx="503">
                  <c:v>1377</c:v>
                </c:pt>
                <c:pt idx="504">
                  <c:v>1408</c:v>
                </c:pt>
                <c:pt idx="505">
                  <c:v>1409</c:v>
                </c:pt>
                <c:pt idx="506">
                  <c:v>1440</c:v>
                </c:pt>
                <c:pt idx="507">
                  <c:v>1441</c:v>
                </c:pt>
                <c:pt idx="508">
                  <c:v>1472</c:v>
                </c:pt>
                <c:pt idx="509">
                  <c:v>1473</c:v>
                </c:pt>
                <c:pt idx="510">
                  <c:v>1504</c:v>
                </c:pt>
                <c:pt idx="511">
                  <c:v>1505</c:v>
                </c:pt>
                <c:pt idx="512">
                  <c:v>1536</c:v>
                </c:pt>
              </c:numCache>
            </c:numRef>
          </c:xVal>
          <c:yVal>
            <c:numRef>
              <c:f>'PCIe Gen 3'!$I$28:$I$540</c:f>
              <c:numCache>
                <c:formatCode>General</c:formatCode>
                <c:ptCount val="513"/>
                <c:pt idx="0">
                  <c:v>1.4814545454545456</c:v>
                </c:pt>
                <c:pt idx="1">
                  <c:v>1.482247191011236</c:v>
                </c:pt>
                <c:pt idx="2">
                  <c:v>1.4830222222222225</c:v>
                </c:pt>
                <c:pt idx="3">
                  <c:v>1.4837802197802197</c:v>
                </c:pt>
                <c:pt idx="4">
                  <c:v>1.4845217391304346</c:v>
                </c:pt>
                <c:pt idx="5">
                  <c:v>1.485247311827957</c:v>
                </c:pt>
                <c:pt idx="6">
                  <c:v>1.4859574468085106</c:v>
                </c:pt>
                <c:pt idx="7">
                  <c:v>1.4866526315789474</c:v>
                </c:pt>
                <c:pt idx="8">
                  <c:v>1.4873333333333332</c:v>
                </c:pt>
                <c:pt idx="9">
                  <c:v>1.488</c:v>
                </c:pt>
                <c:pt idx="10">
                  <c:v>1.4886530612244899</c:v>
                </c:pt>
                <c:pt idx="11">
                  <c:v>1.4892929292929293</c:v>
                </c:pt>
                <c:pt idx="12">
                  <c:v>1.4899199999999999</c:v>
                </c:pt>
                <c:pt idx="13">
                  <c:v>1.4905346534653465</c:v>
                </c:pt>
                <c:pt idx="14">
                  <c:v>1.4911372549019608</c:v>
                </c:pt>
                <c:pt idx="15">
                  <c:v>1.4917281553398059</c:v>
                </c:pt>
                <c:pt idx="16">
                  <c:v>1.4923076923076923</c:v>
                </c:pt>
                <c:pt idx="17">
                  <c:v>1.4928761904761902</c:v>
                </c:pt>
                <c:pt idx="18">
                  <c:v>1.4934339622641508</c:v>
                </c:pt>
                <c:pt idx="19">
                  <c:v>1.4939813084112148</c:v>
                </c:pt>
                <c:pt idx="20">
                  <c:v>1.4945185185185184</c:v>
                </c:pt>
                <c:pt idx="21">
                  <c:v>1.4950458715596329</c:v>
                </c:pt>
                <c:pt idx="22">
                  <c:v>1.4955636363636364</c:v>
                </c:pt>
                <c:pt idx="23">
                  <c:v>1.4960720720720722</c:v>
                </c:pt>
                <c:pt idx="24">
                  <c:v>1.4965714285714287</c:v>
                </c:pt>
                <c:pt idx="25">
                  <c:v>1.4970619469026547</c:v>
                </c:pt>
                <c:pt idx="26">
                  <c:v>1.4975438596491228</c:v>
                </c:pt>
                <c:pt idx="27">
                  <c:v>1.498017391304348</c:v>
                </c:pt>
                <c:pt idx="28">
                  <c:v>1.4984827586206897</c:v>
                </c:pt>
                <c:pt idx="29">
                  <c:v>1.4989401709401711</c:v>
                </c:pt>
                <c:pt idx="30">
                  <c:v>1.4993898305084745</c:v>
                </c:pt>
                <c:pt idx="31">
                  <c:v>1.4998319327731091</c:v>
                </c:pt>
                <c:pt idx="32">
                  <c:v>1.5002666666666666</c:v>
                </c:pt>
                <c:pt idx="33">
                  <c:v>1.5006942148760332</c:v>
                </c:pt>
                <c:pt idx="34">
                  <c:v>1.5011147540983607</c:v>
                </c:pt>
                <c:pt idx="35">
                  <c:v>1.5015284552845527</c:v>
                </c:pt>
                <c:pt idx="36">
                  <c:v>1.5019354838709678</c:v>
                </c:pt>
                <c:pt idx="37">
                  <c:v>1.5023359999999999</c:v>
                </c:pt>
                <c:pt idx="38">
                  <c:v>1.5027301587301587</c:v>
                </c:pt>
                <c:pt idx="39">
                  <c:v>1.5031181102362206</c:v>
                </c:pt>
                <c:pt idx="40">
                  <c:v>1.5035000000000001</c:v>
                </c:pt>
                <c:pt idx="41">
                  <c:v>1.5038759689922481</c:v>
                </c:pt>
                <c:pt idx="42">
                  <c:v>1.5042461538461538</c:v>
                </c:pt>
                <c:pt idx="43">
                  <c:v>1.5046106870229006</c:v>
                </c:pt>
                <c:pt idx="44">
                  <c:v>1.5049696969696971</c:v>
                </c:pt>
                <c:pt idx="45">
                  <c:v>1.5053233082706767</c:v>
                </c:pt>
                <c:pt idx="46">
                  <c:v>1.5056716417910447</c:v>
                </c:pt>
                <c:pt idx="47">
                  <c:v>1.5060148148148147</c:v>
                </c:pt>
                <c:pt idx="48">
                  <c:v>1.5063529411764709</c:v>
                </c:pt>
                <c:pt idx="49">
                  <c:v>1.5066861313868614</c:v>
                </c:pt>
                <c:pt idx="50">
                  <c:v>1.5070144927536231</c:v>
                </c:pt>
                <c:pt idx="51">
                  <c:v>1.5073381294964028</c:v>
                </c:pt>
                <c:pt idx="52">
                  <c:v>1.5076571428571428</c:v>
                </c:pt>
                <c:pt idx="53">
                  <c:v>1.5079716312056737</c:v>
                </c:pt>
                <c:pt idx="54">
                  <c:v>1.5082816901408451</c:v>
                </c:pt>
                <c:pt idx="55">
                  <c:v>1.5085874125874128</c:v>
                </c:pt>
                <c:pt idx="56">
                  <c:v>1.5088888888888887</c:v>
                </c:pt>
                <c:pt idx="57">
                  <c:v>1.5091862068965516</c:v>
                </c:pt>
                <c:pt idx="58">
                  <c:v>1.5094794520547947</c:v>
                </c:pt>
                <c:pt idx="59">
                  <c:v>1.5097687074829931</c:v>
                </c:pt>
                <c:pt idx="60">
                  <c:v>1.5100540540540541</c:v>
                </c:pt>
                <c:pt idx="61">
                  <c:v>1.5103355704697985</c:v>
                </c:pt>
                <c:pt idx="62">
                  <c:v>1.5106133333333334</c:v>
                </c:pt>
                <c:pt idx="63">
                  <c:v>1.5108874172185434</c:v>
                </c:pt>
                <c:pt idx="64">
                  <c:v>1.5111578947368423</c:v>
                </c:pt>
                <c:pt idx="65">
                  <c:v>1.3064858757062146</c:v>
                </c:pt>
                <c:pt idx="66">
                  <c:v>1.3078651685393259</c:v>
                </c:pt>
                <c:pt idx="67">
                  <c:v>1.3092290502793298</c:v>
                </c:pt>
                <c:pt idx="68">
                  <c:v>1.3105777777777781</c:v>
                </c:pt>
                <c:pt idx="69">
                  <c:v>1.3119116022099448</c:v>
                </c:pt>
                <c:pt idx="70">
                  <c:v>1.3132307692307692</c:v>
                </c:pt>
                <c:pt idx="71">
                  <c:v>1.3145355191256831</c:v>
                </c:pt>
                <c:pt idx="72">
                  <c:v>1.3158260869565217</c:v>
                </c:pt>
                <c:pt idx="73">
                  <c:v>1.3171027027027027</c:v>
                </c:pt>
                <c:pt idx="74">
                  <c:v>1.3183655913978494</c:v>
                </c:pt>
                <c:pt idx="75">
                  <c:v>1.3196149732620321</c:v>
                </c:pt>
                <c:pt idx="76">
                  <c:v>1.3208510638297872</c:v>
                </c:pt>
                <c:pt idx="77">
                  <c:v>1.322074074074074</c:v>
                </c:pt>
                <c:pt idx="78">
                  <c:v>1.3232842105263158</c:v>
                </c:pt>
                <c:pt idx="79">
                  <c:v>1.32448167539267</c:v>
                </c:pt>
                <c:pt idx="80">
                  <c:v>1.3256666666666665</c:v>
                </c:pt>
                <c:pt idx="81">
                  <c:v>1.3268393782383419</c:v>
                </c:pt>
                <c:pt idx="82">
                  <c:v>1.3279999999999998</c:v>
                </c:pt>
                <c:pt idx="83">
                  <c:v>1.329148717948718</c:v>
                </c:pt>
                <c:pt idx="84">
                  <c:v>1.3302857142857143</c:v>
                </c:pt>
                <c:pt idx="85">
                  <c:v>1.3314111675126903</c:v>
                </c:pt>
                <c:pt idx="86">
                  <c:v>1.3325252525252524</c:v>
                </c:pt>
                <c:pt idx="87">
                  <c:v>1.3336281407035175</c:v>
                </c:pt>
                <c:pt idx="88">
                  <c:v>1.3347199999999999</c:v>
                </c:pt>
                <c:pt idx="89">
                  <c:v>1.3358009950248755</c:v>
                </c:pt>
                <c:pt idx="90">
                  <c:v>1.3368712871287129</c:v>
                </c:pt>
                <c:pt idx="91">
                  <c:v>1.3379310344827584</c:v>
                </c:pt>
                <c:pt idx="92">
                  <c:v>1.3389803921568626</c:v>
                </c:pt>
                <c:pt idx="93">
                  <c:v>1.3400195121951217</c:v>
                </c:pt>
                <c:pt idx="94">
                  <c:v>1.3410485436893205</c:v>
                </c:pt>
                <c:pt idx="95">
                  <c:v>1.3420676328502417</c:v>
                </c:pt>
                <c:pt idx="96">
                  <c:v>1.3430769230769231</c:v>
                </c:pt>
                <c:pt idx="97">
                  <c:v>1.3440765550239233</c:v>
                </c:pt>
                <c:pt idx="98">
                  <c:v>1.3450666666666666</c:v>
                </c:pt>
                <c:pt idx="99">
                  <c:v>1.3460473933649288</c:v>
                </c:pt>
                <c:pt idx="100">
                  <c:v>1.3470188679245283</c:v>
                </c:pt>
                <c:pt idx="101">
                  <c:v>1.3479812206572768</c:v>
                </c:pt>
                <c:pt idx="102">
                  <c:v>1.3489345794392522</c:v>
                </c:pt>
                <c:pt idx="103">
                  <c:v>1.3498790697674419</c:v>
                </c:pt>
                <c:pt idx="104">
                  <c:v>1.3508148148148149</c:v>
                </c:pt>
                <c:pt idx="105">
                  <c:v>1.3517419354838709</c:v>
                </c:pt>
                <c:pt idx="106">
                  <c:v>1.3526605504587157</c:v>
                </c:pt>
                <c:pt idx="107">
                  <c:v>1.3535707762557077</c:v>
                </c:pt>
                <c:pt idx="108">
                  <c:v>1.3544727272727273</c:v>
                </c:pt>
                <c:pt idx="109">
                  <c:v>1.3553665158371042</c:v>
                </c:pt>
                <c:pt idx="110">
                  <c:v>1.3562522522522522</c:v>
                </c:pt>
                <c:pt idx="111">
                  <c:v>1.3571300448430492</c:v>
                </c:pt>
                <c:pt idx="112">
                  <c:v>1.3580000000000001</c:v>
                </c:pt>
                <c:pt idx="113">
                  <c:v>1.3588622222222222</c:v>
                </c:pt>
                <c:pt idx="114">
                  <c:v>1.3597168141592919</c:v>
                </c:pt>
                <c:pt idx="115">
                  <c:v>1.3605638766519823</c:v>
                </c:pt>
                <c:pt idx="116">
                  <c:v>1.3614035087719298</c:v>
                </c:pt>
                <c:pt idx="117">
                  <c:v>1.3622358078602619</c:v>
                </c:pt>
                <c:pt idx="118">
                  <c:v>1.3630608695652173</c:v>
                </c:pt>
                <c:pt idx="119">
                  <c:v>1.3638787878787879</c:v>
                </c:pt>
                <c:pt idx="120">
                  <c:v>1.3646896551724137</c:v>
                </c:pt>
                <c:pt idx="121">
                  <c:v>1.3654935622317597</c:v>
                </c:pt>
                <c:pt idx="122">
                  <c:v>1.3662905982905984</c:v>
                </c:pt>
                <c:pt idx="123">
                  <c:v>1.3670808510638297</c:v>
                </c:pt>
                <c:pt idx="124">
                  <c:v>1.367864406779661</c:v>
                </c:pt>
                <c:pt idx="125">
                  <c:v>1.3686413502109704</c:v>
                </c:pt>
                <c:pt idx="126">
                  <c:v>1.3694117647058823</c:v>
                </c:pt>
                <c:pt idx="127">
                  <c:v>1.3701757322175734</c:v>
                </c:pt>
                <c:pt idx="128">
                  <c:v>1.3709333333333333</c:v>
                </c:pt>
                <c:pt idx="129">
                  <c:v>1.3716846473029045</c:v>
                </c:pt>
                <c:pt idx="130">
                  <c:v>1.3724297520661155</c:v>
                </c:pt>
                <c:pt idx="131">
                  <c:v>1.3731687242798354</c:v>
                </c:pt>
                <c:pt idx="132">
                  <c:v>1.3739016393442622</c:v>
                </c:pt>
                <c:pt idx="133">
                  <c:v>1.3746285714285715</c:v>
                </c:pt>
                <c:pt idx="134">
                  <c:v>1.3753495934959348</c:v>
                </c:pt>
                <c:pt idx="135">
                  <c:v>1.3760647773279353</c:v>
                </c:pt>
                <c:pt idx="136">
                  <c:v>1.376774193548387</c:v>
                </c:pt>
                <c:pt idx="137">
                  <c:v>1.3774779116465863</c:v>
                </c:pt>
                <c:pt idx="138">
                  <c:v>1.3781760000000001</c:v>
                </c:pt>
                <c:pt idx="139">
                  <c:v>1.3788685258964144</c:v>
                </c:pt>
                <c:pt idx="140">
                  <c:v>1.3795555555555554</c:v>
                </c:pt>
                <c:pt idx="141">
                  <c:v>1.3802371541501977</c:v>
                </c:pt>
                <c:pt idx="142">
                  <c:v>1.3809133858267717</c:v>
                </c:pt>
                <c:pt idx="143">
                  <c:v>1.3815843137254902</c:v>
                </c:pt>
                <c:pt idx="144">
                  <c:v>1.38225</c:v>
                </c:pt>
                <c:pt idx="145">
                  <c:v>1.3829105058365758</c:v>
                </c:pt>
                <c:pt idx="146">
                  <c:v>1.3835658914728681</c:v>
                </c:pt>
                <c:pt idx="147">
                  <c:v>1.3842162162162162</c:v>
                </c:pt>
                <c:pt idx="148">
                  <c:v>1.3848615384615384</c:v>
                </c:pt>
                <c:pt idx="149">
                  <c:v>1.3855019157088122</c:v>
                </c:pt>
                <c:pt idx="150">
                  <c:v>1.3861374045801527</c:v>
                </c:pt>
                <c:pt idx="151">
                  <c:v>1.3867680608365021</c:v>
                </c:pt>
                <c:pt idx="152">
                  <c:v>1.3873939393939394</c:v>
                </c:pt>
                <c:pt idx="153">
                  <c:v>1.3880150943396228</c:v>
                </c:pt>
                <c:pt idx="154">
                  <c:v>1.3886315789473684</c:v>
                </c:pt>
                <c:pt idx="155">
                  <c:v>1.3892434456928839</c:v>
                </c:pt>
                <c:pt idx="156">
                  <c:v>1.3898507462686567</c:v>
                </c:pt>
                <c:pt idx="157">
                  <c:v>1.3904535315985129</c:v>
                </c:pt>
                <c:pt idx="158">
                  <c:v>1.3910518518518518</c:v>
                </c:pt>
                <c:pt idx="159">
                  <c:v>1.3916457564575644</c:v>
                </c:pt>
                <c:pt idx="160">
                  <c:v>1.392235294117647</c:v>
                </c:pt>
                <c:pt idx="161">
                  <c:v>1.3928205128205127</c:v>
                </c:pt>
                <c:pt idx="162">
                  <c:v>1.3934014598540148</c:v>
                </c:pt>
                <c:pt idx="163">
                  <c:v>1.3939781818181818</c:v>
                </c:pt>
                <c:pt idx="164">
                  <c:v>1.3945507246376811</c:v>
                </c:pt>
                <c:pt idx="165">
                  <c:v>1.3951191335740072</c:v>
                </c:pt>
                <c:pt idx="166">
                  <c:v>1.3956834532374101</c:v>
                </c:pt>
                <c:pt idx="167">
                  <c:v>1.3962437275985664</c:v>
                </c:pt>
                <c:pt idx="168">
                  <c:v>1.3968</c:v>
                </c:pt>
                <c:pt idx="169">
                  <c:v>1.3973523131672598</c:v>
                </c:pt>
                <c:pt idx="170">
                  <c:v>1.3979007092198581</c:v>
                </c:pt>
                <c:pt idx="171">
                  <c:v>1.3984452296819787</c:v>
                </c:pt>
                <c:pt idx="172">
                  <c:v>1.3989859154929578</c:v>
                </c:pt>
                <c:pt idx="173">
                  <c:v>1.3995228070175438</c:v>
                </c:pt>
                <c:pt idx="174">
                  <c:v>1.4000559440559441</c:v>
                </c:pt>
                <c:pt idx="175">
                  <c:v>1.4005853658536587</c:v>
                </c:pt>
                <c:pt idx="176">
                  <c:v>1.4011111111111112</c:v>
                </c:pt>
                <c:pt idx="177">
                  <c:v>1.4016332179930795</c:v>
                </c:pt>
                <c:pt idx="178">
                  <c:v>1.4021517241379309</c:v>
                </c:pt>
                <c:pt idx="179">
                  <c:v>1.4026666666666667</c:v>
                </c:pt>
                <c:pt idx="180">
                  <c:v>1.403178082191781</c:v>
                </c:pt>
                <c:pt idx="181">
                  <c:v>1.4036860068259385</c:v>
                </c:pt>
                <c:pt idx="182">
                  <c:v>1.4041904761904762</c:v>
                </c:pt>
                <c:pt idx="183">
                  <c:v>1.4046915254237287</c:v>
                </c:pt>
                <c:pt idx="184">
                  <c:v>1.4051891891891892</c:v>
                </c:pt>
                <c:pt idx="185">
                  <c:v>1.4056835016835019</c:v>
                </c:pt>
                <c:pt idx="186">
                  <c:v>1.4061744966442953</c:v>
                </c:pt>
                <c:pt idx="187">
                  <c:v>1.4066622073578594</c:v>
                </c:pt>
                <c:pt idx="188">
                  <c:v>1.4071466666666668</c:v>
                </c:pt>
                <c:pt idx="189">
                  <c:v>1.4076279069767443</c:v>
                </c:pt>
                <c:pt idx="190">
                  <c:v>1.4081059602649006</c:v>
                </c:pt>
                <c:pt idx="191">
                  <c:v>1.4085808580858084</c:v>
                </c:pt>
                <c:pt idx="192">
                  <c:v>1.4090526315789473</c:v>
                </c:pt>
                <c:pt idx="193">
                  <c:v>1.3066990881458966</c:v>
                </c:pt>
                <c:pt idx="194">
                  <c:v>1.3074424242424243</c:v>
                </c:pt>
                <c:pt idx="195">
                  <c:v>1.3081812688821752</c:v>
                </c:pt>
                <c:pt idx="196">
                  <c:v>1.3089156626506024</c:v>
                </c:pt>
                <c:pt idx="197">
                  <c:v>1.3096456456456456</c:v>
                </c:pt>
                <c:pt idx="198">
                  <c:v>1.3103712574850299</c:v>
                </c:pt>
                <c:pt idx="199">
                  <c:v>1.3110925373134328</c:v>
                </c:pt>
                <c:pt idx="200">
                  <c:v>1.311809523809524</c:v>
                </c:pt>
                <c:pt idx="201">
                  <c:v>1.3125222551928784</c:v>
                </c:pt>
                <c:pt idx="202">
                  <c:v>1.313230769230769</c:v>
                </c:pt>
                <c:pt idx="203">
                  <c:v>1.3139351032448379</c:v>
                </c:pt>
                <c:pt idx="204">
                  <c:v>1.3146352941176471</c:v>
                </c:pt>
                <c:pt idx="205">
                  <c:v>1.3153313782991203</c:v>
                </c:pt>
                <c:pt idx="206">
                  <c:v>1.3160233918128652</c:v>
                </c:pt>
                <c:pt idx="207">
                  <c:v>1.3167113702623907</c:v>
                </c:pt>
                <c:pt idx="208">
                  <c:v>1.3173953488372094</c:v>
                </c:pt>
                <c:pt idx="209">
                  <c:v>1.3180753623188406</c:v>
                </c:pt>
                <c:pt idx="210">
                  <c:v>1.3187514450867053</c:v>
                </c:pt>
                <c:pt idx="211">
                  <c:v>1.3194236311239194</c:v>
                </c:pt>
                <c:pt idx="212">
                  <c:v>1.3200919540229887</c:v>
                </c:pt>
                <c:pt idx="213">
                  <c:v>1.3207564469914042</c:v>
                </c:pt>
                <c:pt idx="214">
                  <c:v>1.3214171428571426</c:v>
                </c:pt>
                <c:pt idx="215">
                  <c:v>1.322074074074074</c:v>
                </c:pt>
                <c:pt idx="216">
                  <c:v>1.3227272727272728</c:v>
                </c:pt>
                <c:pt idx="217">
                  <c:v>1.3233767705382435</c:v>
                </c:pt>
                <c:pt idx="218">
                  <c:v>1.3240225988700567</c:v>
                </c:pt>
                <c:pt idx="219">
                  <c:v>1.3246647887323941</c:v>
                </c:pt>
                <c:pt idx="220">
                  <c:v>1.3253033707865169</c:v>
                </c:pt>
                <c:pt idx="221">
                  <c:v>1.3259383753501401</c:v>
                </c:pt>
                <c:pt idx="222">
                  <c:v>1.3265698324022348</c:v>
                </c:pt>
                <c:pt idx="223">
                  <c:v>1.3271977715877437</c:v>
                </c:pt>
                <c:pt idx="224">
                  <c:v>1.3278222222222225</c:v>
                </c:pt>
                <c:pt idx="225">
                  <c:v>1.328443213296399</c:v>
                </c:pt>
                <c:pt idx="226">
                  <c:v>1.329060773480663</c:v>
                </c:pt>
                <c:pt idx="227">
                  <c:v>1.3296749311294767</c:v>
                </c:pt>
                <c:pt idx="228">
                  <c:v>1.3302857142857143</c:v>
                </c:pt>
                <c:pt idx="229">
                  <c:v>1.3308931506849315</c:v>
                </c:pt>
                <c:pt idx="230">
                  <c:v>1.3314972677595629</c:v>
                </c:pt>
                <c:pt idx="231">
                  <c:v>1.3320980926430519</c:v>
                </c:pt>
                <c:pt idx="232">
                  <c:v>1.3326956521739128</c:v>
                </c:pt>
                <c:pt idx="233">
                  <c:v>1.3332899728997289</c:v>
                </c:pt>
                <c:pt idx="234">
                  <c:v>1.3338810810810811</c:v>
                </c:pt>
                <c:pt idx="235">
                  <c:v>1.3344690026954178</c:v>
                </c:pt>
                <c:pt idx="236">
                  <c:v>1.3350537634408601</c:v>
                </c:pt>
                <c:pt idx="237">
                  <c:v>1.3356353887399464</c:v>
                </c:pt>
                <c:pt idx="238">
                  <c:v>1.3362139037433156</c:v>
                </c:pt>
                <c:pt idx="239">
                  <c:v>1.3367893333333334</c:v>
                </c:pt>
                <c:pt idx="240">
                  <c:v>1.3373617021276598</c:v>
                </c:pt>
                <c:pt idx="241">
                  <c:v>1.3379310344827586</c:v>
                </c:pt>
                <c:pt idx="242">
                  <c:v>1.3384973544973544</c:v>
                </c:pt>
                <c:pt idx="243">
                  <c:v>1.3390606860158312</c:v>
                </c:pt>
                <c:pt idx="244">
                  <c:v>1.339621052631579</c:v>
                </c:pt>
                <c:pt idx="245">
                  <c:v>1.340178477690289</c:v>
                </c:pt>
                <c:pt idx="246">
                  <c:v>1.3407329842931937</c:v>
                </c:pt>
                <c:pt idx="247">
                  <c:v>1.3412845953002612</c:v>
                </c:pt>
                <c:pt idx="248">
                  <c:v>1.3418333333333332</c:v>
                </c:pt>
                <c:pt idx="249">
                  <c:v>1.3423792207792209</c:v>
                </c:pt>
                <c:pt idx="250">
                  <c:v>1.342922279792746</c:v>
                </c:pt>
                <c:pt idx="251">
                  <c:v>1.3434625322997416</c:v>
                </c:pt>
                <c:pt idx="252">
                  <c:v>1.3439999999999999</c:v>
                </c:pt>
                <c:pt idx="253">
                  <c:v>1.3445347043701799</c:v>
                </c:pt>
                <c:pt idx="254">
                  <c:v>1.3450666666666666</c:v>
                </c:pt>
                <c:pt idx="255">
                  <c:v>1.3455959079283888</c:v>
                </c:pt>
                <c:pt idx="256">
                  <c:v>1.346122448979592</c:v>
                </c:pt>
                <c:pt idx="257">
                  <c:v>1.3466463104325701</c:v>
                </c:pt>
                <c:pt idx="258">
                  <c:v>1.3471675126903553</c:v>
                </c:pt>
                <c:pt idx="259">
                  <c:v>1.3476860759493672</c:v>
                </c:pt>
                <c:pt idx="260">
                  <c:v>1.3482020202020202</c:v>
                </c:pt>
                <c:pt idx="261">
                  <c:v>1.3487153652392947</c:v>
                </c:pt>
                <c:pt idx="262">
                  <c:v>1.3492261306532662</c:v>
                </c:pt>
                <c:pt idx="263">
                  <c:v>1.349734335839599</c:v>
                </c:pt>
                <c:pt idx="264">
                  <c:v>1.3502399999999999</c:v>
                </c:pt>
                <c:pt idx="265">
                  <c:v>1.3507431421446385</c:v>
                </c:pt>
                <c:pt idx="266">
                  <c:v>1.3512437810945273</c:v>
                </c:pt>
                <c:pt idx="267">
                  <c:v>1.3517419354838709</c:v>
                </c:pt>
                <c:pt idx="268">
                  <c:v>1.3522376237623761</c:v>
                </c:pt>
                <c:pt idx="269">
                  <c:v>1.3527308641975309</c:v>
                </c:pt>
                <c:pt idx="270">
                  <c:v>1.3532216748768471</c:v>
                </c:pt>
                <c:pt idx="271">
                  <c:v>1.3537100737100736</c:v>
                </c:pt>
                <c:pt idx="272">
                  <c:v>1.3541960784313727</c:v>
                </c:pt>
                <c:pt idx="273">
                  <c:v>1.3546797066014669</c:v>
                </c:pt>
                <c:pt idx="274">
                  <c:v>1.355160975609756</c:v>
                </c:pt>
                <c:pt idx="275">
                  <c:v>1.355639902676399</c:v>
                </c:pt>
                <c:pt idx="276">
                  <c:v>1.3561165048543689</c:v>
                </c:pt>
                <c:pt idx="277">
                  <c:v>1.3565907990314772</c:v>
                </c:pt>
                <c:pt idx="278">
                  <c:v>1.3570628019323672</c:v>
                </c:pt>
                <c:pt idx="279">
                  <c:v>1.3575325301204821</c:v>
                </c:pt>
                <c:pt idx="280">
                  <c:v>1.3580000000000001</c:v>
                </c:pt>
                <c:pt idx="281">
                  <c:v>1.358465227817746</c:v>
                </c:pt>
                <c:pt idx="282">
                  <c:v>1.3589282296650715</c:v>
                </c:pt>
                <c:pt idx="283">
                  <c:v>1.3593890214797135</c:v>
                </c:pt>
                <c:pt idx="284">
                  <c:v>1.359847619047619</c:v>
                </c:pt>
                <c:pt idx="285">
                  <c:v>1.3603040380047506</c:v>
                </c:pt>
                <c:pt idx="286">
                  <c:v>1.3607582938388625</c:v>
                </c:pt>
                <c:pt idx="287">
                  <c:v>1.361210401891253</c:v>
                </c:pt>
                <c:pt idx="288">
                  <c:v>1.3616603773584905</c:v>
                </c:pt>
                <c:pt idx="289">
                  <c:v>1.3621082352941176</c:v>
                </c:pt>
                <c:pt idx="290">
                  <c:v>1.3625539906103286</c:v>
                </c:pt>
                <c:pt idx="291">
                  <c:v>1.3629976580796253</c:v>
                </c:pt>
                <c:pt idx="292">
                  <c:v>1.3634392523364487</c:v>
                </c:pt>
                <c:pt idx="293">
                  <c:v>1.3638787878787879</c:v>
                </c:pt>
                <c:pt idx="294">
                  <c:v>1.3643162790697674</c:v>
                </c:pt>
                <c:pt idx="295">
                  <c:v>1.3647517401392111</c:v>
                </c:pt>
                <c:pt idx="296">
                  <c:v>1.3651851851851853</c:v>
                </c:pt>
                <c:pt idx="297">
                  <c:v>1.3656166281755198</c:v>
                </c:pt>
                <c:pt idx="298">
                  <c:v>1.3660460829493086</c:v>
                </c:pt>
                <c:pt idx="299">
                  <c:v>1.3664735632183909</c:v>
                </c:pt>
                <c:pt idx="300">
                  <c:v>1.3668990825688072</c:v>
                </c:pt>
                <c:pt idx="301">
                  <c:v>1.3673226544622428</c:v>
                </c:pt>
                <c:pt idx="302">
                  <c:v>1.3677442922374428</c:v>
                </c:pt>
                <c:pt idx="303">
                  <c:v>1.3681640091116172</c:v>
                </c:pt>
                <c:pt idx="304">
                  <c:v>1.3685818181818181</c:v>
                </c:pt>
                <c:pt idx="305">
                  <c:v>1.3689977324263038</c:v>
                </c:pt>
                <c:pt idx="306">
                  <c:v>1.3694117647058823</c:v>
                </c:pt>
                <c:pt idx="307">
                  <c:v>1.3698239277652369</c:v>
                </c:pt>
                <c:pt idx="308">
                  <c:v>1.3702342342342342</c:v>
                </c:pt>
                <c:pt idx="309">
                  <c:v>1.3706426966292136</c:v>
                </c:pt>
                <c:pt idx="310">
                  <c:v>1.3710493273542601</c:v>
                </c:pt>
                <c:pt idx="311">
                  <c:v>1.3714541387024608</c:v>
                </c:pt>
                <c:pt idx="312">
                  <c:v>1.3718571428571429</c:v>
                </c:pt>
                <c:pt idx="313">
                  <c:v>1.3722583518930958</c:v>
                </c:pt>
                <c:pt idx="314">
                  <c:v>1.3726577777777775</c:v>
                </c:pt>
                <c:pt idx="315">
                  <c:v>1.3730554323725055</c:v>
                </c:pt>
                <c:pt idx="316">
                  <c:v>1.3734513274336282</c:v>
                </c:pt>
                <c:pt idx="317">
                  <c:v>1.3738454746136863</c:v>
                </c:pt>
                <c:pt idx="318">
                  <c:v>1.374237885462555</c:v>
                </c:pt>
                <c:pt idx="319">
                  <c:v>1.3746285714285713</c:v>
                </c:pt>
                <c:pt idx="320">
                  <c:v>1.375017543859649</c:v>
                </c:pt>
                <c:pt idx="321">
                  <c:v>1.3067775467775469</c:v>
                </c:pt>
                <c:pt idx="322">
                  <c:v>1.307286307053942</c:v>
                </c:pt>
                <c:pt idx="323">
                  <c:v>1.3077929606625258</c:v>
                </c:pt>
                <c:pt idx="324">
                  <c:v>1.3082975206611569</c:v>
                </c:pt>
                <c:pt idx="325">
                  <c:v>1.3088</c:v>
                </c:pt>
                <c:pt idx="326">
                  <c:v>1.3093004115226337</c:v>
                </c:pt>
                <c:pt idx="327">
                  <c:v>1.3097987679671459</c:v>
                </c:pt>
                <c:pt idx="328">
                  <c:v>1.310295081967213</c:v>
                </c:pt>
                <c:pt idx="329">
                  <c:v>1.3107893660531698</c:v>
                </c:pt>
                <c:pt idx="330">
                  <c:v>1.3112816326530612</c:v>
                </c:pt>
                <c:pt idx="331">
                  <c:v>1.3117718940936862</c:v>
                </c:pt>
                <c:pt idx="332">
                  <c:v>1.3122601626016259</c:v>
                </c:pt>
                <c:pt idx="333">
                  <c:v>1.3127464503042596</c:v>
                </c:pt>
                <c:pt idx="334">
                  <c:v>1.3132307692307692</c:v>
                </c:pt>
                <c:pt idx="335">
                  <c:v>1.3137131313131314</c:v>
                </c:pt>
                <c:pt idx="336">
                  <c:v>1.3141935483870968</c:v>
                </c:pt>
                <c:pt idx="337">
                  <c:v>1.3146720321931589</c:v>
                </c:pt>
                <c:pt idx="338">
                  <c:v>1.3151485943775101</c:v>
                </c:pt>
                <c:pt idx="339">
                  <c:v>1.315623246492986</c:v>
                </c:pt>
                <c:pt idx="340">
                  <c:v>1.3160959999999999</c:v>
                </c:pt>
                <c:pt idx="341">
                  <c:v>1.316566866267465</c:v>
                </c:pt>
                <c:pt idx="342">
                  <c:v>1.3170358565737053</c:v>
                </c:pt>
                <c:pt idx="343">
                  <c:v>1.3175029821073558</c:v>
                </c:pt>
                <c:pt idx="344">
                  <c:v>1.317968253968254</c:v>
                </c:pt>
                <c:pt idx="345">
                  <c:v>1.3184316831683167</c:v>
                </c:pt>
                <c:pt idx="346">
                  <c:v>1.3188932806324112</c:v>
                </c:pt>
                <c:pt idx="347">
                  <c:v>1.3193530571992111</c:v>
                </c:pt>
                <c:pt idx="348">
                  <c:v>1.3198110236220473</c:v>
                </c:pt>
                <c:pt idx="349">
                  <c:v>1.3202671905697447</c:v>
                </c:pt>
                <c:pt idx="350">
                  <c:v>1.3207215686274509</c:v>
                </c:pt>
                <c:pt idx="351">
                  <c:v>1.321174168297456</c:v>
                </c:pt>
                <c:pt idx="352">
                  <c:v>1.321625</c:v>
                </c:pt>
                <c:pt idx="353">
                  <c:v>1.3220740740740742</c:v>
                </c:pt>
                <c:pt idx="354">
                  <c:v>1.32252140077821</c:v>
                </c:pt>
                <c:pt idx="355">
                  <c:v>1.3229669902912622</c:v>
                </c:pt>
                <c:pt idx="356">
                  <c:v>1.3234108527131783</c:v>
                </c:pt>
                <c:pt idx="357">
                  <c:v>1.3238529980657641</c:v>
                </c:pt>
                <c:pt idx="358">
                  <c:v>1.3242934362934362</c:v>
                </c:pt>
                <c:pt idx="359">
                  <c:v>1.3247321772639691</c:v>
                </c:pt>
                <c:pt idx="360">
                  <c:v>1.3251692307692309</c:v>
                </c:pt>
                <c:pt idx="361">
                  <c:v>1.3256046065259115</c:v>
                </c:pt>
                <c:pt idx="362">
                  <c:v>1.3260383141762453</c:v>
                </c:pt>
                <c:pt idx="363">
                  <c:v>1.3264703632887189</c:v>
                </c:pt>
                <c:pt idx="364">
                  <c:v>1.3269007633587784</c:v>
                </c:pt>
                <c:pt idx="365">
                  <c:v>1.327329523809524</c:v>
                </c:pt>
                <c:pt idx="366">
                  <c:v>1.3277566539923955</c:v>
                </c:pt>
                <c:pt idx="367">
                  <c:v>1.3281821631878559</c:v>
                </c:pt>
                <c:pt idx="368">
                  <c:v>1.3286060606060606</c:v>
                </c:pt>
                <c:pt idx="369">
                  <c:v>1.3290283553875237</c:v>
                </c:pt>
                <c:pt idx="370">
                  <c:v>1.3294490566037738</c:v>
                </c:pt>
                <c:pt idx="371">
                  <c:v>1.3298681732580038</c:v>
                </c:pt>
                <c:pt idx="372">
                  <c:v>1.3302857142857141</c:v>
                </c:pt>
                <c:pt idx="373">
                  <c:v>1.3307016885553471</c:v>
                </c:pt>
                <c:pt idx="374">
                  <c:v>1.3311161048689137</c:v>
                </c:pt>
                <c:pt idx="375">
                  <c:v>1.3315289719626169</c:v>
                </c:pt>
                <c:pt idx="376">
                  <c:v>1.3319402985074626</c:v>
                </c:pt>
                <c:pt idx="377">
                  <c:v>1.3323500931098697</c:v>
                </c:pt>
                <c:pt idx="378">
                  <c:v>1.3327583643122676</c:v>
                </c:pt>
                <c:pt idx="379">
                  <c:v>1.3331651205936921</c:v>
                </c:pt>
                <c:pt idx="380">
                  <c:v>1.3335703703703703</c:v>
                </c:pt>
                <c:pt idx="381">
                  <c:v>1.3339741219963033</c:v>
                </c:pt>
                <c:pt idx="382">
                  <c:v>1.3343763837638376</c:v>
                </c:pt>
                <c:pt idx="383">
                  <c:v>1.3347771639042358</c:v>
                </c:pt>
                <c:pt idx="384">
                  <c:v>1.3351764705882354</c:v>
                </c:pt>
                <c:pt idx="385">
                  <c:v>1.3355743119266055</c:v>
                </c:pt>
                <c:pt idx="386">
                  <c:v>1.3359706959706958</c:v>
                </c:pt>
                <c:pt idx="387">
                  <c:v>1.3363656307129799</c:v>
                </c:pt>
                <c:pt idx="388">
                  <c:v>1.3367591240875913</c:v>
                </c:pt>
                <c:pt idx="389">
                  <c:v>1.3371511839708559</c:v>
                </c:pt>
                <c:pt idx="390">
                  <c:v>1.3375418181818182</c:v>
                </c:pt>
                <c:pt idx="391">
                  <c:v>1.3379310344827586</c:v>
                </c:pt>
                <c:pt idx="392">
                  <c:v>1.3383188405797102</c:v>
                </c:pt>
                <c:pt idx="393">
                  <c:v>1.3387052441229654</c:v>
                </c:pt>
                <c:pt idx="394">
                  <c:v>1.3390902527075812</c:v>
                </c:pt>
                <c:pt idx="395">
                  <c:v>1.3394738738738738</c:v>
                </c:pt>
                <c:pt idx="396">
                  <c:v>1.3398561151079138</c:v>
                </c:pt>
                <c:pt idx="397">
                  <c:v>1.3402369838420107</c:v>
                </c:pt>
                <c:pt idx="398">
                  <c:v>1.3406164874551971</c:v>
                </c:pt>
                <c:pt idx="399">
                  <c:v>1.3409946332737031</c:v>
                </c:pt>
                <c:pt idx="400">
                  <c:v>1.3413714285714284</c:v>
                </c:pt>
                <c:pt idx="401">
                  <c:v>1.3417468805704098</c:v>
                </c:pt>
                <c:pt idx="402">
                  <c:v>1.342120996441281</c:v>
                </c:pt>
                <c:pt idx="403">
                  <c:v>1.3424937833037298</c:v>
                </c:pt>
                <c:pt idx="404">
                  <c:v>1.3428652482269503</c:v>
                </c:pt>
                <c:pt idx="405">
                  <c:v>1.3432353982300884</c:v>
                </c:pt>
                <c:pt idx="406">
                  <c:v>1.3436042402826855</c:v>
                </c:pt>
                <c:pt idx="407">
                  <c:v>1.3439717813051149</c:v>
                </c:pt>
                <c:pt idx="408">
                  <c:v>1.3443380281690143</c:v>
                </c:pt>
                <c:pt idx="409">
                  <c:v>1.3447029876977152</c:v>
                </c:pt>
                <c:pt idx="410">
                  <c:v>1.3450666666666666</c:v>
                </c:pt>
                <c:pt idx="411">
                  <c:v>1.3454290718038531</c:v>
                </c:pt>
                <c:pt idx="412">
                  <c:v>1.3457902097902099</c:v>
                </c:pt>
                <c:pt idx="413">
                  <c:v>1.3461500872600349</c:v>
                </c:pt>
                <c:pt idx="414">
                  <c:v>1.3465087108013938</c:v>
                </c:pt>
                <c:pt idx="415">
                  <c:v>1.3468660869565217</c:v>
                </c:pt>
                <c:pt idx="416">
                  <c:v>1.3472222222222221</c:v>
                </c:pt>
                <c:pt idx="417">
                  <c:v>1.3475771230502598</c:v>
                </c:pt>
                <c:pt idx="418">
                  <c:v>1.3479307958477509</c:v>
                </c:pt>
                <c:pt idx="419">
                  <c:v>1.3482832469775474</c:v>
                </c:pt>
                <c:pt idx="420">
                  <c:v>1.3486344827586205</c:v>
                </c:pt>
                <c:pt idx="421">
                  <c:v>1.3489845094664372</c:v>
                </c:pt>
                <c:pt idx="422">
                  <c:v>1.3493333333333335</c:v>
                </c:pt>
                <c:pt idx="423">
                  <c:v>1.3496809605488849</c:v>
                </c:pt>
                <c:pt idx="424">
                  <c:v>1.3500273972602741</c:v>
                </c:pt>
                <c:pt idx="425">
                  <c:v>1.3503726495726496</c:v>
                </c:pt>
                <c:pt idx="426">
                  <c:v>1.3507167235494879</c:v>
                </c:pt>
                <c:pt idx="427">
                  <c:v>1.351059625212947</c:v>
                </c:pt>
                <c:pt idx="428">
                  <c:v>1.3514013605442177</c:v>
                </c:pt>
                <c:pt idx="429">
                  <c:v>1.3517419354838709</c:v>
                </c:pt>
                <c:pt idx="430">
                  <c:v>1.3520813559322036</c:v>
                </c:pt>
                <c:pt idx="431">
                  <c:v>1.3524196277495772</c:v>
                </c:pt>
                <c:pt idx="432">
                  <c:v>1.3527567567567569</c:v>
                </c:pt>
                <c:pt idx="433">
                  <c:v>1.3530927487352444</c:v>
                </c:pt>
                <c:pt idx="434">
                  <c:v>1.3534276094276094</c:v>
                </c:pt>
                <c:pt idx="435">
                  <c:v>1.3537613445378149</c:v>
                </c:pt>
                <c:pt idx="436">
                  <c:v>1.3540939597315436</c:v>
                </c:pt>
                <c:pt idx="437">
                  <c:v>1.354425460636516</c:v>
                </c:pt>
                <c:pt idx="438">
                  <c:v>1.3547558528428092</c:v>
                </c:pt>
                <c:pt idx="439">
                  <c:v>1.355085141903172</c:v>
                </c:pt>
                <c:pt idx="440">
                  <c:v>1.3554133333333334</c:v>
                </c:pt>
                <c:pt idx="441">
                  <c:v>1.3557404326123128</c:v>
                </c:pt>
                <c:pt idx="442">
                  <c:v>1.3560664451827242</c:v>
                </c:pt>
                <c:pt idx="443">
                  <c:v>1.3563913764510778</c:v>
                </c:pt>
                <c:pt idx="444">
                  <c:v>1.3567152317880797</c:v>
                </c:pt>
                <c:pt idx="445">
                  <c:v>1.3570380165289258</c:v>
                </c:pt>
                <c:pt idx="446">
                  <c:v>1.3573597359735972</c:v>
                </c:pt>
                <c:pt idx="447">
                  <c:v>1.3576803953871499</c:v>
                </c:pt>
                <c:pt idx="448">
                  <c:v>1.3580000000000001</c:v>
                </c:pt>
                <c:pt idx="449">
                  <c:v>1.3068183254344392</c:v>
                </c:pt>
                <c:pt idx="450">
                  <c:v>1.3182650602409638</c:v>
                </c:pt>
                <c:pt idx="451">
                  <c:v>1.3186165413533835</c:v>
                </c:pt>
                <c:pt idx="452">
                  <c:v>1.3290114942528737</c:v>
                </c:pt>
                <c:pt idx="453">
                  <c:v>1.3293314203730273</c:v>
                </c:pt>
                <c:pt idx="454">
                  <c:v>1.3388131868131867</c:v>
                </c:pt>
                <c:pt idx="455">
                  <c:v>1.3391056241426611</c:v>
                </c:pt>
                <c:pt idx="456">
                  <c:v>1.3477894736842106</c:v>
                </c:pt>
                <c:pt idx="457">
                  <c:v>1.3068433121019107</c:v>
                </c:pt>
                <c:pt idx="458">
                  <c:v>1.3161568627450981</c:v>
                </c:pt>
                <c:pt idx="459">
                  <c:v>1.3164455324357405</c:v>
                </c:pt>
                <c:pt idx="460">
                  <c:v>1.3250566037735849</c:v>
                </c:pt>
                <c:pt idx="461">
                  <c:v>1.3253239104829211</c:v>
                </c:pt>
                <c:pt idx="462">
                  <c:v>1.333309090909091</c:v>
                </c:pt>
                <c:pt idx="463">
                  <c:v>1.3335573212258798</c:v>
                </c:pt>
                <c:pt idx="464">
                  <c:v>1.3409824561403509</c:v>
                </c:pt>
                <c:pt idx="465">
                  <c:v>1.3068601921024545</c:v>
                </c:pt>
                <c:pt idx="466">
                  <c:v>1.3147107438016528</c:v>
                </c:pt>
                <c:pt idx="467">
                  <c:v>1.3149556243550051</c:v>
                </c:pt>
                <c:pt idx="468">
                  <c:v>1.3223039999999999</c:v>
                </c:pt>
                <c:pt idx="469">
                  <c:v>1.3225334665334665</c:v>
                </c:pt>
                <c:pt idx="470">
                  <c:v>1.3294263565891473</c:v>
                </c:pt>
                <c:pt idx="471">
                  <c:v>1.3296418199419167</c:v>
                </c:pt>
                <c:pt idx="472">
                  <c:v>1.3361203007518796</c:v>
                </c:pt>
                <c:pt idx="473">
                  <c:v>1.3068723599632692</c:v>
                </c:pt>
                <c:pt idx="474">
                  <c:v>1.3136571428571429</c:v>
                </c:pt>
                <c:pt idx="475">
                  <c:v>1.3138697591436217</c:v>
                </c:pt>
                <c:pt idx="476">
                  <c:v>1.3202777777777777</c:v>
                </c:pt>
                <c:pt idx="477">
                  <c:v>1.3204787510841283</c:v>
                </c:pt>
                <c:pt idx="478">
                  <c:v>1.3265405405405406</c:v>
                </c:pt>
                <c:pt idx="479">
                  <c:v>1.3267308016877637</c:v>
                </c:pt>
                <c:pt idx="480">
                  <c:v>1.3324736842105263</c:v>
                </c:pt>
                <c:pt idx="481">
                  <c:v>1.3068815471394037</c:v>
                </c:pt>
                <c:pt idx="482">
                  <c:v>1.3128553459119499</c:v>
                </c:pt>
                <c:pt idx="483">
                  <c:v>1.3130432050274941</c:v>
                </c:pt>
                <c:pt idx="484">
                  <c:v>1.3187239263803681</c:v>
                </c:pt>
                <c:pt idx="485">
                  <c:v>1.3189026819923373</c:v>
                </c:pt>
                <c:pt idx="486">
                  <c:v>1.3243113772455088</c:v>
                </c:pt>
                <c:pt idx="487">
                  <c:v>1.32448167539267</c:v>
                </c:pt>
                <c:pt idx="488">
                  <c:v>1.3296374269005846</c:v>
                </c:pt>
                <c:pt idx="489">
                  <c:v>1.3068887293610911</c:v>
                </c:pt>
                <c:pt idx="490">
                  <c:v>1.3122247191011236</c:v>
                </c:pt>
                <c:pt idx="491">
                  <c:v>1.3123929824561402</c:v>
                </c:pt>
                <c:pt idx="492">
                  <c:v>1.3174945054945055</c:v>
                </c:pt>
                <c:pt idx="493">
                  <c:v>1.3176554564172958</c:v>
                </c:pt>
                <c:pt idx="494">
                  <c:v>1.3225376344086022</c:v>
                </c:pt>
                <c:pt idx="495">
                  <c:v>1.3226917394224313</c:v>
                </c:pt>
                <c:pt idx="496">
                  <c:v>1.3273684210526315</c:v>
                </c:pt>
                <c:pt idx="497">
                  <c:v>1.3068944983818769</c:v>
                </c:pt>
                <c:pt idx="498">
                  <c:v>1.3117157360406091</c:v>
                </c:pt>
                <c:pt idx="499">
                  <c:v>1.3118681039949271</c:v>
                </c:pt>
                <c:pt idx="500">
                  <c:v>1.3164975124378109</c:v>
                </c:pt>
                <c:pt idx="501">
                  <c:v>1.3166438781852083</c:v>
                </c:pt>
                <c:pt idx="502">
                  <c:v>1.3210926829268292</c:v>
                </c:pt>
                <c:pt idx="503">
                  <c:v>1.3212333942717855</c:v>
                </c:pt>
                <c:pt idx="504">
                  <c:v>1.325511961722488</c:v>
                </c:pt>
                <c:pt idx="505">
                  <c:v>1.3068992339422512</c:v>
                </c:pt>
                <c:pt idx="506">
                  <c:v>1.3112962962962962</c:v>
                </c:pt>
                <c:pt idx="507">
                  <c:v>1.3114355118565646</c:v>
                </c:pt>
                <c:pt idx="508">
                  <c:v>1.3156727272727273</c:v>
                </c:pt>
                <c:pt idx="509">
                  <c:v>1.3158069278818854</c:v>
                </c:pt>
                <c:pt idx="510">
                  <c:v>1.3198928571428572</c:v>
                </c:pt>
                <c:pt idx="511">
                  <c:v>1.3200223089793641</c:v>
                </c:pt>
                <c:pt idx="512">
                  <c:v>1.3239649122807018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7D-4E2C-AAA5-54AB0ECCB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6716064"/>
        <c:axId val="2136720640"/>
      </c:scatterChart>
      <c:valAx>
        <c:axId val="2136716064"/>
        <c:scaling>
          <c:orientation val="minMax"/>
          <c:max val="160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Packet Size [B]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720640"/>
        <c:crosses val="autoZero"/>
        <c:crossBetween val="midCat"/>
      </c:valAx>
      <c:valAx>
        <c:axId val="213672064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Speed 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7160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43279014476094"/>
          <c:y val="8.2261032906694648E-2"/>
          <c:w val="0.30445994189037623"/>
          <c:h val="0.1980295529039568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PCIe Throughput -</a:t>
            </a:r>
            <a:r>
              <a:rPr lang="en-GB" baseline="0"/>
              <a:t> Network to CPU</a:t>
            </a:r>
            <a:endParaRPr lang="en-GB"/>
          </a:p>
        </c:rich>
      </c:tx>
      <c:layout>
        <c:manualLayout>
          <c:xMode val="edge"/>
          <c:yMode val="edge"/>
          <c:x val="0.26198230558258867"/>
          <c:y val="3.1656972833256705E-2"/>
        </c:manualLayout>
      </c:layout>
      <c:overlay val="0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204607442907549"/>
          <c:y val="0.12755474893659205"/>
          <c:w val="0.83292915361792152"/>
          <c:h val="0.64939755476602823"/>
        </c:manualLayout>
      </c:layout>
      <c:lineChart>
        <c:grouping val="standard"/>
        <c:varyColors val="1"/>
        <c:ser>
          <c:idx val="1"/>
          <c:order val="0"/>
          <c:tx>
            <c:v>E5-2690 v4</c:v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'Measured performance'!$A$5:$A$21</c:f>
              <c:numCache>
                <c:formatCode>General</c:formatCode>
                <c:ptCount val="17"/>
                <c:pt idx="0">
                  <c:v>64</c:v>
                </c:pt>
                <c:pt idx="1">
                  <c:v>65</c:v>
                </c:pt>
                <c:pt idx="2">
                  <c:v>128</c:v>
                </c:pt>
                <c:pt idx="3">
                  <c:v>129</c:v>
                </c:pt>
                <c:pt idx="4">
                  <c:v>256</c:v>
                </c:pt>
                <c:pt idx="5">
                  <c:v>257</c:v>
                </c:pt>
                <c:pt idx="6">
                  <c:v>512</c:v>
                </c:pt>
                <c:pt idx="7">
                  <c:v>513</c:v>
                </c:pt>
                <c:pt idx="8">
                  <c:v>1024</c:v>
                </c:pt>
                <c:pt idx="9">
                  <c:v>1025</c:v>
                </c:pt>
                <c:pt idx="10">
                  <c:v>2048</c:v>
                </c:pt>
                <c:pt idx="11">
                  <c:v>2049</c:v>
                </c:pt>
                <c:pt idx="12">
                  <c:v>4096</c:v>
                </c:pt>
                <c:pt idx="13">
                  <c:v>4097</c:v>
                </c:pt>
                <c:pt idx="14">
                  <c:v>8192</c:v>
                </c:pt>
                <c:pt idx="15">
                  <c:v>8193</c:v>
                </c:pt>
                <c:pt idx="16">
                  <c:v>16383</c:v>
                </c:pt>
              </c:numCache>
            </c:numRef>
          </c:cat>
          <c:val>
            <c:numRef>
              <c:f>'Measured performance'!$AY$5:$AY$21</c:f>
              <c:numCache>
                <c:formatCode>General</c:formatCode>
                <c:ptCount val="17"/>
                <c:pt idx="0">
                  <c:v>1.2090000000000001</c:v>
                </c:pt>
                <c:pt idx="1">
                  <c:v>0.99299999999999999</c:v>
                </c:pt>
                <c:pt idx="2">
                  <c:v>1.7889999999999999</c:v>
                </c:pt>
                <c:pt idx="3">
                  <c:v>2.4609999999999999</c:v>
                </c:pt>
                <c:pt idx="4">
                  <c:v>2.7509999999999999</c:v>
                </c:pt>
                <c:pt idx="5">
                  <c:v>2.77</c:v>
                </c:pt>
                <c:pt idx="6">
                  <c:v>3.3319999999999999</c:v>
                </c:pt>
                <c:pt idx="7">
                  <c:v>4.6689999999999996</c:v>
                </c:pt>
                <c:pt idx="8">
                  <c:v>7.05</c:v>
                </c:pt>
                <c:pt idx="9">
                  <c:v>6.7149999999999999</c:v>
                </c:pt>
                <c:pt idx="10">
                  <c:v>14.282999999999999</c:v>
                </c:pt>
                <c:pt idx="11">
                  <c:v>12.227</c:v>
                </c:pt>
                <c:pt idx="12">
                  <c:v>21.245000000000001</c:v>
                </c:pt>
                <c:pt idx="13">
                  <c:v>13.286</c:v>
                </c:pt>
                <c:pt idx="14">
                  <c:v>32.009</c:v>
                </c:pt>
                <c:pt idx="15">
                  <c:v>16.37</c:v>
                </c:pt>
                <c:pt idx="16">
                  <c:v>34.628999999999998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ED-4D52-BBB4-9B75D0BFFB43}"/>
            </c:ext>
          </c:extLst>
        </c:ser>
        <c:ser>
          <c:idx val="2"/>
          <c:order val="1"/>
          <c:tx>
            <c:v>E5-2667 v4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'Measured performance'!$A$5:$A$21</c:f>
              <c:numCache>
                <c:formatCode>General</c:formatCode>
                <c:ptCount val="17"/>
                <c:pt idx="0">
                  <c:v>64</c:v>
                </c:pt>
                <c:pt idx="1">
                  <c:v>65</c:v>
                </c:pt>
                <c:pt idx="2">
                  <c:v>128</c:v>
                </c:pt>
                <c:pt idx="3">
                  <c:v>129</c:v>
                </c:pt>
                <c:pt idx="4">
                  <c:v>256</c:v>
                </c:pt>
                <c:pt idx="5">
                  <c:v>257</c:v>
                </c:pt>
                <c:pt idx="6">
                  <c:v>512</c:v>
                </c:pt>
                <c:pt idx="7">
                  <c:v>513</c:v>
                </c:pt>
                <c:pt idx="8">
                  <c:v>1024</c:v>
                </c:pt>
                <c:pt idx="9">
                  <c:v>1025</c:v>
                </c:pt>
                <c:pt idx="10">
                  <c:v>2048</c:v>
                </c:pt>
                <c:pt idx="11">
                  <c:v>2049</c:v>
                </c:pt>
                <c:pt idx="12">
                  <c:v>4096</c:v>
                </c:pt>
                <c:pt idx="13">
                  <c:v>4097</c:v>
                </c:pt>
                <c:pt idx="14">
                  <c:v>8192</c:v>
                </c:pt>
                <c:pt idx="15">
                  <c:v>8193</c:v>
                </c:pt>
                <c:pt idx="16">
                  <c:v>16383</c:v>
                </c:pt>
              </c:numCache>
            </c:numRef>
          </c:cat>
          <c:val>
            <c:numRef>
              <c:f>'Measured performance'!$AK$5:$AK$21</c:f>
              <c:numCache>
                <c:formatCode>General</c:formatCode>
                <c:ptCount val="17"/>
                <c:pt idx="0">
                  <c:v>1.4910000000000001</c:v>
                </c:pt>
                <c:pt idx="1">
                  <c:v>1.3560000000000001</c:v>
                </c:pt>
                <c:pt idx="2">
                  <c:v>1.643</c:v>
                </c:pt>
                <c:pt idx="3">
                  <c:v>2.1379999999999999</c:v>
                </c:pt>
                <c:pt idx="4">
                  <c:v>4.8319999999999999</c:v>
                </c:pt>
                <c:pt idx="5">
                  <c:v>3.1949999999999998</c:v>
                </c:pt>
                <c:pt idx="6">
                  <c:v>6.55</c:v>
                </c:pt>
                <c:pt idx="7">
                  <c:v>5.2240000000000002</c:v>
                </c:pt>
                <c:pt idx="8">
                  <c:v>8.8699999999999992</c:v>
                </c:pt>
                <c:pt idx="9">
                  <c:v>6.5270000000000001</c:v>
                </c:pt>
                <c:pt idx="10">
                  <c:v>15.406000000000001</c:v>
                </c:pt>
                <c:pt idx="11">
                  <c:v>13.182</c:v>
                </c:pt>
                <c:pt idx="12">
                  <c:v>29.023</c:v>
                </c:pt>
                <c:pt idx="13">
                  <c:v>19.573</c:v>
                </c:pt>
                <c:pt idx="14">
                  <c:v>30.088999999999999</c:v>
                </c:pt>
                <c:pt idx="15">
                  <c:v>26.303999999999998</c:v>
                </c:pt>
                <c:pt idx="16">
                  <c:v>34.109000000000002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ED-4D52-BBB4-9B75D0BFFB43}"/>
            </c:ext>
          </c:extLst>
        </c:ser>
        <c:ser>
          <c:idx val="0"/>
          <c:order val="2"/>
          <c:tx>
            <c:v>E5-2643 v4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val>
            <c:numRef>
              <c:f>'Measured performance'!$BN$5:$BN$21</c:f>
              <c:numCache>
                <c:formatCode>General</c:formatCode>
                <c:ptCount val="17"/>
                <c:pt idx="0">
                  <c:v>0.70199999999999996</c:v>
                </c:pt>
                <c:pt idx="1">
                  <c:v>0.94799999999999995</c:v>
                </c:pt>
                <c:pt idx="2">
                  <c:v>0.95099999999999996</c:v>
                </c:pt>
                <c:pt idx="3">
                  <c:v>1.0089999999999999</c:v>
                </c:pt>
                <c:pt idx="4">
                  <c:v>1.496</c:v>
                </c:pt>
                <c:pt idx="5">
                  <c:v>1.52</c:v>
                </c:pt>
                <c:pt idx="6">
                  <c:v>2.4809999999999999</c:v>
                </c:pt>
                <c:pt idx="7">
                  <c:v>3.3580000000000001</c:v>
                </c:pt>
                <c:pt idx="8">
                  <c:v>4.4379999999999997</c:v>
                </c:pt>
                <c:pt idx="9">
                  <c:v>4.5949999999999998</c:v>
                </c:pt>
                <c:pt idx="10">
                  <c:v>9.1660000000000004</c:v>
                </c:pt>
                <c:pt idx="11">
                  <c:v>7.3979999999999997</c:v>
                </c:pt>
                <c:pt idx="12">
                  <c:v>17.206</c:v>
                </c:pt>
                <c:pt idx="13">
                  <c:v>10.87</c:v>
                </c:pt>
                <c:pt idx="14">
                  <c:v>29.481999999999999</c:v>
                </c:pt>
                <c:pt idx="15">
                  <c:v>14.396000000000001</c:v>
                </c:pt>
                <c:pt idx="16">
                  <c:v>26.571000000000002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ED-4D52-BBB4-9B75D0BFF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281392"/>
        <c:axId val="257280216"/>
      </c:lineChart>
      <c:catAx>
        <c:axId val="257281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Packet Size [B]</a:t>
                </a:r>
              </a:p>
            </c:rich>
          </c:tx>
          <c:layout>
            <c:manualLayout>
              <c:xMode val="edge"/>
              <c:yMode val="edge"/>
              <c:x val="0.42393753870653811"/>
              <c:y val="0.9129642620213748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7280216"/>
        <c:crossesAt val="0"/>
        <c:auto val="1"/>
        <c:lblAlgn val="ctr"/>
        <c:lblOffset val="100"/>
        <c:noMultiLvlLbl val="1"/>
      </c:catAx>
      <c:valAx>
        <c:axId val="257280216"/>
        <c:scaling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BW [Gbps]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7281392"/>
        <c:crossesAt val="0"/>
        <c:crossBetween val="between"/>
      </c:valAx>
      <c:spPr>
        <a:ln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15134654516500043"/>
          <c:y val="0.14096073332114126"/>
          <c:w val="0.24149995576395647"/>
          <c:h val="0.2158853439596605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1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A168D-FEB6-5D4E-A364-3A4A9A773DF2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B7946-B2CC-3645-8E58-74BE84331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F8523-2B7A-9442-A678-B8EE9A6A11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C739BC-6841-4C0C-B5C6-DB392AF9137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8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Restart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B7946-B2CC-3645-8E58-74BE84331833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36C90C-CDE1-4C43-BC5D-CBFB9BEF6067}" type="slidenum">
              <a:rPr lang="he-IL" altLang="en-US" sz="1300"/>
              <a:pPr eaLnBrk="1" hangingPunct="1"/>
              <a:t>108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35547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A07E8A-1F04-4B09-A7AC-A9699DDA2419}" type="slidenum">
              <a:rPr lang="he-IL" altLang="en-US" sz="1300"/>
              <a:pPr eaLnBrk="1" hangingPunct="1"/>
              <a:t>109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1313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B315C1-E469-4EF5-9E50-1668C05EBFF3}" type="slidenum">
              <a:rPr lang="en-US" altLang="en-US" sz="1300"/>
              <a:pPr eaLnBrk="1" hangingPunct="1"/>
              <a:t>111</a:t>
            </a:fld>
            <a:endParaRPr lang="en-US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38575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F26156-468E-47BF-B541-36BEDF78A898}" type="slidenum">
              <a:rPr lang="he-IL" altLang="en-US" sz="1300"/>
              <a:pPr eaLnBrk="1" hangingPunct="1"/>
              <a:t>112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87594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029AC2-587F-41B2-B8B8-AD88D30510EE}" type="slidenum">
              <a:rPr lang="en-US" altLang="en-US" sz="1300"/>
              <a:pPr eaLnBrk="1" hangingPunct="1"/>
              <a:t>113</a:t>
            </a:fld>
            <a:endParaRPr lang="en-US" alt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38575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0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A568F6-DAC8-4DAE-BC19-FF88BD4B06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357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9E2C-8D80-4E72-A78B-EAA9E641E1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491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36C6F-B78D-4731-899F-09B1C9A1FD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2301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9753" y="1371601"/>
            <a:ext cx="8524494" cy="1479379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 marL="385763" indent="-170260">
              <a:buFont typeface="Arial" panose="020B0604020202020204" pitchFamily="34" charset="0"/>
              <a:buChar char="–"/>
              <a:defRPr/>
            </a:lvl2pPr>
            <a:lvl3pPr marL="642938" indent="-171450">
              <a:buFont typeface="Arial" panose="020B0604020202020204" pitchFamily="34" charset="0"/>
              <a:buChar char="–"/>
              <a:defRPr sz="1350"/>
            </a:lvl3pPr>
            <a:lvl4pPr marL="857250" indent="-171450">
              <a:buFont typeface="Arial" panose="020B0604020202020204" pitchFamily="34" charset="0"/>
              <a:buChar char="–"/>
              <a:defRPr/>
            </a:lvl4pPr>
            <a:lvl5pPr marL="1071563" indent="-171450">
              <a:buFont typeface="Arial" panose="020B0604020202020204" pitchFamily="34" charset="0"/>
              <a:buChar char="–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9753" y="551311"/>
            <a:ext cx="8524494" cy="366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9791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90600"/>
            <a:ext cx="4038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4038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C3E388-A583-44A9-BBF8-2D96A7C009C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00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" y="5365756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13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" y="6030919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13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8" y="2016131"/>
            <a:ext cx="8374063" cy="576263"/>
          </a:xfrm>
        </p:spPr>
        <p:txBody>
          <a:bodyPr/>
          <a:lstStyle>
            <a:lvl1pPr>
              <a:defRPr sz="2025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8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013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9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A568F6-DAC8-4DAE-BC19-FF88BD4B06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927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35941-6263-43F8-8DAE-A84871C642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548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350"/>
            </a:lvl1pPr>
            <a:lvl2pPr marL="257169" indent="0">
              <a:buNone/>
              <a:defRPr sz="1125"/>
            </a:lvl2pPr>
            <a:lvl3pPr marL="514337" indent="0">
              <a:buNone/>
              <a:defRPr sz="1013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E960C-8672-4C79-BEE7-4C88895AE3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938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2"/>
            <a:ext cx="4110038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6" y="1708152"/>
            <a:ext cx="4111625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DDC6C-1097-4721-A332-2AC5B03373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3907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A58C3-C439-4382-B036-936F39760E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080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9A5A-F6E1-4F85-816B-9C45438EAC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217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35941-6263-43F8-8DAE-A84871C642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520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EA40-5AB5-4EE0-B5C7-5114E96145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240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18E13-7FF8-461A-B543-A500FB918B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7393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4983-379E-4D2F-914B-A5CD5404A4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0222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9E2C-8D80-4E72-A78B-EAA9E641E1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6609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4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36C6F-B78D-4731-899F-09B1C9A1FD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329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E960C-8672-4C79-BEE7-4C88895AE3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42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DDC6C-1097-4721-A332-2AC5B03373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025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A58C3-C439-4382-B036-936F39760E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887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9A5A-F6E1-4F85-816B-9C45438EAC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850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EA40-5AB5-4EE0-B5C7-5114E96145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813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18E13-7FF8-461A-B543-A500FB918B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55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4983-379E-4D2F-914B-A5CD5404A4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515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866763-778E-4EA1-ACBA-052230E3A5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128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7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8" y="1708152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9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63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866763-778E-4EA1-ACBA-052230E3A5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324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463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63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63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63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63" b="1">
          <a:solidFill>
            <a:schemeClr val="tx2"/>
          </a:solidFill>
          <a:latin typeface="Arial" panose="020B0604020202020204" pitchFamily="34" charset="0"/>
        </a:defRPr>
      </a:lvl5pPr>
      <a:lvl6pPr marL="257169" algn="l" rtl="0" fontAlgn="base">
        <a:spcBef>
          <a:spcPct val="0"/>
        </a:spcBef>
        <a:spcAft>
          <a:spcPct val="0"/>
        </a:spcAft>
        <a:defRPr sz="1463" b="1">
          <a:solidFill>
            <a:schemeClr val="tx2"/>
          </a:solidFill>
          <a:latin typeface="Arial" panose="020B0604020202020204" pitchFamily="34" charset="0"/>
        </a:defRPr>
      </a:lvl6pPr>
      <a:lvl7pPr marL="514337" algn="l" rtl="0" fontAlgn="base">
        <a:spcBef>
          <a:spcPct val="0"/>
        </a:spcBef>
        <a:spcAft>
          <a:spcPct val="0"/>
        </a:spcAft>
        <a:defRPr sz="1463" b="1">
          <a:solidFill>
            <a:schemeClr val="tx2"/>
          </a:solidFill>
          <a:latin typeface="Arial" panose="020B0604020202020204" pitchFamily="34" charset="0"/>
        </a:defRPr>
      </a:lvl7pPr>
      <a:lvl8pPr marL="771506" algn="l" rtl="0" fontAlgn="base">
        <a:spcBef>
          <a:spcPct val="0"/>
        </a:spcBef>
        <a:spcAft>
          <a:spcPct val="0"/>
        </a:spcAft>
        <a:defRPr sz="1463" b="1">
          <a:solidFill>
            <a:schemeClr val="tx2"/>
          </a:solidFill>
          <a:latin typeface="Arial" panose="020B0604020202020204" pitchFamily="34" charset="0"/>
        </a:defRPr>
      </a:lvl8pPr>
      <a:lvl9pPr marL="1028675" algn="l" rtl="0" fontAlgn="base">
        <a:spcBef>
          <a:spcPct val="0"/>
        </a:spcBef>
        <a:spcAft>
          <a:spcPct val="0"/>
        </a:spcAft>
        <a:defRPr sz="1463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51801" indent="-151801" algn="l" rtl="0" eaLnBrk="0" fontAlgn="base" hangingPunct="0">
        <a:spcBef>
          <a:spcPct val="0"/>
        </a:spcBef>
        <a:spcAft>
          <a:spcPct val="75000"/>
        </a:spcAft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02709" indent="-150015" algn="l" rtl="0" eaLnBrk="0" fontAlgn="base" hangingPunct="0">
        <a:spcBef>
          <a:spcPct val="0"/>
        </a:spcBef>
        <a:spcAft>
          <a:spcPct val="75000"/>
        </a:spcAft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455403" indent="-151801" algn="l" rtl="0" eaLnBrk="0" fontAlgn="base" hangingPunct="0">
        <a:spcBef>
          <a:spcPct val="0"/>
        </a:spcBef>
        <a:spcAft>
          <a:spcPct val="75000"/>
        </a:spcAft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607204" indent="-150908" algn="l" rtl="0" eaLnBrk="0" fontAlgn="base" hangingPunct="0">
        <a:spcBef>
          <a:spcPct val="0"/>
        </a:spcBef>
        <a:spcAft>
          <a:spcPct val="75000"/>
        </a:spcAft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759898" indent="-151801" algn="l" rtl="0" eaLnBrk="0" fontAlgn="base" hangingPunct="0">
        <a:spcBef>
          <a:spcPct val="0"/>
        </a:spcBef>
        <a:spcAft>
          <a:spcPct val="75000"/>
        </a:spcAft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.cam.ac.uk/teaching/current/P5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etfpga.org/site/#/SUME_reg_form/" TargetMode="External"/><Relationship Id="rId2" Type="http://schemas.openxmlformats.org/officeDocument/2006/relationships/hyperlink" Target="http://www.cl.cam.ac.uk/teaching/current/P51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D67A-A0EA-D6D9-3AC7-4174FCDCEB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P51(bis): High Performance Networked-Systems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CF6D0-F923-CB9B-61D9-F30A1D4F2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134" y="2938463"/>
            <a:ext cx="6280547" cy="930344"/>
          </a:xfrm>
        </p:spPr>
        <p:txBody>
          <a:bodyPr/>
          <a:lstStyle/>
          <a:p>
            <a:r>
              <a:rPr lang="en-US" dirty="0"/>
              <a:t>Prof. Andrew W. Moore </a:t>
            </a:r>
          </a:p>
          <a:p>
            <a:endParaRPr lang="en-US" dirty="0"/>
          </a:p>
          <a:p>
            <a:r>
              <a:rPr lang="en-US" b="0" dirty="0"/>
              <a:t>Lecture 5/6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89007-F4F2-2890-64F6-2954DCDCF595}"/>
              </a:ext>
            </a:extLst>
          </p:cNvPr>
          <p:cNvSpPr txBox="1"/>
          <p:nvPr/>
        </p:nvSpPr>
        <p:spPr>
          <a:xfrm>
            <a:off x="1431134" y="4056458"/>
            <a:ext cx="6280547" cy="102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13" dirty="0">
                <a:solidFill>
                  <a:srgbClr val="FFFFFF"/>
                </a:solidFill>
                <a:latin typeface="Arial"/>
              </a:rPr>
              <a:t>A </a:t>
            </a:r>
            <a:r>
              <a:rPr lang="en-US" sz="1013" b="1" dirty="0">
                <a:solidFill>
                  <a:srgbClr val="FFFFFF"/>
                </a:solidFill>
                <a:latin typeface="Arial"/>
              </a:rPr>
              <a:t>huge </a:t>
            </a:r>
            <a:r>
              <a:rPr lang="en-US" sz="1013" dirty="0">
                <a:solidFill>
                  <a:srgbClr val="FFFFFF"/>
                </a:solidFill>
                <a:latin typeface="Arial"/>
              </a:rPr>
              <a:t>thank you to </a:t>
            </a:r>
            <a:r>
              <a:rPr lang="en-US" sz="1013" dirty="0" err="1">
                <a:solidFill>
                  <a:srgbClr val="FFFFFF"/>
                </a:solidFill>
                <a:latin typeface="Arial"/>
              </a:rPr>
              <a:t>Eben</a:t>
            </a:r>
            <a:r>
              <a:rPr lang="en-US" sz="1013" dirty="0">
                <a:solidFill>
                  <a:srgbClr val="FFFFFF"/>
                </a:solidFill>
                <a:latin typeface="Arial"/>
              </a:rPr>
              <a:t> Upton, Raspberry Pi Foundation, and </a:t>
            </a:r>
            <a:r>
              <a:rPr lang="en-US" sz="1013" dirty="0" err="1">
                <a:solidFill>
                  <a:srgbClr val="FFFFFF"/>
                </a:solidFill>
                <a:latin typeface="Arial"/>
              </a:rPr>
              <a:t>PiHut</a:t>
            </a:r>
            <a:r>
              <a:rPr lang="en-US" sz="1013" dirty="0">
                <a:solidFill>
                  <a:srgbClr val="FFFFFF"/>
                </a:solidFill>
                <a:latin typeface="Arial"/>
              </a:rPr>
              <a:t> people for enabling this incarnation of the module at incredibly short notice.</a:t>
            </a:r>
          </a:p>
          <a:p>
            <a:pPr defTabSz="685800"/>
            <a:endParaRPr lang="en-US" sz="1013" dirty="0">
              <a:solidFill>
                <a:srgbClr val="FFFFFF"/>
              </a:solidFill>
              <a:latin typeface="Arial"/>
            </a:endParaRPr>
          </a:p>
          <a:p>
            <a:pPr defTabSz="685800"/>
            <a:r>
              <a:rPr lang="en-US" sz="1013" dirty="0">
                <a:solidFill>
                  <a:srgbClr val="FFFFFF"/>
                </a:solidFill>
                <a:latin typeface="Arial"/>
              </a:rPr>
              <a:t>With great appreciation to Dick Sites for sharing wisdom, patience, and teaching materials.</a:t>
            </a:r>
          </a:p>
          <a:p>
            <a:pPr defTabSz="685800"/>
            <a:endParaRPr lang="en-US" sz="1013" dirty="0">
              <a:solidFill>
                <a:srgbClr val="FFFFFF"/>
              </a:solidFill>
              <a:latin typeface="Arial"/>
            </a:endParaRPr>
          </a:p>
          <a:p>
            <a:pPr defTabSz="685800"/>
            <a:r>
              <a:rPr lang="en-US" sz="1013" dirty="0">
                <a:solidFill>
                  <a:srgbClr val="FFFFFF"/>
                </a:solidFill>
                <a:latin typeface="Arial"/>
              </a:rPr>
              <a:t>With ongoing gratitude to Dr Noa Zilberman</a:t>
            </a:r>
          </a:p>
        </p:txBody>
      </p:sp>
    </p:spTree>
    <p:extLst>
      <p:ext uri="{BB962C8B-B14F-4D97-AF65-F5344CB8AC3E}">
        <p14:creationId xmlns:p14="http://schemas.microsoft.com/office/powerpoint/2010/main" val="107224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68" y="4581128"/>
            <a:ext cx="4187032" cy="1622475"/>
          </a:xfrm>
          <a:prstGeom prst="rect">
            <a:avLst/>
          </a:prstGeom>
        </p:spPr>
      </p:pic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a Network Switch?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Conceptually, a left / right switch…</a:t>
            </a:r>
          </a:p>
          <a:p>
            <a:pPr eaLnBrk="1" hangingPunct="1"/>
            <a:r>
              <a:rPr lang="en-US" altLang="en-US" sz="2400" dirty="0"/>
              <a:t>Receives a packet through port &lt;N&gt;</a:t>
            </a:r>
          </a:p>
          <a:p>
            <a:pPr eaLnBrk="1" hangingPunct="1"/>
            <a:r>
              <a:rPr lang="en-US" altLang="en-US" sz="2400" dirty="0"/>
              <a:t>Decides through which port to send it</a:t>
            </a:r>
          </a:p>
          <a:p>
            <a:pPr lvl="1" eaLnBrk="1" hangingPunct="1"/>
            <a:r>
              <a:rPr lang="en-US" altLang="en-US" sz="2400" dirty="0"/>
              <a:t>A </a:t>
            </a:r>
            <a:r>
              <a:rPr lang="en-US" altLang="en-US" sz="2400" i="1" dirty="0"/>
              <a:t>forwarding </a:t>
            </a:r>
            <a:r>
              <a:rPr lang="en-US" altLang="en-US" sz="2400" dirty="0"/>
              <a:t>decision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+ Some “real world”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5819851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Control and 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374063" cy="4067175"/>
          </a:xfrm>
        </p:spPr>
        <p:txBody>
          <a:bodyPr/>
          <a:lstStyle/>
          <a:p>
            <a:r>
              <a:rPr lang="en-GB" dirty="0"/>
              <a:t>Back pressure may take </a:t>
            </a:r>
            <a:r>
              <a:rPr lang="en-GB" i="1" dirty="0"/>
              <a:t>time</a:t>
            </a:r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r>
              <a:rPr lang="en-GB" dirty="0"/>
              <a:t>Need to either:</a:t>
            </a:r>
          </a:p>
          <a:p>
            <a:pPr lvl="1"/>
            <a:r>
              <a:rPr lang="en-GB" dirty="0"/>
              <a:t>Assert back pressure sufficient time before traffic needs to stop</a:t>
            </a:r>
            <a:br>
              <a:rPr lang="en-GB" dirty="0"/>
            </a:br>
            <a:r>
              <a:rPr lang="en-GB" dirty="0"/>
              <a:t>OR</a:t>
            </a:r>
          </a:p>
          <a:p>
            <a:pPr lvl="1"/>
            <a:r>
              <a:rPr lang="en-GB" dirty="0"/>
              <a:t>Provide sufficient buffering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619672" y="3356992"/>
            <a:ext cx="3744416" cy="144000"/>
          </a:xfrm>
          <a:prstGeom prst="rightArrow">
            <a:avLst>
              <a:gd name="adj1" fmla="val 50000"/>
              <a:gd name="adj2" fmla="val 126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/>
          </a:p>
        </p:txBody>
      </p:sp>
      <p:sp>
        <p:nvSpPr>
          <p:cNvPr id="8" name="TextBox 7"/>
          <p:cNvSpPr txBox="1"/>
          <p:nvPr/>
        </p:nvSpPr>
        <p:spPr>
          <a:xfrm>
            <a:off x="5397599" y="324432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2777" y="2423819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Data</a:t>
            </a:r>
            <a:br>
              <a:rPr lang="en-GB" dirty="0"/>
            </a:br>
            <a:r>
              <a:rPr lang="en-GB" dirty="0"/>
              <a:t>stops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4040" y="242381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Stop</a:t>
            </a:r>
          </a:p>
          <a:p>
            <a:pPr algn="ctr"/>
            <a:r>
              <a:rPr lang="en-GB" dirty="0"/>
              <a:t>triggered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7704" y="3068960"/>
            <a:ext cx="123922" cy="326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938865" y="3050461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703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Control and 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374063" cy="40671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Calculating buffer size: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ym typeface="Symbol" panose="05050102010706020507" pitchFamily="18" charset="2"/>
              </a:rPr>
              <a:t>Intuitively: </a:t>
            </a:r>
          </a:p>
          <a:p>
            <a:pPr marL="0" indent="0">
              <a:buNone/>
            </a:pPr>
            <a:r>
              <a:rPr lang="en-GB" dirty="0">
                <a:sym typeface="Symbol" panose="05050102010706020507" pitchFamily="18" charset="2"/>
              </a:rPr>
              <a:t>	Nearby sender: Buffer size  Reaction time  Data rate</a:t>
            </a:r>
          </a:p>
          <a:p>
            <a:pPr marL="0" indent="0">
              <a:buNone/>
            </a:pPr>
            <a:r>
              <a:rPr lang="en-GB" dirty="0"/>
              <a:t>	Remote sender: Buffer size </a:t>
            </a:r>
            <a:r>
              <a:rPr lang="en-GB" dirty="0">
                <a:sym typeface="Symbol" panose="05050102010706020507" pitchFamily="18" charset="2"/>
              </a:rPr>
              <a:t> RTT  Data rate</a:t>
            </a:r>
          </a:p>
          <a:p>
            <a:pPr marL="0" indent="0">
              <a:buNone/>
            </a:pPr>
            <a:r>
              <a:rPr lang="en-GB" dirty="0"/>
              <a:t>Buffer size </a:t>
            </a:r>
            <a:r>
              <a:rPr lang="en-GB" dirty="0">
                <a:sym typeface="Symbol" panose="05050102010706020507" pitchFamily="18" charset="2"/>
              </a:rPr>
              <a:t> (RTT + Reaction time)  Data rate</a:t>
            </a:r>
          </a:p>
          <a:p>
            <a:pPr marL="0" indent="0">
              <a:buNone/>
            </a:pPr>
            <a:endParaRPr lang="en-GB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758244" y="323207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 In-flight </a:t>
            </a:r>
            <a:br>
              <a:rPr lang="en-GB" dirty="0"/>
            </a:br>
            <a:r>
              <a:rPr lang="en-GB" dirty="0"/>
              <a:t>data arrives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7685" y="2281773"/>
            <a:ext cx="154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2. Data stops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9845" y="2143274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 Stop</a:t>
            </a:r>
          </a:p>
          <a:p>
            <a:r>
              <a:rPr lang="en-GB" dirty="0"/>
              <a:t>triggered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8144" y="2790791"/>
            <a:ext cx="1656184" cy="37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Buffer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1640" y="2790791"/>
            <a:ext cx="936104" cy="37913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Sender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7829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045921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424013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802105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180197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558289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936381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314470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urved Right Arrow 36"/>
          <p:cNvSpPr/>
          <p:nvPr/>
        </p:nvSpPr>
        <p:spPr>
          <a:xfrm>
            <a:off x="2195736" y="2365619"/>
            <a:ext cx="3634516" cy="1267956"/>
          </a:xfrm>
          <a:prstGeom prst="curvedRightArrow">
            <a:avLst>
              <a:gd name="adj1" fmla="val 2401"/>
              <a:gd name="adj2" fmla="val 13890"/>
              <a:gd name="adj3" fmla="val 1523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474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Control and 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374063" cy="40671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Calculating buffer size: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sym typeface="Symbol" panose="05050102010706020507" pitchFamily="18" charset="2"/>
              </a:rPr>
              <a:t>2 switches, connected using 100m fibre, 10G port, instantaneous response time: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sym typeface="Symbol" panose="05050102010706020507" pitchFamily="18" charset="2"/>
              </a:rPr>
              <a:t>Propagation delay in a fibre is 5ns/m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GB" dirty="0"/>
              <a:t>Buffer size </a:t>
            </a:r>
            <a:r>
              <a:rPr lang="en-GB" dirty="0">
                <a:sym typeface="Symbol" panose="05050102010706020507" pitchFamily="18" charset="2"/>
              </a:rPr>
              <a:t> 1us  10Gbps = ~1.25KB</a:t>
            </a:r>
          </a:p>
          <a:p>
            <a:pPr marL="0" indent="0">
              <a:buNone/>
            </a:pPr>
            <a:endParaRPr lang="en-GB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758244" y="323207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 In-flight </a:t>
            </a:r>
            <a:br>
              <a:rPr lang="en-GB" dirty="0"/>
            </a:br>
            <a:r>
              <a:rPr lang="en-GB" dirty="0"/>
              <a:t>data arrives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7685" y="2281773"/>
            <a:ext cx="154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2. Data stops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9845" y="2143274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 Stop</a:t>
            </a:r>
          </a:p>
          <a:p>
            <a:r>
              <a:rPr lang="en-GB" dirty="0"/>
              <a:t>triggered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8144" y="2790791"/>
            <a:ext cx="1656184" cy="37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Buffer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1640" y="2790791"/>
            <a:ext cx="936104" cy="37913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Sender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7829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045921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424013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802105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180197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558289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936381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314470" y="2836487"/>
            <a:ext cx="123922" cy="32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urved Right Arrow 36"/>
          <p:cNvSpPr/>
          <p:nvPr/>
        </p:nvSpPr>
        <p:spPr>
          <a:xfrm>
            <a:off x="2195736" y="2365619"/>
            <a:ext cx="3634516" cy="1267956"/>
          </a:xfrm>
          <a:prstGeom prst="curvedRightArrow">
            <a:avLst>
              <a:gd name="adj1" fmla="val 2401"/>
              <a:gd name="adj2" fmla="val 13890"/>
              <a:gd name="adj3" fmla="val 1523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884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DMA</a:t>
            </a:r>
          </a:p>
        </p:txBody>
      </p:sp>
    </p:spTree>
    <p:extLst>
      <p:ext uri="{BB962C8B-B14F-4D97-AF65-F5344CB8AC3E}">
        <p14:creationId xmlns:p14="http://schemas.microsoft.com/office/powerpoint/2010/main" val="20235465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381000" y="347615"/>
            <a:ext cx="378650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lang="en-GB" sz="2600" kern="0" spc="-5" dirty="0">
                <a:solidFill>
                  <a:schemeClr val="bg1"/>
                </a:solidFill>
              </a:rPr>
              <a:t>Host</a:t>
            </a:r>
            <a:r>
              <a:rPr lang="en-GB" sz="2600" kern="0" spc="-30" dirty="0">
                <a:solidFill>
                  <a:schemeClr val="bg1"/>
                </a:solidFill>
              </a:rPr>
              <a:t> </a:t>
            </a:r>
            <a:r>
              <a:rPr lang="en-GB" sz="2600" kern="0" spc="-5" dirty="0">
                <a:solidFill>
                  <a:schemeClr val="bg1"/>
                </a:solidFill>
              </a:rPr>
              <a:t>architecture</a:t>
            </a:r>
          </a:p>
        </p:txBody>
      </p:sp>
      <p:sp>
        <p:nvSpPr>
          <p:cNvPr id="3" name="object 6"/>
          <p:cNvSpPr>
            <a:spLocks noChangeAspect="1"/>
          </p:cNvSpPr>
          <p:nvPr/>
        </p:nvSpPr>
        <p:spPr>
          <a:xfrm>
            <a:off x="381000" y="1447800"/>
            <a:ext cx="4310862" cy="435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/>
          <p:cNvSpPr txBox="1"/>
          <p:nvPr/>
        </p:nvSpPr>
        <p:spPr>
          <a:xfrm>
            <a:off x="1811845" y="6172200"/>
            <a:ext cx="59836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Legacy vs. Recent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(courtesy of</a:t>
            </a:r>
            <a:r>
              <a:rPr sz="2400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Intel)</a:t>
            </a:r>
          </a:p>
        </p:txBody>
      </p:sp>
      <p:sp>
        <p:nvSpPr>
          <p:cNvPr id="5" name="object 8"/>
          <p:cNvSpPr>
            <a:spLocks noChangeAspect="1"/>
          </p:cNvSpPr>
          <p:nvPr/>
        </p:nvSpPr>
        <p:spPr>
          <a:xfrm>
            <a:off x="5072324" y="1356037"/>
            <a:ext cx="3958461" cy="4655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/>
          <p:cNvSpPr/>
          <p:nvPr/>
        </p:nvSpPr>
        <p:spPr>
          <a:xfrm>
            <a:off x="4194974" y="1447800"/>
            <a:ext cx="993775" cy="1125220"/>
          </a:xfrm>
          <a:custGeom>
            <a:avLst/>
            <a:gdLst/>
            <a:ahLst/>
            <a:cxnLst/>
            <a:rect l="l" t="t" r="r" b="b"/>
            <a:pathLst>
              <a:path w="993775" h="1125220">
                <a:moveTo>
                  <a:pt x="496823" y="843533"/>
                </a:moveTo>
                <a:lnTo>
                  <a:pt x="496823" y="281177"/>
                </a:lnTo>
                <a:lnTo>
                  <a:pt x="0" y="281177"/>
                </a:lnTo>
                <a:lnTo>
                  <a:pt x="0" y="843533"/>
                </a:lnTo>
                <a:lnTo>
                  <a:pt x="496823" y="843533"/>
                </a:lnTo>
                <a:close/>
              </a:path>
              <a:path w="993775" h="1125220">
                <a:moveTo>
                  <a:pt x="993647" y="562355"/>
                </a:moveTo>
                <a:lnTo>
                  <a:pt x="496823" y="0"/>
                </a:lnTo>
                <a:lnTo>
                  <a:pt x="496824" y="1124711"/>
                </a:lnTo>
                <a:lnTo>
                  <a:pt x="993647" y="5623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26228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>
            <a:spLocks/>
          </p:cNvSpPr>
          <p:nvPr/>
        </p:nvSpPr>
        <p:spPr>
          <a:xfrm>
            <a:off x="323528" y="404664"/>
            <a:ext cx="630301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lang="en-GB" sz="2600" kern="0" dirty="0">
                <a:solidFill>
                  <a:schemeClr val="bg1"/>
                </a:solidFill>
              </a:rPr>
              <a:t>Interconnecting</a:t>
            </a:r>
            <a:r>
              <a:rPr lang="en-GB" sz="2600" kern="0" spc="-114" dirty="0">
                <a:solidFill>
                  <a:schemeClr val="bg1"/>
                </a:solidFill>
              </a:rPr>
              <a:t> </a:t>
            </a:r>
            <a:r>
              <a:rPr lang="en-GB" sz="2600" kern="0" dirty="0">
                <a:solidFill>
                  <a:schemeClr val="bg1"/>
                </a:solidFill>
              </a:rPr>
              <a:t>components</a:t>
            </a:r>
          </a:p>
        </p:txBody>
      </p:sp>
      <p:sp>
        <p:nvSpPr>
          <p:cNvPr id="3" name="object 5"/>
          <p:cNvSpPr/>
          <p:nvPr/>
        </p:nvSpPr>
        <p:spPr>
          <a:xfrm>
            <a:off x="4571999" y="5013176"/>
            <a:ext cx="4417065" cy="174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/>
          <p:cNvSpPr txBox="1"/>
          <p:nvPr/>
        </p:nvSpPr>
        <p:spPr>
          <a:xfrm>
            <a:off x="191767" y="1340768"/>
            <a:ext cx="8760465" cy="4088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270"/>
              </a:lnSpc>
              <a:spcBef>
                <a:spcPts val="100"/>
              </a:spcBef>
              <a:buFont typeface="Arial"/>
              <a:buChar char="•"/>
              <a:tabLst>
                <a:tab pos="87313" algn="l"/>
                <a:tab pos="75565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Need interconnections</a:t>
            </a:r>
            <a:r>
              <a:rPr sz="2400" b="1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between</a:t>
            </a:r>
            <a:endParaRPr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755015" lvl="1" indent="-285115">
              <a:lnSpc>
                <a:spcPts val="3030"/>
              </a:lnSpc>
              <a:buChar char="–"/>
              <a:tabLst>
                <a:tab pos="87313" algn="l"/>
                <a:tab pos="755650" algn="l"/>
              </a:tabLst>
            </a:pPr>
            <a:r>
              <a:rPr sz="2000" b="0" spc="-5" dirty="0">
                <a:solidFill>
                  <a:schemeClr val="tx1"/>
                </a:solidFill>
                <a:latin typeface="Arial"/>
                <a:cs typeface="Arial"/>
              </a:rPr>
              <a:t>CPU,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memory, </a:t>
            </a:r>
            <a:r>
              <a:rPr lang="en-GB" sz="2000" b="0" dirty="0">
                <a:solidFill>
                  <a:schemeClr val="tx1"/>
                </a:solidFill>
                <a:latin typeface="Arial"/>
                <a:cs typeface="Arial"/>
              </a:rPr>
              <a:t>storage, network,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I/O</a:t>
            </a:r>
            <a:r>
              <a:rPr sz="2000" b="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controllers</a:t>
            </a: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87313" algn="l"/>
                <a:tab pos="755650" algn="l"/>
              </a:tabLst>
            </a:pPr>
            <a:r>
              <a:rPr lang="en-GB" sz="2400" b="1" spc="-5" dirty="0">
                <a:solidFill>
                  <a:srgbClr val="002060"/>
                </a:solidFill>
                <a:latin typeface="Arial"/>
                <a:cs typeface="Arial"/>
              </a:rPr>
              <a:t>Shared</a:t>
            </a:r>
            <a:r>
              <a:rPr lang="en-GB" sz="2400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Bus: shared communication</a:t>
            </a:r>
            <a:r>
              <a:rPr sz="2400" b="1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channel</a:t>
            </a:r>
            <a:endParaRPr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755650" marR="2055495" lvl="1" indent="-285750" defTabSz="1119188">
              <a:lnSpc>
                <a:spcPct val="100000"/>
              </a:lnSpc>
              <a:spcBef>
                <a:spcPts val="5"/>
              </a:spcBef>
              <a:buChar char="–"/>
              <a:tabLst>
                <a:tab pos="87313" algn="l"/>
                <a:tab pos="755650" algn="l"/>
              </a:tabLst>
            </a:pPr>
            <a:r>
              <a:rPr lang="en-GB" sz="2000" b="0" spc="-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b="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set of </a:t>
            </a:r>
            <a:r>
              <a:rPr lang="en-GB" sz="2000" b="0" dirty="0">
                <a:solidFill>
                  <a:schemeClr val="tx1"/>
                </a:solidFill>
                <a:latin typeface="Arial"/>
                <a:cs typeface="Arial"/>
              </a:rPr>
              <a:t>parallel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wires for data</a:t>
            </a:r>
            <a:r>
              <a:rPr sz="2000" b="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lang="en-GB" sz="20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synchronization of data</a:t>
            </a:r>
            <a:r>
              <a:rPr sz="2000" b="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transfer</a:t>
            </a:r>
          </a:p>
          <a:p>
            <a:pPr marL="755650" lvl="1" indent="-285750">
              <a:lnSpc>
                <a:spcPts val="3354"/>
              </a:lnSpc>
              <a:spcBef>
                <a:spcPts val="525"/>
              </a:spcBef>
              <a:buChar char="–"/>
              <a:tabLst>
                <a:tab pos="87313" algn="l"/>
                <a:tab pos="755650" algn="l"/>
              </a:tabLst>
            </a:pPr>
            <a:r>
              <a:rPr sz="2000" b="0" spc="-5" dirty="0">
                <a:solidFill>
                  <a:schemeClr val="tx1"/>
                </a:solidFill>
                <a:latin typeface="Arial"/>
                <a:cs typeface="Arial"/>
              </a:rPr>
              <a:t>Can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become a</a:t>
            </a:r>
            <a:r>
              <a:rPr sz="2000" b="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bottleneck</a:t>
            </a:r>
          </a:p>
          <a:p>
            <a:pPr marL="355600" indent="-342900">
              <a:lnSpc>
                <a:spcPts val="3595"/>
              </a:lnSpc>
              <a:buFont typeface="Arial"/>
              <a:buChar char="•"/>
              <a:tabLst>
                <a:tab pos="87313" algn="l"/>
                <a:tab pos="755650" algn="l"/>
              </a:tabLst>
            </a:pP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Performance limited by physical</a:t>
            </a:r>
            <a:r>
              <a:rPr sz="2000" b="1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Arial"/>
                <a:cs typeface="Arial"/>
              </a:rPr>
              <a:t>factors</a:t>
            </a:r>
            <a:endParaRPr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755015" lvl="1" indent="-285115">
              <a:lnSpc>
                <a:spcPts val="3295"/>
              </a:lnSpc>
              <a:spcBef>
                <a:spcPts val="610"/>
              </a:spcBef>
              <a:buChar char="–"/>
              <a:tabLst>
                <a:tab pos="87313" algn="l"/>
                <a:tab pos="755650" algn="l"/>
              </a:tabLst>
            </a:pP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Wire length, number of</a:t>
            </a:r>
            <a:r>
              <a:rPr sz="2000" b="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connections</a:t>
            </a:r>
          </a:p>
          <a:p>
            <a:pPr marL="355600" marR="5080" indent="-342900">
              <a:lnSpc>
                <a:spcPts val="2880"/>
              </a:lnSpc>
              <a:spcBef>
                <a:spcPts val="630"/>
              </a:spcBef>
              <a:buFont typeface="Arial"/>
              <a:buChar char="•"/>
              <a:tabLst>
                <a:tab pos="87313" algn="l"/>
                <a:tab pos="755650" algn="l"/>
              </a:tabLst>
            </a:pP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More recent alternative: high-speed </a:t>
            </a:r>
            <a:r>
              <a:rPr sz="2000" b="1" spc="-10" dirty="0">
                <a:solidFill>
                  <a:srgbClr val="002060"/>
                </a:solidFill>
                <a:latin typeface="Arial"/>
                <a:cs typeface="Arial"/>
              </a:rPr>
              <a:t>serial 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connections with</a:t>
            </a:r>
            <a:r>
              <a:rPr sz="2000" b="1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switches</a:t>
            </a:r>
            <a:endParaRPr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95"/>
              </a:spcBef>
              <a:buChar char="–"/>
              <a:tabLst>
                <a:tab pos="87313" algn="l"/>
                <a:tab pos="755650" algn="l"/>
              </a:tabLst>
            </a:pP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Like</a:t>
            </a:r>
            <a:r>
              <a:rPr sz="2000" b="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36894490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381913" y="332656"/>
            <a:ext cx="581850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lang="en-GB" sz="2600" kern="0">
                <a:solidFill>
                  <a:schemeClr val="bg1"/>
                </a:solidFill>
              </a:rPr>
              <a:t>I/O </a:t>
            </a:r>
            <a:r>
              <a:rPr lang="en-GB" sz="2600" kern="0" spc="-5">
                <a:solidFill>
                  <a:schemeClr val="bg1"/>
                </a:solidFill>
              </a:rPr>
              <a:t>System</a:t>
            </a:r>
            <a:r>
              <a:rPr lang="en-GB" sz="2600" kern="0" spc="-20">
                <a:solidFill>
                  <a:schemeClr val="bg1"/>
                </a:solidFill>
              </a:rPr>
              <a:t> </a:t>
            </a:r>
            <a:r>
              <a:rPr lang="en-GB" sz="2600" kern="0" spc="-5">
                <a:solidFill>
                  <a:schemeClr val="bg1"/>
                </a:solidFill>
              </a:rPr>
              <a:t>Characteristics</a:t>
            </a:r>
            <a:endParaRPr lang="en-GB" sz="2600" kern="0" spc="-5" dirty="0">
              <a:solidFill>
                <a:schemeClr val="bg1"/>
              </a:solidFill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251520" y="1484784"/>
            <a:ext cx="8678694" cy="3895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Performance</a:t>
            </a:r>
            <a:r>
              <a:rPr sz="2400" b="1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measures</a:t>
            </a:r>
            <a:endParaRPr sz="24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5"/>
              </a:spcBef>
              <a:buChar char="–"/>
              <a:tabLst>
                <a:tab pos="755650" algn="l"/>
              </a:tabLst>
            </a:pP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Latency (response</a:t>
            </a:r>
            <a:r>
              <a:rPr sz="2000" b="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time)</a:t>
            </a:r>
          </a:p>
          <a:p>
            <a:pPr marL="755015" lvl="1" indent="-285115">
              <a:lnSpc>
                <a:spcPct val="100000"/>
              </a:lnSpc>
              <a:spcBef>
                <a:spcPts val="595"/>
              </a:spcBef>
              <a:buChar char="–"/>
              <a:tabLst>
                <a:tab pos="755650" algn="l"/>
              </a:tabLst>
            </a:pP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Throughput</a:t>
            </a:r>
            <a:r>
              <a:rPr sz="2000" b="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(bandwidth)</a:t>
            </a:r>
          </a:p>
          <a:p>
            <a:pPr marL="755015" lvl="1" indent="-285115">
              <a:lnSpc>
                <a:spcPct val="100000"/>
              </a:lnSpc>
              <a:spcBef>
                <a:spcPts val="595"/>
              </a:spcBef>
              <a:buChar char="–"/>
              <a:tabLst>
                <a:tab pos="755650" algn="l"/>
              </a:tabLst>
            </a:pP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Desktops &amp; embedded</a:t>
            </a:r>
            <a:r>
              <a:rPr sz="2000" b="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systems</a:t>
            </a:r>
          </a:p>
          <a:p>
            <a:pPr marL="1155065" lvl="2" indent="-227965">
              <a:lnSpc>
                <a:spcPts val="2390"/>
              </a:lnSpc>
              <a:spcBef>
                <a:spcPts val="615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b="0" spc="-5" dirty="0">
                <a:solidFill>
                  <a:schemeClr val="tx1"/>
                </a:solidFill>
                <a:latin typeface="Arial"/>
                <a:cs typeface="Arial"/>
              </a:rPr>
              <a:t>Mainly interested in response time &amp; diversity of</a:t>
            </a:r>
            <a:r>
              <a:rPr sz="2000" b="0" spc="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chemeClr val="tx1"/>
                </a:solidFill>
                <a:latin typeface="Arial"/>
                <a:cs typeface="Arial"/>
              </a:rPr>
              <a:t>devices</a:t>
            </a:r>
            <a:endParaRPr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755015" lvl="1" indent="-285115">
              <a:lnSpc>
                <a:spcPts val="3350"/>
              </a:lnSpc>
              <a:buChar char="–"/>
              <a:tabLst>
                <a:tab pos="755650" algn="l"/>
              </a:tabLst>
            </a:pP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Servers</a:t>
            </a:r>
          </a:p>
          <a:p>
            <a:pPr marL="1155065" lvl="2" indent="-227965">
              <a:lnSpc>
                <a:spcPct val="100000"/>
              </a:lnSpc>
              <a:spcBef>
                <a:spcPts val="62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b="0" spc="-5" dirty="0">
                <a:solidFill>
                  <a:schemeClr val="tx1"/>
                </a:solidFill>
                <a:latin typeface="Arial"/>
                <a:cs typeface="Arial"/>
              </a:rPr>
              <a:t>Mainly interested in throughput &amp; expandability of</a:t>
            </a:r>
            <a:r>
              <a:rPr sz="2000" b="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chemeClr val="tx1"/>
                </a:solidFill>
                <a:latin typeface="Arial"/>
                <a:cs typeface="Arial"/>
              </a:rPr>
              <a:t>devices</a:t>
            </a:r>
            <a:endParaRPr sz="20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400" b="1" spc="-5" dirty="0">
                <a:solidFill>
                  <a:srgbClr val="002060"/>
                </a:solidFill>
                <a:latin typeface="Arial"/>
                <a:cs typeface="Arial"/>
              </a:rPr>
              <a:t>Reliability</a:t>
            </a:r>
            <a:endParaRPr sz="2400" dirty="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"/>
              </a:spcBef>
              <a:buChar char="–"/>
              <a:tabLst>
                <a:tab pos="755650" algn="l"/>
              </a:tabLst>
            </a:pP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Particularly for storage devices (fault</a:t>
            </a:r>
            <a:r>
              <a:rPr sz="2000" b="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avoidance,  fault tolerance, fault</a:t>
            </a:r>
            <a:r>
              <a:rPr sz="2000" b="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/>
                <a:cs typeface="Arial"/>
              </a:rPr>
              <a:t>forecasting)</a:t>
            </a:r>
          </a:p>
        </p:txBody>
      </p:sp>
    </p:spTree>
    <p:extLst>
      <p:ext uri="{BB962C8B-B14F-4D97-AF65-F5344CB8AC3E}">
        <p14:creationId xmlns:p14="http://schemas.microsoft.com/office/powerpoint/2010/main" val="349099030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429638" y="332656"/>
            <a:ext cx="67824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lang="en-GB" sz="2800" kern="0" dirty="0">
                <a:solidFill>
                  <a:schemeClr val="bg1"/>
                </a:solidFill>
              </a:rPr>
              <a:t>I/O Management and</a:t>
            </a:r>
            <a:r>
              <a:rPr lang="en-GB" sz="2800" kern="0" spc="-85" dirty="0">
                <a:solidFill>
                  <a:schemeClr val="bg1"/>
                </a:solidFill>
              </a:rPr>
              <a:t> </a:t>
            </a:r>
            <a:r>
              <a:rPr lang="en-GB" sz="2800" kern="0" spc="-5" dirty="0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3" name="object 6"/>
          <p:cNvSpPr txBox="1"/>
          <p:nvPr/>
        </p:nvSpPr>
        <p:spPr>
          <a:xfrm>
            <a:off x="323528" y="1340768"/>
            <a:ext cx="8049259" cy="4314643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I/O is mediated by the</a:t>
            </a:r>
            <a:r>
              <a:rPr sz="2400" b="1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OS</a:t>
            </a:r>
            <a:endParaRPr sz="24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40"/>
              </a:spcBef>
              <a:buChar char="–"/>
              <a:tabLst>
                <a:tab pos="755650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Multiple programs share I/O</a:t>
            </a:r>
            <a:r>
              <a:rPr sz="20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resources</a:t>
            </a:r>
          </a:p>
          <a:p>
            <a:pPr marL="1155065" lvl="2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Need protection </a:t>
            </a: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scheduling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10"/>
              </a:spcBef>
              <a:buChar char="–"/>
              <a:tabLst>
                <a:tab pos="755650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I/O causes asynchronous</a:t>
            </a:r>
            <a:r>
              <a:rPr sz="2000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interrupts</a:t>
            </a:r>
          </a:p>
          <a:p>
            <a:pPr marL="1155065" lvl="2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Same mechanism </a:t>
            </a: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sz="20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exceptions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15"/>
              </a:spcBef>
              <a:buChar char="–"/>
              <a:tabLst>
                <a:tab pos="755650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I/O programming is</a:t>
            </a:r>
            <a:r>
              <a:rPr sz="200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fiddly</a:t>
            </a:r>
          </a:p>
          <a:p>
            <a:pPr marL="1155065" lvl="2" indent="-227965">
              <a:lnSpc>
                <a:spcPct val="100000"/>
              </a:lnSpc>
              <a:spcBef>
                <a:spcPts val="2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OS provides abstractions to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programs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</a:pPr>
            <a:r>
              <a:rPr b="1" spc="-5" dirty="0">
                <a:solidFill>
                  <a:schemeClr val="tx1"/>
                </a:solidFill>
                <a:latin typeface="Arial"/>
                <a:cs typeface="Arial"/>
              </a:rPr>
              <a:t>Strategies characterize 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b="1" i="1" spc="-5" dirty="0">
                <a:solidFill>
                  <a:srgbClr val="C00000"/>
                </a:solidFill>
                <a:latin typeface="Arial"/>
                <a:cs typeface="Arial"/>
              </a:rPr>
              <a:t>amount of work </a:t>
            </a:r>
            <a:r>
              <a:rPr b="1" spc="-5" dirty="0">
                <a:solidFill>
                  <a:schemeClr val="tx1"/>
                </a:solidFill>
                <a:latin typeface="Arial"/>
                <a:cs typeface="Arial"/>
              </a:rPr>
              <a:t>done by the  CPU in the I/O</a:t>
            </a:r>
            <a:r>
              <a:rPr b="1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tx1"/>
                </a:solidFill>
                <a:latin typeface="Arial"/>
                <a:cs typeface="Arial"/>
              </a:rPr>
              <a:t>operation: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  <a:p>
            <a:pPr marL="2884170" lvl="3" indent="-62992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2884170" algn="l"/>
                <a:tab pos="2884805" algn="l"/>
              </a:tabLst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Polling</a:t>
            </a:r>
            <a:endParaRPr dirty="0">
              <a:latin typeface="Arial"/>
              <a:cs typeface="Arial"/>
            </a:endParaRPr>
          </a:p>
          <a:p>
            <a:pPr marL="2884170" lvl="3" indent="-6299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884170" algn="l"/>
                <a:tab pos="2884805" algn="l"/>
              </a:tabLst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Interrupt</a:t>
            </a:r>
            <a:r>
              <a:rPr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Driven</a:t>
            </a:r>
            <a:endParaRPr dirty="0">
              <a:latin typeface="Arial"/>
              <a:cs typeface="Arial"/>
            </a:endParaRPr>
          </a:p>
          <a:p>
            <a:pPr marL="2884170" lvl="3" indent="-6299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884170" algn="l"/>
                <a:tab pos="2884805" algn="l"/>
              </a:tabLst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Direct Memory</a:t>
            </a:r>
            <a:r>
              <a:rPr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Access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20249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normAutofit/>
          </a:bodyPr>
          <a:lstStyle/>
          <a:p>
            <a:pPr>
              <a:defRPr/>
            </a:pPr>
            <a:r>
              <a:rPr lang="en-US" dirty="0"/>
              <a:t>The I/O Access Problem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8763000" cy="1751013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Question: how to transfer data from I/O devices to memory (RAM)?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Trivial solution: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cs typeface="Arial" panose="020B0604020202020204" pitchFamily="34" charset="0"/>
              </a:rPr>
              <a:t>Processor individually reads or writes every word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cs typeface="Arial" panose="020B0604020202020204" pitchFamily="34" charset="0"/>
              </a:rPr>
              <a:t>Transferred to/from I/O through an internal register to memory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Problems: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cs typeface="Arial" panose="020B0604020202020204" pitchFamily="34" charset="0"/>
              </a:rPr>
              <a:t>Extremely inefficient – can occupy a processor for 1000’s of cycles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cs typeface="Arial" panose="020B0604020202020204" pitchFamily="34" charset="0"/>
              </a:rPr>
              <a:t>Pollute cache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14236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normAutofit/>
          </a:bodyPr>
          <a:lstStyle/>
          <a:p>
            <a:pPr>
              <a:defRPr/>
            </a:pPr>
            <a:r>
              <a:rPr lang="en-US" dirty="0"/>
              <a:t>DMA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12776"/>
            <a:ext cx="8763000" cy="1751013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DMA – Direct Memory Access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A modern solution to the I/O access problem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The peripheral I/O can issue read/write commands directly to the memory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cs typeface="Arial" panose="020B0604020202020204" pitchFamily="34" charset="0"/>
              </a:rPr>
              <a:t>Through the main memory controller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cs typeface="Arial" panose="020B0604020202020204" pitchFamily="34" charset="0"/>
              </a:rPr>
              <a:t>The processor does not need to execute any operation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Write: The processor is notified when a transaction is completed (interrupt)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Read: The processor issues a signal to the I/O when the data is ready in memory</a:t>
            </a:r>
          </a:p>
        </p:txBody>
      </p:sp>
    </p:spTree>
    <p:extLst>
      <p:ext uri="{BB962C8B-B14F-4D97-AF65-F5344CB8AC3E}">
        <p14:creationId xmlns:p14="http://schemas.microsoft.com/office/powerpoint/2010/main" val="3174143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World Switches</a:t>
            </a:r>
          </a:p>
        </p:txBody>
      </p:sp>
      <p:pic>
        <p:nvPicPr>
          <p:cNvPr id="19460" name="Picture 4" descr="http://e-file.huawei.com/~/media/EBG/Images/marketing-material/Router_NE5000E_en/p1.jpg?la=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52768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www.wired.com/wp-content/uploads/2016/06/barefoot-networks-Tofino-System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2052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556792"/>
            <a:ext cx="8964488" cy="4218533"/>
          </a:xfrm>
        </p:spPr>
        <p:txBody>
          <a:bodyPr/>
          <a:lstStyle/>
          <a:p>
            <a:r>
              <a:rPr lang="en-GB" dirty="0"/>
              <a:t>High Throughput Switch Silicon: 6.4Tbps (64x100G)  – 12.8Tbps (32x400G) Top of Rack Switches</a:t>
            </a:r>
          </a:p>
          <a:p>
            <a:pPr lvl="1"/>
            <a:r>
              <a:rPr lang="en-GB" dirty="0"/>
              <a:t>E.g. Broadcom Tomahawk III, Barefoot Tofino, </a:t>
            </a:r>
            <a:r>
              <a:rPr lang="en-GB" dirty="0" err="1"/>
              <a:t>Mellanox</a:t>
            </a:r>
            <a:r>
              <a:rPr lang="en-GB" dirty="0"/>
              <a:t> spectrum II</a:t>
            </a:r>
          </a:p>
          <a:p>
            <a:r>
              <a:rPr lang="en-GB" dirty="0"/>
              <a:t>High Throughput Core Switch System: &gt;100Tbps </a:t>
            </a:r>
          </a:p>
          <a:p>
            <a:pPr lvl="1"/>
            <a:r>
              <a:rPr lang="en-GB" dirty="0"/>
              <a:t>E.g. Arista 7500R series, Huawei NE5000E, Cisco CRS </a:t>
            </a:r>
            <a:r>
              <a:rPr lang="en-GB" dirty="0" err="1"/>
              <a:t>Multishelf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88170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Example – Intel Xeon D</a:t>
            </a:r>
          </a:p>
        </p:txBody>
      </p:sp>
      <p:pic>
        <p:nvPicPr>
          <p:cNvPr id="8194" name="Picture 2" descr="http://images.anandtech.com/doci/9185/XeonD_schem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9" t="18182" b="11688"/>
          <a:stretch/>
        </p:blipFill>
        <p:spPr bwMode="auto">
          <a:xfrm>
            <a:off x="1619672" y="1124744"/>
            <a:ext cx="5642570" cy="51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4349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pq3_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708150"/>
            <a:ext cx="5788025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00933" name="Group 37"/>
          <p:cNvGrpSpPr>
            <a:grpSpLocks/>
          </p:cNvGrpSpPr>
          <p:nvPr/>
        </p:nvGrpSpPr>
        <p:grpSpPr bwMode="auto">
          <a:xfrm>
            <a:off x="76200" y="1295400"/>
            <a:ext cx="9043988" cy="3676650"/>
            <a:chOff x="52" y="816"/>
            <a:chExt cx="6172" cy="2316"/>
          </a:xfrm>
        </p:grpSpPr>
        <p:grpSp>
          <p:nvGrpSpPr>
            <p:cNvPr id="15379" name="Group 18"/>
            <p:cNvGrpSpPr>
              <a:grpSpLocks/>
            </p:cNvGrpSpPr>
            <p:nvPr/>
          </p:nvGrpSpPr>
          <p:grpSpPr bwMode="auto">
            <a:xfrm>
              <a:off x="5755" y="2613"/>
              <a:ext cx="159" cy="300"/>
              <a:chOff x="553" y="3312"/>
              <a:chExt cx="159" cy="300"/>
            </a:xfrm>
          </p:grpSpPr>
          <p:sp>
            <p:nvSpPr>
              <p:cNvPr id="15384" name="Oval 16"/>
              <p:cNvSpPr>
                <a:spLocks noChangeArrowheads="1"/>
              </p:cNvSpPr>
              <p:nvPr/>
            </p:nvSpPr>
            <p:spPr bwMode="auto">
              <a:xfrm>
                <a:off x="553" y="3312"/>
                <a:ext cx="159" cy="300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385" name="Text Box 17"/>
              <p:cNvSpPr txBox="1">
                <a:spLocks noChangeArrowheads="1"/>
              </p:cNvSpPr>
              <p:nvPr/>
            </p:nvSpPr>
            <p:spPr bwMode="auto">
              <a:xfrm>
                <a:off x="595" y="3396"/>
                <a:ext cx="6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r>
                  <a:rPr lang="en-US" altLang="en-US" sz="1400" b="1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15380" name="Line 25"/>
            <p:cNvSpPr>
              <a:spLocks noChangeShapeType="1"/>
            </p:cNvSpPr>
            <p:nvPr/>
          </p:nvSpPr>
          <p:spPr bwMode="auto">
            <a:xfrm>
              <a:off x="5932" y="2756"/>
              <a:ext cx="29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15381" name="Text Box 26"/>
            <p:cNvSpPr txBox="1">
              <a:spLocks noChangeArrowheads="1"/>
            </p:cNvSpPr>
            <p:nvPr/>
          </p:nvSpPr>
          <p:spPr bwMode="auto">
            <a:xfrm>
              <a:off x="52" y="816"/>
              <a:ext cx="2184" cy="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457200" indent="-4572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>
                  <a:solidFill>
                    <a:srgbClr val="000000"/>
                  </a:solidFill>
                </a:rPr>
                <a:t>Message arrives on I/O interface.</a:t>
              </a:r>
              <a:br>
                <a:rPr lang="en-US" altLang="en-US" sz="1800">
                  <a:solidFill>
                    <a:srgbClr val="000000"/>
                  </a:solidFill>
                </a:rPr>
              </a:br>
              <a:r>
                <a:rPr lang="en-US" altLang="en-US" sz="1800">
                  <a:solidFill>
                    <a:srgbClr val="000000"/>
                  </a:solidFill>
                </a:rPr>
                <a:t>Message is decoded to Mem read/write.</a:t>
              </a:r>
              <a:br>
                <a:rPr lang="en-US" altLang="en-US" sz="1800">
                  <a:solidFill>
                    <a:srgbClr val="000000"/>
                  </a:solidFill>
                </a:rPr>
              </a:br>
              <a:r>
                <a:rPr lang="en-US" altLang="en-US" sz="1800">
                  <a:solidFill>
                    <a:srgbClr val="000000"/>
                  </a:solidFill>
                </a:rPr>
                <a:t>Address is converted to internal address.</a:t>
              </a:r>
            </a:p>
          </p:txBody>
        </p:sp>
        <p:pic>
          <p:nvPicPr>
            <p:cNvPr id="15382" name="Picture 27" descr="j04326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" y="2816"/>
              <a:ext cx="31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3" name="Line 30"/>
            <p:cNvSpPr>
              <a:spLocks noChangeShapeType="1"/>
            </p:cNvSpPr>
            <p:nvPr/>
          </p:nvSpPr>
          <p:spPr bwMode="auto">
            <a:xfrm>
              <a:off x="4852" y="2766"/>
              <a:ext cx="854" cy="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2000934" name="Group 38"/>
          <p:cNvGrpSpPr>
            <a:grpSpLocks/>
          </p:cNvGrpSpPr>
          <p:nvPr/>
        </p:nvGrpSpPr>
        <p:grpSpPr bwMode="auto">
          <a:xfrm>
            <a:off x="76200" y="2046288"/>
            <a:ext cx="7000875" cy="2879725"/>
            <a:chOff x="52" y="1289"/>
            <a:chExt cx="4777" cy="1814"/>
          </a:xfrm>
        </p:grpSpPr>
        <p:grpSp>
          <p:nvGrpSpPr>
            <p:cNvPr id="15374" name="Group 19"/>
            <p:cNvGrpSpPr>
              <a:grpSpLocks/>
            </p:cNvGrpSpPr>
            <p:nvPr/>
          </p:nvGrpSpPr>
          <p:grpSpPr bwMode="auto">
            <a:xfrm>
              <a:off x="4006" y="2360"/>
              <a:ext cx="159" cy="300"/>
              <a:chOff x="553" y="3312"/>
              <a:chExt cx="159" cy="300"/>
            </a:xfrm>
          </p:grpSpPr>
          <p:sp>
            <p:nvSpPr>
              <p:cNvPr id="15377" name="Oval 20"/>
              <p:cNvSpPr>
                <a:spLocks noChangeArrowheads="1"/>
              </p:cNvSpPr>
              <p:nvPr/>
            </p:nvSpPr>
            <p:spPr bwMode="auto">
              <a:xfrm>
                <a:off x="553" y="3312"/>
                <a:ext cx="159" cy="300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5378" name="Text Box 21"/>
              <p:cNvSpPr txBox="1">
                <a:spLocks noChangeArrowheads="1"/>
              </p:cNvSpPr>
              <p:nvPr/>
            </p:nvSpPr>
            <p:spPr bwMode="auto">
              <a:xfrm>
                <a:off x="595" y="3396"/>
                <a:ext cx="6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r>
                  <a:rPr lang="en-US" altLang="en-US" sz="1400" b="1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15375" name="Text Box 28"/>
            <p:cNvSpPr txBox="1">
              <a:spLocks noChangeArrowheads="1"/>
            </p:cNvSpPr>
            <p:nvPr/>
          </p:nvSpPr>
          <p:spPr bwMode="auto">
            <a:xfrm>
              <a:off x="52" y="1912"/>
              <a:ext cx="2018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457200" indent="-4572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 startAt="2"/>
              </a:pPr>
              <a:r>
                <a:rPr lang="en-US" altLang="en-US" sz="1800">
                  <a:solidFill>
                    <a:srgbClr val="000000"/>
                  </a:solidFill>
                </a:rPr>
                <a:t>Mem Read/Write command goes through the switch to the internal bus and memory controller.</a:t>
              </a:r>
            </a:p>
          </p:txBody>
        </p:sp>
        <p:sp>
          <p:nvSpPr>
            <p:cNvPr id="15376" name="Freeform 31"/>
            <p:cNvSpPr>
              <a:spLocks/>
            </p:cNvSpPr>
            <p:nvPr/>
          </p:nvSpPr>
          <p:spPr bwMode="auto">
            <a:xfrm>
              <a:off x="3511" y="1289"/>
              <a:ext cx="1318" cy="1814"/>
            </a:xfrm>
            <a:custGeom>
              <a:avLst/>
              <a:gdLst>
                <a:gd name="T0" fmla="*/ 1318 w 1318"/>
                <a:gd name="T1" fmla="*/ 1495 h 1805"/>
                <a:gd name="T2" fmla="*/ 1023 w 1318"/>
                <a:gd name="T3" fmla="*/ 1489 h 1805"/>
                <a:gd name="T4" fmla="*/ 919 w 1318"/>
                <a:gd name="T5" fmla="*/ 1378 h 1805"/>
                <a:gd name="T6" fmla="*/ 582 w 1318"/>
                <a:gd name="T7" fmla="*/ 1409 h 1805"/>
                <a:gd name="T8" fmla="*/ 539 w 1318"/>
                <a:gd name="T9" fmla="*/ 1789 h 1805"/>
                <a:gd name="T10" fmla="*/ 276 w 1318"/>
                <a:gd name="T11" fmla="*/ 1577 h 1805"/>
                <a:gd name="T12" fmla="*/ 245 w 1318"/>
                <a:gd name="T13" fmla="*/ 251 h 1805"/>
                <a:gd name="T14" fmla="*/ 0 w 1318"/>
                <a:gd name="T15" fmla="*/ 64 h 18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8" h="1805">
                  <a:moveTo>
                    <a:pt x="1318" y="1474"/>
                  </a:moveTo>
                  <a:cubicBezTo>
                    <a:pt x="1199" y="1480"/>
                    <a:pt x="1089" y="1487"/>
                    <a:pt x="1023" y="1468"/>
                  </a:cubicBezTo>
                  <a:cubicBezTo>
                    <a:pt x="957" y="1449"/>
                    <a:pt x="992" y="1370"/>
                    <a:pt x="919" y="1357"/>
                  </a:cubicBezTo>
                  <a:cubicBezTo>
                    <a:pt x="846" y="1344"/>
                    <a:pt x="645" y="1320"/>
                    <a:pt x="582" y="1388"/>
                  </a:cubicBezTo>
                  <a:cubicBezTo>
                    <a:pt x="519" y="1456"/>
                    <a:pt x="590" y="1734"/>
                    <a:pt x="539" y="1762"/>
                  </a:cubicBezTo>
                  <a:cubicBezTo>
                    <a:pt x="488" y="1790"/>
                    <a:pt x="325" y="1805"/>
                    <a:pt x="276" y="1553"/>
                  </a:cubicBezTo>
                  <a:cubicBezTo>
                    <a:pt x="227" y="1301"/>
                    <a:pt x="291" y="496"/>
                    <a:pt x="245" y="248"/>
                  </a:cubicBezTo>
                  <a:cubicBezTo>
                    <a:pt x="199" y="0"/>
                    <a:pt x="51" y="102"/>
                    <a:pt x="0" y="64"/>
                  </a:cubicBezTo>
                </a:path>
              </a:pathLst>
            </a:custGeom>
            <a:noFill/>
            <a:ln w="28575" cap="flat" cmpd="sng">
              <a:solidFill>
                <a:srgbClr val="FF006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2000935" name="Group 39"/>
          <p:cNvGrpSpPr>
            <a:grpSpLocks/>
          </p:cNvGrpSpPr>
          <p:nvPr/>
        </p:nvGrpSpPr>
        <p:grpSpPr bwMode="auto">
          <a:xfrm>
            <a:off x="76200" y="1722438"/>
            <a:ext cx="5038725" cy="4144962"/>
            <a:chOff x="52" y="1085"/>
            <a:chExt cx="3439" cy="2611"/>
          </a:xfrm>
        </p:grpSpPr>
        <p:grpSp>
          <p:nvGrpSpPr>
            <p:cNvPr id="15369" name="Group 22"/>
            <p:cNvGrpSpPr>
              <a:grpSpLocks/>
            </p:cNvGrpSpPr>
            <p:nvPr/>
          </p:nvGrpSpPr>
          <p:grpSpPr bwMode="auto">
            <a:xfrm>
              <a:off x="3332" y="1085"/>
              <a:ext cx="159" cy="300"/>
              <a:chOff x="553" y="3312"/>
              <a:chExt cx="159" cy="300"/>
            </a:xfrm>
          </p:grpSpPr>
          <p:sp>
            <p:nvSpPr>
              <p:cNvPr id="15372" name="Oval 23"/>
              <p:cNvSpPr>
                <a:spLocks noChangeArrowheads="1"/>
              </p:cNvSpPr>
              <p:nvPr/>
            </p:nvSpPr>
            <p:spPr bwMode="auto">
              <a:xfrm>
                <a:off x="553" y="3312"/>
                <a:ext cx="159" cy="300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5373" name="Text Box 24"/>
              <p:cNvSpPr txBox="1">
                <a:spLocks noChangeArrowheads="1"/>
              </p:cNvSpPr>
              <p:nvPr/>
            </p:nvSpPr>
            <p:spPr bwMode="auto">
              <a:xfrm>
                <a:off x="595" y="3396"/>
                <a:ext cx="6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r>
                  <a:rPr lang="en-US" altLang="en-US" sz="1400" b="1">
                    <a:solidFill>
                      <a:srgbClr val="FF0066"/>
                    </a:solidFill>
                  </a:rPr>
                  <a:t>3</a:t>
                </a:r>
              </a:p>
            </p:txBody>
          </p:sp>
        </p:grpSp>
        <p:sp>
          <p:nvSpPr>
            <p:cNvPr id="15370" name="Text Box 29"/>
            <p:cNvSpPr txBox="1">
              <a:spLocks noChangeArrowheads="1"/>
            </p:cNvSpPr>
            <p:nvPr/>
          </p:nvSpPr>
          <p:spPr bwMode="auto">
            <a:xfrm>
              <a:off x="52" y="2824"/>
              <a:ext cx="2018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457200" indent="-4572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 startAt="3"/>
              </a:pPr>
              <a:r>
                <a:rPr lang="en-US" altLang="en-US" sz="1800">
                  <a:solidFill>
                    <a:srgbClr val="000000"/>
                  </a:solidFill>
                </a:rPr>
                <a:t>Memory controller executes the command to the DRAM.</a:t>
              </a:r>
              <a:br>
                <a:rPr lang="en-US" altLang="en-US" sz="1800">
                  <a:solidFill>
                    <a:srgbClr val="000000"/>
                  </a:solidFill>
                </a:rPr>
              </a:br>
              <a:r>
                <a:rPr lang="en-US" altLang="en-US" sz="1800">
                  <a:solidFill>
                    <a:srgbClr val="000000"/>
                  </a:solidFill>
                </a:rPr>
                <a:t>Returns data if required in the same manner.</a:t>
              </a:r>
            </a:p>
          </p:txBody>
        </p:sp>
        <p:sp>
          <p:nvSpPr>
            <p:cNvPr id="15371" name="Line 32"/>
            <p:cNvSpPr>
              <a:spLocks noChangeShapeType="1"/>
            </p:cNvSpPr>
            <p:nvPr/>
          </p:nvSpPr>
          <p:spPr bwMode="auto">
            <a:xfrm>
              <a:off x="2345" y="1200"/>
              <a:ext cx="98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sp>
        <p:nvSpPr>
          <p:cNvPr id="15367" name="Text Box 36"/>
          <p:cNvSpPr txBox="1">
            <a:spLocks noChangeArrowheads="1"/>
          </p:cNvSpPr>
          <p:nvPr/>
        </p:nvSpPr>
        <p:spPr bwMode="auto">
          <a:xfrm>
            <a:off x="3851920" y="1335881"/>
            <a:ext cx="51863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108902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8902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8902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8902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8902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400" dirty="0">
                <a:solidFill>
                  <a:srgbClr val="FF0066"/>
                </a:solidFill>
                <a:latin typeface="Verdana" panose="020B0604030504040204" pitchFamily="34" charset="0"/>
              </a:rPr>
              <a:t>Memory Mapped Access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Example (Embedded Processor)</a:t>
            </a:r>
          </a:p>
        </p:txBody>
      </p:sp>
    </p:spTree>
    <p:extLst>
      <p:ext uri="{BB962C8B-B14F-4D97-AF65-F5344CB8AC3E}">
        <p14:creationId xmlns:p14="http://schemas.microsoft.com/office/powerpoint/2010/main" val="13768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normAutofit/>
          </a:bodyPr>
          <a:lstStyle/>
          <a:p>
            <a:pPr>
              <a:defRPr/>
            </a:pPr>
            <a:r>
              <a:rPr lang="en-US" dirty="0"/>
              <a:t>DMA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0768"/>
            <a:ext cx="8763000" cy="1751013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DMA accesses are usually handled in </a:t>
            </a:r>
            <a:r>
              <a:rPr lang="en-US" altLang="en-US" sz="2400" i="1" dirty="0">
                <a:cs typeface="Arial" panose="020B0604020202020204" pitchFamily="34" charset="0"/>
              </a:rPr>
              <a:t>buffers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cs typeface="Arial" panose="020B0604020202020204" pitchFamily="34" charset="0"/>
              </a:rPr>
              <a:t>Single word/block is typically inefficient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The processors assigns the peripheral unit the buffers in advance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The buffers are typically handled by </a:t>
            </a:r>
            <a:r>
              <a:rPr lang="en-US" altLang="en-US" sz="2400" i="1" dirty="0">
                <a:cs typeface="Arial" panose="020B0604020202020204" pitchFamily="34" charset="0"/>
              </a:rPr>
              <a:t>buffer descriptors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cs typeface="Arial" panose="020B0604020202020204" pitchFamily="34" charset="0"/>
              </a:rPr>
              <a:t>Pointer to the buffer in the memory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cs typeface="Arial" panose="020B0604020202020204" pitchFamily="34" charset="0"/>
              </a:rPr>
              <a:t>May point to the next buffer as well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cs typeface="Arial" panose="020B0604020202020204" pitchFamily="34" charset="0"/>
              </a:rPr>
              <a:t>Indicates buffer status: owner, valid etc.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cs typeface="Arial" panose="020B0604020202020204" pitchFamily="34" charset="0"/>
              </a:rPr>
              <a:t>May include additional buffer properties as well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58087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pq3_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531466"/>
            <a:ext cx="5788025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-9891" y="1350732"/>
            <a:ext cx="295751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69696"/>
                    </a:gs>
                    <a:gs pos="100000">
                      <a:srgbClr val="66FF6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000000"/>
                </a:solidFill>
              </a:rPr>
              <a:t>        Transfers blocks of data between external interfaces and local address space</a:t>
            </a:r>
          </a:p>
        </p:txBody>
      </p:sp>
      <p:sp>
        <p:nvSpPr>
          <p:cNvPr id="17413" name="Text Box 24"/>
          <p:cNvSpPr txBox="1">
            <a:spLocks noChangeArrowheads="1"/>
          </p:cNvSpPr>
          <p:nvPr/>
        </p:nvSpPr>
        <p:spPr bwMode="auto">
          <a:xfrm>
            <a:off x="6834434" y="1394383"/>
            <a:ext cx="3890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108902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8902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8902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8902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8902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 dirty="0">
                <a:solidFill>
                  <a:srgbClr val="FF0066"/>
                </a:solidFill>
                <a:latin typeface="Verdana" panose="020B0604030504040204" pitchFamily="34" charset="0"/>
              </a:rPr>
              <a:t>   DMA Access</a:t>
            </a:r>
          </a:p>
        </p:txBody>
      </p:sp>
      <p:grpSp>
        <p:nvGrpSpPr>
          <p:cNvPr id="2002986" name="Group 42"/>
          <p:cNvGrpSpPr>
            <a:grpSpLocks/>
          </p:cNvGrpSpPr>
          <p:nvPr/>
        </p:nvGrpSpPr>
        <p:grpSpPr bwMode="auto">
          <a:xfrm>
            <a:off x="61913" y="2074391"/>
            <a:ext cx="7446962" cy="3381375"/>
            <a:chOff x="42" y="1418"/>
            <a:chExt cx="5082" cy="2130"/>
          </a:xfrm>
        </p:grpSpPr>
        <p:grpSp>
          <p:nvGrpSpPr>
            <p:cNvPr id="17440" name="Group 5"/>
            <p:cNvGrpSpPr>
              <a:grpSpLocks/>
            </p:cNvGrpSpPr>
            <p:nvPr/>
          </p:nvGrpSpPr>
          <p:grpSpPr bwMode="auto">
            <a:xfrm>
              <a:off x="4933" y="1418"/>
              <a:ext cx="159" cy="300"/>
              <a:chOff x="553" y="3312"/>
              <a:chExt cx="159" cy="300"/>
            </a:xfrm>
          </p:grpSpPr>
          <p:sp>
            <p:nvSpPr>
              <p:cNvPr id="17443" name="Oval 6"/>
              <p:cNvSpPr>
                <a:spLocks noChangeArrowheads="1"/>
              </p:cNvSpPr>
              <p:nvPr/>
            </p:nvSpPr>
            <p:spPr bwMode="auto">
              <a:xfrm>
                <a:off x="553" y="3312"/>
                <a:ext cx="159" cy="300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444" name="Text Box 7"/>
              <p:cNvSpPr txBox="1">
                <a:spLocks noChangeArrowheads="1"/>
              </p:cNvSpPr>
              <p:nvPr/>
            </p:nvSpPr>
            <p:spPr bwMode="auto">
              <a:xfrm>
                <a:off x="595" y="3396"/>
                <a:ext cx="6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r>
                  <a:rPr lang="en-US" altLang="en-US" sz="1400" b="1" dirty="0">
                    <a:solidFill>
                      <a:srgbClr val="FF0066"/>
                    </a:solidFill>
                  </a:rPr>
                  <a:t>1</a:t>
                </a:r>
              </a:p>
            </p:txBody>
          </p:sp>
        </p:grpSp>
        <p:sp>
          <p:nvSpPr>
            <p:cNvPr id="17441" name="Text Box 25"/>
            <p:cNvSpPr txBox="1">
              <a:spLocks noChangeArrowheads="1"/>
            </p:cNvSpPr>
            <p:nvPr/>
          </p:nvSpPr>
          <p:spPr bwMode="auto">
            <a:xfrm>
              <a:off x="42" y="1599"/>
              <a:ext cx="2018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457200" indent="-4572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600">
                  <a:solidFill>
                    <a:srgbClr val="000000"/>
                  </a:solidFill>
                </a:rPr>
                <a:t>A transfer is started by SW writing to DMA engine configuration registers</a:t>
              </a:r>
            </a:p>
          </p:txBody>
        </p:sp>
        <p:sp>
          <p:nvSpPr>
            <p:cNvPr id="17442" name="Freeform 35"/>
            <p:cNvSpPr>
              <a:spLocks/>
            </p:cNvSpPr>
            <p:nvPr/>
          </p:nvSpPr>
          <p:spPr bwMode="auto">
            <a:xfrm>
              <a:off x="3726" y="1734"/>
              <a:ext cx="1398" cy="1814"/>
            </a:xfrm>
            <a:custGeom>
              <a:avLst/>
              <a:gdLst>
                <a:gd name="T0" fmla="*/ 1335 w 1398"/>
                <a:gd name="T1" fmla="*/ 0 h 1925"/>
                <a:gd name="T2" fmla="*/ 1207 w 1398"/>
                <a:gd name="T3" fmla="*/ 200 h 1925"/>
                <a:gd name="T4" fmla="*/ 190 w 1398"/>
                <a:gd name="T5" fmla="*/ 256 h 1925"/>
                <a:gd name="T6" fmla="*/ 67 w 1398"/>
                <a:gd name="T7" fmla="*/ 1000 h 1925"/>
                <a:gd name="T8" fmla="*/ 281 w 1398"/>
                <a:gd name="T9" fmla="*/ 1097 h 1925"/>
                <a:gd name="T10" fmla="*/ 355 w 1398"/>
                <a:gd name="T11" fmla="*/ 1528 h 1925"/>
                <a:gd name="T12" fmla="*/ 833 w 1398"/>
                <a:gd name="T13" fmla="*/ 1594 h 19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8" h="1925">
                  <a:moveTo>
                    <a:pt x="1335" y="0"/>
                  </a:moveTo>
                  <a:cubicBezTo>
                    <a:pt x="1314" y="40"/>
                    <a:pt x="1398" y="188"/>
                    <a:pt x="1207" y="239"/>
                  </a:cubicBezTo>
                  <a:cubicBezTo>
                    <a:pt x="1016" y="290"/>
                    <a:pt x="380" y="148"/>
                    <a:pt x="190" y="307"/>
                  </a:cubicBezTo>
                  <a:cubicBezTo>
                    <a:pt x="0" y="466"/>
                    <a:pt x="52" y="1028"/>
                    <a:pt x="67" y="1195"/>
                  </a:cubicBezTo>
                  <a:cubicBezTo>
                    <a:pt x="82" y="1362"/>
                    <a:pt x="233" y="1206"/>
                    <a:pt x="281" y="1311"/>
                  </a:cubicBezTo>
                  <a:cubicBezTo>
                    <a:pt x="329" y="1416"/>
                    <a:pt x="263" y="1727"/>
                    <a:pt x="355" y="1826"/>
                  </a:cubicBezTo>
                  <a:cubicBezTo>
                    <a:pt x="447" y="1925"/>
                    <a:pt x="734" y="1889"/>
                    <a:pt x="833" y="1906"/>
                  </a:cubicBezTo>
                </a:path>
              </a:pathLst>
            </a:custGeom>
            <a:noFill/>
            <a:ln w="28575" cap="flat" cmpd="sng">
              <a:solidFill>
                <a:srgbClr val="3333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2002988" name="Group 44"/>
          <p:cNvGrpSpPr>
            <a:grpSpLocks/>
          </p:cNvGrpSpPr>
          <p:nvPr/>
        </p:nvGrpSpPr>
        <p:grpSpPr bwMode="auto">
          <a:xfrm>
            <a:off x="61913" y="1675929"/>
            <a:ext cx="7181850" cy="4510087"/>
            <a:chOff x="42" y="1167"/>
            <a:chExt cx="4901" cy="2841"/>
          </a:xfrm>
        </p:grpSpPr>
        <p:grpSp>
          <p:nvGrpSpPr>
            <p:cNvPr id="17435" name="Group 19"/>
            <p:cNvGrpSpPr>
              <a:grpSpLocks/>
            </p:cNvGrpSpPr>
            <p:nvPr/>
          </p:nvGrpSpPr>
          <p:grpSpPr bwMode="auto">
            <a:xfrm>
              <a:off x="4784" y="3708"/>
              <a:ext cx="159" cy="300"/>
              <a:chOff x="553" y="3312"/>
              <a:chExt cx="159" cy="300"/>
            </a:xfrm>
          </p:grpSpPr>
          <p:sp>
            <p:nvSpPr>
              <p:cNvPr id="17438" name="Oval 20"/>
              <p:cNvSpPr>
                <a:spLocks noChangeArrowheads="1"/>
              </p:cNvSpPr>
              <p:nvPr/>
            </p:nvSpPr>
            <p:spPr bwMode="auto">
              <a:xfrm>
                <a:off x="553" y="3312"/>
                <a:ext cx="159" cy="300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439" name="Text Box 21"/>
              <p:cNvSpPr txBox="1">
                <a:spLocks noChangeArrowheads="1"/>
              </p:cNvSpPr>
              <p:nvPr/>
            </p:nvSpPr>
            <p:spPr bwMode="auto">
              <a:xfrm>
                <a:off x="595" y="3396"/>
                <a:ext cx="6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r>
                  <a:rPr lang="en-US" altLang="en-US" sz="1400" b="1">
                    <a:solidFill>
                      <a:srgbClr val="FF0066"/>
                    </a:solidFill>
                  </a:rPr>
                  <a:t>3</a:t>
                </a:r>
              </a:p>
            </p:txBody>
          </p:sp>
        </p:grpSp>
        <p:sp>
          <p:nvSpPr>
            <p:cNvPr id="17436" name="Text Box 22"/>
            <p:cNvSpPr txBox="1">
              <a:spLocks noChangeArrowheads="1"/>
            </p:cNvSpPr>
            <p:nvPr/>
          </p:nvSpPr>
          <p:spPr bwMode="auto">
            <a:xfrm>
              <a:off x="42" y="2666"/>
              <a:ext cx="201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457200" indent="-4572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 startAt="3"/>
              </a:pPr>
              <a:r>
                <a:rPr lang="en-US" altLang="en-US" sz="1600">
                  <a:solidFill>
                    <a:srgbClr val="000000"/>
                  </a:solidFill>
                </a:rPr>
                <a:t>DMA engine fetches a descriptor from memory</a:t>
              </a:r>
            </a:p>
          </p:txBody>
        </p:sp>
        <p:sp>
          <p:nvSpPr>
            <p:cNvPr id="17437" name="Freeform 37"/>
            <p:cNvSpPr>
              <a:spLocks/>
            </p:cNvSpPr>
            <p:nvPr/>
          </p:nvSpPr>
          <p:spPr bwMode="auto">
            <a:xfrm>
              <a:off x="3401" y="1167"/>
              <a:ext cx="1097" cy="2494"/>
            </a:xfrm>
            <a:custGeom>
              <a:avLst/>
              <a:gdLst>
                <a:gd name="T0" fmla="*/ 1097 w 1097"/>
                <a:gd name="T1" fmla="*/ 2430 h 2523"/>
                <a:gd name="T2" fmla="*/ 668 w 1097"/>
                <a:gd name="T3" fmla="*/ 2341 h 2523"/>
                <a:gd name="T4" fmla="*/ 557 w 1097"/>
                <a:gd name="T5" fmla="*/ 1855 h 2523"/>
                <a:gd name="T6" fmla="*/ 337 w 1097"/>
                <a:gd name="T7" fmla="*/ 1643 h 2523"/>
                <a:gd name="T8" fmla="*/ 374 w 1097"/>
                <a:gd name="T9" fmla="*/ 258 h 2523"/>
                <a:gd name="T10" fmla="*/ 0 w 1097"/>
                <a:gd name="T11" fmla="*/ 98 h 25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" h="2523">
                  <a:moveTo>
                    <a:pt x="1097" y="2516"/>
                  </a:moveTo>
                  <a:cubicBezTo>
                    <a:pt x="1025" y="2501"/>
                    <a:pt x="758" y="2523"/>
                    <a:pt x="668" y="2424"/>
                  </a:cubicBezTo>
                  <a:cubicBezTo>
                    <a:pt x="578" y="2325"/>
                    <a:pt x="612" y="2041"/>
                    <a:pt x="557" y="1921"/>
                  </a:cubicBezTo>
                  <a:cubicBezTo>
                    <a:pt x="502" y="1801"/>
                    <a:pt x="367" y="1977"/>
                    <a:pt x="337" y="1701"/>
                  </a:cubicBezTo>
                  <a:cubicBezTo>
                    <a:pt x="307" y="1425"/>
                    <a:pt x="430" y="534"/>
                    <a:pt x="374" y="267"/>
                  </a:cubicBezTo>
                  <a:cubicBezTo>
                    <a:pt x="318" y="0"/>
                    <a:pt x="78" y="136"/>
                    <a:pt x="0" y="101"/>
                  </a:cubicBezTo>
                </a:path>
              </a:pathLst>
            </a:custGeom>
            <a:noFill/>
            <a:ln w="28575" cap="flat" cmpd="sng">
              <a:solidFill>
                <a:srgbClr val="333399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2002989" name="Group 45"/>
          <p:cNvGrpSpPr>
            <a:grpSpLocks/>
          </p:cNvGrpSpPr>
          <p:nvPr/>
        </p:nvGrpSpPr>
        <p:grpSpPr bwMode="auto">
          <a:xfrm>
            <a:off x="61913" y="3801591"/>
            <a:ext cx="7939087" cy="2384425"/>
            <a:chOff x="42" y="2506"/>
            <a:chExt cx="5418" cy="1502"/>
          </a:xfrm>
        </p:grpSpPr>
        <p:sp>
          <p:nvSpPr>
            <p:cNvPr id="17430" name="Text Box 26"/>
            <p:cNvSpPr txBox="1">
              <a:spLocks noChangeArrowheads="1"/>
            </p:cNvSpPr>
            <p:nvPr/>
          </p:nvSpPr>
          <p:spPr bwMode="auto">
            <a:xfrm>
              <a:off x="42" y="3050"/>
              <a:ext cx="201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457200" indent="-4572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 startAt="4"/>
              </a:pPr>
              <a:r>
                <a:rPr lang="en-US" altLang="en-US" sz="1600">
                  <a:solidFill>
                    <a:srgbClr val="000000"/>
                  </a:solidFill>
                </a:rPr>
                <a:t>DMA engine reads block of data from source</a:t>
              </a:r>
            </a:p>
          </p:txBody>
        </p:sp>
        <p:grpSp>
          <p:nvGrpSpPr>
            <p:cNvPr id="17431" name="Group 28"/>
            <p:cNvGrpSpPr>
              <a:grpSpLocks/>
            </p:cNvGrpSpPr>
            <p:nvPr/>
          </p:nvGrpSpPr>
          <p:grpSpPr bwMode="auto">
            <a:xfrm>
              <a:off x="4971" y="3708"/>
              <a:ext cx="159" cy="300"/>
              <a:chOff x="553" y="3312"/>
              <a:chExt cx="159" cy="300"/>
            </a:xfrm>
          </p:grpSpPr>
          <p:sp>
            <p:nvSpPr>
              <p:cNvPr id="17433" name="Oval 29"/>
              <p:cNvSpPr>
                <a:spLocks noChangeArrowheads="1"/>
              </p:cNvSpPr>
              <p:nvPr/>
            </p:nvSpPr>
            <p:spPr bwMode="auto">
              <a:xfrm>
                <a:off x="553" y="3312"/>
                <a:ext cx="159" cy="300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434" name="Text Box 30"/>
              <p:cNvSpPr txBox="1">
                <a:spLocks noChangeArrowheads="1"/>
              </p:cNvSpPr>
              <p:nvPr/>
            </p:nvSpPr>
            <p:spPr bwMode="auto">
              <a:xfrm>
                <a:off x="595" y="3396"/>
                <a:ext cx="6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r>
                  <a:rPr lang="en-US" altLang="en-US" sz="1400" b="1">
                    <a:solidFill>
                      <a:srgbClr val="FF0066"/>
                    </a:solidFill>
                  </a:rPr>
                  <a:t>4</a:t>
                </a:r>
              </a:p>
            </p:txBody>
          </p:sp>
        </p:grpSp>
        <p:sp>
          <p:nvSpPr>
            <p:cNvPr id="17432" name="Freeform 38"/>
            <p:cNvSpPr>
              <a:spLocks/>
            </p:cNvSpPr>
            <p:nvPr/>
          </p:nvSpPr>
          <p:spPr bwMode="auto">
            <a:xfrm>
              <a:off x="3991" y="2506"/>
              <a:ext cx="1469" cy="1134"/>
            </a:xfrm>
            <a:custGeom>
              <a:avLst/>
              <a:gdLst>
                <a:gd name="T0" fmla="*/ 507 w 1469"/>
                <a:gd name="T1" fmla="*/ 1040 h 1146"/>
                <a:gd name="T2" fmla="*/ 121 w 1469"/>
                <a:gd name="T3" fmla="*/ 963 h 1146"/>
                <a:gd name="T4" fmla="*/ 225 w 1469"/>
                <a:gd name="T5" fmla="*/ 147 h 1146"/>
                <a:gd name="T6" fmla="*/ 1469 w 1469"/>
                <a:gd name="T7" fmla="*/ 71 h 1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69" h="1146">
                  <a:moveTo>
                    <a:pt x="507" y="1073"/>
                  </a:moveTo>
                  <a:cubicBezTo>
                    <a:pt x="443" y="1060"/>
                    <a:pt x="168" y="1146"/>
                    <a:pt x="121" y="993"/>
                  </a:cubicBezTo>
                  <a:cubicBezTo>
                    <a:pt x="74" y="840"/>
                    <a:pt x="0" y="306"/>
                    <a:pt x="225" y="153"/>
                  </a:cubicBezTo>
                  <a:cubicBezTo>
                    <a:pt x="450" y="0"/>
                    <a:pt x="1210" y="90"/>
                    <a:pt x="1469" y="74"/>
                  </a:cubicBezTo>
                </a:path>
              </a:pathLst>
            </a:custGeom>
            <a:noFill/>
            <a:ln w="28575" cap="flat" cmpd="sng">
              <a:solidFill>
                <a:srgbClr val="FF0066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2002987" name="Group 43"/>
          <p:cNvGrpSpPr>
            <a:grpSpLocks/>
          </p:cNvGrpSpPr>
          <p:nvPr/>
        </p:nvGrpSpPr>
        <p:grpSpPr bwMode="auto">
          <a:xfrm>
            <a:off x="61913" y="2083916"/>
            <a:ext cx="7696200" cy="3378200"/>
            <a:chOff x="42" y="1418"/>
            <a:chExt cx="5252" cy="2128"/>
          </a:xfrm>
        </p:grpSpPr>
        <p:grpSp>
          <p:nvGrpSpPr>
            <p:cNvPr id="17425" name="Group 13"/>
            <p:cNvGrpSpPr>
              <a:grpSpLocks/>
            </p:cNvGrpSpPr>
            <p:nvPr/>
          </p:nvGrpSpPr>
          <p:grpSpPr bwMode="auto">
            <a:xfrm>
              <a:off x="5135" y="1418"/>
              <a:ext cx="159" cy="300"/>
              <a:chOff x="553" y="3312"/>
              <a:chExt cx="159" cy="300"/>
            </a:xfrm>
          </p:grpSpPr>
          <p:sp>
            <p:nvSpPr>
              <p:cNvPr id="17428" name="Oval 14"/>
              <p:cNvSpPr>
                <a:spLocks noChangeArrowheads="1"/>
              </p:cNvSpPr>
              <p:nvPr/>
            </p:nvSpPr>
            <p:spPr bwMode="auto">
              <a:xfrm>
                <a:off x="553" y="3312"/>
                <a:ext cx="159" cy="300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429" name="Text Box 15"/>
              <p:cNvSpPr txBox="1">
                <a:spLocks noChangeArrowheads="1"/>
              </p:cNvSpPr>
              <p:nvPr/>
            </p:nvSpPr>
            <p:spPr bwMode="auto">
              <a:xfrm>
                <a:off x="595" y="3396"/>
                <a:ext cx="6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r>
                  <a:rPr lang="en-US" altLang="en-US" sz="1400" b="1">
                    <a:solidFill>
                      <a:srgbClr val="FF0066"/>
                    </a:solidFill>
                  </a:rPr>
                  <a:t>2</a:t>
                </a:r>
              </a:p>
            </p:txBody>
          </p:sp>
        </p:grpSp>
        <p:sp>
          <p:nvSpPr>
            <p:cNvPr id="17426" name="Text Box 16"/>
            <p:cNvSpPr txBox="1">
              <a:spLocks noChangeArrowheads="1"/>
            </p:cNvSpPr>
            <p:nvPr/>
          </p:nvSpPr>
          <p:spPr bwMode="auto">
            <a:xfrm>
              <a:off x="42" y="2186"/>
              <a:ext cx="201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457200" indent="-4572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 startAt="2"/>
              </a:pPr>
              <a:r>
                <a:rPr lang="en-US" altLang="en-US" sz="1600">
                  <a:solidFill>
                    <a:srgbClr val="000000"/>
                  </a:solidFill>
                </a:rPr>
                <a:t>SW Polls DMA channel state to idle and sets trigger</a:t>
              </a:r>
            </a:p>
          </p:txBody>
        </p:sp>
        <p:sp>
          <p:nvSpPr>
            <p:cNvPr id="17427" name="Freeform 39"/>
            <p:cNvSpPr>
              <a:spLocks/>
            </p:cNvSpPr>
            <p:nvPr/>
          </p:nvSpPr>
          <p:spPr bwMode="auto">
            <a:xfrm>
              <a:off x="3724" y="1732"/>
              <a:ext cx="1398" cy="1814"/>
            </a:xfrm>
            <a:custGeom>
              <a:avLst/>
              <a:gdLst>
                <a:gd name="T0" fmla="*/ 1335 w 1398"/>
                <a:gd name="T1" fmla="*/ 0 h 1925"/>
                <a:gd name="T2" fmla="*/ 1207 w 1398"/>
                <a:gd name="T3" fmla="*/ 200 h 1925"/>
                <a:gd name="T4" fmla="*/ 190 w 1398"/>
                <a:gd name="T5" fmla="*/ 256 h 1925"/>
                <a:gd name="T6" fmla="*/ 67 w 1398"/>
                <a:gd name="T7" fmla="*/ 1000 h 1925"/>
                <a:gd name="T8" fmla="*/ 281 w 1398"/>
                <a:gd name="T9" fmla="*/ 1097 h 1925"/>
                <a:gd name="T10" fmla="*/ 355 w 1398"/>
                <a:gd name="T11" fmla="*/ 1528 h 1925"/>
                <a:gd name="T12" fmla="*/ 833 w 1398"/>
                <a:gd name="T13" fmla="*/ 1594 h 19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8" h="1925">
                  <a:moveTo>
                    <a:pt x="1335" y="0"/>
                  </a:moveTo>
                  <a:cubicBezTo>
                    <a:pt x="1314" y="40"/>
                    <a:pt x="1398" y="188"/>
                    <a:pt x="1207" y="239"/>
                  </a:cubicBezTo>
                  <a:cubicBezTo>
                    <a:pt x="1016" y="290"/>
                    <a:pt x="380" y="148"/>
                    <a:pt x="190" y="307"/>
                  </a:cubicBezTo>
                  <a:cubicBezTo>
                    <a:pt x="0" y="466"/>
                    <a:pt x="52" y="1028"/>
                    <a:pt x="67" y="1195"/>
                  </a:cubicBezTo>
                  <a:cubicBezTo>
                    <a:pt x="82" y="1362"/>
                    <a:pt x="233" y="1206"/>
                    <a:pt x="281" y="1311"/>
                  </a:cubicBezTo>
                  <a:cubicBezTo>
                    <a:pt x="329" y="1416"/>
                    <a:pt x="263" y="1727"/>
                    <a:pt x="355" y="1826"/>
                  </a:cubicBezTo>
                  <a:cubicBezTo>
                    <a:pt x="447" y="1925"/>
                    <a:pt x="734" y="1889"/>
                    <a:pt x="833" y="1906"/>
                  </a:cubicBezTo>
                </a:path>
              </a:pathLst>
            </a:custGeom>
            <a:noFill/>
            <a:ln w="28575" cap="flat" cmpd="sng">
              <a:solidFill>
                <a:srgbClr val="FF006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2002990" name="Group 46"/>
          <p:cNvGrpSpPr>
            <a:grpSpLocks/>
          </p:cNvGrpSpPr>
          <p:nvPr/>
        </p:nvGrpSpPr>
        <p:grpSpPr bwMode="auto">
          <a:xfrm>
            <a:off x="90488" y="1682279"/>
            <a:ext cx="7700962" cy="4503737"/>
            <a:chOff x="62" y="1171"/>
            <a:chExt cx="5255" cy="2837"/>
          </a:xfrm>
        </p:grpSpPr>
        <p:sp>
          <p:nvSpPr>
            <p:cNvPr id="17420" name="Text Box 27"/>
            <p:cNvSpPr txBox="1">
              <a:spLocks noChangeArrowheads="1"/>
            </p:cNvSpPr>
            <p:nvPr/>
          </p:nvSpPr>
          <p:spPr bwMode="auto">
            <a:xfrm>
              <a:off x="62" y="3434"/>
              <a:ext cx="201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457200" indent="-4572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 startAt="5"/>
              </a:pPr>
              <a:r>
                <a:rPr lang="en-US" altLang="en-US" sz="1600">
                  <a:solidFill>
                    <a:srgbClr val="000000"/>
                  </a:solidFill>
                </a:rPr>
                <a:t>DMA engine writes data to destination</a:t>
              </a:r>
            </a:p>
          </p:txBody>
        </p:sp>
        <p:grpSp>
          <p:nvGrpSpPr>
            <p:cNvPr id="17421" name="Group 31"/>
            <p:cNvGrpSpPr>
              <a:grpSpLocks/>
            </p:cNvGrpSpPr>
            <p:nvPr/>
          </p:nvGrpSpPr>
          <p:grpSpPr bwMode="auto">
            <a:xfrm>
              <a:off x="5158" y="3708"/>
              <a:ext cx="159" cy="300"/>
              <a:chOff x="553" y="3312"/>
              <a:chExt cx="159" cy="300"/>
            </a:xfrm>
          </p:grpSpPr>
          <p:sp>
            <p:nvSpPr>
              <p:cNvPr id="17423" name="Oval 32"/>
              <p:cNvSpPr>
                <a:spLocks noChangeArrowheads="1"/>
              </p:cNvSpPr>
              <p:nvPr/>
            </p:nvSpPr>
            <p:spPr bwMode="auto">
              <a:xfrm>
                <a:off x="553" y="3312"/>
                <a:ext cx="159" cy="300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solidFill>
                    <a:srgbClr val="FF0066"/>
                  </a:solidFill>
                </a:endParaRPr>
              </a:p>
            </p:txBody>
          </p:sp>
          <p:sp>
            <p:nvSpPr>
              <p:cNvPr id="17424" name="Text Box 33"/>
              <p:cNvSpPr txBox="1">
                <a:spLocks noChangeArrowheads="1"/>
              </p:cNvSpPr>
              <p:nvPr/>
            </p:nvSpPr>
            <p:spPr bwMode="auto">
              <a:xfrm>
                <a:off x="595" y="3396"/>
                <a:ext cx="6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6FF66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r>
                  <a:rPr lang="en-US" altLang="en-US" sz="1400" b="1">
                    <a:solidFill>
                      <a:srgbClr val="FF0066"/>
                    </a:solidFill>
                  </a:rPr>
                  <a:t>5</a:t>
                </a:r>
              </a:p>
            </p:txBody>
          </p:sp>
        </p:grpSp>
        <p:sp>
          <p:nvSpPr>
            <p:cNvPr id="17422" name="Freeform 40"/>
            <p:cNvSpPr>
              <a:spLocks/>
            </p:cNvSpPr>
            <p:nvPr/>
          </p:nvSpPr>
          <p:spPr bwMode="auto">
            <a:xfrm>
              <a:off x="3372" y="1171"/>
              <a:ext cx="1207" cy="2494"/>
            </a:xfrm>
            <a:custGeom>
              <a:avLst/>
              <a:gdLst>
                <a:gd name="T0" fmla="*/ 1461 w 1097"/>
                <a:gd name="T1" fmla="*/ 2430 h 2523"/>
                <a:gd name="T2" fmla="*/ 890 w 1097"/>
                <a:gd name="T3" fmla="*/ 2341 h 2523"/>
                <a:gd name="T4" fmla="*/ 742 w 1097"/>
                <a:gd name="T5" fmla="*/ 1855 h 2523"/>
                <a:gd name="T6" fmla="*/ 449 w 1097"/>
                <a:gd name="T7" fmla="*/ 1643 h 2523"/>
                <a:gd name="T8" fmla="*/ 498 w 1097"/>
                <a:gd name="T9" fmla="*/ 258 h 2523"/>
                <a:gd name="T10" fmla="*/ 0 w 1097"/>
                <a:gd name="T11" fmla="*/ 98 h 25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" h="2523">
                  <a:moveTo>
                    <a:pt x="1097" y="2516"/>
                  </a:moveTo>
                  <a:cubicBezTo>
                    <a:pt x="1025" y="2501"/>
                    <a:pt x="758" y="2523"/>
                    <a:pt x="668" y="2424"/>
                  </a:cubicBezTo>
                  <a:cubicBezTo>
                    <a:pt x="578" y="2325"/>
                    <a:pt x="612" y="2041"/>
                    <a:pt x="557" y="1921"/>
                  </a:cubicBezTo>
                  <a:cubicBezTo>
                    <a:pt x="502" y="1801"/>
                    <a:pt x="367" y="1977"/>
                    <a:pt x="337" y="1701"/>
                  </a:cubicBezTo>
                  <a:cubicBezTo>
                    <a:pt x="307" y="1425"/>
                    <a:pt x="430" y="534"/>
                    <a:pt x="374" y="267"/>
                  </a:cubicBezTo>
                  <a:cubicBezTo>
                    <a:pt x="318" y="0"/>
                    <a:pt x="78" y="136"/>
                    <a:pt x="0" y="101"/>
                  </a:cubicBezTo>
                </a:path>
              </a:pathLst>
            </a:custGeom>
            <a:noFill/>
            <a:ln w="28575" cap="flat" cmpd="sng">
              <a:solidFill>
                <a:srgbClr val="FF0066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69696"/>
                      </a:gs>
                      <a:gs pos="100000">
                        <a:srgbClr val="66FF66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Example (Embedded Processor)</a:t>
            </a:r>
          </a:p>
        </p:txBody>
      </p:sp>
    </p:spTree>
    <p:extLst>
      <p:ext uri="{BB962C8B-B14F-4D97-AF65-F5344CB8AC3E}">
        <p14:creationId xmlns:p14="http://schemas.microsoft.com/office/powerpoint/2010/main" val="22171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Data Direct I/O (DDIO)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1484784"/>
            <a:ext cx="8374063" cy="4067175"/>
          </a:xfrm>
        </p:spPr>
        <p:txBody>
          <a:bodyPr/>
          <a:lstStyle/>
          <a:p>
            <a:r>
              <a:rPr lang="en-GB" sz="2400" dirty="0"/>
              <a:t>Data is written and read directly to/from the last level cache (LLC)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90745"/>
            <a:ext cx="4495800" cy="420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9" y="1890746"/>
            <a:ext cx="3933825" cy="40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7330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 txBox="1">
            <a:spLocks/>
          </p:cNvSpPr>
          <p:nvPr/>
        </p:nvSpPr>
        <p:spPr>
          <a:xfrm>
            <a:off x="467544" y="404520"/>
            <a:ext cx="38385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206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-5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PCIe</a:t>
            </a:r>
            <a:r>
              <a:rPr kumimoji="0" lang="en-GB" sz="2800" b="1" i="0" u="none" strike="noStrike" kern="0" cap="none" spc="-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introduction</a:t>
            </a:r>
          </a:p>
        </p:txBody>
      </p:sp>
      <p:sp>
        <p:nvSpPr>
          <p:cNvPr id="8" name="object 6"/>
          <p:cNvSpPr/>
          <p:nvPr/>
        </p:nvSpPr>
        <p:spPr>
          <a:xfrm>
            <a:off x="228600" y="3124200"/>
            <a:ext cx="5703570" cy="3134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249982" y="1164689"/>
            <a:ext cx="8684260" cy="3919022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4480" indent="-271780" eaLnBrk="1" fontAlgn="auto" hangingPunct="1">
              <a:spcBef>
                <a:spcPts val="1300"/>
              </a:spcBef>
              <a:spcAft>
                <a:spcPts val="0"/>
              </a:spcAft>
              <a:buFontTx/>
              <a:buChar char="•"/>
              <a:tabLst>
                <a:tab pos="284480" algn="l"/>
                <a:tab pos="285115" algn="l"/>
              </a:tabLst>
            </a:pPr>
            <a:r>
              <a:rPr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PCIe is a </a:t>
            </a:r>
            <a:r>
              <a:rPr i="1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serial point-to-point interconnect </a:t>
            </a:r>
            <a:r>
              <a:rPr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between </a:t>
            </a:r>
            <a:r>
              <a:rPr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two</a:t>
            </a:r>
            <a:r>
              <a:rPr b="0" spc="12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devices</a:t>
            </a:r>
            <a:endParaRPr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284480" indent="-271780" eaLnBrk="1" fontAlgn="auto" hangingPunct="1">
              <a:spcBef>
                <a:spcPts val="1200"/>
              </a:spcBef>
              <a:spcAft>
                <a:spcPts val="0"/>
              </a:spcAft>
              <a:buFontTx/>
              <a:buChar char="•"/>
              <a:tabLst>
                <a:tab pos="284480" algn="l"/>
                <a:tab pos="285115" algn="l"/>
              </a:tabLst>
            </a:pPr>
            <a:r>
              <a:rPr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Implements </a:t>
            </a:r>
            <a:r>
              <a:rPr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packet based protocol (TLPs) </a:t>
            </a:r>
            <a:r>
              <a:rPr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for information</a:t>
            </a:r>
            <a:r>
              <a:rPr b="0" spc="17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transfer</a:t>
            </a:r>
            <a:endParaRPr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284480" marR="350520" indent="-271780"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284480" algn="l"/>
                <a:tab pos="285115" algn="l"/>
              </a:tabLst>
            </a:pPr>
            <a:r>
              <a:rPr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Scalable performance </a:t>
            </a:r>
            <a:r>
              <a:rPr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based </a:t>
            </a:r>
            <a:r>
              <a:rPr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on # of </a:t>
            </a:r>
            <a:r>
              <a:rPr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signal Lanes implemented </a:t>
            </a:r>
            <a:r>
              <a:rPr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on </a:t>
            </a:r>
            <a:r>
              <a:rPr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the  </a:t>
            </a:r>
            <a:r>
              <a:rPr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PCIe</a:t>
            </a:r>
            <a:r>
              <a:rPr b="0" spc="-4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interconnect</a:t>
            </a:r>
            <a:endParaRPr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284480" indent="-271780" eaLnBrk="1" fontAlgn="auto" hangingPunct="1">
              <a:spcBef>
                <a:spcPts val="240"/>
              </a:spcBef>
              <a:spcAft>
                <a:spcPts val="0"/>
              </a:spcAft>
              <a:buFontTx/>
              <a:buChar char="•"/>
              <a:tabLst>
                <a:tab pos="284480" algn="l"/>
                <a:tab pos="285115" algn="l"/>
              </a:tabLst>
            </a:pPr>
            <a:r>
              <a:rPr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Supports </a:t>
            </a:r>
            <a:r>
              <a:rPr i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credit-based </a:t>
            </a:r>
            <a:r>
              <a:rPr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point-to-point </a:t>
            </a:r>
            <a:r>
              <a:rPr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flow </a:t>
            </a:r>
            <a:r>
              <a:rPr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control </a:t>
            </a:r>
            <a:r>
              <a:rPr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(not</a:t>
            </a:r>
            <a:r>
              <a:rPr b="0" spc="12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end-to-end)</a:t>
            </a:r>
            <a:endParaRPr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Bef>
                <a:spcPts val="50"/>
              </a:spcBef>
              <a:spcAft>
                <a:spcPts val="0"/>
              </a:spcAft>
              <a:buFont typeface="Arial"/>
              <a:buChar char="•"/>
            </a:pPr>
            <a:endParaRPr sz="1600" b="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R="1837689"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600" spc="-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Provides:</a:t>
            </a:r>
            <a:endParaRPr sz="16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6255385" marR="5080" lvl="1" indent="-342900" eaLnBrk="1" fontAlgn="auto" hangingPunct="1">
              <a:spcBef>
                <a:spcPts val="190"/>
              </a:spcBef>
              <a:spcAft>
                <a:spcPts val="0"/>
              </a:spcAft>
              <a:buFontTx/>
              <a:buChar char="•"/>
              <a:tabLst>
                <a:tab pos="6255385" algn="l"/>
                <a:tab pos="6256020" algn="l"/>
              </a:tabLst>
            </a:pPr>
            <a:r>
              <a:rPr lang="en-GB" sz="1600" b="0" spc="-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P</a:t>
            </a:r>
            <a:r>
              <a:rPr sz="1600" b="0" spc="-5" dirty="0" err="1">
                <a:solidFill>
                  <a:srgbClr val="002060"/>
                </a:solidFill>
                <a:latin typeface="Arial"/>
                <a:ea typeface="+mn-ea"/>
                <a:cs typeface="Arial"/>
              </a:rPr>
              <a:t>rocessor</a:t>
            </a:r>
            <a:r>
              <a:rPr sz="1600" b="0" spc="-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 independence </a:t>
            </a:r>
            <a:r>
              <a:rPr sz="1600" b="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&amp;  </a:t>
            </a:r>
            <a:r>
              <a:rPr sz="1600" b="0" spc="-1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buffered</a:t>
            </a:r>
            <a:r>
              <a:rPr sz="1600" b="0" spc="-6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 </a:t>
            </a:r>
            <a:r>
              <a:rPr sz="1600" b="0" spc="-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isolation</a:t>
            </a:r>
            <a:endParaRPr lang="en-GB" sz="16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6255385" marR="5080" lvl="1" indent="-342900" eaLnBrk="1" fontAlgn="auto" hangingPunct="1">
              <a:spcBef>
                <a:spcPts val="190"/>
              </a:spcBef>
              <a:spcAft>
                <a:spcPts val="0"/>
              </a:spcAft>
              <a:buFontTx/>
              <a:buChar char="•"/>
              <a:tabLst>
                <a:tab pos="6255385" algn="l"/>
                <a:tab pos="6256020" algn="l"/>
              </a:tabLst>
            </a:pPr>
            <a:endParaRPr lang="en-GB" sz="1600" b="0" spc="-5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  <a:p>
            <a:pPr marL="6255385" marR="5080" lvl="1" indent="-342900" eaLnBrk="1" fontAlgn="auto" hangingPunct="1">
              <a:spcBef>
                <a:spcPts val="190"/>
              </a:spcBef>
              <a:spcAft>
                <a:spcPts val="0"/>
              </a:spcAft>
              <a:buFontTx/>
              <a:buChar char="•"/>
              <a:tabLst>
                <a:tab pos="6255385" algn="l"/>
                <a:tab pos="6256020" algn="l"/>
              </a:tabLst>
            </a:pPr>
            <a:r>
              <a:rPr sz="1600" b="0" spc="-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Bus</a:t>
            </a:r>
            <a:r>
              <a:rPr sz="1600" b="0" spc="-9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 </a:t>
            </a:r>
            <a:r>
              <a:rPr sz="1600" b="0" spc="-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mastering</a:t>
            </a:r>
            <a:endParaRPr lang="en-GB" sz="16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6255385" marR="5080" lvl="1" indent="-342900" eaLnBrk="1" fontAlgn="auto" hangingPunct="1">
              <a:spcBef>
                <a:spcPts val="190"/>
              </a:spcBef>
              <a:spcAft>
                <a:spcPts val="0"/>
              </a:spcAft>
              <a:buFontTx/>
              <a:buChar char="•"/>
              <a:tabLst>
                <a:tab pos="6255385" algn="l"/>
                <a:tab pos="6256020" algn="l"/>
              </a:tabLst>
            </a:pPr>
            <a:endParaRPr lang="en-GB" sz="1600" b="0" spc="-5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6255385" marR="5080" lvl="1" indent="-342900" eaLnBrk="1" fontAlgn="auto" hangingPunct="1">
              <a:spcBef>
                <a:spcPts val="190"/>
              </a:spcBef>
              <a:spcAft>
                <a:spcPts val="0"/>
              </a:spcAft>
              <a:buFontTx/>
              <a:buChar char="•"/>
              <a:tabLst>
                <a:tab pos="6255385" algn="l"/>
                <a:tab pos="6256020" algn="l"/>
              </a:tabLst>
            </a:pPr>
            <a:r>
              <a:rPr sz="1600" b="0" spc="-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Plug and Play</a:t>
            </a:r>
            <a:r>
              <a:rPr sz="1600" b="0" spc="-8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 </a:t>
            </a:r>
            <a:r>
              <a:rPr sz="1600" b="0" spc="-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operation</a:t>
            </a:r>
            <a:endParaRPr sz="16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3351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>
            <a:spLocks/>
          </p:cNvSpPr>
          <p:nvPr/>
        </p:nvSpPr>
        <p:spPr>
          <a:xfrm>
            <a:off x="467544" y="404664"/>
            <a:ext cx="50039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206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-5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PCIe</a:t>
            </a:r>
            <a:r>
              <a:rPr kumimoji="0" lang="en-GB" sz="2800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transaction</a:t>
            </a:r>
            <a:r>
              <a:rPr kumimoji="0" lang="en-GB" sz="2800" b="1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GB" sz="2800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types</a:t>
            </a:r>
          </a:p>
        </p:txBody>
      </p:sp>
      <p:sp>
        <p:nvSpPr>
          <p:cNvPr id="7" name="object 6"/>
          <p:cNvSpPr txBox="1"/>
          <p:nvPr/>
        </p:nvSpPr>
        <p:spPr>
          <a:xfrm>
            <a:off x="323528" y="1484784"/>
            <a:ext cx="8345447" cy="3731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 eaLnBrk="1" fontAlgn="auto" hangingPunct="1">
              <a:spcBef>
                <a:spcPts val="10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5600" algn="l"/>
                <a:tab pos="917575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Memory Read </a:t>
            </a:r>
            <a:r>
              <a:rPr sz="2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or </a:t>
            </a:r>
            <a:r>
              <a:rPr sz="20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Memory </a:t>
            </a:r>
            <a:r>
              <a:rPr sz="2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Write. </a:t>
            </a:r>
            <a:r>
              <a:rPr sz="2000"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Used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 </a:t>
            </a:r>
            <a:r>
              <a:rPr sz="2000"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transfer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data from </a:t>
            </a:r>
            <a:r>
              <a:rPr sz="2000"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or 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</a:t>
            </a:r>
            <a:r>
              <a:rPr sz="2000"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</a:t>
            </a:r>
            <a:r>
              <a:rPr lang="en-GB"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memory mapped location</a:t>
            </a:r>
            <a:endParaRPr sz="20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Bef>
                <a:spcPts val="40"/>
              </a:spcBef>
              <a:spcAft>
                <a:spcPts val="0"/>
              </a:spcAft>
              <a:buFont typeface="Arial"/>
              <a:buChar char="•"/>
            </a:pPr>
            <a:endParaRPr sz="2000" b="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55600" marR="493395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I/O Read or I/O Write. </a:t>
            </a:r>
            <a:r>
              <a:rPr sz="2000"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Used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 </a:t>
            </a:r>
            <a:r>
              <a:rPr sz="2000"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transfer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data from or to an </a:t>
            </a:r>
            <a:r>
              <a:rPr sz="2000"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I/O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location</a:t>
            </a:r>
            <a:endParaRPr sz="20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Bef>
                <a:spcPts val="50"/>
              </a:spcBef>
              <a:spcAft>
                <a:spcPts val="0"/>
              </a:spcAft>
              <a:buFont typeface="Arial"/>
              <a:buChar char="•"/>
            </a:pPr>
            <a:endParaRPr sz="2000" b="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54965" marR="14604" indent="-34226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Configuration Read or Configuration Write. </a:t>
            </a:r>
            <a:r>
              <a:rPr sz="2000"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Used to 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discover device capabilities, program features, and check status in the  4KB PCI Express configuration</a:t>
            </a:r>
            <a:r>
              <a:rPr sz="2000" b="0" spc="3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space.</a:t>
            </a:r>
            <a:endParaRPr sz="20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Bef>
                <a:spcPts val="50"/>
              </a:spcBef>
              <a:spcAft>
                <a:spcPts val="0"/>
              </a:spcAft>
              <a:buFont typeface="Arial"/>
              <a:buChar char="•"/>
            </a:pPr>
            <a:endParaRPr sz="2000" b="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55600" marR="19685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Messages. Handled like posted writes.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Used for </a:t>
            </a:r>
            <a:r>
              <a:rPr sz="2000"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event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signaling and general purpose</a:t>
            </a:r>
            <a:r>
              <a:rPr sz="2000" b="0" spc="5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b="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messaging.</a:t>
            </a:r>
            <a:endParaRPr sz="20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60062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395536" y="331809"/>
            <a:ext cx="3787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PCIe</a:t>
            </a:r>
            <a:r>
              <a:rPr spc="-30" dirty="0"/>
              <a:t> </a:t>
            </a:r>
            <a:r>
              <a:rPr spc="-5" dirty="0"/>
              <a:t>architecture</a:t>
            </a:r>
          </a:p>
        </p:txBody>
      </p:sp>
      <p:sp>
        <p:nvSpPr>
          <p:cNvPr id="5" name="object 6"/>
          <p:cNvSpPr/>
          <p:nvPr/>
        </p:nvSpPr>
        <p:spPr>
          <a:xfrm>
            <a:off x="152400" y="1066800"/>
            <a:ext cx="4732782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3432979" y="3886200"/>
            <a:ext cx="5651753" cy="2538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>
            <a:spLocks noChangeAspect="1"/>
          </p:cNvSpPr>
          <p:nvPr/>
        </p:nvSpPr>
        <p:spPr>
          <a:xfrm>
            <a:off x="5105400" y="1219200"/>
            <a:ext cx="3840586" cy="2345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5818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>
            <a:spLocks/>
          </p:cNvSpPr>
          <p:nvPr/>
        </p:nvSpPr>
        <p:spPr>
          <a:xfrm>
            <a:off x="445851" y="337339"/>
            <a:ext cx="3352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206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Interrupt</a:t>
            </a:r>
            <a:r>
              <a:rPr kumimoji="0" lang="en-GB" sz="2800" b="1" i="0" u="none" strike="noStrike" kern="0" cap="none" spc="-1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Model</a:t>
            </a:r>
          </a:p>
        </p:txBody>
      </p:sp>
      <p:sp>
        <p:nvSpPr>
          <p:cNvPr id="7" name="object 6"/>
          <p:cNvSpPr txBox="1"/>
          <p:nvPr/>
        </p:nvSpPr>
        <p:spPr>
          <a:xfrm>
            <a:off x="445851" y="1340768"/>
            <a:ext cx="8227059" cy="462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4325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PCI Express supports three interrupt</a:t>
            </a:r>
            <a:r>
              <a:rPr sz="2400" spc="-6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 </a:t>
            </a:r>
            <a:r>
              <a:rPr sz="24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reporting  mechanisms:</a:t>
            </a:r>
            <a:endParaRPr sz="24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55600" indent="-342900" eaLnBrk="1" fontAlgn="auto" hangingPunct="1">
              <a:spcBef>
                <a:spcPts val="2405"/>
              </a:spcBef>
              <a:spcAft>
                <a:spcPts val="0"/>
              </a:spcAft>
              <a:buFontTx/>
              <a:buAutoNum type="arabicPeriod"/>
              <a:tabLst>
                <a:tab pos="356235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Message Signaled Interrupts</a:t>
            </a:r>
            <a:r>
              <a:rPr sz="2000" spc="-6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(MSI)</a:t>
            </a:r>
            <a:br>
              <a:rPr lang="en-GB" sz="20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sz="20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interrupt </a:t>
            </a:r>
            <a:r>
              <a:rPr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the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CPU </a:t>
            </a:r>
            <a:r>
              <a:rPr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by writing to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 </a:t>
            </a:r>
            <a:r>
              <a:rPr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specific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address </a:t>
            </a:r>
            <a:r>
              <a:rPr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memory </a:t>
            </a:r>
            <a:r>
              <a:rPr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with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  payload of 1</a:t>
            </a:r>
            <a:r>
              <a:rPr sz="2000" b="0" spc="-9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DW</a:t>
            </a:r>
            <a:endParaRPr sz="20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Bef>
                <a:spcPts val="20"/>
              </a:spcBef>
              <a:spcAft>
                <a:spcPts val="0"/>
              </a:spcAft>
            </a:pPr>
            <a:endParaRPr sz="2000" b="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469900" indent="-457200" eaLnBrk="1" fontAlgn="auto" hangingPunct="1">
              <a:spcBef>
                <a:spcPts val="5"/>
              </a:spcBef>
              <a:spcAft>
                <a:spcPts val="0"/>
              </a:spcAft>
              <a:buFontTx/>
              <a:buAutoNum type="arabicPeriod" startAt="2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Message Signaled Interrupts </a:t>
            </a:r>
            <a:r>
              <a:rPr sz="2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 X</a:t>
            </a:r>
            <a:r>
              <a:rPr sz="2000" spc="-7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(MSI-X)</a:t>
            </a:r>
            <a:endParaRPr sz="20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60363" marR="5080" eaLnBrk="1" fontAlgn="auto" hangingPunct="1">
              <a:lnSpc>
                <a:spcPct val="104200"/>
              </a:lnSpc>
              <a:spcBef>
                <a:spcPts val="0"/>
              </a:spcBef>
              <a:spcAft>
                <a:spcPts val="0"/>
              </a:spcAft>
            </a:pP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 MSI-X is an extension to MSI, allows targeting individual interrupts to  </a:t>
            </a:r>
            <a:r>
              <a:rPr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different</a:t>
            </a:r>
            <a:r>
              <a:rPr sz="2000" b="0" spc="-6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processors</a:t>
            </a:r>
            <a:endParaRPr sz="20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Bef>
                <a:spcPts val="20"/>
              </a:spcBef>
              <a:spcAft>
                <a:spcPts val="0"/>
              </a:spcAft>
            </a:pPr>
            <a:endParaRPr sz="2000" b="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469900" indent="-457200" eaLnBrk="1" fontAlgn="auto" hangingPunct="1">
              <a:spcBef>
                <a:spcPts val="5"/>
              </a:spcBef>
              <a:spcAft>
                <a:spcPts val="0"/>
              </a:spcAft>
              <a:buFontTx/>
              <a:buAutoNum type="arabicPeriod" startAt="3"/>
              <a:tabLst>
                <a:tab pos="469900" algn="l"/>
                <a:tab pos="470534" algn="l"/>
              </a:tabLst>
            </a:pPr>
            <a:r>
              <a:rPr sz="2000" spc="-5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INTx</a:t>
            </a:r>
            <a:r>
              <a:rPr sz="2000" spc="-1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Emulation</a:t>
            </a:r>
            <a:br>
              <a:rPr lang="en-GB" sz="20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sz="2000" b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four physical interrupt signals INTA-INTD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are messages</a:t>
            </a:r>
            <a:r>
              <a:rPr sz="2000" b="0" spc="-3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upstream</a:t>
            </a:r>
            <a:endParaRPr sz="20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755650" lvl="1" indent="-342900" eaLnBrk="1" fontAlgn="auto" hangingPunct="1">
              <a:spcBef>
                <a:spcPts val="1195"/>
              </a:spcBef>
              <a:spcAft>
                <a:spcPts val="0"/>
              </a:spcAft>
              <a:buFont typeface="Arial"/>
              <a:buChar char="-"/>
              <a:tabLst>
                <a:tab pos="755015" algn="l"/>
                <a:tab pos="755650" algn="l"/>
              </a:tabLst>
            </a:pP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ultimately be routed to the system interrupt</a:t>
            </a:r>
            <a:r>
              <a:rPr sz="2000" b="0" spc="-7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b="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controller</a:t>
            </a:r>
            <a:endParaRPr sz="2000" b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15149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53" y="303161"/>
            <a:ext cx="8375650" cy="423862"/>
          </a:xfrm>
        </p:spPr>
        <p:txBody>
          <a:bodyPr/>
          <a:lstStyle/>
          <a:p>
            <a:r>
              <a:rPr lang="en-GB" spc="-5" dirty="0" err="1"/>
              <a:t>NetFPGA</a:t>
            </a:r>
            <a:r>
              <a:rPr lang="en-GB" spc="-5" dirty="0"/>
              <a:t> Reference </a:t>
            </a:r>
            <a:r>
              <a:rPr lang="en-GB" dirty="0"/>
              <a:t>Projects</a:t>
            </a:r>
          </a:p>
        </p:txBody>
      </p:sp>
      <p:sp>
        <p:nvSpPr>
          <p:cNvPr id="5" name="object 4"/>
          <p:cNvSpPr/>
          <p:nvPr/>
        </p:nvSpPr>
        <p:spPr>
          <a:xfrm>
            <a:off x="7924559" y="1353344"/>
            <a:ext cx="1181100" cy="838200"/>
          </a:xfrm>
          <a:custGeom>
            <a:avLst/>
            <a:gdLst/>
            <a:ahLst/>
            <a:cxnLst/>
            <a:rect l="l" t="t" r="r" b="b"/>
            <a:pathLst>
              <a:path w="1181100" h="838200">
                <a:moveTo>
                  <a:pt x="0" y="0"/>
                </a:moveTo>
                <a:lnTo>
                  <a:pt x="0" y="838200"/>
                </a:lnTo>
                <a:lnTo>
                  <a:pt x="1181100" y="838200"/>
                </a:lnTo>
                <a:lnTo>
                  <a:pt x="1181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7914666" y="1344200"/>
            <a:ext cx="1200150" cy="857250"/>
          </a:xfrm>
          <a:custGeom>
            <a:avLst/>
            <a:gdLst/>
            <a:ahLst/>
            <a:cxnLst/>
            <a:rect l="l" t="t" r="r" b="b"/>
            <a:pathLst>
              <a:path w="1200150" h="857250">
                <a:moveTo>
                  <a:pt x="1200150" y="852678"/>
                </a:moveTo>
                <a:lnTo>
                  <a:pt x="1200150" y="4572"/>
                </a:lnTo>
                <a:lnTo>
                  <a:pt x="1196340" y="0"/>
                </a:lnTo>
                <a:lnTo>
                  <a:pt x="4571" y="0"/>
                </a:lnTo>
                <a:lnTo>
                  <a:pt x="0" y="4572"/>
                </a:lnTo>
                <a:lnTo>
                  <a:pt x="0" y="852678"/>
                </a:lnTo>
                <a:lnTo>
                  <a:pt x="4572" y="857250"/>
                </a:lnTo>
                <a:lnTo>
                  <a:pt x="9906" y="857250"/>
                </a:lnTo>
                <a:lnTo>
                  <a:pt x="9906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1181100" y="19050"/>
                </a:lnTo>
                <a:lnTo>
                  <a:pt x="1181100" y="9144"/>
                </a:lnTo>
                <a:lnTo>
                  <a:pt x="1191006" y="19050"/>
                </a:lnTo>
                <a:lnTo>
                  <a:pt x="1191006" y="857250"/>
                </a:lnTo>
                <a:lnTo>
                  <a:pt x="1196340" y="857250"/>
                </a:lnTo>
                <a:lnTo>
                  <a:pt x="1200150" y="852678"/>
                </a:lnTo>
                <a:close/>
              </a:path>
              <a:path w="1200150" h="857250">
                <a:moveTo>
                  <a:pt x="19050" y="19050"/>
                </a:moveTo>
                <a:lnTo>
                  <a:pt x="19050" y="9144"/>
                </a:lnTo>
                <a:lnTo>
                  <a:pt x="9906" y="19050"/>
                </a:lnTo>
                <a:lnTo>
                  <a:pt x="19050" y="19050"/>
                </a:lnTo>
                <a:close/>
              </a:path>
              <a:path w="1200150" h="857250">
                <a:moveTo>
                  <a:pt x="19050" y="838200"/>
                </a:moveTo>
                <a:lnTo>
                  <a:pt x="19050" y="19050"/>
                </a:lnTo>
                <a:lnTo>
                  <a:pt x="9906" y="19050"/>
                </a:lnTo>
                <a:lnTo>
                  <a:pt x="9906" y="838200"/>
                </a:lnTo>
                <a:lnTo>
                  <a:pt x="19050" y="838200"/>
                </a:lnTo>
                <a:close/>
              </a:path>
              <a:path w="1200150" h="857250">
                <a:moveTo>
                  <a:pt x="1191006" y="838200"/>
                </a:moveTo>
                <a:lnTo>
                  <a:pt x="9906" y="838200"/>
                </a:lnTo>
                <a:lnTo>
                  <a:pt x="19050" y="847344"/>
                </a:lnTo>
                <a:lnTo>
                  <a:pt x="19050" y="857250"/>
                </a:lnTo>
                <a:lnTo>
                  <a:pt x="1181100" y="857250"/>
                </a:lnTo>
                <a:lnTo>
                  <a:pt x="1181100" y="847344"/>
                </a:lnTo>
                <a:lnTo>
                  <a:pt x="1191006" y="838200"/>
                </a:lnTo>
                <a:close/>
              </a:path>
              <a:path w="1200150" h="857250">
                <a:moveTo>
                  <a:pt x="19050" y="857250"/>
                </a:moveTo>
                <a:lnTo>
                  <a:pt x="19050" y="847344"/>
                </a:lnTo>
                <a:lnTo>
                  <a:pt x="9906" y="838200"/>
                </a:lnTo>
                <a:lnTo>
                  <a:pt x="9906" y="857250"/>
                </a:lnTo>
                <a:lnTo>
                  <a:pt x="19050" y="857250"/>
                </a:lnTo>
                <a:close/>
              </a:path>
              <a:path w="1200150" h="857250">
                <a:moveTo>
                  <a:pt x="1191006" y="19050"/>
                </a:moveTo>
                <a:lnTo>
                  <a:pt x="1181100" y="9144"/>
                </a:lnTo>
                <a:lnTo>
                  <a:pt x="1181100" y="19050"/>
                </a:lnTo>
                <a:lnTo>
                  <a:pt x="1191006" y="19050"/>
                </a:lnTo>
                <a:close/>
              </a:path>
              <a:path w="1200150" h="857250">
                <a:moveTo>
                  <a:pt x="1191006" y="838200"/>
                </a:moveTo>
                <a:lnTo>
                  <a:pt x="1191006" y="19050"/>
                </a:lnTo>
                <a:lnTo>
                  <a:pt x="1181100" y="19050"/>
                </a:lnTo>
                <a:lnTo>
                  <a:pt x="1181100" y="838200"/>
                </a:lnTo>
                <a:lnTo>
                  <a:pt x="1191006" y="838200"/>
                </a:lnTo>
                <a:close/>
              </a:path>
              <a:path w="1200150" h="857250">
                <a:moveTo>
                  <a:pt x="1191006" y="857250"/>
                </a:moveTo>
                <a:lnTo>
                  <a:pt x="1191006" y="838200"/>
                </a:lnTo>
                <a:lnTo>
                  <a:pt x="1181100" y="847344"/>
                </a:lnTo>
                <a:lnTo>
                  <a:pt x="1181100" y="857250"/>
                </a:lnTo>
                <a:lnTo>
                  <a:pt x="1191006" y="857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7924559" y="2420144"/>
            <a:ext cx="1181100" cy="838200"/>
          </a:xfrm>
          <a:custGeom>
            <a:avLst/>
            <a:gdLst/>
            <a:ahLst/>
            <a:cxnLst/>
            <a:rect l="l" t="t" r="r" b="b"/>
            <a:pathLst>
              <a:path w="1181100" h="838200">
                <a:moveTo>
                  <a:pt x="0" y="0"/>
                </a:moveTo>
                <a:lnTo>
                  <a:pt x="0" y="838200"/>
                </a:lnTo>
                <a:lnTo>
                  <a:pt x="1181100" y="838200"/>
                </a:lnTo>
                <a:lnTo>
                  <a:pt x="1181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7914666" y="2411000"/>
            <a:ext cx="1200150" cy="857250"/>
          </a:xfrm>
          <a:custGeom>
            <a:avLst/>
            <a:gdLst/>
            <a:ahLst/>
            <a:cxnLst/>
            <a:rect l="l" t="t" r="r" b="b"/>
            <a:pathLst>
              <a:path w="1200150" h="857250">
                <a:moveTo>
                  <a:pt x="1200150" y="852678"/>
                </a:moveTo>
                <a:lnTo>
                  <a:pt x="1200150" y="4572"/>
                </a:lnTo>
                <a:lnTo>
                  <a:pt x="1196340" y="0"/>
                </a:lnTo>
                <a:lnTo>
                  <a:pt x="4571" y="0"/>
                </a:lnTo>
                <a:lnTo>
                  <a:pt x="0" y="4572"/>
                </a:lnTo>
                <a:lnTo>
                  <a:pt x="0" y="852678"/>
                </a:lnTo>
                <a:lnTo>
                  <a:pt x="4572" y="857250"/>
                </a:lnTo>
                <a:lnTo>
                  <a:pt x="9906" y="857250"/>
                </a:lnTo>
                <a:lnTo>
                  <a:pt x="9906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1181100" y="19050"/>
                </a:lnTo>
                <a:lnTo>
                  <a:pt x="1181100" y="9144"/>
                </a:lnTo>
                <a:lnTo>
                  <a:pt x="1191006" y="19050"/>
                </a:lnTo>
                <a:lnTo>
                  <a:pt x="1191006" y="857250"/>
                </a:lnTo>
                <a:lnTo>
                  <a:pt x="1196340" y="857250"/>
                </a:lnTo>
                <a:lnTo>
                  <a:pt x="1200150" y="852678"/>
                </a:lnTo>
                <a:close/>
              </a:path>
              <a:path w="1200150" h="857250">
                <a:moveTo>
                  <a:pt x="19050" y="19050"/>
                </a:moveTo>
                <a:lnTo>
                  <a:pt x="19050" y="9144"/>
                </a:lnTo>
                <a:lnTo>
                  <a:pt x="9906" y="19050"/>
                </a:lnTo>
                <a:lnTo>
                  <a:pt x="19050" y="19050"/>
                </a:lnTo>
                <a:close/>
              </a:path>
              <a:path w="1200150" h="857250">
                <a:moveTo>
                  <a:pt x="19050" y="838200"/>
                </a:moveTo>
                <a:lnTo>
                  <a:pt x="19050" y="19050"/>
                </a:lnTo>
                <a:lnTo>
                  <a:pt x="9906" y="19050"/>
                </a:lnTo>
                <a:lnTo>
                  <a:pt x="9906" y="838200"/>
                </a:lnTo>
                <a:lnTo>
                  <a:pt x="19050" y="838200"/>
                </a:lnTo>
                <a:close/>
              </a:path>
              <a:path w="1200150" h="857250">
                <a:moveTo>
                  <a:pt x="1191006" y="838200"/>
                </a:moveTo>
                <a:lnTo>
                  <a:pt x="9906" y="838200"/>
                </a:lnTo>
                <a:lnTo>
                  <a:pt x="19050" y="847344"/>
                </a:lnTo>
                <a:lnTo>
                  <a:pt x="19050" y="857250"/>
                </a:lnTo>
                <a:lnTo>
                  <a:pt x="1181100" y="857250"/>
                </a:lnTo>
                <a:lnTo>
                  <a:pt x="1181100" y="847344"/>
                </a:lnTo>
                <a:lnTo>
                  <a:pt x="1191006" y="838200"/>
                </a:lnTo>
                <a:close/>
              </a:path>
              <a:path w="1200150" h="857250">
                <a:moveTo>
                  <a:pt x="19050" y="857250"/>
                </a:moveTo>
                <a:lnTo>
                  <a:pt x="19050" y="847344"/>
                </a:lnTo>
                <a:lnTo>
                  <a:pt x="9906" y="838200"/>
                </a:lnTo>
                <a:lnTo>
                  <a:pt x="9906" y="857250"/>
                </a:lnTo>
                <a:lnTo>
                  <a:pt x="19050" y="857250"/>
                </a:lnTo>
                <a:close/>
              </a:path>
              <a:path w="1200150" h="857250">
                <a:moveTo>
                  <a:pt x="1191006" y="19050"/>
                </a:moveTo>
                <a:lnTo>
                  <a:pt x="1181100" y="9144"/>
                </a:lnTo>
                <a:lnTo>
                  <a:pt x="1181100" y="19050"/>
                </a:lnTo>
                <a:lnTo>
                  <a:pt x="1191006" y="19050"/>
                </a:lnTo>
                <a:close/>
              </a:path>
              <a:path w="1200150" h="857250">
                <a:moveTo>
                  <a:pt x="1191006" y="838200"/>
                </a:moveTo>
                <a:lnTo>
                  <a:pt x="1191006" y="19050"/>
                </a:lnTo>
                <a:lnTo>
                  <a:pt x="1181100" y="19050"/>
                </a:lnTo>
                <a:lnTo>
                  <a:pt x="1181100" y="838200"/>
                </a:lnTo>
                <a:lnTo>
                  <a:pt x="1191006" y="838200"/>
                </a:lnTo>
                <a:close/>
              </a:path>
              <a:path w="1200150" h="857250">
                <a:moveTo>
                  <a:pt x="1191006" y="857250"/>
                </a:moveTo>
                <a:lnTo>
                  <a:pt x="1191006" y="838200"/>
                </a:lnTo>
                <a:lnTo>
                  <a:pt x="1181100" y="847344"/>
                </a:lnTo>
                <a:lnTo>
                  <a:pt x="1181100" y="857250"/>
                </a:lnTo>
                <a:lnTo>
                  <a:pt x="1191006" y="857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7914666" y="3486945"/>
            <a:ext cx="1181100" cy="838200"/>
          </a:xfrm>
          <a:custGeom>
            <a:avLst/>
            <a:gdLst/>
            <a:ahLst/>
            <a:cxnLst/>
            <a:rect l="l" t="t" r="r" b="b"/>
            <a:pathLst>
              <a:path w="1181100" h="838200">
                <a:moveTo>
                  <a:pt x="0" y="0"/>
                </a:moveTo>
                <a:lnTo>
                  <a:pt x="0" y="838200"/>
                </a:lnTo>
                <a:lnTo>
                  <a:pt x="1181100" y="838200"/>
                </a:lnTo>
                <a:lnTo>
                  <a:pt x="1181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7905509" y="3477801"/>
            <a:ext cx="1200150" cy="857250"/>
          </a:xfrm>
          <a:custGeom>
            <a:avLst/>
            <a:gdLst/>
            <a:ahLst/>
            <a:cxnLst/>
            <a:rect l="l" t="t" r="r" b="b"/>
            <a:pathLst>
              <a:path w="1200150" h="857250">
                <a:moveTo>
                  <a:pt x="1200150" y="852678"/>
                </a:moveTo>
                <a:lnTo>
                  <a:pt x="1200150" y="4572"/>
                </a:lnTo>
                <a:lnTo>
                  <a:pt x="1195578" y="0"/>
                </a:lnTo>
                <a:lnTo>
                  <a:pt x="3809" y="0"/>
                </a:lnTo>
                <a:lnTo>
                  <a:pt x="0" y="4572"/>
                </a:lnTo>
                <a:lnTo>
                  <a:pt x="0" y="852678"/>
                </a:lnTo>
                <a:lnTo>
                  <a:pt x="3810" y="857250"/>
                </a:lnTo>
                <a:lnTo>
                  <a:pt x="9144" y="857250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1181100" y="19050"/>
                </a:lnTo>
                <a:lnTo>
                  <a:pt x="1181100" y="9144"/>
                </a:lnTo>
                <a:lnTo>
                  <a:pt x="1190244" y="19050"/>
                </a:lnTo>
                <a:lnTo>
                  <a:pt x="1190244" y="857250"/>
                </a:lnTo>
                <a:lnTo>
                  <a:pt x="1195578" y="857250"/>
                </a:lnTo>
                <a:lnTo>
                  <a:pt x="1200150" y="852678"/>
                </a:lnTo>
                <a:close/>
              </a:path>
              <a:path w="1200150" h="857250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1200150" h="857250">
                <a:moveTo>
                  <a:pt x="19050" y="838200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838200"/>
                </a:lnTo>
                <a:lnTo>
                  <a:pt x="19050" y="838200"/>
                </a:lnTo>
                <a:close/>
              </a:path>
              <a:path w="1200150" h="857250">
                <a:moveTo>
                  <a:pt x="1190244" y="838200"/>
                </a:moveTo>
                <a:lnTo>
                  <a:pt x="9144" y="838200"/>
                </a:lnTo>
                <a:lnTo>
                  <a:pt x="19050" y="847344"/>
                </a:lnTo>
                <a:lnTo>
                  <a:pt x="19050" y="857250"/>
                </a:lnTo>
                <a:lnTo>
                  <a:pt x="1181100" y="857250"/>
                </a:lnTo>
                <a:lnTo>
                  <a:pt x="1181100" y="847344"/>
                </a:lnTo>
                <a:lnTo>
                  <a:pt x="1190244" y="838200"/>
                </a:lnTo>
                <a:close/>
              </a:path>
              <a:path w="1200150" h="857250">
                <a:moveTo>
                  <a:pt x="19050" y="857250"/>
                </a:moveTo>
                <a:lnTo>
                  <a:pt x="19050" y="847344"/>
                </a:lnTo>
                <a:lnTo>
                  <a:pt x="9144" y="838200"/>
                </a:lnTo>
                <a:lnTo>
                  <a:pt x="9144" y="857250"/>
                </a:lnTo>
                <a:lnTo>
                  <a:pt x="19050" y="857250"/>
                </a:lnTo>
                <a:close/>
              </a:path>
              <a:path w="1200150" h="857250">
                <a:moveTo>
                  <a:pt x="1190244" y="19050"/>
                </a:moveTo>
                <a:lnTo>
                  <a:pt x="1181100" y="9144"/>
                </a:lnTo>
                <a:lnTo>
                  <a:pt x="1181100" y="19050"/>
                </a:lnTo>
                <a:lnTo>
                  <a:pt x="1190244" y="19050"/>
                </a:lnTo>
                <a:close/>
              </a:path>
              <a:path w="1200150" h="857250">
                <a:moveTo>
                  <a:pt x="1190244" y="838200"/>
                </a:moveTo>
                <a:lnTo>
                  <a:pt x="1190244" y="19050"/>
                </a:lnTo>
                <a:lnTo>
                  <a:pt x="1181100" y="19050"/>
                </a:lnTo>
                <a:lnTo>
                  <a:pt x="1181100" y="838200"/>
                </a:lnTo>
                <a:lnTo>
                  <a:pt x="1190244" y="838200"/>
                </a:lnTo>
                <a:close/>
              </a:path>
              <a:path w="1200150" h="857250">
                <a:moveTo>
                  <a:pt x="1190244" y="857250"/>
                </a:moveTo>
                <a:lnTo>
                  <a:pt x="1190244" y="838200"/>
                </a:lnTo>
                <a:lnTo>
                  <a:pt x="1181100" y="847344"/>
                </a:lnTo>
                <a:lnTo>
                  <a:pt x="1181100" y="857250"/>
                </a:lnTo>
                <a:lnTo>
                  <a:pt x="1190244" y="857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7914666" y="4553745"/>
            <a:ext cx="1181100" cy="838200"/>
          </a:xfrm>
          <a:custGeom>
            <a:avLst/>
            <a:gdLst/>
            <a:ahLst/>
            <a:cxnLst/>
            <a:rect l="l" t="t" r="r" b="b"/>
            <a:pathLst>
              <a:path w="1181100" h="838200">
                <a:moveTo>
                  <a:pt x="0" y="0"/>
                </a:moveTo>
                <a:lnTo>
                  <a:pt x="0" y="838200"/>
                </a:lnTo>
                <a:lnTo>
                  <a:pt x="1181100" y="838200"/>
                </a:lnTo>
                <a:lnTo>
                  <a:pt x="1181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7905509" y="4544601"/>
            <a:ext cx="1200150" cy="857250"/>
          </a:xfrm>
          <a:custGeom>
            <a:avLst/>
            <a:gdLst/>
            <a:ahLst/>
            <a:cxnLst/>
            <a:rect l="l" t="t" r="r" b="b"/>
            <a:pathLst>
              <a:path w="1200150" h="857250">
                <a:moveTo>
                  <a:pt x="1200150" y="852677"/>
                </a:moveTo>
                <a:lnTo>
                  <a:pt x="1200150" y="4571"/>
                </a:lnTo>
                <a:lnTo>
                  <a:pt x="1195578" y="0"/>
                </a:lnTo>
                <a:lnTo>
                  <a:pt x="3809" y="0"/>
                </a:lnTo>
                <a:lnTo>
                  <a:pt x="0" y="4571"/>
                </a:lnTo>
                <a:lnTo>
                  <a:pt x="0" y="852677"/>
                </a:lnTo>
                <a:lnTo>
                  <a:pt x="3810" y="857249"/>
                </a:lnTo>
                <a:lnTo>
                  <a:pt x="9144" y="857249"/>
                </a:lnTo>
                <a:lnTo>
                  <a:pt x="9144" y="19049"/>
                </a:lnTo>
                <a:lnTo>
                  <a:pt x="19050" y="9143"/>
                </a:lnTo>
                <a:lnTo>
                  <a:pt x="19050" y="19049"/>
                </a:lnTo>
                <a:lnTo>
                  <a:pt x="1181100" y="19049"/>
                </a:lnTo>
                <a:lnTo>
                  <a:pt x="1181100" y="9143"/>
                </a:lnTo>
                <a:lnTo>
                  <a:pt x="1190244" y="19049"/>
                </a:lnTo>
                <a:lnTo>
                  <a:pt x="1190244" y="857249"/>
                </a:lnTo>
                <a:lnTo>
                  <a:pt x="1195578" y="857249"/>
                </a:lnTo>
                <a:lnTo>
                  <a:pt x="1200150" y="852677"/>
                </a:lnTo>
                <a:close/>
              </a:path>
              <a:path w="1200150" h="857250">
                <a:moveTo>
                  <a:pt x="19050" y="19049"/>
                </a:moveTo>
                <a:lnTo>
                  <a:pt x="19050" y="9143"/>
                </a:lnTo>
                <a:lnTo>
                  <a:pt x="9144" y="19049"/>
                </a:lnTo>
                <a:lnTo>
                  <a:pt x="19050" y="19049"/>
                </a:lnTo>
                <a:close/>
              </a:path>
              <a:path w="1200150" h="857250">
                <a:moveTo>
                  <a:pt x="19050" y="838199"/>
                </a:moveTo>
                <a:lnTo>
                  <a:pt x="19050" y="19049"/>
                </a:lnTo>
                <a:lnTo>
                  <a:pt x="9144" y="19049"/>
                </a:lnTo>
                <a:lnTo>
                  <a:pt x="9144" y="838199"/>
                </a:lnTo>
                <a:lnTo>
                  <a:pt x="19050" y="838199"/>
                </a:lnTo>
                <a:close/>
              </a:path>
              <a:path w="1200150" h="857250">
                <a:moveTo>
                  <a:pt x="1190244" y="838199"/>
                </a:moveTo>
                <a:lnTo>
                  <a:pt x="9144" y="838199"/>
                </a:lnTo>
                <a:lnTo>
                  <a:pt x="19050" y="847343"/>
                </a:lnTo>
                <a:lnTo>
                  <a:pt x="19050" y="857249"/>
                </a:lnTo>
                <a:lnTo>
                  <a:pt x="1181100" y="857249"/>
                </a:lnTo>
                <a:lnTo>
                  <a:pt x="1181100" y="847343"/>
                </a:lnTo>
                <a:lnTo>
                  <a:pt x="1190244" y="838199"/>
                </a:lnTo>
                <a:close/>
              </a:path>
              <a:path w="1200150" h="857250">
                <a:moveTo>
                  <a:pt x="19050" y="857249"/>
                </a:moveTo>
                <a:lnTo>
                  <a:pt x="19050" y="847343"/>
                </a:lnTo>
                <a:lnTo>
                  <a:pt x="9144" y="838199"/>
                </a:lnTo>
                <a:lnTo>
                  <a:pt x="9144" y="857249"/>
                </a:lnTo>
                <a:lnTo>
                  <a:pt x="19050" y="857249"/>
                </a:lnTo>
                <a:close/>
              </a:path>
              <a:path w="1200150" h="857250">
                <a:moveTo>
                  <a:pt x="1190244" y="19049"/>
                </a:moveTo>
                <a:lnTo>
                  <a:pt x="1181100" y="9143"/>
                </a:lnTo>
                <a:lnTo>
                  <a:pt x="1181100" y="19049"/>
                </a:lnTo>
                <a:lnTo>
                  <a:pt x="1190244" y="19049"/>
                </a:lnTo>
                <a:close/>
              </a:path>
              <a:path w="1200150" h="857250">
                <a:moveTo>
                  <a:pt x="1190244" y="838199"/>
                </a:moveTo>
                <a:lnTo>
                  <a:pt x="1190244" y="19049"/>
                </a:lnTo>
                <a:lnTo>
                  <a:pt x="1181100" y="19049"/>
                </a:lnTo>
                <a:lnTo>
                  <a:pt x="1181100" y="838199"/>
                </a:lnTo>
                <a:lnTo>
                  <a:pt x="1190244" y="838199"/>
                </a:lnTo>
                <a:close/>
              </a:path>
              <a:path w="1200150" h="857250">
                <a:moveTo>
                  <a:pt x="1190244" y="857249"/>
                </a:moveTo>
                <a:lnTo>
                  <a:pt x="1190244" y="838199"/>
                </a:lnTo>
                <a:lnTo>
                  <a:pt x="1181100" y="847343"/>
                </a:lnTo>
                <a:lnTo>
                  <a:pt x="1181100" y="857249"/>
                </a:lnTo>
                <a:lnTo>
                  <a:pt x="1190244" y="857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5783340" y="2172494"/>
            <a:ext cx="1123950" cy="2362200"/>
          </a:xfrm>
          <a:custGeom>
            <a:avLst/>
            <a:gdLst/>
            <a:ahLst/>
            <a:cxnLst/>
            <a:rect l="l" t="t" r="r" b="b"/>
            <a:pathLst>
              <a:path w="1123950" h="2362200">
                <a:moveTo>
                  <a:pt x="0" y="0"/>
                </a:moveTo>
                <a:lnTo>
                  <a:pt x="0" y="2362200"/>
                </a:lnTo>
                <a:lnTo>
                  <a:pt x="1123950" y="2362200"/>
                </a:lnTo>
                <a:lnTo>
                  <a:pt x="1123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5774208" y="2163350"/>
            <a:ext cx="1143000" cy="2381250"/>
          </a:xfrm>
          <a:custGeom>
            <a:avLst/>
            <a:gdLst/>
            <a:ahLst/>
            <a:cxnLst/>
            <a:rect l="l" t="t" r="r" b="b"/>
            <a:pathLst>
              <a:path w="1143000" h="2381250">
                <a:moveTo>
                  <a:pt x="1143000" y="2376678"/>
                </a:moveTo>
                <a:lnTo>
                  <a:pt x="1143000" y="4572"/>
                </a:lnTo>
                <a:lnTo>
                  <a:pt x="1138428" y="0"/>
                </a:lnTo>
                <a:lnTo>
                  <a:pt x="4571" y="0"/>
                </a:lnTo>
                <a:lnTo>
                  <a:pt x="0" y="4572"/>
                </a:lnTo>
                <a:lnTo>
                  <a:pt x="0" y="2376678"/>
                </a:lnTo>
                <a:lnTo>
                  <a:pt x="4572" y="2381250"/>
                </a:lnTo>
                <a:lnTo>
                  <a:pt x="9143" y="2381250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1123950" y="19050"/>
                </a:lnTo>
                <a:lnTo>
                  <a:pt x="1123950" y="9144"/>
                </a:lnTo>
                <a:lnTo>
                  <a:pt x="1133094" y="19050"/>
                </a:lnTo>
                <a:lnTo>
                  <a:pt x="1133094" y="2381250"/>
                </a:lnTo>
                <a:lnTo>
                  <a:pt x="1138428" y="2381250"/>
                </a:lnTo>
                <a:lnTo>
                  <a:pt x="1143000" y="2376678"/>
                </a:lnTo>
                <a:close/>
              </a:path>
              <a:path w="1143000" h="2381250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1143000" h="2381250">
                <a:moveTo>
                  <a:pt x="19050" y="2362200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2362200"/>
                </a:lnTo>
                <a:lnTo>
                  <a:pt x="19050" y="2362200"/>
                </a:lnTo>
                <a:close/>
              </a:path>
              <a:path w="1143000" h="2381250">
                <a:moveTo>
                  <a:pt x="1133094" y="2362200"/>
                </a:moveTo>
                <a:lnTo>
                  <a:pt x="9144" y="2362200"/>
                </a:lnTo>
                <a:lnTo>
                  <a:pt x="19050" y="2371344"/>
                </a:lnTo>
                <a:lnTo>
                  <a:pt x="19050" y="2381250"/>
                </a:lnTo>
                <a:lnTo>
                  <a:pt x="1123950" y="2381250"/>
                </a:lnTo>
                <a:lnTo>
                  <a:pt x="1123950" y="2371344"/>
                </a:lnTo>
                <a:lnTo>
                  <a:pt x="1133094" y="2362200"/>
                </a:lnTo>
                <a:close/>
              </a:path>
              <a:path w="1143000" h="2381250">
                <a:moveTo>
                  <a:pt x="19050" y="2381250"/>
                </a:moveTo>
                <a:lnTo>
                  <a:pt x="19050" y="2371344"/>
                </a:lnTo>
                <a:lnTo>
                  <a:pt x="9144" y="2362200"/>
                </a:lnTo>
                <a:lnTo>
                  <a:pt x="9143" y="2381250"/>
                </a:lnTo>
                <a:lnTo>
                  <a:pt x="19050" y="2381250"/>
                </a:lnTo>
                <a:close/>
              </a:path>
              <a:path w="1143000" h="2381250">
                <a:moveTo>
                  <a:pt x="1133094" y="19050"/>
                </a:moveTo>
                <a:lnTo>
                  <a:pt x="1123950" y="9144"/>
                </a:lnTo>
                <a:lnTo>
                  <a:pt x="1123950" y="19050"/>
                </a:lnTo>
                <a:lnTo>
                  <a:pt x="1133094" y="19050"/>
                </a:lnTo>
                <a:close/>
              </a:path>
              <a:path w="1143000" h="2381250">
                <a:moveTo>
                  <a:pt x="1133094" y="2362200"/>
                </a:moveTo>
                <a:lnTo>
                  <a:pt x="1133094" y="19050"/>
                </a:lnTo>
                <a:lnTo>
                  <a:pt x="1123950" y="19050"/>
                </a:lnTo>
                <a:lnTo>
                  <a:pt x="1123950" y="2362200"/>
                </a:lnTo>
                <a:lnTo>
                  <a:pt x="1133094" y="2362200"/>
                </a:lnTo>
                <a:close/>
              </a:path>
              <a:path w="1143000" h="2381250">
                <a:moveTo>
                  <a:pt x="1133094" y="2381250"/>
                </a:moveTo>
                <a:lnTo>
                  <a:pt x="1133094" y="2362200"/>
                </a:lnTo>
                <a:lnTo>
                  <a:pt x="1123950" y="2371344"/>
                </a:lnTo>
                <a:lnTo>
                  <a:pt x="1123950" y="2381250"/>
                </a:lnTo>
                <a:lnTo>
                  <a:pt x="1133094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4335552" y="2163350"/>
            <a:ext cx="1123950" cy="2362200"/>
          </a:xfrm>
          <a:custGeom>
            <a:avLst/>
            <a:gdLst/>
            <a:ahLst/>
            <a:cxnLst/>
            <a:rect l="l" t="t" r="r" b="b"/>
            <a:pathLst>
              <a:path w="1123950" h="2362200">
                <a:moveTo>
                  <a:pt x="0" y="0"/>
                </a:moveTo>
                <a:lnTo>
                  <a:pt x="0" y="2362200"/>
                </a:lnTo>
                <a:lnTo>
                  <a:pt x="1123950" y="2362199"/>
                </a:lnTo>
                <a:lnTo>
                  <a:pt x="1123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4326408" y="2153444"/>
            <a:ext cx="1143000" cy="2381250"/>
          </a:xfrm>
          <a:custGeom>
            <a:avLst/>
            <a:gdLst/>
            <a:ahLst/>
            <a:cxnLst/>
            <a:rect l="l" t="t" r="r" b="b"/>
            <a:pathLst>
              <a:path w="1143000" h="2381250">
                <a:moveTo>
                  <a:pt x="1143000" y="2377440"/>
                </a:moveTo>
                <a:lnTo>
                  <a:pt x="1143000" y="4572"/>
                </a:lnTo>
                <a:lnTo>
                  <a:pt x="1138428" y="0"/>
                </a:lnTo>
                <a:lnTo>
                  <a:pt x="4571" y="0"/>
                </a:lnTo>
                <a:lnTo>
                  <a:pt x="0" y="4572"/>
                </a:lnTo>
                <a:lnTo>
                  <a:pt x="0" y="2377440"/>
                </a:lnTo>
                <a:lnTo>
                  <a:pt x="4572" y="2381250"/>
                </a:lnTo>
                <a:lnTo>
                  <a:pt x="9143" y="2381250"/>
                </a:lnTo>
                <a:lnTo>
                  <a:pt x="9144" y="19050"/>
                </a:lnTo>
                <a:lnTo>
                  <a:pt x="19050" y="9906"/>
                </a:lnTo>
                <a:lnTo>
                  <a:pt x="19050" y="19050"/>
                </a:lnTo>
                <a:lnTo>
                  <a:pt x="1123950" y="19050"/>
                </a:lnTo>
                <a:lnTo>
                  <a:pt x="1123950" y="9906"/>
                </a:lnTo>
                <a:lnTo>
                  <a:pt x="1133094" y="19050"/>
                </a:lnTo>
                <a:lnTo>
                  <a:pt x="1133094" y="2381250"/>
                </a:lnTo>
                <a:lnTo>
                  <a:pt x="1138428" y="2381250"/>
                </a:lnTo>
                <a:lnTo>
                  <a:pt x="1143000" y="2377440"/>
                </a:lnTo>
                <a:close/>
              </a:path>
              <a:path w="1143000" h="2381250">
                <a:moveTo>
                  <a:pt x="19050" y="19050"/>
                </a:moveTo>
                <a:lnTo>
                  <a:pt x="19050" y="9906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1143000" h="2381250">
                <a:moveTo>
                  <a:pt x="19050" y="2362200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2362200"/>
                </a:lnTo>
                <a:lnTo>
                  <a:pt x="19050" y="2362200"/>
                </a:lnTo>
                <a:close/>
              </a:path>
              <a:path w="1143000" h="2381250">
                <a:moveTo>
                  <a:pt x="1133094" y="2362200"/>
                </a:moveTo>
                <a:lnTo>
                  <a:pt x="9144" y="2362200"/>
                </a:lnTo>
                <a:lnTo>
                  <a:pt x="19050" y="2372106"/>
                </a:lnTo>
                <a:lnTo>
                  <a:pt x="19050" y="2381250"/>
                </a:lnTo>
                <a:lnTo>
                  <a:pt x="1123950" y="2381250"/>
                </a:lnTo>
                <a:lnTo>
                  <a:pt x="1123950" y="2372106"/>
                </a:lnTo>
                <a:lnTo>
                  <a:pt x="1133094" y="2362200"/>
                </a:lnTo>
                <a:close/>
              </a:path>
              <a:path w="1143000" h="2381250">
                <a:moveTo>
                  <a:pt x="19050" y="2381250"/>
                </a:moveTo>
                <a:lnTo>
                  <a:pt x="19050" y="2372106"/>
                </a:lnTo>
                <a:lnTo>
                  <a:pt x="9144" y="2362200"/>
                </a:lnTo>
                <a:lnTo>
                  <a:pt x="9143" y="2381250"/>
                </a:lnTo>
                <a:lnTo>
                  <a:pt x="19050" y="2381250"/>
                </a:lnTo>
                <a:close/>
              </a:path>
              <a:path w="1143000" h="2381250">
                <a:moveTo>
                  <a:pt x="1133094" y="19050"/>
                </a:moveTo>
                <a:lnTo>
                  <a:pt x="1123950" y="9906"/>
                </a:lnTo>
                <a:lnTo>
                  <a:pt x="1123950" y="19050"/>
                </a:lnTo>
                <a:lnTo>
                  <a:pt x="1133094" y="19050"/>
                </a:lnTo>
                <a:close/>
              </a:path>
              <a:path w="1143000" h="2381250">
                <a:moveTo>
                  <a:pt x="1133094" y="2362200"/>
                </a:moveTo>
                <a:lnTo>
                  <a:pt x="1133094" y="19050"/>
                </a:lnTo>
                <a:lnTo>
                  <a:pt x="1123950" y="19050"/>
                </a:lnTo>
                <a:lnTo>
                  <a:pt x="1123950" y="2362200"/>
                </a:lnTo>
                <a:lnTo>
                  <a:pt x="1133094" y="2362200"/>
                </a:lnTo>
                <a:close/>
              </a:path>
              <a:path w="1143000" h="2381250">
                <a:moveTo>
                  <a:pt x="1133094" y="2381250"/>
                </a:moveTo>
                <a:lnTo>
                  <a:pt x="1133094" y="2362200"/>
                </a:lnTo>
                <a:lnTo>
                  <a:pt x="1123950" y="2372106"/>
                </a:lnTo>
                <a:lnTo>
                  <a:pt x="1123950" y="2381250"/>
                </a:lnTo>
                <a:lnTo>
                  <a:pt x="1133094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/>
          <p:cNvSpPr/>
          <p:nvPr/>
        </p:nvSpPr>
        <p:spPr>
          <a:xfrm>
            <a:off x="2811552" y="2163350"/>
            <a:ext cx="1123950" cy="2362200"/>
          </a:xfrm>
          <a:custGeom>
            <a:avLst/>
            <a:gdLst/>
            <a:ahLst/>
            <a:cxnLst/>
            <a:rect l="l" t="t" r="r" b="b"/>
            <a:pathLst>
              <a:path w="1123950" h="2362200">
                <a:moveTo>
                  <a:pt x="0" y="0"/>
                </a:moveTo>
                <a:lnTo>
                  <a:pt x="0" y="2362200"/>
                </a:lnTo>
                <a:lnTo>
                  <a:pt x="1123950" y="2362200"/>
                </a:lnTo>
                <a:lnTo>
                  <a:pt x="1123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/>
          <p:cNvSpPr/>
          <p:nvPr/>
        </p:nvSpPr>
        <p:spPr>
          <a:xfrm>
            <a:off x="2802408" y="2153444"/>
            <a:ext cx="1143000" cy="2381250"/>
          </a:xfrm>
          <a:custGeom>
            <a:avLst/>
            <a:gdLst/>
            <a:ahLst/>
            <a:cxnLst/>
            <a:rect l="l" t="t" r="r" b="b"/>
            <a:pathLst>
              <a:path w="1143000" h="2381250">
                <a:moveTo>
                  <a:pt x="1143000" y="2377440"/>
                </a:moveTo>
                <a:lnTo>
                  <a:pt x="1143000" y="4572"/>
                </a:lnTo>
                <a:lnTo>
                  <a:pt x="1138428" y="0"/>
                </a:lnTo>
                <a:lnTo>
                  <a:pt x="4571" y="0"/>
                </a:lnTo>
                <a:lnTo>
                  <a:pt x="0" y="4572"/>
                </a:lnTo>
                <a:lnTo>
                  <a:pt x="0" y="2377440"/>
                </a:lnTo>
                <a:lnTo>
                  <a:pt x="4572" y="2381250"/>
                </a:lnTo>
                <a:lnTo>
                  <a:pt x="9143" y="2381250"/>
                </a:lnTo>
                <a:lnTo>
                  <a:pt x="9144" y="19050"/>
                </a:lnTo>
                <a:lnTo>
                  <a:pt x="19050" y="9906"/>
                </a:lnTo>
                <a:lnTo>
                  <a:pt x="19050" y="19050"/>
                </a:lnTo>
                <a:lnTo>
                  <a:pt x="1123950" y="19050"/>
                </a:lnTo>
                <a:lnTo>
                  <a:pt x="1123950" y="9906"/>
                </a:lnTo>
                <a:lnTo>
                  <a:pt x="1133094" y="19050"/>
                </a:lnTo>
                <a:lnTo>
                  <a:pt x="1133094" y="2381250"/>
                </a:lnTo>
                <a:lnTo>
                  <a:pt x="1138428" y="2381250"/>
                </a:lnTo>
                <a:lnTo>
                  <a:pt x="1143000" y="2377440"/>
                </a:lnTo>
                <a:close/>
              </a:path>
              <a:path w="1143000" h="2381250">
                <a:moveTo>
                  <a:pt x="19050" y="19050"/>
                </a:moveTo>
                <a:lnTo>
                  <a:pt x="19050" y="9906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1143000" h="2381250">
                <a:moveTo>
                  <a:pt x="19050" y="2362200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2362200"/>
                </a:lnTo>
                <a:lnTo>
                  <a:pt x="19050" y="2362200"/>
                </a:lnTo>
                <a:close/>
              </a:path>
              <a:path w="1143000" h="2381250">
                <a:moveTo>
                  <a:pt x="1133094" y="2362200"/>
                </a:moveTo>
                <a:lnTo>
                  <a:pt x="9144" y="2362200"/>
                </a:lnTo>
                <a:lnTo>
                  <a:pt x="19050" y="2372106"/>
                </a:lnTo>
                <a:lnTo>
                  <a:pt x="19050" y="2381250"/>
                </a:lnTo>
                <a:lnTo>
                  <a:pt x="1123950" y="2381250"/>
                </a:lnTo>
                <a:lnTo>
                  <a:pt x="1123950" y="2372106"/>
                </a:lnTo>
                <a:lnTo>
                  <a:pt x="1133094" y="2362200"/>
                </a:lnTo>
                <a:close/>
              </a:path>
              <a:path w="1143000" h="2381250">
                <a:moveTo>
                  <a:pt x="19050" y="2381250"/>
                </a:moveTo>
                <a:lnTo>
                  <a:pt x="19050" y="2372106"/>
                </a:lnTo>
                <a:lnTo>
                  <a:pt x="9144" y="2362200"/>
                </a:lnTo>
                <a:lnTo>
                  <a:pt x="9143" y="2381250"/>
                </a:lnTo>
                <a:lnTo>
                  <a:pt x="19050" y="2381250"/>
                </a:lnTo>
                <a:close/>
              </a:path>
              <a:path w="1143000" h="2381250">
                <a:moveTo>
                  <a:pt x="1133094" y="19050"/>
                </a:moveTo>
                <a:lnTo>
                  <a:pt x="1123950" y="9906"/>
                </a:lnTo>
                <a:lnTo>
                  <a:pt x="1123950" y="19050"/>
                </a:lnTo>
                <a:lnTo>
                  <a:pt x="1133094" y="19050"/>
                </a:lnTo>
                <a:close/>
              </a:path>
              <a:path w="1143000" h="2381250">
                <a:moveTo>
                  <a:pt x="1133094" y="2362200"/>
                </a:moveTo>
                <a:lnTo>
                  <a:pt x="1133094" y="19050"/>
                </a:lnTo>
                <a:lnTo>
                  <a:pt x="1123950" y="19050"/>
                </a:lnTo>
                <a:lnTo>
                  <a:pt x="1123950" y="2362200"/>
                </a:lnTo>
                <a:lnTo>
                  <a:pt x="1133094" y="2362200"/>
                </a:lnTo>
                <a:close/>
              </a:path>
              <a:path w="1143000" h="2381250">
                <a:moveTo>
                  <a:pt x="1133094" y="2381250"/>
                </a:moveTo>
                <a:lnTo>
                  <a:pt x="1133094" y="2362200"/>
                </a:lnTo>
                <a:lnTo>
                  <a:pt x="1123950" y="2372106"/>
                </a:lnTo>
                <a:lnTo>
                  <a:pt x="1123950" y="2381250"/>
                </a:lnTo>
                <a:lnTo>
                  <a:pt x="1133094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/>
          <p:cNvSpPr/>
          <p:nvPr/>
        </p:nvSpPr>
        <p:spPr>
          <a:xfrm>
            <a:off x="449733" y="1124744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0"/>
                </a:moveTo>
                <a:lnTo>
                  <a:pt x="0" y="4267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/>
          <p:nvPr/>
        </p:nvSpPr>
        <p:spPr>
          <a:xfrm>
            <a:off x="1036854" y="1734344"/>
            <a:ext cx="1165225" cy="1866900"/>
          </a:xfrm>
          <a:custGeom>
            <a:avLst/>
            <a:gdLst/>
            <a:ahLst/>
            <a:cxnLst/>
            <a:rect l="l" t="t" r="r" b="b"/>
            <a:pathLst>
              <a:path w="1165225" h="1866900">
                <a:moveTo>
                  <a:pt x="0" y="1866900"/>
                </a:moveTo>
                <a:lnTo>
                  <a:pt x="1165097" y="1866900"/>
                </a:lnTo>
                <a:lnTo>
                  <a:pt x="1165097" y="0"/>
                </a:lnTo>
                <a:lnTo>
                  <a:pt x="0" y="0"/>
                </a:lnTo>
                <a:lnTo>
                  <a:pt x="0" y="18669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/>
          <p:cNvSpPr/>
          <p:nvPr/>
        </p:nvSpPr>
        <p:spPr>
          <a:xfrm>
            <a:off x="973608" y="1725200"/>
            <a:ext cx="1238250" cy="1885950"/>
          </a:xfrm>
          <a:custGeom>
            <a:avLst/>
            <a:gdLst/>
            <a:ahLst/>
            <a:cxnLst/>
            <a:rect l="l" t="t" r="r" b="b"/>
            <a:pathLst>
              <a:path w="1238250" h="1885950">
                <a:moveTo>
                  <a:pt x="1238250" y="1881378"/>
                </a:moveTo>
                <a:lnTo>
                  <a:pt x="1238250" y="4572"/>
                </a:lnTo>
                <a:lnTo>
                  <a:pt x="1233678" y="0"/>
                </a:lnTo>
                <a:lnTo>
                  <a:pt x="4571" y="0"/>
                </a:lnTo>
                <a:lnTo>
                  <a:pt x="0" y="4572"/>
                </a:lnTo>
                <a:lnTo>
                  <a:pt x="0" y="1881378"/>
                </a:lnTo>
                <a:lnTo>
                  <a:pt x="4572" y="1885950"/>
                </a:lnTo>
                <a:lnTo>
                  <a:pt x="9144" y="1885950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1219200" y="19050"/>
                </a:lnTo>
                <a:lnTo>
                  <a:pt x="1219200" y="9144"/>
                </a:lnTo>
                <a:lnTo>
                  <a:pt x="1228344" y="19050"/>
                </a:lnTo>
                <a:lnTo>
                  <a:pt x="1228344" y="1885950"/>
                </a:lnTo>
                <a:lnTo>
                  <a:pt x="1233678" y="1885950"/>
                </a:lnTo>
                <a:lnTo>
                  <a:pt x="1238250" y="1881378"/>
                </a:lnTo>
                <a:close/>
              </a:path>
              <a:path w="1238250" h="1885950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1238250" h="1885950">
                <a:moveTo>
                  <a:pt x="19050" y="1866900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1866900"/>
                </a:lnTo>
                <a:lnTo>
                  <a:pt x="19050" y="1866900"/>
                </a:lnTo>
                <a:close/>
              </a:path>
              <a:path w="1238250" h="1885950">
                <a:moveTo>
                  <a:pt x="1228344" y="1866900"/>
                </a:moveTo>
                <a:lnTo>
                  <a:pt x="9144" y="1866900"/>
                </a:lnTo>
                <a:lnTo>
                  <a:pt x="19050" y="1876044"/>
                </a:lnTo>
                <a:lnTo>
                  <a:pt x="19050" y="1885950"/>
                </a:lnTo>
                <a:lnTo>
                  <a:pt x="1219200" y="1885950"/>
                </a:lnTo>
                <a:lnTo>
                  <a:pt x="1219200" y="1876044"/>
                </a:lnTo>
                <a:lnTo>
                  <a:pt x="1228344" y="1866900"/>
                </a:lnTo>
                <a:close/>
              </a:path>
              <a:path w="1238250" h="1885950">
                <a:moveTo>
                  <a:pt x="19050" y="1885950"/>
                </a:moveTo>
                <a:lnTo>
                  <a:pt x="19050" y="1876044"/>
                </a:lnTo>
                <a:lnTo>
                  <a:pt x="9144" y="1866900"/>
                </a:lnTo>
                <a:lnTo>
                  <a:pt x="9144" y="1885950"/>
                </a:lnTo>
                <a:lnTo>
                  <a:pt x="19050" y="1885950"/>
                </a:lnTo>
                <a:close/>
              </a:path>
              <a:path w="1238250" h="1885950">
                <a:moveTo>
                  <a:pt x="1228344" y="19050"/>
                </a:moveTo>
                <a:lnTo>
                  <a:pt x="1219200" y="9144"/>
                </a:lnTo>
                <a:lnTo>
                  <a:pt x="1219200" y="19050"/>
                </a:lnTo>
                <a:lnTo>
                  <a:pt x="1228344" y="19050"/>
                </a:lnTo>
                <a:close/>
              </a:path>
              <a:path w="1238250" h="1885950">
                <a:moveTo>
                  <a:pt x="1228344" y="1866900"/>
                </a:moveTo>
                <a:lnTo>
                  <a:pt x="1228344" y="19050"/>
                </a:lnTo>
                <a:lnTo>
                  <a:pt x="1219200" y="19050"/>
                </a:lnTo>
                <a:lnTo>
                  <a:pt x="1219200" y="1866900"/>
                </a:lnTo>
                <a:lnTo>
                  <a:pt x="1228344" y="1866900"/>
                </a:lnTo>
                <a:close/>
              </a:path>
              <a:path w="1238250" h="1885950">
                <a:moveTo>
                  <a:pt x="1228344" y="1885950"/>
                </a:moveTo>
                <a:lnTo>
                  <a:pt x="1228344" y="1866900"/>
                </a:lnTo>
                <a:lnTo>
                  <a:pt x="1219200" y="1876044"/>
                </a:lnTo>
                <a:lnTo>
                  <a:pt x="1219200" y="1885950"/>
                </a:lnTo>
                <a:lnTo>
                  <a:pt x="1228344" y="18859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/>
          <p:nvPr/>
        </p:nvSpPr>
        <p:spPr>
          <a:xfrm>
            <a:off x="544602" y="1734344"/>
            <a:ext cx="361950" cy="1866900"/>
          </a:xfrm>
          <a:custGeom>
            <a:avLst/>
            <a:gdLst/>
            <a:ahLst/>
            <a:cxnLst/>
            <a:rect l="l" t="t" r="r" b="b"/>
            <a:pathLst>
              <a:path w="361950" h="1866900">
                <a:moveTo>
                  <a:pt x="0" y="0"/>
                </a:moveTo>
                <a:lnTo>
                  <a:pt x="0" y="1866900"/>
                </a:lnTo>
                <a:lnTo>
                  <a:pt x="361950" y="1866900"/>
                </a:lnTo>
                <a:lnTo>
                  <a:pt x="36194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/>
          <p:nvPr/>
        </p:nvSpPr>
        <p:spPr>
          <a:xfrm>
            <a:off x="535458" y="1725200"/>
            <a:ext cx="381000" cy="1885950"/>
          </a:xfrm>
          <a:custGeom>
            <a:avLst/>
            <a:gdLst/>
            <a:ahLst/>
            <a:cxnLst/>
            <a:rect l="l" t="t" r="r" b="b"/>
            <a:pathLst>
              <a:path w="381000" h="1885950">
                <a:moveTo>
                  <a:pt x="381000" y="1881378"/>
                </a:moveTo>
                <a:lnTo>
                  <a:pt x="381000" y="4572"/>
                </a:lnTo>
                <a:lnTo>
                  <a:pt x="376428" y="0"/>
                </a:lnTo>
                <a:lnTo>
                  <a:pt x="4571" y="0"/>
                </a:lnTo>
                <a:lnTo>
                  <a:pt x="0" y="4572"/>
                </a:lnTo>
                <a:lnTo>
                  <a:pt x="0" y="1881378"/>
                </a:lnTo>
                <a:lnTo>
                  <a:pt x="4572" y="1885950"/>
                </a:lnTo>
                <a:lnTo>
                  <a:pt x="9144" y="1885950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361950" y="19050"/>
                </a:lnTo>
                <a:lnTo>
                  <a:pt x="361950" y="9144"/>
                </a:lnTo>
                <a:lnTo>
                  <a:pt x="371094" y="19050"/>
                </a:lnTo>
                <a:lnTo>
                  <a:pt x="371094" y="1885950"/>
                </a:lnTo>
                <a:lnTo>
                  <a:pt x="376428" y="1885950"/>
                </a:lnTo>
                <a:lnTo>
                  <a:pt x="381000" y="1881378"/>
                </a:lnTo>
                <a:close/>
              </a:path>
              <a:path w="381000" h="1885950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381000" h="1885950">
                <a:moveTo>
                  <a:pt x="19050" y="1866900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1866900"/>
                </a:lnTo>
                <a:lnTo>
                  <a:pt x="19050" y="1866900"/>
                </a:lnTo>
                <a:close/>
              </a:path>
              <a:path w="381000" h="1885950">
                <a:moveTo>
                  <a:pt x="371094" y="1866900"/>
                </a:moveTo>
                <a:lnTo>
                  <a:pt x="9144" y="1866900"/>
                </a:lnTo>
                <a:lnTo>
                  <a:pt x="19050" y="1876044"/>
                </a:lnTo>
                <a:lnTo>
                  <a:pt x="19050" y="1885950"/>
                </a:lnTo>
                <a:lnTo>
                  <a:pt x="361950" y="1885950"/>
                </a:lnTo>
                <a:lnTo>
                  <a:pt x="361950" y="1876044"/>
                </a:lnTo>
                <a:lnTo>
                  <a:pt x="371094" y="1866900"/>
                </a:lnTo>
                <a:close/>
              </a:path>
              <a:path w="381000" h="1885950">
                <a:moveTo>
                  <a:pt x="19050" y="1885950"/>
                </a:moveTo>
                <a:lnTo>
                  <a:pt x="19050" y="1876044"/>
                </a:lnTo>
                <a:lnTo>
                  <a:pt x="9144" y="1866900"/>
                </a:lnTo>
                <a:lnTo>
                  <a:pt x="9144" y="1885950"/>
                </a:lnTo>
                <a:lnTo>
                  <a:pt x="19050" y="1885950"/>
                </a:lnTo>
                <a:close/>
              </a:path>
              <a:path w="381000" h="1885950">
                <a:moveTo>
                  <a:pt x="371094" y="19050"/>
                </a:moveTo>
                <a:lnTo>
                  <a:pt x="361950" y="9144"/>
                </a:lnTo>
                <a:lnTo>
                  <a:pt x="361950" y="19050"/>
                </a:lnTo>
                <a:lnTo>
                  <a:pt x="371094" y="19050"/>
                </a:lnTo>
                <a:close/>
              </a:path>
              <a:path w="381000" h="1885950">
                <a:moveTo>
                  <a:pt x="371094" y="1866900"/>
                </a:moveTo>
                <a:lnTo>
                  <a:pt x="371094" y="19050"/>
                </a:lnTo>
                <a:lnTo>
                  <a:pt x="361950" y="19050"/>
                </a:lnTo>
                <a:lnTo>
                  <a:pt x="361950" y="1866900"/>
                </a:lnTo>
                <a:lnTo>
                  <a:pt x="371094" y="1866900"/>
                </a:lnTo>
                <a:close/>
              </a:path>
              <a:path w="381000" h="1885950">
                <a:moveTo>
                  <a:pt x="371094" y="1885950"/>
                </a:moveTo>
                <a:lnTo>
                  <a:pt x="371094" y="1866900"/>
                </a:lnTo>
                <a:lnTo>
                  <a:pt x="361950" y="1876044"/>
                </a:lnTo>
                <a:lnTo>
                  <a:pt x="361950" y="1885950"/>
                </a:lnTo>
                <a:lnTo>
                  <a:pt x="371094" y="18859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/>
          <p:cNvSpPr/>
          <p:nvPr/>
        </p:nvSpPr>
        <p:spPr>
          <a:xfrm>
            <a:off x="929412" y="1734344"/>
            <a:ext cx="107950" cy="1866900"/>
          </a:xfrm>
          <a:custGeom>
            <a:avLst/>
            <a:gdLst/>
            <a:ahLst/>
            <a:cxnLst/>
            <a:rect l="l" t="t" r="r" b="b"/>
            <a:pathLst>
              <a:path w="107950" h="1866900">
                <a:moveTo>
                  <a:pt x="0" y="0"/>
                </a:moveTo>
                <a:lnTo>
                  <a:pt x="0" y="1866900"/>
                </a:lnTo>
                <a:lnTo>
                  <a:pt x="107442" y="1866900"/>
                </a:lnTo>
                <a:lnTo>
                  <a:pt x="10744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/>
          <p:cNvSpPr txBox="1"/>
          <p:nvPr/>
        </p:nvSpPr>
        <p:spPr>
          <a:xfrm>
            <a:off x="-23229" y="1944606"/>
            <a:ext cx="889635" cy="24923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Hos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  <a:p>
            <a:pPr marL="1071880">
              <a:lnSpc>
                <a:spcPct val="100000"/>
              </a:lnSpc>
              <a:spcBef>
                <a:spcPts val="1085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PC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endpoint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1135726" y="2233007"/>
            <a:ext cx="829944" cy="9029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62230" algn="ctr">
              <a:lnSpc>
                <a:spcPts val="2160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Direct Memory Access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6"/>
          <p:cNvSpPr txBox="1"/>
          <p:nvPr/>
        </p:nvSpPr>
        <p:spPr>
          <a:xfrm>
            <a:off x="7924559" y="1620299"/>
            <a:ext cx="1181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10GE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27"/>
          <p:cNvSpPr txBox="1"/>
          <p:nvPr/>
        </p:nvSpPr>
        <p:spPr>
          <a:xfrm>
            <a:off x="8218952" y="2687106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10GE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8"/>
          <p:cNvSpPr txBox="1"/>
          <p:nvPr/>
        </p:nvSpPr>
        <p:spPr>
          <a:xfrm>
            <a:off x="8218952" y="3742484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10GE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29"/>
          <p:cNvSpPr txBox="1"/>
          <p:nvPr/>
        </p:nvSpPr>
        <p:spPr>
          <a:xfrm>
            <a:off x="8231136" y="4820721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10GE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0"/>
          <p:cNvSpPr txBox="1"/>
          <p:nvPr/>
        </p:nvSpPr>
        <p:spPr>
          <a:xfrm>
            <a:off x="3088724" y="2933529"/>
            <a:ext cx="555625" cy="775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62865">
              <a:lnSpc>
                <a:spcPts val="2160"/>
              </a:lnSpc>
            </a:pPr>
            <a:r>
              <a:rPr sz="1800" b="1" spc="-5" dirty="0">
                <a:solidFill>
                  <a:srgbClr val="26269A"/>
                </a:solidFill>
                <a:latin typeface="Arial"/>
                <a:cs typeface="Arial"/>
              </a:rPr>
              <a:t>Input </a:t>
            </a:r>
            <a:r>
              <a:rPr sz="1800" b="1" dirty="0">
                <a:solidFill>
                  <a:srgbClr val="26269A"/>
                </a:solidFill>
                <a:latin typeface="Arial"/>
                <a:cs typeface="Arial"/>
              </a:rPr>
              <a:t>Arbiter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1"/>
          <p:cNvSpPr txBox="1"/>
          <p:nvPr/>
        </p:nvSpPr>
        <p:spPr>
          <a:xfrm>
            <a:off x="4612732" y="2587177"/>
            <a:ext cx="555625" cy="13709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265430">
              <a:lnSpc>
                <a:spcPts val="2160"/>
              </a:lnSpc>
            </a:pPr>
            <a:r>
              <a:rPr sz="1800" b="1" spc="-5" dirty="0">
                <a:solidFill>
                  <a:srgbClr val="26269A"/>
                </a:solidFill>
                <a:latin typeface="Arial"/>
                <a:cs typeface="Arial"/>
              </a:rPr>
              <a:t>Output Por</a:t>
            </a:r>
            <a:r>
              <a:rPr sz="1800" b="1" dirty="0">
                <a:solidFill>
                  <a:srgbClr val="26269A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26269A"/>
                </a:solidFill>
                <a:latin typeface="Arial"/>
                <a:cs typeface="Arial"/>
              </a:rPr>
              <a:t> Lookup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2"/>
          <p:cNvSpPr txBox="1"/>
          <p:nvPr/>
        </p:nvSpPr>
        <p:spPr>
          <a:xfrm>
            <a:off x="6060524" y="2889775"/>
            <a:ext cx="555625" cy="864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12700">
              <a:lnSpc>
                <a:spcPts val="2160"/>
              </a:lnSpc>
            </a:pPr>
            <a:r>
              <a:rPr sz="1800" b="1" spc="-5" dirty="0">
                <a:solidFill>
                  <a:srgbClr val="26269A"/>
                </a:solidFill>
                <a:latin typeface="Arial"/>
                <a:cs typeface="Arial"/>
              </a:rPr>
              <a:t>Output Queues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3"/>
          <p:cNvSpPr/>
          <p:nvPr/>
        </p:nvSpPr>
        <p:spPr>
          <a:xfrm>
            <a:off x="3268752" y="1505744"/>
            <a:ext cx="4639310" cy="0"/>
          </a:xfrm>
          <a:custGeom>
            <a:avLst/>
            <a:gdLst/>
            <a:ahLst/>
            <a:cxnLst/>
            <a:rect l="l" t="t" r="r" b="b"/>
            <a:pathLst>
              <a:path w="4639309">
                <a:moveTo>
                  <a:pt x="0" y="0"/>
                </a:moveTo>
                <a:lnTo>
                  <a:pt x="4639055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/>
          <p:cNvSpPr/>
          <p:nvPr/>
        </p:nvSpPr>
        <p:spPr>
          <a:xfrm>
            <a:off x="3183230" y="1505744"/>
            <a:ext cx="172085" cy="657860"/>
          </a:xfrm>
          <a:custGeom>
            <a:avLst/>
            <a:gdLst/>
            <a:ahLst/>
            <a:cxnLst/>
            <a:rect l="l" t="t" r="r" b="b"/>
            <a:pathLst>
              <a:path w="172085" h="657860">
                <a:moveTo>
                  <a:pt x="85903" y="582115"/>
                </a:moveTo>
                <a:lnTo>
                  <a:pt x="35992" y="496062"/>
                </a:lnTo>
                <a:lnTo>
                  <a:pt x="30861" y="490382"/>
                </a:lnTo>
                <a:lnTo>
                  <a:pt x="24086" y="487203"/>
                </a:lnTo>
                <a:lnTo>
                  <a:pt x="16597" y="486739"/>
                </a:lnTo>
                <a:lnTo>
                  <a:pt x="9322" y="489204"/>
                </a:lnTo>
                <a:lnTo>
                  <a:pt x="3643" y="494216"/>
                </a:lnTo>
                <a:lnTo>
                  <a:pt x="464" y="500729"/>
                </a:lnTo>
                <a:lnTo>
                  <a:pt x="0" y="507956"/>
                </a:lnTo>
                <a:lnTo>
                  <a:pt x="2464" y="515112"/>
                </a:lnTo>
                <a:lnTo>
                  <a:pt x="66472" y="624923"/>
                </a:lnTo>
                <a:lnTo>
                  <a:pt x="66472" y="619506"/>
                </a:lnTo>
                <a:lnTo>
                  <a:pt x="69520" y="619506"/>
                </a:lnTo>
                <a:lnTo>
                  <a:pt x="69520" y="610362"/>
                </a:lnTo>
                <a:lnTo>
                  <a:pt x="85903" y="582115"/>
                </a:lnTo>
                <a:close/>
              </a:path>
              <a:path w="172085" h="657860">
                <a:moveTo>
                  <a:pt x="104572" y="549927"/>
                </a:moveTo>
                <a:lnTo>
                  <a:pt x="104572" y="0"/>
                </a:lnTo>
                <a:lnTo>
                  <a:pt x="66472" y="0"/>
                </a:lnTo>
                <a:lnTo>
                  <a:pt x="66472" y="548613"/>
                </a:lnTo>
                <a:lnTo>
                  <a:pt x="85903" y="582115"/>
                </a:lnTo>
                <a:lnTo>
                  <a:pt x="104572" y="549927"/>
                </a:lnTo>
                <a:close/>
              </a:path>
              <a:path w="172085" h="657860">
                <a:moveTo>
                  <a:pt x="104572" y="625220"/>
                </a:moveTo>
                <a:lnTo>
                  <a:pt x="104572" y="619506"/>
                </a:lnTo>
                <a:lnTo>
                  <a:pt x="66472" y="619506"/>
                </a:lnTo>
                <a:lnTo>
                  <a:pt x="66472" y="624923"/>
                </a:lnTo>
                <a:lnTo>
                  <a:pt x="85522" y="657606"/>
                </a:lnTo>
                <a:lnTo>
                  <a:pt x="104572" y="625220"/>
                </a:lnTo>
                <a:close/>
              </a:path>
              <a:path w="172085" h="657860">
                <a:moveTo>
                  <a:pt x="102286" y="610362"/>
                </a:moveTo>
                <a:lnTo>
                  <a:pt x="85903" y="582115"/>
                </a:lnTo>
                <a:lnTo>
                  <a:pt x="69520" y="610362"/>
                </a:lnTo>
                <a:lnTo>
                  <a:pt x="102286" y="610362"/>
                </a:lnTo>
                <a:close/>
              </a:path>
              <a:path w="172085" h="657860">
                <a:moveTo>
                  <a:pt x="102286" y="619506"/>
                </a:moveTo>
                <a:lnTo>
                  <a:pt x="102286" y="610362"/>
                </a:lnTo>
                <a:lnTo>
                  <a:pt x="69520" y="610362"/>
                </a:lnTo>
                <a:lnTo>
                  <a:pt x="69520" y="619506"/>
                </a:lnTo>
                <a:lnTo>
                  <a:pt x="102286" y="619506"/>
                </a:lnTo>
                <a:close/>
              </a:path>
              <a:path w="172085" h="657860">
                <a:moveTo>
                  <a:pt x="171700" y="507956"/>
                </a:moveTo>
                <a:lnTo>
                  <a:pt x="171057" y="500729"/>
                </a:lnTo>
                <a:lnTo>
                  <a:pt x="167842" y="494216"/>
                </a:lnTo>
                <a:lnTo>
                  <a:pt x="162484" y="489204"/>
                </a:lnTo>
                <a:lnTo>
                  <a:pt x="155209" y="486739"/>
                </a:lnTo>
                <a:lnTo>
                  <a:pt x="147720" y="487203"/>
                </a:lnTo>
                <a:lnTo>
                  <a:pt x="140946" y="490382"/>
                </a:lnTo>
                <a:lnTo>
                  <a:pt x="135814" y="496062"/>
                </a:lnTo>
                <a:lnTo>
                  <a:pt x="85903" y="582115"/>
                </a:lnTo>
                <a:lnTo>
                  <a:pt x="102286" y="610362"/>
                </a:lnTo>
                <a:lnTo>
                  <a:pt x="102286" y="619506"/>
                </a:lnTo>
                <a:lnTo>
                  <a:pt x="104572" y="619506"/>
                </a:lnTo>
                <a:lnTo>
                  <a:pt x="104572" y="625220"/>
                </a:lnTo>
                <a:lnTo>
                  <a:pt x="169342" y="515112"/>
                </a:lnTo>
                <a:lnTo>
                  <a:pt x="171700" y="50795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5"/>
          <p:cNvSpPr/>
          <p:nvPr/>
        </p:nvSpPr>
        <p:spPr>
          <a:xfrm>
            <a:off x="7693687" y="2591595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266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6"/>
          <p:cNvSpPr/>
          <p:nvPr/>
        </p:nvSpPr>
        <p:spPr>
          <a:xfrm>
            <a:off x="7612140" y="371554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7"/>
          <p:cNvSpPr/>
          <p:nvPr/>
        </p:nvSpPr>
        <p:spPr>
          <a:xfrm>
            <a:off x="7535940" y="4706145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5">
                <a:moveTo>
                  <a:pt x="0" y="0"/>
                </a:moveTo>
                <a:lnTo>
                  <a:pt x="367283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8"/>
          <p:cNvSpPr/>
          <p:nvPr/>
        </p:nvSpPr>
        <p:spPr>
          <a:xfrm>
            <a:off x="7608164" y="1658144"/>
            <a:ext cx="171450" cy="955040"/>
          </a:xfrm>
          <a:custGeom>
            <a:avLst/>
            <a:gdLst/>
            <a:ahLst/>
            <a:cxnLst/>
            <a:rect l="l" t="t" r="r" b="b"/>
            <a:pathLst>
              <a:path w="171450" h="955039">
                <a:moveTo>
                  <a:pt x="171045" y="149768"/>
                </a:moveTo>
                <a:lnTo>
                  <a:pt x="168580" y="142494"/>
                </a:lnTo>
                <a:lnTo>
                  <a:pt x="85522" y="0"/>
                </a:lnTo>
                <a:lnTo>
                  <a:pt x="2464" y="142494"/>
                </a:lnTo>
                <a:lnTo>
                  <a:pt x="0" y="149768"/>
                </a:lnTo>
                <a:lnTo>
                  <a:pt x="464" y="157257"/>
                </a:lnTo>
                <a:lnTo>
                  <a:pt x="3643" y="164032"/>
                </a:lnTo>
                <a:lnTo>
                  <a:pt x="9322" y="169164"/>
                </a:lnTo>
                <a:lnTo>
                  <a:pt x="16478" y="171521"/>
                </a:lnTo>
                <a:lnTo>
                  <a:pt x="23705" y="170878"/>
                </a:lnTo>
                <a:lnTo>
                  <a:pt x="30218" y="167663"/>
                </a:lnTo>
                <a:lnTo>
                  <a:pt x="35230" y="162306"/>
                </a:lnTo>
                <a:lnTo>
                  <a:pt x="66472" y="108430"/>
                </a:lnTo>
                <a:lnTo>
                  <a:pt x="66472" y="38100"/>
                </a:lnTo>
                <a:lnTo>
                  <a:pt x="104572" y="38100"/>
                </a:lnTo>
                <a:lnTo>
                  <a:pt x="104572" y="109062"/>
                </a:lnTo>
                <a:lnTo>
                  <a:pt x="135814" y="162306"/>
                </a:lnTo>
                <a:lnTo>
                  <a:pt x="140821" y="167663"/>
                </a:lnTo>
                <a:lnTo>
                  <a:pt x="147335" y="170878"/>
                </a:lnTo>
                <a:lnTo>
                  <a:pt x="154565" y="171521"/>
                </a:lnTo>
                <a:lnTo>
                  <a:pt x="161722" y="169164"/>
                </a:lnTo>
                <a:lnTo>
                  <a:pt x="167401" y="164032"/>
                </a:lnTo>
                <a:lnTo>
                  <a:pt x="170580" y="157257"/>
                </a:lnTo>
                <a:lnTo>
                  <a:pt x="171045" y="149768"/>
                </a:lnTo>
                <a:close/>
              </a:path>
              <a:path w="171450" h="955039">
                <a:moveTo>
                  <a:pt x="104572" y="109062"/>
                </a:moveTo>
                <a:lnTo>
                  <a:pt x="104572" y="38100"/>
                </a:lnTo>
                <a:lnTo>
                  <a:pt x="66472" y="38100"/>
                </a:lnTo>
                <a:lnTo>
                  <a:pt x="66472" y="108430"/>
                </a:lnTo>
                <a:lnTo>
                  <a:pt x="68745" y="104509"/>
                </a:lnTo>
                <a:lnTo>
                  <a:pt x="68745" y="48006"/>
                </a:lnTo>
                <a:lnTo>
                  <a:pt x="101511" y="48006"/>
                </a:lnTo>
                <a:lnTo>
                  <a:pt x="101511" y="103846"/>
                </a:lnTo>
                <a:lnTo>
                  <a:pt x="104572" y="109062"/>
                </a:lnTo>
                <a:close/>
              </a:path>
              <a:path w="171450" h="955039">
                <a:moveTo>
                  <a:pt x="104572" y="954785"/>
                </a:moveTo>
                <a:lnTo>
                  <a:pt x="104572" y="109062"/>
                </a:lnTo>
                <a:lnTo>
                  <a:pt x="85225" y="76091"/>
                </a:lnTo>
                <a:lnTo>
                  <a:pt x="66472" y="108430"/>
                </a:lnTo>
                <a:lnTo>
                  <a:pt x="66472" y="954785"/>
                </a:lnTo>
                <a:lnTo>
                  <a:pt x="104572" y="954785"/>
                </a:lnTo>
                <a:close/>
              </a:path>
              <a:path w="171450" h="955039">
                <a:moveTo>
                  <a:pt x="101511" y="48006"/>
                </a:moveTo>
                <a:lnTo>
                  <a:pt x="68745" y="48006"/>
                </a:lnTo>
                <a:lnTo>
                  <a:pt x="85225" y="76091"/>
                </a:lnTo>
                <a:lnTo>
                  <a:pt x="101511" y="48006"/>
                </a:lnTo>
                <a:close/>
              </a:path>
              <a:path w="171450" h="955039">
                <a:moveTo>
                  <a:pt x="85225" y="76091"/>
                </a:moveTo>
                <a:lnTo>
                  <a:pt x="68745" y="48006"/>
                </a:lnTo>
                <a:lnTo>
                  <a:pt x="68745" y="104509"/>
                </a:lnTo>
                <a:lnTo>
                  <a:pt x="85225" y="76091"/>
                </a:lnTo>
                <a:close/>
              </a:path>
              <a:path w="171450" h="955039">
                <a:moveTo>
                  <a:pt x="101511" y="103846"/>
                </a:moveTo>
                <a:lnTo>
                  <a:pt x="101511" y="48006"/>
                </a:lnTo>
                <a:lnTo>
                  <a:pt x="85225" y="76091"/>
                </a:lnTo>
                <a:lnTo>
                  <a:pt x="101511" y="10384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9"/>
          <p:cNvSpPr/>
          <p:nvPr/>
        </p:nvSpPr>
        <p:spPr>
          <a:xfrm>
            <a:off x="3440202" y="1658144"/>
            <a:ext cx="4253865" cy="0"/>
          </a:xfrm>
          <a:custGeom>
            <a:avLst/>
            <a:gdLst/>
            <a:ahLst/>
            <a:cxnLst/>
            <a:rect l="l" t="t" r="r" b="b"/>
            <a:pathLst>
              <a:path w="4253865">
                <a:moveTo>
                  <a:pt x="0" y="0"/>
                </a:moveTo>
                <a:lnTo>
                  <a:pt x="4253484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0"/>
          <p:cNvSpPr/>
          <p:nvPr/>
        </p:nvSpPr>
        <p:spPr>
          <a:xfrm>
            <a:off x="3335630" y="1652049"/>
            <a:ext cx="172085" cy="504825"/>
          </a:xfrm>
          <a:custGeom>
            <a:avLst/>
            <a:gdLst/>
            <a:ahLst/>
            <a:cxnLst/>
            <a:rect l="l" t="t" r="r" b="b"/>
            <a:pathLst>
              <a:path w="172085" h="504825">
                <a:moveTo>
                  <a:pt x="85903" y="428953"/>
                </a:moveTo>
                <a:lnTo>
                  <a:pt x="35992" y="342899"/>
                </a:lnTo>
                <a:lnTo>
                  <a:pt x="30861" y="337220"/>
                </a:lnTo>
                <a:lnTo>
                  <a:pt x="24086" y="334041"/>
                </a:lnTo>
                <a:lnTo>
                  <a:pt x="16597" y="333577"/>
                </a:lnTo>
                <a:lnTo>
                  <a:pt x="9322" y="336041"/>
                </a:lnTo>
                <a:lnTo>
                  <a:pt x="3643" y="341054"/>
                </a:lnTo>
                <a:lnTo>
                  <a:pt x="464" y="347567"/>
                </a:lnTo>
                <a:lnTo>
                  <a:pt x="0" y="354794"/>
                </a:lnTo>
                <a:lnTo>
                  <a:pt x="2464" y="361949"/>
                </a:lnTo>
                <a:lnTo>
                  <a:pt x="66472" y="471761"/>
                </a:lnTo>
                <a:lnTo>
                  <a:pt x="66472" y="467105"/>
                </a:lnTo>
                <a:lnTo>
                  <a:pt x="69520" y="467105"/>
                </a:lnTo>
                <a:lnTo>
                  <a:pt x="69520" y="457199"/>
                </a:lnTo>
                <a:lnTo>
                  <a:pt x="85903" y="428953"/>
                </a:lnTo>
                <a:close/>
              </a:path>
              <a:path w="172085" h="504825">
                <a:moveTo>
                  <a:pt x="104572" y="396765"/>
                </a:moveTo>
                <a:lnTo>
                  <a:pt x="104572" y="0"/>
                </a:lnTo>
                <a:lnTo>
                  <a:pt x="66472" y="0"/>
                </a:lnTo>
                <a:lnTo>
                  <a:pt x="66472" y="395451"/>
                </a:lnTo>
                <a:lnTo>
                  <a:pt x="85903" y="428953"/>
                </a:lnTo>
                <a:lnTo>
                  <a:pt x="104572" y="396765"/>
                </a:lnTo>
                <a:close/>
              </a:path>
              <a:path w="172085" h="504825">
                <a:moveTo>
                  <a:pt x="104572" y="472058"/>
                </a:moveTo>
                <a:lnTo>
                  <a:pt x="104572" y="467105"/>
                </a:lnTo>
                <a:lnTo>
                  <a:pt x="66472" y="467105"/>
                </a:lnTo>
                <a:lnTo>
                  <a:pt x="66472" y="471761"/>
                </a:lnTo>
                <a:lnTo>
                  <a:pt x="85522" y="504443"/>
                </a:lnTo>
                <a:lnTo>
                  <a:pt x="104572" y="472058"/>
                </a:lnTo>
                <a:close/>
              </a:path>
              <a:path w="172085" h="504825">
                <a:moveTo>
                  <a:pt x="102286" y="457199"/>
                </a:moveTo>
                <a:lnTo>
                  <a:pt x="85903" y="428953"/>
                </a:lnTo>
                <a:lnTo>
                  <a:pt x="69520" y="457199"/>
                </a:lnTo>
                <a:lnTo>
                  <a:pt x="102286" y="457199"/>
                </a:lnTo>
                <a:close/>
              </a:path>
              <a:path w="172085" h="504825">
                <a:moveTo>
                  <a:pt x="102286" y="467105"/>
                </a:moveTo>
                <a:lnTo>
                  <a:pt x="102286" y="457199"/>
                </a:lnTo>
                <a:lnTo>
                  <a:pt x="69520" y="457199"/>
                </a:lnTo>
                <a:lnTo>
                  <a:pt x="69520" y="467105"/>
                </a:lnTo>
                <a:lnTo>
                  <a:pt x="102286" y="467105"/>
                </a:lnTo>
                <a:close/>
              </a:path>
              <a:path w="172085" h="504825">
                <a:moveTo>
                  <a:pt x="171700" y="354794"/>
                </a:moveTo>
                <a:lnTo>
                  <a:pt x="171057" y="347567"/>
                </a:lnTo>
                <a:lnTo>
                  <a:pt x="167842" y="341054"/>
                </a:lnTo>
                <a:lnTo>
                  <a:pt x="162484" y="336041"/>
                </a:lnTo>
                <a:lnTo>
                  <a:pt x="155209" y="333577"/>
                </a:lnTo>
                <a:lnTo>
                  <a:pt x="147720" y="334041"/>
                </a:lnTo>
                <a:lnTo>
                  <a:pt x="140946" y="337220"/>
                </a:lnTo>
                <a:lnTo>
                  <a:pt x="135814" y="342899"/>
                </a:lnTo>
                <a:lnTo>
                  <a:pt x="85903" y="428953"/>
                </a:lnTo>
                <a:lnTo>
                  <a:pt x="102286" y="457199"/>
                </a:lnTo>
                <a:lnTo>
                  <a:pt x="102286" y="467105"/>
                </a:lnTo>
                <a:lnTo>
                  <a:pt x="104572" y="467105"/>
                </a:lnTo>
                <a:lnTo>
                  <a:pt x="104572" y="472058"/>
                </a:lnTo>
                <a:lnTo>
                  <a:pt x="169342" y="361949"/>
                </a:lnTo>
                <a:lnTo>
                  <a:pt x="171700" y="35479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1"/>
          <p:cNvSpPr/>
          <p:nvPr/>
        </p:nvSpPr>
        <p:spPr>
          <a:xfrm>
            <a:off x="7513676" y="1804449"/>
            <a:ext cx="171450" cy="1915795"/>
          </a:xfrm>
          <a:custGeom>
            <a:avLst/>
            <a:gdLst/>
            <a:ahLst/>
            <a:cxnLst/>
            <a:rect l="l" t="t" r="r" b="b"/>
            <a:pathLst>
              <a:path w="171450" h="1915795">
                <a:moveTo>
                  <a:pt x="171045" y="148887"/>
                </a:moveTo>
                <a:lnTo>
                  <a:pt x="168580" y="141731"/>
                </a:lnTo>
                <a:lnTo>
                  <a:pt x="84760" y="0"/>
                </a:lnTo>
                <a:lnTo>
                  <a:pt x="2464" y="142493"/>
                </a:lnTo>
                <a:lnTo>
                  <a:pt x="0" y="149768"/>
                </a:lnTo>
                <a:lnTo>
                  <a:pt x="464" y="157257"/>
                </a:lnTo>
                <a:lnTo>
                  <a:pt x="3643" y="164032"/>
                </a:lnTo>
                <a:lnTo>
                  <a:pt x="9322" y="169163"/>
                </a:lnTo>
                <a:lnTo>
                  <a:pt x="16585" y="171188"/>
                </a:lnTo>
                <a:lnTo>
                  <a:pt x="23991" y="170497"/>
                </a:lnTo>
                <a:lnTo>
                  <a:pt x="30539" y="167235"/>
                </a:lnTo>
                <a:lnTo>
                  <a:pt x="35230" y="161543"/>
                </a:lnTo>
                <a:lnTo>
                  <a:pt x="65710" y="108992"/>
                </a:lnTo>
                <a:lnTo>
                  <a:pt x="65710" y="37337"/>
                </a:lnTo>
                <a:lnTo>
                  <a:pt x="103810" y="37337"/>
                </a:lnTo>
                <a:lnTo>
                  <a:pt x="104322" y="107460"/>
                </a:lnTo>
                <a:lnTo>
                  <a:pt x="135814" y="160781"/>
                </a:lnTo>
                <a:lnTo>
                  <a:pt x="154888" y="170104"/>
                </a:lnTo>
                <a:lnTo>
                  <a:pt x="161722" y="167639"/>
                </a:lnTo>
                <a:lnTo>
                  <a:pt x="167401" y="162627"/>
                </a:lnTo>
                <a:lnTo>
                  <a:pt x="170580" y="156114"/>
                </a:lnTo>
                <a:lnTo>
                  <a:pt x="171045" y="148887"/>
                </a:lnTo>
                <a:close/>
              </a:path>
              <a:path w="171450" h="1915795">
                <a:moveTo>
                  <a:pt x="104322" y="107460"/>
                </a:moveTo>
                <a:lnTo>
                  <a:pt x="103810" y="37337"/>
                </a:lnTo>
                <a:lnTo>
                  <a:pt x="65710" y="37337"/>
                </a:lnTo>
                <a:lnTo>
                  <a:pt x="66227" y="108101"/>
                </a:lnTo>
                <a:lnTo>
                  <a:pt x="68758" y="103737"/>
                </a:lnTo>
                <a:lnTo>
                  <a:pt x="68758" y="47243"/>
                </a:lnTo>
                <a:lnTo>
                  <a:pt x="101524" y="47243"/>
                </a:lnTo>
                <a:lnTo>
                  <a:pt x="101524" y="102722"/>
                </a:lnTo>
                <a:lnTo>
                  <a:pt x="104322" y="107460"/>
                </a:lnTo>
                <a:close/>
              </a:path>
              <a:path w="171450" h="1915795">
                <a:moveTo>
                  <a:pt x="66227" y="108101"/>
                </a:moveTo>
                <a:lnTo>
                  <a:pt x="65710" y="37337"/>
                </a:lnTo>
                <a:lnTo>
                  <a:pt x="65710" y="108992"/>
                </a:lnTo>
                <a:lnTo>
                  <a:pt x="66227" y="108101"/>
                </a:lnTo>
                <a:close/>
              </a:path>
              <a:path w="171450" h="1915795">
                <a:moveTo>
                  <a:pt x="117526" y="1914906"/>
                </a:moveTo>
                <a:lnTo>
                  <a:pt x="104322" y="107460"/>
                </a:lnTo>
                <a:lnTo>
                  <a:pt x="85290" y="75234"/>
                </a:lnTo>
                <a:lnTo>
                  <a:pt x="66227" y="108101"/>
                </a:lnTo>
                <a:lnTo>
                  <a:pt x="79426" y="1915668"/>
                </a:lnTo>
                <a:lnTo>
                  <a:pt x="117526" y="1914906"/>
                </a:lnTo>
                <a:close/>
              </a:path>
              <a:path w="171450" h="1915795">
                <a:moveTo>
                  <a:pt x="101524" y="47243"/>
                </a:moveTo>
                <a:lnTo>
                  <a:pt x="68758" y="47243"/>
                </a:lnTo>
                <a:lnTo>
                  <a:pt x="85290" y="75234"/>
                </a:lnTo>
                <a:lnTo>
                  <a:pt x="101524" y="47243"/>
                </a:lnTo>
                <a:close/>
              </a:path>
              <a:path w="171450" h="1915795">
                <a:moveTo>
                  <a:pt x="85290" y="75234"/>
                </a:moveTo>
                <a:lnTo>
                  <a:pt x="68758" y="47243"/>
                </a:lnTo>
                <a:lnTo>
                  <a:pt x="68758" y="103737"/>
                </a:lnTo>
                <a:lnTo>
                  <a:pt x="85290" y="75234"/>
                </a:lnTo>
                <a:close/>
              </a:path>
              <a:path w="171450" h="1915795">
                <a:moveTo>
                  <a:pt x="101524" y="102722"/>
                </a:moveTo>
                <a:lnTo>
                  <a:pt x="101524" y="47243"/>
                </a:lnTo>
                <a:lnTo>
                  <a:pt x="85290" y="75234"/>
                </a:lnTo>
                <a:lnTo>
                  <a:pt x="101524" y="10272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2"/>
          <p:cNvSpPr/>
          <p:nvPr/>
        </p:nvSpPr>
        <p:spPr>
          <a:xfrm>
            <a:off x="3573552" y="1810544"/>
            <a:ext cx="4025265" cy="0"/>
          </a:xfrm>
          <a:custGeom>
            <a:avLst/>
            <a:gdLst/>
            <a:ahLst/>
            <a:cxnLst/>
            <a:rect l="l" t="t" r="r" b="b"/>
            <a:pathLst>
              <a:path w="4025265">
                <a:moveTo>
                  <a:pt x="0" y="0"/>
                </a:moveTo>
                <a:lnTo>
                  <a:pt x="4024884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3"/>
          <p:cNvSpPr/>
          <p:nvPr/>
        </p:nvSpPr>
        <p:spPr>
          <a:xfrm>
            <a:off x="3488030" y="1804449"/>
            <a:ext cx="172085" cy="352425"/>
          </a:xfrm>
          <a:custGeom>
            <a:avLst/>
            <a:gdLst/>
            <a:ahLst/>
            <a:cxnLst/>
            <a:rect l="l" t="t" r="r" b="b"/>
            <a:pathLst>
              <a:path w="172085" h="352425">
                <a:moveTo>
                  <a:pt x="85903" y="276553"/>
                </a:moveTo>
                <a:lnTo>
                  <a:pt x="35992" y="190499"/>
                </a:lnTo>
                <a:lnTo>
                  <a:pt x="30861" y="184820"/>
                </a:lnTo>
                <a:lnTo>
                  <a:pt x="24086" y="181641"/>
                </a:lnTo>
                <a:lnTo>
                  <a:pt x="16597" y="181177"/>
                </a:lnTo>
                <a:lnTo>
                  <a:pt x="9322" y="183641"/>
                </a:lnTo>
                <a:lnTo>
                  <a:pt x="3643" y="188654"/>
                </a:lnTo>
                <a:lnTo>
                  <a:pt x="464" y="195167"/>
                </a:lnTo>
                <a:lnTo>
                  <a:pt x="0" y="202394"/>
                </a:lnTo>
                <a:lnTo>
                  <a:pt x="2464" y="209549"/>
                </a:lnTo>
                <a:lnTo>
                  <a:pt x="66472" y="319361"/>
                </a:lnTo>
                <a:lnTo>
                  <a:pt x="66472" y="314705"/>
                </a:lnTo>
                <a:lnTo>
                  <a:pt x="69520" y="314705"/>
                </a:lnTo>
                <a:lnTo>
                  <a:pt x="69520" y="304799"/>
                </a:lnTo>
                <a:lnTo>
                  <a:pt x="85903" y="276553"/>
                </a:lnTo>
                <a:close/>
              </a:path>
              <a:path w="172085" h="352425">
                <a:moveTo>
                  <a:pt x="104572" y="244365"/>
                </a:moveTo>
                <a:lnTo>
                  <a:pt x="104572" y="0"/>
                </a:lnTo>
                <a:lnTo>
                  <a:pt x="66472" y="0"/>
                </a:lnTo>
                <a:lnTo>
                  <a:pt x="66472" y="243051"/>
                </a:lnTo>
                <a:lnTo>
                  <a:pt x="85903" y="276553"/>
                </a:lnTo>
                <a:lnTo>
                  <a:pt x="104572" y="244365"/>
                </a:lnTo>
                <a:close/>
              </a:path>
              <a:path w="172085" h="352425">
                <a:moveTo>
                  <a:pt x="104572" y="319658"/>
                </a:moveTo>
                <a:lnTo>
                  <a:pt x="104572" y="314705"/>
                </a:lnTo>
                <a:lnTo>
                  <a:pt x="66472" y="314705"/>
                </a:lnTo>
                <a:lnTo>
                  <a:pt x="66472" y="319361"/>
                </a:lnTo>
                <a:lnTo>
                  <a:pt x="85522" y="352043"/>
                </a:lnTo>
                <a:lnTo>
                  <a:pt x="104572" y="319658"/>
                </a:lnTo>
                <a:close/>
              </a:path>
              <a:path w="172085" h="352425">
                <a:moveTo>
                  <a:pt x="102286" y="304799"/>
                </a:moveTo>
                <a:lnTo>
                  <a:pt x="85903" y="276553"/>
                </a:lnTo>
                <a:lnTo>
                  <a:pt x="69520" y="304799"/>
                </a:lnTo>
                <a:lnTo>
                  <a:pt x="102286" y="304799"/>
                </a:lnTo>
                <a:close/>
              </a:path>
              <a:path w="172085" h="352425">
                <a:moveTo>
                  <a:pt x="102286" y="314705"/>
                </a:moveTo>
                <a:lnTo>
                  <a:pt x="102286" y="304799"/>
                </a:lnTo>
                <a:lnTo>
                  <a:pt x="69520" y="304799"/>
                </a:lnTo>
                <a:lnTo>
                  <a:pt x="69520" y="314705"/>
                </a:lnTo>
                <a:lnTo>
                  <a:pt x="102286" y="314705"/>
                </a:lnTo>
                <a:close/>
              </a:path>
              <a:path w="172085" h="352425">
                <a:moveTo>
                  <a:pt x="171700" y="202394"/>
                </a:moveTo>
                <a:lnTo>
                  <a:pt x="171057" y="195167"/>
                </a:lnTo>
                <a:lnTo>
                  <a:pt x="167842" y="188654"/>
                </a:lnTo>
                <a:lnTo>
                  <a:pt x="162484" y="183641"/>
                </a:lnTo>
                <a:lnTo>
                  <a:pt x="155209" y="181177"/>
                </a:lnTo>
                <a:lnTo>
                  <a:pt x="147720" y="181641"/>
                </a:lnTo>
                <a:lnTo>
                  <a:pt x="140946" y="184820"/>
                </a:lnTo>
                <a:lnTo>
                  <a:pt x="135814" y="190499"/>
                </a:lnTo>
                <a:lnTo>
                  <a:pt x="85903" y="276553"/>
                </a:lnTo>
                <a:lnTo>
                  <a:pt x="102286" y="304799"/>
                </a:lnTo>
                <a:lnTo>
                  <a:pt x="102286" y="314705"/>
                </a:lnTo>
                <a:lnTo>
                  <a:pt x="104572" y="314705"/>
                </a:lnTo>
                <a:lnTo>
                  <a:pt x="104572" y="319658"/>
                </a:lnTo>
                <a:lnTo>
                  <a:pt x="169342" y="209549"/>
                </a:lnTo>
                <a:lnTo>
                  <a:pt x="171700" y="20239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4"/>
          <p:cNvSpPr/>
          <p:nvPr/>
        </p:nvSpPr>
        <p:spPr>
          <a:xfrm>
            <a:off x="7451298" y="1942371"/>
            <a:ext cx="172085" cy="2782570"/>
          </a:xfrm>
          <a:custGeom>
            <a:avLst/>
            <a:gdLst/>
            <a:ahLst/>
            <a:cxnLst/>
            <a:rect l="l" t="t" r="r" b="b"/>
            <a:pathLst>
              <a:path w="172084" h="2782570">
                <a:moveTo>
                  <a:pt x="171688" y="149006"/>
                </a:moveTo>
                <a:lnTo>
                  <a:pt x="169223" y="141731"/>
                </a:lnTo>
                <a:lnTo>
                  <a:pt x="84641" y="0"/>
                </a:lnTo>
                <a:lnTo>
                  <a:pt x="2345" y="142493"/>
                </a:lnTo>
                <a:lnTo>
                  <a:pt x="0" y="149768"/>
                </a:lnTo>
                <a:lnTo>
                  <a:pt x="726" y="157257"/>
                </a:lnTo>
                <a:lnTo>
                  <a:pt x="4167" y="164032"/>
                </a:lnTo>
                <a:lnTo>
                  <a:pt x="9965" y="169163"/>
                </a:lnTo>
                <a:lnTo>
                  <a:pt x="16799" y="171188"/>
                </a:lnTo>
                <a:lnTo>
                  <a:pt x="24062" y="170497"/>
                </a:lnTo>
                <a:lnTo>
                  <a:pt x="30753" y="167235"/>
                </a:lnTo>
                <a:lnTo>
                  <a:pt x="35873" y="161543"/>
                </a:lnTo>
                <a:lnTo>
                  <a:pt x="66353" y="108381"/>
                </a:lnTo>
                <a:lnTo>
                  <a:pt x="66353" y="38099"/>
                </a:lnTo>
                <a:lnTo>
                  <a:pt x="104453" y="37337"/>
                </a:lnTo>
                <a:lnTo>
                  <a:pt x="104811" y="108900"/>
                </a:lnTo>
                <a:lnTo>
                  <a:pt x="135695" y="161543"/>
                </a:lnTo>
                <a:lnTo>
                  <a:pt x="155090" y="170866"/>
                </a:lnTo>
                <a:lnTo>
                  <a:pt x="162365" y="168401"/>
                </a:lnTo>
                <a:lnTo>
                  <a:pt x="168044" y="163270"/>
                </a:lnTo>
                <a:lnTo>
                  <a:pt x="171223" y="156495"/>
                </a:lnTo>
                <a:lnTo>
                  <a:pt x="171688" y="149006"/>
                </a:lnTo>
                <a:close/>
              </a:path>
              <a:path w="172084" h="2782570">
                <a:moveTo>
                  <a:pt x="104811" y="108900"/>
                </a:moveTo>
                <a:lnTo>
                  <a:pt x="104453" y="37337"/>
                </a:lnTo>
                <a:lnTo>
                  <a:pt x="66353" y="38099"/>
                </a:lnTo>
                <a:lnTo>
                  <a:pt x="66701" y="107773"/>
                </a:lnTo>
                <a:lnTo>
                  <a:pt x="68639" y="104393"/>
                </a:lnTo>
                <a:lnTo>
                  <a:pt x="68639" y="47243"/>
                </a:lnTo>
                <a:lnTo>
                  <a:pt x="101405" y="47243"/>
                </a:lnTo>
                <a:lnTo>
                  <a:pt x="101405" y="103095"/>
                </a:lnTo>
                <a:lnTo>
                  <a:pt x="104811" y="108900"/>
                </a:lnTo>
                <a:close/>
              </a:path>
              <a:path w="172084" h="2782570">
                <a:moveTo>
                  <a:pt x="66701" y="107773"/>
                </a:moveTo>
                <a:lnTo>
                  <a:pt x="66353" y="38099"/>
                </a:lnTo>
                <a:lnTo>
                  <a:pt x="66353" y="108381"/>
                </a:lnTo>
                <a:lnTo>
                  <a:pt x="66701" y="107773"/>
                </a:lnTo>
                <a:close/>
              </a:path>
              <a:path w="172084" h="2782570">
                <a:moveTo>
                  <a:pt x="118169" y="2782062"/>
                </a:moveTo>
                <a:lnTo>
                  <a:pt x="104811" y="108900"/>
                </a:lnTo>
                <a:lnTo>
                  <a:pt x="85210" y="75490"/>
                </a:lnTo>
                <a:lnTo>
                  <a:pt x="66701" y="107773"/>
                </a:lnTo>
                <a:lnTo>
                  <a:pt x="80069" y="2782062"/>
                </a:lnTo>
                <a:lnTo>
                  <a:pt x="118169" y="2782062"/>
                </a:lnTo>
                <a:close/>
              </a:path>
              <a:path w="172084" h="2782570">
                <a:moveTo>
                  <a:pt x="101405" y="47243"/>
                </a:moveTo>
                <a:lnTo>
                  <a:pt x="68639" y="47243"/>
                </a:lnTo>
                <a:lnTo>
                  <a:pt x="85210" y="75490"/>
                </a:lnTo>
                <a:lnTo>
                  <a:pt x="101405" y="47243"/>
                </a:lnTo>
                <a:close/>
              </a:path>
              <a:path w="172084" h="2782570">
                <a:moveTo>
                  <a:pt x="85210" y="75490"/>
                </a:moveTo>
                <a:lnTo>
                  <a:pt x="68639" y="47243"/>
                </a:lnTo>
                <a:lnTo>
                  <a:pt x="68639" y="104393"/>
                </a:lnTo>
                <a:lnTo>
                  <a:pt x="85210" y="75490"/>
                </a:lnTo>
                <a:close/>
              </a:path>
              <a:path w="172084" h="2782570">
                <a:moveTo>
                  <a:pt x="101405" y="103095"/>
                </a:moveTo>
                <a:lnTo>
                  <a:pt x="101405" y="47243"/>
                </a:lnTo>
                <a:lnTo>
                  <a:pt x="85210" y="75490"/>
                </a:lnTo>
                <a:lnTo>
                  <a:pt x="101405" y="10309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5"/>
          <p:cNvSpPr/>
          <p:nvPr/>
        </p:nvSpPr>
        <p:spPr>
          <a:xfrm>
            <a:off x="3770148" y="1942371"/>
            <a:ext cx="3773804" cy="0"/>
          </a:xfrm>
          <a:custGeom>
            <a:avLst/>
            <a:gdLst/>
            <a:ahLst/>
            <a:cxnLst/>
            <a:rect l="l" t="t" r="r" b="b"/>
            <a:pathLst>
              <a:path w="3773804">
                <a:moveTo>
                  <a:pt x="0" y="0"/>
                </a:moveTo>
                <a:lnTo>
                  <a:pt x="3773424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6"/>
          <p:cNvSpPr/>
          <p:nvPr/>
        </p:nvSpPr>
        <p:spPr>
          <a:xfrm>
            <a:off x="3677768" y="1942371"/>
            <a:ext cx="171450" cy="231140"/>
          </a:xfrm>
          <a:custGeom>
            <a:avLst/>
            <a:gdLst/>
            <a:ahLst/>
            <a:cxnLst/>
            <a:rect l="l" t="t" r="r" b="b"/>
            <a:pathLst>
              <a:path w="171450" h="231139">
                <a:moveTo>
                  <a:pt x="85235" y="154794"/>
                </a:moveTo>
                <a:lnTo>
                  <a:pt x="35230" y="68579"/>
                </a:lnTo>
                <a:lnTo>
                  <a:pt x="30218" y="62900"/>
                </a:lnTo>
                <a:lnTo>
                  <a:pt x="23705" y="59721"/>
                </a:lnTo>
                <a:lnTo>
                  <a:pt x="16478" y="59257"/>
                </a:lnTo>
                <a:lnTo>
                  <a:pt x="9322" y="61721"/>
                </a:lnTo>
                <a:lnTo>
                  <a:pt x="3643" y="66853"/>
                </a:lnTo>
                <a:lnTo>
                  <a:pt x="464" y="73628"/>
                </a:lnTo>
                <a:lnTo>
                  <a:pt x="0" y="81117"/>
                </a:lnTo>
                <a:lnTo>
                  <a:pt x="2464" y="88391"/>
                </a:lnTo>
                <a:lnTo>
                  <a:pt x="66472" y="198203"/>
                </a:lnTo>
                <a:lnTo>
                  <a:pt x="66472" y="192785"/>
                </a:lnTo>
                <a:lnTo>
                  <a:pt x="68758" y="192785"/>
                </a:lnTo>
                <a:lnTo>
                  <a:pt x="68758" y="182879"/>
                </a:lnTo>
                <a:lnTo>
                  <a:pt x="85235" y="154794"/>
                </a:lnTo>
                <a:close/>
              </a:path>
              <a:path w="171450" h="231139">
                <a:moveTo>
                  <a:pt x="104572" y="121833"/>
                </a:moveTo>
                <a:lnTo>
                  <a:pt x="104572" y="0"/>
                </a:lnTo>
                <a:lnTo>
                  <a:pt x="66472" y="0"/>
                </a:lnTo>
                <a:lnTo>
                  <a:pt x="66472" y="122445"/>
                </a:lnTo>
                <a:lnTo>
                  <a:pt x="85235" y="154794"/>
                </a:lnTo>
                <a:lnTo>
                  <a:pt x="104572" y="121833"/>
                </a:lnTo>
                <a:close/>
              </a:path>
              <a:path w="171450" h="231139">
                <a:moveTo>
                  <a:pt x="104572" y="198203"/>
                </a:moveTo>
                <a:lnTo>
                  <a:pt x="104572" y="192785"/>
                </a:lnTo>
                <a:lnTo>
                  <a:pt x="66472" y="192785"/>
                </a:lnTo>
                <a:lnTo>
                  <a:pt x="66472" y="198203"/>
                </a:lnTo>
                <a:lnTo>
                  <a:pt x="85522" y="230885"/>
                </a:lnTo>
                <a:lnTo>
                  <a:pt x="104572" y="198203"/>
                </a:lnTo>
                <a:close/>
              </a:path>
              <a:path w="171450" h="231139">
                <a:moveTo>
                  <a:pt x="101524" y="182879"/>
                </a:moveTo>
                <a:lnTo>
                  <a:pt x="85235" y="154794"/>
                </a:lnTo>
                <a:lnTo>
                  <a:pt x="68758" y="182879"/>
                </a:lnTo>
                <a:lnTo>
                  <a:pt x="101524" y="182879"/>
                </a:lnTo>
                <a:close/>
              </a:path>
              <a:path w="171450" h="231139">
                <a:moveTo>
                  <a:pt x="101524" y="192785"/>
                </a:moveTo>
                <a:lnTo>
                  <a:pt x="101524" y="182879"/>
                </a:lnTo>
                <a:lnTo>
                  <a:pt x="68758" y="182879"/>
                </a:lnTo>
                <a:lnTo>
                  <a:pt x="68758" y="192785"/>
                </a:lnTo>
                <a:lnTo>
                  <a:pt x="101524" y="192785"/>
                </a:lnTo>
                <a:close/>
              </a:path>
              <a:path w="171450" h="231139">
                <a:moveTo>
                  <a:pt x="171045" y="81117"/>
                </a:moveTo>
                <a:lnTo>
                  <a:pt x="170580" y="73628"/>
                </a:lnTo>
                <a:lnTo>
                  <a:pt x="167401" y="66853"/>
                </a:lnTo>
                <a:lnTo>
                  <a:pt x="161722" y="61721"/>
                </a:lnTo>
                <a:lnTo>
                  <a:pt x="154566" y="59257"/>
                </a:lnTo>
                <a:lnTo>
                  <a:pt x="147339" y="59721"/>
                </a:lnTo>
                <a:lnTo>
                  <a:pt x="140827" y="62900"/>
                </a:lnTo>
                <a:lnTo>
                  <a:pt x="135814" y="68579"/>
                </a:lnTo>
                <a:lnTo>
                  <a:pt x="85235" y="154794"/>
                </a:lnTo>
                <a:lnTo>
                  <a:pt x="101524" y="182879"/>
                </a:lnTo>
                <a:lnTo>
                  <a:pt x="101524" y="192785"/>
                </a:lnTo>
                <a:lnTo>
                  <a:pt x="104572" y="192785"/>
                </a:lnTo>
                <a:lnTo>
                  <a:pt x="104572" y="198203"/>
                </a:lnTo>
                <a:lnTo>
                  <a:pt x="168580" y="88391"/>
                </a:lnTo>
                <a:lnTo>
                  <a:pt x="171045" y="8111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7"/>
          <p:cNvSpPr/>
          <p:nvPr/>
        </p:nvSpPr>
        <p:spPr>
          <a:xfrm>
            <a:off x="3935502" y="3029745"/>
            <a:ext cx="400050" cy="457200"/>
          </a:xfrm>
          <a:custGeom>
            <a:avLst/>
            <a:gdLst/>
            <a:ahLst/>
            <a:cxnLst/>
            <a:rect l="l" t="t" r="r" b="b"/>
            <a:pathLst>
              <a:path w="400050" h="457200">
                <a:moveTo>
                  <a:pt x="200406" y="342900"/>
                </a:moveTo>
                <a:lnTo>
                  <a:pt x="200406" y="114299"/>
                </a:lnTo>
                <a:lnTo>
                  <a:pt x="0" y="114300"/>
                </a:lnTo>
                <a:lnTo>
                  <a:pt x="0" y="342900"/>
                </a:lnTo>
                <a:lnTo>
                  <a:pt x="200406" y="342900"/>
                </a:lnTo>
                <a:close/>
              </a:path>
              <a:path w="400050" h="457200">
                <a:moveTo>
                  <a:pt x="400050" y="228600"/>
                </a:moveTo>
                <a:lnTo>
                  <a:pt x="200406" y="0"/>
                </a:lnTo>
                <a:lnTo>
                  <a:pt x="200406" y="457200"/>
                </a:lnTo>
                <a:lnTo>
                  <a:pt x="400050" y="2286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8"/>
          <p:cNvSpPr/>
          <p:nvPr/>
        </p:nvSpPr>
        <p:spPr>
          <a:xfrm>
            <a:off x="3926358" y="3004599"/>
            <a:ext cx="422275" cy="508634"/>
          </a:xfrm>
          <a:custGeom>
            <a:avLst/>
            <a:gdLst/>
            <a:ahLst/>
            <a:cxnLst/>
            <a:rect l="l" t="t" r="r" b="b"/>
            <a:pathLst>
              <a:path w="422275" h="508635">
                <a:moveTo>
                  <a:pt x="209550" y="130301"/>
                </a:moveTo>
                <a:lnTo>
                  <a:pt x="0" y="130301"/>
                </a:lnTo>
                <a:lnTo>
                  <a:pt x="0" y="377951"/>
                </a:lnTo>
                <a:lnTo>
                  <a:pt x="9144" y="377951"/>
                </a:lnTo>
                <a:lnTo>
                  <a:pt x="9144" y="149351"/>
                </a:lnTo>
                <a:lnTo>
                  <a:pt x="19050" y="139445"/>
                </a:lnTo>
                <a:lnTo>
                  <a:pt x="19050" y="149351"/>
                </a:lnTo>
                <a:lnTo>
                  <a:pt x="199644" y="149351"/>
                </a:lnTo>
                <a:lnTo>
                  <a:pt x="199644" y="139445"/>
                </a:lnTo>
                <a:lnTo>
                  <a:pt x="209550" y="130301"/>
                </a:lnTo>
                <a:close/>
              </a:path>
              <a:path w="422275" h="508635">
                <a:moveTo>
                  <a:pt x="19050" y="149351"/>
                </a:moveTo>
                <a:lnTo>
                  <a:pt x="19050" y="139445"/>
                </a:lnTo>
                <a:lnTo>
                  <a:pt x="9144" y="149351"/>
                </a:lnTo>
                <a:lnTo>
                  <a:pt x="19050" y="149351"/>
                </a:lnTo>
                <a:close/>
              </a:path>
              <a:path w="422275" h="508635">
                <a:moveTo>
                  <a:pt x="19050" y="358901"/>
                </a:moveTo>
                <a:lnTo>
                  <a:pt x="19050" y="149351"/>
                </a:lnTo>
                <a:lnTo>
                  <a:pt x="9144" y="149351"/>
                </a:lnTo>
                <a:lnTo>
                  <a:pt x="9144" y="358901"/>
                </a:lnTo>
                <a:lnTo>
                  <a:pt x="19050" y="358901"/>
                </a:lnTo>
                <a:close/>
              </a:path>
              <a:path w="422275" h="508635">
                <a:moveTo>
                  <a:pt x="218694" y="457927"/>
                </a:moveTo>
                <a:lnTo>
                  <a:pt x="218694" y="358901"/>
                </a:lnTo>
                <a:lnTo>
                  <a:pt x="9144" y="358901"/>
                </a:lnTo>
                <a:lnTo>
                  <a:pt x="19050" y="368045"/>
                </a:lnTo>
                <a:lnTo>
                  <a:pt x="19050" y="377951"/>
                </a:lnTo>
                <a:lnTo>
                  <a:pt x="199644" y="377951"/>
                </a:lnTo>
                <a:lnTo>
                  <a:pt x="199644" y="368045"/>
                </a:lnTo>
                <a:lnTo>
                  <a:pt x="209550" y="377951"/>
                </a:lnTo>
                <a:lnTo>
                  <a:pt x="209550" y="468397"/>
                </a:lnTo>
                <a:lnTo>
                  <a:pt x="218694" y="457927"/>
                </a:lnTo>
                <a:close/>
              </a:path>
              <a:path w="422275" h="508635">
                <a:moveTo>
                  <a:pt x="19050" y="377951"/>
                </a:moveTo>
                <a:lnTo>
                  <a:pt x="19050" y="368045"/>
                </a:lnTo>
                <a:lnTo>
                  <a:pt x="9144" y="358901"/>
                </a:lnTo>
                <a:lnTo>
                  <a:pt x="9144" y="377951"/>
                </a:lnTo>
                <a:lnTo>
                  <a:pt x="19050" y="377951"/>
                </a:lnTo>
                <a:close/>
              </a:path>
              <a:path w="422275" h="508635">
                <a:moveTo>
                  <a:pt x="422148" y="253745"/>
                </a:moveTo>
                <a:lnTo>
                  <a:pt x="199644" y="0"/>
                </a:lnTo>
                <a:lnTo>
                  <a:pt x="199644" y="130301"/>
                </a:lnTo>
                <a:lnTo>
                  <a:pt x="202692" y="130301"/>
                </a:lnTo>
                <a:lnTo>
                  <a:pt x="202692" y="32003"/>
                </a:lnTo>
                <a:lnTo>
                  <a:pt x="218694" y="25145"/>
                </a:lnTo>
                <a:lnTo>
                  <a:pt x="218694" y="50326"/>
                </a:lnTo>
                <a:lnTo>
                  <a:pt x="396679" y="254126"/>
                </a:lnTo>
                <a:lnTo>
                  <a:pt x="402336" y="247649"/>
                </a:lnTo>
                <a:lnTo>
                  <a:pt x="402336" y="276407"/>
                </a:lnTo>
                <a:lnTo>
                  <a:pt x="422148" y="253745"/>
                </a:lnTo>
                <a:close/>
              </a:path>
              <a:path w="422275" h="508635">
                <a:moveTo>
                  <a:pt x="209550" y="149351"/>
                </a:moveTo>
                <a:lnTo>
                  <a:pt x="209550" y="130301"/>
                </a:lnTo>
                <a:lnTo>
                  <a:pt x="199644" y="139445"/>
                </a:lnTo>
                <a:lnTo>
                  <a:pt x="199644" y="149351"/>
                </a:lnTo>
                <a:lnTo>
                  <a:pt x="209550" y="149351"/>
                </a:lnTo>
                <a:close/>
              </a:path>
              <a:path w="422275" h="508635">
                <a:moveTo>
                  <a:pt x="209550" y="377951"/>
                </a:moveTo>
                <a:lnTo>
                  <a:pt x="199644" y="368045"/>
                </a:lnTo>
                <a:lnTo>
                  <a:pt x="199644" y="377951"/>
                </a:lnTo>
                <a:lnTo>
                  <a:pt x="209550" y="377951"/>
                </a:lnTo>
                <a:close/>
              </a:path>
              <a:path w="422275" h="508635">
                <a:moveTo>
                  <a:pt x="209550" y="468397"/>
                </a:moveTo>
                <a:lnTo>
                  <a:pt x="209550" y="377951"/>
                </a:lnTo>
                <a:lnTo>
                  <a:pt x="199644" y="377951"/>
                </a:lnTo>
                <a:lnTo>
                  <a:pt x="199644" y="508253"/>
                </a:lnTo>
                <a:lnTo>
                  <a:pt x="202692" y="504767"/>
                </a:lnTo>
                <a:lnTo>
                  <a:pt x="202692" y="476249"/>
                </a:lnTo>
                <a:lnTo>
                  <a:pt x="209550" y="468397"/>
                </a:lnTo>
                <a:close/>
              </a:path>
              <a:path w="422275" h="508635">
                <a:moveTo>
                  <a:pt x="218694" y="50326"/>
                </a:moveTo>
                <a:lnTo>
                  <a:pt x="218694" y="25145"/>
                </a:lnTo>
                <a:lnTo>
                  <a:pt x="202692" y="32003"/>
                </a:lnTo>
                <a:lnTo>
                  <a:pt x="218694" y="50326"/>
                </a:lnTo>
                <a:close/>
              </a:path>
              <a:path w="422275" h="508635">
                <a:moveTo>
                  <a:pt x="218694" y="149351"/>
                </a:moveTo>
                <a:lnTo>
                  <a:pt x="218694" y="50326"/>
                </a:lnTo>
                <a:lnTo>
                  <a:pt x="202692" y="32003"/>
                </a:lnTo>
                <a:lnTo>
                  <a:pt x="202692" y="130301"/>
                </a:lnTo>
                <a:lnTo>
                  <a:pt x="209550" y="130301"/>
                </a:lnTo>
                <a:lnTo>
                  <a:pt x="209550" y="149351"/>
                </a:lnTo>
                <a:lnTo>
                  <a:pt x="218694" y="149351"/>
                </a:lnTo>
                <a:close/>
              </a:path>
              <a:path w="422275" h="508635">
                <a:moveTo>
                  <a:pt x="402336" y="276407"/>
                </a:moveTo>
                <a:lnTo>
                  <a:pt x="402336" y="260603"/>
                </a:lnTo>
                <a:lnTo>
                  <a:pt x="396679" y="254126"/>
                </a:lnTo>
                <a:lnTo>
                  <a:pt x="202692" y="476249"/>
                </a:lnTo>
                <a:lnTo>
                  <a:pt x="218694" y="482345"/>
                </a:lnTo>
                <a:lnTo>
                  <a:pt x="218694" y="486463"/>
                </a:lnTo>
                <a:lnTo>
                  <a:pt x="402336" y="276407"/>
                </a:lnTo>
                <a:close/>
              </a:path>
              <a:path w="422275" h="508635">
                <a:moveTo>
                  <a:pt x="218694" y="486463"/>
                </a:moveTo>
                <a:lnTo>
                  <a:pt x="218694" y="482345"/>
                </a:lnTo>
                <a:lnTo>
                  <a:pt x="202692" y="476249"/>
                </a:lnTo>
                <a:lnTo>
                  <a:pt x="202692" y="504767"/>
                </a:lnTo>
                <a:lnTo>
                  <a:pt x="218694" y="486463"/>
                </a:lnTo>
                <a:close/>
              </a:path>
              <a:path w="422275" h="508635">
                <a:moveTo>
                  <a:pt x="402336" y="260603"/>
                </a:moveTo>
                <a:lnTo>
                  <a:pt x="402336" y="247649"/>
                </a:lnTo>
                <a:lnTo>
                  <a:pt x="396679" y="254126"/>
                </a:lnTo>
                <a:lnTo>
                  <a:pt x="402336" y="260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9"/>
          <p:cNvSpPr/>
          <p:nvPr/>
        </p:nvSpPr>
        <p:spPr>
          <a:xfrm>
            <a:off x="5436642" y="3029745"/>
            <a:ext cx="400050" cy="457200"/>
          </a:xfrm>
          <a:custGeom>
            <a:avLst/>
            <a:gdLst/>
            <a:ahLst/>
            <a:cxnLst/>
            <a:rect l="l" t="t" r="r" b="b"/>
            <a:pathLst>
              <a:path w="400050" h="457200">
                <a:moveTo>
                  <a:pt x="200406" y="342900"/>
                </a:moveTo>
                <a:lnTo>
                  <a:pt x="200406" y="114299"/>
                </a:lnTo>
                <a:lnTo>
                  <a:pt x="0" y="114300"/>
                </a:lnTo>
                <a:lnTo>
                  <a:pt x="0" y="342900"/>
                </a:lnTo>
                <a:lnTo>
                  <a:pt x="200406" y="342900"/>
                </a:lnTo>
                <a:close/>
              </a:path>
              <a:path w="400050" h="457200">
                <a:moveTo>
                  <a:pt x="400050" y="228600"/>
                </a:moveTo>
                <a:lnTo>
                  <a:pt x="200406" y="0"/>
                </a:lnTo>
                <a:lnTo>
                  <a:pt x="200406" y="457200"/>
                </a:lnTo>
                <a:lnTo>
                  <a:pt x="400050" y="2286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0"/>
          <p:cNvSpPr/>
          <p:nvPr/>
        </p:nvSpPr>
        <p:spPr>
          <a:xfrm>
            <a:off x="5427498" y="3004599"/>
            <a:ext cx="422275" cy="508634"/>
          </a:xfrm>
          <a:custGeom>
            <a:avLst/>
            <a:gdLst/>
            <a:ahLst/>
            <a:cxnLst/>
            <a:rect l="l" t="t" r="r" b="b"/>
            <a:pathLst>
              <a:path w="422275" h="508635">
                <a:moveTo>
                  <a:pt x="209550" y="130301"/>
                </a:moveTo>
                <a:lnTo>
                  <a:pt x="0" y="130301"/>
                </a:lnTo>
                <a:lnTo>
                  <a:pt x="0" y="377951"/>
                </a:lnTo>
                <a:lnTo>
                  <a:pt x="9144" y="377951"/>
                </a:lnTo>
                <a:lnTo>
                  <a:pt x="9144" y="149351"/>
                </a:lnTo>
                <a:lnTo>
                  <a:pt x="19050" y="139445"/>
                </a:lnTo>
                <a:lnTo>
                  <a:pt x="19050" y="149351"/>
                </a:lnTo>
                <a:lnTo>
                  <a:pt x="199644" y="149351"/>
                </a:lnTo>
                <a:lnTo>
                  <a:pt x="199644" y="139445"/>
                </a:lnTo>
                <a:lnTo>
                  <a:pt x="209550" y="130301"/>
                </a:lnTo>
                <a:close/>
              </a:path>
              <a:path w="422275" h="508635">
                <a:moveTo>
                  <a:pt x="19050" y="149351"/>
                </a:moveTo>
                <a:lnTo>
                  <a:pt x="19050" y="139445"/>
                </a:lnTo>
                <a:lnTo>
                  <a:pt x="9144" y="149351"/>
                </a:lnTo>
                <a:lnTo>
                  <a:pt x="19050" y="149351"/>
                </a:lnTo>
                <a:close/>
              </a:path>
              <a:path w="422275" h="508635">
                <a:moveTo>
                  <a:pt x="19050" y="358901"/>
                </a:moveTo>
                <a:lnTo>
                  <a:pt x="19050" y="149351"/>
                </a:lnTo>
                <a:lnTo>
                  <a:pt x="9144" y="149351"/>
                </a:lnTo>
                <a:lnTo>
                  <a:pt x="9144" y="358901"/>
                </a:lnTo>
                <a:lnTo>
                  <a:pt x="19050" y="358901"/>
                </a:lnTo>
                <a:close/>
              </a:path>
              <a:path w="422275" h="508635">
                <a:moveTo>
                  <a:pt x="218694" y="457927"/>
                </a:moveTo>
                <a:lnTo>
                  <a:pt x="218694" y="358901"/>
                </a:lnTo>
                <a:lnTo>
                  <a:pt x="9144" y="358901"/>
                </a:lnTo>
                <a:lnTo>
                  <a:pt x="19050" y="368045"/>
                </a:lnTo>
                <a:lnTo>
                  <a:pt x="19050" y="377951"/>
                </a:lnTo>
                <a:lnTo>
                  <a:pt x="199644" y="377951"/>
                </a:lnTo>
                <a:lnTo>
                  <a:pt x="199644" y="368045"/>
                </a:lnTo>
                <a:lnTo>
                  <a:pt x="209550" y="377951"/>
                </a:lnTo>
                <a:lnTo>
                  <a:pt x="209550" y="468397"/>
                </a:lnTo>
                <a:lnTo>
                  <a:pt x="218694" y="457927"/>
                </a:lnTo>
                <a:close/>
              </a:path>
              <a:path w="422275" h="508635">
                <a:moveTo>
                  <a:pt x="19050" y="377951"/>
                </a:moveTo>
                <a:lnTo>
                  <a:pt x="19050" y="368045"/>
                </a:lnTo>
                <a:lnTo>
                  <a:pt x="9144" y="358901"/>
                </a:lnTo>
                <a:lnTo>
                  <a:pt x="9144" y="377951"/>
                </a:lnTo>
                <a:lnTo>
                  <a:pt x="19050" y="377951"/>
                </a:lnTo>
                <a:close/>
              </a:path>
              <a:path w="422275" h="508635">
                <a:moveTo>
                  <a:pt x="422148" y="253745"/>
                </a:moveTo>
                <a:lnTo>
                  <a:pt x="199644" y="0"/>
                </a:lnTo>
                <a:lnTo>
                  <a:pt x="199644" y="130301"/>
                </a:lnTo>
                <a:lnTo>
                  <a:pt x="202692" y="130301"/>
                </a:lnTo>
                <a:lnTo>
                  <a:pt x="202692" y="32003"/>
                </a:lnTo>
                <a:lnTo>
                  <a:pt x="218694" y="25145"/>
                </a:lnTo>
                <a:lnTo>
                  <a:pt x="218694" y="50326"/>
                </a:lnTo>
                <a:lnTo>
                  <a:pt x="396679" y="254126"/>
                </a:lnTo>
                <a:lnTo>
                  <a:pt x="402336" y="247649"/>
                </a:lnTo>
                <a:lnTo>
                  <a:pt x="402336" y="276407"/>
                </a:lnTo>
                <a:lnTo>
                  <a:pt x="422148" y="253745"/>
                </a:lnTo>
                <a:close/>
              </a:path>
              <a:path w="422275" h="508635">
                <a:moveTo>
                  <a:pt x="209550" y="149351"/>
                </a:moveTo>
                <a:lnTo>
                  <a:pt x="209550" y="130301"/>
                </a:lnTo>
                <a:lnTo>
                  <a:pt x="199644" y="139445"/>
                </a:lnTo>
                <a:lnTo>
                  <a:pt x="199644" y="149351"/>
                </a:lnTo>
                <a:lnTo>
                  <a:pt x="209550" y="149351"/>
                </a:lnTo>
                <a:close/>
              </a:path>
              <a:path w="422275" h="508635">
                <a:moveTo>
                  <a:pt x="209550" y="377951"/>
                </a:moveTo>
                <a:lnTo>
                  <a:pt x="199644" y="368045"/>
                </a:lnTo>
                <a:lnTo>
                  <a:pt x="199644" y="377951"/>
                </a:lnTo>
                <a:lnTo>
                  <a:pt x="209550" y="377951"/>
                </a:lnTo>
                <a:close/>
              </a:path>
              <a:path w="422275" h="508635">
                <a:moveTo>
                  <a:pt x="209550" y="468397"/>
                </a:moveTo>
                <a:lnTo>
                  <a:pt x="209550" y="377951"/>
                </a:lnTo>
                <a:lnTo>
                  <a:pt x="199644" y="377951"/>
                </a:lnTo>
                <a:lnTo>
                  <a:pt x="199644" y="508253"/>
                </a:lnTo>
                <a:lnTo>
                  <a:pt x="202692" y="504767"/>
                </a:lnTo>
                <a:lnTo>
                  <a:pt x="202692" y="476249"/>
                </a:lnTo>
                <a:lnTo>
                  <a:pt x="209550" y="468397"/>
                </a:lnTo>
                <a:close/>
              </a:path>
              <a:path w="422275" h="508635">
                <a:moveTo>
                  <a:pt x="218694" y="50326"/>
                </a:moveTo>
                <a:lnTo>
                  <a:pt x="218694" y="25145"/>
                </a:lnTo>
                <a:lnTo>
                  <a:pt x="202692" y="32003"/>
                </a:lnTo>
                <a:lnTo>
                  <a:pt x="218694" y="50326"/>
                </a:lnTo>
                <a:close/>
              </a:path>
              <a:path w="422275" h="508635">
                <a:moveTo>
                  <a:pt x="218694" y="149351"/>
                </a:moveTo>
                <a:lnTo>
                  <a:pt x="218694" y="50326"/>
                </a:lnTo>
                <a:lnTo>
                  <a:pt x="202692" y="32003"/>
                </a:lnTo>
                <a:lnTo>
                  <a:pt x="202692" y="130301"/>
                </a:lnTo>
                <a:lnTo>
                  <a:pt x="209550" y="130301"/>
                </a:lnTo>
                <a:lnTo>
                  <a:pt x="209550" y="149351"/>
                </a:lnTo>
                <a:lnTo>
                  <a:pt x="218694" y="149351"/>
                </a:lnTo>
                <a:close/>
              </a:path>
              <a:path w="422275" h="508635">
                <a:moveTo>
                  <a:pt x="402336" y="276407"/>
                </a:moveTo>
                <a:lnTo>
                  <a:pt x="402336" y="260603"/>
                </a:lnTo>
                <a:lnTo>
                  <a:pt x="396679" y="254126"/>
                </a:lnTo>
                <a:lnTo>
                  <a:pt x="202692" y="476249"/>
                </a:lnTo>
                <a:lnTo>
                  <a:pt x="218694" y="482345"/>
                </a:lnTo>
                <a:lnTo>
                  <a:pt x="218694" y="486463"/>
                </a:lnTo>
                <a:lnTo>
                  <a:pt x="402336" y="276407"/>
                </a:lnTo>
                <a:close/>
              </a:path>
              <a:path w="422275" h="508635">
                <a:moveTo>
                  <a:pt x="218694" y="486463"/>
                </a:moveTo>
                <a:lnTo>
                  <a:pt x="218694" y="482345"/>
                </a:lnTo>
                <a:lnTo>
                  <a:pt x="202692" y="476249"/>
                </a:lnTo>
                <a:lnTo>
                  <a:pt x="202692" y="504767"/>
                </a:lnTo>
                <a:lnTo>
                  <a:pt x="218694" y="486463"/>
                </a:lnTo>
                <a:close/>
              </a:path>
              <a:path w="422275" h="508635">
                <a:moveTo>
                  <a:pt x="402336" y="260603"/>
                </a:moveTo>
                <a:lnTo>
                  <a:pt x="402336" y="247649"/>
                </a:lnTo>
                <a:lnTo>
                  <a:pt x="396679" y="254126"/>
                </a:lnTo>
                <a:lnTo>
                  <a:pt x="402336" y="260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1"/>
          <p:cNvSpPr/>
          <p:nvPr/>
        </p:nvSpPr>
        <p:spPr>
          <a:xfrm>
            <a:off x="7162559" y="2027536"/>
            <a:ext cx="755650" cy="171450"/>
          </a:xfrm>
          <a:custGeom>
            <a:avLst/>
            <a:gdLst/>
            <a:ahLst/>
            <a:cxnLst/>
            <a:rect l="l" t="t" r="r" b="b"/>
            <a:pathLst>
              <a:path w="755650" h="171450">
                <a:moveTo>
                  <a:pt x="679063" y="85235"/>
                </a:moveTo>
                <a:lnTo>
                  <a:pt x="646714" y="66472"/>
                </a:lnTo>
                <a:lnTo>
                  <a:pt x="0" y="66472"/>
                </a:lnTo>
                <a:lnTo>
                  <a:pt x="0" y="104572"/>
                </a:lnTo>
                <a:lnTo>
                  <a:pt x="646102" y="104572"/>
                </a:lnTo>
                <a:lnTo>
                  <a:pt x="679063" y="85235"/>
                </a:lnTo>
                <a:close/>
              </a:path>
              <a:path w="755650" h="171450">
                <a:moveTo>
                  <a:pt x="755142" y="85522"/>
                </a:moveTo>
                <a:lnTo>
                  <a:pt x="612660" y="2464"/>
                </a:lnTo>
                <a:lnTo>
                  <a:pt x="605380" y="0"/>
                </a:lnTo>
                <a:lnTo>
                  <a:pt x="597890" y="464"/>
                </a:lnTo>
                <a:lnTo>
                  <a:pt x="591115" y="3643"/>
                </a:lnTo>
                <a:lnTo>
                  <a:pt x="585977" y="9322"/>
                </a:lnTo>
                <a:lnTo>
                  <a:pt x="583518" y="16478"/>
                </a:lnTo>
                <a:lnTo>
                  <a:pt x="583984" y="23705"/>
                </a:lnTo>
                <a:lnTo>
                  <a:pt x="587163" y="30218"/>
                </a:lnTo>
                <a:lnTo>
                  <a:pt x="592848" y="35230"/>
                </a:lnTo>
                <a:lnTo>
                  <a:pt x="646714" y="66472"/>
                </a:lnTo>
                <a:lnTo>
                  <a:pt x="717042" y="66472"/>
                </a:lnTo>
                <a:lnTo>
                  <a:pt x="717042" y="107732"/>
                </a:lnTo>
                <a:lnTo>
                  <a:pt x="755142" y="85522"/>
                </a:lnTo>
                <a:close/>
              </a:path>
              <a:path w="755650" h="171450">
                <a:moveTo>
                  <a:pt x="717042" y="107732"/>
                </a:moveTo>
                <a:lnTo>
                  <a:pt x="717042" y="104572"/>
                </a:lnTo>
                <a:lnTo>
                  <a:pt x="646102" y="104572"/>
                </a:lnTo>
                <a:lnTo>
                  <a:pt x="592848" y="135814"/>
                </a:lnTo>
                <a:lnTo>
                  <a:pt x="587163" y="140827"/>
                </a:lnTo>
                <a:lnTo>
                  <a:pt x="583984" y="147339"/>
                </a:lnTo>
                <a:lnTo>
                  <a:pt x="583518" y="154566"/>
                </a:lnTo>
                <a:lnTo>
                  <a:pt x="585977" y="161722"/>
                </a:lnTo>
                <a:lnTo>
                  <a:pt x="591115" y="167401"/>
                </a:lnTo>
                <a:lnTo>
                  <a:pt x="597890" y="170580"/>
                </a:lnTo>
                <a:lnTo>
                  <a:pt x="605380" y="171045"/>
                </a:lnTo>
                <a:lnTo>
                  <a:pt x="612660" y="168580"/>
                </a:lnTo>
                <a:lnTo>
                  <a:pt x="717042" y="107732"/>
                </a:lnTo>
                <a:close/>
              </a:path>
              <a:path w="755650" h="171450">
                <a:moveTo>
                  <a:pt x="707148" y="104572"/>
                </a:moveTo>
                <a:lnTo>
                  <a:pt x="707148" y="101524"/>
                </a:lnTo>
                <a:lnTo>
                  <a:pt x="679063" y="85235"/>
                </a:lnTo>
                <a:lnTo>
                  <a:pt x="646102" y="104572"/>
                </a:lnTo>
                <a:lnTo>
                  <a:pt x="707148" y="104572"/>
                </a:lnTo>
                <a:close/>
              </a:path>
              <a:path w="755650" h="171450">
                <a:moveTo>
                  <a:pt x="717042" y="104572"/>
                </a:moveTo>
                <a:lnTo>
                  <a:pt x="717042" y="66472"/>
                </a:lnTo>
                <a:lnTo>
                  <a:pt x="646714" y="66472"/>
                </a:lnTo>
                <a:lnTo>
                  <a:pt x="679063" y="85235"/>
                </a:lnTo>
                <a:lnTo>
                  <a:pt x="707148" y="68758"/>
                </a:lnTo>
                <a:lnTo>
                  <a:pt x="707148" y="104572"/>
                </a:lnTo>
                <a:lnTo>
                  <a:pt x="717042" y="104572"/>
                </a:lnTo>
                <a:close/>
              </a:path>
              <a:path w="755650" h="171450">
                <a:moveTo>
                  <a:pt x="707148" y="101524"/>
                </a:moveTo>
                <a:lnTo>
                  <a:pt x="707148" y="68758"/>
                </a:lnTo>
                <a:lnTo>
                  <a:pt x="679063" y="85235"/>
                </a:lnTo>
                <a:lnTo>
                  <a:pt x="707148" y="101524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2"/>
          <p:cNvSpPr/>
          <p:nvPr/>
        </p:nvSpPr>
        <p:spPr>
          <a:xfrm>
            <a:off x="7165989" y="2113059"/>
            <a:ext cx="0" cy="2681605"/>
          </a:xfrm>
          <a:custGeom>
            <a:avLst/>
            <a:gdLst/>
            <a:ahLst/>
            <a:cxnLst/>
            <a:rect l="l" t="t" r="r" b="b"/>
            <a:pathLst>
              <a:path h="2681604">
                <a:moveTo>
                  <a:pt x="0" y="0"/>
                </a:moveTo>
                <a:lnTo>
                  <a:pt x="0" y="2681478"/>
                </a:lnTo>
              </a:path>
            </a:pathLst>
          </a:custGeom>
          <a:ln w="44957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3"/>
          <p:cNvSpPr/>
          <p:nvPr/>
        </p:nvSpPr>
        <p:spPr>
          <a:xfrm>
            <a:off x="6088140" y="4794537"/>
            <a:ext cx="1081405" cy="0"/>
          </a:xfrm>
          <a:custGeom>
            <a:avLst/>
            <a:gdLst/>
            <a:ahLst/>
            <a:cxnLst/>
            <a:rect l="l" t="t" r="r" b="b"/>
            <a:pathLst>
              <a:path w="1081404">
                <a:moveTo>
                  <a:pt x="0" y="0"/>
                </a:moveTo>
                <a:lnTo>
                  <a:pt x="1081277" y="0"/>
                </a:lnTo>
              </a:path>
            </a:pathLst>
          </a:custGeom>
          <a:ln w="38100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4"/>
          <p:cNvSpPr/>
          <p:nvPr/>
        </p:nvSpPr>
        <p:spPr>
          <a:xfrm>
            <a:off x="6010244" y="4534695"/>
            <a:ext cx="171450" cy="260350"/>
          </a:xfrm>
          <a:custGeom>
            <a:avLst/>
            <a:gdLst/>
            <a:ahLst/>
            <a:cxnLst/>
            <a:rect l="l" t="t" r="r" b="b"/>
            <a:pathLst>
              <a:path w="171450" h="260350">
                <a:moveTo>
                  <a:pt x="85234" y="184518"/>
                </a:moveTo>
                <a:lnTo>
                  <a:pt x="35236" y="98298"/>
                </a:lnTo>
                <a:lnTo>
                  <a:pt x="30218" y="92618"/>
                </a:lnTo>
                <a:lnTo>
                  <a:pt x="23704" y="89439"/>
                </a:lnTo>
                <a:lnTo>
                  <a:pt x="16476" y="88975"/>
                </a:lnTo>
                <a:lnTo>
                  <a:pt x="9315" y="91439"/>
                </a:lnTo>
                <a:lnTo>
                  <a:pt x="3643" y="96452"/>
                </a:lnTo>
                <a:lnTo>
                  <a:pt x="466" y="102965"/>
                </a:lnTo>
                <a:lnTo>
                  <a:pt x="0" y="110192"/>
                </a:lnTo>
                <a:lnTo>
                  <a:pt x="2457" y="117348"/>
                </a:lnTo>
                <a:lnTo>
                  <a:pt x="66465" y="227159"/>
                </a:lnTo>
                <a:lnTo>
                  <a:pt x="66465" y="221741"/>
                </a:lnTo>
                <a:lnTo>
                  <a:pt x="68764" y="221741"/>
                </a:lnTo>
                <a:lnTo>
                  <a:pt x="68764" y="212598"/>
                </a:lnTo>
                <a:lnTo>
                  <a:pt x="85234" y="184518"/>
                </a:lnTo>
                <a:close/>
              </a:path>
              <a:path w="171450" h="260350">
                <a:moveTo>
                  <a:pt x="104565" y="151561"/>
                </a:moveTo>
                <a:lnTo>
                  <a:pt x="104565" y="0"/>
                </a:lnTo>
                <a:lnTo>
                  <a:pt x="66465" y="0"/>
                </a:lnTo>
                <a:lnTo>
                  <a:pt x="66465" y="152151"/>
                </a:lnTo>
                <a:lnTo>
                  <a:pt x="85234" y="184518"/>
                </a:lnTo>
                <a:lnTo>
                  <a:pt x="104565" y="151561"/>
                </a:lnTo>
                <a:close/>
              </a:path>
              <a:path w="171450" h="260350">
                <a:moveTo>
                  <a:pt x="104565" y="227164"/>
                </a:moveTo>
                <a:lnTo>
                  <a:pt x="104565" y="221741"/>
                </a:lnTo>
                <a:lnTo>
                  <a:pt x="66465" y="221741"/>
                </a:lnTo>
                <a:lnTo>
                  <a:pt x="66465" y="227159"/>
                </a:lnTo>
                <a:lnTo>
                  <a:pt x="85515" y="259841"/>
                </a:lnTo>
                <a:lnTo>
                  <a:pt x="104565" y="227164"/>
                </a:lnTo>
                <a:close/>
              </a:path>
              <a:path w="171450" h="260350">
                <a:moveTo>
                  <a:pt x="101517" y="212598"/>
                </a:moveTo>
                <a:lnTo>
                  <a:pt x="85234" y="184518"/>
                </a:lnTo>
                <a:lnTo>
                  <a:pt x="68764" y="212598"/>
                </a:lnTo>
                <a:lnTo>
                  <a:pt x="101517" y="212598"/>
                </a:lnTo>
                <a:close/>
              </a:path>
              <a:path w="171450" h="260350">
                <a:moveTo>
                  <a:pt x="101517" y="221741"/>
                </a:moveTo>
                <a:lnTo>
                  <a:pt x="101517" y="212598"/>
                </a:lnTo>
                <a:lnTo>
                  <a:pt x="68764" y="212598"/>
                </a:lnTo>
                <a:lnTo>
                  <a:pt x="68764" y="221741"/>
                </a:lnTo>
                <a:lnTo>
                  <a:pt x="101517" y="221741"/>
                </a:lnTo>
                <a:close/>
              </a:path>
              <a:path w="171450" h="260350">
                <a:moveTo>
                  <a:pt x="171045" y="110192"/>
                </a:moveTo>
                <a:lnTo>
                  <a:pt x="170580" y="102965"/>
                </a:lnTo>
                <a:lnTo>
                  <a:pt x="167400" y="96452"/>
                </a:lnTo>
                <a:lnTo>
                  <a:pt x="161715" y="91439"/>
                </a:lnTo>
                <a:lnTo>
                  <a:pt x="154565" y="88975"/>
                </a:lnTo>
                <a:lnTo>
                  <a:pt x="147337" y="89439"/>
                </a:lnTo>
                <a:lnTo>
                  <a:pt x="140821" y="92618"/>
                </a:lnTo>
                <a:lnTo>
                  <a:pt x="135807" y="98298"/>
                </a:lnTo>
                <a:lnTo>
                  <a:pt x="85234" y="184518"/>
                </a:lnTo>
                <a:lnTo>
                  <a:pt x="101517" y="212598"/>
                </a:lnTo>
                <a:lnTo>
                  <a:pt x="101517" y="221741"/>
                </a:lnTo>
                <a:lnTo>
                  <a:pt x="104565" y="221741"/>
                </a:lnTo>
                <a:lnTo>
                  <a:pt x="104565" y="227164"/>
                </a:lnTo>
                <a:lnTo>
                  <a:pt x="168586" y="117348"/>
                </a:lnTo>
                <a:lnTo>
                  <a:pt x="171045" y="110192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5"/>
          <p:cNvSpPr/>
          <p:nvPr/>
        </p:nvSpPr>
        <p:spPr>
          <a:xfrm>
            <a:off x="7314972" y="3020422"/>
            <a:ext cx="616585" cy="172085"/>
          </a:xfrm>
          <a:custGeom>
            <a:avLst/>
            <a:gdLst/>
            <a:ahLst/>
            <a:cxnLst/>
            <a:rect l="l" t="t" r="r" b="b"/>
            <a:pathLst>
              <a:path w="616584" h="172085">
                <a:moveTo>
                  <a:pt x="540967" y="85903"/>
                </a:moveTo>
                <a:lnTo>
                  <a:pt x="507465" y="66472"/>
                </a:lnTo>
                <a:lnTo>
                  <a:pt x="0" y="66472"/>
                </a:lnTo>
                <a:lnTo>
                  <a:pt x="0" y="104572"/>
                </a:lnTo>
                <a:lnTo>
                  <a:pt x="508779" y="104572"/>
                </a:lnTo>
                <a:lnTo>
                  <a:pt x="540967" y="85903"/>
                </a:lnTo>
                <a:close/>
              </a:path>
              <a:path w="616584" h="172085">
                <a:moveTo>
                  <a:pt x="616457" y="85522"/>
                </a:moveTo>
                <a:lnTo>
                  <a:pt x="473964" y="2464"/>
                </a:lnTo>
                <a:lnTo>
                  <a:pt x="466806" y="0"/>
                </a:lnTo>
                <a:lnTo>
                  <a:pt x="459576" y="464"/>
                </a:lnTo>
                <a:lnTo>
                  <a:pt x="453063" y="3643"/>
                </a:lnTo>
                <a:lnTo>
                  <a:pt x="448055" y="9322"/>
                </a:lnTo>
                <a:lnTo>
                  <a:pt x="445591" y="16597"/>
                </a:lnTo>
                <a:lnTo>
                  <a:pt x="446055" y="24086"/>
                </a:lnTo>
                <a:lnTo>
                  <a:pt x="449234" y="30860"/>
                </a:lnTo>
                <a:lnTo>
                  <a:pt x="454914" y="35992"/>
                </a:lnTo>
                <a:lnTo>
                  <a:pt x="507465" y="66472"/>
                </a:lnTo>
                <a:lnTo>
                  <a:pt x="579120" y="66472"/>
                </a:lnTo>
                <a:lnTo>
                  <a:pt x="579120" y="107486"/>
                </a:lnTo>
                <a:lnTo>
                  <a:pt x="616457" y="85522"/>
                </a:lnTo>
                <a:close/>
              </a:path>
              <a:path w="616584" h="172085">
                <a:moveTo>
                  <a:pt x="579120" y="107486"/>
                </a:moveTo>
                <a:lnTo>
                  <a:pt x="579120" y="104572"/>
                </a:lnTo>
                <a:lnTo>
                  <a:pt x="508779" y="104572"/>
                </a:lnTo>
                <a:lnTo>
                  <a:pt x="454914" y="135814"/>
                </a:lnTo>
                <a:lnTo>
                  <a:pt x="449234" y="140946"/>
                </a:lnTo>
                <a:lnTo>
                  <a:pt x="446055" y="147720"/>
                </a:lnTo>
                <a:lnTo>
                  <a:pt x="445591" y="155209"/>
                </a:lnTo>
                <a:lnTo>
                  <a:pt x="448055" y="162484"/>
                </a:lnTo>
                <a:lnTo>
                  <a:pt x="453063" y="167842"/>
                </a:lnTo>
                <a:lnTo>
                  <a:pt x="459576" y="171057"/>
                </a:lnTo>
                <a:lnTo>
                  <a:pt x="466806" y="171700"/>
                </a:lnTo>
                <a:lnTo>
                  <a:pt x="473964" y="169342"/>
                </a:lnTo>
                <a:lnTo>
                  <a:pt x="579120" y="107486"/>
                </a:lnTo>
                <a:close/>
              </a:path>
              <a:path w="616584" h="172085">
                <a:moveTo>
                  <a:pt x="579120" y="104572"/>
                </a:moveTo>
                <a:lnTo>
                  <a:pt x="579120" y="66472"/>
                </a:lnTo>
                <a:lnTo>
                  <a:pt x="507465" y="66472"/>
                </a:lnTo>
                <a:lnTo>
                  <a:pt x="540967" y="85903"/>
                </a:lnTo>
                <a:lnTo>
                  <a:pt x="569214" y="69520"/>
                </a:lnTo>
                <a:lnTo>
                  <a:pt x="569214" y="104572"/>
                </a:lnTo>
                <a:lnTo>
                  <a:pt x="579120" y="104572"/>
                </a:lnTo>
                <a:close/>
              </a:path>
              <a:path w="616584" h="172085">
                <a:moveTo>
                  <a:pt x="569214" y="104572"/>
                </a:moveTo>
                <a:lnTo>
                  <a:pt x="569214" y="102286"/>
                </a:lnTo>
                <a:lnTo>
                  <a:pt x="540967" y="85903"/>
                </a:lnTo>
                <a:lnTo>
                  <a:pt x="508779" y="104572"/>
                </a:lnTo>
                <a:lnTo>
                  <a:pt x="569214" y="104572"/>
                </a:lnTo>
                <a:close/>
              </a:path>
              <a:path w="616584" h="172085">
                <a:moveTo>
                  <a:pt x="569214" y="102286"/>
                </a:moveTo>
                <a:lnTo>
                  <a:pt x="569214" y="69520"/>
                </a:lnTo>
                <a:lnTo>
                  <a:pt x="540967" y="85903"/>
                </a:lnTo>
                <a:lnTo>
                  <a:pt x="569214" y="102286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6"/>
          <p:cNvSpPr/>
          <p:nvPr/>
        </p:nvSpPr>
        <p:spPr>
          <a:xfrm>
            <a:off x="7318389" y="3105945"/>
            <a:ext cx="0" cy="1982470"/>
          </a:xfrm>
          <a:custGeom>
            <a:avLst/>
            <a:gdLst/>
            <a:ahLst/>
            <a:cxnLst/>
            <a:rect l="l" t="t" r="r" b="b"/>
            <a:pathLst>
              <a:path h="1982470">
                <a:moveTo>
                  <a:pt x="0" y="0"/>
                </a:moveTo>
                <a:lnTo>
                  <a:pt x="0" y="1981962"/>
                </a:lnTo>
              </a:path>
            </a:pathLst>
          </a:custGeom>
          <a:ln w="44957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7"/>
          <p:cNvSpPr/>
          <p:nvPr/>
        </p:nvSpPr>
        <p:spPr>
          <a:xfrm>
            <a:off x="6208363" y="4534695"/>
            <a:ext cx="171450" cy="553720"/>
          </a:xfrm>
          <a:custGeom>
            <a:avLst/>
            <a:gdLst/>
            <a:ahLst/>
            <a:cxnLst/>
            <a:rect l="l" t="t" r="r" b="b"/>
            <a:pathLst>
              <a:path w="171450" h="553720">
                <a:moveTo>
                  <a:pt x="85240" y="477123"/>
                </a:moveTo>
                <a:lnTo>
                  <a:pt x="35225" y="390905"/>
                </a:lnTo>
                <a:lnTo>
                  <a:pt x="30218" y="385226"/>
                </a:lnTo>
                <a:lnTo>
                  <a:pt x="23706" y="382047"/>
                </a:lnTo>
                <a:lnTo>
                  <a:pt x="16479" y="381583"/>
                </a:lnTo>
                <a:lnTo>
                  <a:pt x="9329" y="384048"/>
                </a:lnTo>
                <a:lnTo>
                  <a:pt x="3643" y="389179"/>
                </a:lnTo>
                <a:lnTo>
                  <a:pt x="461" y="395954"/>
                </a:lnTo>
                <a:lnTo>
                  <a:pt x="0" y="403443"/>
                </a:lnTo>
                <a:lnTo>
                  <a:pt x="2471" y="410717"/>
                </a:lnTo>
                <a:lnTo>
                  <a:pt x="66479" y="520529"/>
                </a:lnTo>
                <a:lnTo>
                  <a:pt x="66479" y="515112"/>
                </a:lnTo>
                <a:lnTo>
                  <a:pt x="68765" y="515112"/>
                </a:lnTo>
                <a:lnTo>
                  <a:pt x="68765" y="505205"/>
                </a:lnTo>
                <a:lnTo>
                  <a:pt x="85240" y="477123"/>
                </a:lnTo>
                <a:close/>
              </a:path>
              <a:path w="171450" h="553720">
                <a:moveTo>
                  <a:pt x="104579" y="444159"/>
                </a:moveTo>
                <a:lnTo>
                  <a:pt x="104579" y="0"/>
                </a:lnTo>
                <a:lnTo>
                  <a:pt x="66479" y="0"/>
                </a:lnTo>
                <a:lnTo>
                  <a:pt x="66479" y="444783"/>
                </a:lnTo>
                <a:lnTo>
                  <a:pt x="85240" y="477123"/>
                </a:lnTo>
                <a:lnTo>
                  <a:pt x="104579" y="444159"/>
                </a:lnTo>
                <a:close/>
              </a:path>
              <a:path w="171450" h="553720">
                <a:moveTo>
                  <a:pt x="104579" y="520524"/>
                </a:moveTo>
                <a:lnTo>
                  <a:pt x="104579" y="515112"/>
                </a:lnTo>
                <a:lnTo>
                  <a:pt x="66479" y="515112"/>
                </a:lnTo>
                <a:lnTo>
                  <a:pt x="66479" y="520529"/>
                </a:lnTo>
                <a:lnTo>
                  <a:pt x="85529" y="553212"/>
                </a:lnTo>
                <a:lnTo>
                  <a:pt x="104579" y="520524"/>
                </a:lnTo>
                <a:close/>
              </a:path>
              <a:path w="171450" h="553720">
                <a:moveTo>
                  <a:pt x="101531" y="505205"/>
                </a:moveTo>
                <a:lnTo>
                  <a:pt x="85240" y="477123"/>
                </a:lnTo>
                <a:lnTo>
                  <a:pt x="68765" y="505205"/>
                </a:lnTo>
                <a:lnTo>
                  <a:pt x="101531" y="505205"/>
                </a:lnTo>
                <a:close/>
              </a:path>
              <a:path w="171450" h="553720">
                <a:moveTo>
                  <a:pt x="101531" y="515112"/>
                </a:moveTo>
                <a:lnTo>
                  <a:pt x="101531" y="505205"/>
                </a:lnTo>
                <a:lnTo>
                  <a:pt x="68765" y="505205"/>
                </a:lnTo>
                <a:lnTo>
                  <a:pt x="68765" y="515112"/>
                </a:lnTo>
                <a:lnTo>
                  <a:pt x="101531" y="515112"/>
                </a:lnTo>
                <a:close/>
              </a:path>
              <a:path w="171450" h="553720">
                <a:moveTo>
                  <a:pt x="171045" y="403443"/>
                </a:moveTo>
                <a:lnTo>
                  <a:pt x="170581" y="395954"/>
                </a:lnTo>
                <a:lnTo>
                  <a:pt x="167403" y="389179"/>
                </a:lnTo>
                <a:lnTo>
                  <a:pt x="161729" y="384048"/>
                </a:lnTo>
                <a:lnTo>
                  <a:pt x="154568" y="381583"/>
                </a:lnTo>
                <a:lnTo>
                  <a:pt x="147342" y="382047"/>
                </a:lnTo>
                <a:lnTo>
                  <a:pt x="140832" y="385226"/>
                </a:lnTo>
                <a:lnTo>
                  <a:pt x="135821" y="390905"/>
                </a:lnTo>
                <a:lnTo>
                  <a:pt x="85240" y="477123"/>
                </a:lnTo>
                <a:lnTo>
                  <a:pt x="101531" y="505205"/>
                </a:lnTo>
                <a:lnTo>
                  <a:pt x="101531" y="515112"/>
                </a:lnTo>
                <a:lnTo>
                  <a:pt x="104579" y="515112"/>
                </a:lnTo>
                <a:lnTo>
                  <a:pt x="104579" y="520524"/>
                </a:lnTo>
                <a:lnTo>
                  <a:pt x="168575" y="410717"/>
                </a:lnTo>
                <a:lnTo>
                  <a:pt x="171045" y="403443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8"/>
          <p:cNvSpPr/>
          <p:nvPr/>
        </p:nvSpPr>
        <p:spPr>
          <a:xfrm>
            <a:off x="6277890" y="5087145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>
                <a:moveTo>
                  <a:pt x="0" y="0"/>
                </a:moveTo>
                <a:lnTo>
                  <a:pt x="1080516" y="0"/>
                </a:lnTo>
              </a:path>
            </a:pathLst>
          </a:custGeom>
          <a:ln w="38100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9"/>
          <p:cNvSpPr/>
          <p:nvPr/>
        </p:nvSpPr>
        <p:spPr>
          <a:xfrm>
            <a:off x="6391244" y="4525551"/>
            <a:ext cx="171450" cy="867410"/>
          </a:xfrm>
          <a:custGeom>
            <a:avLst/>
            <a:gdLst/>
            <a:ahLst/>
            <a:cxnLst/>
            <a:rect l="l" t="t" r="r" b="b"/>
            <a:pathLst>
              <a:path w="171450" h="867410">
                <a:moveTo>
                  <a:pt x="85234" y="791070"/>
                </a:moveTo>
                <a:lnTo>
                  <a:pt x="35236" y="704850"/>
                </a:lnTo>
                <a:lnTo>
                  <a:pt x="30218" y="699170"/>
                </a:lnTo>
                <a:lnTo>
                  <a:pt x="23704" y="695991"/>
                </a:lnTo>
                <a:lnTo>
                  <a:pt x="16476" y="695527"/>
                </a:lnTo>
                <a:lnTo>
                  <a:pt x="9315" y="697992"/>
                </a:lnTo>
                <a:lnTo>
                  <a:pt x="3643" y="703123"/>
                </a:lnTo>
                <a:lnTo>
                  <a:pt x="466" y="709898"/>
                </a:lnTo>
                <a:lnTo>
                  <a:pt x="0" y="717387"/>
                </a:lnTo>
                <a:lnTo>
                  <a:pt x="2457" y="724662"/>
                </a:lnTo>
                <a:lnTo>
                  <a:pt x="66465" y="834473"/>
                </a:lnTo>
                <a:lnTo>
                  <a:pt x="66465" y="829055"/>
                </a:lnTo>
                <a:lnTo>
                  <a:pt x="68764" y="829055"/>
                </a:lnTo>
                <a:lnTo>
                  <a:pt x="68764" y="819150"/>
                </a:lnTo>
                <a:lnTo>
                  <a:pt x="85234" y="791070"/>
                </a:lnTo>
                <a:close/>
              </a:path>
              <a:path w="171450" h="867410">
                <a:moveTo>
                  <a:pt x="104565" y="758113"/>
                </a:moveTo>
                <a:lnTo>
                  <a:pt x="104565" y="0"/>
                </a:lnTo>
                <a:lnTo>
                  <a:pt x="66465" y="0"/>
                </a:lnTo>
                <a:lnTo>
                  <a:pt x="66465" y="758703"/>
                </a:lnTo>
                <a:lnTo>
                  <a:pt x="85234" y="791070"/>
                </a:lnTo>
                <a:lnTo>
                  <a:pt x="104565" y="758113"/>
                </a:lnTo>
                <a:close/>
              </a:path>
              <a:path w="171450" h="867410">
                <a:moveTo>
                  <a:pt x="104565" y="834478"/>
                </a:moveTo>
                <a:lnTo>
                  <a:pt x="104565" y="829055"/>
                </a:lnTo>
                <a:lnTo>
                  <a:pt x="66465" y="829055"/>
                </a:lnTo>
                <a:lnTo>
                  <a:pt x="66465" y="834473"/>
                </a:lnTo>
                <a:lnTo>
                  <a:pt x="85515" y="867156"/>
                </a:lnTo>
                <a:lnTo>
                  <a:pt x="104565" y="834478"/>
                </a:lnTo>
                <a:close/>
              </a:path>
              <a:path w="171450" h="867410">
                <a:moveTo>
                  <a:pt x="101517" y="819150"/>
                </a:moveTo>
                <a:lnTo>
                  <a:pt x="85234" y="791070"/>
                </a:lnTo>
                <a:lnTo>
                  <a:pt x="68764" y="819150"/>
                </a:lnTo>
                <a:lnTo>
                  <a:pt x="101517" y="819150"/>
                </a:lnTo>
                <a:close/>
              </a:path>
              <a:path w="171450" h="867410">
                <a:moveTo>
                  <a:pt x="101517" y="829055"/>
                </a:moveTo>
                <a:lnTo>
                  <a:pt x="101517" y="819150"/>
                </a:lnTo>
                <a:lnTo>
                  <a:pt x="68764" y="819150"/>
                </a:lnTo>
                <a:lnTo>
                  <a:pt x="68764" y="829055"/>
                </a:lnTo>
                <a:lnTo>
                  <a:pt x="101517" y="829055"/>
                </a:lnTo>
                <a:close/>
              </a:path>
              <a:path w="171450" h="867410">
                <a:moveTo>
                  <a:pt x="171045" y="717387"/>
                </a:moveTo>
                <a:lnTo>
                  <a:pt x="170580" y="709898"/>
                </a:lnTo>
                <a:lnTo>
                  <a:pt x="167400" y="703123"/>
                </a:lnTo>
                <a:lnTo>
                  <a:pt x="161715" y="697992"/>
                </a:lnTo>
                <a:lnTo>
                  <a:pt x="154565" y="695527"/>
                </a:lnTo>
                <a:lnTo>
                  <a:pt x="147337" y="695991"/>
                </a:lnTo>
                <a:lnTo>
                  <a:pt x="140821" y="699170"/>
                </a:lnTo>
                <a:lnTo>
                  <a:pt x="135807" y="704850"/>
                </a:lnTo>
                <a:lnTo>
                  <a:pt x="85234" y="791070"/>
                </a:lnTo>
                <a:lnTo>
                  <a:pt x="101517" y="819150"/>
                </a:lnTo>
                <a:lnTo>
                  <a:pt x="101517" y="829055"/>
                </a:lnTo>
                <a:lnTo>
                  <a:pt x="104565" y="829055"/>
                </a:lnTo>
                <a:lnTo>
                  <a:pt x="104565" y="834478"/>
                </a:lnTo>
                <a:lnTo>
                  <a:pt x="168586" y="724662"/>
                </a:lnTo>
                <a:lnTo>
                  <a:pt x="171045" y="717387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0"/>
          <p:cNvSpPr/>
          <p:nvPr/>
        </p:nvSpPr>
        <p:spPr>
          <a:xfrm>
            <a:off x="6479820" y="5391945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>
                <a:moveTo>
                  <a:pt x="0" y="0"/>
                </a:moveTo>
                <a:lnTo>
                  <a:pt x="1002029" y="0"/>
                </a:lnTo>
              </a:path>
            </a:pathLst>
          </a:custGeom>
          <a:ln w="38100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1"/>
          <p:cNvSpPr/>
          <p:nvPr/>
        </p:nvSpPr>
        <p:spPr>
          <a:xfrm>
            <a:off x="7467372" y="4095604"/>
            <a:ext cx="464184" cy="171450"/>
          </a:xfrm>
          <a:custGeom>
            <a:avLst/>
            <a:gdLst/>
            <a:ahLst/>
            <a:cxnLst/>
            <a:rect l="l" t="t" r="r" b="b"/>
            <a:pathLst>
              <a:path w="464184" h="171450">
                <a:moveTo>
                  <a:pt x="388728" y="85235"/>
                </a:moveTo>
                <a:lnTo>
                  <a:pt x="356379" y="66472"/>
                </a:lnTo>
                <a:lnTo>
                  <a:pt x="0" y="66472"/>
                </a:lnTo>
                <a:lnTo>
                  <a:pt x="0" y="104572"/>
                </a:lnTo>
                <a:lnTo>
                  <a:pt x="355767" y="104572"/>
                </a:lnTo>
                <a:lnTo>
                  <a:pt x="388728" y="85235"/>
                </a:lnTo>
                <a:close/>
              </a:path>
              <a:path w="464184" h="171450">
                <a:moveTo>
                  <a:pt x="464057" y="85522"/>
                </a:moveTo>
                <a:lnTo>
                  <a:pt x="321564" y="2464"/>
                </a:lnTo>
                <a:lnTo>
                  <a:pt x="314406" y="0"/>
                </a:lnTo>
                <a:lnTo>
                  <a:pt x="307176" y="464"/>
                </a:lnTo>
                <a:lnTo>
                  <a:pt x="300663" y="3643"/>
                </a:lnTo>
                <a:lnTo>
                  <a:pt x="295655" y="9322"/>
                </a:lnTo>
                <a:lnTo>
                  <a:pt x="293191" y="16478"/>
                </a:lnTo>
                <a:lnTo>
                  <a:pt x="293655" y="23705"/>
                </a:lnTo>
                <a:lnTo>
                  <a:pt x="296834" y="30218"/>
                </a:lnTo>
                <a:lnTo>
                  <a:pt x="302514" y="35230"/>
                </a:lnTo>
                <a:lnTo>
                  <a:pt x="356379" y="66472"/>
                </a:lnTo>
                <a:lnTo>
                  <a:pt x="426720" y="66472"/>
                </a:lnTo>
                <a:lnTo>
                  <a:pt x="426720" y="107286"/>
                </a:lnTo>
                <a:lnTo>
                  <a:pt x="464057" y="85522"/>
                </a:lnTo>
                <a:close/>
              </a:path>
              <a:path w="464184" h="171450">
                <a:moveTo>
                  <a:pt x="426720" y="107286"/>
                </a:moveTo>
                <a:lnTo>
                  <a:pt x="426720" y="104572"/>
                </a:lnTo>
                <a:lnTo>
                  <a:pt x="355767" y="104572"/>
                </a:lnTo>
                <a:lnTo>
                  <a:pt x="302514" y="135814"/>
                </a:lnTo>
                <a:lnTo>
                  <a:pt x="296834" y="140827"/>
                </a:lnTo>
                <a:lnTo>
                  <a:pt x="293655" y="147339"/>
                </a:lnTo>
                <a:lnTo>
                  <a:pt x="293191" y="154566"/>
                </a:lnTo>
                <a:lnTo>
                  <a:pt x="295655" y="161722"/>
                </a:lnTo>
                <a:lnTo>
                  <a:pt x="300663" y="167401"/>
                </a:lnTo>
                <a:lnTo>
                  <a:pt x="307176" y="170580"/>
                </a:lnTo>
                <a:lnTo>
                  <a:pt x="314406" y="171045"/>
                </a:lnTo>
                <a:lnTo>
                  <a:pt x="321564" y="168580"/>
                </a:lnTo>
                <a:lnTo>
                  <a:pt x="426720" y="107286"/>
                </a:lnTo>
                <a:close/>
              </a:path>
              <a:path w="464184" h="171450">
                <a:moveTo>
                  <a:pt x="416814" y="104572"/>
                </a:moveTo>
                <a:lnTo>
                  <a:pt x="416814" y="101524"/>
                </a:lnTo>
                <a:lnTo>
                  <a:pt x="388728" y="85235"/>
                </a:lnTo>
                <a:lnTo>
                  <a:pt x="355767" y="104572"/>
                </a:lnTo>
                <a:lnTo>
                  <a:pt x="416814" y="104572"/>
                </a:lnTo>
                <a:close/>
              </a:path>
              <a:path w="464184" h="171450">
                <a:moveTo>
                  <a:pt x="426720" y="104572"/>
                </a:moveTo>
                <a:lnTo>
                  <a:pt x="426720" y="66472"/>
                </a:lnTo>
                <a:lnTo>
                  <a:pt x="356379" y="66472"/>
                </a:lnTo>
                <a:lnTo>
                  <a:pt x="388728" y="85235"/>
                </a:lnTo>
                <a:lnTo>
                  <a:pt x="416814" y="68758"/>
                </a:lnTo>
                <a:lnTo>
                  <a:pt x="416814" y="104572"/>
                </a:lnTo>
                <a:lnTo>
                  <a:pt x="426720" y="104572"/>
                </a:lnTo>
                <a:close/>
              </a:path>
              <a:path w="464184" h="171450">
                <a:moveTo>
                  <a:pt x="416814" y="101524"/>
                </a:moveTo>
                <a:lnTo>
                  <a:pt x="416814" y="68758"/>
                </a:lnTo>
                <a:lnTo>
                  <a:pt x="388728" y="85235"/>
                </a:lnTo>
                <a:lnTo>
                  <a:pt x="416814" y="101524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2"/>
          <p:cNvSpPr/>
          <p:nvPr/>
        </p:nvSpPr>
        <p:spPr>
          <a:xfrm>
            <a:off x="7478040" y="4181127"/>
            <a:ext cx="0" cy="1214120"/>
          </a:xfrm>
          <a:custGeom>
            <a:avLst/>
            <a:gdLst/>
            <a:ahLst/>
            <a:cxnLst/>
            <a:rect l="l" t="t" r="r" b="b"/>
            <a:pathLst>
              <a:path h="1214120">
                <a:moveTo>
                  <a:pt x="0" y="0"/>
                </a:moveTo>
                <a:lnTo>
                  <a:pt x="0" y="1213866"/>
                </a:lnTo>
              </a:path>
            </a:pathLst>
          </a:custGeom>
          <a:ln w="45720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3"/>
          <p:cNvSpPr/>
          <p:nvPr/>
        </p:nvSpPr>
        <p:spPr>
          <a:xfrm>
            <a:off x="6558889" y="4515645"/>
            <a:ext cx="171450" cy="1182370"/>
          </a:xfrm>
          <a:custGeom>
            <a:avLst/>
            <a:gdLst/>
            <a:ahLst/>
            <a:cxnLst/>
            <a:rect l="l" t="t" r="r" b="b"/>
            <a:pathLst>
              <a:path w="171450" h="1182370">
                <a:moveTo>
                  <a:pt x="85225" y="1105770"/>
                </a:moveTo>
                <a:lnTo>
                  <a:pt x="35230" y="1019555"/>
                </a:lnTo>
                <a:lnTo>
                  <a:pt x="30218" y="1013876"/>
                </a:lnTo>
                <a:lnTo>
                  <a:pt x="23703" y="1010697"/>
                </a:lnTo>
                <a:lnTo>
                  <a:pt x="16473" y="1010233"/>
                </a:lnTo>
                <a:lnTo>
                  <a:pt x="9310" y="1012698"/>
                </a:lnTo>
                <a:lnTo>
                  <a:pt x="3638" y="1017829"/>
                </a:lnTo>
                <a:lnTo>
                  <a:pt x="462" y="1024604"/>
                </a:lnTo>
                <a:lnTo>
                  <a:pt x="0" y="1032093"/>
                </a:lnTo>
                <a:lnTo>
                  <a:pt x="2464" y="1039367"/>
                </a:lnTo>
                <a:lnTo>
                  <a:pt x="66460" y="1149174"/>
                </a:lnTo>
                <a:lnTo>
                  <a:pt x="66460" y="1143762"/>
                </a:lnTo>
                <a:lnTo>
                  <a:pt x="68746" y="1143762"/>
                </a:lnTo>
                <a:lnTo>
                  <a:pt x="68746" y="1133855"/>
                </a:lnTo>
                <a:lnTo>
                  <a:pt x="85225" y="1105770"/>
                </a:lnTo>
                <a:close/>
              </a:path>
              <a:path w="171450" h="1182370">
                <a:moveTo>
                  <a:pt x="104560" y="1072820"/>
                </a:moveTo>
                <a:lnTo>
                  <a:pt x="104560" y="0"/>
                </a:lnTo>
                <a:lnTo>
                  <a:pt x="66460" y="0"/>
                </a:lnTo>
                <a:lnTo>
                  <a:pt x="66460" y="1073409"/>
                </a:lnTo>
                <a:lnTo>
                  <a:pt x="85225" y="1105770"/>
                </a:lnTo>
                <a:lnTo>
                  <a:pt x="104560" y="1072820"/>
                </a:lnTo>
                <a:close/>
              </a:path>
              <a:path w="171450" h="1182370">
                <a:moveTo>
                  <a:pt x="104560" y="1149184"/>
                </a:moveTo>
                <a:lnTo>
                  <a:pt x="104560" y="1143762"/>
                </a:lnTo>
                <a:lnTo>
                  <a:pt x="66460" y="1143762"/>
                </a:lnTo>
                <a:lnTo>
                  <a:pt x="66460" y="1149174"/>
                </a:lnTo>
                <a:lnTo>
                  <a:pt x="85510" y="1181862"/>
                </a:lnTo>
                <a:lnTo>
                  <a:pt x="104560" y="1149184"/>
                </a:lnTo>
                <a:close/>
              </a:path>
              <a:path w="171450" h="1182370">
                <a:moveTo>
                  <a:pt x="101512" y="1133855"/>
                </a:moveTo>
                <a:lnTo>
                  <a:pt x="85225" y="1105770"/>
                </a:lnTo>
                <a:lnTo>
                  <a:pt x="68746" y="1133855"/>
                </a:lnTo>
                <a:lnTo>
                  <a:pt x="101512" y="1133855"/>
                </a:lnTo>
                <a:close/>
              </a:path>
              <a:path w="171450" h="1182370">
                <a:moveTo>
                  <a:pt x="101512" y="1143762"/>
                </a:moveTo>
                <a:lnTo>
                  <a:pt x="101512" y="1133855"/>
                </a:lnTo>
                <a:lnTo>
                  <a:pt x="68746" y="1133855"/>
                </a:lnTo>
                <a:lnTo>
                  <a:pt x="68746" y="1143762"/>
                </a:lnTo>
                <a:lnTo>
                  <a:pt x="101512" y="1143762"/>
                </a:lnTo>
                <a:close/>
              </a:path>
              <a:path w="171450" h="1182370">
                <a:moveTo>
                  <a:pt x="171045" y="1032093"/>
                </a:moveTo>
                <a:lnTo>
                  <a:pt x="170579" y="1024604"/>
                </a:lnTo>
                <a:lnTo>
                  <a:pt x="167396" y="1017829"/>
                </a:lnTo>
                <a:lnTo>
                  <a:pt x="161710" y="1012698"/>
                </a:lnTo>
                <a:lnTo>
                  <a:pt x="154559" y="1010233"/>
                </a:lnTo>
                <a:lnTo>
                  <a:pt x="147333" y="1010697"/>
                </a:lnTo>
                <a:lnTo>
                  <a:pt x="140821" y="1013876"/>
                </a:lnTo>
                <a:lnTo>
                  <a:pt x="135814" y="1019555"/>
                </a:lnTo>
                <a:lnTo>
                  <a:pt x="85225" y="1105770"/>
                </a:lnTo>
                <a:lnTo>
                  <a:pt x="101512" y="1133855"/>
                </a:lnTo>
                <a:lnTo>
                  <a:pt x="101512" y="1143762"/>
                </a:lnTo>
                <a:lnTo>
                  <a:pt x="104560" y="1143762"/>
                </a:lnTo>
                <a:lnTo>
                  <a:pt x="104560" y="1149184"/>
                </a:lnTo>
                <a:lnTo>
                  <a:pt x="168580" y="1039367"/>
                </a:lnTo>
                <a:lnTo>
                  <a:pt x="171045" y="1032093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4"/>
          <p:cNvSpPr/>
          <p:nvPr/>
        </p:nvSpPr>
        <p:spPr>
          <a:xfrm>
            <a:off x="6644399" y="5696744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>
                <a:moveTo>
                  <a:pt x="0" y="0"/>
                </a:moveTo>
                <a:lnTo>
                  <a:pt x="1002029" y="0"/>
                </a:lnTo>
              </a:path>
            </a:pathLst>
          </a:custGeom>
          <a:ln w="38100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5"/>
          <p:cNvSpPr/>
          <p:nvPr/>
        </p:nvSpPr>
        <p:spPr>
          <a:xfrm>
            <a:off x="7619772" y="5154022"/>
            <a:ext cx="327025" cy="172085"/>
          </a:xfrm>
          <a:custGeom>
            <a:avLst/>
            <a:gdLst/>
            <a:ahLst/>
            <a:cxnLst/>
            <a:rect l="l" t="t" r="r" b="b"/>
            <a:pathLst>
              <a:path w="327025" h="172085">
                <a:moveTo>
                  <a:pt x="251394" y="85903"/>
                </a:moveTo>
                <a:lnTo>
                  <a:pt x="217893" y="66472"/>
                </a:lnTo>
                <a:lnTo>
                  <a:pt x="0" y="66472"/>
                </a:lnTo>
                <a:lnTo>
                  <a:pt x="0" y="104572"/>
                </a:lnTo>
                <a:lnTo>
                  <a:pt x="219206" y="104572"/>
                </a:lnTo>
                <a:lnTo>
                  <a:pt x="251394" y="85903"/>
                </a:lnTo>
                <a:close/>
              </a:path>
              <a:path w="327025" h="172085">
                <a:moveTo>
                  <a:pt x="326885" y="85522"/>
                </a:moveTo>
                <a:lnTo>
                  <a:pt x="184391" y="2464"/>
                </a:lnTo>
                <a:lnTo>
                  <a:pt x="177241" y="0"/>
                </a:lnTo>
                <a:lnTo>
                  <a:pt x="170014" y="464"/>
                </a:lnTo>
                <a:lnTo>
                  <a:pt x="163502" y="3643"/>
                </a:lnTo>
                <a:lnTo>
                  <a:pt x="158496" y="9322"/>
                </a:lnTo>
                <a:lnTo>
                  <a:pt x="156031" y="16597"/>
                </a:lnTo>
                <a:lnTo>
                  <a:pt x="156494" y="24086"/>
                </a:lnTo>
                <a:lnTo>
                  <a:pt x="159669" y="30861"/>
                </a:lnTo>
                <a:lnTo>
                  <a:pt x="165341" y="35992"/>
                </a:lnTo>
                <a:lnTo>
                  <a:pt x="217893" y="66472"/>
                </a:lnTo>
                <a:lnTo>
                  <a:pt x="289559" y="66472"/>
                </a:lnTo>
                <a:lnTo>
                  <a:pt x="289559" y="107478"/>
                </a:lnTo>
                <a:lnTo>
                  <a:pt x="326885" y="85522"/>
                </a:lnTo>
                <a:close/>
              </a:path>
              <a:path w="327025" h="172085">
                <a:moveTo>
                  <a:pt x="289559" y="107478"/>
                </a:moveTo>
                <a:lnTo>
                  <a:pt x="289559" y="104572"/>
                </a:lnTo>
                <a:lnTo>
                  <a:pt x="219206" y="104572"/>
                </a:lnTo>
                <a:lnTo>
                  <a:pt x="165341" y="135814"/>
                </a:lnTo>
                <a:lnTo>
                  <a:pt x="159669" y="140946"/>
                </a:lnTo>
                <a:lnTo>
                  <a:pt x="156494" y="147720"/>
                </a:lnTo>
                <a:lnTo>
                  <a:pt x="156031" y="155209"/>
                </a:lnTo>
                <a:lnTo>
                  <a:pt x="158496" y="162484"/>
                </a:lnTo>
                <a:lnTo>
                  <a:pt x="163502" y="167842"/>
                </a:lnTo>
                <a:lnTo>
                  <a:pt x="170014" y="171057"/>
                </a:lnTo>
                <a:lnTo>
                  <a:pt x="177241" y="171700"/>
                </a:lnTo>
                <a:lnTo>
                  <a:pt x="184391" y="169342"/>
                </a:lnTo>
                <a:lnTo>
                  <a:pt x="289559" y="107478"/>
                </a:lnTo>
                <a:close/>
              </a:path>
              <a:path w="327025" h="172085">
                <a:moveTo>
                  <a:pt x="289559" y="104572"/>
                </a:moveTo>
                <a:lnTo>
                  <a:pt x="289559" y="66472"/>
                </a:lnTo>
                <a:lnTo>
                  <a:pt x="217893" y="66472"/>
                </a:lnTo>
                <a:lnTo>
                  <a:pt x="251394" y="85903"/>
                </a:lnTo>
                <a:lnTo>
                  <a:pt x="279641" y="69520"/>
                </a:lnTo>
                <a:lnTo>
                  <a:pt x="279641" y="104572"/>
                </a:lnTo>
                <a:lnTo>
                  <a:pt x="289559" y="104572"/>
                </a:lnTo>
                <a:close/>
              </a:path>
              <a:path w="327025" h="172085">
                <a:moveTo>
                  <a:pt x="279641" y="104572"/>
                </a:moveTo>
                <a:lnTo>
                  <a:pt x="279641" y="102286"/>
                </a:lnTo>
                <a:lnTo>
                  <a:pt x="251394" y="85903"/>
                </a:lnTo>
                <a:lnTo>
                  <a:pt x="219206" y="104572"/>
                </a:lnTo>
                <a:lnTo>
                  <a:pt x="279641" y="104572"/>
                </a:lnTo>
                <a:close/>
              </a:path>
              <a:path w="327025" h="172085">
                <a:moveTo>
                  <a:pt x="279641" y="102286"/>
                </a:moveTo>
                <a:lnTo>
                  <a:pt x="279641" y="69520"/>
                </a:lnTo>
                <a:lnTo>
                  <a:pt x="251394" y="85903"/>
                </a:lnTo>
                <a:lnTo>
                  <a:pt x="279641" y="102286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6"/>
          <p:cNvSpPr/>
          <p:nvPr/>
        </p:nvSpPr>
        <p:spPr>
          <a:xfrm>
            <a:off x="7643775" y="5239545"/>
            <a:ext cx="0" cy="455295"/>
          </a:xfrm>
          <a:custGeom>
            <a:avLst/>
            <a:gdLst/>
            <a:ahLst/>
            <a:cxnLst/>
            <a:rect l="l" t="t" r="r" b="b"/>
            <a:pathLst>
              <a:path h="455295">
                <a:moveTo>
                  <a:pt x="0" y="0"/>
                </a:moveTo>
                <a:lnTo>
                  <a:pt x="0" y="454913"/>
                </a:lnTo>
              </a:path>
            </a:pathLst>
          </a:custGeom>
          <a:ln w="43433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2"/>
          <p:cNvSpPr/>
          <p:nvPr/>
        </p:nvSpPr>
        <p:spPr>
          <a:xfrm>
            <a:off x="1400328" y="4439445"/>
            <a:ext cx="666750" cy="1714500"/>
          </a:xfrm>
          <a:custGeom>
            <a:avLst/>
            <a:gdLst/>
            <a:ahLst/>
            <a:cxnLst/>
            <a:rect l="l" t="t" r="r" b="b"/>
            <a:pathLst>
              <a:path w="666750" h="1714500">
                <a:moveTo>
                  <a:pt x="0" y="0"/>
                </a:moveTo>
                <a:lnTo>
                  <a:pt x="0" y="1714500"/>
                </a:lnTo>
                <a:lnTo>
                  <a:pt x="666750" y="1714500"/>
                </a:lnTo>
                <a:lnTo>
                  <a:pt x="666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3"/>
          <p:cNvSpPr/>
          <p:nvPr/>
        </p:nvSpPr>
        <p:spPr>
          <a:xfrm>
            <a:off x="1390422" y="4430301"/>
            <a:ext cx="685800" cy="1733550"/>
          </a:xfrm>
          <a:custGeom>
            <a:avLst/>
            <a:gdLst/>
            <a:ahLst/>
            <a:cxnLst/>
            <a:rect l="l" t="t" r="r" b="b"/>
            <a:pathLst>
              <a:path w="685800" h="1733550">
                <a:moveTo>
                  <a:pt x="685800" y="1728978"/>
                </a:moveTo>
                <a:lnTo>
                  <a:pt x="685800" y="4572"/>
                </a:lnTo>
                <a:lnTo>
                  <a:pt x="681990" y="0"/>
                </a:lnTo>
                <a:lnTo>
                  <a:pt x="4571" y="0"/>
                </a:lnTo>
                <a:lnTo>
                  <a:pt x="0" y="4572"/>
                </a:lnTo>
                <a:lnTo>
                  <a:pt x="0" y="1728978"/>
                </a:lnTo>
                <a:lnTo>
                  <a:pt x="4572" y="1733550"/>
                </a:lnTo>
                <a:lnTo>
                  <a:pt x="9906" y="1733550"/>
                </a:lnTo>
                <a:lnTo>
                  <a:pt x="9906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666750" y="19050"/>
                </a:lnTo>
                <a:lnTo>
                  <a:pt x="666750" y="9144"/>
                </a:lnTo>
                <a:lnTo>
                  <a:pt x="676656" y="19050"/>
                </a:lnTo>
                <a:lnTo>
                  <a:pt x="676656" y="1733550"/>
                </a:lnTo>
                <a:lnTo>
                  <a:pt x="681990" y="1733550"/>
                </a:lnTo>
                <a:lnTo>
                  <a:pt x="685800" y="1728978"/>
                </a:lnTo>
                <a:close/>
              </a:path>
              <a:path w="685800" h="1733550">
                <a:moveTo>
                  <a:pt x="19050" y="19050"/>
                </a:moveTo>
                <a:lnTo>
                  <a:pt x="19050" y="9144"/>
                </a:lnTo>
                <a:lnTo>
                  <a:pt x="9906" y="19050"/>
                </a:lnTo>
                <a:lnTo>
                  <a:pt x="19050" y="19050"/>
                </a:lnTo>
                <a:close/>
              </a:path>
              <a:path w="685800" h="1733550">
                <a:moveTo>
                  <a:pt x="19050" y="1714500"/>
                </a:moveTo>
                <a:lnTo>
                  <a:pt x="19050" y="19050"/>
                </a:lnTo>
                <a:lnTo>
                  <a:pt x="9906" y="19050"/>
                </a:lnTo>
                <a:lnTo>
                  <a:pt x="9906" y="1714500"/>
                </a:lnTo>
                <a:lnTo>
                  <a:pt x="19050" y="1714500"/>
                </a:lnTo>
                <a:close/>
              </a:path>
              <a:path w="685800" h="1733550">
                <a:moveTo>
                  <a:pt x="676656" y="1714500"/>
                </a:moveTo>
                <a:lnTo>
                  <a:pt x="9906" y="1714500"/>
                </a:lnTo>
                <a:lnTo>
                  <a:pt x="19050" y="1723644"/>
                </a:lnTo>
                <a:lnTo>
                  <a:pt x="19050" y="1733550"/>
                </a:lnTo>
                <a:lnTo>
                  <a:pt x="666750" y="1733550"/>
                </a:lnTo>
                <a:lnTo>
                  <a:pt x="666750" y="1723644"/>
                </a:lnTo>
                <a:lnTo>
                  <a:pt x="676656" y="1714500"/>
                </a:lnTo>
                <a:close/>
              </a:path>
              <a:path w="685800" h="1733550">
                <a:moveTo>
                  <a:pt x="19050" y="1733550"/>
                </a:moveTo>
                <a:lnTo>
                  <a:pt x="19050" y="1723644"/>
                </a:lnTo>
                <a:lnTo>
                  <a:pt x="9906" y="1714500"/>
                </a:lnTo>
                <a:lnTo>
                  <a:pt x="9906" y="1733550"/>
                </a:lnTo>
                <a:lnTo>
                  <a:pt x="19050" y="1733550"/>
                </a:lnTo>
                <a:close/>
              </a:path>
              <a:path w="685800" h="1733550">
                <a:moveTo>
                  <a:pt x="676656" y="19050"/>
                </a:moveTo>
                <a:lnTo>
                  <a:pt x="666750" y="9144"/>
                </a:lnTo>
                <a:lnTo>
                  <a:pt x="666750" y="19050"/>
                </a:lnTo>
                <a:lnTo>
                  <a:pt x="676656" y="19050"/>
                </a:lnTo>
                <a:close/>
              </a:path>
              <a:path w="685800" h="1733550">
                <a:moveTo>
                  <a:pt x="676656" y="1714500"/>
                </a:moveTo>
                <a:lnTo>
                  <a:pt x="676656" y="19050"/>
                </a:lnTo>
                <a:lnTo>
                  <a:pt x="666750" y="19050"/>
                </a:lnTo>
                <a:lnTo>
                  <a:pt x="666750" y="1714500"/>
                </a:lnTo>
                <a:lnTo>
                  <a:pt x="676656" y="1714500"/>
                </a:lnTo>
                <a:close/>
              </a:path>
              <a:path w="685800" h="1733550">
                <a:moveTo>
                  <a:pt x="676656" y="1733550"/>
                </a:moveTo>
                <a:lnTo>
                  <a:pt x="676656" y="1714500"/>
                </a:lnTo>
                <a:lnTo>
                  <a:pt x="666750" y="1723644"/>
                </a:lnTo>
                <a:lnTo>
                  <a:pt x="666750" y="1733550"/>
                </a:lnTo>
                <a:lnTo>
                  <a:pt x="676656" y="1733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4"/>
          <p:cNvSpPr txBox="1"/>
          <p:nvPr/>
        </p:nvSpPr>
        <p:spPr>
          <a:xfrm>
            <a:off x="1468712" y="4627203"/>
            <a:ext cx="555625" cy="1397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090"/>
              </a:lnSpc>
            </a:pPr>
            <a:r>
              <a:rPr sz="1800" b="1" dirty="0">
                <a:solidFill>
                  <a:srgbClr val="26269A"/>
                </a:solidFill>
                <a:latin typeface="Arial"/>
                <a:cs typeface="Arial"/>
              </a:rPr>
              <a:t>AXI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26269A"/>
                </a:solidFill>
                <a:latin typeface="Arial"/>
                <a:cs typeface="Arial"/>
              </a:rPr>
              <a:t>Interconnect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5"/>
          <p:cNvSpPr/>
          <p:nvPr/>
        </p:nvSpPr>
        <p:spPr>
          <a:xfrm>
            <a:off x="2067078" y="5385087"/>
            <a:ext cx="4029075" cy="0"/>
          </a:xfrm>
          <a:custGeom>
            <a:avLst/>
            <a:gdLst/>
            <a:ahLst/>
            <a:cxnLst/>
            <a:rect l="l" t="t" r="r" b="b"/>
            <a:pathLst>
              <a:path w="4029075">
                <a:moveTo>
                  <a:pt x="0" y="0"/>
                </a:moveTo>
                <a:lnTo>
                  <a:pt x="4028694" y="0"/>
                </a:lnTo>
              </a:path>
            </a:pathLst>
          </a:custGeom>
          <a:ln w="44196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6"/>
          <p:cNvSpPr/>
          <p:nvPr/>
        </p:nvSpPr>
        <p:spPr>
          <a:xfrm>
            <a:off x="1095147" y="3582195"/>
            <a:ext cx="0" cy="1085850"/>
          </a:xfrm>
          <a:custGeom>
            <a:avLst/>
            <a:gdLst/>
            <a:ahLst/>
            <a:cxnLst/>
            <a:rect l="l" t="t" r="r" b="b"/>
            <a:pathLst>
              <a:path h="1085850">
                <a:moveTo>
                  <a:pt x="0" y="0"/>
                </a:moveTo>
                <a:lnTo>
                  <a:pt x="0" y="1085850"/>
                </a:lnTo>
              </a:path>
            </a:pathLst>
          </a:custGeom>
          <a:ln w="5105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7"/>
          <p:cNvSpPr/>
          <p:nvPr/>
        </p:nvSpPr>
        <p:spPr>
          <a:xfrm>
            <a:off x="1095528" y="4554054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203779" y="113990"/>
                </a:moveTo>
                <a:lnTo>
                  <a:pt x="160795" y="88844"/>
                </a:lnTo>
                <a:lnTo>
                  <a:pt x="0" y="88844"/>
                </a:lnTo>
                <a:lnTo>
                  <a:pt x="0" y="139136"/>
                </a:lnTo>
                <a:lnTo>
                  <a:pt x="160795" y="139136"/>
                </a:lnTo>
                <a:lnTo>
                  <a:pt x="203779" y="113990"/>
                </a:lnTo>
                <a:close/>
              </a:path>
              <a:path w="304800" h="228600">
                <a:moveTo>
                  <a:pt x="304800" y="113990"/>
                </a:moveTo>
                <a:lnTo>
                  <a:pt x="114300" y="3500"/>
                </a:lnTo>
                <a:lnTo>
                  <a:pt x="105084" y="0"/>
                </a:lnTo>
                <a:lnTo>
                  <a:pt x="95440" y="642"/>
                </a:lnTo>
                <a:lnTo>
                  <a:pt x="86653" y="5000"/>
                </a:lnTo>
                <a:lnTo>
                  <a:pt x="80010" y="12644"/>
                </a:lnTo>
                <a:lnTo>
                  <a:pt x="76831" y="22181"/>
                </a:lnTo>
                <a:lnTo>
                  <a:pt x="77438" y="31789"/>
                </a:lnTo>
                <a:lnTo>
                  <a:pt x="81617" y="40397"/>
                </a:lnTo>
                <a:lnTo>
                  <a:pt x="89154" y="46934"/>
                </a:lnTo>
                <a:lnTo>
                  <a:pt x="160795" y="88844"/>
                </a:lnTo>
                <a:lnTo>
                  <a:pt x="254507" y="88844"/>
                </a:lnTo>
                <a:lnTo>
                  <a:pt x="254507" y="143360"/>
                </a:lnTo>
                <a:lnTo>
                  <a:pt x="304800" y="113990"/>
                </a:lnTo>
                <a:close/>
              </a:path>
              <a:path w="304800" h="228600">
                <a:moveTo>
                  <a:pt x="254507" y="143360"/>
                </a:moveTo>
                <a:lnTo>
                  <a:pt x="254507" y="139136"/>
                </a:lnTo>
                <a:lnTo>
                  <a:pt x="160795" y="139136"/>
                </a:lnTo>
                <a:lnTo>
                  <a:pt x="89154" y="181046"/>
                </a:lnTo>
                <a:lnTo>
                  <a:pt x="81617" y="187702"/>
                </a:lnTo>
                <a:lnTo>
                  <a:pt x="77438" y="196572"/>
                </a:lnTo>
                <a:lnTo>
                  <a:pt x="76831" y="206442"/>
                </a:lnTo>
                <a:lnTo>
                  <a:pt x="80010" y="216098"/>
                </a:lnTo>
                <a:lnTo>
                  <a:pt x="86653" y="223313"/>
                </a:lnTo>
                <a:lnTo>
                  <a:pt x="95440" y="227528"/>
                </a:lnTo>
                <a:lnTo>
                  <a:pt x="105084" y="228314"/>
                </a:lnTo>
                <a:lnTo>
                  <a:pt x="114300" y="225242"/>
                </a:lnTo>
                <a:lnTo>
                  <a:pt x="254507" y="143360"/>
                </a:lnTo>
                <a:close/>
              </a:path>
              <a:path w="304800" h="228600">
                <a:moveTo>
                  <a:pt x="254507" y="139136"/>
                </a:moveTo>
                <a:lnTo>
                  <a:pt x="254507" y="88844"/>
                </a:lnTo>
                <a:lnTo>
                  <a:pt x="160795" y="88844"/>
                </a:lnTo>
                <a:lnTo>
                  <a:pt x="203779" y="113990"/>
                </a:lnTo>
                <a:lnTo>
                  <a:pt x="241554" y="91892"/>
                </a:lnTo>
                <a:lnTo>
                  <a:pt x="241554" y="139136"/>
                </a:lnTo>
                <a:lnTo>
                  <a:pt x="254507" y="139136"/>
                </a:lnTo>
                <a:close/>
              </a:path>
              <a:path w="304800" h="228600">
                <a:moveTo>
                  <a:pt x="241554" y="139136"/>
                </a:moveTo>
                <a:lnTo>
                  <a:pt x="241554" y="136088"/>
                </a:lnTo>
                <a:lnTo>
                  <a:pt x="203779" y="113990"/>
                </a:lnTo>
                <a:lnTo>
                  <a:pt x="160795" y="139136"/>
                </a:lnTo>
                <a:lnTo>
                  <a:pt x="241554" y="139136"/>
                </a:lnTo>
                <a:close/>
              </a:path>
              <a:path w="304800" h="228600">
                <a:moveTo>
                  <a:pt x="241554" y="136088"/>
                </a:moveTo>
                <a:lnTo>
                  <a:pt x="241554" y="91892"/>
                </a:lnTo>
                <a:lnTo>
                  <a:pt x="203779" y="113990"/>
                </a:lnTo>
                <a:lnTo>
                  <a:pt x="241554" y="13608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8"/>
          <p:cNvSpPr/>
          <p:nvPr/>
        </p:nvSpPr>
        <p:spPr>
          <a:xfrm>
            <a:off x="2067078" y="4791108"/>
            <a:ext cx="1507490" cy="0"/>
          </a:xfrm>
          <a:custGeom>
            <a:avLst/>
            <a:gdLst/>
            <a:ahLst/>
            <a:cxnLst/>
            <a:rect l="l" t="t" r="r" b="b"/>
            <a:pathLst>
              <a:path w="1507489">
                <a:moveTo>
                  <a:pt x="0" y="0"/>
                </a:moveTo>
                <a:lnTo>
                  <a:pt x="1507236" y="0"/>
                </a:lnTo>
              </a:path>
            </a:pathLst>
          </a:custGeom>
          <a:ln w="4495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79"/>
          <p:cNvSpPr/>
          <p:nvPr/>
        </p:nvSpPr>
        <p:spPr>
          <a:xfrm>
            <a:off x="2067078" y="5106195"/>
            <a:ext cx="2830830" cy="0"/>
          </a:xfrm>
          <a:custGeom>
            <a:avLst/>
            <a:gdLst/>
            <a:ahLst/>
            <a:cxnLst/>
            <a:rect l="l" t="t" r="r" b="b"/>
            <a:pathLst>
              <a:path w="2830829">
                <a:moveTo>
                  <a:pt x="0" y="0"/>
                </a:moveTo>
                <a:lnTo>
                  <a:pt x="2830830" y="0"/>
                </a:lnTo>
              </a:path>
            </a:pathLst>
          </a:custGeom>
          <a:ln w="381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0"/>
          <p:cNvSpPr/>
          <p:nvPr/>
        </p:nvSpPr>
        <p:spPr>
          <a:xfrm>
            <a:off x="2067078" y="5547774"/>
            <a:ext cx="4211320" cy="0"/>
          </a:xfrm>
          <a:custGeom>
            <a:avLst/>
            <a:gdLst/>
            <a:ahLst/>
            <a:cxnLst/>
            <a:rect l="l" t="t" r="r" b="b"/>
            <a:pathLst>
              <a:path w="4211320">
                <a:moveTo>
                  <a:pt x="0" y="0"/>
                </a:moveTo>
                <a:lnTo>
                  <a:pt x="4210812" y="0"/>
                </a:lnTo>
              </a:path>
            </a:pathLst>
          </a:custGeom>
          <a:ln w="4495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1"/>
          <p:cNvSpPr/>
          <p:nvPr/>
        </p:nvSpPr>
        <p:spPr>
          <a:xfrm>
            <a:off x="2066316" y="5689887"/>
            <a:ext cx="4279900" cy="0"/>
          </a:xfrm>
          <a:custGeom>
            <a:avLst/>
            <a:gdLst/>
            <a:ahLst/>
            <a:cxnLst/>
            <a:rect l="l" t="t" r="r" b="b"/>
            <a:pathLst>
              <a:path w="4279900">
                <a:moveTo>
                  <a:pt x="0" y="0"/>
                </a:moveTo>
                <a:lnTo>
                  <a:pt x="4279391" y="0"/>
                </a:lnTo>
              </a:path>
            </a:pathLst>
          </a:custGeom>
          <a:ln w="44196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2"/>
          <p:cNvSpPr/>
          <p:nvPr/>
        </p:nvSpPr>
        <p:spPr>
          <a:xfrm>
            <a:off x="2049552" y="5846096"/>
            <a:ext cx="4427220" cy="0"/>
          </a:xfrm>
          <a:custGeom>
            <a:avLst/>
            <a:gdLst/>
            <a:ahLst/>
            <a:cxnLst/>
            <a:rect l="l" t="t" r="r" b="b"/>
            <a:pathLst>
              <a:path w="4427220">
                <a:moveTo>
                  <a:pt x="0" y="0"/>
                </a:moveTo>
                <a:lnTo>
                  <a:pt x="4427220" y="0"/>
                </a:lnTo>
              </a:path>
            </a:pathLst>
          </a:custGeom>
          <a:ln w="44196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3"/>
          <p:cNvSpPr/>
          <p:nvPr/>
        </p:nvSpPr>
        <p:spPr>
          <a:xfrm>
            <a:off x="2049552" y="5998496"/>
            <a:ext cx="4579620" cy="0"/>
          </a:xfrm>
          <a:custGeom>
            <a:avLst/>
            <a:gdLst/>
            <a:ahLst/>
            <a:cxnLst/>
            <a:rect l="l" t="t" r="r" b="b"/>
            <a:pathLst>
              <a:path w="4579620">
                <a:moveTo>
                  <a:pt x="0" y="0"/>
                </a:moveTo>
                <a:lnTo>
                  <a:pt x="4579620" y="0"/>
                </a:lnTo>
              </a:path>
            </a:pathLst>
          </a:custGeom>
          <a:ln w="44196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4"/>
          <p:cNvSpPr/>
          <p:nvPr/>
        </p:nvSpPr>
        <p:spPr>
          <a:xfrm>
            <a:off x="3527070" y="4325145"/>
            <a:ext cx="170180" cy="468630"/>
          </a:xfrm>
          <a:custGeom>
            <a:avLst/>
            <a:gdLst/>
            <a:ahLst/>
            <a:cxnLst/>
            <a:rect l="l" t="t" r="r" b="b"/>
            <a:pathLst>
              <a:path w="170179" h="468629">
                <a:moveTo>
                  <a:pt x="170176" y="159210"/>
                </a:moveTo>
                <a:lnTo>
                  <a:pt x="168402" y="151637"/>
                </a:lnTo>
                <a:lnTo>
                  <a:pt x="103632" y="0"/>
                </a:lnTo>
                <a:lnTo>
                  <a:pt x="3810" y="131825"/>
                </a:lnTo>
                <a:lnTo>
                  <a:pt x="333" y="138672"/>
                </a:lnTo>
                <a:lnTo>
                  <a:pt x="0" y="146018"/>
                </a:lnTo>
                <a:lnTo>
                  <a:pt x="2524" y="152935"/>
                </a:lnTo>
                <a:lnTo>
                  <a:pt x="7620" y="158495"/>
                </a:lnTo>
                <a:lnTo>
                  <a:pt x="14358" y="161651"/>
                </a:lnTo>
                <a:lnTo>
                  <a:pt x="21526" y="162020"/>
                </a:lnTo>
                <a:lnTo>
                  <a:pt x="28408" y="159674"/>
                </a:lnTo>
                <a:lnTo>
                  <a:pt x="34290" y="154685"/>
                </a:lnTo>
                <a:lnTo>
                  <a:pt x="71552" y="105712"/>
                </a:lnTo>
                <a:lnTo>
                  <a:pt x="80010" y="35813"/>
                </a:lnTo>
                <a:lnTo>
                  <a:pt x="117348" y="40385"/>
                </a:lnTo>
                <a:lnTo>
                  <a:pt x="117348" y="129461"/>
                </a:lnTo>
                <a:lnTo>
                  <a:pt x="133350" y="166877"/>
                </a:lnTo>
                <a:lnTo>
                  <a:pt x="137922" y="173140"/>
                </a:lnTo>
                <a:lnTo>
                  <a:pt x="144208" y="176974"/>
                </a:lnTo>
                <a:lnTo>
                  <a:pt x="151352" y="178236"/>
                </a:lnTo>
                <a:lnTo>
                  <a:pt x="158496" y="176783"/>
                </a:lnTo>
                <a:lnTo>
                  <a:pt x="164865" y="172640"/>
                </a:lnTo>
                <a:lnTo>
                  <a:pt x="168878" y="166496"/>
                </a:lnTo>
                <a:lnTo>
                  <a:pt x="170176" y="159210"/>
                </a:lnTo>
                <a:close/>
              </a:path>
              <a:path w="170179" h="468629">
                <a:moveTo>
                  <a:pt x="108946" y="109817"/>
                </a:moveTo>
                <a:lnTo>
                  <a:pt x="94367" y="75727"/>
                </a:lnTo>
                <a:lnTo>
                  <a:pt x="71552" y="105712"/>
                </a:lnTo>
                <a:lnTo>
                  <a:pt x="28194" y="464057"/>
                </a:lnTo>
                <a:lnTo>
                  <a:pt x="65532" y="468629"/>
                </a:lnTo>
                <a:lnTo>
                  <a:pt x="108946" y="109817"/>
                </a:lnTo>
                <a:close/>
              </a:path>
              <a:path w="170179" h="468629">
                <a:moveTo>
                  <a:pt x="117348" y="40385"/>
                </a:moveTo>
                <a:lnTo>
                  <a:pt x="80010" y="35813"/>
                </a:lnTo>
                <a:lnTo>
                  <a:pt x="71552" y="105712"/>
                </a:lnTo>
                <a:lnTo>
                  <a:pt x="81534" y="92593"/>
                </a:lnTo>
                <a:lnTo>
                  <a:pt x="81534" y="45719"/>
                </a:lnTo>
                <a:lnTo>
                  <a:pt x="114300" y="49529"/>
                </a:lnTo>
                <a:lnTo>
                  <a:pt x="114300" y="65576"/>
                </a:lnTo>
                <a:lnTo>
                  <a:pt x="117348" y="40385"/>
                </a:lnTo>
                <a:close/>
              </a:path>
              <a:path w="170179" h="468629">
                <a:moveTo>
                  <a:pt x="114300" y="49529"/>
                </a:moveTo>
                <a:lnTo>
                  <a:pt x="81534" y="45719"/>
                </a:lnTo>
                <a:lnTo>
                  <a:pt x="94367" y="75727"/>
                </a:lnTo>
                <a:lnTo>
                  <a:pt x="114300" y="49529"/>
                </a:lnTo>
                <a:close/>
              </a:path>
              <a:path w="170179" h="468629">
                <a:moveTo>
                  <a:pt x="94367" y="75727"/>
                </a:moveTo>
                <a:lnTo>
                  <a:pt x="81534" y="45719"/>
                </a:lnTo>
                <a:lnTo>
                  <a:pt x="81534" y="92593"/>
                </a:lnTo>
                <a:lnTo>
                  <a:pt x="94367" y="75727"/>
                </a:lnTo>
                <a:close/>
              </a:path>
              <a:path w="170179" h="468629">
                <a:moveTo>
                  <a:pt x="114300" y="65576"/>
                </a:moveTo>
                <a:lnTo>
                  <a:pt x="114300" y="49529"/>
                </a:lnTo>
                <a:lnTo>
                  <a:pt x="94367" y="75727"/>
                </a:lnTo>
                <a:lnTo>
                  <a:pt x="108946" y="109817"/>
                </a:lnTo>
                <a:lnTo>
                  <a:pt x="114300" y="65576"/>
                </a:lnTo>
                <a:close/>
              </a:path>
              <a:path w="170179" h="468629">
                <a:moveTo>
                  <a:pt x="117348" y="129461"/>
                </a:moveTo>
                <a:lnTo>
                  <a:pt x="117348" y="40385"/>
                </a:lnTo>
                <a:lnTo>
                  <a:pt x="108946" y="109817"/>
                </a:lnTo>
                <a:lnTo>
                  <a:pt x="117348" y="129461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5"/>
          <p:cNvSpPr/>
          <p:nvPr/>
        </p:nvSpPr>
        <p:spPr>
          <a:xfrm>
            <a:off x="4851117" y="4325145"/>
            <a:ext cx="170815" cy="782955"/>
          </a:xfrm>
          <a:custGeom>
            <a:avLst/>
            <a:gdLst/>
            <a:ahLst/>
            <a:cxnLst/>
            <a:rect l="l" t="t" r="r" b="b"/>
            <a:pathLst>
              <a:path w="170814" h="782954">
                <a:moveTo>
                  <a:pt x="170616" y="154971"/>
                </a:moveTo>
                <a:lnTo>
                  <a:pt x="168711" y="147828"/>
                </a:lnTo>
                <a:lnTo>
                  <a:pt x="94035" y="0"/>
                </a:lnTo>
                <a:lnTo>
                  <a:pt x="2595" y="137160"/>
                </a:lnTo>
                <a:lnTo>
                  <a:pt x="0" y="144327"/>
                </a:lnTo>
                <a:lnTo>
                  <a:pt x="119" y="151638"/>
                </a:lnTo>
                <a:lnTo>
                  <a:pt x="2809" y="158376"/>
                </a:lnTo>
                <a:lnTo>
                  <a:pt x="7929" y="163830"/>
                </a:lnTo>
                <a:lnTo>
                  <a:pt x="15097" y="166854"/>
                </a:lnTo>
                <a:lnTo>
                  <a:pt x="22407" y="166878"/>
                </a:lnTo>
                <a:lnTo>
                  <a:pt x="29146" y="164044"/>
                </a:lnTo>
                <a:lnTo>
                  <a:pt x="34599" y="158496"/>
                </a:lnTo>
                <a:lnTo>
                  <a:pt x="69152" y="106666"/>
                </a:lnTo>
                <a:lnTo>
                  <a:pt x="73461" y="36576"/>
                </a:lnTo>
                <a:lnTo>
                  <a:pt x="110799" y="38862"/>
                </a:lnTo>
                <a:lnTo>
                  <a:pt x="110799" y="117650"/>
                </a:lnTo>
                <a:lnTo>
                  <a:pt x="134421" y="164592"/>
                </a:lnTo>
                <a:lnTo>
                  <a:pt x="153173" y="174986"/>
                </a:lnTo>
                <a:lnTo>
                  <a:pt x="160329" y="172974"/>
                </a:lnTo>
                <a:lnTo>
                  <a:pt x="166139" y="168402"/>
                </a:lnTo>
                <a:lnTo>
                  <a:pt x="169664" y="162115"/>
                </a:lnTo>
                <a:lnTo>
                  <a:pt x="170616" y="154971"/>
                </a:lnTo>
                <a:close/>
              </a:path>
              <a:path w="170814" h="782954">
                <a:moveTo>
                  <a:pt x="106547" y="109201"/>
                </a:moveTo>
                <a:lnTo>
                  <a:pt x="89735" y="75792"/>
                </a:lnTo>
                <a:lnTo>
                  <a:pt x="69152" y="106666"/>
                </a:lnTo>
                <a:lnTo>
                  <a:pt x="27741" y="780288"/>
                </a:lnTo>
                <a:lnTo>
                  <a:pt x="65841" y="782574"/>
                </a:lnTo>
                <a:lnTo>
                  <a:pt x="106547" y="109201"/>
                </a:lnTo>
                <a:close/>
              </a:path>
              <a:path w="170814" h="782954">
                <a:moveTo>
                  <a:pt x="110799" y="38862"/>
                </a:moveTo>
                <a:lnTo>
                  <a:pt x="73461" y="36576"/>
                </a:lnTo>
                <a:lnTo>
                  <a:pt x="69152" y="106666"/>
                </a:lnTo>
                <a:lnTo>
                  <a:pt x="74985" y="97917"/>
                </a:lnTo>
                <a:lnTo>
                  <a:pt x="74985" y="46482"/>
                </a:lnTo>
                <a:lnTo>
                  <a:pt x="107751" y="48768"/>
                </a:lnTo>
                <a:lnTo>
                  <a:pt x="107751" y="89283"/>
                </a:lnTo>
                <a:lnTo>
                  <a:pt x="110799" y="38862"/>
                </a:lnTo>
                <a:close/>
              </a:path>
              <a:path w="170814" h="782954">
                <a:moveTo>
                  <a:pt x="107751" y="48768"/>
                </a:moveTo>
                <a:lnTo>
                  <a:pt x="74985" y="46482"/>
                </a:lnTo>
                <a:lnTo>
                  <a:pt x="89735" y="75792"/>
                </a:lnTo>
                <a:lnTo>
                  <a:pt x="107751" y="48768"/>
                </a:lnTo>
                <a:close/>
              </a:path>
              <a:path w="170814" h="782954">
                <a:moveTo>
                  <a:pt x="89735" y="75792"/>
                </a:moveTo>
                <a:lnTo>
                  <a:pt x="74985" y="46482"/>
                </a:lnTo>
                <a:lnTo>
                  <a:pt x="74985" y="97917"/>
                </a:lnTo>
                <a:lnTo>
                  <a:pt x="89735" y="75792"/>
                </a:lnTo>
                <a:close/>
              </a:path>
              <a:path w="170814" h="782954">
                <a:moveTo>
                  <a:pt x="107751" y="89283"/>
                </a:moveTo>
                <a:lnTo>
                  <a:pt x="107751" y="48768"/>
                </a:lnTo>
                <a:lnTo>
                  <a:pt x="89735" y="75792"/>
                </a:lnTo>
                <a:lnTo>
                  <a:pt x="106547" y="109201"/>
                </a:lnTo>
                <a:lnTo>
                  <a:pt x="107751" y="89283"/>
                </a:lnTo>
                <a:close/>
              </a:path>
              <a:path w="170814" h="782954">
                <a:moveTo>
                  <a:pt x="110799" y="117650"/>
                </a:moveTo>
                <a:lnTo>
                  <a:pt x="110799" y="38862"/>
                </a:lnTo>
                <a:lnTo>
                  <a:pt x="106547" y="109201"/>
                </a:lnTo>
                <a:lnTo>
                  <a:pt x="110799" y="11765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6"/>
          <p:cNvSpPr/>
          <p:nvPr/>
        </p:nvSpPr>
        <p:spPr>
          <a:xfrm>
            <a:off x="6069852" y="4325145"/>
            <a:ext cx="234950" cy="1057910"/>
          </a:xfrm>
          <a:custGeom>
            <a:avLst/>
            <a:gdLst/>
            <a:ahLst/>
            <a:cxnLst/>
            <a:rect l="l" t="t" r="r" b="b"/>
            <a:pathLst>
              <a:path w="234950" h="1057910">
                <a:moveTo>
                  <a:pt x="174273" y="110460"/>
                </a:moveTo>
                <a:lnTo>
                  <a:pt x="160095" y="75343"/>
                </a:lnTo>
                <a:lnTo>
                  <a:pt x="137035" y="104381"/>
                </a:lnTo>
                <a:lnTo>
                  <a:pt x="0" y="1051560"/>
                </a:lnTo>
                <a:lnTo>
                  <a:pt x="37338" y="1057656"/>
                </a:lnTo>
                <a:lnTo>
                  <a:pt x="174273" y="110460"/>
                </a:lnTo>
                <a:close/>
              </a:path>
              <a:path w="234950" h="1057910">
                <a:moveTo>
                  <a:pt x="234505" y="160627"/>
                </a:moveTo>
                <a:lnTo>
                  <a:pt x="233172" y="153162"/>
                </a:lnTo>
                <a:lnTo>
                  <a:pt x="170688" y="0"/>
                </a:lnTo>
                <a:lnTo>
                  <a:pt x="68580" y="129540"/>
                </a:lnTo>
                <a:lnTo>
                  <a:pt x="64984" y="136278"/>
                </a:lnTo>
                <a:lnTo>
                  <a:pt x="64389" y="143446"/>
                </a:lnTo>
                <a:lnTo>
                  <a:pt x="66651" y="150328"/>
                </a:lnTo>
                <a:lnTo>
                  <a:pt x="137035" y="104381"/>
                </a:lnTo>
                <a:lnTo>
                  <a:pt x="147066" y="35052"/>
                </a:lnTo>
                <a:lnTo>
                  <a:pt x="184404" y="40386"/>
                </a:lnTo>
                <a:lnTo>
                  <a:pt x="184404" y="135553"/>
                </a:lnTo>
                <a:lnTo>
                  <a:pt x="197358" y="167640"/>
                </a:lnTo>
                <a:lnTo>
                  <a:pt x="201822" y="174021"/>
                </a:lnTo>
                <a:lnTo>
                  <a:pt x="207930" y="178117"/>
                </a:lnTo>
                <a:lnTo>
                  <a:pt x="215038" y="179641"/>
                </a:lnTo>
                <a:lnTo>
                  <a:pt x="222504" y="178308"/>
                </a:lnTo>
                <a:lnTo>
                  <a:pt x="228885" y="173843"/>
                </a:lnTo>
                <a:lnTo>
                  <a:pt x="232981" y="167735"/>
                </a:lnTo>
                <a:lnTo>
                  <a:pt x="234505" y="160627"/>
                </a:lnTo>
                <a:close/>
              </a:path>
              <a:path w="234950" h="1057910">
                <a:moveTo>
                  <a:pt x="184404" y="40386"/>
                </a:moveTo>
                <a:lnTo>
                  <a:pt x="147066" y="35052"/>
                </a:lnTo>
                <a:lnTo>
                  <a:pt x="137035" y="104381"/>
                </a:lnTo>
                <a:lnTo>
                  <a:pt x="147828" y="90790"/>
                </a:lnTo>
                <a:lnTo>
                  <a:pt x="147828" y="44958"/>
                </a:lnTo>
                <a:lnTo>
                  <a:pt x="180594" y="49530"/>
                </a:lnTo>
                <a:lnTo>
                  <a:pt x="180594" y="66740"/>
                </a:lnTo>
                <a:lnTo>
                  <a:pt x="184404" y="40386"/>
                </a:lnTo>
                <a:close/>
              </a:path>
              <a:path w="234950" h="1057910">
                <a:moveTo>
                  <a:pt x="180594" y="49530"/>
                </a:moveTo>
                <a:lnTo>
                  <a:pt x="147828" y="44958"/>
                </a:lnTo>
                <a:lnTo>
                  <a:pt x="160095" y="75343"/>
                </a:lnTo>
                <a:lnTo>
                  <a:pt x="180594" y="49530"/>
                </a:lnTo>
                <a:close/>
              </a:path>
              <a:path w="234950" h="1057910">
                <a:moveTo>
                  <a:pt x="160095" y="75343"/>
                </a:moveTo>
                <a:lnTo>
                  <a:pt x="147828" y="44958"/>
                </a:lnTo>
                <a:lnTo>
                  <a:pt x="147828" y="90790"/>
                </a:lnTo>
                <a:lnTo>
                  <a:pt x="160095" y="75343"/>
                </a:lnTo>
                <a:close/>
              </a:path>
              <a:path w="234950" h="1057910">
                <a:moveTo>
                  <a:pt x="180594" y="66740"/>
                </a:moveTo>
                <a:lnTo>
                  <a:pt x="180594" y="49530"/>
                </a:lnTo>
                <a:lnTo>
                  <a:pt x="160095" y="75343"/>
                </a:lnTo>
                <a:lnTo>
                  <a:pt x="174273" y="110460"/>
                </a:lnTo>
                <a:lnTo>
                  <a:pt x="180594" y="66740"/>
                </a:lnTo>
                <a:close/>
              </a:path>
              <a:path w="234950" h="1057910">
                <a:moveTo>
                  <a:pt x="184404" y="135553"/>
                </a:moveTo>
                <a:lnTo>
                  <a:pt x="184404" y="40386"/>
                </a:lnTo>
                <a:lnTo>
                  <a:pt x="174273" y="110460"/>
                </a:lnTo>
                <a:lnTo>
                  <a:pt x="184404" y="13555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7"/>
          <p:cNvSpPr/>
          <p:nvPr/>
        </p:nvSpPr>
        <p:spPr>
          <a:xfrm>
            <a:off x="6223788" y="1980471"/>
            <a:ext cx="1922780" cy="3561079"/>
          </a:xfrm>
          <a:custGeom>
            <a:avLst/>
            <a:gdLst/>
            <a:ahLst/>
            <a:cxnLst/>
            <a:rect l="l" t="t" r="r" b="b"/>
            <a:pathLst>
              <a:path w="1922779" h="3561079">
                <a:moveTo>
                  <a:pt x="1882283" y="104351"/>
                </a:moveTo>
                <a:lnTo>
                  <a:pt x="1880976" y="66644"/>
                </a:lnTo>
                <a:lnTo>
                  <a:pt x="1849020" y="86292"/>
                </a:lnTo>
                <a:lnTo>
                  <a:pt x="0" y="3542538"/>
                </a:lnTo>
                <a:lnTo>
                  <a:pt x="34289" y="3560826"/>
                </a:lnTo>
                <a:lnTo>
                  <a:pt x="1882283" y="104351"/>
                </a:lnTo>
                <a:close/>
              </a:path>
              <a:path w="1922779" h="3561079">
                <a:moveTo>
                  <a:pt x="1922525" y="164591"/>
                </a:moveTo>
                <a:lnTo>
                  <a:pt x="1916429" y="0"/>
                </a:lnTo>
                <a:lnTo>
                  <a:pt x="1776221" y="86105"/>
                </a:lnTo>
                <a:lnTo>
                  <a:pt x="1767542" y="105608"/>
                </a:lnTo>
                <a:lnTo>
                  <a:pt x="1770125" y="112775"/>
                </a:lnTo>
                <a:lnTo>
                  <a:pt x="1849020" y="86292"/>
                </a:lnTo>
                <a:lnTo>
                  <a:pt x="1882139" y="24384"/>
                </a:lnTo>
                <a:lnTo>
                  <a:pt x="1915667" y="41910"/>
                </a:lnTo>
                <a:lnTo>
                  <a:pt x="1915667" y="179943"/>
                </a:lnTo>
                <a:lnTo>
                  <a:pt x="1917668" y="178498"/>
                </a:lnTo>
                <a:lnTo>
                  <a:pt x="1921490" y="172188"/>
                </a:lnTo>
                <a:lnTo>
                  <a:pt x="1922525" y="164591"/>
                </a:lnTo>
                <a:close/>
              </a:path>
              <a:path w="1922779" h="3561079">
                <a:moveTo>
                  <a:pt x="1915667" y="41910"/>
                </a:moveTo>
                <a:lnTo>
                  <a:pt x="1882139" y="24384"/>
                </a:lnTo>
                <a:lnTo>
                  <a:pt x="1849020" y="86292"/>
                </a:lnTo>
                <a:lnTo>
                  <a:pt x="1879853" y="67334"/>
                </a:lnTo>
                <a:lnTo>
                  <a:pt x="1879853" y="34289"/>
                </a:lnTo>
                <a:lnTo>
                  <a:pt x="1908809" y="49529"/>
                </a:lnTo>
                <a:lnTo>
                  <a:pt x="1908809" y="54737"/>
                </a:lnTo>
                <a:lnTo>
                  <a:pt x="1915667" y="41910"/>
                </a:lnTo>
                <a:close/>
              </a:path>
              <a:path w="1922779" h="3561079">
                <a:moveTo>
                  <a:pt x="1908809" y="49529"/>
                </a:moveTo>
                <a:lnTo>
                  <a:pt x="1879853" y="34289"/>
                </a:lnTo>
                <a:lnTo>
                  <a:pt x="1880976" y="66644"/>
                </a:lnTo>
                <a:lnTo>
                  <a:pt x="1908809" y="49529"/>
                </a:lnTo>
                <a:close/>
              </a:path>
              <a:path w="1922779" h="3561079">
                <a:moveTo>
                  <a:pt x="1880976" y="66644"/>
                </a:moveTo>
                <a:lnTo>
                  <a:pt x="1879853" y="34289"/>
                </a:lnTo>
                <a:lnTo>
                  <a:pt x="1879853" y="67334"/>
                </a:lnTo>
                <a:lnTo>
                  <a:pt x="1880976" y="66644"/>
                </a:lnTo>
                <a:close/>
              </a:path>
              <a:path w="1922779" h="3561079">
                <a:moveTo>
                  <a:pt x="1908809" y="54737"/>
                </a:moveTo>
                <a:lnTo>
                  <a:pt x="1908809" y="49529"/>
                </a:lnTo>
                <a:lnTo>
                  <a:pt x="1880976" y="66644"/>
                </a:lnTo>
                <a:lnTo>
                  <a:pt x="1882283" y="104351"/>
                </a:lnTo>
                <a:lnTo>
                  <a:pt x="1908809" y="54737"/>
                </a:lnTo>
                <a:close/>
              </a:path>
              <a:path w="1922779" h="3561079">
                <a:moveTo>
                  <a:pt x="1915667" y="179943"/>
                </a:moveTo>
                <a:lnTo>
                  <a:pt x="1915667" y="41910"/>
                </a:lnTo>
                <a:lnTo>
                  <a:pt x="1882283" y="104351"/>
                </a:lnTo>
                <a:lnTo>
                  <a:pt x="1884425" y="166115"/>
                </a:lnTo>
                <a:lnTo>
                  <a:pt x="1904237" y="184403"/>
                </a:lnTo>
                <a:lnTo>
                  <a:pt x="1911703" y="182808"/>
                </a:lnTo>
                <a:lnTo>
                  <a:pt x="1915667" y="17994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8"/>
          <p:cNvSpPr/>
          <p:nvPr/>
        </p:nvSpPr>
        <p:spPr>
          <a:xfrm>
            <a:off x="6329706" y="3029745"/>
            <a:ext cx="1823720" cy="2674620"/>
          </a:xfrm>
          <a:custGeom>
            <a:avLst/>
            <a:gdLst/>
            <a:ahLst/>
            <a:cxnLst/>
            <a:rect l="l" t="t" r="r" b="b"/>
            <a:pathLst>
              <a:path w="1823720" h="2674620">
                <a:moveTo>
                  <a:pt x="1780827" y="62948"/>
                </a:moveTo>
                <a:lnTo>
                  <a:pt x="1746119" y="79528"/>
                </a:lnTo>
                <a:lnTo>
                  <a:pt x="0" y="2652522"/>
                </a:lnTo>
                <a:lnTo>
                  <a:pt x="32003" y="2674620"/>
                </a:lnTo>
                <a:lnTo>
                  <a:pt x="1778204" y="100761"/>
                </a:lnTo>
                <a:lnTo>
                  <a:pt x="1780827" y="62948"/>
                </a:lnTo>
                <a:close/>
              </a:path>
              <a:path w="1823720" h="2674620">
                <a:moveTo>
                  <a:pt x="1823465" y="0"/>
                </a:moveTo>
                <a:lnTo>
                  <a:pt x="1674876" y="71628"/>
                </a:lnTo>
                <a:lnTo>
                  <a:pt x="1668625" y="76200"/>
                </a:lnTo>
                <a:lnTo>
                  <a:pt x="1664874" y="82486"/>
                </a:lnTo>
                <a:lnTo>
                  <a:pt x="1663838" y="89630"/>
                </a:lnTo>
                <a:lnTo>
                  <a:pt x="1665731" y="96774"/>
                </a:lnTo>
                <a:lnTo>
                  <a:pt x="1670303" y="103024"/>
                </a:lnTo>
                <a:lnTo>
                  <a:pt x="1676590" y="106775"/>
                </a:lnTo>
                <a:lnTo>
                  <a:pt x="1683734" y="107811"/>
                </a:lnTo>
                <a:lnTo>
                  <a:pt x="1690877" y="105918"/>
                </a:lnTo>
                <a:lnTo>
                  <a:pt x="1746119" y="79528"/>
                </a:lnTo>
                <a:lnTo>
                  <a:pt x="1786127" y="20574"/>
                </a:lnTo>
                <a:lnTo>
                  <a:pt x="1818131" y="41910"/>
                </a:lnTo>
                <a:lnTo>
                  <a:pt x="1818131" y="76809"/>
                </a:lnTo>
                <a:lnTo>
                  <a:pt x="1823465" y="0"/>
                </a:lnTo>
                <a:close/>
              </a:path>
              <a:path w="1823720" h="2674620">
                <a:moveTo>
                  <a:pt x="1818131" y="41910"/>
                </a:moveTo>
                <a:lnTo>
                  <a:pt x="1786127" y="20574"/>
                </a:lnTo>
                <a:lnTo>
                  <a:pt x="1746119" y="79528"/>
                </a:lnTo>
                <a:lnTo>
                  <a:pt x="1780827" y="62948"/>
                </a:lnTo>
                <a:lnTo>
                  <a:pt x="1783079" y="30480"/>
                </a:lnTo>
                <a:lnTo>
                  <a:pt x="1810511" y="48768"/>
                </a:lnTo>
                <a:lnTo>
                  <a:pt x="1810511" y="53141"/>
                </a:lnTo>
                <a:lnTo>
                  <a:pt x="1818131" y="41910"/>
                </a:lnTo>
                <a:close/>
              </a:path>
              <a:path w="1823720" h="2674620">
                <a:moveTo>
                  <a:pt x="1818131" y="76809"/>
                </a:moveTo>
                <a:lnTo>
                  <a:pt x="1818131" y="41910"/>
                </a:lnTo>
                <a:lnTo>
                  <a:pt x="1778204" y="100761"/>
                </a:lnTo>
                <a:lnTo>
                  <a:pt x="1773935" y="162306"/>
                </a:lnTo>
                <a:lnTo>
                  <a:pt x="1774971" y="169914"/>
                </a:lnTo>
                <a:lnTo>
                  <a:pt x="1778793" y="176307"/>
                </a:lnTo>
                <a:lnTo>
                  <a:pt x="1784758" y="180844"/>
                </a:lnTo>
                <a:lnTo>
                  <a:pt x="1792223" y="182880"/>
                </a:lnTo>
                <a:lnTo>
                  <a:pt x="1799391" y="181844"/>
                </a:lnTo>
                <a:lnTo>
                  <a:pt x="1805558" y="178022"/>
                </a:lnTo>
                <a:lnTo>
                  <a:pt x="1810011" y="172057"/>
                </a:lnTo>
                <a:lnTo>
                  <a:pt x="1812035" y="164592"/>
                </a:lnTo>
                <a:lnTo>
                  <a:pt x="1818131" y="76809"/>
                </a:lnTo>
                <a:close/>
              </a:path>
              <a:path w="1823720" h="2674620">
                <a:moveTo>
                  <a:pt x="1810511" y="53141"/>
                </a:moveTo>
                <a:lnTo>
                  <a:pt x="1810511" y="48768"/>
                </a:lnTo>
                <a:lnTo>
                  <a:pt x="1780827" y="62948"/>
                </a:lnTo>
                <a:lnTo>
                  <a:pt x="1778204" y="100761"/>
                </a:lnTo>
                <a:lnTo>
                  <a:pt x="1810511" y="53141"/>
                </a:lnTo>
                <a:close/>
              </a:path>
              <a:path w="1823720" h="2674620">
                <a:moveTo>
                  <a:pt x="1810511" y="48768"/>
                </a:moveTo>
                <a:lnTo>
                  <a:pt x="1783079" y="30480"/>
                </a:lnTo>
                <a:lnTo>
                  <a:pt x="1780827" y="62948"/>
                </a:lnTo>
                <a:lnTo>
                  <a:pt x="1810511" y="4876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89"/>
          <p:cNvSpPr/>
          <p:nvPr/>
        </p:nvSpPr>
        <p:spPr>
          <a:xfrm>
            <a:off x="6463044" y="4096545"/>
            <a:ext cx="1690370" cy="1769745"/>
          </a:xfrm>
          <a:custGeom>
            <a:avLst/>
            <a:gdLst/>
            <a:ahLst/>
            <a:cxnLst/>
            <a:rect l="l" t="t" r="r" b="b"/>
            <a:pathLst>
              <a:path w="1690370" h="1769745">
                <a:moveTo>
                  <a:pt x="1637572" y="54908"/>
                </a:moveTo>
                <a:lnTo>
                  <a:pt x="1602187" y="65079"/>
                </a:lnTo>
                <a:lnTo>
                  <a:pt x="0" y="1743456"/>
                </a:lnTo>
                <a:lnTo>
                  <a:pt x="27431" y="1769364"/>
                </a:lnTo>
                <a:lnTo>
                  <a:pt x="1628607" y="92787"/>
                </a:lnTo>
                <a:lnTo>
                  <a:pt x="1637572" y="54908"/>
                </a:lnTo>
                <a:close/>
              </a:path>
              <a:path w="1690370" h="1769745">
                <a:moveTo>
                  <a:pt x="1690115" y="0"/>
                </a:moveTo>
                <a:lnTo>
                  <a:pt x="1531619" y="45719"/>
                </a:lnTo>
                <a:lnTo>
                  <a:pt x="1524988" y="49303"/>
                </a:lnTo>
                <a:lnTo>
                  <a:pt x="1520285" y="54959"/>
                </a:lnTo>
                <a:lnTo>
                  <a:pt x="1518011" y="61900"/>
                </a:lnTo>
                <a:lnTo>
                  <a:pt x="1518665" y="69341"/>
                </a:lnTo>
                <a:lnTo>
                  <a:pt x="1522142" y="76295"/>
                </a:lnTo>
                <a:lnTo>
                  <a:pt x="1527619" y="80962"/>
                </a:lnTo>
                <a:lnTo>
                  <a:pt x="1534525" y="83057"/>
                </a:lnTo>
                <a:lnTo>
                  <a:pt x="1542287" y="82295"/>
                </a:lnTo>
                <a:lnTo>
                  <a:pt x="1602187" y="65079"/>
                </a:lnTo>
                <a:lnTo>
                  <a:pt x="1650491" y="14477"/>
                </a:lnTo>
                <a:lnTo>
                  <a:pt x="1677923" y="41147"/>
                </a:lnTo>
                <a:lnTo>
                  <a:pt x="1677923" y="51450"/>
                </a:lnTo>
                <a:lnTo>
                  <a:pt x="1690115" y="0"/>
                </a:lnTo>
                <a:close/>
              </a:path>
              <a:path w="1690370" h="1769745">
                <a:moveTo>
                  <a:pt x="1677923" y="41147"/>
                </a:moveTo>
                <a:lnTo>
                  <a:pt x="1650491" y="14477"/>
                </a:lnTo>
                <a:lnTo>
                  <a:pt x="1602187" y="65079"/>
                </a:lnTo>
                <a:lnTo>
                  <a:pt x="1637572" y="54908"/>
                </a:lnTo>
                <a:lnTo>
                  <a:pt x="1645157" y="22859"/>
                </a:lnTo>
                <a:lnTo>
                  <a:pt x="1669541" y="45719"/>
                </a:lnTo>
                <a:lnTo>
                  <a:pt x="1669541" y="49924"/>
                </a:lnTo>
                <a:lnTo>
                  <a:pt x="1677923" y="41147"/>
                </a:lnTo>
                <a:close/>
              </a:path>
              <a:path w="1690370" h="1769745">
                <a:moveTo>
                  <a:pt x="1677923" y="51450"/>
                </a:moveTo>
                <a:lnTo>
                  <a:pt x="1677923" y="41147"/>
                </a:lnTo>
                <a:lnTo>
                  <a:pt x="1628607" y="92787"/>
                </a:lnTo>
                <a:lnTo>
                  <a:pt x="1614677" y="151637"/>
                </a:lnTo>
                <a:lnTo>
                  <a:pt x="1614475" y="159400"/>
                </a:lnTo>
                <a:lnTo>
                  <a:pt x="1617059" y="166306"/>
                </a:lnTo>
                <a:lnTo>
                  <a:pt x="1622071" y="171783"/>
                </a:lnTo>
                <a:lnTo>
                  <a:pt x="1629155" y="175259"/>
                </a:lnTo>
                <a:lnTo>
                  <a:pt x="1636478" y="175355"/>
                </a:lnTo>
                <a:lnTo>
                  <a:pt x="1643157" y="172592"/>
                </a:lnTo>
                <a:lnTo>
                  <a:pt x="1648551" y="167544"/>
                </a:lnTo>
                <a:lnTo>
                  <a:pt x="1652015" y="160781"/>
                </a:lnTo>
                <a:lnTo>
                  <a:pt x="1677923" y="51450"/>
                </a:lnTo>
                <a:close/>
              </a:path>
              <a:path w="1690370" h="1769745">
                <a:moveTo>
                  <a:pt x="1669541" y="49924"/>
                </a:moveTo>
                <a:lnTo>
                  <a:pt x="1669541" y="45719"/>
                </a:lnTo>
                <a:lnTo>
                  <a:pt x="1637572" y="54908"/>
                </a:lnTo>
                <a:lnTo>
                  <a:pt x="1628607" y="92787"/>
                </a:lnTo>
                <a:lnTo>
                  <a:pt x="1669541" y="49924"/>
                </a:lnTo>
                <a:close/>
              </a:path>
              <a:path w="1690370" h="1769745">
                <a:moveTo>
                  <a:pt x="1669541" y="45719"/>
                </a:moveTo>
                <a:lnTo>
                  <a:pt x="1645157" y="22859"/>
                </a:lnTo>
                <a:lnTo>
                  <a:pt x="1637572" y="54908"/>
                </a:lnTo>
                <a:lnTo>
                  <a:pt x="1669541" y="4571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0"/>
          <p:cNvSpPr/>
          <p:nvPr/>
        </p:nvSpPr>
        <p:spPr>
          <a:xfrm>
            <a:off x="6620790" y="5225828"/>
            <a:ext cx="1602105" cy="789940"/>
          </a:xfrm>
          <a:custGeom>
            <a:avLst/>
            <a:gdLst/>
            <a:ahLst/>
            <a:cxnLst/>
            <a:rect l="l" t="t" r="r" b="b"/>
            <a:pathLst>
              <a:path w="1602104" h="789940">
                <a:moveTo>
                  <a:pt x="1533020" y="46678"/>
                </a:moveTo>
                <a:lnTo>
                  <a:pt x="1495114" y="43391"/>
                </a:lnTo>
                <a:lnTo>
                  <a:pt x="0" y="755141"/>
                </a:lnTo>
                <a:lnTo>
                  <a:pt x="16764" y="789431"/>
                </a:lnTo>
                <a:lnTo>
                  <a:pt x="1511722" y="77755"/>
                </a:lnTo>
                <a:lnTo>
                  <a:pt x="1533020" y="46678"/>
                </a:lnTo>
                <a:close/>
              </a:path>
              <a:path w="1602104" h="789940">
                <a:moveTo>
                  <a:pt x="1601724" y="13715"/>
                </a:moveTo>
                <a:lnTo>
                  <a:pt x="1437132" y="0"/>
                </a:lnTo>
                <a:lnTo>
                  <a:pt x="1429523" y="916"/>
                </a:lnTo>
                <a:lnTo>
                  <a:pt x="1423130" y="4476"/>
                </a:lnTo>
                <a:lnTo>
                  <a:pt x="1418593" y="10179"/>
                </a:lnTo>
                <a:lnTo>
                  <a:pt x="1416558" y="17525"/>
                </a:lnTo>
                <a:lnTo>
                  <a:pt x="1417474" y="25134"/>
                </a:lnTo>
                <a:lnTo>
                  <a:pt x="1421034" y="31527"/>
                </a:lnTo>
                <a:lnTo>
                  <a:pt x="1426737" y="36064"/>
                </a:lnTo>
                <a:lnTo>
                  <a:pt x="1434084" y="38099"/>
                </a:lnTo>
                <a:lnTo>
                  <a:pt x="1495114" y="43391"/>
                </a:lnTo>
                <a:lnTo>
                  <a:pt x="1559052" y="12953"/>
                </a:lnTo>
                <a:lnTo>
                  <a:pt x="1575816" y="47243"/>
                </a:lnTo>
                <a:lnTo>
                  <a:pt x="1575816" y="51728"/>
                </a:lnTo>
                <a:lnTo>
                  <a:pt x="1601724" y="13715"/>
                </a:lnTo>
                <a:close/>
              </a:path>
              <a:path w="1602104" h="789940">
                <a:moveTo>
                  <a:pt x="1575816" y="51728"/>
                </a:moveTo>
                <a:lnTo>
                  <a:pt x="1575816" y="47243"/>
                </a:lnTo>
                <a:lnTo>
                  <a:pt x="1511722" y="77755"/>
                </a:lnTo>
                <a:lnTo>
                  <a:pt x="1476756" y="128777"/>
                </a:lnTo>
                <a:lnTo>
                  <a:pt x="1473731" y="135945"/>
                </a:lnTo>
                <a:lnTo>
                  <a:pt x="1473708" y="143255"/>
                </a:lnTo>
                <a:lnTo>
                  <a:pt x="1476541" y="149994"/>
                </a:lnTo>
                <a:lnTo>
                  <a:pt x="1482090" y="155447"/>
                </a:lnTo>
                <a:lnTo>
                  <a:pt x="1488936" y="158472"/>
                </a:lnTo>
                <a:lnTo>
                  <a:pt x="1496282" y="158495"/>
                </a:lnTo>
                <a:lnTo>
                  <a:pt x="1503199" y="155662"/>
                </a:lnTo>
                <a:lnTo>
                  <a:pt x="1508760" y="150113"/>
                </a:lnTo>
                <a:lnTo>
                  <a:pt x="1575816" y="51728"/>
                </a:lnTo>
                <a:close/>
              </a:path>
              <a:path w="1602104" h="789940">
                <a:moveTo>
                  <a:pt x="1575816" y="47243"/>
                </a:moveTo>
                <a:lnTo>
                  <a:pt x="1559052" y="12953"/>
                </a:lnTo>
                <a:lnTo>
                  <a:pt x="1495114" y="43391"/>
                </a:lnTo>
                <a:lnTo>
                  <a:pt x="1533020" y="46678"/>
                </a:lnTo>
                <a:lnTo>
                  <a:pt x="1551432" y="19811"/>
                </a:lnTo>
                <a:lnTo>
                  <a:pt x="1565910" y="49529"/>
                </a:lnTo>
                <a:lnTo>
                  <a:pt x="1565910" y="51959"/>
                </a:lnTo>
                <a:lnTo>
                  <a:pt x="1575816" y="47243"/>
                </a:lnTo>
                <a:close/>
              </a:path>
              <a:path w="1602104" h="789940">
                <a:moveTo>
                  <a:pt x="1565910" y="51959"/>
                </a:moveTo>
                <a:lnTo>
                  <a:pt x="1565910" y="49529"/>
                </a:lnTo>
                <a:lnTo>
                  <a:pt x="1533020" y="46678"/>
                </a:lnTo>
                <a:lnTo>
                  <a:pt x="1511722" y="77755"/>
                </a:lnTo>
                <a:lnTo>
                  <a:pt x="1565910" y="51959"/>
                </a:lnTo>
                <a:close/>
              </a:path>
              <a:path w="1602104" h="789940">
                <a:moveTo>
                  <a:pt x="1565910" y="49529"/>
                </a:moveTo>
                <a:lnTo>
                  <a:pt x="1551432" y="19811"/>
                </a:lnTo>
                <a:lnTo>
                  <a:pt x="1533020" y="46678"/>
                </a:lnTo>
                <a:lnTo>
                  <a:pt x="1565910" y="4952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1"/>
          <p:cNvSpPr/>
          <p:nvPr/>
        </p:nvSpPr>
        <p:spPr>
          <a:xfrm>
            <a:off x="2060220" y="4539266"/>
            <a:ext cx="329565" cy="43180"/>
          </a:xfrm>
          <a:custGeom>
            <a:avLst/>
            <a:gdLst/>
            <a:ahLst/>
            <a:cxnLst/>
            <a:rect l="l" t="t" r="r" b="b"/>
            <a:pathLst>
              <a:path w="329564" h="43179">
                <a:moveTo>
                  <a:pt x="329184" y="38100"/>
                </a:moveTo>
                <a:lnTo>
                  <a:pt x="328422" y="0"/>
                </a:lnTo>
                <a:lnTo>
                  <a:pt x="0" y="4572"/>
                </a:lnTo>
                <a:lnTo>
                  <a:pt x="762" y="42672"/>
                </a:lnTo>
                <a:lnTo>
                  <a:pt x="329184" y="381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2"/>
          <p:cNvSpPr/>
          <p:nvPr/>
        </p:nvSpPr>
        <p:spPr>
          <a:xfrm>
            <a:off x="2023751" y="3385599"/>
            <a:ext cx="383540" cy="1183005"/>
          </a:xfrm>
          <a:custGeom>
            <a:avLst/>
            <a:gdLst/>
            <a:ahLst/>
            <a:cxnLst/>
            <a:rect l="l" t="t" r="r" b="b"/>
            <a:pathLst>
              <a:path w="383539" h="1183004">
                <a:moveTo>
                  <a:pt x="166485" y="128873"/>
                </a:moveTo>
                <a:lnTo>
                  <a:pt x="164972" y="121812"/>
                </a:lnTo>
                <a:lnTo>
                  <a:pt x="160674" y="115824"/>
                </a:lnTo>
                <a:lnTo>
                  <a:pt x="43326" y="0"/>
                </a:lnTo>
                <a:lnTo>
                  <a:pt x="654" y="159258"/>
                </a:lnTo>
                <a:lnTo>
                  <a:pt x="0" y="167020"/>
                </a:lnTo>
                <a:lnTo>
                  <a:pt x="2274" y="173926"/>
                </a:lnTo>
                <a:lnTo>
                  <a:pt x="6977" y="179403"/>
                </a:lnTo>
                <a:lnTo>
                  <a:pt x="13608" y="182880"/>
                </a:lnTo>
                <a:lnTo>
                  <a:pt x="21478" y="183094"/>
                </a:lnTo>
                <a:lnTo>
                  <a:pt x="28563" y="180594"/>
                </a:lnTo>
                <a:lnTo>
                  <a:pt x="34075" y="175807"/>
                </a:lnTo>
                <a:lnTo>
                  <a:pt x="34944" y="173977"/>
                </a:lnTo>
                <a:lnTo>
                  <a:pt x="34944" y="41148"/>
                </a:lnTo>
                <a:lnTo>
                  <a:pt x="71520" y="31242"/>
                </a:lnTo>
                <a:lnTo>
                  <a:pt x="90251" y="99799"/>
                </a:lnTo>
                <a:lnTo>
                  <a:pt x="134004" y="142494"/>
                </a:lnTo>
                <a:lnTo>
                  <a:pt x="140434" y="146780"/>
                </a:lnTo>
                <a:lnTo>
                  <a:pt x="147720" y="148209"/>
                </a:lnTo>
                <a:lnTo>
                  <a:pt x="155007" y="146780"/>
                </a:lnTo>
                <a:lnTo>
                  <a:pt x="161436" y="142494"/>
                </a:lnTo>
                <a:lnTo>
                  <a:pt x="165282" y="136076"/>
                </a:lnTo>
                <a:lnTo>
                  <a:pt x="166485" y="128873"/>
                </a:lnTo>
                <a:close/>
              </a:path>
              <a:path w="383539" h="1183004">
                <a:moveTo>
                  <a:pt x="90251" y="99799"/>
                </a:moveTo>
                <a:lnTo>
                  <a:pt x="71520" y="31242"/>
                </a:lnTo>
                <a:lnTo>
                  <a:pt x="34944" y="41148"/>
                </a:lnTo>
                <a:lnTo>
                  <a:pt x="39516" y="57893"/>
                </a:lnTo>
                <a:lnTo>
                  <a:pt x="39516" y="50292"/>
                </a:lnTo>
                <a:lnTo>
                  <a:pt x="71520" y="41148"/>
                </a:lnTo>
                <a:lnTo>
                  <a:pt x="71520" y="81521"/>
                </a:lnTo>
                <a:lnTo>
                  <a:pt x="90251" y="99799"/>
                </a:lnTo>
                <a:close/>
              </a:path>
              <a:path w="383539" h="1183004">
                <a:moveTo>
                  <a:pt x="53407" y="108770"/>
                </a:moveTo>
                <a:lnTo>
                  <a:pt x="34944" y="41148"/>
                </a:lnTo>
                <a:lnTo>
                  <a:pt x="34944" y="173977"/>
                </a:lnTo>
                <a:lnTo>
                  <a:pt x="37230" y="169164"/>
                </a:lnTo>
                <a:lnTo>
                  <a:pt x="53407" y="108770"/>
                </a:lnTo>
                <a:close/>
              </a:path>
              <a:path w="383539" h="1183004">
                <a:moveTo>
                  <a:pt x="71520" y="41148"/>
                </a:moveTo>
                <a:lnTo>
                  <a:pt x="39516" y="50292"/>
                </a:lnTo>
                <a:lnTo>
                  <a:pt x="62947" y="73155"/>
                </a:lnTo>
                <a:lnTo>
                  <a:pt x="71520" y="41148"/>
                </a:lnTo>
                <a:close/>
              </a:path>
              <a:path w="383539" h="1183004">
                <a:moveTo>
                  <a:pt x="62947" y="73155"/>
                </a:moveTo>
                <a:lnTo>
                  <a:pt x="39516" y="50292"/>
                </a:lnTo>
                <a:lnTo>
                  <a:pt x="39516" y="57893"/>
                </a:lnTo>
                <a:lnTo>
                  <a:pt x="53407" y="108770"/>
                </a:lnTo>
                <a:lnTo>
                  <a:pt x="62947" y="73155"/>
                </a:lnTo>
                <a:close/>
              </a:path>
              <a:path w="383539" h="1183004">
                <a:moveTo>
                  <a:pt x="383178" y="1171956"/>
                </a:moveTo>
                <a:lnTo>
                  <a:pt x="90251" y="99799"/>
                </a:lnTo>
                <a:lnTo>
                  <a:pt x="62947" y="73155"/>
                </a:lnTo>
                <a:lnTo>
                  <a:pt x="53407" y="108770"/>
                </a:lnTo>
                <a:lnTo>
                  <a:pt x="346602" y="1182624"/>
                </a:lnTo>
                <a:lnTo>
                  <a:pt x="383178" y="1171956"/>
                </a:lnTo>
                <a:close/>
              </a:path>
              <a:path w="383539" h="1183004">
                <a:moveTo>
                  <a:pt x="71520" y="81521"/>
                </a:moveTo>
                <a:lnTo>
                  <a:pt x="71520" y="41148"/>
                </a:lnTo>
                <a:lnTo>
                  <a:pt x="62947" y="73155"/>
                </a:lnTo>
                <a:lnTo>
                  <a:pt x="71520" y="81521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2202079" y="2587177"/>
            <a:ext cx="60947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Elbow Connector 96"/>
          <p:cNvCxnSpPr/>
          <p:nvPr/>
        </p:nvCxnSpPr>
        <p:spPr bwMode="auto">
          <a:xfrm rot="10800000">
            <a:off x="2193050" y="3198309"/>
            <a:ext cx="3718138" cy="1475068"/>
          </a:xfrm>
          <a:prstGeom prst="bentConnector3">
            <a:avLst>
              <a:gd name="adj1" fmla="val 88721"/>
            </a:avLst>
          </a:prstGeom>
          <a:solidFill>
            <a:schemeClr val="accent1"/>
          </a:solidFill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flipV="1">
            <a:off x="5926237" y="4525550"/>
            <a:ext cx="0" cy="180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4121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World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556792"/>
            <a:ext cx="8964488" cy="4218533"/>
          </a:xfrm>
        </p:spPr>
        <p:txBody>
          <a:bodyPr/>
          <a:lstStyle/>
          <a:p>
            <a:r>
              <a:rPr lang="en-GB" dirty="0"/>
              <a:t>Low latency switch (Layer 1): ~5ns fan-out, ~55ns aggregation </a:t>
            </a:r>
          </a:p>
          <a:p>
            <a:r>
              <a:rPr lang="en-GB" dirty="0"/>
              <a:t>Low latency switch (Layer 2): 95ns - 300ns</a:t>
            </a:r>
          </a:p>
          <a:p>
            <a:pPr lvl="1"/>
            <a:r>
              <a:rPr lang="en-GB" dirty="0"/>
              <a:t>Examples: g. </a:t>
            </a:r>
            <a:r>
              <a:rPr lang="en-GB" dirty="0" err="1"/>
              <a:t>Mellanox</a:t>
            </a:r>
            <a:r>
              <a:rPr lang="en-GB" dirty="0"/>
              <a:t> spectrum II, </a:t>
            </a:r>
            <a:r>
              <a:rPr lang="en-GB" dirty="0" err="1"/>
              <a:t>Exablaze</a:t>
            </a:r>
            <a:r>
              <a:rPr lang="en-GB" dirty="0"/>
              <a:t> Fusion</a:t>
            </a:r>
          </a:p>
          <a:p>
            <a:r>
              <a:rPr lang="en-GB" dirty="0"/>
              <a:t>Low latency NIC: &lt;1us (loopback)</a:t>
            </a:r>
          </a:p>
          <a:p>
            <a:pPr lvl="1"/>
            <a:r>
              <a:rPr lang="en-GB" dirty="0"/>
              <a:t>E.g. </a:t>
            </a:r>
            <a:r>
              <a:rPr lang="en-GB" dirty="0" err="1"/>
              <a:t>Mellanox</a:t>
            </a:r>
            <a:r>
              <a:rPr lang="en-GB" dirty="0"/>
              <a:t> Connect-X, </a:t>
            </a:r>
            <a:r>
              <a:rPr lang="en-GB" dirty="0" err="1"/>
              <a:t>Solarflare</a:t>
            </a:r>
            <a:r>
              <a:rPr lang="en-GB" dirty="0"/>
              <a:t> 8000, </a:t>
            </a:r>
            <a:r>
              <a:rPr lang="en-GB" dirty="0" err="1"/>
              <a:t>Chelsio</a:t>
            </a:r>
            <a:r>
              <a:rPr lang="en-GB" dirty="0"/>
              <a:t> T6, </a:t>
            </a:r>
            <a:r>
              <a:rPr lang="en-GB" dirty="0" err="1"/>
              <a:t>Exablaze</a:t>
            </a:r>
            <a:r>
              <a:rPr lang="en-GB" dirty="0"/>
              <a:t> </a:t>
            </a:r>
            <a:r>
              <a:rPr lang="en-GB" dirty="0" err="1"/>
              <a:t>ExaNIC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Low latency switches don’t always support full line rate!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27059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Processing Overheads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Processing in the kernel takes a lot of time…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Source: </a:t>
            </a:r>
            <a:r>
              <a:rPr lang="en-GB" sz="1600" dirty="0" err="1"/>
              <a:t>Yasukata</a:t>
            </a:r>
            <a:r>
              <a:rPr lang="en-GB" sz="1600" dirty="0"/>
              <a:t> </a:t>
            </a:r>
            <a:r>
              <a:rPr lang="en-GB" sz="1600" i="1" dirty="0"/>
              <a:t>et al</a:t>
            </a:r>
            <a:r>
              <a:rPr lang="en-GB" sz="1600" dirty="0"/>
              <a:t>. “</a:t>
            </a:r>
            <a:r>
              <a:rPr lang="en-GB" sz="1600" dirty="0" err="1"/>
              <a:t>StackMap</a:t>
            </a:r>
            <a:r>
              <a:rPr lang="en-GB" sz="1600" dirty="0"/>
              <a:t>: Low-Latency Networking with the OS Stack and Dedicated NICs”, </a:t>
            </a:r>
            <a:r>
              <a:rPr lang="en-GB" sz="1600" dirty="0" err="1"/>
              <a:t>Usenix</a:t>
            </a:r>
            <a:r>
              <a:rPr lang="en-GB" sz="1600" dirty="0"/>
              <a:t> ATC 2016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206" y="2204864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7162521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668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Time [us]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68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Driver 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611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Ethernet &amp; IPv4 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53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TCP 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29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Socket </a:t>
                      </a:r>
                      <a:r>
                        <a:rPr lang="en-GB" dirty="0" err="1"/>
                        <a:t>Enqueue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5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TCP 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502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IPv4 &amp; Ethernet 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87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Driver 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286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4555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Processing Overheads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Processing in the kernel takes a lot of time…</a:t>
            </a:r>
          </a:p>
          <a:p>
            <a:r>
              <a:rPr lang="en-GB" dirty="0"/>
              <a:t>Order of microseconds (~2-4us on Xeon E5-v4)</a:t>
            </a:r>
          </a:p>
          <a:p>
            <a:r>
              <a:rPr lang="en-GB" dirty="0">
                <a:sym typeface="Symbol" panose="05050102010706020507" pitchFamily="18" charset="2"/>
              </a:rPr>
              <a:t>10 the time through a switch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ym typeface="Symbol" panose="05050102010706020507" pitchFamily="18" charset="2"/>
              </a:rPr>
              <a:t>Solution: don’t go through the kernel!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30669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Kernel Bypass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Kernel is slow – lets bypass the Kernel!</a:t>
            </a:r>
          </a:p>
          <a:p>
            <a:r>
              <a:rPr lang="en-GB" dirty="0"/>
              <a:t>There are many ways to achieve kernel bypass</a:t>
            </a:r>
          </a:p>
          <a:p>
            <a:r>
              <a:rPr lang="en-GB" dirty="0"/>
              <a:t>Some examples:</a:t>
            </a:r>
          </a:p>
          <a:p>
            <a:pPr lvl="1"/>
            <a:r>
              <a:rPr lang="en-GB" dirty="0"/>
              <a:t>Device drivers:</a:t>
            </a:r>
          </a:p>
          <a:p>
            <a:pPr lvl="2"/>
            <a:r>
              <a:rPr lang="en-GB" dirty="0"/>
              <a:t>Customized kernel device driver. E.g. </a:t>
            </a:r>
            <a:r>
              <a:rPr lang="en-GB" dirty="0" err="1"/>
              <a:t>Netmap</a:t>
            </a:r>
            <a:r>
              <a:rPr lang="en-GB" dirty="0"/>
              <a:t> forks standard Intel drivers with extensions to map I/O memory into </a:t>
            </a:r>
            <a:r>
              <a:rPr lang="en-GB" dirty="0" err="1"/>
              <a:t>userspace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Custom hardware and use bespoke device drivers for the specialized hardware.</a:t>
            </a:r>
          </a:p>
          <a:p>
            <a:pPr lvl="1"/>
            <a:r>
              <a:rPr lang="en-GB" dirty="0" err="1"/>
              <a:t>Userspace</a:t>
            </a:r>
            <a:r>
              <a:rPr lang="en-GB" dirty="0"/>
              <a:t> library: anything from basic I/O to the entire TCP/IP stack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40459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6" y="404664"/>
            <a:ext cx="8375650" cy="423862"/>
          </a:xfrm>
        </p:spPr>
        <p:txBody>
          <a:bodyPr/>
          <a:lstStyle/>
          <a:p>
            <a:r>
              <a:rPr lang="en-GB" dirty="0"/>
              <a:t>Kernel Bypass - Examples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5495" y="2132856"/>
            <a:ext cx="2736305" cy="3032842"/>
            <a:chOff x="107503" y="2412382"/>
            <a:chExt cx="2736305" cy="3032842"/>
          </a:xfrm>
        </p:grpSpPr>
        <p:sp>
          <p:nvSpPr>
            <p:cNvPr id="4" name="Rectangle 3"/>
            <p:cNvSpPr/>
            <p:nvPr/>
          </p:nvSpPr>
          <p:spPr>
            <a:xfrm>
              <a:off x="1403648" y="5013176"/>
              <a:ext cx="936104" cy="43204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NIC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43608" y="4354810"/>
              <a:ext cx="1800200" cy="432048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Device driver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3608" y="3913981"/>
              <a:ext cx="1800200" cy="432048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OS packet I/O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43608" y="3511872"/>
              <a:ext cx="1800200" cy="432048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TCP/IP/ETH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3608" y="3079824"/>
              <a:ext cx="1800200" cy="432048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Socket API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43608" y="2420888"/>
              <a:ext cx="1800200" cy="43204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Application</a:t>
              </a:r>
            </a:p>
          </p:txBody>
        </p:sp>
        <p:sp>
          <p:nvSpPr>
            <p:cNvPr id="10" name="Left Brace 9"/>
            <p:cNvSpPr/>
            <p:nvPr/>
          </p:nvSpPr>
          <p:spPr>
            <a:xfrm>
              <a:off x="902693" y="3079824"/>
              <a:ext cx="144016" cy="1707034"/>
            </a:xfrm>
            <a:prstGeom prst="leftBrace">
              <a:avLst>
                <a:gd name="adj1" fmla="val 8333"/>
                <a:gd name="adj2" fmla="val 4888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503" y="372452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Kernel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504" y="2412382"/>
              <a:ext cx="800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User</a:t>
              </a:r>
            </a:p>
            <a:p>
              <a:r>
                <a:rPr lang="en-GB" dirty="0"/>
                <a:t>space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503" y="504453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Hardware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15816" y="2141362"/>
            <a:ext cx="3312368" cy="3032842"/>
            <a:chOff x="3275856" y="2420888"/>
            <a:chExt cx="3312368" cy="3032842"/>
          </a:xfrm>
        </p:grpSpPr>
        <p:sp>
          <p:nvSpPr>
            <p:cNvPr id="38" name="Rectangle 37"/>
            <p:cNvSpPr/>
            <p:nvPr/>
          </p:nvSpPr>
          <p:spPr>
            <a:xfrm>
              <a:off x="5354609" y="3087760"/>
              <a:ext cx="1233615" cy="126705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/>
            <a:lstStyle/>
            <a:p>
              <a:pPr algn="ctr"/>
              <a:r>
                <a:rPr lang="en-GB" sz="1600" b="1" dirty="0"/>
                <a:t>Framework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275856" y="2420888"/>
              <a:ext cx="2736305" cy="3032842"/>
              <a:chOff x="3275856" y="2420888"/>
              <a:chExt cx="2736305" cy="303284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004048" y="5021682"/>
                <a:ext cx="936104" cy="43204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NIC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211961" y="4363316"/>
                <a:ext cx="1800200" cy="43204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Device driver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34665" y="3564503"/>
                <a:ext cx="936105" cy="432048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/>
                  <a:t>TCP/IP/ETH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211961" y="2429394"/>
                <a:ext cx="1800200" cy="432048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Application</a:t>
                </a:r>
              </a:p>
            </p:txBody>
          </p:sp>
          <p:sp>
            <p:nvSpPr>
              <p:cNvPr id="22" name="Left Brace 21"/>
              <p:cNvSpPr/>
              <p:nvPr/>
            </p:nvSpPr>
            <p:spPr>
              <a:xfrm>
                <a:off x="4071046" y="3088330"/>
                <a:ext cx="144016" cy="1707034"/>
              </a:xfrm>
              <a:prstGeom prst="leftBrace">
                <a:avLst>
                  <a:gd name="adj1" fmla="val 8333"/>
                  <a:gd name="adj2" fmla="val 4888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75856" y="3733027"/>
                <a:ext cx="85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Kernel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75857" y="2420888"/>
                <a:ext cx="8002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User</a:t>
                </a:r>
              </a:p>
              <a:p>
                <a:r>
                  <a:rPr lang="en-GB" dirty="0"/>
                  <a:t>space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75856" y="5053040"/>
                <a:ext cx="1184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Hardware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5400092" y="3564503"/>
              <a:ext cx="936105" cy="432048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/>
                <a:t>Buffers</a:t>
              </a:r>
            </a:p>
          </p:txBody>
        </p:sp>
        <p:sp>
          <p:nvSpPr>
            <p:cNvPr id="39" name="Up-Down Arrow 38"/>
            <p:cNvSpPr/>
            <p:nvPr/>
          </p:nvSpPr>
          <p:spPr>
            <a:xfrm>
              <a:off x="5652120" y="2873256"/>
              <a:ext cx="108000" cy="205200"/>
            </a:xfrm>
            <a:prstGeom prst="upDownArrow">
              <a:avLst>
                <a:gd name="adj1" fmla="val 52353"/>
                <a:gd name="adj2" fmla="val 699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Up-Down Arrow 39"/>
            <p:cNvSpPr/>
            <p:nvPr/>
          </p:nvSpPr>
          <p:spPr>
            <a:xfrm rot="16200000">
              <a:off x="5238973" y="3659931"/>
              <a:ext cx="108000" cy="205200"/>
            </a:xfrm>
            <a:prstGeom prst="upDownArrow">
              <a:avLst>
                <a:gd name="adj1" fmla="val 52353"/>
                <a:gd name="adj2" fmla="val 699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Up-Down Arrow 40"/>
            <p:cNvSpPr/>
            <p:nvPr/>
          </p:nvSpPr>
          <p:spPr>
            <a:xfrm>
              <a:off x="5611336" y="3996551"/>
              <a:ext cx="144000" cy="1025131"/>
            </a:xfrm>
            <a:prstGeom prst="upDownArrow">
              <a:avLst>
                <a:gd name="adj1" fmla="val 52353"/>
                <a:gd name="adj2" fmla="val 699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Up-Down Arrow 41"/>
          <p:cNvSpPr/>
          <p:nvPr/>
        </p:nvSpPr>
        <p:spPr>
          <a:xfrm>
            <a:off x="1807027" y="4517241"/>
            <a:ext cx="108000" cy="205200"/>
          </a:xfrm>
          <a:prstGeom prst="upDownArrow">
            <a:avLst>
              <a:gd name="adj1" fmla="val 52353"/>
              <a:gd name="adj2" fmla="val 6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Up-Down Arrow 42"/>
          <p:cNvSpPr/>
          <p:nvPr/>
        </p:nvSpPr>
        <p:spPr>
          <a:xfrm>
            <a:off x="1807027" y="2583495"/>
            <a:ext cx="108000" cy="205200"/>
          </a:xfrm>
          <a:prstGeom prst="upDownArrow">
            <a:avLst>
              <a:gd name="adj1" fmla="val 52353"/>
              <a:gd name="adj2" fmla="val 6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7668344" y="4771739"/>
            <a:ext cx="936104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NIC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236297" y="4113373"/>
            <a:ext cx="1800200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Device driver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236297" y="2179451"/>
            <a:ext cx="1800200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Application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36077" y="2170945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User</a:t>
            </a:r>
          </a:p>
          <a:p>
            <a:r>
              <a:rPr lang="en-GB" dirty="0"/>
              <a:t>space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00192" y="480309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Hardware</a:t>
            </a:r>
          </a:p>
        </p:txBody>
      </p:sp>
      <p:sp>
        <p:nvSpPr>
          <p:cNvPr id="50" name="Up-Down Arrow 49"/>
          <p:cNvSpPr/>
          <p:nvPr/>
        </p:nvSpPr>
        <p:spPr>
          <a:xfrm>
            <a:off x="8102762" y="2645538"/>
            <a:ext cx="108000" cy="1080000"/>
          </a:xfrm>
          <a:prstGeom prst="upDownArrow">
            <a:avLst>
              <a:gd name="adj1" fmla="val 52353"/>
              <a:gd name="adj2" fmla="val 6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7236296" y="3725538"/>
            <a:ext cx="1800200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Library</a:t>
            </a:r>
          </a:p>
        </p:txBody>
      </p:sp>
      <p:sp>
        <p:nvSpPr>
          <p:cNvPr id="62" name="Up-Down Arrow 61"/>
          <p:cNvSpPr/>
          <p:nvPr/>
        </p:nvSpPr>
        <p:spPr>
          <a:xfrm>
            <a:off x="8102762" y="4546201"/>
            <a:ext cx="108000" cy="205200"/>
          </a:xfrm>
          <a:prstGeom prst="upDownArrow">
            <a:avLst>
              <a:gd name="adj1" fmla="val 52353"/>
              <a:gd name="adj2" fmla="val 6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890936" y="539201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No Bypass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07904" y="539201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Partly within Kernel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09996" y="530971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Completely in</a:t>
            </a:r>
            <a:br>
              <a:rPr lang="en-GB" i="1" dirty="0"/>
            </a:br>
            <a:r>
              <a:rPr lang="en-GB" i="1" dirty="0"/>
              <a:t>User Space</a:t>
            </a:r>
          </a:p>
        </p:txBody>
      </p:sp>
    </p:spTree>
    <p:extLst>
      <p:ext uri="{BB962C8B-B14F-4D97-AF65-F5344CB8AC3E}">
        <p14:creationId xmlns:p14="http://schemas.microsoft.com/office/powerpoint/2010/main" val="257023785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DPDK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6" y="1412776"/>
            <a:ext cx="8375650" cy="40671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DPDK is a popular set of </a:t>
            </a:r>
            <a:r>
              <a:rPr lang="en-GB" b="1" dirty="0"/>
              <a:t>libraries and drivers </a:t>
            </a:r>
            <a:r>
              <a:rPr lang="en-GB" dirty="0"/>
              <a:t>for fast packet processing.</a:t>
            </a:r>
          </a:p>
          <a:p>
            <a:pPr>
              <a:spcAft>
                <a:spcPts val="1200"/>
              </a:spcAft>
            </a:pPr>
            <a:r>
              <a:rPr lang="en-GB" dirty="0"/>
              <a:t>Originally designed for Intel processors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Now running also on ARM and Power CPUs</a:t>
            </a:r>
          </a:p>
          <a:p>
            <a:pPr>
              <a:spcAft>
                <a:spcPts val="1200"/>
              </a:spcAft>
            </a:pPr>
            <a:r>
              <a:rPr lang="en-GB" dirty="0"/>
              <a:t>Runs mostly in Linux User space.</a:t>
            </a:r>
          </a:p>
          <a:p>
            <a:pPr>
              <a:spcAft>
                <a:spcPts val="1200"/>
              </a:spcAft>
            </a:pPr>
            <a:r>
              <a:rPr lang="en-GB" dirty="0"/>
              <a:t>Main libraries: multicore framework, huge page memory, ring buffers, poll-mode drivers (networking, crypto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>
              <a:spcAft>
                <a:spcPts val="1200"/>
              </a:spcAft>
            </a:pPr>
            <a:r>
              <a:rPr lang="en-GB" dirty="0"/>
              <a:t>It is </a:t>
            </a:r>
            <a:r>
              <a:rPr lang="en-GB" b="1" i="1" dirty="0"/>
              <a:t>not </a:t>
            </a:r>
            <a:r>
              <a:rPr lang="en-GB" dirty="0"/>
              <a:t>a networking stack </a:t>
            </a:r>
          </a:p>
          <a:p>
            <a:pPr marL="0" indent="0">
              <a:spcAft>
                <a:spcPts val="12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03986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DPDK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412776"/>
            <a:ext cx="8759825" cy="40671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Usage examples: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Send and receive packets within minimum number of CPU cycles</a:t>
            </a:r>
          </a:p>
          <a:p>
            <a:pPr lvl="2">
              <a:spcAft>
                <a:spcPts val="1200"/>
              </a:spcAft>
            </a:pPr>
            <a:r>
              <a:rPr lang="en-GB" dirty="0"/>
              <a:t>E.g. less than 80 cycles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Fast packet capture algorithms 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Running third-party stacks</a:t>
            </a:r>
          </a:p>
          <a:p>
            <a:pPr>
              <a:spcAft>
                <a:spcPts val="1200"/>
              </a:spcAft>
            </a:pPr>
            <a:r>
              <a:rPr lang="en-GB" dirty="0"/>
              <a:t>Some projects demonstrated 100’s of millions packets per seconds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But with limited functionality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E.g. as a software switch / router </a:t>
            </a:r>
          </a:p>
        </p:txBody>
      </p:sp>
    </p:spTree>
    <p:extLst>
      <p:ext uri="{BB962C8B-B14F-4D97-AF65-F5344CB8AC3E}">
        <p14:creationId xmlns:p14="http://schemas.microsoft.com/office/powerpoint/2010/main" val="225320400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P51: High Performance Networking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/>
              <a:t>Lecture 5: High Throughput Devices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394121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Dr Noa Zilberman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/>
              </a:rPr>
              <a:t>noa.zilberman@cl.cam.ac.uk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8304" y="551723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Lent 2017/18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 Throughput Switches</a:t>
            </a:r>
          </a:p>
        </p:txBody>
      </p:sp>
    </p:spTree>
    <p:extLst>
      <p:ext uri="{BB962C8B-B14F-4D97-AF65-F5344CB8AC3E}">
        <p14:creationId xmlns:p14="http://schemas.microsoft.com/office/powerpoint/2010/main" val="210246538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556792"/>
            <a:ext cx="8524494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/>
              <a:t>12.8Tbps Switches!</a:t>
            </a:r>
          </a:p>
          <a:p>
            <a:pPr marL="0" indent="0">
              <a:buNone/>
            </a:pPr>
            <a:r>
              <a:rPr lang="en-GB" sz="2100" dirty="0"/>
              <a:t>Lets convert this to packet rate requirements:</a:t>
            </a:r>
          </a:p>
          <a:p>
            <a:pPr marL="0" indent="0">
              <a:buNone/>
            </a:pPr>
            <a:r>
              <a:rPr lang="en-GB" sz="2100" dirty="0"/>
              <a:t>5.8 </a:t>
            </a:r>
            <a:r>
              <a:rPr lang="en-GB" sz="2100" dirty="0" err="1"/>
              <a:t>Gpps</a:t>
            </a:r>
            <a:r>
              <a:rPr lang="en-GB" sz="2100" dirty="0"/>
              <a:t> @ 256B</a:t>
            </a:r>
          </a:p>
          <a:p>
            <a:pPr marL="0" indent="0">
              <a:buNone/>
            </a:pPr>
            <a:r>
              <a:rPr lang="en-GB" sz="2100" dirty="0"/>
              <a:t>19.2 </a:t>
            </a:r>
            <a:r>
              <a:rPr lang="en-GB" sz="2100" dirty="0" err="1"/>
              <a:t>Gpps</a:t>
            </a:r>
            <a:r>
              <a:rPr lang="en-GB" sz="2100" dirty="0"/>
              <a:t> @ 64B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dirty="0"/>
              <a:t>But clock rate is only ~1GHz….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Truth About Switch Silicon Design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139952" y="2780928"/>
          <a:ext cx="48965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9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753" y="465684"/>
            <a:ext cx="8524494" cy="366254"/>
          </a:xfrm>
        </p:spPr>
        <p:txBody>
          <a:bodyPr>
            <a:normAutofit fontScale="90000"/>
          </a:bodyPr>
          <a:lstStyle/>
          <a:p>
            <a:r>
              <a:rPr lang="en-GB" dirty="0"/>
              <a:t>Multi-Core Switch Design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0" y="1371601"/>
            <a:ext cx="7257912" cy="3782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710" y="5805264"/>
            <a:ext cx="23296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Broadcom Tomahawk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8264" y="1410753"/>
            <a:ext cx="16002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Barefoot Tofino</a:t>
            </a:r>
          </a:p>
        </p:txBody>
      </p:sp>
      <p:pic>
        <p:nvPicPr>
          <p:cNvPr id="2054" name="Picture 6" descr="https://3s81si1s5ygj3mzby34dq6qf-wpengine.netdna-ssl.com/wp-content/uploads/2018/01/broadcom-tomahawk-3-shared-buff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6198271" cy="35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6283671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Image sources: https://p4.org/assets/p4_d2_2017_programmable_data_plane_at_terabit_speeds.pdf</a:t>
            </a:r>
          </a:p>
          <a:p>
            <a:r>
              <a:rPr lang="en-GB" sz="1200" dirty="0">
                <a:solidFill>
                  <a:schemeClr val="bg1"/>
                </a:solidFill>
              </a:rPr>
              <a:t>https://www.nextplatform.com/2018/01/20/flattening-networks-budgets-400g-ethernet/</a:t>
            </a:r>
          </a:p>
        </p:txBody>
      </p:sp>
    </p:spTree>
    <p:extLst>
      <p:ext uri="{BB962C8B-B14F-4D97-AF65-F5344CB8AC3E}">
        <p14:creationId xmlns:p14="http://schemas.microsoft.com/office/powerpoint/2010/main" val="1932667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World Switch Silicon in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 7 Billion Transistors</a:t>
            </a:r>
          </a:p>
          <a:p>
            <a:r>
              <a:rPr lang="en-GB" dirty="0"/>
              <a:t>Silicon size: 400 to 600 square mm</a:t>
            </a:r>
          </a:p>
          <a:p>
            <a:r>
              <a:rPr lang="en-GB" dirty="0"/>
              <a:t>Clock Rate: ~1GHz (typical)</a:t>
            </a:r>
          </a:p>
          <a:p>
            <a:r>
              <a:rPr lang="en-GB" dirty="0"/>
              <a:t>Packet Rate: ~10 Billion packets per second</a:t>
            </a:r>
          </a:p>
          <a:p>
            <a:r>
              <a:rPr lang="en-GB" dirty="0"/>
              <a:t>Buffer Memory: ~16MB-30MB on-chip</a:t>
            </a:r>
          </a:p>
          <a:p>
            <a:r>
              <a:rPr lang="en-GB" dirty="0"/>
              <a:t>Ports: Up to 256</a:t>
            </a:r>
          </a:p>
          <a:p>
            <a:r>
              <a:rPr lang="en-GB" dirty="0"/>
              <a:t>Power: ~100W-300W</a:t>
            </a:r>
          </a:p>
          <a:p>
            <a:r>
              <a:rPr lang="en-GB" dirty="0"/>
              <a:t>2017 Numbers</a:t>
            </a:r>
          </a:p>
          <a:p>
            <a:endParaRPr lang="en-GB" dirty="0"/>
          </a:p>
        </p:txBody>
      </p:sp>
      <p:pic>
        <p:nvPicPr>
          <p:cNvPr id="32770" name="Picture 2" descr="http://3.imimg.com/data3/DW/XJ/MY-11086640/img-products-ov_ethernet_switch_silicon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73461"/>
            <a:ext cx="193371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s://3.bp.blogspot.com/-E4spoN0OilU/WIhCD8WxirI/AAAAAAACsBI/EHRxtM2pCJ8NPLOs7QBpUogOIq9C9EAPwCLcB/s1600/barefoot-ch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78634"/>
            <a:ext cx="2046646" cy="15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s://media.digikey.com/Photos/Freescale%20Photos/i.max%206D%20SERI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34" y="1534978"/>
            <a:ext cx="2057899" cy="20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9143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753" y="1371601"/>
            <a:ext cx="8524494" cy="1479379"/>
          </a:xfrm>
        </p:spPr>
        <p:txBody>
          <a:bodyPr/>
          <a:lstStyle/>
          <a:p>
            <a:r>
              <a:rPr lang="en-GB" sz="2000" dirty="0"/>
              <a:t>So what? Multi-core in CPUs for over a decade</a:t>
            </a:r>
          </a:p>
          <a:p>
            <a:r>
              <a:rPr lang="en-GB" sz="2000" dirty="0"/>
              <a:t>Network devices are not like CPUs:</a:t>
            </a:r>
          </a:p>
          <a:p>
            <a:pPr lvl="1"/>
            <a:r>
              <a:rPr lang="en-GB" dirty="0"/>
              <a:t> CPU: Pipeline - instructions, memory – data</a:t>
            </a:r>
          </a:p>
          <a:p>
            <a:pPr lvl="1"/>
            <a:r>
              <a:rPr lang="en-GB" dirty="0"/>
              <a:t>Switch: pipeline – data, memory – control</a:t>
            </a:r>
          </a:p>
          <a:p>
            <a:r>
              <a:rPr lang="en-GB" sz="2000" dirty="0"/>
              <a:t>Network devices have a strong notion of </a:t>
            </a:r>
            <a:r>
              <a:rPr lang="en-GB" sz="2000" i="1" dirty="0"/>
              <a:t>time</a:t>
            </a:r>
          </a:p>
          <a:p>
            <a:pPr lvl="1"/>
            <a:r>
              <a:rPr lang="en-GB" i="1" dirty="0"/>
              <a:t>Must</a:t>
            </a:r>
            <a:r>
              <a:rPr lang="en-GB" dirty="0"/>
              <a:t> process the header on cycle X</a:t>
            </a:r>
          </a:p>
          <a:p>
            <a:pPr lvl="1"/>
            <a:r>
              <a:rPr lang="en-GB" dirty="0"/>
              <a:t>Headers are split across clock cycles</a:t>
            </a:r>
          </a:p>
          <a:p>
            <a:pPr lvl="1"/>
            <a:r>
              <a:rPr lang="en-GB" dirty="0"/>
              <a:t>Pipelining is the way to achieve performance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 Core Switch Design</a:t>
            </a:r>
          </a:p>
        </p:txBody>
      </p:sp>
    </p:spTree>
    <p:extLst>
      <p:ext uri="{BB962C8B-B14F-4D97-AF65-F5344CB8AC3E}">
        <p14:creationId xmlns:p14="http://schemas.microsoft.com/office/powerpoint/2010/main" val="3024465790"/>
      </p:ext>
    </p:extLst>
  </p:cSld>
  <p:clrMapOvr>
    <a:masterClrMapping/>
  </p:clrMapOvr>
  <p:transition spd="med"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9753" y="1556792"/>
                <a:ext cx="8524494" cy="3569567"/>
              </a:xfrm>
            </p:spPr>
            <p:txBody>
              <a:bodyPr/>
              <a:lstStyle/>
              <a:p>
                <a:r>
                  <a:rPr lang="en-GB" sz="2000" dirty="0"/>
                  <a:t>The limitations of processing packets in the host:</a:t>
                </a:r>
              </a:p>
              <a:p>
                <a:r>
                  <a:rPr lang="en-GB" sz="2000" dirty="0"/>
                  <a:t>DPDK: can process a packet in 80 clock cycles</a:t>
                </a:r>
              </a:p>
              <a:p>
                <a:pPr lvl="1"/>
                <a:r>
                  <a:rPr lang="en-GB" dirty="0"/>
                  <a:t> Lets assume 4GHz clock (0.25ns/cycle)</a:t>
                </a:r>
              </a:p>
              <a:p>
                <a:pPr lvl="1"/>
                <a:r>
                  <a:rPr lang="en-GB" dirty="0"/>
                  <a:t>Can process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÷80=50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50Mpps is not sufficient for 40GE. 30% of 64B packets at 100GE.</a:t>
                </a:r>
              </a:p>
              <a:p>
                <a:pPr lvl="1"/>
                <a:r>
                  <a:rPr lang="en-GB" dirty="0"/>
                  <a:t>Can dedicate multiple cores…</a:t>
                </a:r>
              </a:p>
              <a:p>
                <a:pPr lvl="1"/>
                <a:r>
                  <a:rPr lang="en-GB" dirty="0"/>
                  <a:t>And this is just sending / receiving, not operating on the packet!</a:t>
                </a:r>
              </a:p>
              <a:p>
                <a:pPr lvl="1"/>
                <a:endParaRPr lang="en-GB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9753" y="1556792"/>
                <a:ext cx="8524494" cy="3569567"/>
              </a:xfrm>
              <a:blipFill>
                <a:blip r:embed="rId2"/>
                <a:stretch>
                  <a:fillRect l="-1717" t="-2048" b="-5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 Core Switch Design</a:t>
            </a:r>
            <a:endParaRPr lang="en-GB" b="0" dirty="0"/>
          </a:p>
        </p:txBody>
      </p:sp>
      <p:pic>
        <p:nvPicPr>
          <p:cNvPr id="4" name="Picture 2" descr="http://images.anandtech.com/doci/9185/XeonD_schem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9" t="18182" b="11688"/>
          <a:stretch/>
        </p:blipFill>
        <p:spPr bwMode="auto">
          <a:xfrm>
            <a:off x="6288021" y="1412776"/>
            <a:ext cx="2546226" cy="231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86857"/>
      </p:ext>
    </p:extLst>
  </p:cSld>
  <p:clrMapOvr>
    <a:masterClrMapping/>
  </p:clrMapOvr>
  <p:transition spd="med"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753" y="1556792"/>
            <a:ext cx="8524494" cy="3569567"/>
          </a:xfrm>
        </p:spPr>
        <p:txBody>
          <a:bodyPr/>
          <a:lstStyle/>
          <a:p>
            <a:r>
              <a:rPr lang="en-GB" sz="2000" dirty="0"/>
              <a:t>The problem with multi-core switch design: look up tables.</a:t>
            </a:r>
          </a:p>
          <a:p>
            <a:pPr lvl="1"/>
            <a:r>
              <a:rPr lang="en-GB" dirty="0"/>
              <a:t>Shared tables: </a:t>
            </a:r>
          </a:p>
          <a:p>
            <a:pPr lvl="2"/>
            <a:r>
              <a:rPr lang="en-GB" sz="2000" dirty="0"/>
              <a:t>need to allow access from multiple pipelines</a:t>
            </a:r>
          </a:p>
          <a:p>
            <a:pPr lvl="2"/>
            <a:r>
              <a:rPr lang="en-GB" sz="2000" dirty="0"/>
              <a:t> need to support query rate at packet rate</a:t>
            </a:r>
          </a:p>
          <a:p>
            <a:pPr lvl="1"/>
            <a:r>
              <a:rPr lang="en-GB" dirty="0"/>
              <a:t>Separate tables: </a:t>
            </a:r>
          </a:p>
          <a:p>
            <a:pPr lvl="2"/>
            <a:r>
              <a:rPr lang="en-GB" sz="2000" dirty="0"/>
              <a:t>wastes resources</a:t>
            </a:r>
          </a:p>
          <a:p>
            <a:pPr lvl="2"/>
            <a:r>
              <a:rPr lang="en-GB" sz="2000" dirty="0"/>
              <a:t>need to maintain consistency</a:t>
            </a:r>
          </a:p>
          <a:p>
            <a:pPr lvl="3"/>
            <a:r>
              <a:rPr lang="en-GB" sz="1800" dirty="0"/>
              <a:t>Not everyone agree with this assumption</a:t>
            </a:r>
          </a:p>
          <a:p>
            <a:pPr lvl="1"/>
            <a:endParaRPr lang="en-GB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 Core Switch Design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044742837"/>
      </p:ext>
    </p:extLst>
  </p:cSld>
  <p:clrMapOvr>
    <a:masterClrMapping/>
  </p:clrMapOvr>
  <p:transition spd="med"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 Core Switch Design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7604" y="2636912"/>
            <a:ext cx="7128792" cy="3356705"/>
            <a:chOff x="182314" y="1412776"/>
            <a:chExt cx="8782174" cy="4411325"/>
          </a:xfrm>
        </p:grpSpPr>
        <p:grpSp>
          <p:nvGrpSpPr>
            <p:cNvPr id="5" name="Group 4"/>
            <p:cNvGrpSpPr/>
            <p:nvPr/>
          </p:nvGrpSpPr>
          <p:grpSpPr>
            <a:xfrm>
              <a:off x="182314" y="1592796"/>
              <a:ext cx="1047594" cy="4104456"/>
              <a:chOff x="182314" y="1592796"/>
              <a:chExt cx="1047594" cy="4104456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82314" y="1592796"/>
                <a:ext cx="1047594" cy="360040"/>
                <a:chOff x="192087" y="2204864"/>
                <a:chExt cx="1047594" cy="360040"/>
              </a:xfrm>
            </p:grpSpPr>
            <p:sp>
              <p:nvSpPr>
                <p:cNvPr id="72" name="Cube 71"/>
                <p:cNvSpPr/>
                <p:nvPr/>
              </p:nvSpPr>
              <p:spPr>
                <a:xfrm>
                  <a:off x="591609" y="2204864"/>
                  <a:ext cx="648072" cy="360040"/>
                </a:xfrm>
                <a:prstGeom prst="cub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73" name="Right Arrow 72"/>
                <p:cNvSpPr/>
                <p:nvPr/>
              </p:nvSpPr>
              <p:spPr>
                <a:xfrm>
                  <a:off x="192087" y="2276872"/>
                  <a:ext cx="384175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182314" y="2840935"/>
                <a:ext cx="1047594" cy="360040"/>
                <a:chOff x="192087" y="2204864"/>
                <a:chExt cx="1047594" cy="360040"/>
              </a:xfrm>
            </p:grpSpPr>
            <p:sp>
              <p:nvSpPr>
                <p:cNvPr id="70" name="Cube 69"/>
                <p:cNvSpPr/>
                <p:nvPr/>
              </p:nvSpPr>
              <p:spPr>
                <a:xfrm>
                  <a:off x="591609" y="2204864"/>
                  <a:ext cx="648072" cy="360040"/>
                </a:xfrm>
                <a:prstGeom prst="cub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71" name="Right Arrow 70"/>
                <p:cNvSpPr/>
                <p:nvPr/>
              </p:nvSpPr>
              <p:spPr>
                <a:xfrm>
                  <a:off x="192087" y="2276872"/>
                  <a:ext cx="384175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182314" y="4089074"/>
                <a:ext cx="1047594" cy="360040"/>
                <a:chOff x="192087" y="2204864"/>
                <a:chExt cx="1047594" cy="360040"/>
              </a:xfrm>
            </p:grpSpPr>
            <p:sp>
              <p:nvSpPr>
                <p:cNvPr id="68" name="Cube 67"/>
                <p:cNvSpPr/>
                <p:nvPr/>
              </p:nvSpPr>
              <p:spPr>
                <a:xfrm>
                  <a:off x="591609" y="2204864"/>
                  <a:ext cx="648072" cy="360040"/>
                </a:xfrm>
                <a:prstGeom prst="cub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69" name="Right Arrow 68"/>
                <p:cNvSpPr/>
                <p:nvPr/>
              </p:nvSpPr>
              <p:spPr>
                <a:xfrm>
                  <a:off x="192087" y="2276872"/>
                  <a:ext cx="384175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82314" y="5337212"/>
                <a:ext cx="1047594" cy="360040"/>
                <a:chOff x="192087" y="2204864"/>
                <a:chExt cx="1047594" cy="360040"/>
              </a:xfrm>
            </p:grpSpPr>
            <p:sp>
              <p:nvSpPr>
                <p:cNvPr id="66" name="Cube 65"/>
                <p:cNvSpPr/>
                <p:nvPr/>
              </p:nvSpPr>
              <p:spPr>
                <a:xfrm>
                  <a:off x="591609" y="2204864"/>
                  <a:ext cx="648072" cy="360040"/>
                </a:xfrm>
                <a:prstGeom prst="cub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67" name="Right Arrow 66"/>
                <p:cNvSpPr/>
                <p:nvPr/>
              </p:nvSpPr>
              <p:spPr>
                <a:xfrm>
                  <a:off x="192087" y="2276872"/>
                  <a:ext cx="384175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7971723" y="1592796"/>
              <a:ext cx="992765" cy="4104456"/>
              <a:chOff x="7707826" y="1592796"/>
              <a:chExt cx="992765" cy="4104456"/>
            </a:xfrm>
          </p:grpSpPr>
          <p:sp>
            <p:nvSpPr>
              <p:cNvPr id="54" name="Cube 53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5" name="Right Arrow 54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6" name="Cube 55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7" name="Right Arrow 56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8" name="Cube 57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9" name="Right Arrow 58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0" name="Cube 59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1" name="Right Arrow 60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627784" y="1592796"/>
              <a:ext cx="576064" cy="453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/>
                <a:t>PP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27784" y="2809664"/>
              <a:ext cx="576064" cy="453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/>
                <a:t>PP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27784" y="4026532"/>
              <a:ext cx="576064" cy="453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/>
                <a:t>PP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7784" y="5243399"/>
              <a:ext cx="576064" cy="453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/>
                <a:t>PP</a:t>
              </a:r>
            </a:p>
          </p:txBody>
        </p:sp>
        <p:sp>
          <p:nvSpPr>
            <p:cNvPr id="11" name="Cube 10"/>
            <p:cNvSpPr/>
            <p:nvPr/>
          </p:nvSpPr>
          <p:spPr>
            <a:xfrm>
              <a:off x="1578676" y="1412776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2" name="Cube 11"/>
            <p:cNvSpPr/>
            <p:nvPr/>
          </p:nvSpPr>
          <p:spPr>
            <a:xfrm>
              <a:off x="1578676" y="2647814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3" name="Cube 12"/>
            <p:cNvSpPr/>
            <p:nvPr/>
          </p:nvSpPr>
          <p:spPr>
            <a:xfrm>
              <a:off x="1578676" y="3882852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4" name="Cube 13"/>
            <p:cNvSpPr/>
            <p:nvPr/>
          </p:nvSpPr>
          <p:spPr>
            <a:xfrm>
              <a:off x="1578676" y="5117891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5" name="Cube 14"/>
            <p:cNvSpPr/>
            <p:nvPr/>
          </p:nvSpPr>
          <p:spPr>
            <a:xfrm>
              <a:off x="6924129" y="1414118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6" name="Cube 15"/>
            <p:cNvSpPr/>
            <p:nvPr/>
          </p:nvSpPr>
          <p:spPr>
            <a:xfrm>
              <a:off x="6924129" y="2649156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7" name="Cube 16"/>
            <p:cNvSpPr/>
            <p:nvPr/>
          </p:nvSpPr>
          <p:spPr>
            <a:xfrm>
              <a:off x="6924129" y="3884194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8" name="Cube 17"/>
            <p:cNvSpPr/>
            <p:nvPr/>
          </p:nvSpPr>
          <p:spPr>
            <a:xfrm>
              <a:off x="6924129" y="5119233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187624" y="16669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187624" y="291629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1187624" y="416566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187624" y="5415035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587548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7587548" y="2914176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587548" y="4163548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7587548" y="5412919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235019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235019" y="2914176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235019" y="4163548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2235019" y="5412919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097668" y="1567705"/>
              <a:ext cx="1554452" cy="4246508"/>
              <a:chOff x="3995936" y="1593670"/>
              <a:chExt cx="1554452" cy="4246508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3995936" y="1593670"/>
                <a:ext cx="1554452" cy="4246508"/>
              </a:xfrm>
              <a:prstGeom prst="cube">
                <a:avLst>
                  <a:gd name="adj" fmla="val 1242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4055463" y="1996381"/>
                <a:ext cx="1236617" cy="3664867"/>
                <a:chOff x="4055463" y="2316480"/>
                <a:chExt cx="1236617" cy="3301223"/>
              </a:xfrm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4055463" y="2316480"/>
                  <a:ext cx="1236617" cy="3300549"/>
                </a:xfrm>
                <a:custGeom>
                  <a:avLst/>
                  <a:gdLst>
                    <a:gd name="connsiteX0" fmla="*/ 0 w 1236617"/>
                    <a:gd name="connsiteY0" fmla="*/ 0 h 3300549"/>
                    <a:gd name="connsiteX1" fmla="*/ 313508 w 1236617"/>
                    <a:gd name="connsiteY1" fmla="*/ 0 h 3300549"/>
                    <a:gd name="connsiteX2" fmla="*/ 905691 w 1236617"/>
                    <a:gd name="connsiteY2" fmla="*/ 3300549 h 3300549"/>
                    <a:gd name="connsiteX3" fmla="*/ 1236617 w 1236617"/>
                    <a:gd name="connsiteY3" fmla="*/ 3300549 h 3300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6617" h="3300549">
                      <a:moveTo>
                        <a:pt x="0" y="0"/>
                      </a:moveTo>
                      <a:lnTo>
                        <a:pt x="313508" y="0"/>
                      </a:lnTo>
                      <a:lnTo>
                        <a:pt x="905691" y="3300549"/>
                      </a:lnTo>
                      <a:lnTo>
                        <a:pt x="1236617" y="3300549"/>
                      </a:lnTo>
                    </a:path>
                  </a:pathLst>
                </a:custGeom>
                <a:noFill/>
                <a:ln w="38100"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 flipV="1">
                  <a:off x="4055463" y="2317154"/>
                  <a:ext cx="1236617" cy="3300549"/>
                </a:xfrm>
                <a:custGeom>
                  <a:avLst/>
                  <a:gdLst>
                    <a:gd name="connsiteX0" fmla="*/ 0 w 1236617"/>
                    <a:gd name="connsiteY0" fmla="*/ 0 h 3300549"/>
                    <a:gd name="connsiteX1" fmla="*/ 313508 w 1236617"/>
                    <a:gd name="connsiteY1" fmla="*/ 0 h 3300549"/>
                    <a:gd name="connsiteX2" fmla="*/ 905691 w 1236617"/>
                    <a:gd name="connsiteY2" fmla="*/ 3300549 h 3300549"/>
                    <a:gd name="connsiteX3" fmla="*/ 1236617 w 1236617"/>
                    <a:gd name="connsiteY3" fmla="*/ 3300549 h 3300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6617" h="3300549">
                      <a:moveTo>
                        <a:pt x="0" y="0"/>
                      </a:moveTo>
                      <a:lnTo>
                        <a:pt x="313508" y="0"/>
                      </a:lnTo>
                      <a:lnTo>
                        <a:pt x="905691" y="3300549"/>
                      </a:lnTo>
                      <a:lnTo>
                        <a:pt x="1236617" y="3300549"/>
                      </a:lnTo>
                    </a:path>
                  </a:pathLst>
                </a:custGeom>
                <a:noFill/>
                <a:ln w="38100"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5946711" y="1595947"/>
              <a:ext cx="992765" cy="4104456"/>
              <a:chOff x="7707826" y="1592796"/>
              <a:chExt cx="992765" cy="4104456"/>
            </a:xfrm>
          </p:grpSpPr>
          <p:sp>
            <p:nvSpPr>
              <p:cNvPr id="42" name="Cube 41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43" name="Right Arrow 42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4" name="Cube 43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45" name="Right Arrow 44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6" name="Cube 45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47" name="Right Arrow 46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8" name="Cube 47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49" name="Right Arrow 48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</p:grpSp>
        <p:sp>
          <p:nvSpPr>
            <p:cNvPr id="33" name="Right Arrow 32"/>
            <p:cNvSpPr/>
            <p:nvPr/>
          </p:nvSpPr>
          <p:spPr>
            <a:xfrm>
              <a:off x="5555977" y="1684081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555977" y="293345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555977" y="4182825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5555977" y="5432196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37" name="Oval 36"/>
            <p:cNvSpPr/>
            <p:nvPr/>
          </p:nvSpPr>
          <p:spPr>
            <a:xfrm>
              <a:off x="3564659" y="1592796"/>
              <a:ext cx="513516" cy="422141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sz="1600" dirty="0">
                  <a:solidFill>
                    <a:srgbClr val="002060"/>
                  </a:solidFill>
                </a:rPr>
                <a:t>SCH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3173925" y="1643608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3173925" y="289298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3173925" y="414235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3173925" y="539172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354260" y="2755120"/>
            <a:ext cx="467611" cy="3453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/>
              <a:t>PKT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06187" y="3696505"/>
            <a:ext cx="467611" cy="3453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/>
              <a:t>PKT</a:t>
            </a:r>
          </a:p>
        </p:txBody>
      </p:sp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354260" y="1642998"/>
          <a:ext cx="31851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080">
                  <a:extLst>
                    <a:ext uri="{9D8B030D-6E8A-4147-A177-3AD203B41FA5}">
                      <a16:colId xmlns:a16="http://schemas.microsoft.com/office/drawing/2014/main" val="597248299"/>
                    </a:ext>
                  </a:extLst>
                </a:gridCol>
                <a:gridCol w="1185035">
                  <a:extLst>
                    <a:ext uri="{9D8B030D-6E8A-4147-A177-3AD203B41FA5}">
                      <a16:colId xmlns:a16="http://schemas.microsoft.com/office/drawing/2014/main" val="2261251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DST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DST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55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aa:bb:cc:dd:ee:ff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557738"/>
                  </a:ext>
                </a:extLst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354260" y="1633250"/>
          <a:ext cx="31851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080">
                  <a:extLst>
                    <a:ext uri="{9D8B030D-6E8A-4147-A177-3AD203B41FA5}">
                      <a16:colId xmlns:a16="http://schemas.microsoft.com/office/drawing/2014/main" val="597248299"/>
                    </a:ext>
                  </a:extLst>
                </a:gridCol>
                <a:gridCol w="1185035">
                  <a:extLst>
                    <a:ext uri="{9D8B030D-6E8A-4147-A177-3AD203B41FA5}">
                      <a16:colId xmlns:a16="http://schemas.microsoft.com/office/drawing/2014/main" val="2261251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DST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DST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55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aa:bb:cc:dd:ee:ff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557738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1115616" y="1313716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Table PP1</a:t>
            </a:r>
          </a:p>
        </p:txBody>
      </p:sp>
      <p:sp>
        <p:nvSpPr>
          <p:cNvPr id="82" name="Up-Down Arrow 81"/>
          <p:cNvSpPr/>
          <p:nvPr/>
        </p:nvSpPr>
        <p:spPr>
          <a:xfrm>
            <a:off x="3096057" y="2375136"/>
            <a:ext cx="188876" cy="405792"/>
          </a:xfrm>
          <a:prstGeom prst="upDownArrow">
            <a:avLst>
              <a:gd name="adj1" fmla="val 50000"/>
              <a:gd name="adj2" fmla="val 74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Down Arrow 82"/>
          <p:cNvSpPr/>
          <p:nvPr/>
        </p:nvSpPr>
        <p:spPr>
          <a:xfrm>
            <a:off x="2758871" y="1301678"/>
            <a:ext cx="337186" cy="3490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3777033" y="1652391"/>
          <a:ext cx="31851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080">
                  <a:extLst>
                    <a:ext uri="{9D8B030D-6E8A-4147-A177-3AD203B41FA5}">
                      <a16:colId xmlns:a16="http://schemas.microsoft.com/office/drawing/2014/main" val="597248299"/>
                    </a:ext>
                  </a:extLst>
                </a:gridCol>
                <a:gridCol w="1185035">
                  <a:extLst>
                    <a:ext uri="{9D8B030D-6E8A-4147-A177-3AD203B41FA5}">
                      <a16:colId xmlns:a16="http://schemas.microsoft.com/office/drawing/2014/main" val="2261251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DST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DST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55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aa:bb:cc:dd:ee:ff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557738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3777033" y="1642643"/>
          <a:ext cx="31851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080">
                  <a:extLst>
                    <a:ext uri="{9D8B030D-6E8A-4147-A177-3AD203B41FA5}">
                      <a16:colId xmlns:a16="http://schemas.microsoft.com/office/drawing/2014/main" val="597248299"/>
                    </a:ext>
                  </a:extLst>
                </a:gridCol>
                <a:gridCol w="1185035">
                  <a:extLst>
                    <a:ext uri="{9D8B030D-6E8A-4147-A177-3AD203B41FA5}">
                      <a16:colId xmlns:a16="http://schemas.microsoft.com/office/drawing/2014/main" val="2261251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DST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DST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55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aa:bb:cc:dd:ee:ff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557738"/>
                  </a:ext>
                </a:extLst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4538389" y="1323109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Table PP2</a:t>
            </a:r>
          </a:p>
        </p:txBody>
      </p:sp>
      <p:sp>
        <p:nvSpPr>
          <p:cNvPr id="87" name="Down Arrow 86"/>
          <p:cNvSpPr/>
          <p:nvPr/>
        </p:nvSpPr>
        <p:spPr>
          <a:xfrm>
            <a:off x="6181644" y="1311071"/>
            <a:ext cx="337186" cy="3490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Up-Down Arrow 87"/>
          <p:cNvSpPr/>
          <p:nvPr/>
        </p:nvSpPr>
        <p:spPr>
          <a:xfrm rot="1739877">
            <a:off x="3529923" y="2294684"/>
            <a:ext cx="172318" cy="1490345"/>
          </a:xfrm>
          <a:prstGeom prst="upDownArrow">
            <a:avLst>
              <a:gd name="adj1" fmla="val 50000"/>
              <a:gd name="adj2" fmla="val 74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10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29218 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18 0.00139 L 0.84531 0.2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29219 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19 0.00139 L 0.85833 -0.002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7" grpId="0" animBg="1"/>
      <p:bldP spid="77" grpId="1" animBg="1"/>
      <p:bldP spid="82" grpId="0" animBg="1"/>
      <p:bldP spid="82" grpId="1" animBg="1"/>
      <p:bldP spid="83" grpId="0" animBg="1"/>
      <p:bldP spid="87" grpId="0" animBg="1"/>
      <p:bldP spid="88" grpId="0" animBg="1"/>
      <p:bldP spid="88" grpId="1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Inferring Switch Architecture</a:t>
            </a:r>
          </a:p>
        </p:txBody>
      </p:sp>
    </p:spTree>
    <p:extLst>
      <p:ext uri="{BB962C8B-B14F-4D97-AF65-F5344CB8AC3E}">
        <p14:creationId xmlns:p14="http://schemas.microsoft.com/office/powerpoint/2010/main" val="237815177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tx1"/>
                </a:solidFill>
              </a:rPr>
              <a:t>refer to:</a:t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>http://www.mellanox.com/tolly/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9666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interpretations in the following slides are a guess, and not based on internal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99955569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wrong with Broadcom Tomahawk?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69" y="1774830"/>
            <a:ext cx="8227425" cy="39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7784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Broadcom Tomahawk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1556792"/>
            <a:ext cx="8374063" cy="4067175"/>
          </a:xfrm>
        </p:spPr>
        <p:txBody>
          <a:bodyPr/>
          <a:lstStyle/>
          <a:p>
            <a:r>
              <a:rPr lang="en-GB" dirty="0"/>
              <a:t>32 x 100GE</a:t>
            </a:r>
          </a:p>
          <a:p>
            <a:r>
              <a:rPr lang="en-GB" dirty="0"/>
              <a:t>In packet rate: 32 x 150Mpps = 4800 </a:t>
            </a:r>
            <a:r>
              <a:rPr lang="en-GB" dirty="0" err="1"/>
              <a:t>Mpps</a:t>
            </a:r>
            <a:endParaRPr lang="en-GB" dirty="0"/>
          </a:p>
          <a:p>
            <a:r>
              <a:rPr lang="en-GB" dirty="0"/>
              <a:t>Manufacturing process: 28nm </a:t>
            </a:r>
          </a:p>
          <a:p>
            <a:pPr lvl="1"/>
            <a:r>
              <a:rPr lang="en-GB" dirty="0"/>
              <a:t>Therefore clock frequency likely &lt;1GHz</a:t>
            </a:r>
          </a:p>
          <a:p>
            <a:r>
              <a:rPr lang="en-GB" dirty="0"/>
              <a:t>More than 7 billion transistor</a:t>
            </a:r>
          </a:p>
          <a:p>
            <a:pPr lvl="1"/>
            <a:r>
              <a:rPr lang="en-GB" dirty="0"/>
              <a:t>Reference: Intel debut around the same time 18-core Xeon </a:t>
            </a:r>
            <a:br>
              <a:rPr lang="en-GB" dirty="0"/>
            </a:br>
            <a:r>
              <a:rPr lang="en-GB" dirty="0"/>
              <a:t>E5-2600 v3 with 5.57 billion transistors</a:t>
            </a:r>
          </a:p>
          <a:p>
            <a:pPr lvl="1"/>
            <a:endParaRPr lang="en-GB" dirty="0"/>
          </a:p>
          <a:p>
            <a:r>
              <a:rPr lang="en-GB" dirty="0"/>
              <a:t>… now lets think of these experimental results in a multi core switch…</a:t>
            </a:r>
          </a:p>
        </p:txBody>
      </p:sp>
    </p:spTree>
    <p:extLst>
      <p:ext uri="{BB962C8B-B14F-4D97-AF65-F5344CB8AC3E}">
        <p14:creationId xmlns:p14="http://schemas.microsoft.com/office/powerpoint/2010/main" val="267752559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wrong with Broadcom Tomahawk?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374063" cy="4067175"/>
          </a:xfrm>
        </p:spPr>
        <p:txBody>
          <a:bodyPr/>
          <a:lstStyle/>
          <a:p>
            <a:r>
              <a:rPr lang="en-GB" dirty="0"/>
              <a:t>Let us assume the same architecture as used by Tomahawk 3:</a:t>
            </a:r>
          </a:p>
        </p:txBody>
      </p:sp>
      <p:pic>
        <p:nvPicPr>
          <p:cNvPr id="4" name="Picture 6" descr="https://3s81si1s5ygj3mzby34dq6qf-wpengine.netdna-ssl.com/wp-content/uploads/2018/01/broadcom-tomahawk-3-shared-buf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560750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541" t="18254"/>
          <a:stretch/>
        </p:blipFill>
        <p:spPr>
          <a:xfrm>
            <a:off x="5611823" y="4007850"/>
            <a:ext cx="3510032" cy="2232248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>
            <a:off x="1763688" y="3032094"/>
            <a:ext cx="3848135" cy="1131904"/>
          </a:xfrm>
          <a:prstGeom prst="bentArrow">
            <a:avLst>
              <a:gd name="adj1" fmla="val 25000"/>
              <a:gd name="adj2" fmla="val 26069"/>
              <a:gd name="adj3" fmla="val 25000"/>
              <a:gd name="adj4" fmla="val 43750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3887" y="3829223"/>
            <a:ext cx="1656184" cy="357254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0" y="3431046"/>
            <a:ext cx="1656184" cy="357254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0" y="4164762"/>
            <a:ext cx="1656184" cy="357254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Drives The Architecture of a Switch?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Cost</a:t>
            </a:r>
          </a:p>
          <a:p>
            <a:r>
              <a:rPr lang="en-GB" dirty="0"/>
              <a:t>Manufacturing limitations (e.g. maximum silicon size)</a:t>
            </a:r>
          </a:p>
          <a:p>
            <a:r>
              <a:rPr lang="en-GB" dirty="0"/>
              <a:t>Power consumption</a:t>
            </a:r>
          </a:p>
          <a:p>
            <a:r>
              <a:rPr lang="en-GB" dirty="0"/>
              <a:t>General purpose or user specific?</a:t>
            </a:r>
          </a:p>
          <a:p>
            <a:r>
              <a:rPr lang="en-GB" dirty="0"/>
              <a:t>I/O on the package</a:t>
            </a:r>
          </a:p>
          <a:p>
            <a:r>
              <a:rPr lang="en-GB" dirty="0"/>
              <a:t>Number of ports: </a:t>
            </a:r>
          </a:p>
          <a:p>
            <a:pPr lvl="1"/>
            <a:r>
              <a:rPr lang="en-GB" dirty="0"/>
              <a:t>Front panel size (24,32,48 ports in 19inch rack)</a:t>
            </a:r>
          </a:p>
          <a:p>
            <a:pPr lvl="1"/>
            <a:r>
              <a:rPr lang="en-GB" dirty="0"/>
              <a:t>MAC area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38730" y="1556792"/>
            <a:ext cx="2570905" cy="632569"/>
            <a:chOff x="1438730" y="1556792"/>
            <a:chExt cx="2570905" cy="6325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730" y="1556792"/>
              <a:ext cx="949803" cy="6325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281" y="1556792"/>
              <a:ext cx="949803" cy="6325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1556792"/>
              <a:ext cx="949803" cy="632569"/>
            </a:xfrm>
            <a:prstGeom prst="rect">
              <a:avLst/>
            </a:prstGeom>
          </p:spPr>
        </p:pic>
      </p:grpSp>
      <p:pic>
        <p:nvPicPr>
          <p:cNvPr id="11" name="Picture 8" descr="https://media.digikey.com/Photos/Freescale%20Photos/i.max%206D%20SER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23" y="3482067"/>
            <a:ext cx="1404930" cy="14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39572" r="388" b="4812"/>
          <a:stretch/>
        </p:blipFill>
        <p:spPr>
          <a:xfrm>
            <a:off x="5940152" y="2657480"/>
            <a:ext cx="3078342" cy="1296144"/>
          </a:xfrm>
          <a:prstGeom prst="rect">
            <a:avLst/>
          </a:prstGeom>
        </p:spPr>
      </p:pic>
      <p:pic>
        <p:nvPicPr>
          <p:cNvPr id="33794" name="Picture 2" descr="Image of 1 rack unit ExaLINK Fusion switch with 3 line cards, populated to 48 10 GbE port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6" y="5347716"/>
            <a:ext cx="3700345" cy="72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9945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wrong with Broadcom Tomahawk?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374063" cy="4067175"/>
          </a:xfrm>
        </p:spPr>
        <p:txBody>
          <a:bodyPr/>
          <a:lstStyle/>
          <a:p>
            <a:r>
              <a:rPr lang="en-GB" dirty="0"/>
              <a:t>Let us assume the same architecture as used by Tomahawk 3:</a:t>
            </a:r>
          </a:p>
        </p:txBody>
      </p:sp>
      <p:pic>
        <p:nvPicPr>
          <p:cNvPr id="4" name="Picture 6" descr="https://3s81si1s5ygj3mzby34dq6qf-wpengine.netdna-ssl.com/wp-content/uploads/2018/01/broadcom-tomahawk-3-shared-buf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560750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541" t="18254"/>
          <a:stretch/>
        </p:blipFill>
        <p:spPr>
          <a:xfrm>
            <a:off x="5611823" y="4007850"/>
            <a:ext cx="3510032" cy="223224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2637178" y="44319"/>
            <a:ext cx="504056" cy="54714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Bent Arrow 6"/>
          <p:cNvSpPr/>
          <p:nvPr/>
        </p:nvSpPr>
        <p:spPr>
          <a:xfrm>
            <a:off x="1763688" y="3032094"/>
            <a:ext cx="3848135" cy="1131904"/>
          </a:xfrm>
          <a:prstGeom prst="bentArrow">
            <a:avLst>
              <a:gd name="adj1" fmla="val 25000"/>
              <a:gd name="adj2" fmla="val 26069"/>
              <a:gd name="adj3" fmla="val 25000"/>
              <a:gd name="adj4" fmla="val 43750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887" y="3645024"/>
            <a:ext cx="1656184" cy="357254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0" y="3980563"/>
            <a:ext cx="1656184" cy="357254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wrong with Broadcom Tomahawk?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40768"/>
            <a:ext cx="6696744" cy="47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5818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484784"/>
            <a:ext cx="8524494" cy="1479379"/>
          </a:xfrm>
        </p:spPr>
        <p:txBody>
          <a:bodyPr/>
          <a:lstStyle/>
          <a:p>
            <a:r>
              <a:rPr lang="en-GB" sz="2000" dirty="0"/>
              <a:t>The following graph shows the latency CDF of a single packet going through the switch: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What does this graph tell us?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Inferring </a:t>
            </a:r>
            <a:r>
              <a:rPr lang="en-GB" dirty="0" err="1"/>
              <a:t>NetFPGA</a:t>
            </a:r>
            <a:r>
              <a:rPr lang="en-GB" dirty="0"/>
              <a:t> Switch Architecture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619672" y="2420888"/>
          <a:ext cx="5382344" cy="322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8260325"/>
      </p:ext>
    </p:extLst>
  </p:cSld>
  <p:clrMapOvr>
    <a:masterClrMapping/>
  </p:clrMapOvr>
  <p:transition spd="med"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484784"/>
            <a:ext cx="8524494" cy="1479379"/>
          </a:xfrm>
        </p:spPr>
        <p:txBody>
          <a:bodyPr/>
          <a:lstStyle/>
          <a:p>
            <a:r>
              <a:rPr lang="en-GB" sz="2000" dirty="0"/>
              <a:t>The following graph shows the latency CDF of packets sent from Port 0 to Port 1, where there are (in parallel) packets sent from Port 1 to Port 0: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What does this graph tell us?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Inferring </a:t>
            </a:r>
            <a:r>
              <a:rPr lang="en-GB" dirty="0" err="1"/>
              <a:t>NetFPGA</a:t>
            </a:r>
            <a:r>
              <a:rPr lang="en-GB" dirty="0"/>
              <a:t> Switch Architecture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979712" y="2420888"/>
          <a:ext cx="5310000" cy="3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023576"/>
      </p:ext>
    </p:extLst>
  </p:cSld>
  <p:clrMapOvr>
    <a:masterClrMapping/>
  </p:clrMapOvr>
  <p:transition spd="med"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/>
              <a:t>The following graph shows the maximum latency of packets sent from Port 0 to Port 1, (a) when there is not other traffic and (b) when there are (in parallel) packets sent from Port 1 to Port 0: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What does this graph tell us?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Inferring </a:t>
            </a:r>
            <a:r>
              <a:rPr lang="en-GB" dirty="0" err="1"/>
              <a:t>NetFPGA</a:t>
            </a:r>
            <a:r>
              <a:rPr lang="en-GB" dirty="0"/>
              <a:t> Switch Architecture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123728" y="2276872"/>
          <a:ext cx="5382000" cy="3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1055933"/>
      </p:ext>
    </p:extLst>
  </p:cSld>
  <p:clrMapOvr>
    <a:masterClrMapping/>
  </p:clrMapOvr>
  <p:transition spd="med"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 Throughput Interfaces</a:t>
            </a:r>
          </a:p>
        </p:txBody>
      </p:sp>
    </p:spTree>
    <p:extLst>
      <p:ext uri="{BB962C8B-B14F-4D97-AF65-F5344CB8AC3E}">
        <p14:creationId xmlns:p14="http://schemas.microsoft.com/office/powerpoint/2010/main" val="309559395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far we discussed performance limitations due to:</a:t>
            </a:r>
          </a:p>
          <a:p>
            <a:pPr lvl="1"/>
            <a:r>
              <a:rPr lang="en-GB" dirty="0"/>
              <a:t>Data path</a:t>
            </a:r>
          </a:p>
          <a:p>
            <a:pPr lvl="1"/>
            <a:r>
              <a:rPr lang="en-GB" dirty="0"/>
              <a:t>Network Interfaces</a:t>
            </a:r>
          </a:p>
          <a:p>
            <a:r>
              <a:rPr lang="en-GB" dirty="0"/>
              <a:t>Other common critical paths include:</a:t>
            </a:r>
          </a:p>
          <a:p>
            <a:pPr lvl="1"/>
            <a:r>
              <a:rPr lang="en-GB" dirty="0"/>
              <a:t>Memory interfaces</a:t>
            </a:r>
          </a:p>
          <a:p>
            <a:pPr lvl="2"/>
            <a:r>
              <a:rPr lang="en-GB" dirty="0"/>
              <a:t>Lookup tables, packet buffers</a:t>
            </a:r>
          </a:p>
          <a:p>
            <a:pPr lvl="1"/>
            <a:r>
              <a:rPr lang="en-GB" dirty="0"/>
              <a:t>Host interfaces</a:t>
            </a:r>
          </a:p>
          <a:p>
            <a:pPr lvl="2"/>
            <a:r>
              <a:rPr lang="en-GB" dirty="0" err="1"/>
              <a:t>PCIe</a:t>
            </a:r>
            <a:r>
              <a:rPr lang="en-GB" dirty="0"/>
              <a:t>, DMA engine</a:t>
            </a:r>
          </a:p>
          <a:p>
            <a:pPr marL="271463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42616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Memory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chip memories</a:t>
            </a:r>
          </a:p>
          <a:p>
            <a:pPr lvl="1"/>
            <a:r>
              <a:rPr lang="en-GB" dirty="0"/>
              <a:t>Advantage: fast access time </a:t>
            </a:r>
          </a:p>
          <a:p>
            <a:pPr lvl="1"/>
            <a:r>
              <a:rPr lang="en-GB" dirty="0"/>
              <a:t>Disadvantage: limited size (10’s of MB)</a:t>
            </a:r>
          </a:p>
          <a:p>
            <a:r>
              <a:rPr lang="en-GB" dirty="0"/>
              <a:t>Off chip memory:</a:t>
            </a:r>
          </a:p>
          <a:p>
            <a:pPr lvl="1"/>
            <a:r>
              <a:rPr lang="en-GB" dirty="0"/>
              <a:t>Advantage: large size (up to many GB)</a:t>
            </a:r>
          </a:p>
          <a:p>
            <a:pPr lvl="1"/>
            <a:r>
              <a:rPr lang="en-GB" dirty="0"/>
              <a:t>Disadvantage: access time, cost, area, power</a:t>
            </a:r>
          </a:p>
          <a:p>
            <a:r>
              <a:rPr lang="en-GB" dirty="0"/>
              <a:t>New technologies</a:t>
            </a:r>
          </a:p>
          <a:p>
            <a:pPr lvl="1"/>
            <a:r>
              <a:rPr lang="en-GB" dirty="0"/>
              <a:t>Offer mid-way solutions</a:t>
            </a:r>
          </a:p>
        </p:txBody>
      </p:sp>
    </p:spTree>
    <p:extLst>
      <p:ext uri="{BB962C8B-B14F-4D97-AF65-F5344CB8AC3E}">
        <p14:creationId xmlns:p14="http://schemas.microsoft.com/office/powerpoint/2010/main" val="239980269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QDR-IV SRAM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Does 4 operations every clock: 2 READs, 2 WRITEs</a:t>
            </a:r>
          </a:p>
          <a:p>
            <a:r>
              <a:rPr lang="en-GB" dirty="0"/>
              <a:t>Constant latency</a:t>
            </a:r>
          </a:p>
          <a:p>
            <a:r>
              <a:rPr lang="en-GB" dirty="0"/>
              <a:t>Maximum random transaction rate: 2132 MT/s</a:t>
            </a:r>
          </a:p>
          <a:p>
            <a:r>
              <a:rPr lang="en-GB" dirty="0"/>
              <a:t>Maximum bandwidth: 153.3Gbps</a:t>
            </a:r>
          </a:p>
          <a:p>
            <a:r>
              <a:rPr lang="en-GB" dirty="0"/>
              <a:t>Maximum density: 144Mb</a:t>
            </a:r>
          </a:p>
          <a:p>
            <a:r>
              <a:rPr lang="en-GB" dirty="0"/>
              <a:t>Example applications: Statistics, head-tail cache, descriptors lists</a:t>
            </a:r>
          </a:p>
          <a:p>
            <a:pPr marL="271463" lvl="1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32240" y="2924944"/>
            <a:ext cx="2160240" cy="1152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Switch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4107" y="1700932"/>
            <a:ext cx="1456506" cy="6372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QDR SRAM</a:t>
            </a:r>
          </a:p>
        </p:txBody>
      </p:sp>
      <p:sp>
        <p:nvSpPr>
          <p:cNvPr id="6" name="Up Arrow 5"/>
          <p:cNvSpPr/>
          <p:nvPr/>
        </p:nvSpPr>
        <p:spPr>
          <a:xfrm>
            <a:off x="7380312" y="2320077"/>
            <a:ext cx="216024" cy="633670"/>
          </a:xfrm>
          <a:prstGeom prst="upArrow">
            <a:avLst/>
          </a:prstGeom>
          <a:solidFill>
            <a:srgbClr val="003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8"/>
          <p:cNvSpPr/>
          <p:nvPr/>
        </p:nvSpPr>
        <p:spPr>
          <a:xfrm flipV="1">
            <a:off x="8028384" y="2310324"/>
            <a:ext cx="216024" cy="633670"/>
          </a:xfrm>
          <a:prstGeom prst="upArrow">
            <a:avLst/>
          </a:prstGeom>
          <a:solidFill>
            <a:srgbClr val="003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0678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QDR-IV SRAM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374063" cy="4067175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dirty="0"/>
              <a:t>Does 4 operations every clock: 2 READs, 2 WRITEs</a:t>
            </a:r>
          </a:p>
          <a:p>
            <a:pPr lvl="1">
              <a:spcAft>
                <a:spcPts val="500"/>
              </a:spcAft>
            </a:pPr>
            <a:r>
              <a:rPr lang="en-GB" i="1" dirty="0">
                <a:solidFill>
                  <a:srgbClr val="FF0000"/>
                </a:solidFill>
              </a:rPr>
              <a:t>DDR4 DRAM: 2 operations every clock</a:t>
            </a:r>
          </a:p>
          <a:p>
            <a:pPr>
              <a:spcAft>
                <a:spcPts val="500"/>
              </a:spcAft>
            </a:pPr>
            <a:r>
              <a:rPr lang="en-GB" dirty="0"/>
              <a:t>Constant latency</a:t>
            </a:r>
          </a:p>
          <a:p>
            <a:pPr lvl="1">
              <a:spcAft>
                <a:spcPts val="500"/>
              </a:spcAft>
            </a:pPr>
            <a:r>
              <a:rPr lang="en-GB" i="1" dirty="0">
                <a:solidFill>
                  <a:srgbClr val="FF0000"/>
                </a:solidFill>
              </a:rPr>
              <a:t>DDR4 DRAM: variable latency</a:t>
            </a:r>
          </a:p>
          <a:p>
            <a:pPr>
              <a:spcAft>
                <a:spcPts val="500"/>
              </a:spcAft>
            </a:pPr>
            <a:r>
              <a:rPr lang="en-GB" dirty="0"/>
              <a:t>Maximum random transaction rate: 2132 MT/s</a:t>
            </a:r>
          </a:p>
          <a:p>
            <a:pPr lvl="1">
              <a:spcAft>
                <a:spcPts val="500"/>
              </a:spcAft>
            </a:pPr>
            <a:r>
              <a:rPr lang="en-GB" dirty="0">
                <a:solidFill>
                  <a:srgbClr val="FF0000"/>
                </a:solidFill>
              </a:rPr>
              <a:t>DDR4 DRAM: 20MT/s (worst case! t</a:t>
            </a:r>
            <a:r>
              <a:rPr lang="en-GB" baseline="-25000" dirty="0">
                <a:solidFill>
                  <a:srgbClr val="FF0000"/>
                </a:solidFill>
              </a:rPr>
              <a:t>RC</a:t>
            </a:r>
            <a:r>
              <a:rPr lang="en-GB" dirty="0">
                <a:solidFill>
                  <a:srgbClr val="FF0000"/>
                </a:solidFill>
              </a:rPr>
              <a:t>~50ns)</a:t>
            </a:r>
          </a:p>
          <a:p>
            <a:pPr lvl="2">
              <a:spcAft>
                <a:spcPts val="500"/>
              </a:spcAft>
            </a:pPr>
            <a:r>
              <a:rPr lang="en-GB" dirty="0"/>
              <a:t>DDR4 theoretical best case 3200MT/s</a:t>
            </a:r>
          </a:p>
          <a:p>
            <a:pPr>
              <a:spcAft>
                <a:spcPts val="500"/>
              </a:spcAft>
            </a:pPr>
            <a:r>
              <a:rPr lang="en-GB" dirty="0"/>
              <a:t>Maximum bandwidth: 153.3Gbps</a:t>
            </a:r>
          </a:p>
          <a:p>
            <a:pPr lvl="1">
              <a:spcAft>
                <a:spcPts val="500"/>
              </a:spcAft>
            </a:pPr>
            <a:r>
              <a:rPr lang="en-GB" dirty="0">
                <a:solidFill>
                  <a:srgbClr val="FF0000"/>
                </a:solidFill>
              </a:rPr>
              <a:t>DDR4 DRAM maximum bandwidth: 102.4Gbps (for 32b (2x16) bus)</a:t>
            </a:r>
          </a:p>
          <a:p>
            <a:pPr>
              <a:spcAft>
                <a:spcPts val="500"/>
              </a:spcAft>
            </a:pPr>
            <a:r>
              <a:rPr lang="en-GB" dirty="0"/>
              <a:t>Maximum density: 144Mb</a:t>
            </a:r>
          </a:p>
          <a:p>
            <a:pPr lvl="1">
              <a:spcAft>
                <a:spcPts val="500"/>
              </a:spcAft>
            </a:pPr>
            <a:r>
              <a:rPr lang="en-GB" b="1" dirty="0">
                <a:solidFill>
                  <a:srgbClr val="339933"/>
                </a:solidFill>
              </a:rPr>
              <a:t>DDR4 maximum density: 16Gb</a:t>
            </a:r>
          </a:p>
          <a:p>
            <a:pPr>
              <a:spcAft>
                <a:spcPts val="500"/>
              </a:spcAft>
            </a:pPr>
            <a:r>
              <a:rPr lang="en-GB" dirty="0"/>
              <a:t>Example applications: Statistics, head-tail cache, descriptors lists</a:t>
            </a:r>
          </a:p>
          <a:p>
            <a:pPr lvl="1">
              <a:spcAft>
                <a:spcPts val="500"/>
              </a:spcAft>
            </a:pPr>
            <a:r>
              <a:rPr lang="en-GB" dirty="0">
                <a:solidFill>
                  <a:srgbClr val="FF0000"/>
                </a:solidFill>
              </a:rPr>
              <a:t>No longer applicable: packet buffer</a:t>
            </a:r>
          </a:p>
          <a:p>
            <a:pPr marL="271463" lvl="1" indent="0">
              <a:spcAft>
                <a:spcPts val="500"/>
              </a:spcAft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32240" y="2924944"/>
            <a:ext cx="2160240" cy="1152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Switch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4107" y="1700932"/>
            <a:ext cx="1456506" cy="6372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QDR SRAM</a:t>
            </a:r>
          </a:p>
        </p:txBody>
      </p:sp>
      <p:sp>
        <p:nvSpPr>
          <p:cNvPr id="6" name="Up Arrow 5"/>
          <p:cNvSpPr/>
          <p:nvPr/>
        </p:nvSpPr>
        <p:spPr>
          <a:xfrm>
            <a:off x="7380312" y="2320077"/>
            <a:ext cx="216024" cy="633670"/>
          </a:xfrm>
          <a:prstGeom prst="upArrow">
            <a:avLst/>
          </a:prstGeom>
          <a:solidFill>
            <a:srgbClr val="003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8"/>
          <p:cNvSpPr/>
          <p:nvPr/>
        </p:nvSpPr>
        <p:spPr>
          <a:xfrm flipV="1">
            <a:off x="8028384" y="2310324"/>
            <a:ext cx="216024" cy="633670"/>
          </a:xfrm>
          <a:prstGeom prst="upArrow">
            <a:avLst/>
          </a:prstGeom>
          <a:solidFill>
            <a:srgbClr val="003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65" y="404664"/>
            <a:ext cx="8375650" cy="423862"/>
          </a:xfrm>
        </p:spPr>
        <p:txBody>
          <a:bodyPr/>
          <a:lstStyle/>
          <a:p>
            <a:r>
              <a:rPr lang="en-GB" dirty="0"/>
              <a:t>Packet Rate as a Performance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Bandwidth is misleading</a:t>
            </a:r>
          </a:p>
          <a:p>
            <a:pPr lvl="1"/>
            <a:r>
              <a:rPr lang="en-GB" dirty="0"/>
              <a:t>For example: full line rate for 1024B packets</a:t>
            </a:r>
            <a:br>
              <a:rPr lang="en-GB" dirty="0"/>
            </a:br>
            <a:r>
              <a:rPr lang="en-GB" dirty="0"/>
              <a:t>                      but not for 64B packets…</a:t>
            </a:r>
          </a:p>
          <a:p>
            <a:r>
              <a:rPr lang="en-GB" dirty="0"/>
              <a:t>Packet Rate: how many packets can be processed every second?</a:t>
            </a:r>
          </a:p>
          <a:p>
            <a:r>
              <a:rPr lang="en-GB" dirty="0"/>
              <a:t>Unit: packets per second (PPS)</a:t>
            </a:r>
          </a:p>
          <a:p>
            <a:endParaRPr lang="en-GB" dirty="0"/>
          </a:p>
          <a:p>
            <a:r>
              <a:rPr lang="en-GB" dirty="0"/>
              <a:t>An easy way to calculate the packet rate:</a:t>
            </a:r>
          </a:p>
          <a:p>
            <a:pPr marL="271463" lvl="1" indent="0">
              <a:buNone/>
            </a:pPr>
            <a:r>
              <a:rPr lang="en-GB" dirty="0"/>
              <a:t>(Clock Frequency) / (Number of Clock Cycles per Packet)</a:t>
            </a:r>
          </a:p>
        </p:txBody>
      </p:sp>
    </p:spTree>
    <p:extLst>
      <p:ext uri="{BB962C8B-B14F-4D97-AF65-F5344CB8AC3E}">
        <p14:creationId xmlns:p14="http://schemas.microsoft.com/office/powerpoint/2010/main" val="208535519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Memory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Random access is a “killer” when accessing DRAM based memories</a:t>
            </a:r>
          </a:p>
          <a:p>
            <a:pPr lvl="1"/>
            <a:r>
              <a:rPr lang="en-GB" dirty="0"/>
              <a:t>Due to strong timing constraints</a:t>
            </a:r>
          </a:p>
          <a:p>
            <a:r>
              <a:rPr lang="en-GB" dirty="0"/>
              <a:t>Examples: rules access, packet buffer access</a:t>
            </a:r>
          </a:p>
          <a:p>
            <a:r>
              <a:rPr lang="en-GB" dirty="0"/>
              <a:t>DRAMs perform well (better) when there is strong locality or when accessing large chunks of data</a:t>
            </a:r>
          </a:p>
          <a:p>
            <a:pPr lvl="1"/>
            <a:r>
              <a:rPr lang="en-GB" dirty="0"/>
              <a:t>E.g. large cache lines, files etc.</a:t>
            </a:r>
          </a:p>
          <a:p>
            <a:pPr lvl="1"/>
            <a:r>
              <a:rPr lang="en-GB" dirty="0"/>
              <a:t>Large enough to hide timing constraints</a:t>
            </a:r>
          </a:p>
          <a:p>
            <a:pPr lvl="2"/>
            <a:r>
              <a:rPr lang="en-GB" dirty="0"/>
              <a:t>E.g. for 3200MT/s, 64b bus: 50ns~ 1KB</a:t>
            </a:r>
          </a:p>
        </p:txBody>
      </p:sp>
    </p:spTree>
    <p:extLst>
      <p:ext uri="{BB962C8B-B14F-4D97-AF65-F5344CB8AC3E}">
        <p14:creationId xmlns:p14="http://schemas.microsoft.com/office/powerpoint/2010/main" val="141398718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PCI Express Gen 3, x8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theoretical performance profile:</a:t>
            </a:r>
          </a:p>
          <a:p>
            <a:r>
              <a:rPr lang="en-GB" dirty="0" err="1"/>
              <a:t>PCIe</a:t>
            </a:r>
            <a:r>
              <a:rPr lang="en-GB" dirty="0"/>
              <a:t> Gen 3 – each lane runs at 8Gbps</a:t>
            </a:r>
          </a:p>
          <a:p>
            <a:r>
              <a:rPr lang="en-GB" dirty="0"/>
              <a:t>~97% link utilization (128/130 coding, scrambling)</a:t>
            </a:r>
          </a:p>
          <a:p>
            <a:r>
              <a:rPr lang="en-GB" dirty="0"/>
              <a:t>Data overhead – 24B-28B</a:t>
            </a:r>
            <a:br>
              <a:rPr lang="en-GB" dirty="0"/>
            </a:br>
            <a:r>
              <a:rPr lang="en-GB" dirty="0"/>
              <a:t>(including headers and CRC)</a:t>
            </a:r>
          </a:p>
          <a:p>
            <a:r>
              <a:rPr lang="en-GB" dirty="0"/>
              <a:t>Configurable MTU</a:t>
            </a:r>
            <a:br>
              <a:rPr lang="en-GB" dirty="0"/>
            </a:br>
            <a:r>
              <a:rPr lang="en-GB" dirty="0"/>
              <a:t>(e.g., 128B, 256B, …)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283968" y="3140968"/>
          <a:ext cx="4444529" cy="298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87975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PCI Express Gen 3, x8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1484784"/>
            <a:ext cx="8374063" cy="4067175"/>
          </a:xfrm>
        </p:spPr>
        <p:txBody>
          <a:bodyPr/>
          <a:lstStyle/>
          <a:p>
            <a:r>
              <a:rPr lang="en-GB" dirty="0"/>
              <a:t>Actual throughput on VC709, using Xilinx reference project:</a:t>
            </a:r>
            <a:br>
              <a:rPr lang="en-GB" dirty="0"/>
            </a:br>
            <a:r>
              <a:rPr lang="en-GB" dirty="0"/>
              <a:t>(same FPGA as </a:t>
            </a:r>
            <a:r>
              <a:rPr lang="en-GB" dirty="0" err="1"/>
              <a:t>NetFPGA</a:t>
            </a:r>
            <a:r>
              <a:rPr lang="en-GB" dirty="0"/>
              <a:t> SUME)</a:t>
            </a:r>
          </a:p>
          <a:p>
            <a:r>
              <a:rPr lang="en-GB" dirty="0"/>
              <a:t>This is so far for the </a:t>
            </a:r>
            <a:br>
              <a:rPr lang="en-GB" dirty="0"/>
            </a:br>
            <a:r>
              <a:rPr lang="en-GB" dirty="0"/>
              <a:t>performance profile…</a:t>
            </a:r>
          </a:p>
          <a:p>
            <a:r>
              <a:rPr lang="en-GB" dirty="0"/>
              <a:t>Why?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492500" y="2060848"/>
          <a:ext cx="5651500" cy="409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5611252"/>
            <a:ext cx="508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Note: the graph is for illustration purposes only.</a:t>
            </a:r>
            <a:br>
              <a:rPr lang="en-GB" sz="1400" dirty="0"/>
            </a:br>
            <a:r>
              <a:rPr lang="en-GB" sz="1400" dirty="0"/>
              <a:t>There were slight differences between the evaluated systems.</a:t>
            </a:r>
          </a:p>
        </p:txBody>
      </p:sp>
    </p:spTree>
    <p:extLst>
      <p:ext uri="{BB962C8B-B14F-4D97-AF65-F5344CB8AC3E}">
        <p14:creationId xmlns:p14="http://schemas.microsoft.com/office/powerpoint/2010/main" val="67873795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6713-CEE5-298D-6E7D-596730FB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FF2D7-9547-1A7A-F4A1-D913BB6F1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9627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Packet Rate as a Performance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74063" cy="406717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Example</a:t>
            </a:r>
            <a:r>
              <a:rPr lang="en-GB" dirty="0"/>
              <a:t>:</a:t>
            </a:r>
          </a:p>
          <a:p>
            <a:r>
              <a:rPr lang="en-GB" dirty="0"/>
              <a:t>Clock rate 200MHz</a:t>
            </a:r>
          </a:p>
          <a:p>
            <a:r>
              <a:rPr lang="en-GB" dirty="0"/>
              <a:t>Bus width of 32B</a:t>
            </a:r>
          </a:p>
          <a:p>
            <a:r>
              <a:rPr lang="en-GB" dirty="0"/>
              <a:t>Assume no stalls in the pipeline</a:t>
            </a:r>
          </a:p>
          <a:p>
            <a:r>
              <a:rPr lang="en-GB" dirty="0"/>
              <a:t>For 64B Packets: Cycles per packet = 64B / 32B =2</a:t>
            </a:r>
          </a:p>
          <a:p>
            <a:pPr lvl="1"/>
            <a:r>
              <a:rPr lang="en-GB" dirty="0"/>
              <a:t>Packet rate = 200M / 2 = 100Mpps</a:t>
            </a:r>
          </a:p>
          <a:p>
            <a:r>
              <a:rPr lang="en-GB" dirty="0"/>
              <a:t>For 65B Packets: Cycles per packet = 65B / 32B =3 </a:t>
            </a:r>
            <a:br>
              <a:rPr lang="en-GB" dirty="0"/>
            </a:br>
            <a:r>
              <a:rPr lang="en-GB" dirty="0"/>
              <a:t>There are no partial cycles!</a:t>
            </a:r>
          </a:p>
          <a:p>
            <a:pPr lvl="1"/>
            <a:r>
              <a:rPr lang="en-GB" dirty="0"/>
              <a:t>Packet rate = 200M / 3 = 66Mpps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" t="14132" r="1106" b="56622"/>
          <a:stretch/>
        </p:blipFill>
        <p:spPr>
          <a:xfrm>
            <a:off x="3059832" y="1988840"/>
            <a:ext cx="1944216" cy="38884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56176" y="2492896"/>
            <a:ext cx="2289394" cy="849238"/>
            <a:chOff x="6099029" y="2636912"/>
            <a:chExt cx="2289394" cy="84923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 rot="16200000">
              <a:off x="6933576" y="2718121"/>
              <a:ext cx="849238" cy="68681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64999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rgbClr val="2E2EC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32B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 flipH="1" flipV="1">
              <a:off x="6099029" y="3486148"/>
              <a:ext cx="1211476" cy="0"/>
            </a:xfrm>
            <a:prstGeom prst="line">
              <a:avLst/>
            </a:prstGeom>
            <a:noFill/>
            <a:ln w="9525">
              <a:solidFill>
                <a:srgbClr val="2E2ECB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flipH="1" flipV="1">
              <a:off x="6152206" y="2636912"/>
              <a:ext cx="868066" cy="0"/>
            </a:xfrm>
            <a:prstGeom prst="line">
              <a:avLst/>
            </a:prstGeom>
            <a:noFill/>
            <a:ln w="9525">
              <a:solidFill>
                <a:srgbClr val="2E2ECB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 rot="16200000">
              <a:off x="7620395" y="2718121"/>
              <a:ext cx="849238" cy="68681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64999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rgbClr val="2E2EC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32B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142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Switch Internals 101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defines the architecture of a switch?</a:t>
            </a:r>
          </a:p>
        </p:txBody>
      </p:sp>
    </p:spTree>
    <p:extLst>
      <p:ext uri="{BB962C8B-B14F-4D97-AF65-F5344CB8AC3E}">
        <p14:creationId xmlns:p14="http://schemas.microsoft.com/office/powerpoint/2010/main" val="83282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 Ports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2314" y="1628800"/>
            <a:ext cx="1047594" cy="360040"/>
            <a:chOff x="192087" y="2204864"/>
            <a:chExt cx="1047594" cy="360040"/>
          </a:xfrm>
        </p:grpSpPr>
        <p:sp>
          <p:nvSpPr>
            <p:cNvPr id="4" name="Cube 3"/>
            <p:cNvSpPr/>
            <p:nvPr/>
          </p:nvSpPr>
          <p:spPr>
            <a:xfrm>
              <a:off x="591609" y="220486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92087" y="227687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314" y="2876939"/>
            <a:ext cx="1047594" cy="360040"/>
            <a:chOff x="192087" y="2204864"/>
            <a:chExt cx="1047594" cy="360040"/>
          </a:xfrm>
        </p:grpSpPr>
        <p:sp>
          <p:nvSpPr>
            <p:cNvPr id="20" name="Cube 19"/>
            <p:cNvSpPr/>
            <p:nvPr/>
          </p:nvSpPr>
          <p:spPr>
            <a:xfrm>
              <a:off x="591609" y="220486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192087" y="227687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314" y="4125078"/>
            <a:ext cx="1047594" cy="360040"/>
            <a:chOff x="192087" y="2204864"/>
            <a:chExt cx="1047594" cy="360040"/>
          </a:xfrm>
        </p:grpSpPr>
        <p:sp>
          <p:nvSpPr>
            <p:cNvPr id="35" name="Cube 34"/>
            <p:cNvSpPr/>
            <p:nvPr/>
          </p:nvSpPr>
          <p:spPr>
            <a:xfrm>
              <a:off x="591609" y="220486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192087" y="227687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2314" y="5373216"/>
            <a:ext cx="1047594" cy="360040"/>
            <a:chOff x="192087" y="2204864"/>
            <a:chExt cx="1047594" cy="360040"/>
          </a:xfrm>
        </p:grpSpPr>
        <p:sp>
          <p:nvSpPr>
            <p:cNvPr id="47" name="Cube 46"/>
            <p:cNvSpPr/>
            <p:nvPr/>
          </p:nvSpPr>
          <p:spPr>
            <a:xfrm>
              <a:off x="591609" y="220486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192087" y="227687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91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 Ports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82314" y="1592796"/>
            <a:ext cx="1047594" cy="4104456"/>
            <a:chOff x="182314" y="1700808"/>
            <a:chExt cx="1047594" cy="4104456"/>
          </a:xfrm>
        </p:grpSpPr>
        <p:grpSp>
          <p:nvGrpSpPr>
            <p:cNvPr id="4" name="Group 3"/>
            <p:cNvGrpSpPr/>
            <p:nvPr/>
          </p:nvGrpSpPr>
          <p:grpSpPr>
            <a:xfrm>
              <a:off x="182314" y="1700808"/>
              <a:ext cx="1047594" cy="360040"/>
              <a:chOff x="192087" y="2204864"/>
              <a:chExt cx="1047594" cy="360040"/>
            </a:xfrm>
          </p:grpSpPr>
          <p:sp>
            <p:nvSpPr>
              <p:cNvPr id="5" name="Cube 4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2314" y="2948947"/>
              <a:ext cx="1047594" cy="360040"/>
              <a:chOff x="192087" y="2204864"/>
              <a:chExt cx="1047594" cy="360040"/>
            </a:xfrm>
          </p:grpSpPr>
          <p:sp>
            <p:nvSpPr>
              <p:cNvPr id="8" name="Cube 7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82314" y="4197086"/>
              <a:ext cx="1047594" cy="360040"/>
              <a:chOff x="192087" y="2204864"/>
              <a:chExt cx="1047594" cy="360040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82314" y="5445224"/>
              <a:ext cx="1047594" cy="360040"/>
              <a:chOff x="192087" y="2204864"/>
              <a:chExt cx="1047594" cy="360040"/>
            </a:xfrm>
          </p:grpSpPr>
          <p:sp>
            <p:nvSpPr>
              <p:cNvPr id="14" name="Cube 13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7" name="Cube 16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Cube 22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51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the course</a:t>
            </a:r>
          </a:p>
        </p:txBody>
      </p:sp>
    </p:spTree>
    <p:extLst>
      <p:ext uri="{BB962C8B-B14F-4D97-AF65-F5344CB8AC3E}">
        <p14:creationId xmlns:p14="http://schemas.microsoft.com/office/powerpoint/2010/main" val="216103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Header Processing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314" y="1592796"/>
            <a:ext cx="1047594" cy="4104456"/>
            <a:chOff x="182314" y="1700808"/>
            <a:chExt cx="1047594" cy="4104456"/>
          </a:xfrm>
        </p:grpSpPr>
        <p:grpSp>
          <p:nvGrpSpPr>
            <p:cNvPr id="5" name="Group 4"/>
            <p:cNvGrpSpPr/>
            <p:nvPr/>
          </p:nvGrpSpPr>
          <p:grpSpPr>
            <a:xfrm>
              <a:off x="182314" y="1700808"/>
              <a:ext cx="1047594" cy="360040"/>
              <a:chOff x="192087" y="2204864"/>
              <a:chExt cx="1047594" cy="360040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2314" y="2948947"/>
              <a:ext cx="1047594" cy="360040"/>
              <a:chOff x="192087" y="2204864"/>
              <a:chExt cx="1047594" cy="360040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2314" y="4197086"/>
              <a:ext cx="1047594" cy="360040"/>
              <a:chOff x="192087" y="2204864"/>
              <a:chExt cx="1047594" cy="360040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2314" y="5445224"/>
              <a:ext cx="1047594" cy="360040"/>
              <a:chOff x="192087" y="2204864"/>
              <a:chExt cx="1047594" cy="360040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8" name="Cube 17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627784" y="1592796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27784" y="2809664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27784" y="4026532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27784" y="5243399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</p:spTree>
    <p:extLst>
      <p:ext uri="{BB962C8B-B14F-4D97-AF65-F5344CB8AC3E}">
        <p14:creationId xmlns:p14="http://schemas.microsoft.com/office/powerpoint/2010/main" val="4179752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Interfaces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82314" y="1592796"/>
            <a:ext cx="1047594" cy="4104456"/>
            <a:chOff x="182314" y="1592796"/>
            <a:chExt cx="1047594" cy="4104456"/>
          </a:xfrm>
        </p:grpSpPr>
        <p:grpSp>
          <p:nvGrpSpPr>
            <p:cNvPr id="5" name="Group 4"/>
            <p:cNvGrpSpPr/>
            <p:nvPr/>
          </p:nvGrpSpPr>
          <p:grpSpPr>
            <a:xfrm>
              <a:off x="182314" y="1592796"/>
              <a:ext cx="1047594" cy="360040"/>
              <a:chOff x="192087" y="2204864"/>
              <a:chExt cx="1047594" cy="360040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2314" y="2840935"/>
              <a:ext cx="1047594" cy="360040"/>
              <a:chOff x="192087" y="2204864"/>
              <a:chExt cx="1047594" cy="360040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2314" y="4089074"/>
              <a:ext cx="1047594" cy="360040"/>
              <a:chOff x="192087" y="2204864"/>
              <a:chExt cx="1047594" cy="360040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2314" y="5337212"/>
              <a:ext cx="1047594" cy="360040"/>
              <a:chOff x="192087" y="2204864"/>
              <a:chExt cx="1047594" cy="360040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8" name="Cube 17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627784" y="1592796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27784" y="2809664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27784" y="4026532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27784" y="5243399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31" name="Cube 30"/>
          <p:cNvSpPr/>
          <p:nvPr/>
        </p:nvSpPr>
        <p:spPr>
          <a:xfrm>
            <a:off x="1578676" y="141277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2" name="Cube 31"/>
          <p:cNvSpPr/>
          <p:nvPr/>
        </p:nvSpPr>
        <p:spPr>
          <a:xfrm>
            <a:off x="1578676" y="264781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3" name="Cube 32"/>
          <p:cNvSpPr/>
          <p:nvPr/>
        </p:nvSpPr>
        <p:spPr>
          <a:xfrm>
            <a:off x="1578676" y="3882852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4" name="Cube 33"/>
          <p:cNvSpPr/>
          <p:nvPr/>
        </p:nvSpPr>
        <p:spPr>
          <a:xfrm>
            <a:off x="1578676" y="5117891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5" name="Cube 34"/>
          <p:cNvSpPr/>
          <p:nvPr/>
        </p:nvSpPr>
        <p:spPr>
          <a:xfrm>
            <a:off x="6924129" y="1414118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6" name="Cube 35"/>
          <p:cNvSpPr/>
          <p:nvPr/>
        </p:nvSpPr>
        <p:spPr>
          <a:xfrm>
            <a:off x="6924129" y="264915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7" name="Cube 36"/>
          <p:cNvSpPr/>
          <p:nvPr/>
        </p:nvSpPr>
        <p:spPr>
          <a:xfrm>
            <a:off x="6924129" y="388419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8" name="Cube 37"/>
          <p:cNvSpPr/>
          <p:nvPr/>
        </p:nvSpPr>
        <p:spPr>
          <a:xfrm>
            <a:off x="6924129" y="5119233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1187624" y="166692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187624" y="291629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1187624" y="416566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1187624" y="541503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7587548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7587548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7587548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7587548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235019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235019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2235019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2235019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352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314" y="1592796"/>
            <a:ext cx="1047594" cy="4104456"/>
            <a:chOff x="182314" y="1592796"/>
            <a:chExt cx="1047594" cy="4104456"/>
          </a:xfrm>
        </p:grpSpPr>
        <p:grpSp>
          <p:nvGrpSpPr>
            <p:cNvPr id="5" name="Group 4"/>
            <p:cNvGrpSpPr/>
            <p:nvPr/>
          </p:nvGrpSpPr>
          <p:grpSpPr>
            <a:xfrm>
              <a:off x="182314" y="1592796"/>
              <a:ext cx="1047594" cy="360040"/>
              <a:chOff x="192087" y="2204864"/>
              <a:chExt cx="1047594" cy="360040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2314" y="2840935"/>
              <a:ext cx="1047594" cy="360040"/>
              <a:chOff x="192087" y="2204864"/>
              <a:chExt cx="1047594" cy="360040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2314" y="4089074"/>
              <a:ext cx="1047594" cy="360040"/>
              <a:chOff x="192087" y="2204864"/>
              <a:chExt cx="1047594" cy="360040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2314" y="5337212"/>
              <a:ext cx="1047594" cy="360040"/>
              <a:chOff x="192087" y="2204864"/>
              <a:chExt cx="1047594" cy="360040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8" name="Cube 17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627784" y="1592796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27784" y="2809664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27784" y="4026532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27784" y="5243399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30" name="Cube 29"/>
          <p:cNvSpPr/>
          <p:nvPr/>
        </p:nvSpPr>
        <p:spPr>
          <a:xfrm>
            <a:off x="1578676" y="141277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1" name="Cube 30"/>
          <p:cNvSpPr/>
          <p:nvPr/>
        </p:nvSpPr>
        <p:spPr>
          <a:xfrm>
            <a:off x="1578676" y="264781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2" name="Cube 31"/>
          <p:cNvSpPr/>
          <p:nvPr/>
        </p:nvSpPr>
        <p:spPr>
          <a:xfrm>
            <a:off x="1578676" y="3882852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3" name="Cube 32"/>
          <p:cNvSpPr/>
          <p:nvPr/>
        </p:nvSpPr>
        <p:spPr>
          <a:xfrm>
            <a:off x="1578676" y="5117891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4" name="Cube 33"/>
          <p:cNvSpPr/>
          <p:nvPr/>
        </p:nvSpPr>
        <p:spPr>
          <a:xfrm>
            <a:off x="6924129" y="1414118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5" name="Cube 34"/>
          <p:cNvSpPr/>
          <p:nvPr/>
        </p:nvSpPr>
        <p:spPr>
          <a:xfrm>
            <a:off x="6924129" y="264915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6" name="Cube 35"/>
          <p:cNvSpPr/>
          <p:nvPr/>
        </p:nvSpPr>
        <p:spPr>
          <a:xfrm>
            <a:off x="6924129" y="388419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7" name="Cube 36"/>
          <p:cNvSpPr/>
          <p:nvPr/>
        </p:nvSpPr>
        <p:spPr>
          <a:xfrm>
            <a:off x="6924129" y="5119233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187624" y="166692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187624" y="291629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187624" y="416566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1187624" y="541503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7587548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7587548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7587548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7587548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235019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235019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235019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2235019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097668" y="1567705"/>
            <a:ext cx="1554452" cy="4246508"/>
            <a:chOff x="3995936" y="1593670"/>
            <a:chExt cx="1554452" cy="4246508"/>
          </a:xfrm>
        </p:grpSpPr>
        <p:sp>
          <p:nvSpPr>
            <p:cNvPr id="52" name="Cube 51"/>
            <p:cNvSpPr/>
            <p:nvPr/>
          </p:nvSpPr>
          <p:spPr>
            <a:xfrm>
              <a:off x="3995936" y="1593670"/>
              <a:ext cx="1554452" cy="4246508"/>
            </a:xfrm>
            <a:prstGeom prst="cube">
              <a:avLst>
                <a:gd name="adj" fmla="val 1242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055463" y="1996381"/>
              <a:ext cx="1236617" cy="3664867"/>
              <a:chOff x="4055463" y="2316480"/>
              <a:chExt cx="1236617" cy="3301223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4055463" y="2316480"/>
                <a:ext cx="1236617" cy="3300549"/>
              </a:xfrm>
              <a:custGeom>
                <a:avLst/>
                <a:gdLst>
                  <a:gd name="connsiteX0" fmla="*/ 0 w 1236617"/>
                  <a:gd name="connsiteY0" fmla="*/ 0 h 3300549"/>
                  <a:gd name="connsiteX1" fmla="*/ 313508 w 1236617"/>
                  <a:gd name="connsiteY1" fmla="*/ 0 h 3300549"/>
                  <a:gd name="connsiteX2" fmla="*/ 905691 w 1236617"/>
                  <a:gd name="connsiteY2" fmla="*/ 3300549 h 3300549"/>
                  <a:gd name="connsiteX3" fmla="*/ 1236617 w 1236617"/>
                  <a:gd name="connsiteY3" fmla="*/ 3300549 h 330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617" h="3300549">
                    <a:moveTo>
                      <a:pt x="0" y="0"/>
                    </a:moveTo>
                    <a:lnTo>
                      <a:pt x="313508" y="0"/>
                    </a:lnTo>
                    <a:lnTo>
                      <a:pt x="905691" y="3300549"/>
                    </a:lnTo>
                    <a:lnTo>
                      <a:pt x="1236617" y="3300549"/>
                    </a:ln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>
              <a:xfrm flipV="1">
                <a:off x="4055463" y="2317154"/>
                <a:ext cx="1236617" cy="3300549"/>
              </a:xfrm>
              <a:custGeom>
                <a:avLst/>
                <a:gdLst>
                  <a:gd name="connsiteX0" fmla="*/ 0 w 1236617"/>
                  <a:gd name="connsiteY0" fmla="*/ 0 h 3300549"/>
                  <a:gd name="connsiteX1" fmla="*/ 313508 w 1236617"/>
                  <a:gd name="connsiteY1" fmla="*/ 0 h 3300549"/>
                  <a:gd name="connsiteX2" fmla="*/ 905691 w 1236617"/>
                  <a:gd name="connsiteY2" fmla="*/ 3300549 h 3300549"/>
                  <a:gd name="connsiteX3" fmla="*/ 1236617 w 1236617"/>
                  <a:gd name="connsiteY3" fmla="*/ 3300549 h 330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617" h="3300549">
                    <a:moveTo>
                      <a:pt x="0" y="0"/>
                    </a:moveTo>
                    <a:lnTo>
                      <a:pt x="313508" y="0"/>
                    </a:lnTo>
                    <a:lnTo>
                      <a:pt x="905691" y="3300549"/>
                    </a:lnTo>
                    <a:lnTo>
                      <a:pt x="1236617" y="3300549"/>
                    </a:ln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817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 Queues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314" y="1592796"/>
            <a:ext cx="1047594" cy="4104456"/>
            <a:chOff x="182314" y="1592796"/>
            <a:chExt cx="1047594" cy="4104456"/>
          </a:xfrm>
        </p:grpSpPr>
        <p:grpSp>
          <p:nvGrpSpPr>
            <p:cNvPr id="5" name="Group 4"/>
            <p:cNvGrpSpPr/>
            <p:nvPr/>
          </p:nvGrpSpPr>
          <p:grpSpPr>
            <a:xfrm>
              <a:off x="182314" y="1592796"/>
              <a:ext cx="1047594" cy="360040"/>
              <a:chOff x="192087" y="2204864"/>
              <a:chExt cx="1047594" cy="360040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2314" y="2840935"/>
              <a:ext cx="1047594" cy="360040"/>
              <a:chOff x="192087" y="2204864"/>
              <a:chExt cx="1047594" cy="360040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2314" y="4089074"/>
              <a:ext cx="1047594" cy="360040"/>
              <a:chOff x="192087" y="2204864"/>
              <a:chExt cx="1047594" cy="360040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2314" y="5337212"/>
              <a:ext cx="1047594" cy="360040"/>
              <a:chOff x="192087" y="2204864"/>
              <a:chExt cx="1047594" cy="360040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8" name="Cube 17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627784" y="1592796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27784" y="2809664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27784" y="4026532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27784" y="5243399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30" name="Cube 29"/>
          <p:cNvSpPr/>
          <p:nvPr/>
        </p:nvSpPr>
        <p:spPr>
          <a:xfrm>
            <a:off x="1578676" y="141277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1" name="Cube 30"/>
          <p:cNvSpPr/>
          <p:nvPr/>
        </p:nvSpPr>
        <p:spPr>
          <a:xfrm>
            <a:off x="1578676" y="264781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2" name="Cube 31"/>
          <p:cNvSpPr/>
          <p:nvPr/>
        </p:nvSpPr>
        <p:spPr>
          <a:xfrm>
            <a:off x="1578676" y="3882852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3" name="Cube 32"/>
          <p:cNvSpPr/>
          <p:nvPr/>
        </p:nvSpPr>
        <p:spPr>
          <a:xfrm>
            <a:off x="1578676" y="5117891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4" name="Cube 33"/>
          <p:cNvSpPr/>
          <p:nvPr/>
        </p:nvSpPr>
        <p:spPr>
          <a:xfrm>
            <a:off x="6924129" y="1414118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5" name="Cube 34"/>
          <p:cNvSpPr/>
          <p:nvPr/>
        </p:nvSpPr>
        <p:spPr>
          <a:xfrm>
            <a:off x="6924129" y="264915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6" name="Cube 35"/>
          <p:cNvSpPr/>
          <p:nvPr/>
        </p:nvSpPr>
        <p:spPr>
          <a:xfrm>
            <a:off x="6924129" y="388419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7" name="Cube 36"/>
          <p:cNvSpPr/>
          <p:nvPr/>
        </p:nvSpPr>
        <p:spPr>
          <a:xfrm>
            <a:off x="6924129" y="5119233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187624" y="166692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187624" y="291629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187624" y="416566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1187624" y="541503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7587548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7587548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7587548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7587548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235019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235019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235019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2235019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097668" y="1567705"/>
            <a:ext cx="1554452" cy="4246508"/>
            <a:chOff x="3995936" y="1593670"/>
            <a:chExt cx="1554452" cy="4246508"/>
          </a:xfrm>
        </p:grpSpPr>
        <p:sp>
          <p:nvSpPr>
            <p:cNvPr id="51" name="Cube 50"/>
            <p:cNvSpPr/>
            <p:nvPr/>
          </p:nvSpPr>
          <p:spPr>
            <a:xfrm>
              <a:off x="3995936" y="1593670"/>
              <a:ext cx="1554452" cy="4246508"/>
            </a:xfrm>
            <a:prstGeom prst="cube">
              <a:avLst>
                <a:gd name="adj" fmla="val 1242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055463" y="1996381"/>
              <a:ext cx="1236617" cy="3664867"/>
              <a:chOff x="4055463" y="2316480"/>
              <a:chExt cx="1236617" cy="3301223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4055463" y="2316480"/>
                <a:ext cx="1236617" cy="3300549"/>
              </a:xfrm>
              <a:custGeom>
                <a:avLst/>
                <a:gdLst>
                  <a:gd name="connsiteX0" fmla="*/ 0 w 1236617"/>
                  <a:gd name="connsiteY0" fmla="*/ 0 h 3300549"/>
                  <a:gd name="connsiteX1" fmla="*/ 313508 w 1236617"/>
                  <a:gd name="connsiteY1" fmla="*/ 0 h 3300549"/>
                  <a:gd name="connsiteX2" fmla="*/ 905691 w 1236617"/>
                  <a:gd name="connsiteY2" fmla="*/ 3300549 h 3300549"/>
                  <a:gd name="connsiteX3" fmla="*/ 1236617 w 1236617"/>
                  <a:gd name="connsiteY3" fmla="*/ 3300549 h 330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617" h="3300549">
                    <a:moveTo>
                      <a:pt x="0" y="0"/>
                    </a:moveTo>
                    <a:lnTo>
                      <a:pt x="313508" y="0"/>
                    </a:lnTo>
                    <a:lnTo>
                      <a:pt x="905691" y="3300549"/>
                    </a:lnTo>
                    <a:lnTo>
                      <a:pt x="1236617" y="3300549"/>
                    </a:ln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 flipV="1">
                <a:off x="4055463" y="2317154"/>
                <a:ext cx="1236617" cy="3300549"/>
              </a:xfrm>
              <a:custGeom>
                <a:avLst/>
                <a:gdLst>
                  <a:gd name="connsiteX0" fmla="*/ 0 w 1236617"/>
                  <a:gd name="connsiteY0" fmla="*/ 0 h 3300549"/>
                  <a:gd name="connsiteX1" fmla="*/ 313508 w 1236617"/>
                  <a:gd name="connsiteY1" fmla="*/ 0 h 3300549"/>
                  <a:gd name="connsiteX2" fmla="*/ 905691 w 1236617"/>
                  <a:gd name="connsiteY2" fmla="*/ 3300549 h 3300549"/>
                  <a:gd name="connsiteX3" fmla="*/ 1236617 w 1236617"/>
                  <a:gd name="connsiteY3" fmla="*/ 3300549 h 330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617" h="3300549">
                    <a:moveTo>
                      <a:pt x="0" y="0"/>
                    </a:moveTo>
                    <a:lnTo>
                      <a:pt x="313508" y="0"/>
                    </a:lnTo>
                    <a:lnTo>
                      <a:pt x="905691" y="3300549"/>
                    </a:lnTo>
                    <a:lnTo>
                      <a:pt x="1236617" y="3300549"/>
                    </a:ln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5946711" y="1595947"/>
            <a:ext cx="992765" cy="4104456"/>
            <a:chOff x="7707826" y="1592796"/>
            <a:chExt cx="992765" cy="4104456"/>
          </a:xfrm>
        </p:grpSpPr>
        <p:sp>
          <p:nvSpPr>
            <p:cNvPr id="56" name="Cube 55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Cube 57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Cube 59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Cube 61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5555977" y="1684081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5555977" y="2933453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5555977" y="418282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5555977" y="543219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281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314" y="1592796"/>
            <a:ext cx="1047594" cy="4104456"/>
            <a:chOff x="182314" y="1592796"/>
            <a:chExt cx="1047594" cy="4104456"/>
          </a:xfrm>
        </p:grpSpPr>
        <p:grpSp>
          <p:nvGrpSpPr>
            <p:cNvPr id="5" name="Group 4"/>
            <p:cNvGrpSpPr/>
            <p:nvPr/>
          </p:nvGrpSpPr>
          <p:grpSpPr>
            <a:xfrm>
              <a:off x="182314" y="1592796"/>
              <a:ext cx="1047594" cy="360040"/>
              <a:chOff x="192087" y="2204864"/>
              <a:chExt cx="1047594" cy="360040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2314" y="2840935"/>
              <a:ext cx="1047594" cy="360040"/>
              <a:chOff x="192087" y="2204864"/>
              <a:chExt cx="1047594" cy="360040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2314" y="4089074"/>
              <a:ext cx="1047594" cy="360040"/>
              <a:chOff x="192087" y="2204864"/>
              <a:chExt cx="1047594" cy="360040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2314" y="5337212"/>
              <a:ext cx="1047594" cy="360040"/>
              <a:chOff x="192087" y="2204864"/>
              <a:chExt cx="1047594" cy="360040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8" name="Cube 17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627784" y="1592796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27784" y="2809664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27784" y="4026532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27784" y="5243399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30" name="Cube 29"/>
          <p:cNvSpPr/>
          <p:nvPr/>
        </p:nvSpPr>
        <p:spPr>
          <a:xfrm>
            <a:off x="1578676" y="141277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1" name="Cube 30"/>
          <p:cNvSpPr/>
          <p:nvPr/>
        </p:nvSpPr>
        <p:spPr>
          <a:xfrm>
            <a:off x="1578676" y="264781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2" name="Cube 31"/>
          <p:cNvSpPr/>
          <p:nvPr/>
        </p:nvSpPr>
        <p:spPr>
          <a:xfrm>
            <a:off x="1578676" y="3882852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3" name="Cube 32"/>
          <p:cNvSpPr/>
          <p:nvPr/>
        </p:nvSpPr>
        <p:spPr>
          <a:xfrm>
            <a:off x="1578676" y="5117891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4" name="Cube 33"/>
          <p:cNvSpPr/>
          <p:nvPr/>
        </p:nvSpPr>
        <p:spPr>
          <a:xfrm>
            <a:off x="6924129" y="1414118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5" name="Cube 34"/>
          <p:cNvSpPr/>
          <p:nvPr/>
        </p:nvSpPr>
        <p:spPr>
          <a:xfrm>
            <a:off x="6924129" y="264915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6" name="Cube 35"/>
          <p:cNvSpPr/>
          <p:nvPr/>
        </p:nvSpPr>
        <p:spPr>
          <a:xfrm>
            <a:off x="6924129" y="388419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7" name="Cube 36"/>
          <p:cNvSpPr/>
          <p:nvPr/>
        </p:nvSpPr>
        <p:spPr>
          <a:xfrm>
            <a:off x="6924129" y="5119233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187624" y="166692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187624" y="291629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187624" y="416566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1187624" y="541503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7587548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7587548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7587548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7587548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235019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235019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235019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2235019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097668" y="1567705"/>
            <a:ext cx="1554452" cy="4246508"/>
            <a:chOff x="3995936" y="1593670"/>
            <a:chExt cx="1554452" cy="4246508"/>
          </a:xfrm>
        </p:grpSpPr>
        <p:sp>
          <p:nvSpPr>
            <p:cNvPr id="51" name="Cube 50"/>
            <p:cNvSpPr/>
            <p:nvPr/>
          </p:nvSpPr>
          <p:spPr>
            <a:xfrm>
              <a:off x="3995936" y="1593670"/>
              <a:ext cx="1554452" cy="4246508"/>
            </a:xfrm>
            <a:prstGeom prst="cube">
              <a:avLst>
                <a:gd name="adj" fmla="val 1242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055463" y="1996381"/>
              <a:ext cx="1236617" cy="3664867"/>
              <a:chOff x="4055463" y="2316480"/>
              <a:chExt cx="1236617" cy="3301223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4055463" y="2316480"/>
                <a:ext cx="1236617" cy="3300549"/>
              </a:xfrm>
              <a:custGeom>
                <a:avLst/>
                <a:gdLst>
                  <a:gd name="connsiteX0" fmla="*/ 0 w 1236617"/>
                  <a:gd name="connsiteY0" fmla="*/ 0 h 3300549"/>
                  <a:gd name="connsiteX1" fmla="*/ 313508 w 1236617"/>
                  <a:gd name="connsiteY1" fmla="*/ 0 h 3300549"/>
                  <a:gd name="connsiteX2" fmla="*/ 905691 w 1236617"/>
                  <a:gd name="connsiteY2" fmla="*/ 3300549 h 3300549"/>
                  <a:gd name="connsiteX3" fmla="*/ 1236617 w 1236617"/>
                  <a:gd name="connsiteY3" fmla="*/ 3300549 h 330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617" h="3300549">
                    <a:moveTo>
                      <a:pt x="0" y="0"/>
                    </a:moveTo>
                    <a:lnTo>
                      <a:pt x="313508" y="0"/>
                    </a:lnTo>
                    <a:lnTo>
                      <a:pt x="905691" y="3300549"/>
                    </a:lnTo>
                    <a:lnTo>
                      <a:pt x="1236617" y="3300549"/>
                    </a:ln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 flipV="1">
                <a:off x="4055463" y="2317154"/>
                <a:ext cx="1236617" cy="3300549"/>
              </a:xfrm>
              <a:custGeom>
                <a:avLst/>
                <a:gdLst>
                  <a:gd name="connsiteX0" fmla="*/ 0 w 1236617"/>
                  <a:gd name="connsiteY0" fmla="*/ 0 h 3300549"/>
                  <a:gd name="connsiteX1" fmla="*/ 313508 w 1236617"/>
                  <a:gd name="connsiteY1" fmla="*/ 0 h 3300549"/>
                  <a:gd name="connsiteX2" fmla="*/ 905691 w 1236617"/>
                  <a:gd name="connsiteY2" fmla="*/ 3300549 h 3300549"/>
                  <a:gd name="connsiteX3" fmla="*/ 1236617 w 1236617"/>
                  <a:gd name="connsiteY3" fmla="*/ 3300549 h 330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617" h="3300549">
                    <a:moveTo>
                      <a:pt x="0" y="0"/>
                    </a:moveTo>
                    <a:lnTo>
                      <a:pt x="313508" y="0"/>
                    </a:lnTo>
                    <a:lnTo>
                      <a:pt x="905691" y="3300549"/>
                    </a:lnTo>
                    <a:lnTo>
                      <a:pt x="1236617" y="3300549"/>
                    </a:ln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5946711" y="1595947"/>
            <a:ext cx="992765" cy="4104456"/>
            <a:chOff x="7707826" y="1592796"/>
            <a:chExt cx="992765" cy="4104456"/>
          </a:xfrm>
        </p:grpSpPr>
        <p:sp>
          <p:nvSpPr>
            <p:cNvPr id="56" name="Cube 55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Cube 57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Cube 59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Cube 61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4" name="Right Arrow 63"/>
          <p:cNvSpPr/>
          <p:nvPr/>
        </p:nvSpPr>
        <p:spPr>
          <a:xfrm>
            <a:off x="5555977" y="1684081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5555977" y="2933453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5555977" y="418282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5555977" y="543219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564659" y="1592796"/>
            <a:ext cx="513516" cy="422141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3173925" y="164360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3173925" y="289298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3173925" y="414235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3173925" y="5391723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410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This A Real Switch?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314" y="1592796"/>
            <a:ext cx="1047594" cy="4104456"/>
            <a:chOff x="182314" y="1592796"/>
            <a:chExt cx="1047594" cy="4104456"/>
          </a:xfrm>
        </p:grpSpPr>
        <p:grpSp>
          <p:nvGrpSpPr>
            <p:cNvPr id="5" name="Group 4"/>
            <p:cNvGrpSpPr/>
            <p:nvPr/>
          </p:nvGrpSpPr>
          <p:grpSpPr>
            <a:xfrm>
              <a:off x="182314" y="1592796"/>
              <a:ext cx="1047594" cy="360040"/>
              <a:chOff x="192087" y="2204864"/>
              <a:chExt cx="1047594" cy="360040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2314" y="2840935"/>
              <a:ext cx="1047594" cy="360040"/>
              <a:chOff x="192087" y="2204864"/>
              <a:chExt cx="1047594" cy="360040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2314" y="4089074"/>
              <a:ext cx="1047594" cy="360040"/>
              <a:chOff x="192087" y="2204864"/>
              <a:chExt cx="1047594" cy="360040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2314" y="5337212"/>
              <a:ext cx="1047594" cy="360040"/>
              <a:chOff x="192087" y="2204864"/>
              <a:chExt cx="1047594" cy="360040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8" name="Cube 17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627784" y="1592796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27784" y="2809664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27784" y="4026532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27784" y="5243399"/>
            <a:ext cx="576064" cy="45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30" name="Cube 29"/>
          <p:cNvSpPr/>
          <p:nvPr/>
        </p:nvSpPr>
        <p:spPr>
          <a:xfrm>
            <a:off x="1578676" y="141277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1" name="Cube 30"/>
          <p:cNvSpPr/>
          <p:nvPr/>
        </p:nvSpPr>
        <p:spPr>
          <a:xfrm>
            <a:off x="1578676" y="264781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2" name="Cube 31"/>
          <p:cNvSpPr/>
          <p:nvPr/>
        </p:nvSpPr>
        <p:spPr>
          <a:xfrm>
            <a:off x="1578676" y="3882852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3" name="Cube 32"/>
          <p:cNvSpPr/>
          <p:nvPr/>
        </p:nvSpPr>
        <p:spPr>
          <a:xfrm>
            <a:off x="1578676" y="5117891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4" name="Cube 33"/>
          <p:cNvSpPr/>
          <p:nvPr/>
        </p:nvSpPr>
        <p:spPr>
          <a:xfrm>
            <a:off x="6924129" y="1414118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5" name="Cube 34"/>
          <p:cNvSpPr/>
          <p:nvPr/>
        </p:nvSpPr>
        <p:spPr>
          <a:xfrm>
            <a:off x="6924129" y="264915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6" name="Cube 35"/>
          <p:cNvSpPr/>
          <p:nvPr/>
        </p:nvSpPr>
        <p:spPr>
          <a:xfrm>
            <a:off x="6924129" y="388419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7" name="Cube 36"/>
          <p:cNvSpPr/>
          <p:nvPr/>
        </p:nvSpPr>
        <p:spPr>
          <a:xfrm>
            <a:off x="6924129" y="5119233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187624" y="166692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187624" y="291629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187624" y="416566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1187624" y="541503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7587548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7587548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7587548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7587548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235019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235019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235019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2235019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097668" y="1567705"/>
            <a:ext cx="1554452" cy="4246508"/>
            <a:chOff x="3995936" y="1593670"/>
            <a:chExt cx="1554452" cy="4246508"/>
          </a:xfrm>
        </p:grpSpPr>
        <p:sp>
          <p:nvSpPr>
            <p:cNvPr id="51" name="Cube 50"/>
            <p:cNvSpPr/>
            <p:nvPr/>
          </p:nvSpPr>
          <p:spPr>
            <a:xfrm>
              <a:off x="3995936" y="1593670"/>
              <a:ext cx="1554452" cy="4246508"/>
            </a:xfrm>
            <a:prstGeom prst="cube">
              <a:avLst>
                <a:gd name="adj" fmla="val 1242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055463" y="1996381"/>
              <a:ext cx="1236617" cy="3664867"/>
              <a:chOff x="4055463" y="2316480"/>
              <a:chExt cx="1236617" cy="3301223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4055463" y="2316480"/>
                <a:ext cx="1236617" cy="3300549"/>
              </a:xfrm>
              <a:custGeom>
                <a:avLst/>
                <a:gdLst>
                  <a:gd name="connsiteX0" fmla="*/ 0 w 1236617"/>
                  <a:gd name="connsiteY0" fmla="*/ 0 h 3300549"/>
                  <a:gd name="connsiteX1" fmla="*/ 313508 w 1236617"/>
                  <a:gd name="connsiteY1" fmla="*/ 0 h 3300549"/>
                  <a:gd name="connsiteX2" fmla="*/ 905691 w 1236617"/>
                  <a:gd name="connsiteY2" fmla="*/ 3300549 h 3300549"/>
                  <a:gd name="connsiteX3" fmla="*/ 1236617 w 1236617"/>
                  <a:gd name="connsiteY3" fmla="*/ 3300549 h 330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617" h="3300549">
                    <a:moveTo>
                      <a:pt x="0" y="0"/>
                    </a:moveTo>
                    <a:lnTo>
                      <a:pt x="313508" y="0"/>
                    </a:lnTo>
                    <a:lnTo>
                      <a:pt x="905691" y="3300549"/>
                    </a:lnTo>
                    <a:lnTo>
                      <a:pt x="1236617" y="3300549"/>
                    </a:ln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 flipV="1">
                <a:off x="4055463" y="2317154"/>
                <a:ext cx="1236617" cy="3300549"/>
              </a:xfrm>
              <a:custGeom>
                <a:avLst/>
                <a:gdLst>
                  <a:gd name="connsiteX0" fmla="*/ 0 w 1236617"/>
                  <a:gd name="connsiteY0" fmla="*/ 0 h 3300549"/>
                  <a:gd name="connsiteX1" fmla="*/ 313508 w 1236617"/>
                  <a:gd name="connsiteY1" fmla="*/ 0 h 3300549"/>
                  <a:gd name="connsiteX2" fmla="*/ 905691 w 1236617"/>
                  <a:gd name="connsiteY2" fmla="*/ 3300549 h 3300549"/>
                  <a:gd name="connsiteX3" fmla="*/ 1236617 w 1236617"/>
                  <a:gd name="connsiteY3" fmla="*/ 3300549 h 330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617" h="3300549">
                    <a:moveTo>
                      <a:pt x="0" y="0"/>
                    </a:moveTo>
                    <a:lnTo>
                      <a:pt x="313508" y="0"/>
                    </a:lnTo>
                    <a:lnTo>
                      <a:pt x="905691" y="3300549"/>
                    </a:lnTo>
                    <a:lnTo>
                      <a:pt x="1236617" y="3300549"/>
                    </a:ln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5946711" y="1595947"/>
            <a:ext cx="992765" cy="4104456"/>
            <a:chOff x="7707826" y="1592796"/>
            <a:chExt cx="992765" cy="4104456"/>
          </a:xfrm>
        </p:grpSpPr>
        <p:sp>
          <p:nvSpPr>
            <p:cNvPr id="56" name="Cube 55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Cube 57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Cube 59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Cube 61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4" name="Right Arrow 63"/>
          <p:cNvSpPr/>
          <p:nvPr/>
        </p:nvSpPr>
        <p:spPr>
          <a:xfrm>
            <a:off x="5555977" y="1684081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5555977" y="2933453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5555977" y="418282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5555977" y="543219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564659" y="1592796"/>
            <a:ext cx="513516" cy="422141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</a:t>
            </a:r>
          </a:p>
        </p:txBody>
      </p:sp>
      <p:sp>
        <p:nvSpPr>
          <p:cNvPr id="69" name="Right Arrow 68"/>
          <p:cNvSpPr/>
          <p:nvPr/>
        </p:nvSpPr>
        <p:spPr>
          <a:xfrm>
            <a:off x="3173925" y="164360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3173925" y="289298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3173925" y="414235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3173925" y="5391723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664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 What Drives Real World Switches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Cost</a:t>
            </a:r>
          </a:p>
          <a:p>
            <a:r>
              <a:rPr lang="en-GB" sz="2800" dirty="0"/>
              <a:t>Power </a:t>
            </a:r>
          </a:p>
          <a:p>
            <a:r>
              <a:rPr lang="en-GB" sz="2800" dirty="0"/>
              <a:t>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7" y="3284984"/>
            <a:ext cx="3807228" cy="2527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984"/>
            <a:ext cx="3807228" cy="2527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93" y="3284984"/>
            <a:ext cx="3807228" cy="25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13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Resources Is Good!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Single header processor (if possible)</a:t>
            </a:r>
          </a:p>
          <a:p>
            <a:r>
              <a:rPr lang="en-GB" sz="2400" dirty="0"/>
              <a:t>Shared memories</a:t>
            </a:r>
          </a:p>
          <a:p>
            <a:r>
              <a:rPr lang="en-GB" sz="2400" dirty="0"/>
              <a:t>No concurrency problems</a:t>
            </a:r>
          </a:p>
          <a:p>
            <a:pPr lvl="1"/>
            <a:r>
              <a:rPr lang="en-GB" sz="2400" dirty="0"/>
              <a:t>Also no need to synchronise tables, no need to send updates, ….</a:t>
            </a: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0036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Rethinking The Switch Architecture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314" y="1592796"/>
            <a:ext cx="1047594" cy="4104456"/>
            <a:chOff x="182314" y="1592796"/>
            <a:chExt cx="1047594" cy="4104456"/>
          </a:xfrm>
        </p:grpSpPr>
        <p:grpSp>
          <p:nvGrpSpPr>
            <p:cNvPr id="6" name="Group 5"/>
            <p:cNvGrpSpPr/>
            <p:nvPr/>
          </p:nvGrpSpPr>
          <p:grpSpPr>
            <a:xfrm>
              <a:off x="182314" y="1592796"/>
              <a:ext cx="1047594" cy="360040"/>
              <a:chOff x="192087" y="2204864"/>
              <a:chExt cx="1047594" cy="360040"/>
            </a:xfrm>
          </p:grpSpPr>
          <p:sp>
            <p:nvSpPr>
              <p:cNvPr id="16" name="Cube 15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2314" y="2840935"/>
              <a:ext cx="1047594" cy="360040"/>
              <a:chOff x="192087" y="2204864"/>
              <a:chExt cx="1047594" cy="360040"/>
            </a:xfrm>
          </p:grpSpPr>
          <p:sp>
            <p:nvSpPr>
              <p:cNvPr id="14" name="Cube 13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2314" y="4089074"/>
              <a:ext cx="1047594" cy="360040"/>
              <a:chOff x="192087" y="2204864"/>
              <a:chExt cx="1047594" cy="360040"/>
            </a:xfrm>
          </p:grpSpPr>
          <p:sp>
            <p:nvSpPr>
              <p:cNvPr id="12" name="Cube 11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2314" y="5337212"/>
              <a:ext cx="1047594" cy="360040"/>
              <a:chOff x="192087" y="2204864"/>
              <a:chExt cx="1047594" cy="360040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9" name="Cube 18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Cube 20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Cube 22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Cube 30"/>
          <p:cNvSpPr/>
          <p:nvPr/>
        </p:nvSpPr>
        <p:spPr>
          <a:xfrm>
            <a:off x="1578676" y="141277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2" name="Cube 31"/>
          <p:cNvSpPr/>
          <p:nvPr/>
        </p:nvSpPr>
        <p:spPr>
          <a:xfrm>
            <a:off x="1578676" y="264781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3" name="Cube 32"/>
          <p:cNvSpPr/>
          <p:nvPr/>
        </p:nvSpPr>
        <p:spPr>
          <a:xfrm>
            <a:off x="1578676" y="3882852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4" name="Cube 33"/>
          <p:cNvSpPr/>
          <p:nvPr/>
        </p:nvSpPr>
        <p:spPr>
          <a:xfrm>
            <a:off x="1578676" y="5117891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5" name="Cube 34"/>
          <p:cNvSpPr/>
          <p:nvPr/>
        </p:nvSpPr>
        <p:spPr>
          <a:xfrm>
            <a:off x="6924129" y="1414118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6" name="Cube 35"/>
          <p:cNvSpPr/>
          <p:nvPr/>
        </p:nvSpPr>
        <p:spPr>
          <a:xfrm>
            <a:off x="6924129" y="264915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7" name="Cube 36"/>
          <p:cNvSpPr/>
          <p:nvPr/>
        </p:nvSpPr>
        <p:spPr>
          <a:xfrm>
            <a:off x="6924129" y="388419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8" name="Cube 37"/>
          <p:cNvSpPr/>
          <p:nvPr/>
        </p:nvSpPr>
        <p:spPr>
          <a:xfrm>
            <a:off x="6924129" y="5119233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1187624" y="166692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187624" y="291629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1187624" y="416566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1187624" y="541503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7587548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7587548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7587548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7587548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235019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235019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2235019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2235019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946711" y="1595947"/>
            <a:ext cx="992765" cy="4104456"/>
            <a:chOff x="7707826" y="1592796"/>
            <a:chExt cx="992765" cy="4104456"/>
          </a:xfrm>
        </p:grpSpPr>
        <p:sp>
          <p:nvSpPr>
            <p:cNvPr id="57" name="Cube 56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Cube 58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Cube 60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2" name="Right Arrow 61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Cube 62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4" name="Right Arrow 63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5555977" y="1684081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5555977" y="2933453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5555977" y="418282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5555977" y="543219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790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Rethinking The Switch Architecture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314" y="1592796"/>
            <a:ext cx="1047594" cy="4104456"/>
            <a:chOff x="182314" y="1592796"/>
            <a:chExt cx="1047594" cy="4104456"/>
          </a:xfrm>
        </p:grpSpPr>
        <p:grpSp>
          <p:nvGrpSpPr>
            <p:cNvPr id="6" name="Group 5"/>
            <p:cNvGrpSpPr/>
            <p:nvPr/>
          </p:nvGrpSpPr>
          <p:grpSpPr>
            <a:xfrm>
              <a:off x="182314" y="1592796"/>
              <a:ext cx="1047594" cy="360040"/>
              <a:chOff x="192087" y="2204864"/>
              <a:chExt cx="1047594" cy="360040"/>
            </a:xfrm>
          </p:grpSpPr>
          <p:sp>
            <p:nvSpPr>
              <p:cNvPr id="16" name="Cube 15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2314" y="2840935"/>
              <a:ext cx="1047594" cy="360040"/>
              <a:chOff x="192087" y="2204864"/>
              <a:chExt cx="1047594" cy="360040"/>
            </a:xfrm>
          </p:grpSpPr>
          <p:sp>
            <p:nvSpPr>
              <p:cNvPr id="14" name="Cube 13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2314" y="4089074"/>
              <a:ext cx="1047594" cy="360040"/>
              <a:chOff x="192087" y="2204864"/>
              <a:chExt cx="1047594" cy="360040"/>
            </a:xfrm>
          </p:grpSpPr>
          <p:sp>
            <p:nvSpPr>
              <p:cNvPr id="12" name="Cube 11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2314" y="5337212"/>
              <a:ext cx="1047594" cy="360040"/>
              <a:chOff x="192087" y="2204864"/>
              <a:chExt cx="1047594" cy="360040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9" name="Cube 18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Cube 20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Cube 22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Cube 30"/>
          <p:cNvSpPr/>
          <p:nvPr/>
        </p:nvSpPr>
        <p:spPr>
          <a:xfrm>
            <a:off x="1578676" y="141277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2" name="Cube 31"/>
          <p:cNvSpPr/>
          <p:nvPr/>
        </p:nvSpPr>
        <p:spPr>
          <a:xfrm>
            <a:off x="1578676" y="264781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3" name="Cube 32"/>
          <p:cNvSpPr/>
          <p:nvPr/>
        </p:nvSpPr>
        <p:spPr>
          <a:xfrm>
            <a:off x="1578676" y="3882852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4" name="Cube 33"/>
          <p:cNvSpPr/>
          <p:nvPr/>
        </p:nvSpPr>
        <p:spPr>
          <a:xfrm>
            <a:off x="1578676" y="5117891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5" name="Cube 34"/>
          <p:cNvSpPr/>
          <p:nvPr/>
        </p:nvSpPr>
        <p:spPr>
          <a:xfrm>
            <a:off x="6924129" y="1414118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6" name="Cube 35"/>
          <p:cNvSpPr/>
          <p:nvPr/>
        </p:nvSpPr>
        <p:spPr>
          <a:xfrm>
            <a:off x="6924129" y="264915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7" name="Cube 36"/>
          <p:cNvSpPr/>
          <p:nvPr/>
        </p:nvSpPr>
        <p:spPr>
          <a:xfrm>
            <a:off x="6924129" y="388419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8" name="Cube 37"/>
          <p:cNvSpPr/>
          <p:nvPr/>
        </p:nvSpPr>
        <p:spPr>
          <a:xfrm>
            <a:off x="6924129" y="5119233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1187624" y="166692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187624" y="291629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1187624" y="416566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1187624" y="541503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7587548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7587548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7587548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7587548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235019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235019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2235019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2235019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946711" y="1595947"/>
            <a:ext cx="992765" cy="4104456"/>
            <a:chOff x="7707826" y="1592796"/>
            <a:chExt cx="992765" cy="4104456"/>
          </a:xfrm>
        </p:grpSpPr>
        <p:sp>
          <p:nvSpPr>
            <p:cNvPr id="57" name="Cube 56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Cube 58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Cube 60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2" name="Right Arrow 61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Cube 62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4" name="Right Arrow 63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5555977" y="1684081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5555977" y="2933453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5555977" y="418282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5555977" y="543219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636318" y="1475835"/>
            <a:ext cx="513516" cy="422141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</a:t>
            </a:r>
          </a:p>
        </p:txBody>
      </p:sp>
      <p:sp>
        <p:nvSpPr>
          <p:cNvPr id="74" name="Cube 73"/>
          <p:cNvSpPr/>
          <p:nvPr/>
        </p:nvSpPr>
        <p:spPr>
          <a:xfrm>
            <a:off x="3758423" y="1475835"/>
            <a:ext cx="1213615" cy="4346924"/>
          </a:xfrm>
          <a:prstGeom prst="cube">
            <a:avLst/>
          </a:prstGeom>
          <a:scene3d>
            <a:camera prst="orthographicFront"/>
            <a:lightRig rig="threePt" dir="t">
              <a:rot lat="0" lon="0" rev="4200000"/>
            </a:lightRig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75" name="Right Arrow 74"/>
          <p:cNvSpPr/>
          <p:nvPr/>
        </p:nvSpPr>
        <p:spPr>
          <a:xfrm>
            <a:off x="3163584" y="3352682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555977" y="1412776"/>
            <a:ext cx="1038806" cy="44099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ight Arrow 76"/>
          <p:cNvSpPr/>
          <p:nvPr/>
        </p:nvSpPr>
        <p:spPr>
          <a:xfrm>
            <a:off x="4972039" y="3352681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84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56" y="342900"/>
            <a:ext cx="7772400" cy="1143000"/>
          </a:xfrm>
        </p:spPr>
        <p:txBody>
          <a:bodyPr/>
          <a:lstStyle/>
          <a:p>
            <a:r>
              <a:rPr lang="en-GB" sz="3200" dirty="0" err="1"/>
              <a:t>Administrivia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56" y="1628800"/>
            <a:ext cx="8458200" cy="4114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u="sng" dirty="0"/>
              <a:t>Scope:</a:t>
            </a:r>
          </a:p>
          <a:p>
            <a:r>
              <a:rPr lang="en-GB" dirty="0"/>
              <a:t>High performance networking design and usage.</a:t>
            </a:r>
          </a:p>
          <a:p>
            <a:pPr marL="0" indent="0">
              <a:buNone/>
            </a:pPr>
            <a:r>
              <a:rPr lang="en-GB" u="sng" dirty="0"/>
              <a:t>Course structure:</a:t>
            </a:r>
          </a:p>
          <a:p>
            <a:r>
              <a:rPr lang="en-GB" dirty="0"/>
              <a:t>Lectures – 6 hours – FS07</a:t>
            </a:r>
          </a:p>
          <a:p>
            <a:r>
              <a:rPr lang="en-GB" dirty="0"/>
              <a:t>Supervised Labs – 10 hours - SW02 (ACS lab)</a:t>
            </a:r>
          </a:p>
          <a:p>
            <a:pPr marL="0" indent="0">
              <a:buNone/>
            </a:pPr>
            <a:r>
              <a:rPr lang="en-GB" u="sng" dirty="0"/>
              <a:t>Assessment:</a:t>
            </a:r>
          </a:p>
          <a:p>
            <a:r>
              <a:rPr lang="en-GB" dirty="0"/>
              <a:t>Practical Assignment (100%) – 24/04/2018 12:00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973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The Switching?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314" y="1592796"/>
            <a:ext cx="1047594" cy="4104456"/>
            <a:chOff x="182314" y="1592796"/>
            <a:chExt cx="1047594" cy="4104456"/>
          </a:xfrm>
        </p:grpSpPr>
        <p:grpSp>
          <p:nvGrpSpPr>
            <p:cNvPr id="5" name="Group 4"/>
            <p:cNvGrpSpPr/>
            <p:nvPr/>
          </p:nvGrpSpPr>
          <p:grpSpPr>
            <a:xfrm>
              <a:off x="182314" y="1592796"/>
              <a:ext cx="1047594" cy="360040"/>
              <a:chOff x="192087" y="2204864"/>
              <a:chExt cx="1047594" cy="360040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2314" y="2840935"/>
              <a:ext cx="1047594" cy="360040"/>
              <a:chOff x="192087" y="2204864"/>
              <a:chExt cx="1047594" cy="360040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2314" y="4089074"/>
              <a:ext cx="1047594" cy="360040"/>
              <a:chOff x="192087" y="2204864"/>
              <a:chExt cx="1047594" cy="360040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2314" y="5337212"/>
              <a:ext cx="1047594" cy="360040"/>
              <a:chOff x="192087" y="2204864"/>
              <a:chExt cx="1047594" cy="360040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8" name="Cube 17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Cube 25"/>
          <p:cNvSpPr/>
          <p:nvPr/>
        </p:nvSpPr>
        <p:spPr>
          <a:xfrm>
            <a:off x="1578676" y="141277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27" name="Cube 26"/>
          <p:cNvSpPr/>
          <p:nvPr/>
        </p:nvSpPr>
        <p:spPr>
          <a:xfrm>
            <a:off x="1578676" y="264781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28" name="Cube 27"/>
          <p:cNvSpPr/>
          <p:nvPr/>
        </p:nvSpPr>
        <p:spPr>
          <a:xfrm>
            <a:off x="1578676" y="3882852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29" name="Cube 28"/>
          <p:cNvSpPr/>
          <p:nvPr/>
        </p:nvSpPr>
        <p:spPr>
          <a:xfrm>
            <a:off x="1578676" y="5117891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0" name="Cube 29"/>
          <p:cNvSpPr/>
          <p:nvPr/>
        </p:nvSpPr>
        <p:spPr>
          <a:xfrm>
            <a:off x="6924129" y="1414118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1" name="Cube 30"/>
          <p:cNvSpPr/>
          <p:nvPr/>
        </p:nvSpPr>
        <p:spPr>
          <a:xfrm>
            <a:off x="6924129" y="264915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2" name="Cube 31"/>
          <p:cNvSpPr/>
          <p:nvPr/>
        </p:nvSpPr>
        <p:spPr>
          <a:xfrm>
            <a:off x="6924129" y="388419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3" name="Cube 32"/>
          <p:cNvSpPr/>
          <p:nvPr/>
        </p:nvSpPr>
        <p:spPr>
          <a:xfrm>
            <a:off x="6924129" y="5119233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1187624" y="166692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1187624" y="291629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1187624" y="416566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1187624" y="541503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587548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587548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587548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7587548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2235019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235019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2235019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235019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946711" y="1595947"/>
            <a:ext cx="992765" cy="4104456"/>
            <a:chOff x="7707826" y="1592796"/>
            <a:chExt cx="992765" cy="4104456"/>
          </a:xfrm>
        </p:grpSpPr>
        <p:sp>
          <p:nvSpPr>
            <p:cNvPr id="47" name="Cube 46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Cube 48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" name="Right Arrow 54"/>
          <p:cNvSpPr/>
          <p:nvPr/>
        </p:nvSpPr>
        <p:spPr>
          <a:xfrm>
            <a:off x="5555977" y="1684081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5555977" y="2933453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5555977" y="418282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5555977" y="543219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636318" y="1475835"/>
            <a:ext cx="513516" cy="422141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</a:t>
            </a:r>
          </a:p>
        </p:txBody>
      </p:sp>
      <p:sp>
        <p:nvSpPr>
          <p:cNvPr id="60" name="Cube 59"/>
          <p:cNvSpPr/>
          <p:nvPr/>
        </p:nvSpPr>
        <p:spPr>
          <a:xfrm>
            <a:off x="3758423" y="1475835"/>
            <a:ext cx="1213615" cy="4346924"/>
          </a:xfrm>
          <a:prstGeom prst="cube">
            <a:avLst/>
          </a:prstGeom>
          <a:scene3d>
            <a:camera prst="orthographicFront"/>
            <a:lightRig rig="threePt" dir="t">
              <a:rot lat="0" lon="0" rev="4200000"/>
            </a:lightRig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3163584" y="3352682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55977" y="1412776"/>
            <a:ext cx="1038806" cy="44099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4972039" y="3352681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347864" y="3882852"/>
            <a:ext cx="410559" cy="2138436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841123" y="3882852"/>
            <a:ext cx="410559" cy="2138436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77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 Queueing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27784" y="1556792"/>
            <a:ext cx="992765" cy="360040"/>
            <a:chOff x="7707826" y="1592796"/>
            <a:chExt cx="992765" cy="360040"/>
          </a:xfrm>
        </p:grpSpPr>
        <p:sp>
          <p:nvSpPr>
            <p:cNvPr id="5" name="Cube 4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Cube 12"/>
          <p:cNvSpPr/>
          <p:nvPr/>
        </p:nvSpPr>
        <p:spPr>
          <a:xfrm>
            <a:off x="1580190" y="137811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243609" y="162880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2772" y="1559943"/>
            <a:ext cx="992765" cy="360040"/>
            <a:chOff x="7707826" y="1592796"/>
            <a:chExt cx="992765" cy="360040"/>
          </a:xfrm>
        </p:grpSpPr>
        <p:sp>
          <p:nvSpPr>
            <p:cNvPr id="16" name="Cube 15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212038" y="1648077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890886" y="4189564"/>
            <a:ext cx="992765" cy="360040"/>
            <a:chOff x="7707826" y="1592796"/>
            <a:chExt cx="992765" cy="360040"/>
          </a:xfrm>
        </p:grpSpPr>
        <p:sp>
          <p:nvSpPr>
            <p:cNvPr id="26" name="Cube 25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Cube 27"/>
          <p:cNvSpPr/>
          <p:nvPr/>
        </p:nvSpPr>
        <p:spPr>
          <a:xfrm>
            <a:off x="5843292" y="401088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6506711" y="426157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34343" y="3350478"/>
            <a:ext cx="1240598" cy="360040"/>
            <a:chOff x="7707826" y="1592796"/>
            <a:chExt cx="1240598" cy="360040"/>
          </a:xfrm>
        </p:grpSpPr>
        <p:sp>
          <p:nvSpPr>
            <p:cNvPr id="31" name="Cube 30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8316416" y="1664804"/>
              <a:ext cx="632008" cy="2321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2243609" y="343861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634343" y="3961204"/>
            <a:ext cx="992765" cy="360040"/>
            <a:chOff x="7707826" y="1592796"/>
            <a:chExt cx="992765" cy="360040"/>
          </a:xfrm>
        </p:grpSpPr>
        <p:sp>
          <p:nvSpPr>
            <p:cNvPr id="39" name="Cube 38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2243609" y="404933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627784" y="4571930"/>
            <a:ext cx="992765" cy="360040"/>
            <a:chOff x="7707826" y="1592796"/>
            <a:chExt cx="992765" cy="360040"/>
          </a:xfrm>
        </p:grpSpPr>
        <p:sp>
          <p:nvSpPr>
            <p:cNvPr id="43" name="Cube 42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5" name="Right Arrow 44"/>
          <p:cNvSpPr/>
          <p:nvPr/>
        </p:nvSpPr>
        <p:spPr>
          <a:xfrm>
            <a:off x="2237050" y="466006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634343" y="5126774"/>
            <a:ext cx="1240598" cy="360040"/>
            <a:chOff x="7707826" y="1592796"/>
            <a:chExt cx="1240598" cy="360040"/>
          </a:xfrm>
        </p:grpSpPr>
        <p:sp>
          <p:nvSpPr>
            <p:cNvPr id="47" name="Cube 46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8316416" y="1664803"/>
              <a:ext cx="632008" cy="2253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Right Arrow 48"/>
          <p:cNvSpPr/>
          <p:nvPr/>
        </p:nvSpPr>
        <p:spPr>
          <a:xfrm>
            <a:off x="2243609" y="521490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620549" y="3191921"/>
            <a:ext cx="1838568" cy="244693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Schedule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Rate limit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5459117" y="430737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Down Arrow 52"/>
          <p:cNvSpPr/>
          <p:nvPr/>
        </p:nvSpPr>
        <p:spPr>
          <a:xfrm rot="19217464">
            <a:off x="2580606" y="1959202"/>
            <a:ext cx="648072" cy="11673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428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 Queueing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9" name="Cube 18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Cube 20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Cube 22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Cube 30"/>
          <p:cNvSpPr/>
          <p:nvPr/>
        </p:nvSpPr>
        <p:spPr>
          <a:xfrm>
            <a:off x="498556" y="141277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2" name="Cube 31"/>
          <p:cNvSpPr/>
          <p:nvPr/>
        </p:nvSpPr>
        <p:spPr>
          <a:xfrm>
            <a:off x="498556" y="264781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3" name="Cube 32"/>
          <p:cNvSpPr/>
          <p:nvPr/>
        </p:nvSpPr>
        <p:spPr>
          <a:xfrm>
            <a:off x="498556" y="3882852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4" name="Cube 33"/>
          <p:cNvSpPr/>
          <p:nvPr/>
        </p:nvSpPr>
        <p:spPr>
          <a:xfrm>
            <a:off x="498556" y="5117891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5" name="Cube 34"/>
          <p:cNvSpPr/>
          <p:nvPr/>
        </p:nvSpPr>
        <p:spPr>
          <a:xfrm>
            <a:off x="6924129" y="1414118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6" name="Cube 35"/>
          <p:cNvSpPr/>
          <p:nvPr/>
        </p:nvSpPr>
        <p:spPr>
          <a:xfrm>
            <a:off x="6924129" y="264915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7" name="Cube 36"/>
          <p:cNvSpPr/>
          <p:nvPr/>
        </p:nvSpPr>
        <p:spPr>
          <a:xfrm>
            <a:off x="6924129" y="388419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8" name="Cube 37"/>
          <p:cNvSpPr/>
          <p:nvPr/>
        </p:nvSpPr>
        <p:spPr>
          <a:xfrm>
            <a:off x="6924129" y="5119233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7587548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7587548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7587548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7587548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946711" y="1595947"/>
            <a:ext cx="992765" cy="4104456"/>
            <a:chOff x="7707826" y="1592796"/>
            <a:chExt cx="992765" cy="4104456"/>
          </a:xfrm>
        </p:grpSpPr>
        <p:sp>
          <p:nvSpPr>
            <p:cNvPr id="57" name="Cube 56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Cube 58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Cube 60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2" name="Right Arrow 61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Cube 62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64" name="Right Arrow 63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5555977" y="1684081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5555977" y="2933453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5555977" y="418282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5555977" y="543219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636318" y="1475835"/>
            <a:ext cx="513516" cy="422141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</a:t>
            </a:r>
          </a:p>
        </p:txBody>
      </p:sp>
      <p:sp>
        <p:nvSpPr>
          <p:cNvPr id="74" name="Cube 73"/>
          <p:cNvSpPr/>
          <p:nvPr/>
        </p:nvSpPr>
        <p:spPr>
          <a:xfrm>
            <a:off x="3758423" y="1475835"/>
            <a:ext cx="1213615" cy="4346924"/>
          </a:xfrm>
          <a:prstGeom prst="cube">
            <a:avLst/>
          </a:prstGeom>
          <a:scene3d>
            <a:camera prst="orthographicFront"/>
            <a:lightRig rig="threePt" dir="t">
              <a:rot lat="0" lon="0" rev="4200000"/>
            </a:lightRig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75" name="Right Arrow 74"/>
          <p:cNvSpPr/>
          <p:nvPr/>
        </p:nvSpPr>
        <p:spPr>
          <a:xfrm>
            <a:off x="3163584" y="3352682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555977" y="1412776"/>
            <a:ext cx="1038806" cy="44099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ight Arrow 76"/>
          <p:cNvSpPr/>
          <p:nvPr/>
        </p:nvSpPr>
        <p:spPr>
          <a:xfrm>
            <a:off x="4972039" y="3352681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635019" y="1592796"/>
            <a:ext cx="992765" cy="4104456"/>
            <a:chOff x="7707826" y="1592796"/>
            <a:chExt cx="992765" cy="4104456"/>
          </a:xfrm>
        </p:grpSpPr>
        <p:sp>
          <p:nvSpPr>
            <p:cNvPr id="71" name="Cube 70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IQ</a:t>
              </a:r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Cube 72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IQ</a:t>
              </a:r>
            </a:p>
          </p:txBody>
        </p:sp>
        <p:sp>
          <p:nvSpPr>
            <p:cNvPr id="78" name="Right Arrow 77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Cube 78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IQ</a:t>
              </a:r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Cube 80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IQ</a:t>
              </a:r>
            </a:p>
          </p:txBody>
        </p:sp>
        <p:sp>
          <p:nvSpPr>
            <p:cNvPr id="82" name="Right Arrow 81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3" name="Right Arrow 82"/>
          <p:cNvSpPr/>
          <p:nvPr/>
        </p:nvSpPr>
        <p:spPr>
          <a:xfrm>
            <a:off x="1244285" y="168093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Right Arrow 83"/>
          <p:cNvSpPr/>
          <p:nvPr/>
        </p:nvSpPr>
        <p:spPr>
          <a:xfrm>
            <a:off x="1244285" y="293030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244285" y="417967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1244285" y="542904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244285" y="1409625"/>
            <a:ext cx="1038806" cy="44099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731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Output Queueing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8" name="Cube 17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Cube 29"/>
          <p:cNvSpPr/>
          <p:nvPr/>
        </p:nvSpPr>
        <p:spPr>
          <a:xfrm>
            <a:off x="6924129" y="1414118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1" name="Cube 30"/>
          <p:cNvSpPr/>
          <p:nvPr/>
        </p:nvSpPr>
        <p:spPr>
          <a:xfrm>
            <a:off x="6924129" y="264915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2" name="Cube 31"/>
          <p:cNvSpPr/>
          <p:nvPr/>
        </p:nvSpPr>
        <p:spPr>
          <a:xfrm>
            <a:off x="6924129" y="388419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3" name="Cube 32"/>
          <p:cNvSpPr/>
          <p:nvPr/>
        </p:nvSpPr>
        <p:spPr>
          <a:xfrm>
            <a:off x="6924129" y="5119233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587548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587548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587548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7587548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946711" y="1595947"/>
            <a:ext cx="992765" cy="4104456"/>
            <a:chOff x="7707826" y="1592796"/>
            <a:chExt cx="992765" cy="4104456"/>
          </a:xfrm>
        </p:grpSpPr>
        <p:sp>
          <p:nvSpPr>
            <p:cNvPr id="47" name="Cube 46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Cube 48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" name="Right Arrow 54"/>
          <p:cNvSpPr/>
          <p:nvPr/>
        </p:nvSpPr>
        <p:spPr>
          <a:xfrm>
            <a:off x="5555977" y="1684081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5555977" y="2933453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5555977" y="418282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5555977" y="543219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218249" y="1598191"/>
            <a:ext cx="691844" cy="422141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</a:t>
            </a:r>
          </a:p>
        </p:txBody>
      </p:sp>
      <p:sp>
        <p:nvSpPr>
          <p:cNvPr id="60" name="Cube 59"/>
          <p:cNvSpPr/>
          <p:nvPr/>
        </p:nvSpPr>
        <p:spPr>
          <a:xfrm>
            <a:off x="1006659" y="1475835"/>
            <a:ext cx="1213615" cy="4346924"/>
          </a:xfrm>
          <a:prstGeom prst="cube">
            <a:avLst/>
          </a:prstGeom>
          <a:scene3d>
            <a:camera prst="orthographicFront"/>
            <a:lightRig rig="threePt" dir="t">
              <a:rot lat="0" lon="0" rev="4200000"/>
            </a:lightRig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4961137" y="3406569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55977" y="1412776"/>
            <a:ext cx="1038806" cy="44099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2220275" y="3352681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218925" y="1592796"/>
            <a:ext cx="992765" cy="4104456"/>
            <a:chOff x="7707826" y="1592796"/>
            <a:chExt cx="992765" cy="4104456"/>
          </a:xfrm>
        </p:grpSpPr>
        <p:sp>
          <p:nvSpPr>
            <p:cNvPr id="65" name="Cube 64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IQ</a:t>
              </a:r>
            </a:p>
          </p:txBody>
        </p:sp>
        <p:sp>
          <p:nvSpPr>
            <p:cNvPr id="66" name="Right Arrow 65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Cube 66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IQ</a:t>
              </a:r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Cube 68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IQ</a:t>
              </a:r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Cube 70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IQ</a:t>
              </a:r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3" name="Right Arrow 72"/>
          <p:cNvSpPr/>
          <p:nvPr/>
        </p:nvSpPr>
        <p:spPr>
          <a:xfrm>
            <a:off x="2828191" y="168093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2828191" y="293030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2828191" y="417967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2828191" y="542904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828191" y="1409625"/>
            <a:ext cx="1038806" cy="44099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617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Output Queueing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8" name="Cube 17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Cube 29"/>
          <p:cNvSpPr/>
          <p:nvPr/>
        </p:nvSpPr>
        <p:spPr>
          <a:xfrm>
            <a:off x="6924129" y="1414118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1" name="Cube 30"/>
          <p:cNvSpPr/>
          <p:nvPr/>
        </p:nvSpPr>
        <p:spPr>
          <a:xfrm>
            <a:off x="6924129" y="264915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2" name="Cube 31"/>
          <p:cNvSpPr/>
          <p:nvPr/>
        </p:nvSpPr>
        <p:spPr>
          <a:xfrm>
            <a:off x="6924129" y="388419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3" name="Cube 32"/>
          <p:cNvSpPr/>
          <p:nvPr/>
        </p:nvSpPr>
        <p:spPr>
          <a:xfrm>
            <a:off x="6924129" y="5119233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587548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587548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587548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7587548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946711" y="1595947"/>
            <a:ext cx="992765" cy="4104456"/>
            <a:chOff x="7707826" y="1592796"/>
            <a:chExt cx="992765" cy="4104456"/>
          </a:xfrm>
        </p:grpSpPr>
        <p:sp>
          <p:nvSpPr>
            <p:cNvPr id="47" name="Cube 46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Cube 48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" name="Right Arrow 54"/>
          <p:cNvSpPr/>
          <p:nvPr/>
        </p:nvSpPr>
        <p:spPr>
          <a:xfrm>
            <a:off x="5555977" y="1684081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5555977" y="2933453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5555977" y="418282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5555977" y="543219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218249" y="1598191"/>
            <a:ext cx="691844" cy="422141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</a:t>
            </a:r>
          </a:p>
        </p:txBody>
      </p:sp>
      <p:sp>
        <p:nvSpPr>
          <p:cNvPr id="60" name="Cube 59"/>
          <p:cNvSpPr/>
          <p:nvPr/>
        </p:nvSpPr>
        <p:spPr>
          <a:xfrm>
            <a:off x="1006659" y="1475835"/>
            <a:ext cx="1213615" cy="4346924"/>
          </a:xfrm>
          <a:prstGeom prst="cube">
            <a:avLst/>
          </a:prstGeom>
          <a:scene3d>
            <a:camera prst="orthographicFront"/>
            <a:lightRig rig="threePt" dir="t">
              <a:rot lat="0" lon="0" rev="4200000"/>
            </a:lightRig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4961137" y="3406569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55977" y="1412776"/>
            <a:ext cx="1038806" cy="44099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2220275" y="3352681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218925" y="1592796"/>
            <a:ext cx="992765" cy="4104456"/>
            <a:chOff x="7707826" y="1592796"/>
            <a:chExt cx="992765" cy="4104456"/>
          </a:xfrm>
        </p:grpSpPr>
        <p:sp>
          <p:nvSpPr>
            <p:cNvPr id="65" name="Cube 64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VOQ</a:t>
              </a:r>
            </a:p>
          </p:txBody>
        </p:sp>
        <p:sp>
          <p:nvSpPr>
            <p:cNvPr id="66" name="Right Arrow 65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Cube 66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VOQ</a:t>
              </a:r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Cube 68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VOQ</a:t>
              </a:r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Cube 70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VOQ</a:t>
              </a:r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3" name="Right Arrow 72"/>
          <p:cNvSpPr/>
          <p:nvPr/>
        </p:nvSpPr>
        <p:spPr>
          <a:xfrm>
            <a:off x="2828191" y="168093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2828191" y="293030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2828191" y="417967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2828191" y="542904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828191" y="1409625"/>
            <a:ext cx="1038806" cy="44099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160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Output Queueing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115739" y="1592796"/>
            <a:ext cx="992765" cy="4104456"/>
            <a:chOff x="7707826" y="1592796"/>
            <a:chExt cx="992765" cy="4104456"/>
          </a:xfrm>
        </p:grpSpPr>
        <p:sp>
          <p:nvSpPr>
            <p:cNvPr id="18" name="Cube 17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Cube 29"/>
          <p:cNvSpPr/>
          <p:nvPr/>
        </p:nvSpPr>
        <p:spPr>
          <a:xfrm>
            <a:off x="7051284" y="1414118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1" name="Cube 30"/>
          <p:cNvSpPr/>
          <p:nvPr/>
        </p:nvSpPr>
        <p:spPr>
          <a:xfrm>
            <a:off x="7068145" y="264915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2" name="Cube 31"/>
          <p:cNvSpPr/>
          <p:nvPr/>
        </p:nvSpPr>
        <p:spPr>
          <a:xfrm>
            <a:off x="7068145" y="388419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3" name="Cube 32"/>
          <p:cNvSpPr/>
          <p:nvPr/>
        </p:nvSpPr>
        <p:spPr>
          <a:xfrm>
            <a:off x="7068145" y="5119233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731564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731564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731564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7731564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090727" y="1595947"/>
            <a:ext cx="992765" cy="4104456"/>
            <a:chOff x="7707826" y="1592796"/>
            <a:chExt cx="992765" cy="4104456"/>
          </a:xfrm>
        </p:grpSpPr>
        <p:sp>
          <p:nvSpPr>
            <p:cNvPr id="47" name="Cube 46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Cube 48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" name="Right Arrow 54"/>
          <p:cNvSpPr/>
          <p:nvPr/>
        </p:nvSpPr>
        <p:spPr>
          <a:xfrm>
            <a:off x="5699993" y="1684081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5699993" y="2933453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5699993" y="418282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5699993" y="543219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160076" y="1598191"/>
            <a:ext cx="578190" cy="422141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</a:t>
            </a:r>
          </a:p>
        </p:txBody>
      </p:sp>
      <p:sp>
        <p:nvSpPr>
          <p:cNvPr id="60" name="Cube 59"/>
          <p:cNvSpPr/>
          <p:nvPr/>
        </p:nvSpPr>
        <p:spPr>
          <a:xfrm>
            <a:off x="107504" y="1475835"/>
            <a:ext cx="1213615" cy="4346924"/>
          </a:xfrm>
          <a:prstGeom prst="cube">
            <a:avLst/>
          </a:prstGeom>
          <a:scene3d>
            <a:camera prst="orthographicFront"/>
            <a:lightRig rig="threePt" dir="t">
              <a:rot lat="0" lon="0" rev="4200000"/>
            </a:lightRig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3761135" y="3401173"/>
            <a:ext cx="459123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693434" y="1412776"/>
            <a:ext cx="1038806" cy="44099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1167870" y="3352681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160752" y="1592796"/>
            <a:ext cx="992765" cy="4104456"/>
            <a:chOff x="7707826" y="1592796"/>
            <a:chExt cx="992765" cy="4104456"/>
          </a:xfrm>
        </p:grpSpPr>
        <p:sp>
          <p:nvSpPr>
            <p:cNvPr id="65" name="Cube 64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VOQ</a:t>
              </a:r>
            </a:p>
          </p:txBody>
        </p:sp>
        <p:sp>
          <p:nvSpPr>
            <p:cNvPr id="66" name="Right Arrow 65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Cube 66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VOQ</a:t>
              </a:r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Cube 68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VOQ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Cube 70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VOQ</a:t>
              </a:r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3" name="Right Arrow 72"/>
          <p:cNvSpPr/>
          <p:nvPr/>
        </p:nvSpPr>
        <p:spPr>
          <a:xfrm>
            <a:off x="1770018" y="168093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1770018" y="293030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1770018" y="417967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1770018" y="542904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763688" y="1409625"/>
            <a:ext cx="1038806" cy="44099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220669" y="1497768"/>
            <a:ext cx="1001885" cy="4338378"/>
            <a:chOff x="3995936" y="1593670"/>
            <a:chExt cx="1554452" cy="4246508"/>
          </a:xfrm>
        </p:grpSpPr>
        <p:sp>
          <p:nvSpPr>
            <p:cNvPr id="84" name="Cube 83"/>
            <p:cNvSpPr/>
            <p:nvPr/>
          </p:nvSpPr>
          <p:spPr>
            <a:xfrm>
              <a:off x="3995936" y="1593670"/>
              <a:ext cx="1554452" cy="4246508"/>
            </a:xfrm>
            <a:prstGeom prst="cube">
              <a:avLst>
                <a:gd name="adj" fmla="val 1242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055463" y="1996381"/>
              <a:ext cx="1236617" cy="3664867"/>
              <a:chOff x="4055463" y="2316480"/>
              <a:chExt cx="1236617" cy="3301223"/>
            </a:xfrm>
          </p:grpSpPr>
          <p:sp>
            <p:nvSpPr>
              <p:cNvPr id="86" name="Freeform 85"/>
              <p:cNvSpPr/>
              <p:nvPr/>
            </p:nvSpPr>
            <p:spPr>
              <a:xfrm>
                <a:off x="4055463" y="2316480"/>
                <a:ext cx="1236617" cy="3300549"/>
              </a:xfrm>
              <a:custGeom>
                <a:avLst/>
                <a:gdLst>
                  <a:gd name="connsiteX0" fmla="*/ 0 w 1236617"/>
                  <a:gd name="connsiteY0" fmla="*/ 0 h 3300549"/>
                  <a:gd name="connsiteX1" fmla="*/ 313508 w 1236617"/>
                  <a:gd name="connsiteY1" fmla="*/ 0 h 3300549"/>
                  <a:gd name="connsiteX2" fmla="*/ 905691 w 1236617"/>
                  <a:gd name="connsiteY2" fmla="*/ 3300549 h 3300549"/>
                  <a:gd name="connsiteX3" fmla="*/ 1236617 w 1236617"/>
                  <a:gd name="connsiteY3" fmla="*/ 3300549 h 330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617" h="3300549">
                    <a:moveTo>
                      <a:pt x="0" y="0"/>
                    </a:moveTo>
                    <a:lnTo>
                      <a:pt x="313508" y="0"/>
                    </a:lnTo>
                    <a:lnTo>
                      <a:pt x="905691" y="3300549"/>
                    </a:lnTo>
                    <a:lnTo>
                      <a:pt x="1236617" y="3300549"/>
                    </a:ln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 flipV="1">
                <a:off x="4055463" y="2317154"/>
                <a:ext cx="1236617" cy="3300549"/>
              </a:xfrm>
              <a:custGeom>
                <a:avLst/>
                <a:gdLst>
                  <a:gd name="connsiteX0" fmla="*/ 0 w 1236617"/>
                  <a:gd name="connsiteY0" fmla="*/ 0 h 3300549"/>
                  <a:gd name="connsiteX1" fmla="*/ 313508 w 1236617"/>
                  <a:gd name="connsiteY1" fmla="*/ 0 h 3300549"/>
                  <a:gd name="connsiteX2" fmla="*/ 905691 w 1236617"/>
                  <a:gd name="connsiteY2" fmla="*/ 3300549 h 3300549"/>
                  <a:gd name="connsiteX3" fmla="*/ 1236617 w 1236617"/>
                  <a:gd name="connsiteY3" fmla="*/ 3300549 h 330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617" h="3300549">
                    <a:moveTo>
                      <a:pt x="0" y="0"/>
                    </a:moveTo>
                    <a:lnTo>
                      <a:pt x="313508" y="0"/>
                    </a:lnTo>
                    <a:lnTo>
                      <a:pt x="905691" y="3300549"/>
                    </a:lnTo>
                    <a:lnTo>
                      <a:pt x="1236617" y="3300549"/>
                    </a:ln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79" name="Right Arrow 78"/>
          <p:cNvSpPr/>
          <p:nvPr/>
        </p:nvSpPr>
        <p:spPr>
          <a:xfrm>
            <a:off x="5228781" y="3401174"/>
            <a:ext cx="459123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809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Buffers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71600" y="1700808"/>
            <a:ext cx="992765" cy="4104456"/>
            <a:chOff x="7707826" y="1592796"/>
            <a:chExt cx="992765" cy="4104456"/>
          </a:xfrm>
        </p:grpSpPr>
        <p:sp>
          <p:nvSpPr>
            <p:cNvPr id="5" name="Cube 4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580866" y="178894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80866" y="303831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80866" y="428768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80866" y="5537057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4536" y="1517637"/>
            <a:ext cx="1038806" cy="44099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123728" y="3431393"/>
            <a:ext cx="1296144" cy="582470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7596336" y="1788942"/>
            <a:ext cx="1368152" cy="3764241"/>
          </a:xfrm>
          <a:prstGeom prst="cub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External Memory</a:t>
            </a:r>
          </a:p>
        </p:txBody>
      </p:sp>
      <p:sp>
        <p:nvSpPr>
          <p:cNvPr id="21" name="Cube 20"/>
          <p:cNvSpPr/>
          <p:nvPr/>
        </p:nvSpPr>
        <p:spPr>
          <a:xfrm>
            <a:off x="3924064" y="3717232"/>
            <a:ext cx="1224000" cy="1800000"/>
          </a:xfrm>
          <a:prstGeom prst="cube">
            <a:avLst>
              <a:gd name="adj" fmla="val 9087"/>
            </a:avLst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External Memory Controller</a:t>
            </a:r>
          </a:p>
        </p:txBody>
      </p:sp>
      <p:sp>
        <p:nvSpPr>
          <p:cNvPr id="23" name="Cube 22"/>
          <p:cNvSpPr/>
          <p:nvPr/>
        </p:nvSpPr>
        <p:spPr>
          <a:xfrm>
            <a:off x="3923928" y="1484784"/>
            <a:ext cx="1224000" cy="1800000"/>
          </a:xfrm>
          <a:prstGeom prst="cube">
            <a:avLst>
              <a:gd name="adj" fmla="val 908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Queues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Manager</a:t>
            </a:r>
          </a:p>
        </p:txBody>
      </p:sp>
      <p:sp>
        <p:nvSpPr>
          <p:cNvPr id="24" name="Cube 23"/>
          <p:cNvSpPr/>
          <p:nvPr/>
        </p:nvSpPr>
        <p:spPr>
          <a:xfrm>
            <a:off x="5717705" y="3717232"/>
            <a:ext cx="1224000" cy="1800000"/>
          </a:xfrm>
          <a:prstGeom prst="cube">
            <a:avLst>
              <a:gd name="adj" fmla="val 9087"/>
            </a:avLst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External Memory PHY</a:t>
            </a:r>
          </a:p>
        </p:txBody>
      </p:sp>
      <p:sp>
        <p:nvSpPr>
          <p:cNvPr id="28" name="Left-Right Arrow 27"/>
          <p:cNvSpPr/>
          <p:nvPr/>
        </p:nvSpPr>
        <p:spPr>
          <a:xfrm>
            <a:off x="6866885" y="4395698"/>
            <a:ext cx="720080" cy="4560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Left-Right Arrow 28"/>
          <p:cNvSpPr/>
          <p:nvPr/>
        </p:nvSpPr>
        <p:spPr>
          <a:xfrm>
            <a:off x="5030350" y="4395698"/>
            <a:ext cx="720080" cy="4560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Left-Right Arrow 29"/>
          <p:cNvSpPr/>
          <p:nvPr/>
        </p:nvSpPr>
        <p:spPr>
          <a:xfrm>
            <a:off x="3195628" y="4395698"/>
            <a:ext cx="720080" cy="4560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>
            <a:stCxn id="23" idx="3"/>
          </p:cNvCxnSpPr>
          <p:nvPr/>
        </p:nvCxnSpPr>
        <p:spPr>
          <a:xfrm>
            <a:off x="4480316" y="3284784"/>
            <a:ext cx="136" cy="45045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419872" y="2407349"/>
            <a:ext cx="5041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189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74063" cy="40671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/>
              <a:t>Different operations within the switch: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Arbitration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Scheduling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Rate limiting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Shaping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Policing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Many different scheduling algorithms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Strict priority, Round robin, weighted round robin, deficit round robin, weighted fair queueing…</a:t>
            </a:r>
          </a:p>
        </p:txBody>
      </p:sp>
    </p:spTree>
    <p:extLst>
      <p:ext uri="{BB962C8B-B14F-4D97-AF65-F5344CB8AC3E}">
        <p14:creationId xmlns:p14="http://schemas.microsoft.com/office/powerpoint/2010/main" val="3601066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Scheduling Hierarchies</a:t>
            </a:r>
          </a:p>
        </p:txBody>
      </p:sp>
      <p:sp>
        <p:nvSpPr>
          <p:cNvPr id="4" name="Oval 3"/>
          <p:cNvSpPr/>
          <p:nvPr/>
        </p:nvSpPr>
        <p:spPr>
          <a:xfrm rot="5400000">
            <a:off x="4314449" y="392844"/>
            <a:ext cx="513516" cy="83740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 (Priority)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4393858" y="4939757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 rot="5400000">
            <a:off x="1348746" y="2362719"/>
            <a:ext cx="513516" cy="2217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 (RR)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1293504" y="3817650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 rot="5400000">
            <a:off x="4468616" y="2362719"/>
            <a:ext cx="513516" cy="2217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 (WFQ)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4413374" y="3817650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 rot="5400000">
            <a:off x="7310898" y="2362719"/>
            <a:ext cx="513516" cy="2217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 (WFQ)</a:t>
            </a:r>
          </a:p>
        </p:txBody>
      </p:sp>
      <p:sp>
        <p:nvSpPr>
          <p:cNvPr id="19" name="Right Arrow 18"/>
          <p:cNvSpPr/>
          <p:nvPr/>
        </p:nvSpPr>
        <p:spPr>
          <a:xfrm rot="5400000">
            <a:off x="7255656" y="3817650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3528" y="2072618"/>
            <a:ext cx="798888" cy="1108356"/>
            <a:chOff x="2123728" y="3933057"/>
            <a:chExt cx="1497656" cy="1108356"/>
          </a:xfrm>
        </p:grpSpPr>
        <p:sp>
          <p:nvSpPr>
            <p:cNvPr id="23" name="Oval 22"/>
            <p:cNvSpPr/>
            <p:nvPr/>
          </p:nvSpPr>
          <p:spPr>
            <a:xfrm rot="5400000">
              <a:off x="2615798" y="3440987"/>
              <a:ext cx="513516" cy="14976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2575136" y="4535946"/>
              <a:ext cx="594840" cy="4160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99843" y="2072618"/>
            <a:ext cx="798888" cy="1108356"/>
            <a:chOff x="2123728" y="3933057"/>
            <a:chExt cx="1497656" cy="1108356"/>
          </a:xfrm>
        </p:grpSpPr>
        <p:sp>
          <p:nvSpPr>
            <p:cNvPr id="26" name="Oval 25"/>
            <p:cNvSpPr/>
            <p:nvPr/>
          </p:nvSpPr>
          <p:spPr>
            <a:xfrm rot="5400000">
              <a:off x="2615798" y="3440987"/>
              <a:ext cx="513516" cy="14976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 rot="5400000">
              <a:off x="2575136" y="4535946"/>
              <a:ext cx="594840" cy="4160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76158" y="2072618"/>
            <a:ext cx="798888" cy="1108356"/>
            <a:chOff x="2123728" y="3933057"/>
            <a:chExt cx="1497656" cy="1108356"/>
          </a:xfrm>
        </p:grpSpPr>
        <p:sp>
          <p:nvSpPr>
            <p:cNvPr id="29" name="Oval 28"/>
            <p:cNvSpPr/>
            <p:nvPr/>
          </p:nvSpPr>
          <p:spPr>
            <a:xfrm rot="5400000">
              <a:off x="2615798" y="3440987"/>
              <a:ext cx="513516" cy="14976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 rot="5400000">
              <a:off x="2575136" y="4535946"/>
              <a:ext cx="594840" cy="4160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19872" y="2072618"/>
            <a:ext cx="798888" cy="1108356"/>
            <a:chOff x="2123728" y="3933057"/>
            <a:chExt cx="1497656" cy="1108356"/>
          </a:xfrm>
        </p:grpSpPr>
        <p:sp>
          <p:nvSpPr>
            <p:cNvPr id="32" name="Oval 31"/>
            <p:cNvSpPr/>
            <p:nvPr/>
          </p:nvSpPr>
          <p:spPr>
            <a:xfrm rot="5400000">
              <a:off x="2615798" y="3440987"/>
              <a:ext cx="513516" cy="14976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</a:t>
              </a:r>
            </a:p>
          </p:txBody>
        </p:sp>
        <p:sp>
          <p:nvSpPr>
            <p:cNvPr id="33" name="Right Arrow 32"/>
            <p:cNvSpPr/>
            <p:nvPr/>
          </p:nvSpPr>
          <p:spPr>
            <a:xfrm rot="5400000">
              <a:off x="2575136" y="4535946"/>
              <a:ext cx="594840" cy="4160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96187" y="2072618"/>
            <a:ext cx="798888" cy="1108356"/>
            <a:chOff x="2123728" y="3933057"/>
            <a:chExt cx="1497656" cy="1108356"/>
          </a:xfrm>
        </p:grpSpPr>
        <p:sp>
          <p:nvSpPr>
            <p:cNvPr id="35" name="Oval 34"/>
            <p:cNvSpPr/>
            <p:nvPr/>
          </p:nvSpPr>
          <p:spPr>
            <a:xfrm rot="5400000">
              <a:off x="2615798" y="3440987"/>
              <a:ext cx="513516" cy="14976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 rot="5400000">
              <a:off x="2575136" y="4535946"/>
              <a:ext cx="594840" cy="4160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72502" y="2072618"/>
            <a:ext cx="798888" cy="1108356"/>
            <a:chOff x="2123728" y="3933057"/>
            <a:chExt cx="1497656" cy="1108356"/>
          </a:xfrm>
        </p:grpSpPr>
        <p:sp>
          <p:nvSpPr>
            <p:cNvPr id="38" name="Oval 37"/>
            <p:cNvSpPr/>
            <p:nvPr/>
          </p:nvSpPr>
          <p:spPr>
            <a:xfrm rot="5400000">
              <a:off x="2615798" y="3440987"/>
              <a:ext cx="513516" cy="14976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</a:t>
              </a:r>
            </a:p>
          </p:txBody>
        </p:sp>
        <p:sp>
          <p:nvSpPr>
            <p:cNvPr id="39" name="Right Arrow 38"/>
            <p:cNvSpPr/>
            <p:nvPr/>
          </p:nvSpPr>
          <p:spPr>
            <a:xfrm rot="5400000">
              <a:off x="2575136" y="4535946"/>
              <a:ext cx="594840" cy="4160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59856" y="2072618"/>
            <a:ext cx="798888" cy="1108356"/>
            <a:chOff x="2123728" y="3933057"/>
            <a:chExt cx="1497656" cy="1108356"/>
          </a:xfrm>
        </p:grpSpPr>
        <p:sp>
          <p:nvSpPr>
            <p:cNvPr id="41" name="Oval 40"/>
            <p:cNvSpPr/>
            <p:nvPr/>
          </p:nvSpPr>
          <p:spPr>
            <a:xfrm rot="5400000">
              <a:off x="2615798" y="3440987"/>
              <a:ext cx="513516" cy="14976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</a:t>
              </a:r>
            </a:p>
          </p:txBody>
        </p:sp>
        <p:sp>
          <p:nvSpPr>
            <p:cNvPr id="42" name="Right Arrow 41"/>
            <p:cNvSpPr/>
            <p:nvPr/>
          </p:nvSpPr>
          <p:spPr>
            <a:xfrm rot="5400000">
              <a:off x="2575136" y="4535946"/>
              <a:ext cx="594840" cy="4160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6171" y="2072618"/>
            <a:ext cx="798888" cy="1108356"/>
            <a:chOff x="2123728" y="3933057"/>
            <a:chExt cx="1497656" cy="1108356"/>
          </a:xfrm>
        </p:grpSpPr>
        <p:sp>
          <p:nvSpPr>
            <p:cNvPr id="44" name="Oval 43"/>
            <p:cNvSpPr/>
            <p:nvPr/>
          </p:nvSpPr>
          <p:spPr>
            <a:xfrm rot="5400000">
              <a:off x="2615798" y="3440987"/>
              <a:ext cx="513516" cy="14976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</a:t>
              </a:r>
            </a:p>
          </p:txBody>
        </p:sp>
        <p:sp>
          <p:nvSpPr>
            <p:cNvPr id="45" name="Right Arrow 44"/>
            <p:cNvSpPr/>
            <p:nvPr/>
          </p:nvSpPr>
          <p:spPr>
            <a:xfrm rot="5400000">
              <a:off x="2575136" y="4535946"/>
              <a:ext cx="594840" cy="4160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2486" y="2072618"/>
            <a:ext cx="798888" cy="1108356"/>
            <a:chOff x="2123728" y="3933057"/>
            <a:chExt cx="1497656" cy="1108356"/>
          </a:xfrm>
        </p:grpSpPr>
        <p:sp>
          <p:nvSpPr>
            <p:cNvPr id="47" name="Oval 46"/>
            <p:cNvSpPr/>
            <p:nvPr/>
          </p:nvSpPr>
          <p:spPr>
            <a:xfrm rot="5400000">
              <a:off x="2615798" y="3440987"/>
              <a:ext cx="513516" cy="14976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5400000">
              <a:off x="2575136" y="4535946"/>
              <a:ext cx="594840" cy="4160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1619672" y="1514146"/>
            <a:ext cx="0" cy="50405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16016" y="1514146"/>
            <a:ext cx="0" cy="50405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388424" y="1514146"/>
            <a:ext cx="0" cy="50405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652" y="5621405"/>
            <a:ext cx="9144001" cy="107721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 – Strict Priority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Priority &lt;n&gt;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3E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3E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 – Best Effort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RL – Rate Limiting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3E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3E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WFQ – Weighted Fair Queueing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RR – Round Robin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38776" y="388442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Pn+RL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E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39618" y="388442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812360" y="388442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3541679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Defined Networking (SDN)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484784"/>
            <a:ext cx="8374063" cy="406717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Key Idea: Separation of Data and Control Planes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60848"/>
            <a:ext cx="6602137" cy="42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0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19" y="260648"/>
            <a:ext cx="7772400" cy="710952"/>
          </a:xfrm>
        </p:spPr>
        <p:txBody>
          <a:bodyPr anchor="ctr"/>
          <a:lstStyle/>
          <a:p>
            <a:r>
              <a:rPr lang="en-GB" sz="3200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844824"/>
          <a:ext cx="8382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2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Week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architecture of high performance network devices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Introduction</a:t>
                      </a:r>
                      <a:r>
                        <a:rPr lang="en-GB" baseline="0" dirty="0"/>
                        <a:t> to </a:t>
                      </a:r>
                      <a:r>
                        <a:rPr lang="en-GB" baseline="0" dirty="0" err="1"/>
                        <a:t>NetFPGA</a:t>
                      </a:r>
                      <a:r>
                        <a:rPr lang="en-GB" baseline="0" dirty="0"/>
                        <a:t> (</a:t>
                      </a:r>
                      <a:r>
                        <a:rPr lang="en-GB" b="1" baseline="0" dirty="0">
                          <a:solidFill>
                            <a:srgbClr val="FF0000"/>
                          </a:solidFill>
                        </a:rPr>
                        <a:t>SW01</a:t>
                      </a:r>
                      <a:r>
                        <a:rPr lang="en-GB" baseline="0" dirty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throughput devices – Part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Introduction</a:t>
                      </a:r>
                      <a:r>
                        <a:rPr lang="en-GB" baseline="0" dirty="0"/>
                        <a:t> to </a:t>
                      </a:r>
                      <a:r>
                        <a:rPr lang="en-GB" baseline="0" dirty="0" err="1"/>
                        <a:t>NetFPGA</a:t>
                      </a:r>
                      <a:r>
                        <a:rPr lang="en-GB" baseline="0" dirty="0"/>
                        <a:t> (Cont.)</a:t>
                      </a:r>
                      <a:endParaRPr lang="en-GB" dirty="0"/>
                    </a:p>
                    <a:p>
                      <a:r>
                        <a:rPr lang="en-GB" dirty="0"/>
                        <a:t>Project selection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High throughput devices – Part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Project architecture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 latency devices - Part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Performance profile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 latency devices - Part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Programmable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732" y="5301208"/>
            <a:ext cx="829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6/3, same place and time – Special talk: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Steve Pope (CTO,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Solarflare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 Architecture of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Solarflare’s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low latency NICs</a:t>
            </a:r>
          </a:p>
        </p:txBody>
      </p:sp>
    </p:spTree>
    <p:extLst>
      <p:ext uri="{BB962C8B-B14F-4D97-AF65-F5344CB8AC3E}">
        <p14:creationId xmlns:p14="http://schemas.microsoft.com/office/powerpoint/2010/main" val="3802505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 Architecture and SDN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314" y="1592796"/>
            <a:ext cx="1047594" cy="4104456"/>
            <a:chOff x="182314" y="1592796"/>
            <a:chExt cx="1047594" cy="4104456"/>
          </a:xfrm>
        </p:grpSpPr>
        <p:grpSp>
          <p:nvGrpSpPr>
            <p:cNvPr id="5" name="Group 4"/>
            <p:cNvGrpSpPr/>
            <p:nvPr/>
          </p:nvGrpSpPr>
          <p:grpSpPr>
            <a:xfrm>
              <a:off x="182314" y="1592796"/>
              <a:ext cx="1047594" cy="360040"/>
              <a:chOff x="192087" y="2204864"/>
              <a:chExt cx="1047594" cy="360040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2314" y="2840935"/>
              <a:ext cx="1047594" cy="360040"/>
              <a:chOff x="192087" y="2204864"/>
              <a:chExt cx="1047594" cy="360040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2314" y="4089074"/>
              <a:ext cx="1047594" cy="360040"/>
              <a:chOff x="192087" y="2204864"/>
              <a:chExt cx="1047594" cy="360040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2314" y="5337212"/>
              <a:ext cx="1047594" cy="360040"/>
              <a:chOff x="192087" y="2204864"/>
              <a:chExt cx="1047594" cy="360040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971723" y="1592796"/>
            <a:ext cx="992765" cy="4104456"/>
            <a:chOff x="7707826" y="1592796"/>
            <a:chExt cx="992765" cy="4104456"/>
          </a:xfrm>
        </p:grpSpPr>
        <p:sp>
          <p:nvSpPr>
            <p:cNvPr id="18" name="Cube 17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Cube 25"/>
          <p:cNvSpPr/>
          <p:nvPr/>
        </p:nvSpPr>
        <p:spPr>
          <a:xfrm>
            <a:off x="1578676" y="141277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27" name="Cube 26"/>
          <p:cNvSpPr/>
          <p:nvPr/>
        </p:nvSpPr>
        <p:spPr>
          <a:xfrm>
            <a:off x="1578676" y="264781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28" name="Cube 27"/>
          <p:cNvSpPr/>
          <p:nvPr/>
        </p:nvSpPr>
        <p:spPr>
          <a:xfrm>
            <a:off x="1578676" y="3882852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29" name="Cube 28"/>
          <p:cNvSpPr/>
          <p:nvPr/>
        </p:nvSpPr>
        <p:spPr>
          <a:xfrm>
            <a:off x="1578676" y="5117891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0" name="Cube 29"/>
          <p:cNvSpPr/>
          <p:nvPr/>
        </p:nvSpPr>
        <p:spPr>
          <a:xfrm>
            <a:off x="6924129" y="1414118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1" name="Cube 30"/>
          <p:cNvSpPr/>
          <p:nvPr/>
        </p:nvSpPr>
        <p:spPr>
          <a:xfrm>
            <a:off x="6924129" y="2649156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2" name="Cube 31"/>
          <p:cNvSpPr/>
          <p:nvPr/>
        </p:nvSpPr>
        <p:spPr>
          <a:xfrm>
            <a:off x="6924129" y="3884194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3" name="Cube 32"/>
          <p:cNvSpPr/>
          <p:nvPr/>
        </p:nvSpPr>
        <p:spPr>
          <a:xfrm>
            <a:off x="6924129" y="5119233"/>
            <a:ext cx="761076" cy="7048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NIF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1187624" y="1666920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1187624" y="2916292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1187624" y="416566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1187624" y="541503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587548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587548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587548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7587548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2235019" y="1664804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235019" y="291417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2235019" y="4163548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235019" y="5412919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946711" y="1595947"/>
            <a:ext cx="992765" cy="4104456"/>
            <a:chOff x="7707826" y="1592796"/>
            <a:chExt cx="992765" cy="4104456"/>
          </a:xfrm>
        </p:grpSpPr>
        <p:sp>
          <p:nvSpPr>
            <p:cNvPr id="47" name="Cube 46"/>
            <p:cNvSpPr/>
            <p:nvPr/>
          </p:nvSpPr>
          <p:spPr>
            <a:xfrm>
              <a:off x="7707826" y="1592796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8316416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Cube 48"/>
            <p:cNvSpPr/>
            <p:nvPr/>
          </p:nvSpPr>
          <p:spPr>
            <a:xfrm>
              <a:off x="7707826" y="2840935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8316416" y="291294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7707826" y="4089074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8316416" y="416108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7707826" y="5337212"/>
              <a:ext cx="648072" cy="360040"/>
            </a:xfrm>
            <a:prstGeom prst="cub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72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OQ</a:t>
              </a: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8316416" y="54092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" name="Right Arrow 54"/>
          <p:cNvSpPr/>
          <p:nvPr/>
        </p:nvSpPr>
        <p:spPr>
          <a:xfrm>
            <a:off x="5555977" y="1684081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5555977" y="2933453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5555977" y="4182825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5555977" y="5432196"/>
            <a:ext cx="3841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636318" y="1475835"/>
            <a:ext cx="513516" cy="422141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</a:t>
            </a:r>
          </a:p>
        </p:txBody>
      </p:sp>
      <p:sp>
        <p:nvSpPr>
          <p:cNvPr id="60" name="Cube 59"/>
          <p:cNvSpPr/>
          <p:nvPr/>
        </p:nvSpPr>
        <p:spPr>
          <a:xfrm>
            <a:off x="3758423" y="1475835"/>
            <a:ext cx="1213615" cy="4346924"/>
          </a:xfrm>
          <a:prstGeom prst="cube">
            <a:avLst/>
          </a:prstGeom>
          <a:scene3d>
            <a:camera prst="orthographicFront"/>
            <a:lightRig rig="threePt" dir="t">
              <a:rot lat="0" lon="0" rev="4200000"/>
            </a:lightRig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3163584" y="3352682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55977" y="1412776"/>
            <a:ext cx="1038806" cy="44099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4972039" y="3352681"/>
            <a:ext cx="594840" cy="41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370254" y="1061483"/>
            <a:ext cx="1944216" cy="51125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433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P51: High Performance Networking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/>
              <a:t>Lecture 2: High Throughput Devices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394121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Dr Noa Zilberman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/>
              </a:rPr>
              <a:t>noa.zilberman@cl.cam.ac.uk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8304" y="551723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Lent 2017/18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 Throughput Switching</a:t>
            </a:r>
          </a:p>
        </p:txBody>
      </p:sp>
    </p:spTree>
    <p:extLst>
      <p:ext uri="{BB962C8B-B14F-4D97-AF65-F5344CB8AC3E}">
        <p14:creationId xmlns:p14="http://schemas.microsoft.com/office/powerpoint/2010/main" val="504998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High throughput metrics</a:t>
            </a:r>
          </a:p>
          <a:p>
            <a:pPr lvl="1"/>
            <a:r>
              <a:rPr lang="en-GB" dirty="0"/>
              <a:t>Types of high performance switches</a:t>
            </a:r>
          </a:p>
          <a:p>
            <a:pPr lvl="2"/>
            <a:r>
              <a:rPr lang="en-GB" dirty="0"/>
              <a:t>cut through vs. store and forward</a:t>
            </a:r>
          </a:p>
          <a:p>
            <a:pPr lvl="2"/>
            <a:r>
              <a:rPr lang="en-GB" dirty="0" err="1"/>
              <a:t>ToR</a:t>
            </a:r>
            <a:r>
              <a:rPr lang="en-GB" dirty="0"/>
              <a:t> vs. Core switch</a:t>
            </a:r>
          </a:p>
          <a:p>
            <a:pPr lvl="2"/>
            <a:r>
              <a:rPr lang="en-GB" dirty="0"/>
              <a:t>General purpose vs. proprietary ASIC</a:t>
            </a:r>
          </a:p>
          <a:p>
            <a:pPr lvl="1"/>
            <a:r>
              <a:rPr lang="en-GB" dirty="0"/>
              <a:t>High throughput switch architectures (including silicon vs system vs network)</a:t>
            </a:r>
          </a:p>
        </p:txBody>
      </p:sp>
    </p:spTree>
    <p:extLst>
      <p:ext uri="{BB962C8B-B14F-4D97-AF65-F5344CB8AC3E}">
        <p14:creationId xmlns:p14="http://schemas.microsoft.com/office/powerpoint/2010/main" val="3876457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9144000" cy="1143000"/>
          </a:xfrm>
        </p:spPr>
        <p:txBody>
          <a:bodyPr/>
          <a:lstStyle/>
          <a:p>
            <a:r>
              <a:rPr lang="en-GB" dirty="0"/>
              <a:t>Bandwidth, Throughput and </a:t>
            </a:r>
            <a:r>
              <a:rPr lang="en-GB" dirty="0" err="1"/>
              <a:t>Goodput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4922"/>
            <a:ext cx="8915400" cy="4114800"/>
          </a:xfrm>
        </p:spPr>
        <p:txBody>
          <a:bodyPr/>
          <a:lstStyle/>
          <a:p>
            <a:r>
              <a:rPr lang="en-GB" sz="2400" dirty="0"/>
              <a:t>Bandwidth – how much data can pass through a channel.</a:t>
            </a:r>
          </a:p>
          <a:p>
            <a:r>
              <a:rPr lang="en-GB" sz="2400" dirty="0"/>
              <a:t>Throughput – how much data actually travels through a channel.</a:t>
            </a:r>
          </a:p>
          <a:p>
            <a:r>
              <a:rPr lang="en-GB" sz="2400" dirty="0" err="1"/>
              <a:t>Goodput</a:t>
            </a:r>
            <a:r>
              <a:rPr lang="en-GB" sz="2400" dirty="0"/>
              <a:t> is often referred to as application level throughput.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But bandwidth can be limited below link’s capacity and vary over time, throughput can be measured differently from bandwidth etc…..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212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7500"/>
            <a:ext cx="9144000" cy="1143000"/>
          </a:xfrm>
        </p:spPr>
        <p:txBody>
          <a:bodyPr/>
          <a:lstStyle/>
          <a:p>
            <a:r>
              <a:rPr lang="en-GB" dirty="0"/>
              <a:t>Speed and Bandwidth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114800"/>
          </a:xfrm>
        </p:spPr>
        <p:txBody>
          <a:bodyPr/>
          <a:lstStyle/>
          <a:p>
            <a:r>
              <a:rPr lang="en-GB" sz="2400" dirty="0"/>
              <a:t>Higher bandwidth does not necessarily mean higher speed</a:t>
            </a:r>
          </a:p>
          <a:p>
            <a:r>
              <a:rPr lang="en-GB" sz="2400" dirty="0"/>
              <a:t>E.g. can mean the aggregation of links</a:t>
            </a:r>
          </a:p>
          <a:p>
            <a:pPr lvl="1"/>
            <a:r>
              <a:rPr lang="en-GB" sz="2400" dirty="0"/>
              <a:t>100G = 2x50G or 4x25G or 10x10G</a:t>
            </a:r>
          </a:p>
          <a:p>
            <a:pPr lvl="1"/>
            <a:r>
              <a:rPr lang="en-GB" sz="2400" dirty="0"/>
              <a:t>A very common practice in interconnects</a:t>
            </a:r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822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Packet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708150"/>
            <a:ext cx="8220273" cy="4067175"/>
          </a:xfrm>
        </p:spPr>
        <p:txBody>
          <a:bodyPr/>
          <a:lstStyle/>
          <a:p>
            <a:r>
              <a:rPr lang="en-GB" dirty="0"/>
              <a:t>Throughput may change under different conditions, e.g. packet size</a:t>
            </a:r>
          </a:p>
          <a:p>
            <a:r>
              <a:rPr lang="en-GB" dirty="0"/>
              <a:t>Packet Rate: how many packets can be processed in a given amount of time</a:t>
            </a:r>
          </a:p>
          <a:p>
            <a:pPr lvl="1"/>
            <a:r>
              <a:rPr lang="en-GB" dirty="0"/>
              <a:t>Also changes under different conditions</a:t>
            </a:r>
          </a:p>
          <a:p>
            <a:pPr lvl="1"/>
            <a:r>
              <a:rPr lang="en-GB" dirty="0"/>
              <a:t>But often provides better insights</a:t>
            </a:r>
          </a:p>
        </p:txBody>
      </p:sp>
    </p:spTree>
    <p:extLst>
      <p:ext uri="{BB962C8B-B14F-4D97-AF65-F5344CB8AC3E}">
        <p14:creationId xmlns:p14="http://schemas.microsoft.com/office/powerpoint/2010/main" val="2806363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 rot="1235080">
            <a:off x="5538625" y="4354361"/>
            <a:ext cx="2339752" cy="100811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20482120">
            <a:off x="5247790" y="1926487"/>
            <a:ext cx="2339752" cy="10081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perfect fluid mental model:</a:t>
            </a:r>
          </a:p>
        </p:txBody>
      </p:sp>
      <p:pic>
        <p:nvPicPr>
          <p:cNvPr id="4" name="Picture 2" descr="https://openclipart.org/image/2400px/svg_to_png/215022/blue-swit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59" y="2127413"/>
            <a:ext cx="4880494" cy="3776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4139" y="3429000"/>
            <a:ext cx="2339752" cy="100811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5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repeatCount="indefinit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single packet mental model:</a:t>
            </a:r>
          </a:p>
        </p:txBody>
      </p:sp>
      <p:pic>
        <p:nvPicPr>
          <p:cNvPr id="4" name="Picture 2" descr="https://openclipart.org/image/2400px/svg_to_png/215022/blue-swit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59" y="2127413"/>
            <a:ext cx="4880494" cy="3776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5536" y="2872740"/>
            <a:ext cx="1620000" cy="1204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800" dirty="0"/>
              <a:t>PACKET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381" y="2872740"/>
            <a:ext cx="1536573" cy="1204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800" dirty="0"/>
              <a:t>PACKET</a:t>
            </a:r>
          </a:p>
        </p:txBody>
      </p:sp>
    </p:spTree>
    <p:extLst>
      <p:ext uri="{BB962C8B-B14F-4D97-AF65-F5344CB8AC3E}">
        <p14:creationId xmlns:p14="http://schemas.microsoft.com/office/powerpoint/2010/main" val="37001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37222 -0.003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22 -0.00301 L 0.97882 -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3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3842 -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74 -0.00301 L 1.07483 -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1480514"/>
            <a:ext cx="8374063" cy="4067175"/>
          </a:xfrm>
        </p:spPr>
        <p:txBody>
          <a:bodyPr/>
          <a:lstStyle/>
          <a:p>
            <a:r>
              <a:rPr lang="en-GB" dirty="0"/>
              <a:t>Input A is connected to output X</a:t>
            </a:r>
          </a:p>
          <a:p>
            <a:r>
              <a:rPr lang="en-GB" dirty="0"/>
              <a:t>Example: a crossbar</a:t>
            </a:r>
          </a:p>
          <a:p>
            <a:pPr lvl="1"/>
            <a:r>
              <a:rPr lang="en-GB" dirty="0"/>
              <a:t>Not the only option</a:t>
            </a:r>
          </a:p>
          <a:p>
            <a:r>
              <a:rPr lang="en-GB" dirty="0"/>
              <a:t>Used mostly in optical switching</a:t>
            </a:r>
          </a:p>
          <a:p>
            <a:pPr lvl="1"/>
            <a:r>
              <a:rPr lang="en-GB" dirty="0"/>
              <a:t>No header processing!</a:t>
            </a:r>
          </a:p>
          <a:p>
            <a:r>
              <a:rPr lang="en-GB" dirty="0"/>
              <a:t>But also in electrical switching</a:t>
            </a:r>
          </a:p>
          <a:p>
            <a:pPr lvl="1"/>
            <a:r>
              <a:rPr lang="en-GB" dirty="0"/>
              <a:t>E.g. high frequency trading (HFT)</a:t>
            </a:r>
          </a:p>
          <a:p>
            <a:r>
              <a:rPr lang="en-GB" dirty="0"/>
              <a:t>Scheduling is a limiting factor</a:t>
            </a:r>
          </a:p>
        </p:txBody>
      </p:sp>
      <p:pic>
        <p:nvPicPr>
          <p:cNvPr id="4" name="Picture 3" descr="A5688-F08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7"/>
            <a:ext cx="3734544" cy="34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7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Starting point: a reference design of a network device</a:t>
            </a:r>
          </a:p>
          <a:p>
            <a:r>
              <a:rPr lang="en-GB" dirty="0"/>
              <a:t>Goal: Increase the performance of the device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x2 Throughput</a:t>
            </a:r>
          </a:p>
          <a:p>
            <a:pPr lvl="1"/>
            <a:r>
              <a:rPr lang="en-GB" dirty="0"/>
              <a:t>50% latency</a:t>
            </a:r>
          </a:p>
          <a:p>
            <a:pPr lvl="1"/>
            <a:r>
              <a:rPr lang="en-GB" dirty="0"/>
              <a:t>More examples on the website</a:t>
            </a:r>
          </a:p>
          <a:p>
            <a:r>
              <a:rPr lang="en-GB" dirty="0"/>
              <a:t>Projects done in pairs </a:t>
            </a:r>
          </a:p>
          <a:p>
            <a:r>
              <a:rPr lang="en-GB" dirty="0"/>
              <a:t>More information tomorrow</a:t>
            </a:r>
          </a:p>
        </p:txBody>
      </p:sp>
    </p:spTree>
    <p:extLst>
      <p:ext uri="{BB962C8B-B14F-4D97-AF65-F5344CB8AC3E}">
        <p14:creationId xmlns:p14="http://schemas.microsoft.com/office/powerpoint/2010/main" val="799052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Packet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a circuit switch:</a:t>
            </a:r>
          </a:p>
          <a:p>
            <a:pPr marL="271463" lvl="1" indent="0">
              <a:buNone/>
            </a:pPr>
            <a:r>
              <a:rPr lang="en-US" altLang="en-US" dirty="0"/>
              <a:t>The path of a sample is determined at time of connection establishment</a:t>
            </a:r>
          </a:p>
          <a:p>
            <a:r>
              <a:rPr lang="en-US" altLang="en-US" dirty="0"/>
              <a:t>In a packet switch, packets carry a destination field</a:t>
            </a:r>
          </a:p>
          <a:p>
            <a:r>
              <a:rPr lang="en-US" altLang="en-US" dirty="0"/>
              <a:t>Need to look up destination port on-the-fly</a:t>
            </a:r>
          </a:p>
          <a:p>
            <a:pPr lvl="1"/>
            <a:r>
              <a:rPr lang="en-GB" dirty="0"/>
              <a:t>Two sequential packets may head to a different destination</a:t>
            </a:r>
          </a:p>
        </p:txBody>
      </p:sp>
    </p:spTree>
    <p:extLst>
      <p:ext uri="{BB962C8B-B14F-4D97-AF65-F5344CB8AC3E}">
        <p14:creationId xmlns:p14="http://schemas.microsoft.com/office/powerpoint/2010/main" val="3099354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643030" y="2441748"/>
            <a:ext cx="7556050" cy="3115181"/>
            <a:chOff x="256310" y="2564904"/>
            <a:chExt cx="7556050" cy="3115181"/>
          </a:xfrm>
        </p:grpSpPr>
        <p:grpSp>
          <p:nvGrpSpPr>
            <p:cNvPr id="5" name="Group 4"/>
            <p:cNvGrpSpPr/>
            <p:nvPr/>
          </p:nvGrpSpPr>
          <p:grpSpPr>
            <a:xfrm>
              <a:off x="7018616" y="2694163"/>
              <a:ext cx="793744" cy="2896408"/>
              <a:chOff x="7707826" y="1592796"/>
              <a:chExt cx="992765" cy="4104456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ight Arrow 50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Cube 51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ight Arrow 52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Cube 53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ight Arrow 54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Cube 55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ight Arrow 56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Cube 5"/>
            <p:cNvSpPr/>
            <p:nvPr/>
          </p:nvSpPr>
          <p:spPr>
            <a:xfrm>
              <a:off x="1043608" y="256712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7" name="Cube 6"/>
            <p:cNvSpPr/>
            <p:nvPr/>
          </p:nvSpPr>
          <p:spPr>
            <a:xfrm>
              <a:off x="1043608" y="3438662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8" name="Cube 7"/>
            <p:cNvSpPr/>
            <p:nvPr/>
          </p:nvSpPr>
          <p:spPr>
            <a:xfrm>
              <a:off x="1043608" y="4310196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9" name="Cube 8"/>
            <p:cNvSpPr/>
            <p:nvPr/>
          </p:nvSpPr>
          <p:spPr>
            <a:xfrm>
              <a:off x="1043608" y="5181731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6181035" y="2568075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1" name="Cube 10"/>
            <p:cNvSpPr/>
            <p:nvPr/>
          </p:nvSpPr>
          <p:spPr>
            <a:xfrm>
              <a:off x="6181035" y="3439609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2" name="Cube 11"/>
            <p:cNvSpPr/>
            <p:nvPr/>
          </p:nvSpPr>
          <p:spPr>
            <a:xfrm>
              <a:off x="6181035" y="4311143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3" name="Cube 12"/>
            <p:cNvSpPr/>
            <p:nvPr/>
          </p:nvSpPr>
          <p:spPr>
            <a:xfrm>
              <a:off x="6181035" y="518267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711458" y="274497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711458" y="362662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711458" y="450827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711458" y="5389925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399562" y="2696387"/>
              <a:ext cx="793744" cy="2896408"/>
              <a:chOff x="7707826" y="1592796"/>
              <a:chExt cx="992765" cy="4104456"/>
            </a:xfrm>
          </p:grpSpPr>
          <p:sp>
            <p:nvSpPr>
              <p:cNvPr id="42" name="Cube 41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43" name="Right Arrow 42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Cube 43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45" name="Right Arrow 44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Cube 45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47" name="Right Arrow 46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Cube 47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49" name="Right Arrow 48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5087159" y="275858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087159" y="364023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087159" y="4521879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087159" y="5403528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2752809" y="2611627"/>
              <a:ext cx="410571" cy="29789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Scheduler</a:t>
              </a:r>
            </a:p>
          </p:txBody>
        </p:sp>
        <p:sp>
          <p:nvSpPr>
            <p:cNvPr id="24" name="Cube 23"/>
            <p:cNvSpPr/>
            <p:nvPr/>
          </p:nvSpPr>
          <p:spPr>
            <a:xfrm>
              <a:off x="3649964" y="2611627"/>
              <a:ext cx="970320" cy="3067511"/>
            </a:xfrm>
            <a:prstGeom prst="cube">
              <a:avLst/>
            </a:prstGeom>
            <a:scene3d>
              <a:camera prst="orthographicFront"/>
              <a:lightRig rig="threePt" dir="t">
                <a:rot lat="0" lon="0" rev="4200000"/>
              </a:lightRig>
            </a:scene3d>
            <a:sp3d extrusionH="317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/>
                <a:t>PP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174373" y="3936069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7159" y="2567128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620284" y="3936068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52242" y="2694163"/>
              <a:ext cx="793744" cy="2896408"/>
              <a:chOff x="7707826" y="1592796"/>
              <a:chExt cx="992765" cy="4104456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35" name="Right Arrow 34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Cube 35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37" name="Right Arrow 36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Cube 37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39" name="Right Arrow 38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Cube 39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1" name="Right Arrow 40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1639839" y="275635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639839" y="363800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639839" y="451965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639839" y="5401304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39839" y="2564904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56310" y="2717057"/>
              <a:ext cx="793744" cy="2896408"/>
              <a:chOff x="7707826" y="1592796"/>
              <a:chExt cx="992765" cy="4104456"/>
            </a:xfrm>
          </p:grpSpPr>
          <p:sp>
            <p:nvSpPr>
              <p:cNvPr id="60" name="Cube 59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ight Arrow 60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Cube 61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ight Arrow 62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Cube 63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ight Arrow 64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Cube 65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ight Arrow 66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 achieve high throughput, packet switches are pipelined: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5944" y="2564904"/>
            <a:ext cx="576064" cy="4529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/>
              <a:t>PKT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75051" y="3375261"/>
            <a:ext cx="576064" cy="4529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/>
              <a:t>PKT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84174" y="4309369"/>
            <a:ext cx="576064" cy="4529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/>
              <a:t>PKT</a:t>
            </a:r>
          </a:p>
        </p:txBody>
      </p:sp>
    </p:spTree>
    <p:extLst>
      <p:ext uri="{BB962C8B-B14F-4D97-AF65-F5344CB8AC3E}">
        <p14:creationId xmlns:p14="http://schemas.microsoft.com/office/powerpoint/2010/main" val="29885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11736 -0.0025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36 -0.00254 L 0.21528 -0.0099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11736 -0.002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-1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1736 -0.002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28 -0.00995 L 0.29427 0.1694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8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36 -0.00255 L 0.21527 -0.009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36 -0.00254 L 0.21528 -0.0099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27 0.16945 L 0.41562 0.18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53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27 -0.00995 L 0.2934 0.051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62 0.1801 L 0.58576 0.2400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29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4 0.05139 L 0.41475 0.0620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5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28 -0.00995 L 0.29236 -0.0849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76 0.24005 L 0.67969 0.2479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39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75 0.06204 L 0.57951 -0.0055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338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36 -0.08495 L 0.41371 -0.07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69 0.24792 L 0.87239 0.2405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3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51 -0.00556 L 0.67951 -0.003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71 -0.0743 L 0.57951 -0.005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51 -0.00394 L 0.86076 -0.0046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51 -0.00555 L 0.67951 -0.0039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778 -0.00648 L 0.83611 -0.0064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8" grpId="8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69" grpId="8" animBg="1"/>
      <p:bldP spid="70" grpId="0" animBg="1"/>
      <p:bldP spid="70" grpId="1" animBg="1"/>
      <p:bldP spid="70" grpId="2" animBg="1"/>
      <p:bldP spid="70" grpId="3" animBg="1"/>
      <p:bldP spid="70" grpId="4" animBg="1"/>
      <p:bldP spid="70" grpId="5" animBg="1"/>
      <p:bldP spid="70" grpId="6" animBg="1"/>
      <p:bldP spid="70" grpId="7" animBg="1"/>
      <p:bldP spid="70" grpId="8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Store and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22" y="1401770"/>
            <a:ext cx="9230022" cy="4067175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GB" dirty="0"/>
              <a:t>Wait for the entire packet to arrive</a:t>
            </a:r>
          </a:p>
          <a:p>
            <a:pPr>
              <a:spcAft>
                <a:spcPts val="300"/>
              </a:spcAft>
            </a:pPr>
            <a:r>
              <a:rPr lang="en-GB" dirty="0"/>
              <a:t>Check the FCS, then start processing</a:t>
            </a:r>
          </a:p>
          <a:p>
            <a:pPr lvl="1">
              <a:spcAft>
                <a:spcPts val="300"/>
              </a:spcAft>
            </a:pPr>
            <a:r>
              <a:rPr lang="en-GB" dirty="0"/>
              <a:t>FCS – frame check sequence, terminates the packet</a:t>
            </a:r>
          </a:p>
          <a:p>
            <a:pPr>
              <a:spcAft>
                <a:spcPts val="300"/>
              </a:spcAft>
            </a:pPr>
            <a:r>
              <a:rPr lang="en-GB" dirty="0"/>
              <a:t>Once the packet is checked, it starts propagating through the pipeline</a:t>
            </a:r>
          </a:p>
          <a:p>
            <a:pPr lvl="1">
              <a:spcAft>
                <a:spcPts val="300"/>
              </a:spcAft>
            </a:pPr>
            <a:r>
              <a:rPr lang="en-GB" dirty="0"/>
              <a:t>Not necessarily the entire packet </a:t>
            </a:r>
          </a:p>
          <a:p>
            <a:pPr>
              <a:spcAft>
                <a:spcPts val="300"/>
              </a:spcAft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051719" y="3554179"/>
            <a:ext cx="6560865" cy="2611125"/>
            <a:chOff x="256310" y="2564904"/>
            <a:chExt cx="7556050" cy="3115181"/>
          </a:xfrm>
        </p:grpSpPr>
        <p:grpSp>
          <p:nvGrpSpPr>
            <p:cNvPr id="5" name="Group 4"/>
            <p:cNvGrpSpPr/>
            <p:nvPr/>
          </p:nvGrpSpPr>
          <p:grpSpPr>
            <a:xfrm>
              <a:off x="7018616" y="2694163"/>
              <a:ext cx="793744" cy="2896408"/>
              <a:chOff x="7707826" y="1592796"/>
              <a:chExt cx="992765" cy="4104456"/>
            </a:xfrm>
          </p:grpSpPr>
          <p:sp>
            <p:nvSpPr>
              <p:cNvPr id="59" name="Cube 58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ight Arrow 59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ight Arrow 61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ight Arrow 63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ight Arrow 65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Cube 5"/>
            <p:cNvSpPr/>
            <p:nvPr/>
          </p:nvSpPr>
          <p:spPr>
            <a:xfrm>
              <a:off x="1043608" y="256712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7" name="Cube 6"/>
            <p:cNvSpPr/>
            <p:nvPr/>
          </p:nvSpPr>
          <p:spPr>
            <a:xfrm>
              <a:off x="1043608" y="3438662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8" name="Cube 7"/>
            <p:cNvSpPr/>
            <p:nvPr/>
          </p:nvSpPr>
          <p:spPr>
            <a:xfrm>
              <a:off x="1043608" y="4310196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9" name="Cube 8"/>
            <p:cNvSpPr/>
            <p:nvPr/>
          </p:nvSpPr>
          <p:spPr>
            <a:xfrm>
              <a:off x="1043608" y="5181731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6181035" y="2568075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1" name="Cube 10"/>
            <p:cNvSpPr/>
            <p:nvPr/>
          </p:nvSpPr>
          <p:spPr>
            <a:xfrm>
              <a:off x="6181035" y="3439609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2" name="Cube 11"/>
            <p:cNvSpPr/>
            <p:nvPr/>
          </p:nvSpPr>
          <p:spPr>
            <a:xfrm>
              <a:off x="6181035" y="4311143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3" name="Cube 12"/>
            <p:cNvSpPr/>
            <p:nvPr/>
          </p:nvSpPr>
          <p:spPr>
            <a:xfrm>
              <a:off x="6181035" y="518267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711458" y="274497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711458" y="362662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711458" y="450827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711458" y="5389925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399562" y="2696387"/>
              <a:ext cx="793744" cy="2896408"/>
              <a:chOff x="7707826" y="1592796"/>
              <a:chExt cx="992765" cy="4104456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Cube 56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5087159" y="275858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087159" y="364023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087159" y="4521879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087159" y="5403528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2752809" y="2611627"/>
              <a:ext cx="410571" cy="29789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Scheduler</a:t>
              </a:r>
            </a:p>
          </p:txBody>
        </p:sp>
        <p:sp>
          <p:nvSpPr>
            <p:cNvPr id="24" name="Cube 23"/>
            <p:cNvSpPr/>
            <p:nvPr/>
          </p:nvSpPr>
          <p:spPr>
            <a:xfrm>
              <a:off x="3649964" y="2611627"/>
              <a:ext cx="970320" cy="3067511"/>
            </a:xfrm>
            <a:prstGeom prst="cube">
              <a:avLst/>
            </a:prstGeom>
            <a:scene3d>
              <a:camera prst="orthographicFront"/>
              <a:lightRig rig="threePt" dir="t">
                <a:rot lat="0" lon="0" rev="4200000"/>
              </a:lightRig>
            </a:scene3d>
            <a:sp3d extrusionH="317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/>
                <a:t>PP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174373" y="3936069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7159" y="2567128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620284" y="3936068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52242" y="2694163"/>
              <a:ext cx="793744" cy="2896408"/>
              <a:chOff x="7707826" y="1592796"/>
              <a:chExt cx="992765" cy="4104456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1639839" y="275635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639839" y="363800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639839" y="451965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639839" y="5401304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39839" y="2564904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6310" y="2717057"/>
              <a:ext cx="793744" cy="2896408"/>
              <a:chOff x="7707826" y="1592796"/>
              <a:chExt cx="992765" cy="4104456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7" name="Rectangle 66"/>
          <p:cNvSpPr/>
          <p:nvPr/>
        </p:nvSpPr>
        <p:spPr>
          <a:xfrm>
            <a:off x="802183" y="3520058"/>
            <a:ext cx="576064" cy="4529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/>
              <a:t>PKT</a:t>
            </a:r>
          </a:p>
        </p:txBody>
      </p:sp>
    </p:spTree>
    <p:extLst>
      <p:ext uri="{BB962C8B-B14F-4D97-AF65-F5344CB8AC3E}">
        <p14:creationId xmlns:p14="http://schemas.microsoft.com/office/powerpoint/2010/main" val="31421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21528 -0.009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28 -0.00996 L 0.28784 0.012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28784 0.01226 L 0.35434 0.165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35434 0.16504 L 0.47569 0.175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path" presetSubtype="0" accel="50000" decel="5000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47569 0.17569 L 0.58576 0.240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750"/>
                            </p:stCondLst>
                            <p:childTnLst>
                              <p:par>
                                <p:cTn id="24" presetID="42" presetClass="path" presetSubtype="0" accel="50000" decel="5000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58576 0.24004 L 0.67968 0.2479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2" presetClass="path" presetSubtype="0" accel="50000" decel="5000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67968 0.24791 L 0.87239 0.240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250"/>
                            </p:stCondLst>
                            <p:childTnLst>
                              <p:par>
                                <p:cTn id="30" presetID="1" presetClass="exit" presetSubtype="0" fill="hold" grpId="8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7" grpId="6" animBg="1"/>
      <p:bldP spid="67" grpId="7" animBg="1"/>
      <p:bldP spid="67" grpId="8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539552" y="3573016"/>
            <a:ext cx="576064" cy="4529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/>
              <a:t>PKT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Cut 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8" y="1486470"/>
            <a:ext cx="9230022" cy="4067175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GB" dirty="0"/>
              <a:t>Start processing the packet as soon as the first chunk arrives</a:t>
            </a:r>
          </a:p>
          <a:p>
            <a:pPr lvl="1">
              <a:spcAft>
                <a:spcPts val="300"/>
              </a:spcAft>
            </a:pPr>
            <a:r>
              <a:rPr lang="en-GB" dirty="0"/>
              <a:t>Do not wait for the FCS</a:t>
            </a:r>
          </a:p>
          <a:p>
            <a:pPr>
              <a:spcAft>
                <a:spcPts val="300"/>
              </a:spcAft>
            </a:pPr>
            <a:r>
              <a:rPr lang="en-GB" dirty="0"/>
              <a:t>If FCS error is detected, the packet is dropped somewhere along the pipeline</a:t>
            </a:r>
          </a:p>
          <a:p>
            <a:pPr>
              <a:spcAft>
                <a:spcPts val="300"/>
              </a:spcAft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051719" y="3554179"/>
            <a:ext cx="6560865" cy="2611125"/>
            <a:chOff x="256310" y="2564904"/>
            <a:chExt cx="7556050" cy="3115181"/>
          </a:xfrm>
        </p:grpSpPr>
        <p:grpSp>
          <p:nvGrpSpPr>
            <p:cNvPr id="5" name="Group 4"/>
            <p:cNvGrpSpPr/>
            <p:nvPr/>
          </p:nvGrpSpPr>
          <p:grpSpPr>
            <a:xfrm>
              <a:off x="7018616" y="2694163"/>
              <a:ext cx="793744" cy="2896408"/>
              <a:chOff x="7707826" y="1592796"/>
              <a:chExt cx="992765" cy="4104456"/>
            </a:xfrm>
          </p:grpSpPr>
          <p:sp>
            <p:nvSpPr>
              <p:cNvPr id="59" name="Cube 58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ight Arrow 59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ight Arrow 61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ight Arrow 63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ight Arrow 65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Cube 5"/>
            <p:cNvSpPr/>
            <p:nvPr/>
          </p:nvSpPr>
          <p:spPr>
            <a:xfrm>
              <a:off x="1043608" y="256712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7" name="Cube 6"/>
            <p:cNvSpPr/>
            <p:nvPr/>
          </p:nvSpPr>
          <p:spPr>
            <a:xfrm>
              <a:off x="1043608" y="3438662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8" name="Cube 7"/>
            <p:cNvSpPr/>
            <p:nvPr/>
          </p:nvSpPr>
          <p:spPr>
            <a:xfrm>
              <a:off x="1043608" y="4310196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9" name="Cube 8"/>
            <p:cNvSpPr/>
            <p:nvPr/>
          </p:nvSpPr>
          <p:spPr>
            <a:xfrm>
              <a:off x="1043608" y="5181731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6181035" y="2568075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1" name="Cube 10"/>
            <p:cNvSpPr/>
            <p:nvPr/>
          </p:nvSpPr>
          <p:spPr>
            <a:xfrm>
              <a:off x="6181035" y="3439609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2" name="Cube 11"/>
            <p:cNvSpPr/>
            <p:nvPr/>
          </p:nvSpPr>
          <p:spPr>
            <a:xfrm>
              <a:off x="6181035" y="4311143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3" name="Cube 12"/>
            <p:cNvSpPr/>
            <p:nvPr/>
          </p:nvSpPr>
          <p:spPr>
            <a:xfrm>
              <a:off x="6181035" y="518267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711458" y="274497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711458" y="362662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711458" y="450827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711458" y="5389925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399562" y="2696387"/>
              <a:ext cx="793744" cy="2896408"/>
              <a:chOff x="7707826" y="1592796"/>
              <a:chExt cx="992765" cy="4104456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Cube 56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5087159" y="275858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087159" y="364023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087159" y="4521879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087159" y="5403528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2752809" y="2611627"/>
              <a:ext cx="410571" cy="29789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Scheduler</a:t>
              </a:r>
            </a:p>
          </p:txBody>
        </p:sp>
        <p:sp>
          <p:nvSpPr>
            <p:cNvPr id="24" name="Cube 23"/>
            <p:cNvSpPr/>
            <p:nvPr/>
          </p:nvSpPr>
          <p:spPr>
            <a:xfrm>
              <a:off x="3649964" y="2611627"/>
              <a:ext cx="970320" cy="3067511"/>
            </a:xfrm>
            <a:prstGeom prst="cube">
              <a:avLst/>
            </a:prstGeom>
            <a:scene3d>
              <a:camera prst="orthographicFront"/>
              <a:lightRig rig="threePt" dir="t">
                <a:rot lat="0" lon="0" rev="4200000"/>
              </a:lightRig>
            </a:scene3d>
            <a:sp3d extrusionH="317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/>
                <a:t>PP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174373" y="3936069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7159" y="2567128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620284" y="3936068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52242" y="2694163"/>
              <a:ext cx="793744" cy="2896408"/>
              <a:chOff x="7707826" y="1592796"/>
              <a:chExt cx="992765" cy="4104456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1639839" y="275635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639839" y="363800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639839" y="451965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639839" y="5401304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39839" y="2564904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6310" y="2717057"/>
              <a:ext cx="793744" cy="2896408"/>
              <a:chOff x="7707826" y="1592796"/>
              <a:chExt cx="992765" cy="4104456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7" name="Rectangle 66"/>
          <p:cNvSpPr/>
          <p:nvPr/>
        </p:nvSpPr>
        <p:spPr>
          <a:xfrm>
            <a:off x="976301" y="3581490"/>
            <a:ext cx="140916" cy="4529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/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66755" y="3573285"/>
            <a:ext cx="140916" cy="4529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/>
              <a:t>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66755" y="3581490"/>
            <a:ext cx="140916" cy="4529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177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21528 -0.0099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28 -0.00995 L 0.28785 0.012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11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21528 -0.009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28785 0.01227 L 0.35434 0.16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76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21528 -0.00996 L 0.28785 0.012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11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94444E-6 -2.59259E-6 L 0.21528 -0.009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34 0.16505 L 0.47569 0.175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53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85 0.01226 L 0.35434 0.165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763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28 -0.00995 L 0.28785 0.0122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69 0.1757 L 0.6184 0.214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19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34 0.16504 L 0.47569 0.175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53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85 0.01227 L 0.35434 0.165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1" grpId="3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Bandwidth: number of bits (or bytes) through the channel every unit of time</a:t>
            </a:r>
          </a:p>
          <a:p>
            <a:pPr lvl="1"/>
            <a:r>
              <a:rPr lang="en-GB" dirty="0"/>
              <a:t>One way to calculate: </a:t>
            </a:r>
            <a:r>
              <a:rPr lang="en-GB" i="1" dirty="0"/>
              <a:t>bus width </a:t>
            </a:r>
            <a:r>
              <a:rPr lang="en-GB" i="1" dirty="0">
                <a:sym typeface="Symbol" panose="05050102010706020507" pitchFamily="18" charset="2"/>
              </a:rPr>
              <a:t> clock frequency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7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Measuring Performance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44040" y="2787424"/>
            <a:ext cx="6761640" cy="2254073"/>
            <a:chOff x="3637280" y="2641600"/>
            <a:chExt cx="9015520" cy="1452880"/>
          </a:xfrm>
        </p:grpSpPr>
        <p:grpSp>
          <p:nvGrpSpPr>
            <p:cNvPr id="7" name="Group 6"/>
            <p:cNvGrpSpPr/>
            <p:nvPr/>
          </p:nvGrpSpPr>
          <p:grpSpPr>
            <a:xfrm>
              <a:off x="3637280" y="2641600"/>
              <a:ext cx="4765040" cy="1452880"/>
              <a:chOff x="2032000" y="2133600"/>
              <a:chExt cx="6797040" cy="145288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032000" y="2164080"/>
                <a:ext cx="6797040" cy="1422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032000" y="2133600"/>
                <a:ext cx="0" cy="145288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8402319" y="2651760"/>
              <a:ext cx="2614721" cy="14376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1017040" y="3353315"/>
              <a:ext cx="163576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78180" y="2872740"/>
            <a:ext cx="1318260" cy="21437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PACKET</a:t>
            </a:r>
          </a:p>
          <a:p>
            <a:pPr algn="ctr"/>
            <a:r>
              <a:rPr lang="en-GB" sz="2000" dirty="0"/>
              <a:t>512B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754" y="1960706"/>
            <a:ext cx="613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Throughput = clock frequency x bus width 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15572" y="2872740"/>
            <a:ext cx="1955823" cy="2143734"/>
            <a:chOff x="2820763" y="2687320"/>
            <a:chExt cx="2607764" cy="2858312"/>
          </a:xfrm>
        </p:grpSpPr>
        <p:sp>
          <p:nvSpPr>
            <p:cNvPr id="2" name="Up-Down Arrow 1"/>
            <p:cNvSpPr/>
            <p:nvPr/>
          </p:nvSpPr>
          <p:spPr>
            <a:xfrm>
              <a:off x="4201610" y="2687320"/>
              <a:ext cx="1226917" cy="2858312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20763" y="3568765"/>
              <a:ext cx="1881285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100" b="1" dirty="0">
                  <a:solidFill>
                    <a:schemeClr val="bg1">
                      <a:lumMod val="50000"/>
                    </a:schemeClr>
                  </a:solidFill>
                </a:rPr>
                <a:t>Data path</a:t>
              </a:r>
              <a:br>
                <a:rPr lang="en-GB" sz="2100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GB" sz="2100" b="1" dirty="0">
                  <a:solidFill>
                    <a:schemeClr val="bg1">
                      <a:lumMod val="50000"/>
                    </a:schemeClr>
                  </a:solidFill>
                </a:rPr>
                <a:t>Width</a:t>
              </a:r>
            </a:p>
            <a:p>
              <a:r>
                <a:rPr lang="en-GB" sz="2100" b="1" dirty="0">
                  <a:solidFill>
                    <a:schemeClr val="bg1">
                      <a:lumMod val="50000"/>
                    </a:schemeClr>
                  </a:solidFill>
                </a:rPr>
                <a:t>e.g. 256B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730911" y="2872740"/>
            <a:ext cx="677360" cy="2143734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256B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72024" y="2872740"/>
            <a:ext cx="648000" cy="2143734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256B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3984" y="5079525"/>
            <a:ext cx="17043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500" b="1" dirty="0"/>
              <a:t>CLOCK	CLOCK</a:t>
            </a:r>
          </a:p>
          <a:p>
            <a:pPr algn="ctr"/>
            <a:r>
              <a:rPr lang="en-GB" sz="1500" b="1" dirty="0"/>
              <a:t>CYCLE2	CYCLE1</a:t>
            </a:r>
          </a:p>
        </p:txBody>
      </p:sp>
    </p:spTree>
    <p:extLst>
      <p:ext uri="{BB962C8B-B14F-4D97-AF65-F5344CB8AC3E}">
        <p14:creationId xmlns:p14="http://schemas.microsoft.com/office/powerpoint/2010/main" val="12208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37214 -0.0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1" grpId="0" animBg="1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Truth About Switch Silicon Design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44040" y="2787424"/>
            <a:ext cx="6761640" cy="2254073"/>
            <a:chOff x="3637280" y="2641600"/>
            <a:chExt cx="9015520" cy="1452880"/>
          </a:xfrm>
        </p:grpSpPr>
        <p:grpSp>
          <p:nvGrpSpPr>
            <p:cNvPr id="7" name="Group 6"/>
            <p:cNvGrpSpPr/>
            <p:nvPr/>
          </p:nvGrpSpPr>
          <p:grpSpPr>
            <a:xfrm>
              <a:off x="3637280" y="2641600"/>
              <a:ext cx="4765040" cy="1452880"/>
              <a:chOff x="2032000" y="2133600"/>
              <a:chExt cx="6797040" cy="145288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032000" y="2164080"/>
                <a:ext cx="6797040" cy="1422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032000" y="2133600"/>
                <a:ext cx="0" cy="145288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8402319" y="2651760"/>
              <a:ext cx="2614721" cy="14376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1017040" y="3353315"/>
              <a:ext cx="163576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78180" y="2872740"/>
            <a:ext cx="1318260" cy="21437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PACKET</a:t>
            </a:r>
          </a:p>
          <a:p>
            <a:pPr algn="ctr"/>
            <a:r>
              <a:rPr lang="en-GB" sz="2000" dirty="0"/>
              <a:t>257B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386" y="1959942"/>
            <a:ext cx="6034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Throughput </a:t>
            </a:r>
            <a:r>
              <a:rPr lang="en-GB" sz="2400" dirty="0">
                <a:sym typeface="Symbol" panose="05050102010706020507" pitchFamily="18" charset="2"/>
              </a:rPr>
              <a:t> </a:t>
            </a:r>
            <a:r>
              <a:rPr lang="en-GB" sz="2400" dirty="0"/>
              <a:t>clock frequency x bus width !</a:t>
            </a:r>
          </a:p>
          <a:p>
            <a:endParaRPr lang="en-GB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115572" y="2872740"/>
            <a:ext cx="1955823" cy="2143734"/>
            <a:chOff x="2820763" y="2687320"/>
            <a:chExt cx="2607764" cy="2858312"/>
          </a:xfrm>
        </p:grpSpPr>
        <p:sp>
          <p:nvSpPr>
            <p:cNvPr id="2" name="Up-Down Arrow 1"/>
            <p:cNvSpPr/>
            <p:nvPr/>
          </p:nvSpPr>
          <p:spPr>
            <a:xfrm>
              <a:off x="4201610" y="2687320"/>
              <a:ext cx="1226917" cy="2858312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20763" y="3568765"/>
              <a:ext cx="1881285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100" b="1" dirty="0">
                  <a:solidFill>
                    <a:schemeClr val="bg1">
                      <a:lumMod val="50000"/>
                    </a:schemeClr>
                  </a:solidFill>
                </a:rPr>
                <a:t>Data path</a:t>
              </a:r>
              <a:br>
                <a:rPr lang="en-GB" sz="2100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GB" sz="2100" b="1" dirty="0">
                  <a:solidFill>
                    <a:schemeClr val="bg1">
                      <a:lumMod val="50000"/>
                    </a:schemeClr>
                  </a:solidFill>
                </a:rPr>
                <a:t>Width</a:t>
              </a:r>
            </a:p>
            <a:p>
              <a:r>
                <a:rPr lang="en-GB" sz="2100" b="1" dirty="0">
                  <a:solidFill>
                    <a:schemeClr val="bg1">
                      <a:lumMod val="50000"/>
                    </a:schemeClr>
                  </a:solidFill>
                </a:rPr>
                <a:t>e.g. 256B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730911" y="2872740"/>
            <a:ext cx="677360" cy="2143734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256B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71395" y="2872741"/>
            <a:ext cx="648000" cy="337064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1B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3984" y="5079525"/>
            <a:ext cx="17043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500" b="1" dirty="0"/>
              <a:t>CLOCK	CLOCK</a:t>
            </a:r>
          </a:p>
          <a:p>
            <a:pPr algn="ctr"/>
            <a:r>
              <a:rPr lang="en-GB" sz="1500" b="1" dirty="0"/>
              <a:t>CYCLE2	CYCLE1</a:t>
            </a:r>
          </a:p>
        </p:txBody>
      </p:sp>
    </p:spTree>
    <p:extLst>
      <p:ext uri="{BB962C8B-B14F-4D97-AF65-F5344CB8AC3E}">
        <p14:creationId xmlns:p14="http://schemas.microsoft.com/office/powerpoint/2010/main" val="34274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37214 -0.0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1" grpId="0" animBg="1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Switch Models </a:t>
            </a:r>
          </a:p>
          <a:p>
            <a:pPr lvl="1"/>
            <a:r>
              <a:rPr lang="en-GB" dirty="0"/>
              <a:t>Crossbar</a:t>
            </a:r>
          </a:p>
          <a:p>
            <a:pPr lvl="1"/>
            <a:r>
              <a:rPr lang="en-GB" dirty="0"/>
              <a:t>Shared Memory</a:t>
            </a:r>
          </a:p>
          <a:p>
            <a:pPr lvl="1"/>
            <a:r>
              <a:rPr lang="en-GB" dirty="0"/>
              <a:t>Bus</a:t>
            </a:r>
          </a:p>
          <a:p>
            <a:pPr lvl="1"/>
            <a:r>
              <a:rPr lang="en-GB" dirty="0"/>
              <a:t>Benes, Clos, Banyan</a:t>
            </a:r>
          </a:p>
        </p:txBody>
      </p:sp>
    </p:spTree>
    <p:extLst>
      <p:ext uri="{BB962C8B-B14F-4D97-AF65-F5344CB8AC3E}">
        <p14:creationId xmlns:p14="http://schemas.microsoft.com/office/powerpoint/2010/main" val="33441455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n-GB" dirty="0" err="1"/>
              <a:t>ToR</a:t>
            </a:r>
            <a:r>
              <a:rPr lang="en-GB" dirty="0"/>
              <a:t>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Cut Through</a:t>
            </a:r>
          </a:p>
        </p:txBody>
      </p:sp>
    </p:spTree>
    <p:extLst>
      <p:ext uri="{BB962C8B-B14F-4D97-AF65-F5344CB8AC3E}">
        <p14:creationId xmlns:p14="http://schemas.microsoft.com/office/powerpoint/2010/main" val="27205771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Spine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0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99258"/>
            <a:ext cx="7772400" cy="468288"/>
          </a:xfrm>
        </p:spPr>
        <p:txBody>
          <a:bodyPr/>
          <a:lstStyle/>
          <a:p>
            <a:r>
              <a:rPr lang="en-US" sz="3200" dirty="0"/>
              <a:t>Some logistics for 2017-18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7772400" cy="3849216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 b="1" dirty="0"/>
              <a:t>Web page: </a:t>
            </a:r>
            <a:r>
              <a:rPr lang="en-US" sz="2000" dirty="0">
                <a:hlinkClick r:id="rId3"/>
              </a:rPr>
              <a:t>http://www.cl.cam.ac.uk/teaching/current/P51/</a:t>
            </a:r>
            <a:endParaRPr lang="en-US" sz="2000" dirty="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 b="1" dirty="0"/>
              <a:t>Mailing list:	</a:t>
            </a:r>
            <a:r>
              <a:rPr lang="en-US" sz="2000" i="1" dirty="0"/>
              <a:t>cl-acs-p51-announce@cam.ac.uk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000" i="1" dirty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000" i="1" dirty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 b="1" dirty="0"/>
              <a:t>Grades: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000" i="1" dirty="0" err="1"/>
              <a:t>Mphil</a:t>
            </a:r>
            <a:r>
              <a:rPr lang="en-US" sz="2000" i="1" dirty="0"/>
              <a:t> (ACS) – Pass / Fail - based on a mark out of 100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000" i="1" dirty="0"/>
              <a:t>All others (DTC) – Mark out of 100</a:t>
            </a:r>
          </a:p>
        </p:txBody>
      </p:sp>
    </p:spTree>
    <p:extLst>
      <p:ext uri="{BB962C8B-B14F-4D97-AF65-F5344CB8AC3E}">
        <p14:creationId xmlns:p14="http://schemas.microsoft.com/office/powerpoint/2010/main" val="31081922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Google’s Jupiter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632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Performance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801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1230699"/>
            <a:ext cx="6758463" cy="3522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8360" y="5481546"/>
            <a:ext cx="23296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Broadcom Tomahawk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" y="1013140"/>
            <a:ext cx="16002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Barefoot Tofino</a:t>
            </a:r>
          </a:p>
        </p:txBody>
      </p:sp>
      <p:pic>
        <p:nvPicPr>
          <p:cNvPr id="2054" name="Picture 6" descr="https://3s81si1s5ygj3mzby34dq6qf-wpengine.netdna-ssl.com/wp-content/uploads/2018/01/broadcom-tomahawk-3-shared-buff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46" y="2655570"/>
            <a:ext cx="5595824" cy="323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06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86700" cy="994172"/>
          </a:xfrm>
        </p:spPr>
        <p:txBody>
          <a:bodyPr/>
          <a:lstStyle/>
          <a:p>
            <a:r>
              <a:rPr lang="en-GB" dirty="0"/>
              <a:t>Packet Packing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7886700" cy="3263504"/>
          </a:xfrm>
        </p:spPr>
        <p:txBody>
          <a:bodyPr/>
          <a:lstStyle/>
          <a:p>
            <a:r>
              <a:rPr lang="en-GB" dirty="0"/>
              <a:t>Evaluated on </a:t>
            </a:r>
            <a:r>
              <a:rPr lang="en-GB" dirty="0" err="1"/>
              <a:t>NetFPGA</a:t>
            </a:r>
            <a:endParaRPr lang="en-GB" dirty="0"/>
          </a:p>
          <a:p>
            <a:r>
              <a:rPr lang="en-GB" dirty="0"/>
              <a:t>64B Cells</a:t>
            </a:r>
          </a:p>
          <a:p>
            <a:r>
              <a:rPr lang="en-GB" dirty="0"/>
              <a:t>150MHz Clock</a:t>
            </a:r>
          </a:p>
          <a:p>
            <a:endParaRPr lang="en-GB" dirty="0"/>
          </a:p>
          <a:p>
            <a:r>
              <a:rPr lang="en-GB" dirty="0"/>
              <a:t>Throughput using FB traces:</a:t>
            </a:r>
          </a:p>
          <a:p>
            <a:pPr lvl="1"/>
            <a:r>
              <a:rPr lang="en-GB" dirty="0"/>
              <a:t>Stardust: 100%  </a:t>
            </a:r>
          </a:p>
          <a:p>
            <a:pPr lvl="1"/>
            <a:r>
              <a:rPr lang="en-GB" dirty="0"/>
              <a:t>Reference Switch: 87%-90%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35896" y="1909589"/>
          <a:ext cx="5409154" cy="324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42951" imgH="1645920" progId="Acrobat.Document.2017">
                  <p:embed/>
                </p:oleObj>
              </mc:Choice>
              <mc:Fallback>
                <p:oleObj name="Acrobat Document" r:id="rId2" imgW="2742951" imgH="1645920" progId="Acrobat.Document.2017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35896" y="1909589"/>
                        <a:ext cx="5409154" cy="3246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8375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P51: High Performance Networking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/>
              <a:t>Lecture 3: Low Latency Devices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394121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Dr Noa Zilberman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/>
              </a:rPr>
              <a:t>noa.zilberman@cl.cam.ac.uk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8304" y="551723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Lent 2017/18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556792"/>
            <a:ext cx="8524494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/>
              <a:t>12.8Tbps Switches!</a:t>
            </a:r>
          </a:p>
          <a:p>
            <a:pPr marL="0" indent="0">
              <a:buNone/>
            </a:pPr>
            <a:r>
              <a:rPr lang="en-GB" sz="2100" dirty="0"/>
              <a:t>Lets convert this to packet rate requirements:</a:t>
            </a:r>
          </a:p>
          <a:p>
            <a:pPr marL="0" indent="0">
              <a:buNone/>
            </a:pPr>
            <a:r>
              <a:rPr lang="en-GB" sz="2100" dirty="0"/>
              <a:t>5.8 </a:t>
            </a:r>
            <a:r>
              <a:rPr lang="en-GB" sz="2100" dirty="0" err="1"/>
              <a:t>Gpps</a:t>
            </a:r>
            <a:r>
              <a:rPr lang="en-GB" sz="2100" dirty="0"/>
              <a:t> @ 256B</a:t>
            </a:r>
          </a:p>
          <a:p>
            <a:pPr marL="0" indent="0">
              <a:buNone/>
            </a:pPr>
            <a:r>
              <a:rPr lang="en-GB" sz="2100" dirty="0"/>
              <a:t>19.2 </a:t>
            </a:r>
            <a:r>
              <a:rPr lang="en-GB" sz="2100" dirty="0" err="1"/>
              <a:t>Gpps</a:t>
            </a:r>
            <a:r>
              <a:rPr lang="en-GB" sz="2100" dirty="0"/>
              <a:t> @ 64B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dirty="0"/>
              <a:t>But clock rate is only ~1GHz….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Truth About Switch Silicon Design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139952" y="2780928"/>
          <a:ext cx="48965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753" y="465684"/>
            <a:ext cx="8524494" cy="366254"/>
          </a:xfrm>
        </p:spPr>
        <p:txBody>
          <a:bodyPr>
            <a:normAutofit fontScale="90000"/>
          </a:bodyPr>
          <a:lstStyle/>
          <a:p>
            <a:r>
              <a:rPr lang="en-GB" dirty="0"/>
              <a:t>Multi-Core Switch Design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0" y="1371601"/>
            <a:ext cx="7257912" cy="3782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710" y="5805264"/>
            <a:ext cx="23296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Broadcom Tomahawk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8264" y="1410753"/>
            <a:ext cx="16002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Barefoot Tofino</a:t>
            </a:r>
          </a:p>
        </p:txBody>
      </p:sp>
      <p:pic>
        <p:nvPicPr>
          <p:cNvPr id="2054" name="Picture 6" descr="https://3s81si1s5ygj3mzby34dq6qf-wpengine.netdna-ssl.com/wp-content/uploads/2018/01/broadcom-tomahawk-3-shared-buff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6198271" cy="35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6283671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Image sources: https://p4.org/assets/p4_d2_2017_programmable_data_plane_at_terabit_speeds.pdf</a:t>
            </a:r>
          </a:p>
          <a:p>
            <a:r>
              <a:rPr lang="en-GB" sz="1200" dirty="0">
                <a:solidFill>
                  <a:schemeClr val="bg1"/>
                </a:solidFill>
              </a:rPr>
              <a:t>https://www.nextplatform.com/2018/01/20/flattening-networks-budgets-400g-ethernet/</a:t>
            </a:r>
          </a:p>
        </p:txBody>
      </p:sp>
    </p:spTree>
    <p:extLst>
      <p:ext uri="{BB962C8B-B14F-4D97-AF65-F5344CB8AC3E}">
        <p14:creationId xmlns:p14="http://schemas.microsoft.com/office/powerpoint/2010/main" val="3720266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 Latency Switches</a:t>
            </a:r>
          </a:p>
        </p:txBody>
      </p:sp>
    </p:spTree>
    <p:extLst>
      <p:ext uri="{BB962C8B-B14F-4D97-AF65-F5344CB8AC3E}">
        <p14:creationId xmlns:p14="http://schemas.microsoft.com/office/powerpoint/2010/main" val="3826777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/>
              <a:t>Obvious option 1: Increase clock frequency	</a:t>
            </a:r>
          </a:p>
          <a:p>
            <a:pPr lvl="1"/>
            <a:r>
              <a:rPr lang="en-GB" dirty="0"/>
              <a:t>E.g. change core clock frequency from 100MHz to 200MHz</a:t>
            </a:r>
          </a:p>
          <a:p>
            <a:pPr lvl="1"/>
            <a:r>
              <a:rPr lang="en-GB" dirty="0"/>
              <a:t>Half the time through the pipeline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lower the latency of a switch?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23728" y="3429000"/>
            <a:ext cx="6560865" cy="2611125"/>
            <a:chOff x="256310" y="2564904"/>
            <a:chExt cx="7556050" cy="3115181"/>
          </a:xfrm>
        </p:grpSpPr>
        <p:grpSp>
          <p:nvGrpSpPr>
            <p:cNvPr id="5" name="Group 4"/>
            <p:cNvGrpSpPr/>
            <p:nvPr/>
          </p:nvGrpSpPr>
          <p:grpSpPr>
            <a:xfrm>
              <a:off x="7018616" y="2694163"/>
              <a:ext cx="793744" cy="2896408"/>
              <a:chOff x="7707826" y="1592796"/>
              <a:chExt cx="992765" cy="4104456"/>
            </a:xfrm>
          </p:grpSpPr>
          <p:sp>
            <p:nvSpPr>
              <p:cNvPr id="59" name="Cube 58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0" name="Right Arrow 59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2" name="Right Arrow 61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4" name="Right Arrow 63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6" name="Right Arrow 65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6" name="Cube 5"/>
            <p:cNvSpPr/>
            <p:nvPr/>
          </p:nvSpPr>
          <p:spPr>
            <a:xfrm>
              <a:off x="1043608" y="256712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7" name="Cube 6"/>
            <p:cNvSpPr/>
            <p:nvPr/>
          </p:nvSpPr>
          <p:spPr>
            <a:xfrm>
              <a:off x="1043608" y="3438662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8" name="Cube 7"/>
            <p:cNvSpPr/>
            <p:nvPr/>
          </p:nvSpPr>
          <p:spPr>
            <a:xfrm>
              <a:off x="1043608" y="4310196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9" name="Cube 8"/>
            <p:cNvSpPr/>
            <p:nvPr/>
          </p:nvSpPr>
          <p:spPr>
            <a:xfrm>
              <a:off x="1043608" y="5181731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6181035" y="2568075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1" name="Cube 10"/>
            <p:cNvSpPr/>
            <p:nvPr/>
          </p:nvSpPr>
          <p:spPr>
            <a:xfrm>
              <a:off x="6181035" y="3439609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2" name="Cube 11"/>
            <p:cNvSpPr/>
            <p:nvPr/>
          </p:nvSpPr>
          <p:spPr>
            <a:xfrm>
              <a:off x="6181035" y="4311143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3" name="Cube 12"/>
            <p:cNvSpPr/>
            <p:nvPr/>
          </p:nvSpPr>
          <p:spPr>
            <a:xfrm>
              <a:off x="6181035" y="518267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711458" y="274497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711458" y="362662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711458" y="450827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711458" y="5389925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399562" y="2696387"/>
              <a:ext cx="793744" cy="2896408"/>
              <a:chOff x="7707826" y="1592796"/>
              <a:chExt cx="992765" cy="4104456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7" name="Cube 56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5087159" y="275858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087159" y="364023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087159" y="4521879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087159" y="5403528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3" name="Oval 22"/>
            <p:cNvSpPr/>
            <p:nvPr/>
          </p:nvSpPr>
          <p:spPr>
            <a:xfrm>
              <a:off x="2752809" y="2611627"/>
              <a:ext cx="410571" cy="29789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sz="1600" dirty="0">
                  <a:solidFill>
                    <a:srgbClr val="002060"/>
                  </a:solidFill>
                </a:rPr>
                <a:t>Scheduler</a:t>
              </a:r>
            </a:p>
          </p:txBody>
        </p:sp>
        <p:sp>
          <p:nvSpPr>
            <p:cNvPr id="24" name="Cube 23"/>
            <p:cNvSpPr/>
            <p:nvPr/>
          </p:nvSpPr>
          <p:spPr>
            <a:xfrm>
              <a:off x="3649964" y="2611627"/>
              <a:ext cx="970320" cy="3067511"/>
            </a:xfrm>
            <a:prstGeom prst="cube">
              <a:avLst/>
            </a:prstGeom>
            <a:scene3d>
              <a:camera prst="orthographicFront"/>
              <a:lightRig rig="threePt" dir="t">
                <a:rot lat="0" lon="0" rev="4200000"/>
              </a:lightRig>
            </a:scene3d>
            <a:sp3d extrusionH="317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/>
                <a:t>PP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174373" y="3936069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7159" y="2567128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620284" y="3936068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52242" y="2694163"/>
              <a:ext cx="793744" cy="2896408"/>
              <a:chOff x="7707826" y="1592796"/>
              <a:chExt cx="992765" cy="4104456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1639839" y="275635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639839" y="363800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639839" y="451965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639839" y="5401304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39839" y="2564904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6310" y="2717057"/>
              <a:ext cx="793744" cy="2896408"/>
              <a:chOff x="7707826" y="1592796"/>
              <a:chExt cx="992765" cy="4104456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434460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1419174"/>
            <a:ext cx="9086783" cy="14793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Obvious option 1: Increase clock frequency	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Limitations: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 Frequency is often a property of manufacturing process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 Some modules (e.g. PCS) must work at a specific frequency (multiplications)</a:t>
            </a: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lower the latency of a switch?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23728" y="3429000"/>
            <a:ext cx="6560865" cy="2611125"/>
            <a:chOff x="256310" y="2564904"/>
            <a:chExt cx="7556050" cy="3115181"/>
          </a:xfrm>
        </p:grpSpPr>
        <p:grpSp>
          <p:nvGrpSpPr>
            <p:cNvPr id="5" name="Group 4"/>
            <p:cNvGrpSpPr/>
            <p:nvPr/>
          </p:nvGrpSpPr>
          <p:grpSpPr>
            <a:xfrm>
              <a:off x="7018616" y="2694163"/>
              <a:ext cx="793744" cy="2896408"/>
              <a:chOff x="7707826" y="1592796"/>
              <a:chExt cx="992765" cy="4104456"/>
            </a:xfrm>
          </p:grpSpPr>
          <p:sp>
            <p:nvSpPr>
              <p:cNvPr id="59" name="Cube 58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0" name="Right Arrow 59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2" name="Right Arrow 61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4" name="Right Arrow 63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6" name="Right Arrow 65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6" name="Cube 5"/>
            <p:cNvSpPr/>
            <p:nvPr/>
          </p:nvSpPr>
          <p:spPr>
            <a:xfrm>
              <a:off x="1043608" y="256712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7" name="Cube 6"/>
            <p:cNvSpPr/>
            <p:nvPr/>
          </p:nvSpPr>
          <p:spPr>
            <a:xfrm>
              <a:off x="1043608" y="3438662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8" name="Cube 7"/>
            <p:cNvSpPr/>
            <p:nvPr/>
          </p:nvSpPr>
          <p:spPr>
            <a:xfrm>
              <a:off x="1043608" y="4310196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9" name="Cube 8"/>
            <p:cNvSpPr/>
            <p:nvPr/>
          </p:nvSpPr>
          <p:spPr>
            <a:xfrm>
              <a:off x="1043608" y="5181731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6181035" y="2568075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1" name="Cube 10"/>
            <p:cNvSpPr/>
            <p:nvPr/>
          </p:nvSpPr>
          <p:spPr>
            <a:xfrm>
              <a:off x="6181035" y="3439609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2" name="Cube 11"/>
            <p:cNvSpPr/>
            <p:nvPr/>
          </p:nvSpPr>
          <p:spPr>
            <a:xfrm>
              <a:off x="6181035" y="4311143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3" name="Cube 12"/>
            <p:cNvSpPr/>
            <p:nvPr/>
          </p:nvSpPr>
          <p:spPr>
            <a:xfrm>
              <a:off x="6181035" y="518267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711458" y="274497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711458" y="362662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711458" y="450827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711458" y="5389925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399562" y="2696387"/>
              <a:ext cx="793744" cy="2896408"/>
              <a:chOff x="7707826" y="1592796"/>
              <a:chExt cx="992765" cy="4104456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7" name="Cube 56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5087159" y="275858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087159" y="364023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087159" y="4521879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087159" y="5403528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3" name="Oval 22"/>
            <p:cNvSpPr/>
            <p:nvPr/>
          </p:nvSpPr>
          <p:spPr>
            <a:xfrm>
              <a:off x="2752809" y="2611627"/>
              <a:ext cx="410571" cy="29789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sz="1600" dirty="0">
                  <a:solidFill>
                    <a:srgbClr val="002060"/>
                  </a:solidFill>
                </a:rPr>
                <a:t>Scheduler</a:t>
              </a:r>
            </a:p>
          </p:txBody>
        </p:sp>
        <p:sp>
          <p:nvSpPr>
            <p:cNvPr id="24" name="Cube 23"/>
            <p:cNvSpPr/>
            <p:nvPr/>
          </p:nvSpPr>
          <p:spPr>
            <a:xfrm>
              <a:off x="3649964" y="2611627"/>
              <a:ext cx="970320" cy="3067511"/>
            </a:xfrm>
            <a:prstGeom prst="cube">
              <a:avLst/>
            </a:prstGeom>
            <a:scene3d>
              <a:camera prst="orthographicFront"/>
              <a:lightRig rig="threePt" dir="t">
                <a:rot lat="0" lon="0" rev="4200000"/>
              </a:lightRig>
            </a:scene3d>
            <a:sp3d extrusionH="317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/>
                <a:t>PP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174373" y="3936069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7159" y="2567128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620284" y="3936068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52242" y="2694163"/>
              <a:ext cx="793744" cy="2896408"/>
              <a:chOff x="7707826" y="1592796"/>
              <a:chExt cx="992765" cy="4104456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1639839" y="275635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639839" y="363800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639839" y="451965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639839" y="5401304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39839" y="2564904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6310" y="2717057"/>
              <a:ext cx="793744" cy="2896408"/>
              <a:chOff x="7707826" y="1592796"/>
              <a:chExt cx="992765" cy="4104456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099806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114800"/>
          </a:xfrm>
        </p:spPr>
        <p:txBody>
          <a:bodyPr/>
          <a:lstStyle/>
          <a:p>
            <a:r>
              <a:rPr lang="en-US" dirty="0"/>
              <a:t>Explore the web page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http://www.cl.cam.ac.uk/teaching/current/P51/</a:t>
            </a:r>
            <a:endParaRPr lang="en-US" dirty="0"/>
          </a:p>
          <a:p>
            <a:r>
              <a:rPr lang="en-US" dirty="0"/>
              <a:t>Decide if you still want to take the class – promptly</a:t>
            </a:r>
          </a:p>
          <a:p>
            <a:endParaRPr lang="en-US" dirty="0"/>
          </a:p>
          <a:p>
            <a:r>
              <a:rPr lang="en-US" dirty="0"/>
              <a:t>Project:</a:t>
            </a:r>
          </a:p>
          <a:p>
            <a:pPr lvl="1"/>
            <a:r>
              <a:rPr lang="en-US" dirty="0"/>
              <a:t>Pair with a classmate</a:t>
            </a:r>
          </a:p>
          <a:p>
            <a:pPr lvl="1"/>
            <a:r>
              <a:rPr lang="en-US" dirty="0"/>
              <a:t>Register to </a:t>
            </a:r>
            <a:r>
              <a:rPr lang="en-US" dirty="0" err="1"/>
              <a:t>NetFPGA</a:t>
            </a:r>
            <a:r>
              <a:rPr lang="en-US" dirty="0"/>
              <a:t> repository</a:t>
            </a:r>
          </a:p>
          <a:p>
            <a:pPr lvl="1">
              <a:buNone/>
            </a:pPr>
            <a:r>
              <a:rPr lang="en-US" dirty="0"/>
              <a:t>		</a:t>
            </a:r>
            <a:r>
              <a:rPr lang="en-US" dirty="0">
                <a:hlinkClick r:id="rId3"/>
              </a:rPr>
              <a:t>http://netfpga.org/site/#/SUME_reg_form/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467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/>
              <a:t>Obvious option 2: Reduce the number of pipeline stages</a:t>
            </a:r>
          </a:p>
          <a:p>
            <a:pPr lvl="1"/>
            <a:r>
              <a:rPr lang="en-GB" dirty="0"/>
              <a:t>Can you do the same in 150 pipeline stages instead of 200?</a:t>
            </a:r>
          </a:p>
          <a:p>
            <a:pPr lvl="1"/>
            <a:r>
              <a:rPr lang="en-GB" dirty="0"/>
              <a:t>Limitation: hard to achieve.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lower the latency of a switch?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23728" y="3429000"/>
            <a:ext cx="6560865" cy="2611125"/>
            <a:chOff x="256310" y="2564904"/>
            <a:chExt cx="7556050" cy="3115181"/>
          </a:xfrm>
        </p:grpSpPr>
        <p:grpSp>
          <p:nvGrpSpPr>
            <p:cNvPr id="5" name="Group 4"/>
            <p:cNvGrpSpPr/>
            <p:nvPr/>
          </p:nvGrpSpPr>
          <p:grpSpPr>
            <a:xfrm>
              <a:off x="7018616" y="2694163"/>
              <a:ext cx="793744" cy="2896408"/>
              <a:chOff x="7707826" y="1592796"/>
              <a:chExt cx="992765" cy="4104456"/>
            </a:xfrm>
          </p:grpSpPr>
          <p:sp>
            <p:nvSpPr>
              <p:cNvPr id="59" name="Cube 58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0" name="Right Arrow 59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2" name="Right Arrow 61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4" name="Right Arrow 63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6" name="Right Arrow 65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6" name="Cube 5"/>
            <p:cNvSpPr/>
            <p:nvPr/>
          </p:nvSpPr>
          <p:spPr>
            <a:xfrm>
              <a:off x="1043608" y="256712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7" name="Cube 6"/>
            <p:cNvSpPr/>
            <p:nvPr/>
          </p:nvSpPr>
          <p:spPr>
            <a:xfrm>
              <a:off x="1043608" y="3438662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8" name="Cube 7"/>
            <p:cNvSpPr/>
            <p:nvPr/>
          </p:nvSpPr>
          <p:spPr>
            <a:xfrm>
              <a:off x="1043608" y="4310196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9" name="Cube 8"/>
            <p:cNvSpPr/>
            <p:nvPr/>
          </p:nvSpPr>
          <p:spPr>
            <a:xfrm>
              <a:off x="1043608" y="5181731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6181035" y="2568075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1" name="Cube 10"/>
            <p:cNvSpPr/>
            <p:nvPr/>
          </p:nvSpPr>
          <p:spPr>
            <a:xfrm>
              <a:off x="6181035" y="3439609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2" name="Cube 11"/>
            <p:cNvSpPr/>
            <p:nvPr/>
          </p:nvSpPr>
          <p:spPr>
            <a:xfrm>
              <a:off x="6181035" y="4311143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3" name="Cube 12"/>
            <p:cNvSpPr/>
            <p:nvPr/>
          </p:nvSpPr>
          <p:spPr>
            <a:xfrm>
              <a:off x="6181035" y="518267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711458" y="274497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711458" y="362662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711458" y="450827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711458" y="5389925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399562" y="2696387"/>
              <a:ext cx="793744" cy="2896408"/>
              <a:chOff x="7707826" y="1592796"/>
              <a:chExt cx="992765" cy="4104456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7" name="Cube 56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5087159" y="275858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087159" y="364023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087159" y="4521879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087159" y="5403528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3" name="Oval 22"/>
            <p:cNvSpPr/>
            <p:nvPr/>
          </p:nvSpPr>
          <p:spPr>
            <a:xfrm>
              <a:off x="2752809" y="2611627"/>
              <a:ext cx="410571" cy="29789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sz="1600" dirty="0">
                  <a:solidFill>
                    <a:srgbClr val="002060"/>
                  </a:solidFill>
                </a:rPr>
                <a:t>Scheduler</a:t>
              </a:r>
            </a:p>
          </p:txBody>
        </p:sp>
        <p:sp>
          <p:nvSpPr>
            <p:cNvPr id="24" name="Cube 23"/>
            <p:cNvSpPr/>
            <p:nvPr/>
          </p:nvSpPr>
          <p:spPr>
            <a:xfrm>
              <a:off x="3649964" y="2611627"/>
              <a:ext cx="970320" cy="3067511"/>
            </a:xfrm>
            <a:prstGeom prst="cube">
              <a:avLst/>
            </a:prstGeom>
            <a:scene3d>
              <a:camera prst="orthographicFront"/>
              <a:lightRig rig="threePt" dir="t">
                <a:rot lat="0" lon="0" rev="4200000"/>
              </a:lightRig>
            </a:scene3d>
            <a:sp3d extrusionH="317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/>
                <a:t>PP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174373" y="3936069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7159" y="2567128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620284" y="3936068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52242" y="2694163"/>
              <a:ext cx="793744" cy="2896408"/>
              <a:chOff x="7707826" y="1592796"/>
              <a:chExt cx="992765" cy="4104456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1639839" y="275635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639839" y="363800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639839" y="451965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639839" y="5401304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39839" y="2564904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6310" y="2717057"/>
              <a:ext cx="793744" cy="2896408"/>
              <a:chOff x="7707826" y="1592796"/>
              <a:chExt cx="992765" cy="4104456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987211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/>
              <a:t>Can we achieve ~0 latency switch?</a:t>
            </a:r>
          </a:p>
          <a:p>
            <a:pPr lvl="1"/>
            <a:r>
              <a:rPr lang="en-GB" dirty="0"/>
              <a:t>Is there a lower bound on switch latency?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lower the latency of a switch?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23728" y="3429000"/>
            <a:ext cx="6560865" cy="2611125"/>
            <a:chOff x="256310" y="2564904"/>
            <a:chExt cx="7556050" cy="3115181"/>
          </a:xfrm>
        </p:grpSpPr>
        <p:grpSp>
          <p:nvGrpSpPr>
            <p:cNvPr id="5" name="Group 4"/>
            <p:cNvGrpSpPr/>
            <p:nvPr/>
          </p:nvGrpSpPr>
          <p:grpSpPr>
            <a:xfrm>
              <a:off x="7018616" y="2694163"/>
              <a:ext cx="793744" cy="2896408"/>
              <a:chOff x="7707826" y="1592796"/>
              <a:chExt cx="992765" cy="4104456"/>
            </a:xfrm>
          </p:grpSpPr>
          <p:sp>
            <p:nvSpPr>
              <p:cNvPr id="59" name="Cube 58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0" name="Right Arrow 59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2" name="Right Arrow 61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4" name="Right Arrow 63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6" name="Right Arrow 65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6" name="Cube 5"/>
            <p:cNvSpPr/>
            <p:nvPr/>
          </p:nvSpPr>
          <p:spPr>
            <a:xfrm>
              <a:off x="1043608" y="256712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7" name="Cube 6"/>
            <p:cNvSpPr/>
            <p:nvPr/>
          </p:nvSpPr>
          <p:spPr>
            <a:xfrm>
              <a:off x="1043608" y="3438662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8" name="Cube 7"/>
            <p:cNvSpPr/>
            <p:nvPr/>
          </p:nvSpPr>
          <p:spPr>
            <a:xfrm>
              <a:off x="1043608" y="4310196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9" name="Cube 8"/>
            <p:cNvSpPr/>
            <p:nvPr/>
          </p:nvSpPr>
          <p:spPr>
            <a:xfrm>
              <a:off x="1043608" y="5181731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6181035" y="2568075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1" name="Cube 10"/>
            <p:cNvSpPr/>
            <p:nvPr/>
          </p:nvSpPr>
          <p:spPr>
            <a:xfrm>
              <a:off x="6181035" y="3439609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2" name="Cube 11"/>
            <p:cNvSpPr/>
            <p:nvPr/>
          </p:nvSpPr>
          <p:spPr>
            <a:xfrm>
              <a:off x="6181035" y="4311143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3" name="Cube 12"/>
            <p:cNvSpPr/>
            <p:nvPr/>
          </p:nvSpPr>
          <p:spPr>
            <a:xfrm>
              <a:off x="6181035" y="518267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711458" y="274497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711458" y="362662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711458" y="450827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711458" y="5389925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399562" y="2696387"/>
              <a:ext cx="793744" cy="2896408"/>
              <a:chOff x="7707826" y="1592796"/>
              <a:chExt cx="992765" cy="4104456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7" name="Cube 56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5087159" y="275858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087159" y="364023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087159" y="4521879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087159" y="5403528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3" name="Oval 22"/>
            <p:cNvSpPr/>
            <p:nvPr/>
          </p:nvSpPr>
          <p:spPr>
            <a:xfrm>
              <a:off x="2752809" y="2611627"/>
              <a:ext cx="410571" cy="29789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sz="1600" dirty="0">
                  <a:solidFill>
                    <a:srgbClr val="002060"/>
                  </a:solidFill>
                </a:rPr>
                <a:t>Scheduler</a:t>
              </a:r>
            </a:p>
          </p:txBody>
        </p:sp>
        <p:sp>
          <p:nvSpPr>
            <p:cNvPr id="24" name="Cube 23"/>
            <p:cNvSpPr/>
            <p:nvPr/>
          </p:nvSpPr>
          <p:spPr>
            <a:xfrm>
              <a:off x="3649964" y="2611627"/>
              <a:ext cx="970320" cy="3067511"/>
            </a:xfrm>
            <a:prstGeom prst="cube">
              <a:avLst/>
            </a:prstGeom>
            <a:scene3d>
              <a:camera prst="orthographicFront"/>
              <a:lightRig rig="threePt" dir="t">
                <a:rot lat="0" lon="0" rev="4200000"/>
              </a:lightRig>
            </a:scene3d>
            <a:sp3d extrusionH="317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/>
                <a:t>PP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174373" y="3936069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7159" y="2567128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620284" y="3936068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52242" y="2694163"/>
              <a:ext cx="793744" cy="2896408"/>
              <a:chOff x="7707826" y="1592796"/>
              <a:chExt cx="992765" cy="4104456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1639839" y="275635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639839" y="363800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639839" y="451965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639839" y="5401304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39839" y="2564904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6310" y="2717057"/>
              <a:ext cx="793744" cy="2896408"/>
              <a:chOff x="7707826" y="1592796"/>
              <a:chExt cx="992765" cy="4104456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42942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Cut Through Switching</a:t>
            </a:r>
          </a:p>
        </p:txBody>
      </p:sp>
    </p:spTree>
    <p:extLst>
      <p:ext uri="{BB962C8B-B14F-4D97-AF65-F5344CB8AC3E}">
        <p14:creationId xmlns:p14="http://schemas.microsoft.com/office/powerpoint/2010/main" val="6784950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Cut Through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Cut through switch </a:t>
            </a:r>
            <a:r>
              <a:rPr lang="en-GB" dirty="0">
                <a:sym typeface="Symbol" panose="05050102010706020507" pitchFamily="18" charset="2"/>
              </a:rPr>
              <a:t> Low latency switch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A cut through switch can implement a very long pipeline…</a:t>
            </a:r>
          </a:p>
          <a:p>
            <a:r>
              <a:rPr lang="en-GB" dirty="0">
                <a:sym typeface="Symbol" panose="05050102010706020507" pitchFamily="18" charset="2"/>
              </a:rPr>
              <a:t>But: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For the smallest packet, the latency is ~same</a:t>
            </a:r>
          </a:p>
          <a:p>
            <a:pPr lvl="1"/>
            <a:r>
              <a:rPr lang="en-GB" dirty="0"/>
              <a:t>As packet size grows, latency saving grows</a:t>
            </a:r>
          </a:p>
        </p:txBody>
      </p:sp>
    </p:spTree>
    <p:extLst>
      <p:ext uri="{BB962C8B-B14F-4D97-AF65-F5344CB8AC3E}">
        <p14:creationId xmlns:p14="http://schemas.microsoft.com/office/powerpoint/2010/main" val="20449145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cut-through switch?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412776"/>
            <a:ext cx="8374063" cy="4067175"/>
          </a:xfrm>
        </p:spPr>
        <p:txBody>
          <a:bodyPr/>
          <a:lstStyle/>
          <a:p>
            <a:r>
              <a:rPr lang="en-GB" dirty="0" err="1"/>
              <a:t>Kermani</a:t>
            </a:r>
            <a:r>
              <a:rPr lang="en-GB" dirty="0"/>
              <a:t> &amp; </a:t>
            </a:r>
            <a:r>
              <a:rPr lang="en-GB" dirty="0" err="1"/>
              <a:t>Kleinrock</a:t>
            </a:r>
            <a:r>
              <a:rPr lang="en-GB" dirty="0"/>
              <a:t>, “Virtual cut-through: A new computer communication switching technique”, 1976</a:t>
            </a:r>
          </a:p>
          <a:p>
            <a:r>
              <a:rPr lang="en-GB" dirty="0"/>
              <a:t>“when a message arrives in an intermediate node </a:t>
            </a:r>
            <a:r>
              <a:rPr lang="en-GB" dirty="0">
                <a:solidFill>
                  <a:srgbClr val="FF0000"/>
                </a:solidFill>
              </a:rPr>
              <a:t>and its selected outgoing channel is free (just after the reception of the header),</a:t>
            </a:r>
            <a:r>
              <a:rPr lang="en-GB" dirty="0"/>
              <a:t> then, in contrast to message switching, the message is sent out to the adjacent node towards its destination </a:t>
            </a:r>
            <a:r>
              <a:rPr lang="en-GB" dirty="0">
                <a:solidFill>
                  <a:srgbClr val="FF0000"/>
                </a:solidFill>
              </a:rPr>
              <a:t>before it is received completely </a:t>
            </a:r>
            <a:r>
              <a:rPr lang="en-GB" dirty="0"/>
              <a:t>at the node; only if the message is blocked due to a busy output channel is a message buffered in an intermediate node.”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827584" y="4149080"/>
            <a:ext cx="4320480" cy="1872208"/>
          </a:xfrm>
          <a:prstGeom prst="bentConnector3">
            <a:avLst>
              <a:gd name="adj1" fmla="val 396"/>
            </a:avLst>
          </a:prstGeom>
          <a:ln w="38100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15616" y="4221088"/>
          <a:ext cx="16919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3543838209"/>
                    </a:ext>
                  </a:extLst>
                </a:gridCol>
                <a:gridCol w="1164243">
                  <a:extLst>
                    <a:ext uri="{9D8B030D-6E8A-4147-A177-3AD203B41FA5}">
                      <a16:colId xmlns:a16="http://schemas.microsoft.com/office/drawing/2014/main" val="259899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12475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55901" y="4838365"/>
          <a:ext cx="16199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3543838209"/>
                    </a:ext>
                  </a:extLst>
                </a:gridCol>
                <a:gridCol w="1164243">
                  <a:extLst>
                    <a:ext uri="{9D8B030D-6E8A-4147-A177-3AD203B41FA5}">
                      <a16:colId xmlns:a16="http://schemas.microsoft.com/office/drawing/2014/main" val="259899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12475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31382" y="5455642"/>
          <a:ext cx="16199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3543838209"/>
                    </a:ext>
                  </a:extLst>
                </a:gridCol>
                <a:gridCol w="1164243">
                  <a:extLst>
                    <a:ext uri="{9D8B030D-6E8A-4147-A177-3AD203B41FA5}">
                      <a16:colId xmlns:a16="http://schemas.microsoft.com/office/drawing/2014/main" val="259899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12475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-28867" y="417423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8867" y="483987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Node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28867" y="550922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Node 2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648247" y="4591928"/>
            <a:ext cx="0" cy="863714"/>
          </a:xfrm>
          <a:prstGeom prst="line">
            <a:avLst/>
          </a:prstGeom>
          <a:ln w="12700">
            <a:solidFill>
              <a:srgbClr val="003E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14203" y="5013558"/>
            <a:ext cx="0" cy="863714"/>
          </a:xfrm>
          <a:prstGeom prst="line">
            <a:avLst/>
          </a:prstGeom>
          <a:ln w="12700">
            <a:solidFill>
              <a:srgbClr val="003E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1939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cut-through switch?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Past (far back):</a:t>
            </a:r>
          </a:p>
          <a:p>
            <a:pPr lvl="1"/>
            <a:r>
              <a:rPr lang="en-GB" dirty="0"/>
              <a:t>Networks were slow</a:t>
            </a:r>
          </a:p>
          <a:p>
            <a:pPr lvl="1"/>
            <a:r>
              <a:rPr lang="en-GB" dirty="0"/>
              <a:t>Memory was fast</a:t>
            </a:r>
          </a:p>
          <a:p>
            <a:pPr lvl="1"/>
            <a:r>
              <a:rPr lang="en-GB" dirty="0"/>
              <a:t>Writing packets to the DRAM took “negligible” time</a:t>
            </a:r>
          </a:p>
          <a:p>
            <a:r>
              <a:rPr lang="en-GB" dirty="0"/>
              <a:t>With time:</a:t>
            </a:r>
          </a:p>
          <a:p>
            <a:pPr lvl="1"/>
            <a:r>
              <a:rPr lang="en-GB" dirty="0"/>
              <a:t>Networks become faster</a:t>
            </a:r>
          </a:p>
          <a:p>
            <a:pPr lvl="1"/>
            <a:r>
              <a:rPr lang="en-GB" dirty="0"/>
              <a:t>Memory access time is no longer “negligible”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1728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cut-through switch?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Sundar</a:t>
            </a:r>
            <a:r>
              <a:rPr lang="en-GB" dirty="0"/>
              <a:t>, </a:t>
            </a:r>
            <a:r>
              <a:rPr lang="en-GB" dirty="0" err="1"/>
              <a:t>Kompella</a:t>
            </a:r>
            <a:r>
              <a:rPr lang="en-GB" dirty="0"/>
              <a:t>, and </a:t>
            </a:r>
            <a:r>
              <a:rPr lang="en-GB" dirty="0" err="1"/>
              <a:t>McKeown</a:t>
            </a:r>
            <a:r>
              <a:rPr lang="en-GB" dirty="0"/>
              <a:t>. "Designing packet buffers for router line cards." </a:t>
            </a:r>
            <a:r>
              <a:rPr lang="en-GB" i="1" dirty="0"/>
              <a:t>2002.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174432"/>
            <a:ext cx="3437384" cy="2600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54" y="2996952"/>
            <a:ext cx="3469449" cy="278028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21559" y="4149080"/>
            <a:ext cx="1182489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41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cut-through switch?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But what does a REAL silicon implementation looks like?</a:t>
            </a:r>
          </a:p>
          <a:p>
            <a:r>
              <a:rPr lang="en-GB" dirty="0"/>
              <a:t>Tip 1: search for patents on Google Scholar</a:t>
            </a:r>
          </a:p>
          <a:p>
            <a:r>
              <a:rPr lang="en-GB" dirty="0"/>
              <a:t>Tip 2: read </a:t>
            </a:r>
            <a:r>
              <a:rPr lang="en-GB" i="1" dirty="0"/>
              <a:t>carefully</a:t>
            </a:r>
            <a:r>
              <a:rPr lang="en-GB" dirty="0"/>
              <a:t> performance evaluation reports</a:t>
            </a:r>
          </a:p>
          <a:p>
            <a:pPr lvl="1"/>
            <a:r>
              <a:rPr lang="en-GB" dirty="0"/>
              <a:t>We’ll discuss some examples next (time permitting).</a:t>
            </a:r>
          </a:p>
        </p:txBody>
      </p:sp>
    </p:spTree>
    <p:extLst>
      <p:ext uri="{BB962C8B-B14F-4D97-AF65-F5344CB8AC3E}">
        <p14:creationId xmlns:p14="http://schemas.microsoft.com/office/powerpoint/2010/main" val="1844243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Latency considerations within modules</a:t>
            </a:r>
          </a:p>
        </p:txBody>
      </p:sp>
    </p:spTree>
    <p:extLst>
      <p:ext uri="{BB962C8B-B14F-4D97-AF65-F5344CB8AC3E}">
        <p14:creationId xmlns:p14="http://schemas.microsoft.com/office/powerpoint/2010/main" val="27528981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arrives at (up to) ~50Gbps per link.</a:t>
            </a:r>
          </a:p>
          <a:p>
            <a:r>
              <a:rPr lang="en-GB" dirty="0"/>
              <a:t>Let us ignore clock recovery, signal detection etc.</a:t>
            </a:r>
          </a:p>
          <a:p>
            <a:r>
              <a:rPr lang="en-GB" dirty="0"/>
              <a:t>Feasible clock rate is ~1GHz</a:t>
            </a:r>
          </a:p>
          <a:p>
            <a:r>
              <a:rPr lang="en-GB" dirty="0"/>
              <a:t>But if data rate is </a:t>
            </a:r>
            <a:r>
              <a:rPr lang="en-GB" dirty="0">
                <a:sym typeface="Symbol" panose="05050102010706020507" pitchFamily="18" charset="2"/>
              </a:rPr>
              <a:t>50 times faster…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ym typeface="Symbol" panose="05050102010706020507" pitchFamily="18" charset="2"/>
              </a:rPr>
              <a:t>Observation: data bus width will be no less than incoming data rate and feasible clock 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93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dk1"/>
                </a:solidFill>
              </a:rPr>
              <a:t>General architecture of high performance network devices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9834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Line coding often directs the bus widths:</a:t>
            </a:r>
          </a:p>
          <a:p>
            <a:pPr lvl="1"/>
            <a:r>
              <a:rPr lang="en-GB" dirty="0"/>
              <a:t>E.g., 8b/10b coding led to bus widths of 16b (20b) or 64b (80b)</a:t>
            </a:r>
          </a:p>
          <a:p>
            <a:r>
              <a:rPr lang="en-GB" dirty="0"/>
              <a:t>A port is commonly an aggregation of multiple serial links</a:t>
            </a:r>
          </a:p>
          <a:p>
            <a:pPr lvl="1"/>
            <a:r>
              <a:rPr lang="en-GB" dirty="0"/>
              <a:t>10G XAUI = 4 </a:t>
            </a:r>
            <a:r>
              <a:rPr lang="en-GB" dirty="0">
                <a:sym typeface="Symbol" panose="05050102010706020507" pitchFamily="18" charset="2"/>
              </a:rPr>
              <a:t> 3.125Gbps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100G CAUI4 = </a:t>
            </a:r>
            <a:r>
              <a:rPr lang="en-GB" dirty="0"/>
              <a:t>4 </a:t>
            </a:r>
            <a:r>
              <a:rPr lang="en-GB" dirty="0">
                <a:sym typeface="Symbol" panose="05050102010706020507" pitchFamily="18" charset="2"/>
              </a:rPr>
              <a:t> 25Gbps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400G PSM4 = </a:t>
            </a:r>
            <a:r>
              <a:rPr lang="en-GB" dirty="0"/>
              <a:t>8 </a:t>
            </a:r>
            <a:r>
              <a:rPr lang="en-GB" dirty="0">
                <a:sym typeface="Symbol" panose="05050102010706020507" pitchFamily="18" charset="2"/>
              </a:rPr>
              <a:t> 50Gbps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Need to take care of aligning the data arriving from multiple links on the same port.</a:t>
            </a:r>
          </a:p>
          <a:p>
            <a:pPr lvl="1"/>
            <a:endParaRPr lang="en-GB" dirty="0">
              <a:sym typeface="Symbol" panose="05050102010706020507" pitchFamily="18" charset="2"/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762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Role: check the validity of the packet (e.g., FCS)</a:t>
            </a:r>
          </a:p>
          <a:p>
            <a:r>
              <a:rPr lang="en-GB" dirty="0"/>
              <a:t>What to do if an error is detected?</a:t>
            </a:r>
          </a:p>
          <a:p>
            <a:pPr lvl="1"/>
            <a:r>
              <a:rPr lang="en-GB" dirty="0"/>
              <a:t>Forward an error using a “fast path”</a:t>
            </a:r>
          </a:p>
          <a:p>
            <a:pPr lvl="1"/>
            <a:r>
              <a:rPr lang="en-GB" dirty="0"/>
              <a:t>Mark the last cycle of the packet </a:t>
            </a:r>
          </a:p>
          <a:p>
            <a:pPr lvl="2"/>
            <a:r>
              <a:rPr lang="en-GB" dirty="0"/>
              <a:t>E.g., to cause drop in the next hop</a:t>
            </a:r>
          </a:p>
          <a:p>
            <a:r>
              <a:rPr lang="en-GB" dirty="0"/>
              <a:t>Other roles need to be maintained too</a:t>
            </a:r>
          </a:p>
          <a:p>
            <a:pPr lvl="1"/>
            <a:r>
              <a:rPr lang="en-GB" dirty="0"/>
              <a:t>Frame delimiting and recognition, flow control, enforcing IFG, … </a:t>
            </a:r>
          </a:p>
        </p:txBody>
      </p:sp>
    </p:spTree>
    <p:extLst>
      <p:ext uri="{BB962C8B-B14F-4D97-AF65-F5344CB8AC3E}">
        <p14:creationId xmlns:p14="http://schemas.microsoft.com/office/powerpoint/2010/main" val="8253583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Packet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556792"/>
            <a:ext cx="8374063" cy="4067175"/>
          </a:xfrm>
        </p:spPr>
        <p:txBody>
          <a:bodyPr/>
          <a:lstStyle/>
          <a:p>
            <a:r>
              <a:rPr lang="en-GB" dirty="0"/>
              <a:t>A likely flow: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Possible implementations:</a:t>
            </a:r>
          </a:p>
          <a:p>
            <a:pPr lvl="1"/>
            <a:r>
              <a:rPr lang="en-GB" dirty="0"/>
              <a:t>The entire packet goes through the header processing unit</a:t>
            </a:r>
          </a:p>
          <a:p>
            <a:pPr lvl="1"/>
            <a:r>
              <a:rPr lang="en-GB" dirty="0"/>
              <a:t>Just the header goes through the header processing unit</a:t>
            </a:r>
          </a:p>
          <a:p>
            <a:pPr lvl="1"/>
            <a:r>
              <a:rPr lang="en-GB" dirty="0"/>
              <a:t>“Better” depends on your performance profile (what are the bottlenecks? Resource limitations?)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829" y="213285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Header </a:t>
            </a:r>
            <a:br>
              <a:rPr lang="en-GB" dirty="0"/>
            </a:br>
            <a:r>
              <a:rPr lang="en-GB" dirty="0"/>
              <a:t>starts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0417" y="213285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Header </a:t>
            </a:r>
            <a:br>
              <a:rPr lang="en-GB" dirty="0"/>
            </a:br>
            <a:r>
              <a:rPr lang="en-GB" dirty="0"/>
              <a:t>parsed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2708" y="2132856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Match</a:t>
            </a:r>
            <a:br>
              <a:rPr lang="en-GB" dirty="0"/>
            </a:br>
            <a:r>
              <a:rPr lang="en-GB" dirty="0"/>
              <a:t>(table look up)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201" y="2132856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Action</a:t>
            </a:r>
            <a:br>
              <a:rPr lang="en-GB" dirty="0"/>
            </a:br>
            <a:r>
              <a:rPr lang="en-GB" dirty="0"/>
              <a:t>(set output port)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6406" y="213285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Header </a:t>
            </a:r>
            <a:br>
              <a:rPr lang="en-GB" dirty="0"/>
            </a:br>
            <a:r>
              <a:rPr lang="en-GB" dirty="0"/>
              <a:t>sent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441953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804244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4807737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6977942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8340234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9422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Packet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556792"/>
            <a:ext cx="8374063" cy="4067175"/>
          </a:xfrm>
        </p:spPr>
        <p:txBody>
          <a:bodyPr/>
          <a:lstStyle/>
          <a:p>
            <a:r>
              <a:rPr lang="en-GB" dirty="0"/>
              <a:t>A likely flow:</a:t>
            </a:r>
          </a:p>
          <a:p>
            <a:endParaRPr lang="en-GB" dirty="0"/>
          </a:p>
          <a:p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Challenges: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A field may arrive over multiple clock cycles (e.g. 32b field, 16b on clock 2 and 16b on clock 3)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Memory access taking more than 1 clock cycle</a:t>
            </a:r>
          </a:p>
          <a:p>
            <a:pPr lvl="2">
              <a:spcAft>
                <a:spcPts val="1200"/>
              </a:spcAft>
            </a:pPr>
            <a:r>
              <a:rPr lang="en-GB" dirty="0"/>
              <a:t>E.g. request on clock 1, reply on clock 3</a:t>
            </a:r>
          </a:p>
          <a:p>
            <a:pPr lvl="2">
              <a:spcAft>
                <a:spcPts val="1200"/>
              </a:spcAft>
            </a:pPr>
            <a:r>
              <a:rPr lang="en-GB" dirty="0"/>
              <a:t>Some memories allow multiple concurrent accesses, some don’t</a:t>
            </a:r>
          </a:p>
          <a:p>
            <a:pPr lvl="2">
              <a:spcAft>
                <a:spcPts val="1200"/>
              </a:spcAft>
            </a:pPr>
            <a:r>
              <a:rPr lang="en-GB" dirty="0"/>
              <a:t>The bigger the memory, the more time it takes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829" y="213285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Header </a:t>
            </a:r>
            <a:br>
              <a:rPr lang="en-GB" dirty="0"/>
            </a:br>
            <a:r>
              <a:rPr lang="en-GB" dirty="0"/>
              <a:t>starts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0417" y="213285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Header </a:t>
            </a:r>
            <a:br>
              <a:rPr lang="en-GB" dirty="0"/>
            </a:br>
            <a:r>
              <a:rPr lang="en-GB" dirty="0"/>
              <a:t>parsed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2708" y="2132856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Match</a:t>
            </a:r>
            <a:br>
              <a:rPr lang="en-GB" dirty="0"/>
            </a:br>
            <a:r>
              <a:rPr lang="en-GB" dirty="0"/>
              <a:t>(table look up)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201" y="2132856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Action</a:t>
            </a:r>
            <a:br>
              <a:rPr lang="en-GB" dirty="0"/>
            </a:br>
            <a:r>
              <a:rPr lang="en-GB" dirty="0"/>
              <a:t>(set output port)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6406" y="213285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Header </a:t>
            </a:r>
            <a:br>
              <a:rPr lang="en-GB" dirty="0"/>
            </a:br>
            <a:r>
              <a:rPr lang="en-GB" dirty="0"/>
              <a:t>sent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441953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804244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4807737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6977942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8340234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510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Packet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556792"/>
            <a:ext cx="8374063" cy="4067175"/>
          </a:xfrm>
        </p:spPr>
        <p:txBody>
          <a:bodyPr/>
          <a:lstStyle/>
          <a:p>
            <a:r>
              <a:rPr lang="en-GB" dirty="0"/>
              <a:t>A likely flow:</a:t>
            </a:r>
          </a:p>
          <a:p>
            <a:endParaRPr lang="en-GB" dirty="0"/>
          </a:p>
          <a:p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Solutions: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Pipelining!</a:t>
            </a:r>
            <a:br>
              <a:rPr lang="en-GB" dirty="0"/>
            </a:br>
            <a:r>
              <a:rPr lang="en-GB" dirty="0"/>
              <a:t>Don’t stall, add NOP stages in your pipe.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Reorder operations (where possible)</a:t>
            </a:r>
          </a:p>
          <a:p>
            <a:pPr lvl="2">
              <a:spcAft>
                <a:spcPts val="1200"/>
              </a:spcAft>
            </a:pPr>
            <a:r>
              <a:rPr lang="en-GB" dirty="0"/>
              <a:t>E.g. Lookup 1 </a:t>
            </a:r>
            <a:r>
              <a:rPr lang="en-GB" dirty="0">
                <a:sym typeface="Symbol" panose="05050102010706020507" pitchFamily="18" charset="2"/>
              </a:rPr>
              <a:t> Action 1  Lookup 2   Action 2 turns:</a:t>
            </a:r>
            <a:br>
              <a:rPr lang="en-GB" dirty="0">
                <a:sym typeface="Symbol" panose="05050102010706020507" pitchFamily="18" charset="2"/>
              </a:rPr>
            </a:br>
            <a:r>
              <a:rPr lang="en-GB" dirty="0"/>
              <a:t>Lookup 1 </a:t>
            </a:r>
            <a:r>
              <a:rPr lang="en-GB" dirty="0">
                <a:sym typeface="Symbol" panose="05050102010706020507" pitchFamily="18" charset="2"/>
              </a:rPr>
              <a:t> Lookup 2  Action 1  Action 2</a:t>
            </a:r>
          </a:p>
          <a:p>
            <a:pPr lvl="2">
              <a:spcAft>
                <a:spcPts val="1200"/>
              </a:spcAft>
            </a:pPr>
            <a:r>
              <a:rPr lang="en-GB" dirty="0">
                <a:sym typeface="Symbol" panose="05050102010706020507" pitchFamily="18" charset="2"/>
              </a:rPr>
              <a:t>Don’t create hazards!</a:t>
            </a:r>
            <a:endParaRPr lang="en-GB" dirty="0"/>
          </a:p>
          <a:p>
            <a:pPr lvl="1">
              <a:spcAft>
                <a:spcPts val="1200"/>
              </a:spcAft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6829" y="213285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Header </a:t>
            </a:r>
            <a:br>
              <a:rPr lang="en-GB" dirty="0"/>
            </a:br>
            <a:r>
              <a:rPr lang="en-GB" dirty="0"/>
              <a:t>starts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0417" y="213285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Header </a:t>
            </a:r>
            <a:br>
              <a:rPr lang="en-GB" dirty="0"/>
            </a:br>
            <a:r>
              <a:rPr lang="en-GB" dirty="0"/>
              <a:t>parsed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2708" y="2132856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Match</a:t>
            </a:r>
            <a:br>
              <a:rPr lang="en-GB" dirty="0"/>
            </a:br>
            <a:r>
              <a:rPr lang="en-GB" dirty="0"/>
              <a:t>(table look up)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201" y="2132856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Action</a:t>
            </a:r>
            <a:br>
              <a:rPr lang="en-GB" dirty="0"/>
            </a:br>
            <a:r>
              <a:rPr lang="en-GB" dirty="0"/>
              <a:t>(set output port)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6406" y="213285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Header </a:t>
            </a:r>
            <a:br>
              <a:rPr lang="en-GB" dirty="0"/>
            </a:br>
            <a:r>
              <a:rPr lang="en-GB" dirty="0"/>
              <a:t>sent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441953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804244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4807737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6977942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8340234" y="234800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8529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Arbitration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843" y="1648979"/>
            <a:ext cx="9012361" cy="4067175"/>
          </a:xfrm>
        </p:spPr>
        <p:txBody>
          <a:bodyPr/>
          <a:lstStyle/>
          <a:p>
            <a:r>
              <a:rPr lang="en-GB" dirty="0"/>
              <a:t>Simple example:</a:t>
            </a:r>
          </a:p>
          <a:p>
            <a:pPr lvl="1"/>
            <a:r>
              <a:rPr lang="en-GB" dirty="0"/>
              <a:t>Packets arriving from 4 ports</a:t>
            </a:r>
          </a:p>
          <a:p>
            <a:pPr lvl="1"/>
            <a:r>
              <a:rPr lang="en-GB" dirty="0"/>
              <a:t>(approximately) same arrival time</a:t>
            </a:r>
          </a:p>
          <a:p>
            <a:pPr lvl="1"/>
            <a:r>
              <a:rPr lang="en-GB" dirty="0"/>
              <a:t>Arbiter uses Round Robin</a:t>
            </a:r>
          </a:p>
          <a:p>
            <a:r>
              <a:rPr lang="en-GB" dirty="0"/>
              <a:t>Problem: arbitration on packet</a:t>
            </a:r>
            <a:br>
              <a:rPr lang="en-GB" dirty="0"/>
            </a:br>
            <a:r>
              <a:rPr lang="en-GB" dirty="0"/>
              <a:t>boundaries?</a:t>
            </a:r>
          </a:p>
          <a:p>
            <a:pPr lvl="1"/>
            <a:r>
              <a:rPr lang="en-GB" dirty="0"/>
              <a:t>No: interleaved packets within the pipeline</a:t>
            </a:r>
            <a:br>
              <a:rPr lang="en-GB" dirty="0"/>
            </a:br>
            <a:r>
              <a:rPr lang="en-GB" dirty="0"/>
              <a:t>Need to track which cycle belongs to which packet</a:t>
            </a:r>
            <a:br>
              <a:rPr lang="en-GB" dirty="0"/>
            </a:br>
            <a:r>
              <a:rPr lang="en-GB" dirty="0"/>
              <a:t>May require multiple concurrent header lookups</a:t>
            </a:r>
            <a:br>
              <a:rPr lang="en-GB" dirty="0"/>
            </a:br>
            <a:r>
              <a:rPr lang="en-GB" dirty="0"/>
              <a:t>Order is not guaranteed (e.g. P1-P2-P3-P1-P2-P2-…), due to NIF timing</a:t>
            </a:r>
          </a:p>
          <a:p>
            <a:pPr lvl="1"/>
            <a:endParaRPr lang="en-GB" dirty="0"/>
          </a:p>
        </p:txBody>
      </p:sp>
      <p:grpSp>
        <p:nvGrpSpPr>
          <p:cNvPr id="67" name="Group 66"/>
          <p:cNvGrpSpPr/>
          <p:nvPr/>
        </p:nvGrpSpPr>
        <p:grpSpPr>
          <a:xfrm>
            <a:off x="4788024" y="1556792"/>
            <a:ext cx="4202160" cy="2610331"/>
            <a:chOff x="2123728" y="3429000"/>
            <a:chExt cx="4202160" cy="2610331"/>
          </a:xfrm>
        </p:grpSpPr>
        <p:sp>
          <p:nvSpPr>
            <p:cNvPr id="6" name="Cube 5"/>
            <p:cNvSpPr/>
            <p:nvPr/>
          </p:nvSpPr>
          <p:spPr>
            <a:xfrm>
              <a:off x="2807333" y="3430864"/>
              <a:ext cx="528358" cy="41692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7" name="Cube 6"/>
            <p:cNvSpPr/>
            <p:nvPr/>
          </p:nvSpPr>
          <p:spPr>
            <a:xfrm>
              <a:off x="2807333" y="4161378"/>
              <a:ext cx="528358" cy="41692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8" name="Cube 7"/>
            <p:cNvSpPr/>
            <p:nvPr/>
          </p:nvSpPr>
          <p:spPr>
            <a:xfrm>
              <a:off x="2807333" y="4891893"/>
              <a:ext cx="528358" cy="41692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9" name="Cube 8"/>
            <p:cNvSpPr/>
            <p:nvPr/>
          </p:nvSpPr>
          <p:spPr>
            <a:xfrm>
              <a:off x="2807333" y="5622408"/>
              <a:ext cx="528358" cy="41692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291420" y="3468163"/>
              <a:ext cx="356496" cy="249693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Arbiter</a:t>
              </a:r>
            </a:p>
          </p:txBody>
        </p:sp>
        <p:sp>
          <p:nvSpPr>
            <p:cNvPr id="24" name="Cube 23"/>
            <p:cNvSpPr/>
            <p:nvPr/>
          </p:nvSpPr>
          <p:spPr>
            <a:xfrm>
              <a:off x="5093236" y="4263154"/>
              <a:ext cx="842522" cy="793309"/>
            </a:xfrm>
            <a:prstGeom prst="cube">
              <a:avLst/>
            </a:prstGeom>
            <a:scene3d>
              <a:camera prst="orthographicFront"/>
              <a:lightRig rig="threePt" dir="t">
                <a:rot lat="0" lon="0" rev="4200000"/>
              </a:lightRig>
            </a:scene3d>
            <a:sp3d extrusionH="317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/>
                <a:t>PP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657462" y="4578302"/>
              <a:ext cx="412952" cy="2461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5912936" y="4578301"/>
              <a:ext cx="412952" cy="2461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596294" y="3537344"/>
              <a:ext cx="689202" cy="2427751"/>
              <a:chOff x="7707826" y="1592796"/>
              <a:chExt cx="992765" cy="4104456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3325036" y="3589475"/>
              <a:ext cx="266704" cy="1277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325036" y="4328467"/>
              <a:ext cx="266704" cy="1277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3325036" y="5067461"/>
              <a:ext cx="266704" cy="1277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3325036" y="5806453"/>
              <a:ext cx="266704" cy="1277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25036" y="3429000"/>
              <a:ext cx="721165" cy="260846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123728" y="3556534"/>
              <a:ext cx="689202" cy="2427751"/>
              <a:chOff x="7707826" y="1592796"/>
              <a:chExt cx="992765" cy="4104456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39580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Arbitration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843" y="1648979"/>
            <a:ext cx="9012361" cy="4067175"/>
          </a:xfrm>
        </p:spPr>
        <p:txBody>
          <a:bodyPr/>
          <a:lstStyle/>
          <a:p>
            <a:r>
              <a:rPr lang="en-GB" dirty="0"/>
              <a:t>Simple example:</a:t>
            </a:r>
          </a:p>
          <a:p>
            <a:pPr lvl="1"/>
            <a:r>
              <a:rPr lang="en-GB" dirty="0"/>
              <a:t>Packets arriving from 4 ports</a:t>
            </a:r>
          </a:p>
          <a:p>
            <a:pPr lvl="1"/>
            <a:r>
              <a:rPr lang="en-GB" dirty="0"/>
              <a:t>(approximately) same arrival time</a:t>
            </a:r>
          </a:p>
          <a:p>
            <a:pPr lvl="1"/>
            <a:r>
              <a:rPr lang="en-GB" dirty="0"/>
              <a:t>Arbiter uses Round Robin</a:t>
            </a:r>
          </a:p>
          <a:p>
            <a:r>
              <a:rPr lang="en-GB" dirty="0"/>
              <a:t>Problem: arbitration on packet</a:t>
            </a:r>
            <a:br>
              <a:rPr lang="en-GB" dirty="0"/>
            </a:br>
            <a:r>
              <a:rPr lang="en-GB" dirty="0"/>
              <a:t>boundaries?</a:t>
            </a:r>
          </a:p>
          <a:p>
            <a:pPr lvl="1"/>
            <a:r>
              <a:rPr lang="en-GB" dirty="0"/>
              <a:t>Yes: packets need to wait for previous packets to be handled before being admitted.</a:t>
            </a:r>
            <a:br>
              <a:rPr lang="en-GB" dirty="0"/>
            </a:br>
            <a:r>
              <a:rPr lang="en-GB" dirty="0"/>
              <a:t>Worst case waiting with &lt;N&gt; inputs is &lt;N-1&gt;</a:t>
            </a:r>
            <a:r>
              <a:rPr lang="en-GB" dirty="0">
                <a:sym typeface="Symbol" panose="05050102010706020507" pitchFamily="18" charset="2"/>
              </a:rPr>
              <a:t>Packet time</a:t>
            </a:r>
            <a:br>
              <a:rPr lang="en-GB" dirty="0">
                <a:sym typeface="Symbol" panose="05050102010706020507" pitchFamily="18" charset="2"/>
              </a:rPr>
            </a:br>
            <a:endParaRPr lang="en-GB" dirty="0"/>
          </a:p>
          <a:p>
            <a:pPr lvl="1"/>
            <a:endParaRPr lang="en-GB" dirty="0"/>
          </a:p>
        </p:txBody>
      </p:sp>
      <p:grpSp>
        <p:nvGrpSpPr>
          <p:cNvPr id="67" name="Group 66"/>
          <p:cNvGrpSpPr/>
          <p:nvPr/>
        </p:nvGrpSpPr>
        <p:grpSpPr>
          <a:xfrm>
            <a:off x="4788024" y="1556792"/>
            <a:ext cx="4202160" cy="2610331"/>
            <a:chOff x="2123728" y="3429000"/>
            <a:chExt cx="4202160" cy="2610331"/>
          </a:xfrm>
        </p:grpSpPr>
        <p:sp>
          <p:nvSpPr>
            <p:cNvPr id="6" name="Cube 5"/>
            <p:cNvSpPr/>
            <p:nvPr/>
          </p:nvSpPr>
          <p:spPr>
            <a:xfrm>
              <a:off x="2807333" y="3430864"/>
              <a:ext cx="528358" cy="41692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7" name="Cube 6"/>
            <p:cNvSpPr/>
            <p:nvPr/>
          </p:nvSpPr>
          <p:spPr>
            <a:xfrm>
              <a:off x="2807333" y="4161378"/>
              <a:ext cx="528358" cy="41692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8" name="Cube 7"/>
            <p:cNvSpPr/>
            <p:nvPr/>
          </p:nvSpPr>
          <p:spPr>
            <a:xfrm>
              <a:off x="2807333" y="4891893"/>
              <a:ext cx="528358" cy="41692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9" name="Cube 8"/>
            <p:cNvSpPr/>
            <p:nvPr/>
          </p:nvSpPr>
          <p:spPr>
            <a:xfrm>
              <a:off x="2807333" y="5622408"/>
              <a:ext cx="528358" cy="41692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291420" y="3468163"/>
              <a:ext cx="356496" cy="249693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Arbiter</a:t>
              </a:r>
            </a:p>
          </p:txBody>
        </p:sp>
        <p:sp>
          <p:nvSpPr>
            <p:cNvPr id="24" name="Cube 23"/>
            <p:cNvSpPr/>
            <p:nvPr/>
          </p:nvSpPr>
          <p:spPr>
            <a:xfrm>
              <a:off x="5093236" y="4263154"/>
              <a:ext cx="842522" cy="793309"/>
            </a:xfrm>
            <a:prstGeom prst="cube">
              <a:avLst/>
            </a:prstGeom>
            <a:scene3d>
              <a:camera prst="orthographicFront"/>
              <a:lightRig rig="threePt" dir="t">
                <a:rot lat="0" lon="0" rev="4200000"/>
              </a:lightRig>
            </a:scene3d>
            <a:sp3d extrusionH="317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dirty="0"/>
                <a:t>PP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657462" y="4578302"/>
              <a:ext cx="412952" cy="2461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5912936" y="4578301"/>
              <a:ext cx="412952" cy="2461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596294" y="3537344"/>
              <a:ext cx="689202" cy="2427751"/>
              <a:chOff x="7707826" y="1592796"/>
              <a:chExt cx="992765" cy="4104456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3325036" y="3589475"/>
              <a:ext cx="266704" cy="1277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325036" y="4328467"/>
              <a:ext cx="266704" cy="1277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3325036" y="5067461"/>
              <a:ext cx="266704" cy="1277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3325036" y="5806453"/>
              <a:ext cx="266704" cy="1277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25036" y="3429000"/>
              <a:ext cx="721165" cy="260846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123728" y="3556534"/>
              <a:ext cx="689202" cy="2427751"/>
              <a:chOff x="7707826" y="1592796"/>
              <a:chExt cx="992765" cy="4104456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72566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Arbitration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Solutions to the previous problem:</a:t>
            </a:r>
          </a:p>
          <a:p>
            <a:pPr lvl="1"/>
            <a:r>
              <a:rPr lang="en-GB" dirty="0"/>
              <a:t>Scheduled (or slotted) traffic</a:t>
            </a:r>
          </a:p>
          <a:p>
            <a:pPr lvl="1"/>
            <a:r>
              <a:rPr lang="en-GB" dirty="0"/>
              <a:t>Multiple pipelines</a:t>
            </a:r>
          </a:p>
          <a:p>
            <a:pPr lvl="1"/>
            <a:r>
              <a:rPr lang="en-GB" dirty="0"/>
              <a:t>…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4804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6632"/>
            <a:ext cx="7848872" cy="6099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6220770"/>
            <a:ext cx="702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 Grosvenor </a:t>
            </a:r>
            <a:r>
              <a:rPr lang="en-GB" i="1" dirty="0">
                <a:solidFill>
                  <a:schemeClr val="bg1"/>
                </a:solidFill>
              </a:rPr>
              <a:t>et al</a:t>
            </a:r>
            <a:r>
              <a:rPr lang="en-GB" dirty="0">
                <a:solidFill>
                  <a:schemeClr val="bg1"/>
                </a:solidFill>
              </a:rPr>
              <a:t> “The Resilient </a:t>
            </a:r>
            <a:r>
              <a:rPr lang="en-GB" dirty="0" err="1">
                <a:solidFill>
                  <a:schemeClr val="bg1"/>
                </a:solidFill>
              </a:rPr>
              <a:t>Realtime</a:t>
            </a:r>
            <a:r>
              <a:rPr lang="en-GB" dirty="0">
                <a:solidFill>
                  <a:schemeClr val="bg1"/>
                </a:solidFill>
              </a:rPr>
              <a:t> Data Delivery Network Architecture” (R2D2) 2013</a:t>
            </a:r>
          </a:p>
        </p:txBody>
      </p:sp>
    </p:spTree>
    <p:extLst>
      <p:ext uri="{BB962C8B-B14F-4D97-AF65-F5344CB8AC3E}">
        <p14:creationId xmlns:p14="http://schemas.microsoft.com/office/powerpoint/2010/main" val="10144662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Arbitration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97" y="1626761"/>
            <a:ext cx="8867991" cy="4067175"/>
          </a:xfrm>
        </p:spPr>
        <p:txBody>
          <a:bodyPr/>
          <a:lstStyle/>
          <a:p>
            <a:r>
              <a:rPr lang="en-GB" dirty="0"/>
              <a:t>This example solves the arbitration problem entering the device</a:t>
            </a:r>
          </a:p>
          <a:p>
            <a:r>
              <a:rPr lang="en-GB" dirty="0"/>
              <a:t>Resource inefficient: </a:t>
            </a:r>
          </a:p>
          <a:p>
            <a:pPr lvl="1"/>
            <a:r>
              <a:rPr lang="en-GB" dirty="0"/>
              <a:t>Pipeline overdesign</a:t>
            </a:r>
          </a:p>
          <a:p>
            <a:pPr lvl="1"/>
            <a:r>
              <a:rPr lang="en-GB" dirty="0"/>
              <a:t>Inefficient use of memories</a:t>
            </a:r>
          </a:p>
          <a:p>
            <a:pPr lvl="1"/>
            <a:r>
              <a:rPr lang="en-GB" dirty="0"/>
              <a:t>Concurrency issues</a:t>
            </a:r>
          </a:p>
          <a:p>
            <a:r>
              <a:rPr lang="en-GB" dirty="0"/>
              <a:t>One solution:</a:t>
            </a:r>
          </a:p>
          <a:p>
            <a:pPr lvl="1"/>
            <a:r>
              <a:rPr lang="en-GB" dirty="0"/>
              <a:t>Shared memories / tables</a:t>
            </a:r>
          </a:p>
          <a:p>
            <a:pPr lvl="1"/>
            <a:r>
              <a:rPr lang="en-GB" dirty="0"/>
              <a:t>Highly complex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73" name="Group 72"/>
          <p:cNvGrpSpPr/>
          <p:nvPr/>
        </p:nvGrpSpPr>
        <p:grpSpPr>
          <a:xfrm>
            <a:off x="3851920" y="3573016"/>
            <a:ext cx="5112568" cy="2492609"/>
            <a:chOff x="182314" y="1412776"/>
            <a:chExt cx="8782174" cy="4411325"/>
          </a:xfrm>
        </p:grpSpPr>
        <p:grpSp>
          <p:nvGrpSpPr>
            <p:cNvPr id="4" name="Group 3"/>
            <p:cNvGrpSpPr/>
            <p:nvPr/>
          </p:nvGrpSpPr>
          <p:grpSpPr>
            <a:xfrm>
              <a:off x="182314" y="1592796"/>
              <a:ext cx="1047594" cy="4104456"/>
              <a:chOff x="182314" y="1592796"/>
              <a:chExt cx="1047594" cy="410445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2314" y="1592796"/>
                <a:ext cx="1047594" cy="360040"/>
                <a:chOff x="192087" y="2204864"/>
                <a:chExt cx="1047594" cy="360040"/>
              </a:xfrm>
            </p:grpSpPr>
            <p:sp>
              <p:nvSpPr>
                <p:cNvPr id="15" name="Cube 14"/>
                <p:cNvSpPr/>
                <p:nvPr/>
              </p:nvSpPr>
              <p:spPr>
                <a:xfrm>
                  <a:off x="591609" y="2204864"/>
                  <a:ext cx="648072" cy="360040"/>
                </a:xfrm>
                <a:prstGeom prst="cub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16" name="Right Arrow 15"/>
                <p:cNvSpPr/>
                <p:nvPr/>
              </p:nvSpPr>
              <p:spPr>
                <a:xfrm>
                  <a:off x="192087" y="2276872"/>
                  <a:ext cx="384175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82314" y="2840935"/>
                <a:ext cx="1047594" cy="360040"/>
                <a:chOff x="192087" y="2204864"/>
                <a:chExt cx="1047594" cy="360040"/>
              </a:xfrm>
            </p:grpSpPr>
            <p:sp>
              <p:nvSpPr>
                <p:cNvPr id="13" name="Cube 12"/>
                <p:cNvSpPr/>
                <p:nvPr/>
              </p:nvSpPr>
              <p:spPr>
                <a:xfrm>
                  <a:off x="591609" y="2204864"/>
                  <a:ext cx="648072" cy="360040"/>
                </a:xfrm>
                <a:prstGeom prst="cub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14" name="Right Arrow 13"/>
                <p:cNvSpPr/>
                <p:nvPr/>
              </p:nvSpPr>
              <p:spPr>
                <a:xfrm>
                  <a:off x="192087" y="2276872"/>
                  <a:ext cx="384175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182314" y="4089074"/>
                <a:ext cx="1047594" cy="360040"/>
                <a:chOff x="192087" y="2204864"/>
                <a:chExt cx="1047594" cy="360040"/>
              </a:xfrm>
            </p:grpSpPr>
            <p:sp>
              <p:nvSpPr>
                <p:cNvPr id="11" name="Cube 10"/>
                <p:cNvSpPr/>
                <p:nvPr/>
              </p:nvSpPr>
              <p:spPr>
                <a:xfrm>
                  <a:off x="591609" y="2204864"/>
                  <a:ext cx="648072" cy="360040"/>
                </a:xfrm>
                <a:prstGeom prst="cub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12" name="Right Arrow 11"/>
                <p:cNvSpPr/>
                <p:nvPr/>
              </p:nvSpPr>
              <p:spPr>
                <a:xfrm>
                  <a:off x="192087" y="2276872"/>
                  <a:ext cx="384175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82314" y="5337212"/>
                <a:ext cx="1047594" cy="360040"/>
                <a:chOff x="192087" y="2204864"/>
                <a:chExt cx="1047594" cy="360040"/>
              </a:xfrm>
            </p:grpSpPr>
            <p:sp>
              <p:nvSpPr>
                <p:cNvPr id="9" name="Cube 8"/>
                <p:cNvSpPr/>
                <p:nvPr/>
              </p:nvSpPr>
              <p:spPr>
                <a:xfrm>
                  <a:off x="591609" y="2204864"/>
                  <a:ext cx="648072" cy="360040"/>
                </a:xfrm>
                <a:prstGeom prst="cub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10" name="Right Arrow 9"/>
                <p:cNvSpPr/>
                <p:nvPr/>
              </p:nvSpPr>
              <p:spPr>
                <a:xfrm>
                  <a:off x="192087" y="2276872"/>
                  <a:ext cx="384175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7971723" y="1592796"/>
              <a:ext cx="992765" cy="4104456"/>
              <a:chOff x="7707826" y="1592796"/>
              <a:chExt cx="992765" cy="4104456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20" name="Cube 19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22" name="Cube 21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24" name="Cube 23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25" name="Right Arrow 24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627784" y="1592796"/>
              <a:ext cx="576064" cy="453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/>
                <a:t>PP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27784" y="2809664"/>
              <a:ext cx="576064" cy="453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/>
                <a:t>PP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27784" y="4026532"/>
              <a:ext cx="576064" cy="453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/>
                <a:t>PP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7784" y="5243399"/>
              <a:ext cx="576064" cy="453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/>
                <a:t>PP</a:t>
              </a:r>
            </a:p>
          </p:txBody>
        </p:sp>
        <p:sp>
          <p:nvSpPr>
            <p:cNvPr id="30" name="Cube 29"/>
            <p:cNvSpPr/>
            <p:nvPr/>
          </p:nvSpPr>
          <p:spPr>
            <a:xfrm>
              <a:off x="1578676" y="1412776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31" name="Cube 30"/>
            <p:cNvSpPr/>
            <p:nvPr/>
          </p:nvSpPr>
          <p:spPr>
            <a:xfrm>
              <a:off x="1578676" y="2647814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32" name="Cube 31"/>
            <p:cNvSpPr/>
            <p:nvPr/>
          </p:nvSpPr>
          <p:spPr>
            <a:xfrm>
              <a:off x="1578676" y="3882852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33" name="Cube 32"/>
            <p:cNvSpPr/>
            <p:nvPr/>
          </p:nvSpPr>
          <p:spPr>
            <a:xfrm>
              <a:off x="1578676" y="5117891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34" name="Cube 33"/>
            <p:cNvSpPr/>
            <p:nvPr/>
          </p:nvSpPr>
          <p:spPr>
            <a:xfrm>
              <a:off x="6924129" y="1414118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35" name="Cube 34"/>
            <p:cNvSpPr/>
            <p:nvPr/>
          </p:nvSpPr>
          <p:spPr>
            <a:xfrm>
              <a:off x="6924129" y="2649156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36" name="Cube 35"/>
            <p:cNvSpPr/>
            <p:nvPr/>
          </p:nvSpPr>
          <p:spPr>
            <a:xfrm>
              <a:off x="6924129" y="3884194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37" name="Cube 36"/>
            <p:cNvSpPr/>
            <p:nvPr/>
          </p:nvSpPr>
          <p:spPr>
            <a:xfrm>
              <a:off x="6924129" y="5119233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1187624" y="16669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1187624" y="291629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1187624" y="416566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87624" y="5415035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7587548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7587548" y="2914176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7587548" y="4163548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7587548" y="5412919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2235019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2235019" y="2914176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2235019" y="4163548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2235019" y="5412919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097668" y="1567705"/>
              <a:ext cx="1554452" cy="4246508"/>
              <a:chOff x="3995936" y="1593670"/>
              <a:chExt cx="1554452" cy="4246508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3995936" y="1593670"/>
                <a:ext cx="1554452" cy="4246508"/>
              </a:xfrm>
              <a:prstGeom prst="cube">
                <a:avLst>
                  <a:gd name="adj" fmla="val 1242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4055463" y="1996381"/>
                <a:ext cx="1236617" cy="3664867"/>
                <a:chOff x="4055463" y="2316480"/>
                <a:chExt cx="1236617" cy="3301223"/>
              </a:xfrm>
            </p:grpSpPr>
            <p:sp>
              <p:nvSpPr>
                <p:cNvPr id="53" name="Freeform 52"/>
                <p:cNvSpPr/>
                <p:nvPr/>
              </p:nvSpPr>
              <p:spPr>
                <a:xfrm>
                  <a:off x="4055463" y="2316480"/>
                  <a:ext cx="1236617" cy="3300549"/>
                </a:xfrm>
                <a:custGeom>
                  <a:avLst/>
                  <a:gdLst>
                    <a:gd name="connsiteX0" fmla="*/ 0 w 1236617"/>
                    <a:gd name="connsiteY0" fmla="*/ 0 h 3300549"/>
                    <a:gd name="connsiteX1" fmla="*/ 313508 w 1236617"/>
                    <a:gd name="connsiteY1" fmla="*/ 0 h 3300549"/>
                    <a:gd name="connsiteX2" fmla="*/ 905691 w 1236617"/>
                    <a:gd name="connsiteY2" fmla="*/ 3300549 h 3300549"/>
                    <a:gd name="connsiteX3" fmla="*/ 1236617 w 1236617"/>
                    <a:gd name="connsiteY3" fmla="*/ 3300549 h 3300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6617" h="3300549">
                      <a:moveTo>
                        <a:pt x="0" y="0"/>
                      </a:moveTo>
                      <a:lnTo>
                        <a:pt x="313508" y="0"/>
                      </a:lnTo>
                      <a:lnTo>
                        <a:pt x="905691" y="3300549"/>
                      </a:lnTo>
                      <a:lnTo>
                        <a:pt x="1236617" y="3300549"/>
                      </a:lnTo>
                    </a:path>
                  </a:pathLst>
                </a:custGeom>
                <a:noFill/>
                <a:ln w="38100"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 flipV="1">
                  <a:off x="4055463" y="2317154"/>
                  <a:ext cx="1236617" cy="3300549"/>
                </a:xfrm>
                <a:custGeom>
                  <a:avLst/>
                  <a:gdLst>
                    <a:gd name="connsiteX0" fmla="*/ 0 w 1236617"/>
                    <a:gd name="connsiteY0" fmla="*/ 0 h 3300549"/>
                    <a:gd name="connsiteX1" fmla="*/ 313508 w 1236617"/>
                    <a:gd name="connsiteY1" fmla="*/ 0 h 3300549"/>
                    <a:gd name="connsiteX2" fmla="*/ 905691 w 1236617"/>
                    <a:gd name="connsiteY2" fmla="*/ 3300549 h 3300549"/>
                    <a:gd name="connsiteX3" fmla="*/ 1236617 w 1236617"/>
                    <a:gd name="connsiteY3" fmla="*/ 3300549 h 3300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6617" h="3300549">
                      <a:moveTo>
                        <a:pt x="0" y="0"/>
                      </a:moveTo>
                      <a:lnTo>
                        <a:pt x="313508" y="0"/>
                      </a:lnTo>
                      <a:lnTo>
                        <a:pt x="905691" y="3300549"/>
                      </a:lnTo>
                      <a:lnTo>
                        <a:pt x="1236617" y="3300549"/>
                      </a:lnTo>
                    </a:path>
                  </a:pathLst>
                </a:custGeom>
                <a:noFill/>
                <a:ln w="38100"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5946711" y="1595947"/>
              <a:ext cx="992765" cy="4104456"/>
              <a:chOff x="7707826" y="1592796"/>
              <a:chExt cx="992765" cy="4104456"/>
            </a:xfrm>
          </p:grpSpPr>
          <p:sp>
            <p:nvSpPr>
              <p:cNvPr id="56" name="Cube 55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7" name="Right Arrow 56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8" name="Cube 57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9" name="Right Arrow 58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0" name="Cube 59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61" name="Right Arrow 60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2" name="Cube 61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63" name="Right Arrow 62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</p:grpSp>
        <p:sp>
          <p:nvSpPr>
            <p:cNvPr id="64" name="Right Arrow 63"/>
            <p:cNvSpPr/>
            <p:nvPr/>
          </p:nvSpPr>
          <p:spPr>
            <a:xfrm>
              <a:off x="5555977" y="1684081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5555977" y="293345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66" name="Right Arrow 65"/>
            <p:cNvSpPr/>
            <p:nvPr/>
          </p:nvSpPr>
          <p:spPr>
            <a:xfrm>
              <a:off x="5555977" y="4182825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67" name="Right Arrow 66"/>
            <p:cNvSpPr/>
            <p:nvPr/>
          </p:nvSpPr>
          <p:spPr>
            <a:xfrm>
              <a:off x="5555977" y="5432196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68" name="Oval 67"/>
            <p:cNvSpPr/>
            <p:nvPr/>
          </p:nvSpPr>
          <p:spPr>
            <a:xfrm>
              <a:off x="3564659" y="1592796"/>
              <a:ext cx="513516" cy="422141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sz="1600" dirty="0">
                  <a:solidFill>
                    <a:srgbClr val="002060"/>
                  </a:solidFill>
                </a:rPr>
                <a:t>SCH</a:t>
              </a:r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3173925" y="1643608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3173925" y="289298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3173925" y="414235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3173925" y="539172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</p:grpSp>
    </p:spTree>
    <p:extLst>
      <p:ext uri="{BB962C8B-B14F-4D97-AF65-F5344CB8AC3E}">
        <p14:creationId xmlns:p14="http://schemas.microsoft.com/office/powerpoint/2010/main" val="330345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a Switch?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We use switches all the time!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89354"/>
            <a:ext cx="1512168" cy="2050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27" y="2517601"/>
            <a:ext cx="2448272" cy="2448272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067717" y="5157323"/>
            <a:ext cx="1659161" cy="9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/ OFF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580112" y="5157323"/>
            <a:ext cx="1659161" cy="9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Left / Right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previous arbitration solution “pushed” the problem to the switching unit</a:t>
            </a:r>
          </a:p>
          <a:p>
            <a:r>
              <a:rPr lang="en-GB" dirty="0"/>
              <a:t>But now the problem is only when multiple packets compete over the same output – that’s fine!</a:t>
            </a:r>
          </a:p>
          <a:p>
            <a:r>
              <a:rPr lang="en-GB" dirty="0"/>
              <a:t>Assuming your switch can</a:t>
            </a:r>
            <a:br>
              <a:rPr lang="en-GB" dirty="0"/>
            </a:br>
            <a:r>
              <a:rPr lang="en-GB" dirty="0"/>
              <a:t>handle multiple packets </a:t>
            </a:r>
            <a:br>
              <a:rPr lang="en-GB" dirty="0"/>
            </a:br>
            <a:r>
              <a:rPr lang="en-GB" dirty="0"/>
              <a:t>per cycle </a:t>
            </a:r>
          </a:p>
          <a:p>
            <a:pPr lvl="1"/>
            <a:r>
              <a:rPr lang="en-GB" dirty="0"/>
              <a:t>E.g. crossbar</a:t>
            </a:r>
          </a:p>
          <a:p>
            <a:pPr lvl="1"/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851920" y="3645024"/>
            <a:ext cx="5112568" cy="2492609"/>
            <a:chOff x="182314" y="1412776"/>
            <a:chExt cx="8782174" cy="4411325"/>
          </a:xfrm>
        </p:grpSpPr>
        <p:grpSp>
          <p:nvGrpSpPr>
            <p:cNvPr id="6" name="Group 5"/>
            <p:cNvGrpSpPr/>
            <p:nvPr/>
          </p:nvGrpSpPr>
          <p:grpSpPr>
            <a:xfrm>
              <a:off x="182314" y="1592796"/>
              <a:ext cx="1047594" cy="4104456"/>
              <a:chOff x="182314" y="1592796"/>
              <a:chExt cx="1047594" cy="4104456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82314" y="1592796"/>
                <a:ext cx="1047594" cy="360040"/>
                <a:chOff x="192087" y="2204864"/>
                <a:chExt cx="1047594" cy="360040"/>
              </a:xfrm>
            </p:grpSpPr>
            <p:sp>
              <p:nvSpPr>
                <p:cNvPr id="73" name="Cube 72"/>
                <p:cNvSpPr/>
                <p:nvPr/>
              </p:nvSpPr>
              <p:spPr>
                <a:xfrm>
                  <a:off x="591609" y="2204864"/>
                  <a:ext cx="648072" cy="360040"/>
                </a:xfrm>
                <a:prstGeom prst="cub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74" name="Right Arrow 73"/>
                <p:cNvSpPr/>
                <p:nvPr/>
              </p:nvSpPr>
              <p:spPr>
                <a:xfrm>
                  <a:off x="192087" y="2276872"/>
                  <a:ext cx="384175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182314" y="2840935"/>
                <a:ext cx="1047594" cy="360040"/>
                <a:chOff x="192087" y="2204864"/>
                <a:chExt cx="1047594" cy="360040"/>
              </a:xfrm>
            </p:grpSpPr>
            <p:sp>
              <p:nvSpPr>
                <p:cNvPr id="71" name="Cube 70"/>
                <p:cNvSpPr/>
                <p:nvPr/>
              </p:nvSpPr>
              <p:spPr>
                <a:xfrm>
                  <a:off x="591609" y="2204864"/>
                  <a:ext cx="648072" cy="360040"/>
                </a:xfrm>
                <a:prstGeom prst="cub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72" name="Right Arrow 71"/>
                <p:cNvSpPr/>
                <p:nvPr/>
              </p:nvSpPr>
              <p:spPr>
                <a:xfrm>
                  <a:off x="192087" y="2276872"/>
                  <a:ext cx="384175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82314" y="4089074"/>
                <a:ext cx="1047594" cy="360040"/>
                <a:chOff x="192087" y="2204864"/>
                <a:chExt cx="1047594" cy="360040"/>
              </a:xfrm>
            </p:grpSpPr>
            <p:sp>
              <p:nvSpPr>
                <p:cNvPr id="69" name="Cube 68"/>
                <p:cNvSpPr/>
                <p:nvPr/>
              </p:nvSpPr>
              <p:spPr>
                <a:xfrm>
                  <a:off x="591609" y="2204864"/>
                  <a:ext cx="648072" cy="360040"/>
                </a:xfrm>
                <a:prstGeom prst="cub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70" name="Right Arrow 69"/>
                <p:cNvSpPr/>
                <p:nvPr/>
              </p:nvSpPr>
              <p:spPr>
                <a:xfrm>
                  <a:off x="192087" y="2276872"/>
                  <a:ext cx="384175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182314" y="5337212"/>
                <a:ext cx="1047594" cy="360040"/>
                <a:chOff x="192087" y="2204864"/>
                <a:chExt cx="1047594" cy="360040"/>
              </a:xfrm>
            </p:grpSpPr>
            <p:sp>
              <p:nvSpPr>
                <p:cNvPr id="67" name="Cube 66"/>
                <p:cNvSpPr/>
                <p:nvPr/>
              </p:nvSpPr>
              <p:spPr>
                <a:xfrm>
                  <a:off x="591609" y="2204864"/>
                  <a:ext cx="648072" cy="360040"/>
                </a:xfrm>
                <a:prstGeom prst="cub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68" name="Right Arrow 67"/>
                <p:cNvSpPr/>
                <p:nvPr/>
              </p:nvSpPr>
              <p:spPr>
                <a:xfrm>
                  <a:off x="192087" y="2276872"/>
                  <a:ext cx="384175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7971723" y="1592796"/>
              <a:ext cx="992765" cy="4104456"/>
              <a:chOff x="7707826" y="1592796"/>
              <a:chExt cx="992765" cy="4104456"/>
            </a:xfrm>
          </p:grpSpPr>
          <p:sp>
            <p:nvSpPr>
              <p:cNvPr id="55" name="Cube 54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7" name="Cube 56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9" name="Cube 58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0" name="Right Arrow 59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2" name="Right Arrow 61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627784" y="1592796"/>
              <a:ext cx="576064" cy="453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/>
                <a:t>PP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27784" y="2809664"/>
              <a:ext cx="576064" cy="453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/>
                <a:t>PP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7784" y="4026532"/>
              <a:ext cx="576064" cy="453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/>
                <a:t>PP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7784" y="5243399"/>
              <a:ext cx="576064" cy="453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/>
                <a:t>PP</a:t>
              </a:r>
            </a:p>
          </p:txBody>
        </p:sp>
        <p:sp>
          <p:nvSpPr>
            <p:cNvPr id="12" name="Cube 11"/>
            <p:cNvSpPr/>
            <p:nvPr/>
          </p:nvSpPr>
          <p:spPr>
            <a:xfrm>
              <a:off x="1578676" y="1412776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3" name="Cube 12"/>
            <p:cNvSpPr/>
            <p:nvPr/>
          </p:nvSpPr>
          <p:spPr>
            <a:xfrm>
              <a:off x="1578676" y="2647814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4" name="Cube 13"/>
            <p:cNvSpPr/>
            <p:nvPr/>
          </p:nvSpPr>
          <p:spPr>
            <a:xfrm>
              <a:off x="1578676" y="3882852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5" name="Cube 14"/>
            <p:cNvSpPr/>
            <p:nvPr/>
          </p:nvSpPr>
          <p:spPr>
            <a:xfrm>
              <a:off x="1578676" y="5117891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6" name="Cube 15"/>
            <p:cNvSpPr/>
            <p:nvPr/>
          </p:nvSpPr>
          <p:spPr>
            <a:xfrm>
              <a:off x="6924129" y="1414118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7" name="Cube 16"/>
            <p:cNvSpPr/>
            <p:nvPr/>
          </p:nvSpPr>
          <p:spPr>
            <a:xfrm>
              <a:off x="6924129" y="2649156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8" name="Cube 17"/>
            <p:cNvSpPr/>
            <p:nvPr/>
          </p:nvSpPr>
          <p:spPr>
            <a:xfrm>
              <a:off x="6924129" y="3884194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9" name="Cube 18"/>
            <p:cNvSpPr/>
            <p:nvPr/>
          </p:nvSpPr>
          <p:spPr>
            <a:xfrm>
              <a:off x="6924129" y="5119233"/>
              <a:ext cx="761076" cy="7048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187624" y="166692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1187624" y="291629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187624" y="416566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187624" y="5415035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7587548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587548" y="2914176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7587548" y="4163548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7587548" y="5412919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235019" y="1664804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235019" y="2914176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2235019" y="4163548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2235019" y="5412919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097668" y="1567705"/>
              <a:ext cx="1554452" cy="4246508"/>
              <a:chOff x="3995936" y="1593670"/>
              <a:chExt cx="1554452" cy="4246508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3995936" y="1593670"/>
                <a:ext cx="1554452" cy="4246508"/>
              </a:xfrm>
              <a:prstGeom prst="cube">
                <a:avLst>
                  <a:gd name="adj" fmla="val 1242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4055463" y="1996381"/>
                <a:ext cx="1236617" cy="3664867"/>
                <a:chOff x="4055463" y="2316480"/>
                <a:chExt cx="1236617" cy="3301223"/>
              </a:xfrm>
            </p:grpSpPr>
            <p:sp>
              <p:nvSpPr>
                <p:cNvPr id="53" name="Freeform 52"/>
                <p:cNvSpPr/>
                <p:nvPr/>
              </p:nvSpPr>
              <p:spPr>
                <a:xfrm>
                  <a:off x="4055463" y="2316480"/>
                  <a:ext cx="1236617" cy="3300549"/>
                </a:xfrm>
                <a:custGeom>
                  <a:avLst/>
                  <a:gdLst>
                    <a:gd name="connsiteX0" fmla="*/ 0 w 1236617"/>
                    <a:gd name="connsiteY0" fmla="*/ 0 h 3300549"/>
                    <a:gd name="connsiteX1" fmla="*/ 313508 w 1236617"/>
                    <a:gd name="connsiteY1" fmla="*/ 0 h 3300549"/>
                    <a:gd name="connsiteX2" fmla="*/ 905691 w 1236617"/>
                    <a:gd name="connsiteY2" fmla="*/ 3300549 h 3300549"/>
                    <a:gd name="connsiteX3" fmla="*/ 1236617 w 1236617"/>
                    <a:gd name="connsiteY3" fmla="*/ 3300549 h 3300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6617" h="3300549">
                      <a:moveTo>
                        <a:pt x="0" y="0"/>
                      </a:moveTo>
                      <a:lnTo>
                        <a:pt x="313508" y="0"/>
                      </a:lnTo>
                      <a:lnTo>
                        <a:pt x="905691" y="3300549"/>
                      </a:lnTo>
                      <a:lnTo>
                        <a:pt x="1236617" y="3300549"/>
                      </a:lnTo>
                    </a:path>
                  </a:pathLst>
                </a:custGeom>
                <a:noFill/>
                <a:ln w="38100"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 flipV="1">
                  <a:off x="4055463" y="2317154"/>
                  <a:ext cx="1236617" cy="3300549"/>
                </a:xfrm>
                <a:custGeom>
                  <a:avLst/>
                  <a:gdLst>
                    <a:gd name="connsiteX0" fmla="*/ 0 w 1236617"/>
                    <a:gd name="connsiteY0" fmla="*/ 0 h 3300549"/>
                    <a:gd name="connsiteX1" fmla="*/ 313508 w 1236617"/>
                    <a:gd name="connsiteY1" fmla="*/ 0 h 3300549"/>
                    <a:gd name="connsiteX2" fmla="*/ 905691 w 1236617"/>
                    <a:gd name="connsiteY2" fmla="*/ 3300549 h 3300549"/>
                    <a:gd name="connsiteX3" fmla="*/ 1236617 w 1236617"/>
                    <a:gd name="connsiteY3" fmla="*/ 3300549 h 3300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6617" h="3300549">
                      <a:moveTo>
                        <a:pt x="0" y="0"/>
                      </a:moveTo>
                      <a:lnTo>
                        <a:pt x="313508" y="0"/>
                      </a:lnTo>
                      <a:lnTo>
                        <a:pt x="905691" y="3300549"/>
                      </a:lnTo>
                      <a:lnTo>
                        <a:pt x="1236617" y="3300549"/>
                      </a:lnTo>
                    </a:path>
                  </a:pathLst>
                </a:custGeom>
                <a:noFill/>
                <a:ln w="38100"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GB" sz="1400"/>
                </a:p>
              </p:txBody>
            </p:sp>
          </p:grpSp>
        </p:grpSp>
        <p:grpSp>
          <p:nvGrpSpPr>
            <p:cNvPr id="33" name="Group 32"/>
            <p:cNvGrpSpPr/>
            <p:nvPr/>
          </p:nvGrpSpPr>
          <p:grpSpPr>
            <a:xfrm>
              <a:off x="5946711" y="1595947"/>
              <a:ext cx="992765" cy="4104456"/>
              <a:chOff x="7707826" y="1592796"/>
              <a:chExt cx="992765" cy="4104456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</p:grpSp>
        <p:sp>
          <p:nvSpPr>
            <p:cNvPr id="34" name="Right Arrow 33"/>
            <p:cNvSpPr/>
            <p:nvPr/>
          </p:nvSpPr>
          <p:spPr>
            <a:xfrm>
              <a:off x="5555977" y="1684081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555977" y="293345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5555977" y="4182825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555977" y="5432196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38" name="Oval 37"/>
            <p:cNvSpPr/>
            <p:nvPr/>
          </p:nvSpPr>
          <p:spPr>
            <a:xfrm>
              <a:off x="3564659" y="1592796"/>
              <a:ext cx="513516" cy="422141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sz="1600" dirty="0">
                  <a:solidFill>
                    <a:srgbClr val="002060"/>
                  </a:solidFill>
                </a:rPr>
                <a:t>SCH</a:t>
              </a: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3173925" y="1643608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3173925" y="2892980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3173925" y="4142352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3173925" y="5391723"/>
              <a:ext cx="3841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/>
            </a:p>
          </p:txBody>
        </p:sp>
      </p:grpSp>
    </p:spTree>
    <p:extLst>
      <p:ext uri="{BB962C8B-B14F-4D97-AF65-F5344CB8AC3E}">
        <p14:creationId xmlns:p14="http://schemas.microsoft.com/office/powerpoint/2010/main" val="38779565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5556" y="1801045"/>
            <a:ext cx="953443" cy="3927186"/>
            <a:chOff x="182314" y="1592796"/>
            <a:chExt cx="1047594" cy="4104456"/>
          </a:xfrm>
        </p:grpSpPr>
        <p:grpSp>
          <p:nvGrpSpPr>
            <p:cNvPr id="62" name="Group 61"/>
            <p:cNvGrpSpPr/>
            <p:nvPr/>
          </p:nvGrpSpPr>
          <p:grpSpPr>
            <a:xfrm>
              <a:off x="182314" y="1592796"/>
              <a:ext cx="1047594" cy="360040"/>
              <a:chOff x="192087" y="2204864"/>
              <a:chExt cx="1047594" cy="360040"/>
            </a:xfrm>
          </p:grpSpPr>
          <p:sp>
            <p:nvSpPr>
              <p:cNvPr id="72" name="Cube 71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73" name="Right Arrow 72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82314" y="2840935"/>
              <a:ext cx="1047594" cy="360040"/>
              <a:chOff x="192087" y="2204864"/>
              <a:chExt cx="1047594" cy="360040"/>
            </a:xfrm>
          </p:grpSpPr>
          <p:sp>
            <p:nvSpPr>
              <p:cNvPr id="70" name="Cube 69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71" name="Right Arrow 70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82314" y="4089074"/>
              <a:ext cx="1047594" cy="360040"/>
              <a:chOff x="192087" y="2204864"/>
              <a:chExt cx="1047594" cy="360040"/>
            </a:xfrm>
          </p:grpSpPr>
          <p:sp>
            <p:nvSpPr>
              <p:cNvPr id="68" name="Cube 67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9" name="Right Arrow 68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82314" y="5337212"/>
              <a:ext cx="1047594" cy="360040"/>
              <a:chOff x="192087" y="2204864"/>
              <a:chExt cx="1047594" cy="360040"/>
            </a:xfrm>
          </p:grpSpPr>
          <p:sp>
            <p:nvSpPr>
              <p:cNvPr id="66" name="Cube 65"/>
              <p:cNvSpPr/>
              <p:nvPr/>
            </p:nvSpPr>
            <p:spPr>
              <a:xfrm>
                <a:off x="591609" y="220486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7" name="Right Arrow 66"/>
              <p:cNvSpPr/>
              <p:nvPr/>
            </p:nvSpPr>
            <p:spPr>
              <a:xfrm>
                <a:off x="192087" y="227687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400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2801243" y="1801045"/>
            <a:ext cx="524291" cy="434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/>
              <a:t>PP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1243" y="2965357"/>
            <a:ext cx="524291" cy="434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/>
              <a:t>PP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1243" y="4129669"/>
            <a:ext cx="524291" cy="434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/>
              <a:t>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01243" y="5293979"/>
            <a:ext cx="524291" cy="434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/>
              <a:t>PP</a:t>
            </a:r>
          </a:p>
        </p:txBody>
      </p:sp>
      <p:sp>
        <p:nvSpPr>
          <p:cNvPr id="11" name="Cube 10"/>
          <p:cNvSpPr/>
          <p:nvPr/>
        </p:nvSpPr>
        <p:spPr>
          <a:xfrm>
            <a:off x="1846422" y="1628800"/>
            <a:ext cx="692675" cy="674425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NIF</a:t>
            </a:r>
          </a:p>
        </p:txBody>
      </p:sp>
      <p:sp>
        <p:nvSpPr>
          <p:cNvPr id="12" name="Cube 11"/>
          <p:cNvSpPr/>
          <p:nvPr/>
        </p:nvSpPr>
        <p:spPr>
          <a:xfrm>
            <a:off x="1846422" y="2810497"/>
            <a:ext cx="692675" cy="674425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NIF</a:t>
            </a:r>
          </a:p>
        </p:txBody>
      </p:sp>
      <p:sp>
        <p:nvSpPr>
          <p:cNvPr id="13" name="Cube 12"/>
          <p:cNvSpPr/>
          <p:nvPr/>
        </p:nvSpPr>
        <p:spPr>
          <a:xfrm>
            <a:off x="1846422" y="3992194"/>
            <a:ext cx="692675" cy="674425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NIF</a:t>
            </a:r>
          </a:p>
        </p:txBody>
      </p:sp>
      <p:sp>
        <p:nvSpPr>
          <p:cNvPr id="14" name="Cube 13"/>
          <p:cNvSpPr/>
          <p:nvPr/>
        </p:nvSpPr>
        <p:spPr>
          <a:xfrm>
            <a:off x="1846422" y="5173892"/>
            <a:ext cx="692675" cy="674425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NIF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490515" y="1871968"/>
            <a:ext cx="349648" cy="20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20" name="Right Arrow 19"/>
          <p:cNvSpPr/>
          <p:nvPr/>
        </p:nvSpPr>
        <p:spPr>
          <a:xfrm>
            <a:off x="1490515" y="3067380"/>
            <a:ext cx="349648" cy="20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21" name="Right Arrow 20"/>
          <p:cNvSpPr/>
          <p:nvPr/>
        </p:nvSpPr>
        <p:spPr>
          <a:xfrm>
            <a:off x="1490515" y="4262791"/>
            <a:ext cx="349648" cy="20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22" name="Right Arrow 21"/>
          <p:cNvSpPr/>
          <p:nvPr/>
        </p:nvSpPr>
        <p:spPr>
          <a:xfrm>
            <a:off x="1490515" y="5458202"/>
            <a:ext cx="349648" cy="20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27" name="Right Arrow 26"/>
          <p:cNvSpPr/>
          <p:nvPr/>
        </p:nvSpPr>
        <p:spPr>
          <a:xfrm>
            <a:off x="2443777" y="1869943"/>
            <a:ext cx="349648" cy="20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28" name="Right Arrow 27"/>
          <p:cNvSpPr/>
          <p:nvPr/>
        </p:nvSpPr>
        <p:spPr>
          <a:xfrm>
            <a:off x="2443777" y="3065355"/>
            <a:ext cx="349648" cy="20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29" name="Right Arrow 28"/>
          <p:cNvSpPr/>
          <p:nvPr/>
        </p:nvSpPr>
        <p:spPr>
          <a:xfrm>
            <a:off x="2443777" y="4260767"/>
            <a:ext cx="349648" cy="20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30" name="Right Arrow 29"/>
          <p:cNvSpPr/>
          <p:nvPr/>
        </p:nvSpPr>
        <p:spPr>
          <a:xfrm>
            <a:off x="2443777" y="5456178"/>
            <a:ext cx="349648" cy="20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38" name="Right Arrow 37"/>
          <p:cNvSpPr/>
          <p:nvPr/>
        </p:nvSpPr>
        <p:spPr>
          <a:xfrm>
            <a:off x="3298300" y="1849662"/>
            <a:ext cx="349648" cy="20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39" name="Right Arrow 38"/>
          <p:cNvSpPr/>
          <p:nvPr/>
        </p:nvSpPr>
        <p:spPr>
          <a:xfrm>
            <a:off x="3298300" y="3045074"/>
            <a:ext cx="349648" cy="20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40" name="Right Arrow 39"/>
          <p:cNvSpPr/>
          <p:nvPr/>
        </p:nvSpPr>
        <p:spPr>
          <a:xfrm>
            <a:off x="3298300" y="4240486"/>
            <a:ext cx="349648" cy="20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41" name="Right Arrow 40"/>
          <p:cNvSpPr/>
          <p:nvPr/>
        </p:nvSpPr>
        <p:spPr>
          <a:xfrm>
            <a:off x="3298300" y="5435897"/>
            <a:ext cx="349648" cy="20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grpSp>
        <p:nvGrpSpPr>
          <p:cNvPr id="78" name="Group 77"/>
          <p:cNvGrpSpPr/>
          <p:nvPr/>
        </p:nvGrpSpPr>
        <p:grpSpPr>
          <a:xfrm>
            <a:off x="4283968" y="1563039"/>
            <a:ext cx="524291" cy="986634"/>
            <a:chOff x="3882859" y="1539039"/>
            <a:chExt cx="524291" cy="986634"/>
          </a:xfrm>
        </p:grpSpPr>
        <p:sp>
          <p:nvSpPr>
            <p:cNvPr id="74" name="Rectangle 73"/>
            <p:cNvSpPr/>
            <p:nvPr/>
          </p:nvSpPr>
          <p:spPr>
            <a:xfrm>
              <a:off x="3882859" y="1539039"/>
              <a:ext cx="524291" cy="161769"/>
            </a:xfrm>
            <a:prstGeom prst="rect">
              <a:avLst/>
            </a:prstGeom>
            <a:solidFill>
              <a:schemeClr val="tx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82859" y="1814342"/>
              <a:ext cx="524291" cy="161769"/>
            </a:xfrm>
            <a:prstGeom prst="rect">
              <a:avLst/>
            </a:prstGeom>
            <a:solidFill>
              <a:schemeClr val="tx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882859" y="2088601"/>
              <a:ext cx="524291" cy="161769"/>
            </a:xfrm>
            <a:prstGeom prst="rect">
              <a:avLst/>
            </a:prstGeom>
            <a:solidFill>
              <a:schemeClr val="tx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882859" y="2363904"/>
              <a:ext cx="524291" cy="161769"/>
            </a:xfrm>
            <a:prstGeom prst="rect">
              <a:avLst/>
            </a:prstGeom>
            <a:solidFill>
              <a:schemeClr val="tx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277959" y="4942580"/>
            <a:ext cx="524291" cy="986634"/>
            <a:chOff x="3882859" y="1539039"/>
            <a:chExt cx="524291" cy="986634"/>
          </a:xfrm>
        </p:grpSpPr>
        <p:sp>
          <p:nvSpPr>
            <p:cNvPr id="80" name="Rectangle 79"/>
            <p:cNvSpPr/>
            <p:nvPr/>
          </p:nvSpPr>
          <p:spPr>
            <a:xfrm>
              <a:off x="3882859" y="1539039"/>
              <a:ext cx="524291" cy="161769"/>
            </a:xfrm>
            <a:prstGeom prst="rect">
              <a:avLst/>
            </a:prstGeom>
            <a:solidFill>
              <a:schemeClr val="tx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882859" y="1814342"/>
              <a:ext cx="524291" cy="161769"/>
            </a:xfrm>
            <a:prstGeom prst="rect">
              <a:avLst/>
            </a:prstGeom>
            <a:solidFill>
              <a:schemeClr val="tx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882859" y="2088601"/>
              <a:ext cx="524291" cy="161769"/>
            </a:xfrm>
            <a:prstGeom prst="rect">
              <a:avLst/>
            </a:prstGeom>
            <a:solidFill>
              <a:schemeClr val="tx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82859" y="2363904"/>
              <a:ext cx="524291" cy="161769"/>
            </a:xfrm>
            <a:prstGeom prst="rect">
              <a:avLst/>
            </a:prstGeom>
            <a:solidFill>
              <a:schemeClr val="tx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85" name="Cube 84"/>
          <p:cNvSpPr/>
          <p:nvPr/>
        </p:nvSpPr>
        <p:spPr>
          <a:xfrm>
            <a:off x="6981045" y="1891956"/>
            <a:ext cx="558182" cy="349043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86" name="Right Arrow 85"/>
          <p:cNvSpPr/>
          <p:nvPr/>
        </p:nvSpPr>
        <p:spPr>
          <a:xfrm>
            <a:off x="7525992" y="1961764"/>
            <a:ext cx="330889" cy="20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87" name="Cube 86"/>
          <p:cNvSpPr/>
          <p:nvPr/>
        </p:nvSpPr>
        <p:spPr>
          <a:xfrm>
            <a:off x="6056502" y="1724808"/>
            <a:ext cx="655513" cy="683339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NIF</a:t>
            </a:r>
          </a:p>
        </p:txBody>
      </p:sp>
      <p:sp>
        <p:nvSpPr>
          <p:cNvPr id="88" name="Right Arrow 87"/>
          <p:cNvSpPr/>
          <p:nvPr/>
        </p:nvSpPr>
        <p:spPr>
          <a:xfrm>
            <a:off x="6643785" y="1961764"/>
            <a:ext cx="330889" cy="20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cxnSp>
        <p:nvCxnSpPr>
          <p:cNvPr id="90" name="Straight Arrow Connector 89"/>
          <p:cNvCxnSpPr>
            <a:stCxn id="38" idx="3"/>
            <a:endCxn id="74" idx="1"/>
          </p:cNvCxnSpPr>
          <p:nvPr/>
        </p:nvCxnSpPr>
        <p:spPr>
          <a:xfrm flipV="1">
            <a:off x="3647948" y="1643924"/>
            <a:ext cx="636020" cy="309085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75" idx="1"/>
          </p:cNvCxnSpPr>
          <p:nvPr/>
        </p:nvCxnSpPr>
        <p:spPr>
          <a:xfrm flipV="1">
            <a:off x="3647948" y="1919227"/>
            <a:ext cx="636020" cy="1208389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0" idx="3"/>
            <a:endCxn id="76" idx="1"/>
          </p:cNvCxnSpPr>
          <p:nvPr/>
        </p:nvCxnSpPr>
        <p:spPr>
          <a:xfrm flipV="1">
            <a:off x="3647948" y="2193486"/>
            <a:ext cx="636020" cy="215034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77" idx="1"/>
          </p:cNvCxnSpPr>
          <p:nvPr/>
        </p:nvCxnSpPr>
        <p:spPr>
          <a:xfrm flipV="1">
            <a:off x="3641939" y="2468789"/>
            <a:ext cx="642029" cy="3098589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38" idx="3"/>
            <a:endCxn id="80" idx="1"/>
          </p:cNvCxnSpPr>
          <p:nvPr/>
        </p:nvCxnSpPr>
        <p:spPr>
          <a:xfrm>
            <a:off x="3647948" y="1953009"/>
            <a:ext cx="630011" cy="307045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9" idx="3"/>
            <a:endCxn id="81" idx="1"/>
          </p:cNvCxnSpPr>
          <p:nvPr/>
        </p:nvCxnSpPr>
        <p:spPr>
          <a:xfrm>
            <a:off x="3647948" y="3148421"/>
            <a:ext cx="630011" cy="215034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82" idx="1"/>
          </p:cNvCxnSpPr>
          <p:nvPr/>
        </p:nvCxnSpPr>
        <p:spPr>
          <a:xfrm>
            <a:off x="3652352" y="4323597"/>
            <a:ext cx="625607" cy="124943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83" idx="1"/>
          </p:cNvCxnSpPr>
          <p:nvPr/>
        </p:nvCxnSpPr>
        <p:spPr>
          <a:xfrm>
            <a:off x="3641939" y="5533674"/>
            <a:ext cx="636020" cy="31465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rapezoid 107"/>
          <p:cNvSpPr/>
          <p:nvPr/>
        </p:nvSpPr>
        <p:spPr>
          <a:xfrm rot="5400000">
            <a:off x="4902628" y="1805411"/>
            <a:ext cx="1056066" cy="552010"/>
          </a:xfrm>
          <a:prstGeom prst="trapezoid">
            <a:avLst>
              <a:gd name="adj" fmla="val 4660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4802250" y="1641463"/>
            <a:ext cx="342421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4802250" y="1917238"/>
            <a:ext cx="342421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4802250" y="2193013"/>
            <a:ext cx="342421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4802250" y="2468788"/>
            <a:ext cx="342421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5706666" y="2112601"/>
            <a:ext cx="342421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ube 115"/>
          <p:cNvSpPr/>
          <p:nvPr/>
        </p:nvSpPr>
        <p:spPr>
          <a:xfrm>
            <a:off x="6993464" y="5263179"/>
            <a:ext cx="558182" cy="349043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117" name="Right Arrow 116"/>
          <p:cNvSpPr/>
          <p:nvPr/>
        </p:nvSpPr>
        <p:spPr>
          <a:xfrm>
            <a:off x="7538411" y="5332987"/>
            <a:ext cx="330889" cy="20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118" name="Cube 117"/>
          <p:cNvSpPr/>
          <p:nvPr/>
        </p:nvSpPr>
        <p:spPr>
          <a:xfrm>
            <a:off x="6068921" y="5096031"/>
            <a:ext cx="655513" cy="683339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NIF</a:t>
            </a:r>
          </a:p>
        </p:txBody>
      </p:sp>
      <p:sp>
        <p:nvSpPr>
          <p:cNvPr id="119" name="Right Arrow 118"/>
          <p:cNvSpPr/>
          <p:nvPr/>
        </p:nvSpPr>
        <p:spPr>
          <a:xfrm>
            <a:off x="6656204" y="5332987"/>
            <a:ext cx="330889" cy="20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400"/>
          </a:p>
        </p:txBody>
      </p:sp>
      <p:sp>
        <p:nvSpPr>
          <p:cNvPr id="120" name="Trapezoid 119"/>
          <p:cNvSpPr/>
          <p:nvPr/>
        </p:nvSpPr>
        <p:spPr>
          <a:xfrm rot="5400000">
            <a:off x="4915047" y="5176634"/>
            <a:ext cx="1056066" cy="552010"/>
          </a:xfrm>
          <a:prstGeom prst="trapezoid">
            <a:avLst>
              <a:gd name="adj" fmla="val 4660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4814669" y="5012686"/>
            <a:ext cx="342421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4814669" y="5288461"/>
            <a:ext cx="342421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814669" y="5564236"/>
            <a:ext cx="342421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814669" y="5840011"/>
            <a:ext cx="342421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5719085" y="5483824"/>
            <a:ext cx="342421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5508104" y="2708920"/>
            <a:ext cx="0" cy="223366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5793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556792"/>
            <a:ext cx="8374063" cy="4067175"/>
          </a:xfrm>
        </p:spPr>
        <p:txBody>
          <a:bodyPr/>
          <a:lstStyle/>
          <a:p>
            <a:r>
              <a:rPr lang="en-GB" dirty="0"/>
              <a:t>… This is also queueing</a:t>
            </a:r>
          </a:p>
          <a:p>
            <a:r>
              <a:rPr lang="en-GB" dirty="0"/>
              <a:t>Challenge: SCALE</a:t>
            </a:r>
          </a:p>
          <a:p>
            <a:pPr lvl="1"/>
            <a:r>
              <a:rPr lang="en-GB" dirty="0"/>
              <a:t>So you can do it with 4 ports</a:t>
            </a:r>
          </a:p>
          <a:p>
            <a:pPr lvl="1"/>
            <a:r>
              <a:rPr lang="en-GB" dirty="0"/>
              <a:t>Can you do it with 32? 128? 256?</a:t>
            </a:r>
          </a:p>
          <a:p>
            <a:r>
              <a:rPr lang="en-GB" dirty="0"/>
              <a:t>Not just resource / area</a:t>
            </a:r>
          </a:p>
          <a:p>
            <a:pPr lvl="1"/>
            <a:r>
              <a:rPr lang="en-GB" dirty="0"/>
              <a:t>Computation time – being able to examine and choose between all available inputs</a:t>
            </a:r>
          </a:p>
          <a:p>
            <a:r>
              <a:rPr lang="en-GB" dirty="0"/>
              <a:t>Eventually: </a:t>
            </a:r>
            <a:br>
              <a:rPr lang="en-GB" dirty="0"/>
            </a:br>
            <a:r>
              <a:rPr lang="en-GB" dirty="0"/>
              <a:t>Packets must be sent out on packet boundaries </a:t>
            </a:r>
            <a:br>
              <a:rPr lang="en-GB" dirty="0"/>
            </a:br>
            <a:r>
              <a:rPr lang="en-GB" dirty="0"/>
              <a:t>do not interleave packets!</a:t>
            </a:r>
          </a:p>
        </p:txBody>
      </p:sp>
    </p:spTree>
    <p:extLst>
      <p:ext uri="{BB962C8B-B14F-4D97-AF65-F5344CB8AC3E}">
        <p14:creationId xmlns:p14="http://schemas.microsoft.com/office/powerpoint/2010/main" val="165046051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P51: High Performance Networking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/>
              <a:t>Lecture 4: Low Latency Devices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394121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Dr Noa Zilberman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/>
              </a:rPr>
              <a:t>noa.zilberman@cl.cam.ac.uk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8304" y="551723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Lent 2017/18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003E-9B73-E269-0986-D74B7ACB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B648E6F-1410-A335-148D-B891F44D5018}"/>
              </a:ext>
            </a:extLst>
          </p:cNvPr>
          <p:cNvSpPr txBox="1">
            <a:spLocks/>
          </p:cNvSpPr>
          <p:nvPr/>
        </p:nvSpPr>
        <p:spPr bwMode="auto">
          <a:xfrm>
            <a:off x="384175" y="2774950"/>
            <a:ext cx="837406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GB" dirty="0"/>
              <a:t>Low Latency Devices</a:t>
            </a:r>
          </a:p>
        </p:txBody>
      </p:sp>
    </p:spTree>
    <p:extLst>
      <p:ext uri="{BB962C8B-B14F-4D97-AF65-F5344CB8AC3E}">
        <p14:creationId xmlns:p14="http://schemas.microsoft.com/office/powerpoint/2010/main" val="35563651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6586"/>
            <a:ext cx="8374063" cy="406717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/>
              <a:t>We have discussed the need for differing clock frequencies required in different places in the design.</a:t>
            </a:r>
          </a:p>
          <a:p>
            <a:pPr>
              <a:spcAft>
                <a:spcPts val="0"/>
              </a:spcAft>
            </a:pPr>
            <a:r>
              <a:rPr lang="en-GB" dirty="0"/>
              <a:t>Crossing clock domains requires careful handling</a:t>
            </a:r>
          </a:p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Crossing Clock Domains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7624" y="2996952"/>
          <a:ext cx="110378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>
                  <a:extLst>
                    <a:ext uri="{9D8B030D-6E8A-4147-A177-3AD203B41FA5}">
                      <a16:colId xmlns:a16="http://schemas.microsoft.com/office/drawing/2014/main" val="1251132300"/>
                    </a:ext>
                  </a:extLst>
                </a:gridCol>
              </a:tblGrid>
              <a:tr h="1418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1383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68823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2677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57774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69073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51129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559496" y="2698889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559496" y="5191512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2949" y="235892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Data 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3180" y="54795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Data Out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1560" y="2986921"/>
            <a:ext cx="576064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1560" y="5189865"/>
            <a:ext cx="576064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8795" y="262762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</a:rPr>
              <a:t>Clk</a:t>
            </a:r>
            <a:r>
              <a:rPr lang="en-GB" dirty="0">
                <a:solidFill>
                  <a:srgbClr val="002060"/>
                </a:solidFill>
              </a:rPr>
              <a:t> 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501" y="482639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</a:rPr>
              <a:t>Clk</a:t>
            </a:r>
            <a:r>
              <a:rPr lang="en-GB" dirty="0">
                <a:solidFill>
                  <a:srgbClr val="002060"/>
                </a:solidFill>
              </a:rPr>
              <a:t> Out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175" y="582372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Asynchronous FIFO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253522" y="2996952"/>
          <a:ext cx="110378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>
                  <a:extLst>
                    <a:ext uri="{9D8B030D-6E8A-4147-A177-3AD203B41FA5}">
                      <a16:colId xmlns:a16="http://schemas.microsoft.com/office/drawing/2014/main" val="1251132300"/>
                    </a:ext>
                  </a:extLst>
                </a:gridCol>
              </a:tblGrid>
              <a:tr h="1418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1383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68823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2677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57774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69073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51129"/>
                  </a:ext>
                </a:extLst>
              </a:tr>
            </a:tbl>
          </a:graphicData>
        </a:graphic>
      </p:graphicFrame>
      <p:sp>
        <p:nvSpPr>
          <p:cNvPr id="17" name="Down Arrow 16"/>
          <p:cNvSpPr/>
          <p:nvPr/>
        </p:nvSpPr>
        <p:spPr>
          <a:xfrm>
            <a:off x="3625394" y="2698889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625394" y="5191512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0182" y="235892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4 x 25G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39078" y="547954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10 x 10G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3848" y="582372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Gear Box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420544" y="2996952"/>
          <a:ext cx="110378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>
                  <a:extLst>
                    <a:ext uri="{9D8B030D-6E8A-4147-A177-3AD203B41FA5}">
                      <a16:colId xmlns:a16="http://schemas.microsoft.com/office/drawing/2014/main" val="1251132300"/>
                    </a:ext>
                  </a:extLst>
                </a:gridCol>
              </a:tblGrid>
              <a:tr h="1418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1383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68823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2677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57774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69073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51129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5799983" y="3573016"/>
            <a:ext cx="576064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521578" y="5011063"/>
            <a:ext cx="576064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80935" y="3249850"/>
            <a:ext cx="114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Write </a:t>
            </a:r>
            <a:r>
              <a:rPr lang="en-GB" dirty="0" err="1">
                <a:solidFill>
                  <a:srgbClr val="002060"/>
                </a:solidFill>
              </a:rPr>
              <a:t>Clk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Write </a:t>
            </a:r>
            <a:r>
              <a:rPr lang="en-GB" dirty="0" err="1">
                <a:solidFill>
                  <a:srgbClr val="002060"/>
                </a:solidFill>
              </a:rPr>
              <a:t>Ptr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52328" y="4696822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Read </a:t>
            </a:r>
            <a:r>
              <a:rPr lang="en-GB" dirty="0" err="1">
                <a:solidFill>
                  <a:srgbClr val="002060"/>
                </a:solidFill>
              </a:rPr>
              <a:t>Clk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Read </a:t>
            </a:r>
            <a:r>
              <a:rPr lang="en-GB" dirty="0" err="1">
                <a:solidFill>
                  <a:srgbClr val="002060"/>
                </a:solidFill>
              </a:rPr>
              <a:t>Ptr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6176" y="582372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Synchronizer</a:t>
            </a:r>
          </a:p>
        </p:txBody>
      </p:sp>
    </p:spTree>
    <p:extLst>
      <p:ext uri="{BB962C8B-B14F-4D97-AF65-F5344CB8AC3E}">
        <p14:creationId xmlns:p14="http://schemas.microsoft.com/office/powerpoint/2010/main" val="10652398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6586"/>
            <a:ext cx="8374063" cy="406717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/>
              <a:t>Why do we care about clock domain crossing?</a:t>
            </a:r>
          </a:p>
          <a:p>
            <a:pPr>
              <a:spcAft>
                <a:spcPts val="1200"/>
              </a:spcAft>
            </a:pPr>
            <a:r>
              <a:rPr lang="en-GB" dirty="0"/>
              <a:t>Adds latency</a:t>
            </a:r>
          </a:p>
          <a:p>
            <a:pPr>
              <a:spcAft>
                <a:spcPts val="1200"/>
              </a:spcAft>
            </a:pPr>
            <a:r>
              <a:rPr lang="en-GB" dirty="0"/>
              <a:t>The latency is not deterministic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But bounded</a:t>
            </a:r>
          </a:p>
          <a:p>
            <a:pPr>
              <a:spcAft>
                <a:spcPts val="1200"/>
              </a:spcAft>
            </a:pPr>
            <a:r>
              <a:rPr lang="en-GB" dirty="0"/>
              <a:t>Crossing clock domains multiple times increases the jitter </a:t>
            </a:r>
          </a:p>
          <a:p>
            <a:pPr>
              <a:spcAft>
                <a:spcPts val="1200"/>
              </a:spcAft>
            </a:pPr>
            <a:r>
              <a:rPr lang="en-GB" dirty="0"/>
              <a:t>Using a single clock is often not an option: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Insufficient packet processing rate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Multiple interface clocks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Need speed up (e.g., to handle control events)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Crossing Clock Domains</a:t>
            </a:r>
          </a:p>
        </p:txBody>
      </p:sp>
    </p:spTree>
    <p:extLst>
      <p:ext uri="{BB962C8B-B14F-4D97-AF65-F5344CB8AC3E}">
        <p14:creationId xmlns:p14="http://schemas.microsoft.com/office/powerpoint/2010/main" val="2153622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flow of the data through the device (the network) needs to be regulated</a:t>
            </a:r>
          </a:p>
          <a:p>
            <a:r>
              <a:rPr lang="en-GB" dirty="0"/>
              <a:t>Different events may lead to stopping the data:</a:t>
            </a:r>
          </a:p>
          <a:p>
            <a:pPr lvl="1"/>
            <a:r>
              <a:rPr lang="en-GB" dirty="0"/>
              <a:t>An indication from the destination to stop</a:t>
            </a:r>
          </a:p>
          <a:p>
            <a:pPr lvl="1"/>
            <a:r>
              <a:rPr lang="en-GB" dirty="0"/>
              <a:t>Congestion (e.g. 2 ports sending to 1 port)</a:t>
            </a:r>
          </a:p>
          <a:p>
            <a:pPr lvl="1"/>
            <a:r>
              <a:rPr lang="en-GB" dirty="0"/>
              <a:t>Crossing clock domains</a:t>
            </a:r>
          </a:p>
          <a:p>
            <a:pPr lvl="1"/>
            <a:r>
              <a:rPr lang="en-GB" dirty="0"/>
              <a:t>Rate control</a:t>
            </a:r>
          </a:p>
          <a:p>
            <a:pPr lvl="1"/>
            <a:r>
              <a:rPr lang="en-GB" dirty="0"/>
              <a:t>…</a:t>
            </a:r>
          </a:p>
          <a:p>
            <a:pPr lvl="1"/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5652120" y="4365104"/>
            <a:ext cx="172819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652120" y="5589240"/>
            <a:ext cx="172819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52120" y="41790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521849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 pressure</a:t>
            </a:r>
          </a:p>
        </p:txBody>
      </p:sp>
    </p:spTree>
    <p:extLst>
      <p:ext uri="{BB962C8B-B14F-4D97-AF65-F5344CB8AC3E}">
        <p14:creationId xmlns:p14="http://schemas.microsoft.com/office/powerpoint/2010/main" val="38111023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Providing back pressure is not always allowed</a:t>
            </a:r>
          </a:p>
          <a:p>
            <a:r>
              <a:rPr lang="en-GB" dirty="0"/>
              <a:t>In such cases, need to make amendments in the design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5616" y="3140968"/>
            <a:ext cx="7568977" cy="2899157"/>
            <a:chOff x="256310" y="2564904"/>
            <a:chExt cx="7556050" cy="3115181"/>
          </a:xfrm>
        </p:grpSpPr>
        <p:grpSp>
          <p:nvGrpSpPr>
            <p:cNvPr id="5" name="Group 4"/>
            <p:cNvGrpSpPr/>
            <p:nvPr/>
          </p:nvGrpSpPr>
          <p:grpSpPr>
            <a:xfrm>
              <a:off x="7018616" y="2694163"/>
              <a:ext cx="793744" cy="2896408"/>
              <a:chOff x="7707826" y="1592796"/>
              <a:chExt cx="992765" cy="4104456"/>
            </a:xfrm>
          </p:grpSpPr>
          <p:sp>
            <p:nvSpPr>
              <p:cNvPr id="59" name="Cube 58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0" name="Right Arrow 59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2" name="Right Arrow 61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4" name="Right Arrow 63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6" name="Right Arrow 65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6" name="Cube 5"/>
            <p:cNvSpPr/>
            <p:nvPr/>
          </p:nvSpPr>
          <p:spPr>
            <a:xfrm>
              <a:off x="1043608" y="256712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7" name="Cube 6"/>
            <p:cNvSpPr/>
            <p:nvPr/>
          </p:nvSpPr>
          <p:spPr>
            <a:xfrm>
              <a:off x="1043608" y="3438662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8" name="Cube 7"/>
            <p:cNvSpPr/>
            <p:nvPr/>
          </p:nvSpPr>
          <p:spPr>
            <a:xfrm>
              <a:off x="1043608" y="4310196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9" name="Cube 8"/>
            <p:cNvSpPr/>
            <p:nvPr/>
          </p:nvSpPr>
          <p:spPr>
            <a:xfrm>
              <a:off x="1043608" y="5181731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6181035" y="2568075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1" name="Cube 10"/>
            <p:cNvSpPr/>
            <p:nvPr/>
          </p:nvSpPr>
          <p:spPr>
            <a:xfrm>
              <a:off x="6181035" y="3439609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2" name="Cube 11"/>
            <p:cNvSpPr/>
            <p:nvPr/>
          </p:nvSpPr>
          <p:spPr>
            <a:xfrm>
              <a:off x="6181035" y="4311143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3" name="Cube 12"/>
            <p:cNvSpPr/>
            <p:nvPr/>
          </p:nvSpPr>
          <p:spPr>
            <a:xfrm>
              <a:off x="6181035" y="518267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711458" y="274497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711458" y="362662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711458" y="450827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711458" y="5389925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399562" y="2696387"/>
              <a:ext cx="793744" cy="2896408"/>
              <a:chOff x="7707826" y="1592796"/>
              <a:chExt cx="992765" cy="4104456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7" name="Cube 56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5087159" y="275858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087159" y="364023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087159" y="4521879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087159" y="5403528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3" name="Oval 22"/>
            <p:cNvSpPr/>
            <p:nvPr/>
          </p:nvSpPr>
          <p:spPr>
            <a:xfrm>
              <a:off x="2752809" y="2611627"/>
              <a:ext cx="410571" cy="29789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sz="1600" dirty="0">
                  <a:solidFill>
                    <a:srgbClr val="002060"/>
                  </a:solidFill>
                </a:rPr>
                <a:t>Scheduler</a:t>
              </a:r>
            </a:p>
          </p:txBody>
        </p:sp>
        <p:sp>
          <p:nvSpPr>
            <p:cNvPr id="24" name="Cube 23"/>
            <p:cNvSpPr/>
            <p:nvPr/>
          </p:nvSpPr>
          <p:spPr>
            <a:xfrm>
              <a:off x="3649964" y="2611627"/>
              <a:ext cx="970320" cy="3067511"/>
            </a:xfrm>
            <a:prstGeom prst="cube">
              <a:avLst/>
            </a:prstGeom>
            <a:scene3d>
              <a:camera prst="orthographicFront"/>
              <a:lightRig rig="threePt" dir="t">
                <a:rot lat="0" lon="0" rev="4200000"/>
              </a:lightRig>
            </a:scene3d>
            <a:sp3d extrusionH="317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/>
                <a:t>PP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174373" y="3936069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7159" y="2567128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620284" y="3936068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52242" y="2694163"/>
              <a:ext cx="793744" cy="2896408"/>
              <a:chOff x="7707826" y="1592796"/>
              <a:chExt cx="992765" cy="4104456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1639839" y="275635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639839" y="363800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639839" y="451965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639839" y="5401304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39839" y="2564904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6310" y="2717057"/>
              <a:ext cx="793744" cy="2896408"/>
              <a:chOff x="7707826" y="1592796"/>
              <a:chExt cx="992765" cy="4104456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</p:grpSp>
      <p:cxnSp>
        <p:nvCxnSpPr>
          <p:cNvPr id="67" name="Straight Arrow Connector 66"/>
          <p:cNvCxnSpPr/>
          <p:nvPr/>
        </p:nvCxnSpPr>
        <p:spPr>
          <a:xfrm flipH="1" flipV="1">
            <a:off x="7542094" y="3701287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6673926" y="3701287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4038671" y="4780344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3270084" y="3605952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3270084" y="4417048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3270084" y="5233733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3301867" y="6037174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2439288" y="3632851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439288" y="4443947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2439288" y="5260632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2471071" y="6064073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7559656" y="4509120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6691488" y="4509120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7542094" y="5285269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6673926" y="5285269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7581808" y="6064073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6713640" y="6064073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4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to do if an output queue is congested?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5616" y="3140968"/>
            <a:ext cx="7568977" cy="2899157"/>
            <a:chOff x="256310" y="2564904"/>
            <a:chExt cx="7556050" cy="3115181"/>
          </a:xfrm>
        </p:grpSpPr>
        <p:grpSp>
          <p:nvGrpSpPr>
            <p:cNvPr id="5" name="Group 4"/>
            <p:cNvGrpSpPr/>
            <p:nvPr/>
          </p:nvGrpSpPr>
          <p:grpSpPr>
            <a:xfrm>
              <a:off x="7018616" y="2694163"/>
              <a:ext cx="793744" cy="2896408"/>
              <a:chOff x="7707826" y="1592796"/>
              <a:chExt cx="992765" cy="4104456"/>
            </a:xfrm>
          </p:grpSpPr>
          <p:sp>
            <p:nvSpPr>
              <p:cNvPr id="59" name="Cube 58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0" name="Right Arrow 59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2" name="Right Arrow 61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4" name="Right Arrow 63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6" name="Right Arrow 65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6" name="Cube 5"/>
            <p:cNvSpPr/>
            <p:nvPr/>
          </p:nvSpPr>
          <p:spPr>
            <a:xfrm>
              <a:off x="1043608" y="256712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7" name="Cube 6"/>
            <p:cNvSpPr/>
            <p:nvPr/>
          </p:nvSpPr>
          <p:spPr>
            <a:xfrm>
              <a:off x="1043608" y="3438662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8" name="Cube 7"/>
            <p:cNvSpPr/>
            <p:nvPr/>
          </p:nvSpPr>
          <p:spPr>
            <a:xfrm>
              <a:off x="1043608" y="4310196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9" name="Cube 8"/>
            <p:cNvSpPr/>
            <p:nvPr/>
          </p:nvSpPr>
          <p:spPr>
            <a:xfrm>
              <a:off x="1043608" y="5181731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6181035" y="2568075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1" name="Cube 10"/>
            <p:cNvSpPr/>
            <p:nvPr/>
          </p:nvSpPr>
          <p:spPr>
            <a:xfrm>
              <a:off x="6181035" y="3439609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2" name="Cube 11"/>
            <p:cNvSpPr/>
            <p:nvPr/>
          </p:nvSpPr>
          <p:spPr>
            <a:xfrm>
              <a:off x="6181035" y="4311143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3" name="Cube 12"/>
            <p:cNvSpPr/>
            <p:nvPr/>
          </p:nvSpPr>
          <p:spPr>
            <a:xfrm>
              <a:off x="6181035" y="5182678"/>
              <a:ext cx="608502" cy="49740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</a:rPr>
                <a:t>NIF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711458" y="274497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711458" y="362662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711458" y="450827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711458" y="5389925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399562" y="2696387"/>
              <a:ext cx="793744" cy="2896408"/>
              <a:chOff x="7707826" y="1592796"/>
              <a:chExt cx="992765" cy="4104456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7" name="Cube 56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OQ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5087159" y="275858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087159" y="3640230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087159" y="4521879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087159" y="5403528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3" name="Oval 22"/>
            <p:cNvSpPr/>
            <p:nvPr/>
          </p:nvSpPr>
          <p:spPr>
            <a:xfrm>
              <a:off x="2752809" y="2611627"/>
              <a:ext cx="410571" cy="29789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algn="ctr"/>
              <a:r>
                <a:rPr lang="en-GB" sz="1600" dirty="0">
                  <a:solidFill>
                    <a:srgbClr val="002060"/>
                  </a:solidFill>
                </a:rPr>
                <a:t>Scheduler</a:t>
              </a:r>
            </a:p>
          </p:txBody>
        </p:sp>
        <p:sp>
          <p:nvSpPr>
            <p:cNvPr id="24" name="Cube 23"/>
            <p:cNvSpPr/>
            <p:nvPr/>
          </p:nvSpPr>
          <p:spPr>
            <a:xfrm>
              <a:off x="3649964" y="2611627"/>
              <a:ext cx="970320" cy="3067511"/>
            </a:xfrm>
            <a:prstGeom prst="cube">
              <a:avLst/>
            </a:prstGeom>
            <a:scene3d>
              <a:camera prst="orthographicFront"/>
              <a:lightRig rig="threePt" dir="t">
                <a:rot lat="0" lon="0" rev="4200000"/>
              </a:lightRig>
            </a:scene3d>
            <a:sp3d extrusionH="317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/>
                <a:t>PP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174373" y="3936069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7159" y="2567128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620284" y="3936068"/>
              <a:ext cx="475591" cy="293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52242" y="2694163"/>
              <a:ext cx="793744" cy="2896408"/>
              <a:chOff x="7707826" y="1592796"/>
              <a:chExt cx="992765" cy="4104456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</a:schemeClr>
                    </a:solidFill>
                  </a:rPr>
                  <a:t>IQ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1639839" y="2756357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639839" y="363800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639839" y="4519656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639839" y="5401304"/>
              <a:ext cx="307159" cy="152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39839" y="2564904"/>
              <a:ext cx="830555" cy="31120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6310" y="2717057"/>
              <a:ext cx="793744" cy="2896408"/>
              <a:chOff x="7707826" y="1592796"/>
              <a:chExt cx="992765" cy="4104456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7707826" y="1592796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8316416" y="1664804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7707826" y="2840935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8316416" y="2912943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7707826" y="4089074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8316416" y="4161082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7707826" y="5337212"/>
                <a:ext cx="648072" cy="360040"/>
              </a:xfrm>
              <a:prstGeom prst="cub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8316416" y="5409220"/>
                <a:ext cx="384175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GB" sz="1600"/>
              </a:p>
            </p:txBody>
          </p:sp>
        </p:grpSp>
      </p:grpSp>
      <p:cxnSp>
        <p:nvCxnSpPr>
          <p:cNvPr id="67" name="Straight Arrow Connector 66"/>
          <p:cNvCxnSpPr/>
          <p:nvPr/>
        </p:nvCxnSpPr>
        <p:spPr>
          <a:xfrm flipH="1" flipV="1">
            <a:off x="7542094" y="3701287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6673926" y="3701287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4038671" y="4780344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3270084" y="3605952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3270084" y="4417048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3270084" y="5233733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3301867" y="6037174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2439288" y="3632851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439288" y="4443947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2439288" y="5260632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2471071" y="6064073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7559656" y="4509120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6691488" y="4509120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7542094" y="5285269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6673926" y="5285269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7581808" y="6064073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6713640" y="6064073"/>
            <a:ext cx="3298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9448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5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0070C0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Custom 5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0070C0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1453</TotalTime>
  <Words>5992</Words>
  <Application>Microsoft Macintosh PowerPoint</Application>
  <PresentationFormat>On-screen Show (4:3)</PresentationFormat>
  <Paragraphs>1443</Paragraphs>
  <Slides>153</Slides>
  <Notes>8</Notes>
  <HiddenSlides>28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63" baseType="lpstr">
      <vt:lpstr>Arial</vt:lpstr>
      <vt:lpstr>Arial Narrow</vt:lpstr>
      <vt:lpstr>Calibri</vt:lpstr>
      <vt:lpstr>Cambria Math</vt:lpstr>
      <vt:lpstr>Times New Roman</vt:lpstr>
      <vt:lpstr>Verdana</vt:lpstr>
      <vt:lpstr>Wingdings</vt:lpstr>
      <vt:lpstr>blank</vt:lpstr>
      <vt:lpstr>1_blank</vt:lpstr>
      <vt:lpstr>Acrobat Document</vt:lpstr>
      <vt:lpstr>P51(bis): High Performance Networked-Systems</vt:lpstr>
      <vt:lpstr>PowerPoint Presentation</vt:lpstr>
      <vt:lpstr>Administrivia</vt:lpstr>
      <vt:lpstr>Schedule</vt:lpstr>
      <vt:lpstr>Project</vt:lpstr>
      <vt:lpstr>Some logistics for 2017-18</vt:lpstr>
      <vt:lpstr>Next steps</vt:lpstr>
      <vt:lpstr>PowerPoint Presentation</vt:lpstr>
      <vt:lpstr>What Is a Switch?</vt:lpstr>
      <vt:lpstr>What Is a Network Switch?</vt:lpstr>
      <vt:lpstr>Real World Switches</vt:lpstr>
      <vt:lpstr>Real World Switches</vt:lpstr>
      <vt:lpstr>Real World Switch Silicon in Numbers</vt:lpstr>
      <vt:lpstr>What Drives The Architecture of a Switch?</vt:lpstr>
      <vt:lpstr>Packet Rate as a Performance Metric</vt:lpstr>
      <vt:lpstr>Packet Rate as a Performance Metric</vt:lpstr>
      <vt:lpstr> Switch Internals 101</vt:lpstr>
      <vt:lpstr>Input Ports</vt:lpstr>
      <vt:lpstr>Output Ports</vt:lpstr>
      <vt:lpstr>Header Processing</vt:lpstr>
      <vt:lpstr>Network Interfaces</vt:lpstr>
      <vt:lpstr>Switching</vt:lpstr>
      <vt:lpstr>Output Queues</vt:lpstr>
      <vt:lpstr>Scheduling</vt:lpstr>
      <vt:lpstr>Is This A Real Switch?</vt:lpstr>
      <vt:lpstr>Recall What Drives Real World Switches </vt:lpstr>
      <vt:lpstr>Sharing Resources Is Good!</vt:lpstr>
      <vt:lpstr>Rethinking The Switch Architecture</vt:lpstr>
      <vt:lpstr>Rethinking The Switch Architecture</vt:lpstr>
      <vt:lpstr>Where Is The Switching?</vt:lpstr>
      <vt:lpstr>Output Queueing</vt:lpstr>
      <vt:lpstr>Input Queueing</vt:lpstr>
      <vt:lpstr>Virtual Output Queueing</vt:lpstr>
      <vt:lpstr>Virtual Output Queueing</vt:lpstr>
      <vt:lpstr>Virtual Output Queueing</vt:lpstr>
      <vt:lpstr>Deep Buffers</vt:lpstr>
      <vt:lpstr>Scheduling</vt:lpstr>
      <vt:lpstr>Scheduling Hierarchies</vt:lpstr>
      <vt:lpstr>Software Defined Networking (SDN)</vt:lpstr>
      <vt:lpstr>Switch Architecture and SDN</vt:lpstr>
      <vt:lpstr>P51: High Performance Networking</vt:lpstr>
      <vt:lpstr>PowerPoint Presentation</vt:lpstr>
      <vt:lpstr>PowerPoint Presentation</vt:lpstr>
      <vt:lpstr>Bandwidth, Throughput and Goodput </vt:lpstr>
      <vt:lpstr>Speed and Bandwidth</vt:lpstr>
      <vt:lpstr>Packet Rate</vt:lpstr>
      <vt:lpstr>Switch Models</vt:lpstr>
      <vt:lpstr>Switch Models</vt:lpstr>
      <vt:lpstr>Circuit Switches</vt:lpstr>
      <vt:lpstr>Packet Switches</vt:lpstr>
      <vt:lpstr>Pipelining</vt:lpstr>
      <vt:lpstr>Store and Forward</vt:lpstr>
      <vt:lpstr>Cut Through</vt:lpstr>
      <vt:lpstr>Measuring Performance</vt:lpstr>
      <vt:lpstr>Measuring Performance</vt:lpstr>
      <vt:lpstr>The Truth About Switch Silicon Design</vt:lpstr>
      <vt:lpstr>Internal Switching</vt:lpstr>
      <vt:lpstr>Example: ToR Switch</vt:lpstr>
      <vt:lpstr>Example: Spine Switch</vt:lpstr>
      <vt:lpstr>Example: Google’s Jupiter</vt:lpstr>
      <vt:lpstr>Understanding Performance Limitations</vt:lpstr>
      <vt:lpstr>PowerPoint Presentation</vt:lpstr>
      <vt:lpstr>Packet Packing</vt:lpstr>
      <vt:lpstr>P51: High Performance Networking</vt:lpstr>
      <vt:lpstr>The Truth About Switch Silicon Design</vt:lpstr>
      <vt:lpstr>Multi-Core Switch Design</vt:lpstr>
      <vt:lpstr>PowerPoint Presentation</vt:lpstr>
      <vt:lpstr>How to lower the latency of a switch?</vt:lpstr>
      <vt:lpstr>How to lower the latency of a switch?</vt:lpstr>
      <vt:lpstr>How to lower the latency of a switch?</vt:lpstr>
      <vt:lpstr>How to lower the latency of a switch?</vt:lpstr>
      <vt:lpstr>PowerPoint Presentation</vt:lpstr>
      <vt:lpstr>Cut Through Switch</vt:lpstr>
      <vt:lpstr>What is a cut-through switch?</vt:lpstr>
      <vt:lpstr>What is a cut-through switch?</vt:lpstr>
      <vt:lpstr>What is a cut-through switch?</vt:lpstr>
      <vt:lpstr>What is a cut-through switch?</vt:lpstr>
      <vt:lpstr>PowerPoint Presentation</vt:lpstr>
      <vt:lpstr>Network Interfaces</vt:lpstr>
      <vt:lpstr>Network Interfaces</vt:lpstr>
      <vt:lpstr>Network Interfaces</vt:lpstr>
      <vt:lpstr>Packet Processing</vt:lpstr>
      <vt:lpstr>Packet Processing</vt:lpstr>
      <vt:lpstr>Packet Processing</vt:lpstr>
      <vt:lpstr>Arbitration</vt:lpstr>
      <vt:lpstr>Arbitration</vt:lpstr>
      <vt:lpstr>Arbitration</vt:lpstr>
      <vt:lpstr>PowerPoint Presentation</vt:lpstr>
      <vt:lpstr>Arbitration</vt:lpstr>
      <vt:lpstr>Switching</vt:lpstr>
      <vt:lpstr>Switching</vt:lpstr>
      <vt:lpstr>Switching</vt:lpstr>
      <vt:lpstr>P51: High Performance Networking</vt:lpstr>
      <vt:lpstr>PowerPoint Presentation</vt:lpstr>
      <vt:lpstr>Crossing Clock Domains</vt:lpstr>
      <vt:lpstr>Crossing Clock Domains</vt:lpstr>
      <vt:lpstr>Flow Control</vt:lpstr>
      <vt:lpstr>Flow Control</vt:lpstr>
      <vt:lpstr>Flow Control</vt:lpstr>
      <vt:lpstr>Flow Control and Buffering</vt:lpstr>
      <vt:lpstr>Flow Control and Buffering</vt:lpstr>
      <vt:lpstr>Flow Control and Buffering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I/O Access Problem</vt:lpstr>
      <vt:lpstr>DMA</vt:lpstr>
      <vt:lpstr>Example – Intel Xeon D</vt:lpstr>
      <vt:lpstr>Example (Embedded Processor)</vt:lpstr>
      <vt:lpstr>DMA</vt:lpstr>
      <vt:lpstr>Example (Embedded Processor)</vt:lpstr>
      <vt:lpstr>Intel Data Direct I/O (DDIO)</vt:lpstr>
      <vt:lpstr>PowerPoint Presentation</vt:lpstr>
      <vt:lpstr>PowerPoint Presentation</vt:lpstr>
      <vt:lpstr>PCIe architecture</vt:lpstr>
      <vt:lpstr>PowerPoint Presentation</vt:lpstr>
      <vt:lpstr>NetFPGA Reference Projects</vt:lpstr>
      <vt:lpstr>Processing Overheads</vt:lpstr>
      <vt:lpstr>Processing Overheads</vt:lpstr>
      <vt:lpstr>Kernel Bypass</vt:lpstr>
      <vt:lpstr>Kernel Bypass - Examples</vt:lpstr>
      <vt:lpstr>DPDK</vt:lpstr>
      <vt:lpstr>DPDK</vt:lpstr>
      <vt:lpstr>P51: High Performance Networking</vt:lpstr>
      <vt:lpstr>PowerPoint Presentation</vt:lpstr>
      <vt:lpstr>The Truth About Switch Silicon Design</vt:lpstr>
      <vt:lpstr>Multi-Core Switch Design</vt:lpstr>
      <vt:lpstr>Multi Core Switch Design</vt:lpstr>
      <vt:lpstr>Multi Core Switch Design</vt:lpstr>
      <vt:lpstr>Multi Core Switch Design</vt:lpstr>
      <vt:lpstr>Multi Core Switch Design</vt:lpstr>
      <vt:lpstr>PowerPoint Presentation</vt:lpstr>
      <vt:lpstr>refer to: http://www.mellanox.com/tolly/</vt:lpstr>
      <vt:lpstr>PowerPoint Presentation</vt:lpstr>
      <vt:lpstr>What is wrong with Broadcom Tomahawk?</vt:lpstr>
      <vt:lpstr>Broadcom Tomahawk</vt:lpstr>
      <vt:lpstr>What is wrong with Broadcom Tomahawk?</vt:lpstr>
      <vt:lpstr>What is wrong with Broadcom Tomahawk?</vt:lpstr>
      <vt:lpstr>What is wrong with Broadcom Tomahawk?</vt:lpstr>
      <vt:lpstr>Inferring NetFPGA Switch Architecture</vt:lpstr>
      <vt:lpstr>Inferring NetFPGA Switch Architecture</vt:lpstr>
      <vt:lpstr>Inferring NetFPGA Switch Architecture</vt:lpstr>
      <vt:lpstr>PowerPoint Presentation</vt:lpstr>
      <vt:lpstr>Performance Limitations</vt:lpstr>
      <vt:lpstr>Memory Interfaces</vt:lpstr>
      <vt:lpstr>Example: QDR-IV SRAM</vt:lpstr>
      <vt:lpstr>Example: QDR-IV SRAM</vt:lpstr>
      <vt:lpstr>Random Memory Access</vt:lpstr>
      <vt:lpstr>Example: PCI Express Gen 3, x8 </vt:lpstr>
      <vt:lpstr>Example: PCI Express Gen 3, x8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P51(bis): High Performance Networked-Systems</dc:title>
  <dc:creator>Andrew W. Moore</dc:creator>
  <cp:lastModifiedBy>Andrew W. Moore</cp:lastModifiedBy>
  <cp:revision>3</cp:revision>
  <cp:lastPrinted>2023-03-07T20:40:01Z</cp:lastPrinted>
  <dcterms:created xsi:type="dcterms:W3CDTF">2023-03-06T21:42:23Z</dcterms:created>
  <dcterms:modified xsi:type="dcterms:W3CDTF">2023-03-14T13:04:55Z</dcterms:modified>
</cp:coreProperties>
</file>