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482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86BD0-4962-F645-9842-09A02D7BD5BF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ACF03-CCB5-DE45-8E0E-9E9F82CC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827D6D-FD67-FB42-9B82-B070580787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4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4408-A0C4-7A7F-61DF-40BC4CAFA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85D30-F6E1-1CEC-89BD-B5B9CEFD8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74062-D2B4-A62A-02A9-4E6B19D5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E2C38-B64F-82AE-D61D-A22F02B8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CB6F0-DD21-D8BB-699A-DF598988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5296-C118-3B06-7AE6-CB837557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F8E8F-42C9-BED2-A690-BFC257D9A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AFF2-34FD-84D8-ED5E-B55FD6EE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4C440-FB4A-F921-9198-FF0D65C1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38C09-8A0D-83C6-F993-3A4AF1CC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61DEB-81C4-D45E-3162-AB3C645AC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6860D-10E7-696E-6693-FA719F5F2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288A-04B0-0724-DE9B-22C24160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F068A-B234-AF7A-0406-19E4BDCE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54848-7059-82F7-015E-16656E96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" y="5365755"/>
            <a:ext cx="12187767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" y="6030918"/>
            <a:ext cx="12187767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2237" y="2016130"/>
            <a:ext cx="11165417" cy="576263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237" y="2774950"/>
            <a:ext cx="11165417" cy="539750"/>
          </a:xfrm>
        </p:spPr>
        <p:txBody>
          <a:bodyPr/>
          <a:lstStyle>
            <a:lvl1pPr marL="0" indent="0">
              <a:buFontTx/>
              <a:buNone/>
              <a:defRPr sz="13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83852" y="6448425"/>
            <a:ext cx="1200149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A568F6-DAC8-4DAE-BC19-FF88BD4B06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887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5941-6263-43F8-8DAE-A84871C642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28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960C-8672-4C79-BEE7-4C88895AE3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770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233" y="1708152"/>
            <a:ext cx="5480051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7" y="1708152"/>
            <a:ext cx="5482167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DC6C-1097-4721-A332-2AC5B03373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2711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58C3-C439-4382-B036-936F39760E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62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9A5A-F6E1-4F85-816B-9C45438EAC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38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EA40-5AB5-4EE0-B5C7-5114E96145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7566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18E13-7FF8-461A-B543-A500FB918B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043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5BED-A77B-4B34-3A5D-8CB39183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1F71B-D3E9-C441-C01C-9D5CE253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D7ADD-D66D-6F47-B36D-9796A901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3D524-9478-ADAF-2BA3-5FEE6400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06DC0-37E5-D06F-9790-99EA306D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4983-379E-4D2F-914B-A5CD5404A4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971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9E2C-8D80-4E72-A78B-EAA9E641E1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361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7885" y="398463"/>
            <a:ext cx="2791883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233" y="398463"/>
            <a:ext cx="8172451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36C6F-B78D-4731-899F-09B1C9A1FD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15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D308-6D5C-18E9-1419-AE49A39A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17CCF-B73B-801B-D402-2EB64F61A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2C57-D7E5-5922-465A-1A43E67B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7437-D61B-3F59-CB4D-BC531490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6494-24AC-26D7-D78E-FC8A1758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4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7BB-0F39-E6A5-FCFA-37FEB84C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7BC0-9A95-F3AF-5C42-675934CE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E1A67-30F0-02EE-2F47-56CF8DEE6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8832C-E399-ACA3-9CB8-BA8ED68E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B8868-A7C0-9C5E-5D99-70CC3E38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03E8D-D7B9-8F84-6E12-D43D4B33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30C4-AF70-C51D-3FF6-8E4F8325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9F33B-C988-15B1-6F82-0880A296F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76A57-00E3-C2B4-D605-7CAA078B5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4BBC6-2A00-8642-93ED-5B77F1B22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F7E7D-96D8-DE86-EF32-7F7B1DA33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1C79A-A30F-18B2-5FFF-8920ACAC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DBF3D-C94E-0856-AB9E-B2670887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B1F82-235A-AFDC-B77E-8E713D19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C964-B387-7F9F-4989-4CC77D93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89624-AEF8-350B-A934-1E7C2A02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AB9C3-FB30-F54A-2A79-BE5C13AB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98426-1B73-91A8-6D47-3E48B6D9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A1C4A-40A2-7F63-79CB-614A2335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55BC6-535E-1A42-84C7-B8329BCC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2731F-5A49-5616-AC53-62D791B9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732A-8282-0930-FF06-1B82056A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451A-F3D2-B4E6-75F7-FA434EE55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8D026-5A7D-8356-9364-61E4974F0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95095-894C-41E1-3638-87E63144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A728D-C83B-24BD-BC52-267AA2BB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C5479-5019-9463-B5F6-D5AD9BB4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6481-76D6-088D-AC6A-2BD43E3C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21084-1886-ECC5-507A-10C8CE967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AD0A5-3A78-DDC7-5E8C-EDD0CDDE2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E4664-7BDC-71E1-793A-397B6296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C7C33-4361-1CAE-B400-19281AD0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6A5AB-01ED-76FB-901A-EB1AE512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3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416DF-0479-F38D-5B9E-B0BEC3FA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BB03B-BAFC-3C34-2B6B-5BB9C98D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EF4DC-CEB8-48C1-E686-E34941853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3905-88B7-5D4A-9A5C-44DC0C92E55D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706BF-E8F6-DCE6-4645-552D58D2C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8F97-2CF2-7281-7A39-7F1CF3958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6280-2C51-7E4E-88B7-DB8D3D35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236" y="398463"/>
            <a:ext cx="1116753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237" y="1708152"/>
            <a:ext cx="1116541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3852" y="6451600"/>
            <a:ext cx="1200149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866763-778E-4EA1-ACBA-052230E3A5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57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95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02401" indent="-202401" algn="l" rtl="0" eaLnBrk="0" fontAlgn="base" hangingPunct="0">
        <a:spcBef>
          <a:spcPct val="0"/>
        </a:spcBef>
        <a:spcAft>
          <a:spcPct val="7500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03612" indent="-200020" algn="l" rtl="0" eaLnBrk="0" fontAlgn="base" hangingPunct="0">
        <a:spcBef>
          <a:spcPct val="0"/>
        </a:spcBef>
        <a:spcAft>
          <a:spcPct val="7500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7204" indent="-202401" algn="l" rtl="0" eaLnBrk="0" fontAlgn="base" hangingPunct="0">
        <a:spcBef>
          <a:spcPct val="0"/>
        </a:spcBef>
        <a:spcAft>
          <a:spcPct val="7500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05" indent="-201211" algn="l" rtl="0" eaLnBrk="0" fontAlgn="base" hangingPunct="0">
        <a:spcBef>
          <a:spcPct val="0"/>
        </a:spcBef>
        <a:spcAft>
          <a:spcPct val="7500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13197" indent="-202401" algn="l" rtl="0" eaLnBrk="0" fontAlgn="base" hangingPunct="0">
        <a:spcBef>
          <a:spcPct val="0"/>
        </a:spcBef>
        <a:spcAft>
          <a:spcPct val="7500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D67A-A0EA-D6D9-3AC7-4174FCDCE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P51(bis): High Performance Networked-Systems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CF6D0-F923-CB9B-61D9-F30A1D4F2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178" y="2774950"/>
            <a:ext cx="8374063" cy="1240459"/>
          </a:xfrm>
        </p:spPr>
        <p:txBody>
          <a:bodyPr/>
          <a:lstStyle/>
          <a:p>
            <a:r>
              <a:rPr lang="en-US" dirty="0"/>
              <a:t>Prof. Andrew W. Moore </a:t>
            </a:r>
          </a:p>
          <a:p>
            <a:endParaRPr lang="en-US" dirty="0"/>
          </a:p>
          <a:p>
            <a:r>
              <a:rPr lang="en-US" b="0" dirty="0"/>
              <a:t>Lecture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89007-F4F2-2890-64F6-2954DCDCF595}"/>
              </a:ext>
            </a:extLst>
          </p:cNvPr>
          <p:cNvSpPr txBox="1"/>
          <p:nvPr/>
        </p:nvSpPr>
        <p:spPr>
          <a:xfrm>
            <a:off x="1908178" y="4265610"/>
            <a:ext cx="83740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FFFF"/>
                </a:solidFill>
                <a:latin typeface="Arial"/>
              </a:rPr>
              <a:t>A </a:t>
            </a:r>
            <a:r>
              <a:rPr lang="en-US" sz="1350" b="1" dirty="0">
                <a:solidFill>
                  <a:srgbClr val="FFFFFF"/>
                </a:solidFill>
                <a:latin typeface="Arial"/>
              </a:rPr>
              <a:t>huge </a:t>
            </a:r>
            <a:r>
              <a:rPr lang="en-US" sz="1350" dirty="0">
                <a:solidFill>
                  <a:srgbClr val="FFFFFF"/>
                </a:solidFill>
                <a:latin typeface="Arial"/>
              </a:rPr>
              <a:t>thank you to </a:t>
            </a:r>
            <a:r>
              <a:rPr lang="en-US" sz="1350" dirty="0" err="1">
                <a:solidFill>
                  <a:srgbClr val="FFFFFF"/>
                </a:solidFill>
                <a:latin typeface="Arial"/>
              </a:rPr>
              <a:t>Eben</a:t>
            </a:r>
            <a:r>
              <a:rPr lang="en-US" sz="1350" dirty="0">
                <a:solidFill>
                  <a:srgbClr val="FFFFFF"/>
                </a:solidFill>
                <a:latin typeface="Arial"/>
              </a:rPr>
              <a:t> Upton, Raspberry Pi Foundation, and </a:t>
            </a:r>
            <a:r>
              <a:rPr lang="en-US" sz="1350" dirty="0" err="1">
                <a:solidFill>
                  <a:srgbClr val="FFFFFF"/>
                </a:solidFill>
                <a:latin typeface="Arial"/>
              </a:rPr>
              <a:t>PiHut</a:t>
            </a:r>
            <a:r>
              <a:rPr lang="en-US" sz="1350" dirty="0">
                <a:solidFill>
                  <a:srgbClr val="FFFFFF"/>
                </a:solidFill>
                <a:latin typeface="Arial"/>
              </a:rPr>
              <a:t> people for enabling this incarnation of the module at incredibly short notice.</a:t>
            </a:r>
          </a:p>
        </p:txBody>
      </p:sp>
    </p:spTree>
    <p:extLst>
      <p:ext uri="{BB962C8B-B14F-4D97-AF65-F5344CB8AC3E}">
        <p14:creationId xmlns:p14="http://schemas.microsoft.com/office/powerpoint/2010/main" val="107224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Tell me again which disk did you dump data to?</a:t>
            </a:r>
          </a:p>
          <a:p>
            <a:endParaRPr lang="en-GB" dirty="0"/>
          </a:p>
          <a:p>
            <a:r>
              <a:rPr lang="en-GB" dirty="0"/>
              <a:t>(Oh did you mention the periodic process that moved the data from your machine to another machine so the local disk didn't overrun….)</a:t>
            </a: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9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3" indent="-257175"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GB" sz="2100" dirty="0">
                <a:cs typeface="ＭＳ Ｐゴシック" charset="-128"/>
              </a:rPr>
              <a:t>Why is this workload the right one?</a:t>
            </a:r>
          </a:p>
          <a:p>
            <a:pPr marL="600075" lvl="4" indent="-257175"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100" dirty="0">
                <a:cs typeface="ＭＳ Ｐゴシック" charset="-128"/>
              </a:rPr>
              <a:t>Stress testing? </a:t>
            </a:r>
          </a:p>
          <a:p>
            <a:pPr marL="600075" lvl="4" indent="-257175"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endParaRPr lang="en-GB" sz="2100" dirty="0">
              <a:cs typeface="ＭＳ Ｐゴシック" charset="-128"/>
            </a:endParaRPr>
          </a:p>
          <a:p>
            <a:pPr marL="257175" lvl="3" indent="-257175"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GB" sz="2100" dirty="0">
                <a:cs typeface="ＭＳ Ｐゴシック" charset="-128"/>
              </a:rPr>
              <a:t>Did you use the workload-generator correctly?</a:t>
            </a:r>
          </a:p>
          <a:p>
            <a:pPr marL="257175" lvl="3" indent="-257175"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GB" sz="2100" dirty="0">
              <a:cs typeface="ＭＳ Ｐゴシック" charset="-128"/>
            </a:endParaRPr>
          </a:p>
          <a:p>
            <a:pPr marL="257175" lvl="3" indent="-257175"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GB" sz="2100" dirty="0">
                <a:cs typeface="ＭＳ Ｐゴシック" charset="-128"/>
              </a:rPr>
              <a:t>Record everything from command line options to software and library versions.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9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Often well equipped to run with good reproducibility</a:t>
            </a:r>
          </a:p>
          <a:p>
            <a:endParaRPr lang="en-GB" dirty="0"/>
          </a:p>
          <a:p>
            <a:r>
              <a:rPr lang="en-GB" dirty="0"/>
              <a:t>Often not representative of what you want</a:t>
            </a:r>
          </a:p>
          <a:p>
            <a:endParaRPr lang="en-GB" dirty="0"/>
          </a:p>
          <a:p>
            <a:r>
              <a:rPr lang="en-GB" dirty="0"/>
              <a:t>Benchmarks might exercise, but just like in fitness training: exercising is not </a:t>
            </a:r>
            <a:r>
              <a:rPr lang="en-GB" i="1" dirty="0"/>
              <a:t>competing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9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Logged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Lets talk about time….</a:t>
            </a:r>
          </a:p>
          <a:p>
            <a:pPr lvl="1"/>
            <a:r>
              <a:rPr lang="en-GB" dirty="0"/>
              <a:t>No god clock</a:t>
            </a:r>
          </a:p>
          <a:p>
            <a:pPr lvl="1"/>
            <a:r>
              <a:rPr lang="en-GB" dirty="0"/>
              <a:t>Many representations</a:t>
            </a:r>
          </a:p>
          <a:p>
            <a:pPr lvl="1"/>
            <a:r>
              <a:rPr lang="en-GB" dirty="0" err="1"/>
              <a:t>TimeZone</a:t>
            </a:r>
            <a:r>
              <a:rPr lang="en-GB" dirty="0"/>
              <a:t> is fun</a:t>
            </a:r>
          </a:p>
          <a:p>
            <a:pPr lvl="1"/>
            <a:r>
              <a:rPr lang="en-GB" dirty="0"/>
              <a:t>UNIX time is fine, sometimes…</a:t>
            </a:r>
          </a:p>
          <a:p>
            <a:r>
              <a:rPr lang="en-GB" dirty="0"/>
              <a:t>Text records are nice (for humans)</a:t>
            </a:r>
          </a:p>
          <a:p>
            <a:r>
              <a:rPr lang="en-GB" dirty="0"/>
              <a:t>Binary records are nice (for programs)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5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is meta-data?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other stuff needed to repeat precisely the same experiment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and Model (and firmware and </a:t>
            </a:r>
            <a:r>
              <a:rPr lang="en-GB" dirty="0" err="1"/>
              <a:t>config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DNS (at least the entries for your systems)</a:t>
            </a:r>
          </a:p>
          <a:p>
            <a:r>
              <a:rPr lang="en-GB" dirty="0" err="1"/>
              <a:t>Bootp</a:t>
            </a:r>
            <a:r>
              <a:rPr lang="en-GB" dirty="0"/>
              <a:t>/</a:t>
            </a:r>
            <a:r>
              <a:rPr lang="en-GB" dirty="0" err="1"/>
              <a:t>dhcp</a:t>
            </a:r>
            <a:r>
              <a:rPr lang="en-GB" dirty="0"/>
              <a:t>/</a:t>
            </a:r>
            <a:r>
              <a:rPr lang="en-GB" dirty="0" err="1"/>
              <a:t>activedirectory</a:t>
            </a:r>
            <a:r>
              <a:rPr lang="en-GB" dirty="0"/>
              <a:t> - all state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1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780" y="2057400"/>
            <a:ext cx="6457950" cy="30861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What is the goal of the experiment?</a:t>
            </a:r>
          </a:p>
          <a:p>
            <a:r>
              <a:rPr lang="en-GB" dirty="0"/>
              <a:t>How to set it up?</a:t>
            </a:r>
          </a:p>
          <a:p>
            <a:r>
              <a:rPr lang="en-GB" dirty="0"/>
              <a:t>What are all the dependencies? And versions?</a:t>
            </a:r>
          </a:p>
          <a:p>
            <a:r>
              <a:rPr lang="en-GB" dirty="0"/>
              <a:t>Are special licenses required?</a:t>
            </a:r>
          </a:p>
          <a:p>
            <a:r>
              <a:rPr lang="en-GB" dirty="0"/>
              <a:t>What is the command line to run?</a:t>
            </a:r>
          </a:p>
          <a:p>
            <a:r>
              <a:rPr lang="en-GB" dirty="0"/>
              <a:t>What was the script used in the experiment?</a:t>
            </a:r>
          </a:p>
          <a:p>
            <a:r>
              <a:rPr lang="en-GB" dirty="0"/>
              <a:t>Can you script the process?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3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Useful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Snapshot of the code base of the executable we used</a:t>
            </a:r>
          </a:p>
          <a:p>
            <a:pPr lvl="1"/>
            <a:r>
              <a:rPr lang="en-GB" dirty="0"/>
              <a:t>If the code was change during the experiment – match code to results!</a:t>
            </a:r>
          </a:p>
          <a:p>
            <a:r>
              <a:rPr lang="en-GB" dirty="0"/>
              <a:t>Photo of the setup</a:t>
            </a:r>
          </a:p>
          <a:p>
            <a:r>
              <a:rPr lang="en-GB" dirty="0"/>
              <a:t>File headers, comments, README files, 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8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stuff!</a:t>
            </a:r>
            <a:br>
              <a:rPr lang="en-GB" dirty="0"/>
            </a:br>
            <a:r>
              <a:rPr lang="en-GB" dirty="0"/>
              <a:t>(don’t be hipster Flanders)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187" y="2343150"/>
            <a:ext cx="4041629" cy="3086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9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peoples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reproduce other peoples work</a:t>
            </a:r>
          </a:p>
          <a:p>
            <a:pPr marL="0" indent="0">
              <a:buNone/>
            </a:pPr>
            <a:r>
              <a:rPr lang="en-GB" dirty="0"/>
              <a:t>	You must get inside other peoples heads</a:t>
            </a:r>
          </a:p>
          <a:p>
            <a:pPr marL="0" indent="0">
              <a:buNone/>
            </a:pPr>
            <a:r>
              <a:rPr lang="en-GB" dirty="0"/>
              <a:t>	(so consider their motivations)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Very few </a:t>
            </a:r>
            <a:r>
              <a:rPr lang="en-GB" i="1" dirty="0"/>
              <a:t>high-bars</a:t>
            </a:r>
            <a:r>
              <a:rPr lang="en-GB" dirty="0"/>
              <a:t> in reproducibility, here is one I co-authored earlier…</a:t>
            </a:r>
          </a:p>
          <a:p>
            <a:pPr marL="0" indent="0">
              <a:buNone/>
            </a:pPr>
            <a:r>
              <a:rPr lang="en-GB" sz="1200" dirty="0">
                <a:latin typeface="Courier" charset="0"/>
                <a:ea typeface="Courier" charset="0"/>
                <a:cs typeface="Courier" charset="0"/>
              </a:rPr>
              <a:t>http://www.cl.cam.ac.uk/research/srg/netos/qjump/repro.html</a:t>
            </a:r>
          </a:p>
          <a:p>
            <a:pPr marL="0" indent="0">
              <a:buNone/>
            </a:pPr>
            <a:endParaRPr lang="en-GB" sz="12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GB" sz="12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7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9B8591-0084-4E4D-A90F-6E4CBD5D92DD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0" y="2400300"/>
            <a:ext cx="4800600" cy="1314450"/>
          </a:xfrm>
        </p:spPr>
        <p:txBody>
          <a:bodyPr/>
          <a:lstStyle/>
          <a:p>
            <a:r>
              <a:rPr lang="en-US" dirty="0"/>
              <a:t>Reproducible Experiments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78232" y="225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Reproducibility vs Repeatability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Repeatability</a:t>
            </a:r>
            <a:r>
              <a:rPr lang="en-US" dirty="0"/>
              <a:t> measures the variation in measurements taken by a single instrument or person under the same conditions</a:t>
            </a:r>
          </a:p>
          <a:p>
            <a:endParaRPr lang="en-US" dirty="0"/>
          </a:p>
          <a:p>
            <a:r>
              <a:rPr lang="en-US" b="1" dirty="0"/>
              <a:t>Reproducibility</a:t>
            </a:r>
            <a:r>
              <a:rPr lang="en-US" dirty="0"/>
              <a:t> measures whether an entire study or experiment can be reproduced in its entirety.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7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Establish variance – </a:t>
            </a:r>
            <a:r>
              <a:rPr lang="en-GB" b="1" dirty="0"/>
              <a:t>Repeatability</a:t>
            </a:r>
            <a:endParaRPr lang="en-GB" dirty="0"/>
          </a:p>
          <a:p>
            <a:r>
              <a:rPr lang="en-GB" dirty="0"/>
              <a:t>Establish reliability – </a:t>
            </a:r>
            <a:r>
              <a:rPr lang="en-GB" b="1" dirty="0"/>
              <a:t>Repeatability</a:t>
            </a:r>
            <a:endParaRPr lang="en-GB" dirty="0"/>
          </a:p>
          <a:p>
            <a:endParaRPr lang="en-GB" dirty="0"/>
          </a:p>
          <a:p>
            <a:r>
              <a:rPr lang="en-GB" dirty="0"/>
              <a:t>Evaluate a new method – </a:t>
            </a:r>
            <a:r>
              <a:rPr lang="en-GB" b="1" dirty="0" err="1"/>
              <a:t>Reproducability</a:t>
            </a:r>
            <a:endParaRPr lang="en-GB" b="1" dirty="0"/>
          </a:p>
          <a:p>
            <a:r>
              <a:rPr lang="en-GB" dirty="0" err="1"/>
              <a:t>Eval</a:t>
            </a:r>
            <a:r>
              <a:rPr lang="en-GB" dirty="0"/>
              <a:t>. a new environment – </a:t>
            </a:r>
            <a:r>
              <a:rPr lang="en-GB" b="1" dirty="0" err="1"/>
              <a:t>Reproducability</a:t>
            </a:r>
            <a:endParaRPr lang="en-GB" dirty="0"/>
          </a:p>
          <a:p>
            <a:r>
              <a:rPr lang="en-GB" dirty="0"/>
              <a:t>Evaluate a new approach – </a:t>
            </a:r>
            <a:r>
              <a:rPr lang="en-GB" b="1" dirty="0" err="1"/>
              <a:t>Reproducability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3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Variables and Constants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solidFill>
                  <a:srgbClr val="000099"/>
                </a:solidFill>
              </a:rPr>
              <a:t>Why?</a:t>
            </a: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en-GB" dirty="0"/>
              <a:t>will tell us what we want to </a:t>
            </a:r>
            <a:r>
              <a:rPr lang="en-GB" i="1" dirty="0"/>
              <a:t>vary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dirty="0"/>
              <a:t>and</a:t>
            </a:r>
          </a:p>
          <a:p>
            <a:r>
              <a:rPr lang="en-GB" i="1" dirty="0">
                <a:solidFill>
                  <a:srgbClr val="000099"/>
                </a:solidFill>
              </a:rPr>
              <a:t>Why? </a:t>
            </a:r>
            <a:r>
              <a:rPr lang="en-GB" dirty="0"/>
              <a:t>what we need to hold constant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Random-</a:t>
            </a:r>
            <a:r>
              <a:rPr lang="en-GB" dirty="0" err="1"/>
              <a:t>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Rarely do we want true-random</a:t>
            </a:r>
          </a:p>
          <a:p>
            <a:r>
              <a:rPr lang="en-GB" dirty="0"/>
              <a:t>Typically we want pseudo-random</a:t>
            </a:r>
          </a:p>
          <a:p>
            <a:r>
              <a:rPr lang="en-GB" dirty="0"/>
              <a:t>Often we want to specify the seed(s)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1" y="4035617"/>
            <a:ext cx="464075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4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and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Simulation?</a:t>
            </a:r>
          </a:p>
          <a:p>
            <a:r>
              <a:rPr lang="en-GB" dirty="0"/>
              <a:t>Emulation?</a:t>
            </a:r>
          </a:p>
          <a:p>
            <a:r>
              <a:rPr lang="en-GB" dirty="0"/>
              <a:t>Implementation driven evaluation?</a:t>
            </a:r>
          </a:p>
          <a:p>
            <a:r>
              <a:rPr lang="en-GB" dirty="0"/>
              <a:t>Deployment?</a:t>
            </a:r>
          </a:p>
          <a:p>
            <a:r>
              <a:rPr lang="en-GB" dirty="0"/>
              <a:t>Partial emulation?</a:t>
            </a:r>
          </a:p>
          <a:p>
            <a:r>
              <a:rPr lang="en-GB" dirty="0"/>
              <a:t>Partial implementation driven evaluation?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tools: Scripts, Make, </a:t>
            </a:r>
            <a:r>
              <a:rPr lang="en-GB" dirty="0" err="1"/>
              <a:t>etc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350" y="2343150"/>
            <a:ext cx="6115050" cy="30861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 have some quite useful repeatability tools:</a:t>
            </a:r>
          </a:p>
          <a:p>
            <a:pPr marL="0" indent="0">
              <a:buNone/>
            </a:pPr>
            <a:r>
              <a:rPr lang="en-GB" dirty="0"/>
              <a:t>	Make (links dependencies) </a:t>
            </a:r>
          </a:p>
          <a:p>
            <a:endParaRPr lang="en-GB" dirty="0"/>
          </a:p>
          <a:p>
            <a:r>
              <a:rPr lang="en-GB" dirty="0"/>
              <a:t>Scripts – sort of documents what you actually need to do to get from (A) to (B)</a:t>
            </a:r>
          </a:p>
          <a:p>
            <a:endParaRPr lang="en-GB" dirty="0"/>
          </a:p>
          <a:p>
            <a:r>
              <a:rPr lang="en-GB" dirty="0"/>
              <a:t>So please use them.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Machines (/Hardware)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Memory? CPU? Disk type and </a:t>
            </a:r>
            <a:r>
              <a:rPr lang="en-GB" dirty="0" err="1"/>
              <a:t>config</a:t>
            </a:r>
            <a:r>
              <a:rPr lang="en-GB" dirty="0"/>
              <a:t>?</a:t>
            </a:r>
          </a:p>
          <a:p>
            <a:r>
              <a:rPr lang="en-GB" dirty="0" err="1"/>
              <a:t>Hyperthreading</a:t>
            </a:r>
            <a:r>
              <a:rPr lang="en-GB" dirty="0"/>
              <a:t> and temperature controls?</a:t>
            </a:r>
          </a:p>
          <a:p>
            <a:endParaRPr lang="en-GB" dirty="0"/>
          </a:p>
          <a:p>
            <a:r>
              <a:rPr lang="en-GB" dirty="0"/>
              <a:t>Which slots were stuff in?</a:t>
            </a:r>
          </a:p>
          <a:p>
            <a:r>
              <a:rPr lang="en-GB" dirty="0"/>
              <a:t>Switch </a:t>
            </a:r>
            <a:r>
              <a:rPr lang="en-GB" dirty="0" err="1"/>
              <a:t>config</a:t>
            </a:r>
            <a:r>
              <a:rPr lang="en-GB" dirty="0"/>
              <a:t>? Switch hardware? Which </a:t>
            </a:r>
            <a:r>
              <a:rPr lang="en-GB" i="1" dirty="0"/>
              <a:t>actual </a:t>
            </a:r>
            <a:r>
              <a:rPr lang="en-GB" dirty="0"/>
              <a:t>Switch?</a:t>
            </a:r>
          </a:p>
          <a:p>
            <a:r>
              <a:rPr lang="en-GB" dirty="0"/>
              <a:t>Which transceivers? NICs? cables?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5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Custom 5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0070C0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619</Words>
  <Application>Microsoft Macintosh PowerPoint</Application>
  <PresentationFormat>Widescreen</PresentationFormat>
  <Paragraphs>121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</vt:lpstr>
      <vt:lpstr>Times New Roman</vt:lpstr>
      <vt:lpstr>Wingdings</vt:lpstr>
      <vt:lpstr>Office Theme 2013 - 2022</vt:lpstr>
      <vt:lpstr>blank</vt:lpstr>
      <vt:lpstr>P51(bis): High Performance Networked-Systems </vt:lpstr>
      <vt:lpstr>PowerPoint Presentation</vt:lpstr>
      <vt:lpstr>Reproducibility vs Repeatability</vt:lpstr>
      <vt:lpstr>Why?</vt:lpstr>
      <vt:lpstr>Variables and Constants</vt:lpstr>
      <vt:lpstr>Random-ish</vt:lpstr>
      <vt:lpstr>Method and Environment</vt:lpstr>
      <vt:lpstr>Software tools: Scripts, Make, etc</vt:lpstr>
      <vt:lpstr>Machines (/Hardware)</vt:lpstr>
      <vt:lpstr>PowerPoint Presentation</vt:lpstr>
      <vt:lpstr>Workloads</vt:lpstr>
      <vt:lpstr>Benchmarks</vt:lpstr>
      <vt:lpstr>Logged data</vt:lpstr>
      <vt:lpstr>So what is meta-data?</vt:lpstr>
      <vt:lpstr>Documentation</vt:lpstr>
      <vt:lpstr>Other Useful Practices</vt:lpstr>
      <vt:lpstr>Try stuff! (don’t be hipster Flanders)</vt:lpstr>
      <vt:lpstr>Other peoples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W. Moore</dc:creator>
  <cp:lastModifiedBy>Andrew W. Moore</cp:lastModifiedBy>
  <cp:revision>3</cp:revision>
  <dcterms:created xsi:type="dcterms:W3CDTF">2023-02-01T14:20:52Z</dcterms:created>
  <dcterms:modified xsi:type="dcterms:W3CDTF">2023-02-23T09:23:42Z</dcterms:modified>
</cp:coreProperties>
</file>