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1" r:id="rId2"/>
  </p:sldMasterIdLst>
  <p:notesMasterIdLst>
    <p:notesMasterId r:id="rId52"/>
  </p:notesMasterIdLst>
  <p:sldIdLst>
    <p:sldId id="256" r:id="rId3"/>
    <p:sldId id="518" r:id="rId4"/>
    <p:sldId id="400" r:id="rId5"/>
    <p:sldId id="521" r:id="rId6"/>
    <p:sldId id="520" r:id="rId7"/>
    <p:sldId id="522" r:id="rId8"/>
    <p:sldId id="523" r:id="rId9"/>
    <p:sldId id="525" r:id="rId10"/>
    <p:sldId id="524" r:id="rId11"/>
    <p:sldId id="519" r:id="rId12"/>
    <p:sldId id="483" r:id="rId13"/>
    <p:sldId id="484" r:id="rId14"/>
    <p:sldId id="485" r:id="rId15"/>
    <p:sldId id="488" r:id="rId16"/>
    <p:sldId id="489" r:id="rId17"/>
    <p:sldId id="490" r:id="rId18"/>
    <p:sldId id="491" r:id="rId19"/>
    <p:sldId id="492" r:id="rId20"/>
    <p:sldId id="493" r:id="rId21"/>
    <p:sldId id="526" r:id="rId22"/>
    <p:sldId id="494" r:id="rId23"/>
    <p:sldId id="495" r:id="rId24"/>
    <p:sldId id="496" r:id="rId25"/>
    <p:sldId id="497" r:id="rId26"/>
    <p:sldId id="498" r:id="rId27"/>
    <p:sldId id="486" r:id="rId28"/>
    <p:sldId id="487" r:id="rId29"/>
    <p:sldId id="499" r:id="rId30"/>
    <p:sldId id="500" r:id="rId31"/>
    <p:sldId id="501" r:id="rId32"/>
    <p:sldId id="502" r:id="rId33"/>
    <p:sldId id="527" r:id="rId34"/>
    <p:sldId id="503" r:id="rId35"/>
    <p:sldId id="504" r:id="rId36"/>
    <p:sldId id="505" r:id="rId37"/>
    <p:sldId id="506" r:id="rId38"/>
    <p:sldId id="528" r:id="rId39"/>
    <p:sldId id="529" r:id="rId40"/>
    <p:sldId id="507" r:id="rId41"/>
    <p:sldId id="508" r:id="rId42"/>
    <p:sldId id="509" r:id="rId43"/>
    <p:sldId id="510" r:id="rId44"/>
    <p:sldId id="511" r:id="rId45"/>
    <p:sldId id="512" r:id="rId46"/>
    <p:sldId id="513" r:id="rId47"/>
    <p:sldId id="514" r:id="rId48"/>
    <p:sldId id="515" r:id="rId49"/>
    <p:sldId id="516" r:id="rId50"/>
    <p:sldId id="51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43"/>
    <p:restoredTop sz="96280"/>
  </p:normalViewPr>
  <p:slideViewPr>
    <p:cSldViewPr snapToGrid="0" snapToObjects="1">
      <p:cViewPr varScale="1">
        <p:scale>
          <a:sx n="134" d="100"/>
          <a:sy n="134" d="100"/>
        </p:scale>
        <p:origin x="17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2FBFB-C2BE-BE4C-AF71-86C65FE2119D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FC363-85DA-6445-BD2C-648EA226F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8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FC363-85DA-6445-BD2C-648EA226F5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1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C3B4C-17EA-9F44-BD5E-C0B477AB98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3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FC363-85DA-6445-BD2C-648EA226F50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83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C3B4C-17EA-9F44-BD5E-C0B477AB98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3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" y="5365754"/>
            <a:ext cx="9140825" cy="665163"/>
          </a:xfrm>
          <a:prstGeom prst="rect">
            <a:avLst/>
          </a:prstGeom>
          <a:solidFill>
            <a:srgbClr val="003E7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35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" y="6030917"/>
            <a:ext cx="9140825" cy="173037"/>
          </a:xfrm>
          <a:prstGeom prst="rect">
            <a:avLst/>
          </a:prstGeom>
          <a:solidFill>
            <a:srgbClr val="6AADE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35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4177" y="2016129"/>
            <a:ext cx="8374063" cy="576263"/>
          </a:xfrm>
        </p:spPr>
        <p:txBody>
          <a:bodyPr/>
          <a:lstStyle>
            <a:lvl1pPr>
              <a:defRPr sz="27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4177" y="2774950"/>
            <a:ext cx="8374063" cy="539750"/>
          </a:xfrm>
        </p:spPr>
        <p:txBody>
          <a:bodyPr/>
          <a:lstStyle>
            <a:lvl1pPr marL="0" indent="0">
              <a:buFontTx/>
              <a:buNone/>
              <a:defRPr sz="13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62889" y="6448425"/>
            <a:ext cx="900112" cy="179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CA568F6-DAC8-4DAE-BC19-FF88BD4B067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862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99E2C-8D80-4E72-A78B-EAA9E641E1F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647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5914" y="398463"/>
            <a:ext cx="2093912" cy="5376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4175" y="398463"/>
            <a:ext cx="6129338" cy="5376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36C6F-B78D-4731-899F-09B1C9A1FD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9038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352800" cy="457200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/>
              <a:t>Networking and Systems Measurements (L50)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974A1-97B2-F346-AA2B-204EC2F97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67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7500" y="6248400"/>
            <a:ext cx="3429000" cy="457200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/>
              <a:t>Networking and Systems Measurements (L50)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4405D-1220-D645-9E90-01DE1C7E4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6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/>
              <a:t>Networking and Systems Measurements (L50)</a:t>
            </a:r>
          </a:p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570E3-CCF8-784A-BFDB-F5C9D5995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84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/>
              <a:t>Networking and Systems Measurements (L50)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C08DB-C24D-1449-B224-5F839EF47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35941-6263-43F8-8DAE-A84871C642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744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E960C-8672-4C79-BEE7-4C88895AE37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52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175" y="1708152"/>
            <a:ext cx="4110038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5" y="1708152"/>
            <a:ext cx="4111625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DDC6C-1097-4721-A332-2AC5B03373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220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A58C3-C439-4382-B036-936F39760E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434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D9A5A-F6E1-4F85-816B-9C45438EAC2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406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EEA40-5AB5-4EE0-B5C7-5114E96145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971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18E13-7FF8-461A-B543-A500FB918B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5766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D4983-379E-4D2F-914B-A5CD5404A4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83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4177" y="398463"/>
            <a:ext cx="837565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177" y="1708152"/>
            <a:ext cx="83740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2889" y="6451600"/>
            <a:ext cx="90011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866763-778E-4EA1-ACBA-052230E3A5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46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95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6pPr>
      <a:lvl7pPr marL="685783" algn="l" rtl="0" fontAlgn="base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7pPr>
      <a:lvl8pPr marL="1028675" algn="l" rtl="0" fontAlgn="base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8pPr>
      <a:lvl9pPr marL="1371566" algn="l" rtl="0" fontAlgn="base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02401" indent="-202401" algn="l" rtl="0" eaLnBrk="0" fontAlgn="base" hangingPunct="0">
        <a:spcBef>
          <a:spcPct val="0"/>
        </a:spcBef>
        <a:spcAft>
          <a:spcPct val="7500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3612" indent="-200020" algn="l" rtl="0" eaLnBrk="0" fontAlgn="base" hangingPunct="0">
        <a:spcBef>
          <a:spcPct val="0"/>
        </a:spcBef>
        <a:spcAft>
          <a:spcPct val="7500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07204" indent="-202401" algn="l" rtl="0" eaLnBrk="0" fontAlgn="base" hangingPunct="0">
        <a:spcBef>
          <a:spcPct val="0"/>
        </a:spcBef>
        <a:spcAft>
          <a:spcPct val="7500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05" indent="-201211" algn="l" rtl="0" eaLnBrk="0" fontAlgn="base" hangingPunct="0">
        <a:spcBef>
          <a:spcPct val="0"/>
        </a:spcBef>
        <a:spcAft>
          <a:spcPct val="7500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13197" indent="-202401" algn="l" rtl="0" eaLnBrk="0" fontAlgn="base" hangingPunct="0">
        <a:spcBef>
          <a:spcPct val="0"/>
        </a:spcBef>
        <a:spcAft>
          <a:spcPct val="7500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248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Arial"/>
              </a:defRPr>
            </a:lvl1pPr>
          </a:lstStyle>
          <a:p>
            <a:pPr>
              <a:defRPr/>
            </a:pPr>
            <a:r>
              <a:rPr lang="en-US" dirty="0"/>
              <a:t>Networking and Systems Measurements (L50)</a:t>
            </a:r>
          </a:p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Arial"/>
              </a:defRPr>
            </a:lvl1pPr>
          </a:lstStyle>
          <a:p>
            <a:pPr>
              <a:defRPr/>
            </a:pPr>
            <a:fld id="{82B1BE14-B330-764E-8689-58363A72AD2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33400" y="60960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9264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anose="05000000000000000000" pitchFamily="2" charset="2"/>
        <a:buChar char="§"/>
        <a:defRPr sz="21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1500">
          <a:solidFill>
            <a:schemeClr val="tx1"/>
          </a:solidFill>
          <a:latin typeface="Arial"/>
          <a:ea typeface="ＭＳ Ｐゴシック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/>
          <a:ea typeface="ＭＳ Ｐゴシック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Arial"/>
          <a:ea typeface="ＭＳ Ｐゴシック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/>
          <a:ea typeface="ＭＳ Ｐゴシック" charset="-128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../../../../../../../NetFPGA/latency/diana/temp_stats/perf-kernel-memcached.svg" TargetMode="Externa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../NetFPGA/latency/diana/temp_stats/perf-kernel-memcached.sv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BD67A-A0EA-D6D9-3AC7-4174FCDCEB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P51(bis): High Performance Networked-Systems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CF6D0-F923-CB9B-61D9-F30A1D4F2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177" y="2774949"/>
            <a:ext cx="8374063" cy="1240459"/>
          </a:xfrm>
        </p:spPr>
        <p:txBody>
          <a:bodyPr/>
          <a:lstStyle/>
          <a:p>
            <a:r>
              <a:rPr lang="en-US" dirty="0"/>
              <a:t>Prof. Andrew W. Moore </a:t>
            </a:r>
          </a:p>
          <a:p>
            <a:endParaRPr lang="en-US" dirty="0"/>
          </a:p>
          <a:p>
            <a:r>
              <a:rPr lang="en-US" b="0"/>
              <a:t>Part 2</a:t>
            </a:r>
            <a:endParaRPr lang="en-US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A89007-F4F2-2890-64F6-2954DCDCF595}"/>
              </a:ext>
            </a:extLst>
          </p:cNvPr>
          <p:cNvSpPr txBox="1"/>
          <p:nvPr/>
        </p:nvSpPr>
        <p:spPr>
          <a:xfrm>
            <a:off x="384177" y="4265609"/>
            <a:ext cx="83740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Finally, a </a:t>
            </a:r>
            <a:r>
              <a:rPr lang="en-US" sz="1350" b="1" dirty="0">
                <a:solidFill>
                  <a:schemeClr val="bg1"/>
                </a:solidFill>
              </a:rPr>
              <a:t>huge </a:t>
            </a:r>
            <a:r>
              <a:rPr lang="en-US" sz="1350" dirty="0">
                <a:solidFill>
                  <a:schemeClr val="bg1"/>
                </a:solidFill>
              </a:rPr>
              <a:t>thank you to </a:t>
            </a:r>
            <a:r>
              <a:rPr lang="en-US" sz="1350" dirty="0" err="1">
                <a:solidFill>
                  <a:schemeClr val="bg1"/>
                </a:solidFill>
              </a:rPr>
              <a:t>Eben</a:t>
            </a:r>
            <a:r>
              <a:rPr lang="en-US" sz="1350" dirty="0">
                <a:solidFill>
                  <a:schemeClr val="bg1"/>
                </a:solidFill>
              </a:rPr>
              <a:t> Upton, Raspberry Pi Foundation, and </a:t>
            </a:r>
            <a:r>
              <a:rPr lang="en-US" sz="1350" dirty="0" err="1">
                <a:solidFill>
                  <a:schemeClr val="bg1"/>
                </a:solidFill>
              </a:rPr>
              <a:t>PiHut</a:t>
            </a:r>
            <a:r>
              <a:rPr lang="en-US" sz="1350" dirty="0">
                <a:solidFill>
                  <a:schemeClr val="bg1"/>
                </a:solidFill>
              </a:rPr>
              <a:t> people for enabling this incarnation of the module at incredibly short notice.</a:t>
            </a:r>
          </a:p>
        </p:txBody>
      </p:sp>
    </p:spTree>
    <p:extLst>
      <p:ext uri="{BB962C8B-B14F-4D97-AF65-F5344CB8AC3E}">
        <p14:creationId xmlns:p14="http://schemas.microsoft.com/office/powerpoint/2010/main" val="4112651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857500" y="6248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Networking and Systems Measurements (L50)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Content Placeholder 10" descr="&lt;strong&gt;Network Switch&lt;/strong&gt; by ARTMAN - &lt;strong&gt;Network switch&lt;/strong&gt; with 16 ports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08" y="3543300"/>
            <a:ext cx="2286001" cy="85725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7351" y="2630051"/>
            <a:ext cx="1064239" cy="1637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51" y="2628900"/>
            <a:ext cx="1064239" cy="163728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>
            <a:off x="2771286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5636240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900175" y="4379054"/>
          <a:ext cx="146304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:a16="http://schemas.microsoft.com/office/drawing/2014/main" val="231833012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79940152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613750794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421705382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82290391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4082237594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4136896113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493849316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68405310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637607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>
            <a:off x="3434032" y="4514851"/>
            <a:ext cx="452168" cy="3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5293953" y="4511582"/>
            <a:ext cx="452168" cy="3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603121" y="4650378"/>
            <a:ext cx="598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dirty="0">
                <a:solidFill>
                  <a:srgbClr val="000000"/>
                </a:solidFill>
                <a:latin typeface="Times New Roman" charset="0"/>
              </a:rPr>
              <a:t>queue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D95F3-5028-B608-5EFB-368F89FD1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6" t="40475" r="28302" b="34940"/>
          <a:stretch/>
        </p:blipFill>
        <p:spPr>
          <a:xfrm>
            <a:off x="4904141" y="466835"/>
            <a:ext cx="4227534" cy="1433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00D572-B7A6-E217-CA98-797ADE6B5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923" y="57386"/>
            <a:ext cx="3216058" cy="2412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615D97-EEFB-C02E-4397-F990AAA33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10" t="12225" r="4073" b="10439"/>
          <a:stretch/>
        </p:blipFill>
        <p:spPr>
          <a:xfrm rot="5400000">
            <a:off x="-4306" y="451741"/>
            <a:ext cx="2066795" cy="180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35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Example: Network Congestion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Networking and Systems Measurements (L50)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Content Placeholder 10" descr="&lt;strong&gt;Network Switch&lt;/strong&gt; by ARTMAN - &lt;strong&gt;Network switch&lt;/strong&gt; with 16 ports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08" y="3543300"/>
            <a:ext cx="2286001" cy="85725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7351" y="2630051"/>
            <a:ext cx="1064239" cy="1637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51" y="2628900"/>
            <a:ext cx="1064239" cy="163728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>
            <a:off x="2771286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5636240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900175" y="4379054"/>
          <a:ext cx="146304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:a16="http://schemas.microsoft.com/office/drawing/2014/main" val="231833012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79940152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613750794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421705382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82290391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4082237594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4136896113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493849316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68405310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637607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>
            <a:off x="3434032" y="4514851"/>
            <a:ext cx="452168" cy="3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5293953" y="4511582"/>
            <a:ext cx="452168" cy="3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603121" y="4650378"/>
            <a:ext cx="598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dirty="0">
                <a:solidFill>
                  <a:srgbClr val="000000"/>
                </a:solidFill>
                <a:latin typeface="Times New Roman" charset="0"/>
              </a:rPr>
              <a:t>queue</a:t>
            </a:r>
          </a:p>
        </p:txBody>
      </p:sp>
    </p:spTree>
    <p:extLst>
      <p:ext uri="{BB962C8B-B14F-4D97-AF65-F5344CB8AC3E}">
        <p14:creationId xmlns:p14="http://schemas.microsoft.com/office/powerpoint/2010/main" val="3752082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control generated traffic?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5829300" cy="3086100"/>
          </a:xfrm>
        </p:spPr>
        <p:txBody>
          <a:bodyPr/>
          <a:lstStyle/>
          <a:p>
            <a:r>
              <a:rPr lang="en-GB" dirty="0"/>
              <a:t>What is the packet format? (e.g. protocol, payload)</a:t>
            </a:r>
          </a:p>
          <a:p>
            <a:r>
              <a:rPr lang="en-GB" dirty="0"/>
              <a:t>How many packets?</a:t>
            </a:r>
          </a:p>
          <a:p>
            <a:r>
              <a:rPr lang="en-GB" dirty="0"/>
              <a:t>What is the packet size(s)?</a:t>
            </a:r>
          </a:p>
          <a:p>
            <a:r>
              <a:rPr lang="en-GB" dirty="0"/>
              <a:t>What is the average data rate?</a:t>
            </a:r>
          </a:p>
          <a:p>
            <a:r>
              <a:rPr lang="en-GB" dirty="0"/>
              <a:t>What is the peak data rate? (e.g. burst control)</a:t>
            </a:r>
          </a:p>
          <a:p>
            <a:r>
              <a:rPr lang="en-GB" dirty="0"/>
              <a:t>… 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Networking and Systems Measurements (L50)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50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0" y="1028700"/>
            <a:ext cx="5829300" cy="857250"/>
          </a:xfrm>
        </p:spPr>
        <p:txBody>
          <a:bodyPr/>
          <a:lstStyle/>
          <a:p>
            <a:r>
              <a:rPr lang="en-GB" dirty="0"/>
              <a:t>Traffic Generation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726" y="2000250"/>
            <a:ext cx="5829300" cy="30861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$$$$$, Hardware, high quality </a:t>
            </a:r>
            <a:br>
              <a:rPr lang="en-GB" dirty="0"/>
            </a:br>
            <a:r>
              <a:rPr lang="en-GB" dirty="0"/>
              <a:t>(Ixia, Spirent,..)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$$ Software/hardware based, medium quality</a:t>
            </a:r>
            <a:br>
              <a:rPr lang="en-GB" dirty="0"/>
            </a:br>
            <a:r>
              <a:rPr lang="en-GB" dirty="0"/>
              <a:t>(OSNT, </a:t>
            </a:r>
            <a:r>
              <a:rPr lang="en-GB" dirty="0" err="1"/>
              <a:t>MoonGen</a:t>
            </a:r>
            <a:r>
              <a:rPr lang="en-GB" dirty="0"/>
              <a:t>,…)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Commodity, Software, low quality</a:t>
            </a:r>
          </a:p>
          <a:p>
            <a:pPr marL="0" indent="0">
              <a:buNone/>
            </a:pPr>
            <a:r>
              <a:rPr lang="en-GB" dirty="0"/>
              <a:t>(</a:t>
            </a:r>
            <a:r>
              <a:rPr lang="en-GB" dirty="0" err="1"/>
              <a:t>TCPReply</a:t>
            </a:r>
            <a:r>
              <a:rPr lang="en-GB" dirty="0"/>
              <a:t>,… 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Networking and Systems Measurements (L50)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 flipV="1">
            <a:off x="1657350" y="2057400"/>
            <a:ext cx="685800" cy="2914650"/>
          </a:xfrm>
          <a:prstGeom prst="downArrow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44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TCP Replay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5829300" cy="3086100"/>
          </a:xfrm>
        </p:spPr>
        <p:txBody>
          <a:bodyPr/>
          <a:lstStyle/>
          <a:p>
            <a:r>
              <a:rPr lang="en-GB" dirty="0"/>
              <a:t>Free, software-based</a:t>
            </a:r>
          </a:p>
          <a:p>
            <a:r>
              <a:rPr lang="en-GB" dirty="0"/>
              <a:t>Replays network traffic stored in </a:t>
            </a:r>
            <a:r>
              <a:rPr lang="en-GB" dirty="0" err="1"/>
              <a:t>pcap</a:t>
            </a:r>
            <a:r>
              <a:rPr lang="en-GB" dirty="0"/>
              <a:t> files</a:t>
            </a:r>
          </a:p>
          <a:p>
            <a:pPr lvl="1"/>
            <a:r>
              <a:rPr lang="en-GB" sz="1800" dirty="0"/>
              <a:t>Not just TCP</a:t>
            </a:r>
          </a:p>
          <a:p>
            <a:pPr lvl="1"/>
            <a:r>
              <a:rPr lang="en-GB" sz="1800" dirty="0"/>
              <a:t>(not just </a:t>
            </a:r>
            <a:r>
              <a:rPr lang="en-GB" sz="1800" dirty="0" err="1"/>
              <a:t>pcap</a:t>
            </a:r>
            <a:r>
              <a:rPr lang="en-GB" sz="1800" dirty="0"/>
              <a:t>)</a:t>
            </a:r>
          </a:p>
          <a:p>
            <a:r>
              <a:rPr lang="en-GB" dirty="0"/>
              <a:t>Included in Linux</a:t>
            </a:r>
          </a:p>
          <a:p>
            <a:r>
              <a:rPr lang="en-GB" dirty="0"/>
              <a:t>Packets are sent according to </a:t>
            </a:r>
            <a:r>
              <a:rPr lang="en-GB" dirty="0" err="1"/>
              <a:t>pcap</a:t>
            </a:r>
            <a:r>
              <a:rPr lang="en-GB" dirty="0"/>
              <a:t> file timestamps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Networking and Systems Measurements (L50)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30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based traffic generators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5829300" cy="3086100"/>
          </a:xfrm>
        </p:spPr>
        <p:txBody>
          <a:bodyPr/>
          <a:lstStyle/>
          <a:p>
            <a:r>
              <a:rPr lang="en-GB" sz="1950" dirty="0"/>
              <a:t>Traditional tools (e.g., D-ITG, </a:t>
            </a:r>
            <a:r>
              <a:rPr lang="en-GB" sz="1950" dirty="0" err="1"/>
              <a:t>trafgen</a:t>
            </a:r>
            <a:r>
              <a:rPr lang="en-GB" sz="1950" dirty="0"/>
              <a:t>):</a:t>
            </a:r>
          </a:p>
          <a:p>
            <a:pPr lvl="1"/>
            <a:r>
              <a:rPr lang="en-GB" sz="1950" dirty="0"/>
              <a:t> Rely on the interface provided by the kernel for packet IO</a:t>
            </a:r>
          </a:p>
          <a:p>
            <a:r>
              <a:rPr lang="en-GB" sz="1950" dirty="0"/>
              <a:t>Modern tools (e.g., </a:t>
            </a:r>
            <a:r>
              <a:rPr lang="en-GB" sz="1950" dirty="0" err="1"/>
              <a:t>MoonGen</a:t>
            </a:r>
            <a:r>
              <a:rPr lang="en-GB" sz="1950" dirty="0"/>
              <a:t>, </a:t>
            </a:r>
            <a:r>
              <a:rPr lang="en-GB" sz="1950" dirty="0" err="1"/>
              <a:t>pktgen</a:t>
            </a:r>
            <a:r>
              <a:rPr lang="en-GB" sz="1950" dirty="0"/>
              <a:t>, </a:t>
            </a:r>
            <a:r>
              <a:rPr lang="en-GB" sz="1950" dirty="0" err="1"/>
              <a:t>zsend</a:t>
            </a:r>
            <a:r>
              <a:rPr lang="en-GB" sz="1950" dirty="0"/>
              <a:t>):</a:t>
            </a:r>
          </a:p>
          <a:p>
            <a:pPr lvl="1"/>
            <a:r>
              <a:rPr lang="en-GB" sz="1950" dirty="0"/>
              <a:t>Use special frameworks which bypass the network stack of an OS</a:t>
            </a:r>
          </a:p>
          <a:p>
            <a:pPr lvl="1"/>
            <a:r>
              <a:rPr lang="en-GB" sz="1950" dirty="0"/>
              <a:t>Optimized for high speed and low latency </a:t>
            </a:r>
          </a:p>
          <a:p>
            <a:pPr lvl="1"/>
            <a:r>
              <a:rPr lang="en-GB" sz="1950" dirty="0"/>
              <a:t>Cost: compatibility and support for high-level features</a:t>
            </a:r>
          </a:p>
          <a:p>
            <a:pPr marL="342900" lvl="1" indent="0">
              <a:buNone/>
            </a:pPr>
            <a:endParaRPr lang="en-GB" sz="195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Networking and Systems Measurements (L50)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63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MoonGen</a:t>
            </a:r>
            <a:r>
              <a:rPr lang="en-GB" dirty="0"/>
              <a:t> (Lab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5829300" cy="3086100"/>
          </a:xfrm>
        </p:spPr>
        <p:txBody>
          <a:bodyPr/>
          <a:lstStyle/>
          <a:p>
            <a:r>
              <a:rPr lang="en-GB" dirty="0"/>
              <a:t>A packet generator for </a:t>
            </a:r>
            <a:r>
              <a:rPr lang="en-GB" dirty="0">
                <a:sym typeface="Symbol" panose="05050102010706020507" pitchFamily="18" charset="2"/>
              </a:rPr>
              <a:t></a:t>
            </a:r>
            <a:r>
              <a:rPr lang="en-GB" dirty="0"/>
              <a:t>10 </a:t>
            </a:r>
            <a:r>
              <a:rPr lang="en-GB" dirty="0" err="1"/>
              <a:t>Gbit</a:t>
            </a:r>
            <a:r>
              <a:rPr lang="en-GB" dirty="0"/>
              <a:t>/s Ethernet</a:t>
            </a:r>
          </a:p>
          <a:p>
            <a:r>
              <a:rPr lang="en-GB" dirty="0"/>
              <a:t>Uses DPDK </a:t>
            </a:r>
            <a:r>
              <a:rPr lang="en-GB" sz="1050" dirty="0"/>
              <a:t>(an Intel originated idea – optimised for CPU consumption)</a:t>
            </a:r>
          </a:p>
          <a:p>
            <a:pPr lvl="1"/>
            <a:r>
              <a:rPr lang="en-GB" sz="2100" dirty="0">
                <a:cs typeface="ＭＳ Ｐゴシック" charset="-128"/>
              </a:rPr>
              <a:t> A set of libraries and drivers for fast packet processing</a:t>
            </a:r>
          </a:p>
          <a:p>
            <a:r>
              <a:rPr lang="en-GB" dirty="0"/>
              <a:t>(Sub-)microsecond timestamp accuracy</a:t>
            </a:r>
          </a:p>
          <a:p>
            <a:pPr lvl="1"/>
            <a:r>
              <a:rPr lang="en-GB" sz="2100" dirty="0">
                <a:cs typeface="ＭＳ Ｐゴシック" charset="-128"/>
              </a:rPr>
              <a:t> Using the NIC</a:t>
            </a:r>
          </a:p>
          <a:p>
            <a:r>
              <a:rPr lang="en-GB" dirty="0"/>
              <a:t>Rate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Networking and Systems Measurements (L50)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0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OSNT (Labs 2+3)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6400800" cy="3086100"/>
          </a:xfrm>
        </p:spPr>
        <p:txBody>
          <a:bodyPr/>
          <a:lstStyle/>
          <a:p>
            <a:r>
              <a:rPr lang="en-GB" dirty="0"/>
              <a:t>Open source hardware/software traffic generator and capture system</a:t>
            </a:r>
          </a:p>
          <a:p>
            <a:r>
              <a:rPr lang="en-GB" dirty="0"/>
              <a:t>Built on top of </a:t>
            </a:r>
            <a:r>
              <a:rPr lang="en-GB" dirty="0" err="1"/>
              <a:t>NetFPGA</a:t>
            </a:r>
            <a:r>
              <a:rPr lang="en-GB" dirty="0"/>
              <a:t> platform</a:t>
            </a:r>
          </a:p>
          <a:p>
            <a:r>
              <a:rPr lang="en-GB" dirty="0"/>
              <a:t>Traffic generation using </a:t>
            </a:r>
            <a:r>
              <a:rPr lang="en-GB" dirty="0" err="1"/>
              <a:t>pcap</a:t>
            </a:r>
            <a:r>
              <a:rPr lang="en-GB" dirty="0"/>
              <a:t> file (currently)</a:t>
            </a:r>
          </a:p>
          <a:p>
            <a:r>
              <a:rPr lang="en-GB" dirty="0"/>
              <a:t>Rate controlled in hardware </a:t>
            </a:r>
          </a:p>
          <a:p>
            <a:r>
              <a:rPr lang="en-GB" dirty="0"/>
              <a:t>~6ns resolution</a:t>
            </a:r>
          </a:p>
          <a:p>
            <a:r>
              <a:rPr lang="en-GB" dirty="0"/>
              <a:t>Recall (for 10Gb/s)</a:t>
            </a:r>
          </a:p>
          <a:p>
            <a:pPr marL="0" indent="0">
              <a:buNone/>
            </a:pPr>
            <a:r>
              <a:rPr lang="en-GB" dirty="0"/>
              <a:t>	10bits = 1ns and 1us ≅ 1kByte packet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Networking and Systems Measurements (L50)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6" y="972742"/>
            <a:ext cx="1983937" cy="5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16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914400"/>
            <a:ext cx="6516291" cy="401241"/>
          </a:xfrm>
        </p:spPr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lang="en-GB" dirty="0">
                <a:latin typeface="Arial" charset="0"/>
                <a:ea typeface="ＭＳ Ｐゴシック" charset="0"/>
              </a:rPr>
              <a:t>OSNT-TG architecture</a:t>
            </a:r>
          </a:p>
        </p:txBody>
      </p:sp>
      <p:pic>
        <p:nvPicPr>
          <p:cNvPr id="44034" name="Picture 2" descr="osnt-tg-a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03" y="1434704"/>
            <a:ext cx="4375547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Content Placeholder 1"/>
          <p:cNvSpPr>
            <a:spLocks noGrp="1"/>
          </p:cNvSpPr>
          <p:nvPr>
            <p:ph idx="1"/>
          </p:nvPr>
        </p:nvSpPr>
        <p:spPr>
          <a:xfrm>
            <a:off x="5042298" y="1371600"/>
            <a:ext cx="2958703" cy="2787254"/>
          </a:xfrm>
        </p:spPr>
        <p:txBody>
          <a:bodyPr/>
          <a:lstStyle/>
          <a:p>
            <a:pPr eaLnBrk="1" hangingPunct="1"/>
            <a:r>
              <a:rPr lang="en-US" altLang="en-US" dirty="0"/>
              <a:t>DRAM/SRAM used to store the packets </a:t>
            </a:r>
          </a:p>
          <a:p>
            <a:pPr eaLnBrk="1" hangingPunct="1"/>
            <a:r>
              <a:rPr lang="en-US" altLang="en-US" dirty="0"/>
              <a:t>DM and RL guarantee the output packet rate is the one assigned by the user</a:t>
            </a:r>
          </a:p>
          <a:p>
            <a:pPr marL="0" indent="0" eaLnBrk="1" hangingPunct="1">
              <a:buNone/>
            </a:pP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0749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End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6115050" cy="3086100"/>
          </a:xfrm>
        </p:spPr>
        <p:txBody>
          <a:bodyPr/>
          <a:lstStyle/>
          <a:p>
            <a:r>
              <a:rPr lang="en-GB" dirty="0"/>
              <a:t>Cost from 1K’s to 100K’s of $</a:t>
            </a:r>
          </a:p>
          <a:p>
            <a:r>
              <a:rPr lang="en-GB" dirty="0"/>
              <a:t>Typically hardware based </a:t>
            </a:r>
          </a:p>
          <a:p>
            <a:r>
              <a:rPr lang="en-GB" dirty="0"/>
              <a:t>With many software packages</a:t>
            </a:r>
          </a:p>
          <a:p>
            <a:r>
              <a:rPr lang="en-GB" dirty="0"/>
              <a:t>Scale to 400Gbit/second (per port)</a:t>
            </a:r>
          </a:p>
          <a:p>
            <a:r>
              <a:rPr lang="en-GB" dirty="0"/>
              <a:t>Accuracy: &lt;1ns  and many, (many,) </a:t>
            </a:r>
            <a:r>
              <a:rPr lang="en-GB" i="1" dirty="0"/>
              <a:t>features(*)</a:t>
            </a:r>
          </a:p>
          <a:p>
            <a:endParaRPr lang="en-GB" i="1" dirty="0"/>
          </a:p>
          <a:p>
            <a:pPr marL="0" indent="0">
              <a:buNone/>
            </a:pPr>
            <a:r>
              <a:rPr lang="en-GB" sz="1350" i="1" dirty="0"/>
              <a:t>(* features (extra $$$$) may include: human readable output, 1982 era traffic model, trivial network model, no tracing, data samples smaller than 100 entries, first order statistics only, packet capture – any packet capture, synchronized clocks, ….)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Networking and Systems Measurements (L50)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01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6BB7-96A6-2EEE-7E59-B7EBD3945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4020F-21A9-7FBF-81CB-D469615BC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X§xcSo</a:t>
            </a:r>
            <a:r>
              <a:rPr lang="en-US" dirty="0"/>
              <a:t> you want to know what is going on….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846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BFD07-4A1E-67FF-A545-B066D3A6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what happened.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C51BB-A634-A98F-877B-6ABBBE253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Active measurement (ping/</a:t>
            </a:r>
            <a:r>
              <a:rPr lang="en-US" dirty="0" err="1"/>
              <a:t>iperf</a:t>
            </a:r>
            <a:r>
              <a:rPr lang="en-US" dirty="0"/>
              <a:t>) &amp;</a:t>
            </a:r>
          </a:p>
          <a:p>
            <a:pPr marL="0" indent="0">
              <a:buNone/>
            </a:pPr>
            <a:r>
              <a:rPr lang="en-US" dirty="0"/>
              <a:t>		Passive measurement (</a:t>
            </a:r>
            <a:r>
              <a:rPr lang="en-US" dirty="0" err="1"/>
              <a:t>tcpdump</a:t>
            </a:r>
            <a:r>
              <a:rPr lang="en-US" dirty="0"/>
              <a:t>/intercept)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Passive measurement means we control the clocks, and we see what really happened (at least in one particular place)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417B5-89E8-15A6-0540-CD149B2F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3D182-5643-3235-142E-A1B27E50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Networking and Systems Measurements (L50)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C20FC-17E9-B0E2-2EC1-FBE71DDE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4405D-1220-D645-9E90-01DE1C7E4AB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92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capture traffic?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5829300" cy="3086100"/>
          </a:xfrm>
        </p:spPr>
        <p:txBody>
          <a:bodyPr/>
          <a:lstStyle/>
          <a:p>
            <a:r>
              <a:rPr lang="en-GB" dirty="0"/>
              <a:t>When did the packet arrive?</a:t>
            </a:r>
          </a:p>
          <a:p>
            <a:pPr lvl="1"/>
            <a:r>
              <a:rPr lang="en-GB" sz="2100" dirty="0"/>
              <a:t> A hard question!</a:t>
            </a:r>
          </a:p>
          <a:p>
            <a:r>
              <a:rPr lang="en-GB" dirty="0"/>
              <a:t>Can part / all of the packet be captured?</a:t>
            </a:r>
          </a:p>
          <a:p>
            <a:r>
              <a:rPr lang="en-GB" dirty="0"/>
              <a:t>How many packets can be captured?</a:t>
            </a:r>
          </a:p>
          <a:p>
            <a:r>
              <a:rPr lang="en-GB" dirty="0"/>
              <a:t>What is the maximal rate of packets that can be captured?</a:t>
            </a:r>
          </a:p>
          <a:p>
            <a:r>
              <a:rPr lang="en-GB" dirty="0"/>
              <a:t>… 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11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1028700"/>
            <a:ext cx="5829300" cy="857250"/>
          </a:xfrm>
        </p:spPr>
        <p:txBody>
          <a:bodyPr/>
          <a:lstStyle/>
          <a:p>
            <a:r>
              <a:rPr lang="en-GB" dirty="0"/>
              <a:t>What is the time?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1714500"/>
            <a:ext cx="6057900" cy="3371850"/>
          </a:xfrm>
        </p:spPr>
        <p:txBody>
          <a:bodyPr/>
          <a:lstStyle/>
          <a:p>
            <a:r>
              <a:rPr lang="en-GB" dirty="0"/>
              <a:t>Free running clocks, e.g.,</a:t>
            </a:r>
          </a:p>
          <a:p>
            <a:pPr lvl="1"/>
            <a:r>
              <a:rPr lang="en-GB" sz="1800" dirty="0"/>
              <a:t>CPU’s time stamp counter (TSC)</a:t>
            </a:r>
          </a:p>
          <a:p>
            <a:pPr lvl="1"/>
            <a:r>
              <a:rPr lang="en-GB" sz="1800" dirty="0"/>
              <a:t>NIC’s on board oscillator</a:t>
            </a:r>
          </a:p>
          <a:p>
            <a:pPr lvl="1"/>
            <a:r>
              <a:rPr lang="en-GB" sz="1800" dirty="0"/>
              <a:t>Clocks drift!</a:t>
            </a:r>
          </a:p>
          <a:p>
            <a:r>
              <a:rPr lang="en-GB" dirty="0"/>
              <a:t>Synchronization signals, e.g.,</a:t>
            </a:r>
          </a:p>
          <a:p>
            <a:pPr lvl="1"/>
            <a:r>
              <a:rPr lang="en-GB" sz="1800" dirty="0"/>
              <a:t>1 PPS (pulse-per-second)</a:t>
            </a:r>
          </a:p>
          <a:p>
            <a:r>
              <a:rPr lang="en-GB" dirty="0"/>
              <a:t>Synchronization protocols, e.g.,</a:t>
            </a:r>
          </a:p>
          <a:p>
            <a:pPr lvl="1"/>
            <a:r>
              <a:rPr lang="en-GB" sz="1800" dirty="0"/>
              <a:t>Network Time Protocol (NTP) – milliseconds accuracy</a:t>
            </a:r>
          </a:p>
          <a:p>
            <a:pPr lvl="1"/>
            <a:r>
              <a:rPr lang="en-GB" sz="1800" dirty="0"/>
              <a:t>Precision Time Protocol (PTP) – microseconds accuracy (nanoseconds, depending on deployment)</a:t>
            </a:r>
          </a:p>
          <a:p>
            <a:pPr lvl="1"/>
            <a:endParaRPr lang="en-GB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27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050" y="867746"/>
            <a:ext cx="3200400" cy="857250"/>
          </a:xfrm>
        </p:spPr>
        <p:txBody>
          <a:bodyPr/>
          <a:lstStyle/>
          <a:p>
            <a:r>
              <a:rPr lang="en-GB" dirty="0"/>
              <a:t>Timestamping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1601" y="1246846"/>
            <a:ext cx="1613993" cy="4043856"/>
            <a:chOff x="1056288" y="496614"/>
            <a:chExt cx="2317531" cy="5391808"/>
          </a:xfrm>
        </p:grpSpPr>
        <p:sp>
          <p:nvSpPr>
            <p:cNvPr id="8" name="Rectangle 7"/>
            <p:cNvSpPr/>
            <p:nvPr/>
          </p:nvSpPr>
          <p:spPr>
            <a:xfrm>
              <a:off x="1056288" y="496614"/>
              <a:ext cx="2317531" cy="1347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100" dirty="0">
                  <a:solidFill>
                    <a:srgbClr val="000000"/>
                  </a:solidFill>
                  <a:latin typeface="Arial" panose="020B0604020202020204" pitchFamily="34" charset="0"/>
                </a:rPr>
                <a:t>User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100" dirty="0">
                  <a:solidFill>
                    <a:srgbClr val="000000"/>
                  </a:solidFill>
                  <a:latin typeface="Arial" panose="020B0604020202020204" pitchFamily="34" charset="0"/>
                </a:rPr>
                <a:t> Space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56288" y="1844566"/>
              <a:ext cx="2317531" cy="1347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OS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788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56288" y="2808097"/>
              <a:ext cx="2317531" cy="38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000" rtlCol="0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panose="020B0604020202020204" pitchFamily="34" charset="0"/>
                </a:rPr>
                <a:t>Driver</a:t>
              </a:r>
              <a:endParaRPr lang="en-GB" sz="525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375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56288" y="3192518"/>
              <a:ext cx="2317531" cy="1347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PCIe</a:t>
              </a:r>
              <a:endParaRPr lang="en-GB" sz="2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56288" y="4540470"/>
              <a:ext cx="2317531" cy="1347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 NIC      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78295" y="846271"/>
            <a:ext cx="161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00"/>
                </a:solidFill>
                <a:latin typeface="Times New Roman" charset="0"/>
              </a:rPr>
              <a:t>Host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82566" y="4941731"/>
            <a:ext cx="60785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Port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82566" y="4282902"/>
            <a:ext cx="60785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Port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3051567" y="1658764"/>
            <a:ext cx="4949433" cy="33718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57175" indent="-257175" defTabSz="685800"/>
            <a:r>
              <a:rPr lang="en-GB" sz="2100" kern="0" dirty="0">
                <a:solidFill>
                  <a:srgbClr val="000000"/>
                </a:solidFill>
              </a:rPr>
              <a:t>At the port – highest accuracy </a:t>
            </a:r>
          </a:p>
          <a:p>
            <a:pPr marL="557213" lvl="1" indent="-214313" defTabSz="685800"/>
            <a:r>
              <a:rPr lang="en-GB" sz="1800" kern="0" dirty="0">
                <a:solidFill>
                  <a:srgbClr val="000000"/>
                </a:solidFill>
              </a:rPr>
              <a:t>If you want to measure </a:t>
            </a:r>
            <a:r>
              <a:rPr lang="en-GB" sz="1800" i="1" kern="0" dirty="0">
                <a:solidFill>
                  <a:srgbClr val="000000"/>
                </a:solidFill>
              </a:rPr>
              <a:t>the network</a:t>
            </a:r>
          </a:p>
          <a:p>
            <a:pPr marL="257175" indent="-257175" defTabSz="685800"/>
            <a:r>
              <a:rPr lang="en-GB" sz="2100" kern="0" dirty="0">
                <a:solidFill>
                  <a:srgbClr val="000000"/>
                </a:solidFill>
              </a:rPr>
              <a:t>At the NIC – less accurate </a:t>
            </a:r>
          </a:p>
          <a:p>
            <a:pPr marL="557213" lvl="1" indent="-214313" defTabSz="685800"/>
            <a:r>
              <a:rPr lang="en-GB" sz="1800" kern="0" dirty="0">
                <a:solidFill>
                  <a:srgbClr val="000000"/>
                </a:solidFill>
              </a:rPr>
              <a:t>Buffering, clock domain crossing etc.</a:t>
            </a:r>
          </a:p>
          <a:p>
            <a:pPr marL="257175" indent="-257175" defTabSz="685800"/>
            <a:r>
              <a:rPr lang="en-GB" sz="2100" kern="0" dirty="0">
                <a:solidFill>
                  <a:srgbClr val="000000"/>
                </a:solidFill>
              </a:rPr>
              <a:t>At the OS</a:t>
            </a:r>
          </a:p>
          <a:p>
            <a:pPr marL="557213" lvl="1" indent="-214313" defTabSz="685800"/>
            <a:r>
              <a:rPr lang="en-GB" sz="1800" kern="0" dirty="0">
                <a:solidFill>
                  <a:srgbClr val="000000"/>
                </a:solidFill>
              </a:rPr>
              <a:t>Exhibits </a:t>
            </a:r>
            <a:r>
              <a:rPr lang="en-GB" sz="1800" kern="0" dirty="0" err="1">
                <a:solidFill>
                  <a:srgbClr val="000000"/>
                </a:solidFill>
              </a:rPr>
              <a:t>PCIe</a:t>
            </a:r>
            <a:r>
              <a:rPr lang="en-GB" sz="1800" kern="0" dirty="0">
                <a:solidFill>
                  <a:srgbClr val="000000"/>
                </a:solidFill>
              </a:rPr>
              <a:t> effects, scheduling dependencies</a:t>
            </a:r>
          </a:p>
          <a:p>
            <a:pPr marL="257175" indent="-257175" defTabSz="685800"/>
            <a:r>
              <a:rPr lang="en-GB" sz="2100" kern="0" dirty="0">
                <a:solidFill>
                  <a:srgbClr val="000000"/>
                </a:solidFill>
              </a:rPr>
              <a:t>At the Application – least accurate</a:t>
            </a:r>
          </a:p>
          <a:p>
            <a:pPr marL="557213" lvl="1" indent="-214313" defTabSz="685800"/>
            <a:r>
              <a:rPr lang="en-GB" sz="1800" kern="0" dirty="0">
                <a:solidFill>
                  <a:srgbClr val="000000"/>
                </a:solidFill>
              </a:rPr>
              <a:t>Unless you are interested in the user’s perspective – then it’s the </a:t>
            </a:r>
            <a:r>
              <a:rPr lang="en-GB" sz="1800" b="1" i="1" kern="0" dirty="0">
                <a:solidFill>
                  <a:srgbClr val="000000"/>
                </a:solidFill>
              </a:rPr>
              <a:t>only</a:t>
            </a:r>
            <a:r>
              <a:rPr lang="en-GB" sz="1800" kern="0" dirty="0">
                <a:solidFill>
                  <a:srgbClr val="000000"/>
                </a:solidFill>
              </a:rPr>
              <a:t> place</a:t>
            </a:r>
          </a:p>
          <a:p>
            <a:pPr marL="257175" indent="-257175" defTabSz="685800"/>
            <a:endParaRPr lang="en-GB" sz="24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52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Traffic Capture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330726" y="2000250"/>
            <a:ext cx="5829300" cy="30861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$$$$$, Hardware, high quality </a:t>
            </a:r>
            <a:br>
              <a:rPr lang="en-GB" dirty="0"/>
            </a:br>
            <a:r>
              <a:rPr lang="en-GB" dirty="0"/>
              <a:t>(Ixia, Spirent,..)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$$ Software/hardware based, medium quality</a:t>
            </a:r>
            <a:br>
              <a:rPr lang="en-GB" dirty="0"/>
            </a:br>
            <a:r>
              <a:rPr lang="en-GB" dirty="0"/>
              <a:t>(DAG, OSNT, NIC based,…)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Commodity, Software, low quality</a:t>
            </a:r>
          </a:p>
          <a:p>
            <a:pPr marL="0" indent="0">
              <a:buNone/>
            </a:pPr>
            <a:r>
              <a:rPr lang="en-GB" dirty="0"/>
              <a:t>(</a:t>
            </a:r>
            <a:r>
              <a:rPr lang="en-GB" dirty="0" err="1"/>
              <a:t>tcpdump</a:t>
            </a:r>
            <a:r>
              <a:rPr lang="en-GB" dirty="0"/>
              <a:t>, </a:t>
            </a:r>
            <a:r>
              <a:rPr lang="en-GB" dirty="0" err="1"/>
              <a:t>tshark</a:t>
            </a:r>
            <a:r>
              <a:rPr lang="en-GB" dirty="0"/>
              <a:t>, </a:t>
            </a:r>
            <a:r>
              <a:rPr lang="en-GB" dirty="0" err="1"/>
              <a:t>wireshark</a:t>
            </a:r>
            <a:r>
              <a:rPr lang="en-GB" dirty="0"/>
              <a:t>,… )</a:t>
            </a:r>
          </a:p>
        </p:txBody>
      </p:sp>
      <p:sp>
        <p:nvSpPr>
          <p:cNvPr id="9" name="Down Arrow 8"/>
          <p:cNvSpPr/>
          <p:nvPr/>
        </p:nvSpPr>
        <p:spPr bwMode="auto">
          <a:xfrm flipV="1">
            <a:off x="1657350" y="2057400"/>
            <a:ext cx="685800" cy="2914650"/>
          </a:xfrm>
          <a:prstGeom prst="downArrow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57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tcpdump</a:t>
            </a:r>
            <a:r>
              <a:rPr lang="en-GB" dirty="0"/>
              <a:t> (</a:t>
            </a:r>
            <a:r>
              <a:rPr lang="en-GB" dirty="0" err="1"/>
              <a:t>libpcap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5829300" cy="3086100"/>
          </a:xfrm>
        </p:spPr>
        <p:txBody>
          <a:bodyPr/>
          <a:lstStyle/>
          <a:p>
            <a:r>
              <a:rPr lang="en-GB" dirty="0"/>
              <a:t>Software only </a:t>
            </a:r>
          </a:p>
          <a:p>
            <a:r>
              <a:rPr lang="en-GB" dirty="0" err="1"/>
              <a:t>libpcap</a:t>
            </a:r>
            <a:r>
              <a:rPr lang="en-GB" dirty="0"/>
              <a:t> (historically </a:t>
            </a:r>
            <a:r>
              <a:rPr lang="en-GB" dirty="0" err="1"/>
              <a:t>tcpdump</a:t>
            </a:r>
            <a:r>
              <a:rPr lang="en-GB" dirty="0"/>
              <a:t>)</a:t>
            </a:r>
          </a:p>
          <a:p>
            <a:r>
              <a:rPr lang="en-GB" dirty="0"/>
              <a:t>Other applications: </a:t>
            </a:r>
            <a:r>
              <a:rPr lang="en-GB" dirty="0" err="1"/>
              <a:t>tshark</a:t>
            </a:r>
            <a:r>
              <a:rPr lang="en-GB" dirty="0"/>
              <a:t>, </a:t>
            </a:r>
            <a:r>
              <a:rPr lang="en-GB" dirty="0" err="1"/>
              <a:t>wireshark</a:t>
            </a:r>
            <a:r>
              <a:rPr lang="en-GB" dirty="0"/>
              <a:t>…</a:t>
            </a:r>
          </a:p>
          <a:p>
            <a:r>
              <a:rPr lang="en-GB" dirty="0"/>
              <a:t>Captures data and &lt;does stuff&gt; including write stuff to a file</a:t>
            </a:r>
          </a:p>
          <a:p>
            <a:r>
              <a:rPr lang="en-GB" dirty="0"/>
              <a:t>Uses the </a:t>
            </a:r>
            <a:r>
              <a:rPr lang="en-GB" dirty="0" err="1"/>
              <a:t>pcap</a:t>
            </a:r>
            <a:r>
              <a:rPr lang="en-GB" dirty="0"/>
              <a:t> format (and others…)</a:t>
            </a:r>
          </a:p>
          <a:p>
            <a:r>
              <a:rPr lang="en-GB" dirty="0"/>
              <a:t>Timestamp comes from the Linux network stack (default: kernel clock)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65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1002610"/>
            <a:ext cx="5829300" cy="857250"/>
          </a:xfrm>
        </p:spPr>
        <p:txBody>
          <a:bodyPr/>
          <a:lstStyle/>
          <a:p>
            <a:r>
              <a:rPr lang="en-GB" dirty="0"/>
              <a:t>PCAP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1771650"/>
            <a:ext cx="5829300" cy="3657600"/>
          </a:xfrm>
        </p:spPr>
        <p:txBody>
          <a:bodyPr/>
          <a:lstStyle/>
          <a:p>
            <a:r>
              <a:rPr lang="en-GB" sz="1800" dirty="0"/>
              <a:t>PCAP – </a:t>
            </a:r>
            <a:r>
              <a:rPr lang="en-GB" sz="1800" b="1" dirty="0"/>
              <a:t>P</a:t>
            </a:r>
            <a:r>
              <a:rPr lang="en-GB" sz="1800" dirty="0"/>
              <a:t>acket </a:t>
            </a:r>
            <a:r>
              <a:rPr lang="en-GB" sz="1800" b="1" dirty="0" err="1"/>
              <a:t>CAP</a:t>
            </a:r>
            <a:r>
              <a:rPr lang="en-GB" sz="1800" dirty="0" err="1"/>
              <a:t>ture</a:t>
            </a:r>
            <a:endParaRPr lang="en-GB" sz="1800" dirty="0"/>
          </a:p>
          <a:p>
            <a:r>
              <a:rPr lang="en-GB" sz="1800" dirty="0" err="1"/>
              <a:t>libpcap</a:t>
            </a:r>
            <a:r>
              <a:rPr lang="en-GB" sz="1800" dirty="0"/>
              <a:t> file format</a:t>
            </a:r>
          </a:p>
          <a:p>
            <a:r>
              <a:rPr lang="en-GB" sz="1800" dirty="0"/>
              <a:t>Commonly used for packet capture/generation</a:t>
            </a:r>
          </a:p>
          <a:p>
            <a:r>
              <a:rPr lang="en-GB" sz="1800" dirty="0"/>
              <a:t>Format:</a:t>
            </a:r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Global header: magic number, version, </a:t>
            </a:r>
            <a:r>
              <a:rPr lang="en-GB" sz="1800" dirty="0" err="1"/>
              <a:t>timezone</a:t>
            </a:r>
            <a:r>
              <a:rPr lang="en-GB" sz="1800" dirty="0"/>
              <a:t>, max length of packet, L2 type, etc.</a:t>
            </a:r>
          </a:p>
          <a:p>
            <a:r>
              <a:rPr lang="en-GB" sz="1800" dirty="0"/>
              <a:t>PCAP Packet header: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Networking and Systems Measurements (L50)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71651" y="3164495"/>
          <a:ext cx="5772151" cy="377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593">
                  <a:extLst>
                    <a:ext uri="{9D8B030D-6E8A-4147-A177-3AD203B41FA5}">
                      <a16:colId xmlns:a16="http://schemas.microsoft.com/office/drawing/2014/main" val="1108041719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1383010050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2905441740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2352602786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3910870252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2483245349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989035829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Header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Header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Data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Header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Data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Header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Packer Data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34181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71724" y="4810124"/>
          <a:ext cx="4572000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05928941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36491753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59738819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6226963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GB" sz="1400" b="0" kern="120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ts_sec</a:t>
                      </a:r>
                      <a:endParaRPr lang="en-GB" sz="1400" b="0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ts_usec</a:t>
                      </a:r>
                      <a:endParaRPr lang="en-GB" sz="10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incl_len</a:t>
                      </a:r>
                      <a:endParaRPr lang="en-GB" sz="10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orig_len</a:t>
                      </a:r>
                      <a:endParaRPr lang="en-GB" sz="10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02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646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1002610"/>
            <a:ext cx="5829300" cy="857250"/>
          </a:xfrm>
        </p:spPr>
        <p:txBody>
          <a:bodyPr/>
          <a:lstStyle/>
          <a:p>
            <a:r>
              <a:rPr lang="en-GB" dirty="0"/>
              <a:t>PCAP Files – a one slide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1771650"/>
            <a:ext cx="5829300" cy="3657600"/>
          </a:xfrm>
        </p:spPr>
        <p:txBody>
          <a:bodyPr/>
          <a:lstStyle/>
          <a:p>
            <a:r>
              <a:rPr lang="en-GB" sz="1800" dirty="0"/>
              <a:t>PCAP – </a:t>
            </a:r>
            <a:r>
              <a:rPr lang="en-GB" sz="1800" b="1" dirty="0"/>
              <a:t>P</a:t>
            </a:r>
            <a:r>
              <a:rPr lang="en-GB" sz="1800" dirty="0"/>
              <a:t>acket </a:t>
            </a:r>
            <a:r>
              <a:rPr lang="en-GB" sz="1800" b="1" dirty="0" err="1"/>
              <a:t>CAP</a:t>
            </a:r>
            <a:r>
              <a:rPr lang="en-GB" sz="1800" dirty="0" err="1"/>
              <a:t>ture</a:t>
            </a:r>
            <a:endParaRPr lang="en-GB" sz="1800" dirty="0"/>
          </a:p>
          <a:p>
            <a:r>
              <a:rPr lang="en-GB" sz="1800" dirty="0" err="1"/>
              <a:t>libpcap</a:t>
            </a:r>
            <a:r>
              <a:rPr lang="en-GB" sz="1800" dirty="0"/>
              <a:t> file format</a:t>
            </a:r>
          </a:p>
          <a:p>
            <a:r>
              <a:rPr lang="en-GB" sz="1800" dirty="0"/>
              <a:t>Commonly used for packet capture/generation</a:t>
            </a:r>
          </a:p>
          <a:p>
            <a:r>
              <a:rPr lang="en-GB" sz="1800" dirty="0"/>
              <a:t>Format:</a:t>
            </a:r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Global header: magic number, version, </a:t>
            </a:r>
            <a:r>
              <a:rPr lang="en-GB" sz="1800" dirty="0" err="1"/>
              <a:t>timezone</a:t>
            </a:r>
            <a:r>
              <a:rPr lang="en-GB" sz="1800" dirty="0"/>
              <a:t>, max length of packet, L2 type, etc.</a:t>
            </a:r>
          </a:p>
          <a:p>
            <a:r>
              <a:rPr lang="en-GB" sz="1800" dirty="0"/>
              <a:t>PCAP Packet header: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Networking and Systems Measurements (L50)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71651" y="3164495"/>
          <a:ext cx="5772151" cy="377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593">
                  <a:extLst>
                    <a:ext uri="{9D8B030D-6E8A-4147-A177-3AD203B41FA5}">
                      <a16:colId xmlns:a16="http://schemas.microsoft.com/office/drawing/2014/main" val="1108041719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1383010050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2905441740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2352602786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3910870252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2483245349"/>
                    </a:ext>
                  </a:extLst>
                </a:gridCol>
                <a:gridCol w="824593">
                  <a:extLst>
                    <a:ext uri="{9D8B030D-6E8A-4147-A177-3AD203B41FA5}">
                      <a16:colId xmlns:a16="http://schemas.microsoft.com/office/drawing/2014/main" val="989035829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Header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Header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Data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Header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Data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Header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Packer Data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34181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71724" y="4810124"/>
          <a:ext cx="4572000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05928941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36491753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59738819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6226963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GB" sz="1400" b="0" kern="120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ts_sec</a:t>
                      </a:r>
                      <a:endParaRPr lang="en-GB" sz="1400" b="0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ts_usec</a:t>
                      </a:r>
                      <a:endParaRPr lang="en-GB" sz="10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incl_len</a:t>
                      </a:r>
                      <a:endParaRPr lang="en-GB" sz="10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orig_len</a:t>
                      </a:r>
                      <a:endParaRPr lang="en-GB" sz="10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02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655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Packet Capture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5829300" cy="30861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Common example:</a:t>
            </a:r>
          </a:p>
          <a:p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sudo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tcpdump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-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en0 -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tt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-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nn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host www.cl.cam.ac.uk</a:t>
            </a:r>
          </a:p>
          <a:p>
            <a:pPr marL="0" indent="0">
              <a:buNone/>
            </a:pPr>
            <a:r>
              <a:rPr lang="en-US" sz="900" dirty="0" err="1">
                <a:latin typeface="Courier" charset="0"/>
                <a:ea typeface="Courier" charset="0"/>
                <a:cs typeface="Courier" charset="0"/>
              </a:rPr>
              <a:t>tcpdump</a:t>
            </a: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: verbose output suppressed, use -v or -</a:t>
            </a:r>
            <a:r>
              <a:rPr lang="en-US" sz="900" dirty="0" err="1">
                <a:latin typeface="Courier" charset="0"/>
                <a:ea typeface="Courier" charset="0"/>
                <a:cs typeface="Courier" charset="0"/>
              </a:rPr>
              <a:t>vv</a:t>
            </a: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 for full protocol decode</a:t>
            </a:r>
          </a:p>
          <a:p>
            <a:pPr marL="0" indent="0">
              <a:buNone/>
            </a:pP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listening on en0, link-type EN10MB (Ethernet), capture size 65535 bytes</a:t>
            </a:r>
          </a:p>
          <a:p>
            <a:pPr marL="0" indent="0">
              <a:buNone/>
            </a:pP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1507838714.207271 IP 192.168.1.107.50650 &gt; 128.232.0.20.80: Flags [S], </a:t>
            </a:r>
            <a:r>
              <a:rPr lang="en-US" sz="900" dirty="0" err="1">
                <a:latin typeface="Courier" charset="0"/>
                <a:ea typeface="Courier" charset="0"/>
                <a:cs typeface="Courier" charset="0"/>
              </a:rPr>
              <a:t>seq</a:t>
            </a: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 3761395339, win 65535, options [</a:t>
            </a:r>
            <a:r>
              <a:rPr lang="en-US" sz="900" dirty="0" err="1">
                <a:latin typeface="Courier" charset="0"/>
                <a:ea typeface="Courier" charset="0"/>
                <a:cs typeface="Courier" charset="0"/>
              </a:rPr>
              <a:t>mss</a:t>
            </a: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 1460,nop,wscale 5,nop,nop,TS </a:t>
            </a:r>
            <a:r>
              <a:rPr lang="en-US" sz="900" dirty="0" err="1">
                <a:latin typeface="Courier" charset="0"/>
                <a:ea typeface="Courier" charset="0"/>
                <a:cs typeface="Courier" charset="0"/>
              </a:rPr>
              <a:t>val</a:t>
            </a: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 256908862 </a:t>
            </a:r>
            <a:r>
              <a:rPr lang="en-US" sz="900" dirty="0" err="1">
                <a:latin typeface="Courier" charset="0"/>
                <a:ea typeface="Courier" charset="0"/>
                <a:cs typeface="Courier" charset="0"/>
              </a:rPr>
              <a:t>ecr</a:t>
            </a: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 0,sackOK,eol], length 0</a:t>
            </a:r>
          </a:p>
          <a:p>
            <a:pPr marL="0" indent="0">
              <a:buNone/>
            </a:pP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1507838714.207736 IP 192.168.1.107.50651 &gt; 128.232.0.20.80: Flags [S], </a:t>
            </a:r>
            <a:r>
              <a:rPr lang="en-US" sz="900" dirty="0" err="1">
                <a:latin typeface="Courier" charset="0"/>
                <a:ea typeface="Courier" charset="0"/>
                <a:cs typeface="Courier" charset="0"/>
              </a:rPr>
              <a:t>seq</a:t>
            </a: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 527865303, win 65535, options [</a:t>
            </a:r>
            <a:r>
              <a:rPr lang="en-US" sz="900" dirty="0" err="1">
                <a:latin typeface="Courier" charset="0"/>
                <a:ea typeface="Courier" charset="0"/>
                <a:cs typeface="Courier" charset="0"/>
              </a:rPr>
              <a:t>mss</a:t>
            </a: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 1460,nop,wscale 5,nop,nop,TS </a:t>
            </a:r>
            <a:r>
              <a:rPr lang="en-US" sz="900" dirty="0" err="1">
                <a:latin typeface="Courier" charset="0"/>
                <a:ea typeface="Courier" charset="0"/>
                <a:cs typeface="Courier" charset="0"/>
              </a:rPr>
              <a:t>val</a:t>
            </a: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 256908862 </a:t>
            </a:r>
            <a:r>
              <a:rPr lang="en-US" sz="900" dirty="0" err="1">
                <a:latin typeface="Courier" charset="0"/>
                <a:ea typeface="Courier" charset="0"/>
                <a:cs typeface="Courier" charset="0"/>
              </a:rPr>
              <a:t>ecr</a:t>
            </a: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 0,sackOK,eol], length 0</a:t>
            </a:r>
          </a:p>
          <a:p>
            <a:pPr marL="0" indent="0">
              <a:buNone/>
            </a:pPr>
            <a:r>
              <a:rPr lang="en-US" sz="900" dirty="0">
                <a:latin typeface="Courier" charset="0"/>
                <a:ea typeface="Courier" charset="0"/>
                <a:cs typeface="Courier" charset="0"/>
              </a:rPr>
              <a:t>….</a:t>
            </a:r>
          </a:p>
          <a:p>
            <a:pPr marL="0" indent="0">
              <a:buNone/>
            </a:pPr>
            <a:endParaRPr lang="en-GB" sz="825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GB" sz="52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07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 I trace?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2171700"/>
            <a:ext cx="6629400" cy="3086100"/>
          </a:xfrm>
        </p:spPr>
        <p:txBody>
          <a:bodyPr/>
          <a:lstStyle/>
          <a:p>
            <a:r>
              <a:rPr lang="en-GB" dirty="0"/>
              <a:t>Sometimes on the interface of a host (</a:t>
            </a:r>
            <a:r>
              <a:rPr lang="en-GB" dirty="0" err="1"/>
              <a:t>eg</a:t>
            </a:r>
            <a:r>
              <a:rPr lang="en-GB" dirty="0"/>
              <a:t> ‘eth0’)</a:t>
            </a:r>
          </a:p>
          <a:p>
            <a:pPr lvl="1"/>
            <a:r>
              <a:rPr lang="en-GB" dirty="0" err="1"/>
              <a:t>Tcpdump</a:t>
            </a:r>
            <a:r>
              <a:rPr lang="en-GB" dirty="0"/>
              <a:t> -</a:t>
            </a:r>
            <a:r>
              <a:rPr lang="en-GB" dirty="0" err="1"/>
              <a:t>i</a:t>
            </a:r>
            <a:r>
              <a:rPr lang="en-GB" dirty="0"/>
              <a:t> en1    # this will spew entries to the console one line per 						packet approximately</a:t>
            </a:r>
          </a:p>
          <a:p>
            <a:pPr lvl="1"/>
            <a:r>
              <a:rPr lang="en-GB" dirty="0"/>
              <a:t>-</a:t>
            </a:r>
            <a:r>
              <a:rPr lang="en-GB" dirty="0" err="1"/>
              <a:t>tt</a:t>
            </a:r>
            <a:r>
              <a:rPr lang="en-GB" dirty="0"/>
              <a:t> -</a:t>
            </a:r>
            <a:r>
              <a:rPr lang="en-GB" dirty="0" err="1"/>
              <a:t>nn</a:t>
            </a:r>
            <a:r>
              <a:rPr lang="en-GB" dirty="0"/>
              <a:t> # useful options long form timestamps &amp; numbers not names</a:t>
            </a:r>
          </a:p>
          <a:p>
            <a:pPr lvl="1"/>
            <a:endParaRPr lang="en-GB" dirty="0"/>
          </a:p>
          <a:p>
            <a:r>
              <a:rPr lang="en-GB" dirty="0"/>
              <a:t>Interception using “Tap”</a:t>
            </a:r>
          </a:p>
          <a:p>
            <a:pPr marL="342900" lvl="1" indent="0">
              <a:buNone/>
            </a:pPr>
            <a:r>
              <a:rPr lang="en-GB" dirty="0"/>
              <a:t>	(think wire-</a:t>
            </a:r>
            <a:r>
              <a:rPr lang="en-GB" b="1" dirty="0"/>
              <a:t>tap</a:t>
            </a:r>
            <a:r>
              <a:rPr lang="en-GB" dirty="0"/>
              <a:t>ping)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3714751"/>
            <a:ext cx="3392381" cy="22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2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from Lab1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GB" dirty="0"/>
              <a:t>Ping isn’t the best tool for latency measurements</a:t>
            </a:r>
          </a:p>
          <a:p>
            <a:r>
              <a:rPr lang="en-GB" dirty="0" err="1"/>
              <a:t>Iperf</a:t>
            </a:r>
            <a:r>
              <a:rPr lang="en-GB" dirty="0"/>
              <a:t> isn’t the best tool for bandwidth measurements</a:t>
            </a:r>
          </a:p>
          <a:p>
            <a:endParaRPr lang="en-GB" dirty="0"/>
          </a:p>
          <a:p>
            <a:r>
              <a:rPr lang="en-GB" dirty="0"/>
              <a:t>Control, variability, accuracy, ….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If you didn’t conclude that; go back and look at your results….</a:t>
            </a:r>
          </a:p>
          <a:p>
            <a:r>
              <a:rPr lang="en-GB" dirty="0"/>
              <a:t>What should you expect? (do the math)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857500" y="6248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Networking and Systems Measurements (L50)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F44405D-1220-D645-9E90-01DE1C7E4AB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96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Endace</a:t>
            </a:r>
            <a:r>
              <a:rPr lang="en-GB"/>
              <a:t> (DAG)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5829300" cy="3086100"/>
          </a:xfrm>
        </p:spPr>
        <p:txBody>
          <a:bodyPr/>
          <a:lstStyle/>
          <a:p>
            <a:r>
              <a:rPr lang="en-GB" dirty="0"/>
              <a:t>DAG - Data Acquisition and Generation</a:t>
            </a:r>
          </a:p>
          <a:p>
            <a:r>
              <a:rPr lang="en-GB" dirty="0"/>
              <a:t>A commercial data capture card</a:t>
            </a:r>
          </a:p>
          <a:p>
            <a:r>
              <a:rPr lang="en-GB" dirty="0"/>
              <a:t>Packet capture at line rate</a:t>
            </a:r>
          </a:p>
          <a:p>
            <a:r>
              <a:rPr lang="en-GB" dirty="0"/>
              <a:t>Timestamping in the hardware (at the port)</a:t>
            </a:r>
          </a:p>
          <a:p>
            <a:r>
              <a:rPr lang="en-GB" dirty="0"/>
              <a:t>Nanosecond resolution</a:t>
            </a:r>
          </a:p>
          <a:p>
            <a:r>
              <a:rPr lang="en-GB" dirty="0"/>
              <a:t>Clock </a:t>
            </a:r>
            <a:r>
              <a:rPr lang="en-GB" dirty="0" err="1"/>
              <a:t>synronization</a:t>
            </a:r>
            <a:r>
              <a:rPr lang="en-GB" dirty="0"/>
              <a:t> possible</a:t>
            </a:r>
          </a:p>
          <a:p>
            <a:r>
              <a:rPr lang="en-GB" dirty="0"/>
              <a:t>Will be used in the labs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54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03299"/>
            <a:ext cx="5143500" cy="3086100"/>
          </a:xfrm>
        </p:spPr>
      </p:pic>
      <p:sp>
        <p:nvSpPr>
          <p:cNvPr id="3" name="TextBox 2"/>
          <p:cNvSpPr txBox="1"/>
          <p:nvPr/>
        </p:nvSpPr>
        <p:spPr>
          <a:xfrm>
            <a:off x="2636789" y="4520226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Why 232ps?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50" y="3277146"/>
            <a:ext cx="2171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is-IS" sz="1200" b="1" dirty="0">
                <a:solidFill>
                  <a:srgbClr val="000000"/>
                </a:solidFill>
                <a:latin typeface="Times New Roman" charset="0"/>
              </a:rPr>
            </a:br>
            <a:r>
              <a:rPr lang="is-IS" sz="1200" b="1" dirty="0">
                <a:solidFill>
                  <a:srgbClr val="000000"/>
                </a:solidFill>
                <a:latin typeface="Times New Roman" charset="0"/>
              </a:rPr>
              <a:t>erf. binary  dec</a:t>
            </a:r>
            <a:br>
              <a:rPr lang="is-IS" sz="1200" b="1" dirty="0">
                <a:solidFill>
                  <a:srgbClr val="000000"/>
                </a:solidFill>
                <a:latin typeface="Times New Roman" charset="0"/>
              </a:rPr>
            </a:br>
            <a:r>
              <a:rPr lang="is-IS" sz="1200" dirty="0">
                <a:solidFill>
                  <a:srgbClr val="000000"/>
                </a:solidFill>
                <a:latin typeface="Times New Roman" charset="0"/>
              </a:rPr>
              <a:t>…..0001   232ps,</a:t>
            </a:r>
            <a:br>
              <a:rPr lang="is-IS" sz="1200" dirty="0">
                <a:solidFill>
                  <a:srgbClr val="000000"/>
                </a:solidFill>
                <a:latin typeface="Times New Roman" charset="0"/>
              </a:rPr>
            </a:br>
            <a:r>
              <a:rPr lang="is-IS" sz="1200" dirty="0">
                <a:solidFill>
                  <a:srgbClr val="000000"/>
                </a:solidFill>
                <a:latin typeface="Times New Roman" charset="0"/>
              </a:rPr>
              <a:t>…..0010   466ps,</a:t>
            </a:r>
            <a:br>
              <a:rPr lang="is-IS" sz="1200" dirty="0">
                <a:solidFill>
                  <a:srgbClr val="000000"/>
                </a:solidFill>
                <a:latin typeface="Times New Roman" charset="0"/>
              </a:rPr>
            </a:br>
            <a:r>
              <a:rPr lang="is-IS" sz="1200" dirty="0">
                <a:solidFill>
                  <a:srgbClr val="000000"/>
                </a:solidFill>
                <a:latin typeface="Times New Roman" charset="0"/>
              </a:rPr>
              <a:t>…..0011   698ps,</a:t>
            </a:r>
            <a:br>
              <a:rPr lang="is-IS" sz="1200" dirty="0">
                <a:solidFill>
                  <a:srgbClr val="000000"/>
                </a:solidFill>
                <a:latin typeface="Times New Roman" charset="0"/>
              </a:rPr>
            </a:br>
            <a:r>
              <a:rPr lang="is-IS" sz="1200" dirty="0">
                <a:solidFill>
                  <a:srgbClr val="000000"/>
                </a:solidFill>
                <a:latin typeface="Times New Roman" charset="0"/>
              </a:rPr>
              <a:t>…..0100   931ps,</a:t>
            </a:r>
            <a:br>
              <a:rPr lang="is-IS" sz="1200" dirty="0">
                <a:solidFill>
                  <a:srgbClr val="000000"/>
                </a:solidFill>
                <a:latin typeface="Times New Roman" charset="0"/>
              </a:rPr>
            </a:br>
            <a:r>
              <a:rPr lang="is-IS" sz="1200" dirty="0">
                <a:solidFill>
                  <a:srgbClr val="000000"/>
                </a:solidFill>
                <a:latin typeface="Times New Roman" charset="0"/>
              </a:rPr>
              <a:t>…..0101 1163ps,</a:t>
            </a:r>
            <a:br>
              <a:rPr lang="is-IS" sz="1200" dirty="0">
                <a:solidFill>
                  <a:srgbClr val="000000"/>
                </a:solidFill>
                <a:latin typeface="Times New Roman" charset="0"/>
              </a:rPr>
            </a:br>
            <a:r>
              <a:rPr lang="is-IS" sz="1200" dirty="0">
                <a:solidFill>
                  <a:srgbClr val="000000"/>
                </a:solidFill>
                <a:latin typeface="Times New Roman" charset="0"/>
              </a:rPr>
              <a:t>…..0110  1397ps</a:t>
            </a:r>
            <a:br>
              <a:rPr lang="is-IS" sz="1200" dirty="0">
                <a:solidFill>
                  <a:srgbClr val="000000"/>
                </a:solidFill>
                <a:latin typeface="Times New Roman" charset="0"/>
              </a:rPr>
            </a:br>
            <a:r>
              <a:rPr lang="is-IS" sz="1200" dirty="0">
                <a:solidFill>
                  <a:srgbClr val="000000"/>
                </a:solidFill>
                <a:latin typeface="Times New Roman" charset="0"/>
              </a:rPr>
              <a:t>…..0111  1629ps</a:t>
            </a:r>
            <a:br>
              <a:rPr lang="is-IS" sz="1200" dirty="0">
                <a:solidFill>
                  <a:srgbClr val="000000"/>
                </a:solidFill>
                <a:latin typeface="Times New Roman" charset="0"/>
              </a:rPr>
            </a:br>
            <a:r>
              <a:rPr lang="is-IS" sz="1200" dirty="0">
                <a:solidFill>
                  <a:srgbClr val="000000"/>
                </a:solidFill>
                <a:latin typeface="Times New Roman" charset="0"/>
              </a:rPr>
              <a:t>…..1000  1862ps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s-IS" sz="1200" dirty="0">
                <a:solidFill>
                  <a:srgbClr val="000000"/>
                </a:solidFill>
                <a:latin typeface="Times New Roman" charset="0"/>
              </a:rPr>
              <a:t>erf = extensible record format</a:t>
            </a:r>
            <a:br>
              <a:rPr lang="is-IS" sz="1200" b="1" dirty="0">
                <a:solidFill>
                  <a:srgbClr val="000000"/>
                </a:solidFill>
                <a:latin typeface="Times New Roman" charset="0"/>
              </a:rPr>
            </a:br>
            <a:endParaRPr lang="en-GB" sz="1200" b="1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6C46D-C9B3-A71F-9126-D6E27CBA0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37DA9-83CE-D615-215A-70E5351F5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2535E-EBAE-EE50-625D-220D7F4F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4405D-1220-D645-9E90-01DE1C7E4AB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E4CBD67-4DBF-9A1D-4A37-67E863CB2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Measuring (latency/change) between locations</a:t>
            </a:r>
          </a:p>
          <a:p>
            <a:pPr lvl="1"/>
            <a:r>
              <a:rPr lang="en-US" dirty="0"/>
              <a:t>Common time base: </a:t>
            </a:r>
            <a:r>
              <a:rPr lang="en-US" dirty="0" err="1"/>
              <a:t>ntp</a:t>
            </a:r>
            <a:r>
              <a:rPr lang="en-US" dirty="0"/>
              <a:t>? </a:t>
            </a:r>
            <a:r>
              <a:rPr lang="en-US" dirty="0" err="1"/>
              <a:t>Ptp</a:t>
            </a:r>
            <a:r>
              <a:rPr lang="en-US" dirty="0"/>
              <a:t>? GPS?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Where do I measure? </a:t>
            </a:r>
          </a:p>
          <a:p>
            <a:pPr lvl="1"/>
            <a:r>
              <a:rPr lang="en-US" dirty="0"/>
              <a:t>Nic? </a:t>
            </a:r>
          </a:p>
          <a:p>
            <a:pPr lvl="1"/>
            <a:r>
              <a:rPr lang="en-US" dirty="0"/>
              <a:t>When the packet turns into useful work?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Measuring inside the system (tracing a system)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96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NTP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057400"/>
            <a:ext cx="5829300" cy="3086100"/>
          </a:xfrm>
        </p:spPr>
        <p:txBody>
          <a:bodyPr/>
          <a:lstStyle/>
          <a:p>
            <a:r>
              <a:rPr lang="en-GB" dirty="0"/>
              <a:t>Designed for Internet-scale synchronization</a:t>
            </a:r>
          </a:p>
          <a:p>
            <a:pPr lvl="1"/>
            <a:r>
              <a:rPr lang="en-GB" dirty="0"/>
              <a:t>E.g., email sent time &lt; email received time</a:t>
            </a:r>
          </a:p>
          <a:p>
            <a:pPr lvl="1"/>
            <a:r>
              <a:rPr lang="en-GB" dirty="0"/>
              <a:t>Milliseconds scale – emphasises frequency not phase</a:t>
            </a:r>
          </a:p>
          <a:p>
            <a:r>
              <a:rPr lang="en-GB" dirty="0"/>
              <a:t>A hierarchical system</a:t>
            </a:r>
          </a:p>
          <a:p>
            <a:r>
              <a:rPr lang="en-GB" dirty="0"/>
              <a:t>Using a few reference clocks</a:t>
            </a:r>
          </a:p>
          <a:p>
            <a:r>
              <a:rPr lang="en-GB" dirty="0"/>
              <a:t>Typically:</a:t>
            </a:r>
          </a:p>
          <a:p>
            <a:pPr lvl="1"/>
            <a:r>
              <a:rPr lang="en-GB" dirty="0"/>
              <a:t>Host polls a few servers</a:t>
            </a:r>
          </a:p>
          <a:p>
            <a:pPr lvl="1"/>
            <a:r>
              <a:rPr lang="en-GB" dirty="0"/>
              <a:t>Compensates for RTT and </a:t>
            </a:r>
            <a:br>
              <a:rPr lang="en-GB" dirty="0"/>
            </a:br>
            <a:r>
              <a:rPr lang="en-GB" dirty="0"/>
              <a:t>time offset</a:t>
            </a:r>
          </a:p>
          <a:p>
            <a:pPr lvl="1"/>
            <a:r>
              <a:rPr lang="en-GB" dirty="0"/>
              <a:t>NTPv4 – RFC5905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6" name="Picture 2" descr="https://upload.wikimedia.org/wikipedia/commons/thumb/c/c9/Network_Time_Protocol_servers_and_clients.svg/2000px-Network_Time_Protocol_servers_and_client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971801"/>
            <a:ext cx="2641406" cy="236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691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1085850"/>
            <a:ext cx="5829300" cy="857250"/>
          </a:xfrm>
        </p:spPr>
        <p:txBody>
          <a:bodyPr/>
          <a:lstStyle/>
          <a:p>
            <a:r>
              <a:rPr lang="en-GB" dirty="0"/>
              <a:t>PTP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7289" y="1828800"/>
            <a:ext cx="5829300" cy="3086100"/>
          </a:xfrm>
        </p:spPr>
        <p:txBody>
          <a:bodyPr/>
          <a:lstStyle/>
          <a:p>
            <a:r>
              <a:rPr lang="en-GB" dirty="0"/>
              <a:t>IEEE standard 1588 (v2 – 1588-2008)</a:t>
            </a:r>
          </a:p>
          <a:p>
            <a:r>
              <a:rPr lang="en-GB" dirty="0"/>
              <a:t>Designed for local systems</a:t>
            </a:r>
          </a:p>
          <a:p>
            <a:pPr lvl="1"/>
            <a:r>
              <a:rPr lang="en-GB" sz="1650" dirty="0"/>
              <a:t>Microsecond level accuracy or better</a:t>
            </a:r>
          </a:p>
          <a:p>
            <a:r>
              <a:rPr lang="en-GB" dirty="0"/>
              <a:t>Uses a hierarchical master-slave architecture for clock distribution</a:t>
            </a:r>
          </a:p>
          <a:p>
            <a:pPr lvl="1"/>
            <a:r>
              <a:rPr lang="en-GB" sz="1650" dirty="0"/>
              <a:t>Grandmaster – root timing reference clock</a:t>
            </a:r>
          </a:p>
          <a:p>
            <a:pPr lvl="1"/>
            <a:r>
              <a:rPr lang="en-GB" sz="1650" dirty="0"/>
              <a:t>Boundary clock – has multiple network connections, can synchronize different segments</a:t>
            </a:r>
          </a:p>
          <a:p>
            <a:pPr lvl="1"/>
            <a:r>
              <a:rPr lang="en-GB" sz="1650" dirty="0"/>
              <a:t>Ordinary clock – has a single network connection (can be master or slave)</a:t>
            </a:r>
          </a:p>
          <a:p>
            <a:r>
              <a:rPr lang="en-GB" dirty="0"/>
              <a:t>(And many more details)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40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467" y="881180"/>
            <a:ext cx="5829300" cy="857250"/>
          </a:xfrm>
        </p:spPr>
        <p:txBody>
          <a:bodyPr/>
          <a:lstStyle/>
          <a:p>
            <a:r>
              <a:rPr lang="en-GB" dirty="0"/>
              <a:t>PTP – clock synchronization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1885725" y="1432807"/>
            <a:ext cx="23831" cy="24434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1885950" y="3876300"/>
            <a:ext cx="4860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907306" y="3565745"/>
            <a:ext cx="47520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885725" y="2350687"/>
            <a:ext cx="47520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2628900" y="2343179"/>
            <a:ext cx="0" cy="2025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314700" y="2343179"/>
            <a:ext cx="0" cy="2025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564547" y="2343150"/>
            <a:ext cx="0" cy="2025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2628900" y="2350687"/>
            <a:ext cx="685800" cy="1215059"/>
          </a:xfrm>
          <a:prstGeom prst="straightConnector1">
            <a:avLst/>
          </a:prstGeom>
          <a:ln w="28575">
            <a:headEnd type="none" w="lg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3028031" y="2350658"/>
            <a:ext cx="685800" cy="1215059"/>
          </a:xfrm>
          <a:prstGeom prst="straightConnector1">
            <a:avLst/>
          </a:prstGeom>
          <a:ln w="28575">
            <a:prstDash val="dash"/>
            <a:headEnd type="none" w="lg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>
            <a:off x="4572920" y="2349417"/>
            <a:ext cx="970631" cy="1216301"/>
          </a:xfrm>
          <a:prstGeom prst="straightConnector1">
            <a:avLst/>
          </a:prstGeom>
          <a:ln w="28575">
            <a:headEnd type="none" w="lg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>
            <a:off x="5568398" y="2343150"/>
            <a:ext cx="0" cy="2025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5886450" y="2363083"/>
            <a:ext cx="685800" cy="1215059"/>
          </a:xfrm>
          <a:prstGeom prst="straightConnector1">
            <a:avLst/>
          </a:prstGeom>
          <a:ln w="28575">
            <a:prstDash val="dash"/>
            <a:headEnd type="none" w="lg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8032096">
            <a:off x="2586009" y="2745650"/>
            <a:ext cx="5020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dirty="0">
                <a:solidFill>
                  <a:srgbClr val="000000"/>
                </a:solidFill>
                <a:latin typeface="Times New Roman" charset="0"/>
              </a:rPr>
              <a:t>sync</a:t>
            </a:r>
          </a:p>
        </p:txBody>
      </p:sp>
      <p:sp>
        <p:nvSpPr>
          <p:cNvPr id="25" name="TextBox 24"/>
          <p:cNvSpPr txBox="1"/>
          <p:nvPr/>
        </p:nvSpPr>
        <p:spPr>
          <a:xfrm rot="18032096">
            <a:off x="2709098" y="2970056"/>
            <a:ext cx="934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dirty="0" err="1">
                <a:solidFill>
                  <a:srgbClr val="000000"/>
                </a:solidFill>
                <a:latin typeface="Times New Roman" charset="0"/>
              </a:rPr>
              <a:t>Follow_up</a:t>
            </a:r>
            <a:endParaRPr lang="en-GB" sz="135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3179500">
            <a:off x="4738315" y="2730449"/>
            <a:ext cx="8675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dirty="0" err="1">
                <a:solidFill>
                  <a:srgbClr val="000000"/>
                </a:solidFill>
                <a:latin typeface="Times New Roman" charset="0"/>
              </a:rPr>
              <a:t>delay_req</a:t>
            </a:r>
            <a:endParaRPr lang="en-GB" sz="135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8032096">
            <a:off x="5654119" y="2745650"/>
            <a:ext cx="934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dirty="0" err="1">
                <a:solidFill>
                  <a:srgbClr val="000000"/>
                </a:solidFill>
                <a:latin typeface="Times New Roman" charset="0"/>
              </a:rPr>
              <a:t>delay_resp</a:t>
            </a:r>
            <a:endParaRPr lang="en-GB" sz="1350" dirty="0">
              <a:solidFill>
                <a:srgbClr val="000000"/>
              </a:solidFill>
              <a:latin typeface="Times New Roman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628900" y="4047750"/>
            <a:ext cx="685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4564547" y="4047750"/>
            <a:ext cx="100385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2586658" y="4033418"/>
            <a:ext cx="8361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500" dirty="0" err="1">
                <a:solidFill>
                  <a:srgbClr val="000000"/>
                </a:solidFill>
                <a:latin typeface="Times New Roman" charset="0"/>
              </a:rPr>
              <a:t>t</a:t>
            </a:r>
            <a:r>
              <a:rPr lang="en-GB" sz="1500" baseline="-25000" dirty="0" err="1">
                <a:solidFill>
                  <a:srgbClr val="000000"/>
                </a:solidFill>
                <a:latin typeface="Times New Roman" charset="0"/>
              </a:rPr>
              <a:t>mater</a:t>
            </a:r>
            <a:r>
              <a:rPr lang="en-GB" sz="1500" baseline="-25000" dirty="0">
                <a:solidFill>
                  <a:srgbClr val="000000"/>
                </a:solidFill>
                <a:latin typeface="Times New Roman" charset="0"/>
              </a:rPr>
              <a:t>-slave</a:t>
            </a:r>
            <a:endParaRPr lang="en-GB" sz="15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47626" y="4032787"/>
            <a:ext cx="8883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500" dirty="0" err="1">
                <a:solidFill>
                  <a:srgbClr val="000000"/>
                </a:solidFill>
                <a:latin typeface="Times New Roman" charset="0"/>
              </a:rPr>
              <a:t>t</a:t>
            </a:r>
            <a:r>
              <a:rPr lang="en-GB" sz="1500" baseline="-25000" dirty="0" err="1">
                <a:solidFill>
                  <a:srgbClr val="000000"/>
                </a:solidFill>
                <a:latin typeface="Times New Roman" charset="0"/>
              </a:rPr>
              <a:t>slave</a:t>
            </a:r>
            <a:r>
              <a:rPr lang="en-GB" sz="1500" baseline="-25000" dirty="0">
                <a:solidFill>
                  <a:srgbClr val="000000"/>
                </a:solidFill>
                <a:latin typeface="Times New Roman" charset="0"/>
              </a:rPr>
              <a:t>-master</a:t>
            </a:r>
            <a:endParaRPr lang="en-GB" sz="15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00300" y="345144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C00000"/>
                </a:solidFill>
                <a:latin typeface="Times New Roman" charset="0"/>
              </a:rPr>
              <a:t>t</a:t>
            </a:r>
            <a:r>
              <a:rPr lang="en-GB" baseline="-25000" dirty="0">
                <a:solidFill>
                  <a:srgbClr val="C00000"/>
                </a:solidFill>
                <a:latin typeface="Times New Roman" charset="0"/>
              </a:rPr>
              <a:t>1</a:t>
            </a:r>
            <a:endParaRPr lang="en-GB" dirty="0">
              <a:solidFill>
                <a:srgbClr val="C00000"/>
              </a:solidFill>
              <a:latin typeface="Times New Roman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22975" y="199938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C00000"/>
                </a:solidFill>
                <a:latin typeface="Times New Roman" charset="0"/>
              </a:rPr>
              <a:t>t</a:t>
            </a:r>
            <a:r>
              <a:rPr lang="en-GB" baseline="-25000" dirty="0">
                <a:solidFill>
                  <a:srgbClr val="C00000"/>
                </a:solidFill>
                <a:latin typeface="Times New Roman" charset="0"/>
              </a:rPr>
              <a:t>2</a:t>
            </a:r>
            <a:endParaRPr lang="en-GB" dirty="0">
              <a:solidFill>
                <a:srgbClr val="C00000"/>
              </a:solidFill>
              <a:latin typeface="Times New Roman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08044" y="200979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C00000"/>
                </a:solidFill>
                <a:latin typeface="Times New Roman" charset="0"/>
              </a:rPr>
              <a:t>t</a:t>
            </a:r>
            <a:r>
              <a:rPr lang="en-GB" baseline="-25000" dirty="0">
                <a:solidFill>
                  <a:srgbClr val="C00000"/>
                </a:solidFill>
                <a:latin typeface="Times New Roman" charset="0"/>
              </a:rPr>
              <a:t>3</a:t>
            </a:r>
            <a:endParaRPr lang="en-GB" dirty="0">
              <a:solidFill>
                <a:srgbClr val="C00000"/>
              </a:solidFill>
              <a:latin typeface="Times New Roman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13347" y="348280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C00000"/>
                </a:solidFill>
                <a:latin typeface="Times New Roman" charset="0"/>
              </a:rPr>
              <a:t>t</a:t>
            </a:r>
            <a:r>
              <a:rPr lang="en-GB" baseline="-25000" dirty="0">
                <a:solidFill>
                  <a:srgbClr val="C00000"/>
                </a:solidFill>
                <a:latin typeface="Times New Roman" charset="0"/>
              </a:rPr>
              <a:t>4</a:t>
            </a:r>
            <a:endParaRPr lang="en-GB" dirty="0">
              <a:solidFill>
                <a:srgbClr val="C00000"/>
              </a:solidFill>
              <a:latin typeface="Times New Roman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06986" y="171804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t</a:t>
            </a:r>
            <a:r>
              <a:rPr lang="en-GB" baseline="-250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2</a:t>
            </a:r>
            <a:endParaRPr lang="en-GB" dirty="0">
              <a:solidFill>
                <a:srgbClr val="FFFFFF">
                  <a:lumMod val="50000"/>
                </a:srgbClr>
              </a:solidFill>
              <a:latin typeface="Times New Roman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73081" y="1718049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t</a:t>
            </a:r>
            <a:r>
              <a:rPr lang="en-GB" baseline="-250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1,</a:t>
            </a:r>
            <a:r>
              <a:rPr lang="en-GB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 t</a:t>
            </a:r>
            <a:r>
              <a:rPr lang="en-GB" baseline="-250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2</a:t>
            </a:r>
            <a:endParaRPr lang="en-GB" dirty="0">
              <a:solidFill>
                <a:srgbClr val="FFFFFF">
                  <a:lumMod val="50000"/>
                </a:srgbClr>
              </a:solidFill>
              <a:latin typeface="Times New Roman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13998" y="171804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t</a:t>
            </a:r>
            <a:r>
              <a:rPr lang="en-GB" baseline="-250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1,</a:t>
            </a:r>
            <a:r>
              <a:rPr lang="en-GB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 t</a:t>
            </a:r>
            <a:r>
              <a:rPr lang="en-GB" baseline="-250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2,</a:t>
            </a:r>
            <a:r>
              <a:rPr lang="en-GB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 t</a:t>
            </a:r>
            <a:r>
              <a:rPr lang="en-GB" baseline="-250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3</a:t>
            </a:r>
            <a:endParaRPr lang="en-GB" dirty="0">
              <a:solidFill>
                <a:srgbClr val="FFFFFF">
                  <a:lumMod val="50000"/>
                </a:srgbClr>
              </a:solidFill>
              <a:latin typeface="Times New Roman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229351" y="1718049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t</a:t>
            </a:r>
            <a:r>
              <a:rPr lang="en-GB" baseline="-250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1,</a:t>
            </a:r>
            <a:r>
              <a:rPr lang="en-GB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 t</a:t>
            </a:r>
            <a:r>
              <a:rPr lang="en-GB" baseline="-250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2,</a:t>
            </a:r>
            <a:r>
              <a:rPr lang="en-GB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 t</a:t>
            </a:r>
            <a:r>
              <a:rPr lang="en-GB" baseline="-250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3,</a:t>
            </a:r>
            <a:r>
              <a:rPr lang="en-GB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 t</a:t>
            </a:r>
            <a:r>
              <a:rPr lang="en-GB" baseline="-250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4</a:t>
            </a:r>
            <a:endParaRPr lang="en-GB" dirty="0">
              <a:solidFill>
                <a:srgbClr val="FFFFFF">
                  <a:lumMod val="50000"/>
                </a:srgbClr>
              </a:solidFill>
              <a:latin typeface="Times New Roman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926565" y="1704887"/>
            <a:ext cx="1429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Timestamps known </a:t>
            </a:r>
            <a:br>
              <a:rPr lang="en-GB" sz="12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</a:br>
            <a:r>
              <a:rPr lang="en-GB" sz="1200" dirty="0">
                <a:solidFill>
                  <a:srgbClr val="FFFFFF">
                    <a:lumMod val="50000"/>
                  </a:srgbClr>
                </a:solidFill>
                <a:latin typeface="Times New Roman" charset="0"/>
              </a:rPr>
              <a:t>by slave: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20934" y="21434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Times New Roman" charset="0"/>
              </a:rPr>
              <a:t>Slave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163801" y="339259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Times New Roman" charset="0"/>
              </a:rPr>
              <a:t>Master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09849" y="4629879"/>
            <a:ext cx="5579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i="1" dirty="0">
                <a:solidFill>
                  <a:srgbClr val="000000"/>
                </a:solidFill>
                <a:latin typeface="Times New Roman" charset="0"/>
              </a:rPr>
              <a:t>Offset </a:t>
            </a:r>
            <a:r>
              <a:rPr lang="en-GB" dirty="0">
                <a:solidFill>
                  <a:srgbClr val="000000"/>
                </a:solidFill>
                <a:latin typeface="Times New Roman" charset="0"/>
              </a:rPr>
              <a:t>=(</a:t>
            </a:r>
            <a:r>
              <a:rPr lang="en-GB" dirty="0" err="1">
                <a:solidFill>
                  <a:srgbClr val="000000"/>
                </a:solidFill>
                <a:latin typeface="Times New Roman" charset="0"/>
              </a:rPr>
              <a:t>t</a:t>
            </a:r>
            <a:r>
              <a:rPr lang="en-GB" baseline="-25000" dirty="0" err="1">
                <a:solidFill>
                  <a:srgbClr val="000000"/>
                </a:solidFill>
                <a:latin typeface="Times New Roman" charset="0"/>
              </a:rPr>
              <a:t>mater</a:t>
            </a:r>
            <a:r>
              <a:rPr lang="en-GB" baseline="-25000" dirty="0">
                <a:solidFill>
                  <a:srgbClr val="000000"/>
                </a:solidFill>
                <a:latin typeface="Times New Roman" charset="0"/>
              </a:rPr>
              <a:t>-slave</a:t>
            </a:r>
            <a:r>
              <a:rPr lang="en-GB" dirty="0">
                <a:solidFill>
                  <a:srgbClr val="000000"/>
                </a:solidFill>
                <a:latin typeface="Times New Roman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latin typeface="Times New Roman" charset="0"/>
              </a:rPr>
              <a:t>t</a:t>
            </a:r>
            <a:r>
              <a:rPr lang="en-GB" baseline="-25000" dirty="0" err="1">
                <a:solidFill>
                  <a:srgbClr val="000000"/>
                </a:solidFill>
                <a:latin typeface="Times New Roman" charset="0"/>
              </a:rPr>
              <a:t>slave</a:t>
            </a:r>
            <a:r>
              <a:rPr lang="en-GB" baseline="-25000" dirty="0">
                <a:solidFill>
                  <a:srgbClr val="000000"/>
                </a:solidFill>
                <a:latin typeface="Times New Roman" charset="0"/>
              </a:rPr>
              <a:t>-master</a:t>
            </a:r>
            <a:r>
              <a:rPr lang="en-GB" dirty="0">
                <a:solidFill>
                  <a:srgbClr val="000000"/>
                </a:solidFill>
                <a:latin typeface="Times New Roman" charset="0"/>
              </a:rPr>
              <a:t>)/2=</a:t>
            </a:r>
            <a:r>
              <a:rPr lang="en-GB" dirty="0" err="1">
                <a:solidFill>
                  <a:srgbClr val="000000"/>
                </a:solidFill>
                <a:latin typeface="Times New Roman" charset="0"/>
              </a:rPr>
              <a:t>t</a:t>
            </a:r>
            <a:r>
              <a:rPr lang="en-GB" baseline="-25000" dirty="0" err="1">
                <a:solidFill>
                  <a:srgbClr val="000000"/>
                </a:solidFill>
                <a:latin typeface="Times New Roman" charset="0"/>
              </a:rPr>
              <a:t>mater</a:t>
            </a:r>
            <a:r>
              <a:rPr lang="en-GB" baseline="-25000" dirty="0">
                <a:solidFill>
                  <a:srgbClr val="000000"/>
                </a:solidFill>
                <a:latin typeface="Times New Roman" charset="0"/>
              </a:rPr>
              <a:t>-slave</a:t>
            </a:r>
            <a:r>
              <a:rPr lang="en-GB" dirty="0">
                <a:solidFill>
                  <a:srgbClr val="000000"/>
                </a:solidFill>
                <a:latin typeface="Times New Roman" charset="0"/>
              </a:rPr>
              <a:t>-propagation time </a:t>
            </a:r>
            <a:endParaRPr lang="en-GB" i="1" dirty="0">
              <a:solidFill>
                <a:srgbClr val="000000"/>
              </a:solidFill>
              <a:latin typeface="Times New Roman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i="1" dirty="0">
                <a:solidFill>
                  <a:srgbClr val="000000"/>
                </a:solidFill>
                <a:latin typeface="Times New Roman" charset="0"/>
              </a:rPr>
              <a:t>mean</a:t>
            </a:r>
            <a:r>
              <a:rPr lang="en-GB" dirty="0">
                <a:solidFill>
                  <a:srgbClr val="000000"/>
                </a:solidFill>
                <a:latin typeface="Times New Roman" charset="0"/>
              </a:rPr>
              <a:t> propagation time =(</a:t>
            </a:r>
            <a:r>
              <a:rPr lang="en-GB" dirty="0" err="1">
                <a:solidFill>
                  <a:srgbClr val="000000"/>
                </a:solidFill>
                <a:latin typeface="Times New Roman" charset="0"/>
              </a:rPr>
              <a:t>t</a:t>
            </a:r>
            <a:r>
              <a:rPr lang="en-GB" baseline="-25000" dirty="0" err="1">
                <a:solidFill>
                  <a:srgbClr val="000000"/>
                </a:solidFill>
                <a:latin typeface="Times New Roman" charset="0"/>
              </a:rPr>
              <a:t>mater-slave</a:t>
            </a:r>
            <a:r>
              <a:rPr lang="en-GB" dirty="0" err="1">
                <a:solidFill>
                  <a:srgbClr val="000000"/>
                </a:solidFill>
                <a:latin typeface="Times New Roman" charset="0"/>
              </a:rPr>
              <a:t>+t</a:t>
            </a:r>
            <a:r>
              <a:rPr lang="en-GB" baseline="-25000" dirty="0" err="1">
                <a:solidFill>
                  <a:srgbClr val="000000"/>
                </a:solidFill>
                <a:latin typeface="Times New Roman" charset="0"/>
              </a:rPr>
              <a:t>slave-master</a:t>
            </a:r>
            <a:r>
              <a:rPr lang="en-GB" dirty="0">
                <a:solidFill>
                  <a:srgbClr val="000000"/>
                </a:solidFill>
                <a:latin typeface="Times New Roman" charset="0"/>
              </a:rPr>
              <a:t>)/2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  <a:latin typeface="Times New Roman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98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NIC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5829300" cy="3086100"/>
          </a:xfrm>
        </p:spPr>
        <p:txBody>
          <a:bodyPr/>
          <a:lstStyle/>
          <a:p>
            <a:r>
              <a:rPr lang="en-GB" dirty="0"/>
              <a:t>Either implement PTP-derived timestamps</a:t>
            </a:r>
          </a:p>
          <a:p>
            <a:pPr marL="0" indent="0">
              <a:buNone/>
            </a:pPr>
            <a:r>
              <a:rPr lang="en-GB" dirty="0"/>
              <a:t>	or just timestamp the packets</a:t>
            </a:r>
          </a:p>
          <a:p>
            <a:pPr marL="0" indent="0">
              <a:buNone/>
            </a:pPr>
            <a:r>
              <a:rPr lang="en-GB" dirty="0"/>
              <a:t>		sometimes in hardware</a:t>
            </a:r>
          </a:p>
          <a:p>
            <a:pPr marL="0" indent="0">
              <a:buNone/>
            </a:pPr>
            <a:r>
              <a:rPr lang="en-GB" dirty="0"/>
              <a:t>			most times… not…</a:t>
            </a:r>
          </a:p>
          <a:p>
            <a:pPr marL="342900" lvl="1" indent="0">
              <a:buNone/>
            </a:pPr>
            <a:r>
              <a:rPr lang="en-GB" sz="1800" dirty="0"/>
              <a:t>		Not all NICs support time stamping</a:t>
            </a:r>
          </a:p>
          <a:p>
            <a:r>
              <a:rPr lang="en-GB" dirty="0"/>
              <a:t>Result: captured packets include a timestamp </a:t>
            </a:r>
          </a:p>
          <a:p>
            <a:r>
              <a:rPr lang="en-GB" dirty="0"/>
              <a:t>If PTP is used, end hosts are synchronized</a:t>
            </a:r>
          </a:p>
          <a:p>
            <a:r>
              <a:rPr lang="en-GB" dirty="0"/>
              <a:t>Else – free running counter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94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354A4-A100-5AD8-CB4F-7EAC3F1F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A3B94-B773-0E58-4996-0122B2684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C2E50-2999-E0FB-D8B3-C54D330B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258689-74D8-484C-B989-36031B06CCC1}"/>
              </a:ext>
            </a:extLst>
          </p:cNvPr>
          <p:cNvGrpSpPr/>
          <p:nvPr/>
        </p:nvGrpSpPr>
        <p:grpSpPr>
          <a:xfrm>
            <a:off x="2243416" y="695194"/>
            <a:ext cx="5078047" cy="4947781"/>
            <a:chOff x="2337361" y="1810010"/>
            <a:chExt cx="5078047" cy="49477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7BD6FB-3DE2-915B-3F96-B7056BCEA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800" y="1810010"/>
              <a:ext cx="4738183" cy="494778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785389-F22F-3111-7199-BB50425C51B5}"/>
                </a:ext>
              </a:extLst>
            </p:cNvPr>
            <p:cNvSpPr/>
            <p:nvPr/>
          </p:nvSpPr>
          <p:spPr bwMode="auto">
            <a:xfrm>
              <a:off x="2423786" y="3068877"/>
              <a:ext cx="4991622" cy="6075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729AFA-AA18-B6D6-C471-BDEEF9BD3341}"/>
                </a:ext>
              </a:extLst>
            </p:cNvPr>
            <p:cNvSpPr/>
            <p:nvPr/>
          </p:nvSpPr>
          <p:spPr bwMode="auto">
            <a:xfrm>
              <a:off x="2337361" y="4759890"/>
              <a:ext cx="4991622" cy="2943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B73995-5992-1C89-3F1B-D4F75629B71B}"/>
              </a:ext>
            </a:extLst>
          </p:cNvPr>
          <p:cNvSpPr txBox="1">
            <a:spLocks/>
          </p:cNvSpPr>
          <p:nvPr/>
        </p:nvSpPr>
        <p:spPr bwMode="auto">
          <a:xfrm>
            <a:off x="838200" y="2133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15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18859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228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5717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r>
              <a:rPr lang="en-US" sz="1100" kern="0" dirty="0"/>
              <a:t>Taken from</a:t>
            </a:r>
            <a:r>
              <a:rPr lang="en-US" sz="1100" i="1" kern="0" dirty="0"/>
              <a:t> Understanding Software Dynamics </a:t>
            </a:r>
            <a:r>
              <a:rPr lang="en-US" sz="1100" kern="0" dirty="0"/>
              <a:t>R. Sites</a:t>
            </a:r>
          </a:p>
        </p:txBody>
      </p:sp>
    </p:spTree>
    <p:extLst>
      <p:ext uri="{BB962C8B-B14F-4D97-AF65-F5344CB8AC3E}">
        <p14:creationId xmlns:p14="http://schemas.microsoft.com/office/powerpoint/2010/main" val="2922018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8B7EC-AD90-127F-582D-9540BC0C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F39FF-238E-C346-95BC-0ED61423F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100" dirty="0"/>
              <a:t>Taken from https://</a:t>
            </a:r>
            <a:r>
              <a:rPr lang="en-US" sz="1100" dirty="0" err="1"/>
              <a:t>static.googleusercontent.com</a:t>
            </a:r>
            <a:r>
              <a:rPr lang="en-US" sz="1100" dirty="0"/>
              <a:t>/media/</a:t>
            </a:r>
            <a:r>
              <a:rPr lang="en-US" sz="1100" dirty="0" err="1"/>
              <a:t>research.google.com</a:t>
            </a:r>
            <a:r>
              <a:rPr lang="en-US" sz="1100" dirty="0"/>
              <a:t>/</a:t>
            </a:r>
            <a:r>
              <a:rPr lang="en-US" sz="1100" dirty="0" err="1"/>
              <a:t>en</a:t>
            </a:r>
            <a:r>
              <a:rPr lang="en-US" sz="1100" dirty="0"/>
              <a:t>//archive/papers/dapper-2010-1.pdf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8EDB5-7E90-E819-AFC1-FC877F34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6D47B-721C-BF76-D170-B1991D81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4405D-1220-D645-9E90-01DE1C7E4AB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4827E-C1AC-F06E-9329-6ADA7393C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04" y="276871"/>
            <a:ext cx="7772400" cy="51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65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Capturing to disk…..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6229350" cy="30861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Most (physical) disk systems can not capture 10Gb/s of data</a:t>
            </a:r>
          </a:p>
          <a:p>
            <a:r>
              <a:rPr lang="en-GB" dirty="0">
                <a:solidFill>
                  <a:srgbClr val="FF0000"/>
                </a:solidFill>
              </a:rPr>
              <a:t>Capture takes resources!</a:t>
            </a:r>
          </a:p>
          <a:p>
            <a:endParaRPr lang="en-GB" dirty="0"/>
          </a:p>
          <a:p>
            <a:r>
              <a:rPr lang="en-GB" dirty="0"/>
              <a:t>Format wars…. PCAP vs PCAP-ng vs others</a:t>
            </a:r>
          </a:p>
          <a:p>
            <a:endParaRPr lang="en-GB" dirty="0"/>
          </a:p>
          <a:p>
            <a:r>
              <a:rPr lang="en-GB" dirty="0"/>
              <a:t>Binary representations / digital representations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58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857500" y="6248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Networking and Systems Measurements (L50)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Content Placeholder 10" descr="&lt;strong&gt;Network Switch&lt;/strong&gt; by ARTMAN - &lt;strong&gt;Network switch&lt;/strong&gt; with 16 ports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08" y="3543300"/>
            <a:ext cx="2286001" cy="85725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7351" y="2630051"/>
            <a:ext cx="1064239" cy="1637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51" y="2628900"/>
            <a:ext cx="1064239" cy="163728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>
            <a:off x="2771286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5636240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D95F3-5028-B608-5EFB-368F89FD1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6" t="40475" r="28302" b="34940"/>
          <a:stretch/>
        </p:blipFill>
        <p:spPr>
          <a:xfrm>
            <a:off x="4904141" y="466835"/>
            <a:ext cx="4227534" cy="1433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00D572-B7A6-E217-CA98-797ADE6B5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923" y="57386"/>
            <a:ext cx="3216058" cy="2412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615D97-EEFB-C02E-4397-F990AAA33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10" t="12225" r="4073" b="10439"/>
          <a:stretch/>
        </p:blipFill>
        <p:spPr>
          <a:xfrm rot="5400000">
            <a:off x="-4306" y="451741"/>
            <a:ext cx="2066795" cy="1807662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CD6F689B-D6D1-ED6D-EEC1-82DA26145A29}"/>
              </a:ext>
            </a:extLst>
          </p:cNvPr>
          <p:cNvSpPr/>
          <p:nvPr/>
        </p:nvSpPr>
        <p:spPr bwMode="auto">
          <a:xfrm flipH="1">
            <a:off x="2582312" y="4012425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02DB05A-BF76-0396-D511-162374A5409B}"/>
              </a:ext>
            </a:extLst>
          </p:cNvPr>
          <p:cNvSpPr/>
          <p:nvPr/>
        </p:nvSpPr>
        <p:spPr bwMode="auto">
          <a:xfrm flipH="1">
            <a:off x="5436705" y="4009349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7EBE83-2F36-EBD4-2642-6427577B2E0F}"/>
              </a:ext>
            </a:extLst>
          </p:cNvPr>
          <p:cNvSpPr txBox="1"/>
          <p:nvPr/>
        </p:nvSpPr>
        <p:spPr>
          <a:xfrm>
            <a:off x="3813911" y="2791941"/>
            <a:ext cx="1822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Ethernet switch (48 x 1Gbps)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A9ABE0-2DCF-F97B-F629-1EBB11F76386}"/>
              </a:ext>
            </a:extLst>
          </p:cNvPr>
          <p:cNvSpPr txBox="1"/>
          <p:nvPr/>
        </p:nvSpPr>
        <p:spPr>
          <a:xfrm>
            <a:off x="2411260" y="4453003"/>
            <a:ext cx="1296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1m </a:t>
            </a:r>
          </a:p>
          <a:p>
            <a:pPr algn="ctr"/>
            <a:r>
              <a:rPr lang="en-US" sz="1050" dirty="0"/>
              <a:t>Twisted pair (UTP)</a:t>
            </a:r>
          </a:p>
          <a:p>
            <a:pPr algn="ctr"/>
            <a:r>
              <a:rPr lang="en-US" sz="1050" dirty="0"/>
              <a:t>1Gbps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74DEA2-98EF-4AA8-AC16-3714E6057599}"/>
              </a:ext>
            </a:extLst>
          </p:cNvPr>
          <p:cNvSpPr txBox="1"/>
          <p:nvPr/>
        </p:nvSpPr>
        <p:spPr>
          <a:xfrm>
            <a:off x="5436705" y="4453003"/>
            <a:ext cx="1296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1m </a:t>
            </a:r>
          </a:p>
          <a:p>
            <a:pPr algn="ctr"/>
            <a:r>
              <a:rPr lang="en-US" sz="1050" dirty="0"/>
              <a:t>Twisted pair (UTP)</a:t>
            </a:r>
          </a:p>
          <a:p>
            <a:pPr algn="ctr"/>
            <a:r>
              <a:rPr lang="en-US" sz="1050" dirty="0"/>
              <a:t>1Gbps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411F52-7FE5-FDDD-055C-9FA47BC9233F}"/>
              </a:ext>
            </a:extLst>
          </p:cNvPr>
          <p:cNvSpPr txBox="1"/>
          <p:nvPr/>
        </p:nvSpPr>
        <p:spPr>
          <a:xfrm>
            <a:off x="3983277" y="5030084"/>
            <a:ext cx="127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Delay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04F19E-2519-27D7-C0F3-714E6F1B384E}"/>
              </a:ext>
            </a:extLst>
          </p:cNvPr>
          <p:cNvSpPr txBox="1"/>
          <p:nvPr/>
        </p:nvSpPr>
        <p:spPr>
          <a:xfrm>
            <a:off x="6732742" y="5082537"/>
            <a:ext cx="127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Delay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E2B8CC-7866-FC62-7555-6453D837F3CE}"/>
              </a:ext>
            </a:extLst>
          </p:cNvPr>
          <p:cNvSpPr txBox="1"/>
          <p:nvPr/>
        </p:nvSpPr>
        <p:spPr>
          <a:xfrm>
            <a:off x="1450982" y="5030084"/>
            <a:ext cx="127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Delay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D44C9B-0F3C-2E95-68B9-4FA2389430AF}"/>
              </a:ext>
            </a:extLst>
          </p:cNvPr>
          <p:cNvSpPr txBox="1"/>
          <p:nvPr/>
        </p:nvSpPr>
        <p:spPr>
          <a:xfrm>
            <a:off x="2655518" y="5030084"/>
            <a:ext cx="127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Delay 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15C349-4231-5718-FEAA-2167398B7D28}"/>
              </a:ext>
            </a:extLst>
          </p:cNvPr>
          <p:cNvSpPr txBox="1"/>
          <p:nvPr/>
        </p:nvSpPr>
        <p:spPr>
          <a:xfrm>
            <a:off x="5358009" y="5028160"/>
            <a:ext cx="127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Delay 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DB470A-7789-E63D-E5A6-4554B252E4E8}"/>
              </a:ext>
            </a:extLst>
          </p:cNvPr>
          <p:cNvSpPr txBox="1"/>
          <p:nvPr/>
        </p:nvSpPr>
        <p:spPr>
          <a:xfrm>
            <a:off x="2576049" y="5430178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&lt;0.4ns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30C82A-5B5D-C8AA-15E2-3C15A6C870BB}"/>
              </a:ext>
            </a:extLst>
          </p:cNvPr>
          <p:cNvSpPr txBox="1"/>
          <p:nvPr/>
        </p:nvSpPr>
        <p:spPr>
          <a:xfrm>
            <a:off x="1555315" y="5670115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D2BEE4-6A1B-5826-D8D1-69A819951BB3}"/>
              </a:ext>
            </a:extLst>
          </p:cNvPr>
          <p:cNvSpPr txBox="1"/>
          <p:nvPr/>
        </p:nvSpPr>
        <p:spPr>
          <a:xfrm>
            <a:off x="5358009" y="5430178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&lt;0.4ns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CCA483-BD70-FFD2-4AE4-858A50ED884C}"/>
              </a:ext>
            </a:extLst>
          </p:cNvPr>
          <p:cNvSpPr txBox="1"/>
          <p:nvPr/>
        </p:nvSpPr>
        <p:spPr>
          <a:xfrm>
            <a:off x="3861371" y="5435847"/>
            <a:ext cx="131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Latency &lt; 10 µs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1860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1314450"/>
            <a:ext cx="6800850" cy="857250"/>
          </a:xfrm>
        </p:spPr>
        <p:txBody>
          <a:bodyPr/>
          <a:lstStyle/>
          <a:p>
            <a:r>
              <a:rPr lang="en-GB" dirty="0"/>
              <a:t>What makes high-speed capture hard?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050" y="2196548"/>
            <a:ext cx="6343650" cy="3086100"/>
          </a:xfrm>
        </p:spPr>
        <p:txBody>
          <a:bodyPr/>
          <a:lstStyle/>
          <a:p>
            <a:r>
              <a:rPr lang="en-GB" dirty="0"/>
              <a:t>Disk bandwidth</a:t>
            </a:r>
          </a:p>
          <a:p>
            <a:r>
              <a:rPr lang="en-GB" dirty="0"/>
              <a:t>Host bandwidth (memory, CPU, </a:t>
            </a:r>
            <a:r>
              <a:rPr lang="en-GB" dirty="0" err="1"/>
              <a:t>PCIe</a:t>
            </a:r>
            <a:r>
              <a:rPr lang="en-GB" dirty="0"/>
              <a:t>)</a:t>
            </a:r>
          </a:p>
          <a:p>
            <a:r>
              <a:rPr lang="en-GB" dirty="0"/>
              <a:t>Data management</a:t>
            </a:r>
          </a:p>
          <a:p>
            <a:r>
              <a:rPr lang="en-GB" dirty="0"/>
              <a:t>Lousy OS and software APIs</a:t>
            </a:r>
          </a:p>
          <a:p>
            <a:pPr lvl="1"/>
            <a:r>
              <a:rPr lang="en-GB" sz="1650" dirty="0"/>
              <a:t>Byte primitives are dreadful when you want information on events, packets, &amp; transactions…</a:t>
            </a:r>
          </a:p>
          <a:p>
            <a:pPr lvl="1"/>
            <a:r>
              <a:rPr lang="en-GB" sz="1650" dirty="0"/>
              <a:t>A lot of effort has been invested into reinventing ring-buffers (circular buffers) to accelerate network interface cards.</a:t>
            </a:r>
          </a:p>
          <a:p>
            <a:pPr lvl="1"/>
            <a:r>
              <a:rPr lang="en-GB" sz="1650" dirty="0"/>
              <a:t>Performance networking was done for capture first….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83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high-speed capture work (better)?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228850"/>
            <a:ext cx="6572250" cy="3086100"/>
          </a:xfrm>
        </p:spPr>
        <p:txBody>
          <a:bodyPr/>
          <a:lstStyle/>
          <a:p>
            <a:r>
              <a:rPr lang="en-GB" dirty="0" err="1"/>
              <a:t>NVMe</a:t>
            </a:r>
            <a:r>
              <a:rPr lang="en-GB" dirty="0"/>
              <a:t> Disks</a:t>
            </a:r>
          </a:p>
          <a:p>
            <a:r>
              <a:rPr lang="en-GB" dirty="0"/>
              <a:t>Big machines, latest interfaces</a:t>
            </a:r>
          </a:p>
          <a:p>
            <a:r>
              <a:rPr lang="en-GB" dirty="0"/>
              <a:t>Collect metadata (version OS/system/</a:t>
            </a:r>
            <a:r>
              <a:rPr lang="en-GB" dirty="0" err="1"/>
              <a:t>hw</a:t>
            </a:r>
            <a:r>
              <a:rPr lang="en-GB" dirty="0"/>
              <a:t>/DNS)</a:t>
            </a:r>
          </a:p>
          <a:p>
            <a:r>
              <a:rPr lang="en-GB" dirty="0"/>
              <a:t>Bypass the OS </a:t>
            </a:r>
          </a:p>
          <a:p>
            <a:pPr lvl="1"/>
            <a:r>
              <a:rPr lang="en-GB" sz="1800" dirty="0"/>
              <a:t>Older dedicated capture cards (e.g., </a:t>
            </a:r>
            <a:r>
              <a:rPr lang="en-GB" sz="1800" dirty="0" err="1"/>
              <a:t>Endace</a:t>
            </a:r>
            <a:r>
              <a:rPr lang="en-GB" sz="1800" dirty="0"/>
              <a:t>) pioneered kernel bypass capture</a:t>
            </a:r>
          </a:p>
          <a:p>
            <a:pPr lvl="1"/>
            <a:r>
              <a:rPr lang="en-GB" sz="1800" dirty="0"/>
              <a:t>Any modern NIC 10Gb/s uses tricks that are useful for capture too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837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1314450"/>
            <a:ext cx="6629400" cy="857250"/>
          </a:xfrm>
        </p:spPr>
        <p:txBody>
          <a:bodyPr/>
          <a:lstStyle/>
          <a:p>
            <a:r>
              <a:rPr lang="en-GB" dirty="0"/>
              <a:t>Measuring – Do’s and Don’t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49" y="2171700"/>
            <a:ext cx="6693363" cy="3086100"/>
          </a:xfrm>
        </p:spPr>
        <p:txBody>
          <a:bodyPr/>
          <a:lstStyle/>
          <a:p>
            <a:r>
              <a:rPr lang="en-GB" dirty="0"/>
              <a:t>Make sure that you capture correctly</a:t>
            </a:r>
          </a:p>
          <a:p>
            <a:pPr lvl="1"/>
            <a:r>
              <a:rPr lang="en-GB" dirty="0"/>
              <a:t>Disk, </a:t>
            </a:r>
            <a:r>
              <a:rPr lang="en-GB" dirty="0" err="1"/>
              <a:t>PCIe</a:t>
            </a:r>
            <a:r>
              <a:rPr lang="en-GB" dirty="0"/>
              <a:t>/DMA and other bottlenecks</a:t>
            </a:r>
          </a:p>
          <a:p>
            <a:r>
              <a:rPr lang="en-GB" dirty="0"/>
              <a:t>Make sure that your measurement does not affect the results</a:t>
            </a:r>
          </a:p>
          <a:p>
            <a:pPr lvl="1"/>
            <a:r>
              <a:rPr lang="en-GB" dirty="0"/>
              <a:t>E.g., separate the capture unit from the device under test</a:t>
            </a:r>
          </a:p>
          <a:p>
            <a:r>
              <a:rPr lang="en-GB" dirty="0"/>
              <a:t>Understand what you are measuring</a:t>
            </a:r>
          </a:p>
          <a:p>
            <a:pPr lvl="1"/>
            <a:r>
              <a:rPr lang="en-GB" dirty="0"/>
              <a:t>E.g. single host, application-to-application, network device etc.</a:t>
            </a:r>
          </a:p>
          <a:p>
            <a:r>
              <a:rPr lang="en-GB" dirty="0"/>
              <a:t>Make sure your measurement system does not affect the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91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  </a:t>
            </a:r>
            <a:r>
              <a:rPr lang="en-GB" sz="2700" dirty="0"/>
              <a:t>(not to be confused with </a:t>
            </a:r>
            <a:r>
              <a:rPr lang="en-GB" sz="2700" dirty="0" err="1"/>
              <a:t>iperf</a:t>
            </a:r>
            <a:r>
              <a:rPr lang="en-GB" sz="2700" dirty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057400"/>
            <a:ext cx="6286500" cy="3086100"/>
          </a:xfrm>
        </p:spPr>
        <p:txBody>
          <a:bodyPr/>
          <a:lstStyle/>
          <a:p>
            <a:r>
              <a:rPr lang="en-GB" dirty="0"/>
              <a:t>So far we discussed </a:t>
            </a:r>
            <a:r>
              <a:rPr lang="en-GB" i="1" dirty="0"/>
              <a:t>performance</a:t>
            </a:r>
          </a:p>
          <a:p>
            <a:r>
              <a:rPr lang="en-GB" dirty="0"/>
              <a:t>What about </a:t>
            </a:r>
            <a:r>
              <a:rPr lang="en-GB" i="1" dirty="0"/>
              <a:t>events?</a:t>
            </a:r>
          </a:p>
          <a:p>
            <a:r>
              <a:rPr lang="en-GB" dirty="0"/>
              <a:t>Perf is a Linux profiler tool</a:t>
            </a:r>
          </a:p>
          <a:p>
            <a:r>
              <a:rPr lang="en-GB" dirty="0"/>
              <a:t>Allows us to instrument CPU performance counters, </a:t>
            </a:r>
            <a:r>
              <a:rPr lang="en-GB" dirty="0" err="1"/>
              <a:t>tracepoints</a:t>
            </a:r>
            <a:r>
              <a:rPr lang="en-GB" dirty="0"/>
              <a:t> and probes (kernel, user)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26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057400"/>
            <a:ext cx="6286500" cy="3086100"/>
          </a:xfrm>
        </p:spPr>
        <p:txBody>
          <a:bodyPr/>
          <a:lstStyle/>
          <a:p>
            <a:r>
              <a:rPr lang="en-GB" dirty="0"/>
              <a:t>list – find events</a:t>
            </a:r>
          </a:p>
          <a:p>
            <a:r>
              <a:rPr lang="en-GB" dirty="0"/>
              <a:t>stat – count events</a:t>
            </a:r>
          </a:p>
          <a:p>
            <a:r>
              <a:rPr lang="en-GB" dirty="0"/>
              <a:t>record – write event data to a file</a:t>
            </a:r>
          </a:p>
          <a:p>
            <a:r>
              <a:rPr lang="en-GB" dirty="0"/>
              <a:t>report – browse summary</a:t>
            </a:r>
          </a:p>
          <a:p>
            <a:r>
              <a:rPr lang="en-GB" dirty="0"/>
              <a:t>script – event dump for post processing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50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914400"/>
            <a:ext cx="5829300" cy="857250"/>
          </a:xfrm>
        </p:spPr>
        <p:txBody>
          <a:bodyPr/>
          <a:lstStyle/>
          <a:p>
            <a:r>
              <a:rPr lang="en-GB" dirty="0"/>
              <a:t>Perf -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150" y="1657350"/>
            <a:ext cx="8286750" cy="30861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:~/.</a:t>
            </a:r>
            <a:r>
              <a:rPr lang="en-GB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$ perf stat </a:t>
            </a:r>
            <a:r>
              <a:rPr lang="en-GB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endParaRPr lang="en-GB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PID TTY          TIME CMD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8747 pts/2    00:00:00 bash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11667 pts/2    00:00:00 perf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11670 pts/2    00:00:00 </a:t>
            </a:r>
            <a:r>
              <a:rPr lang="en-GB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endParaRPr lang="en-GB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Performance counter stats for '</a:t>
            </a:r>
            <a:r>
              <a:rPr lang="en-GB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':</a:t>
            </a:r>
          </a:p>
          <a:p>
            <a:pPr marL="0" indent="0">
              <a:spcBef>
                <a:spcPts val="0"/>
              </a:spcBef>
              <a:buNone/>
            </a:pPr>
            <a:endParaRPr lang="en-GB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12.745507   task-clock (</a:t>
            </a:r>
            <a:r>
              <a:rPr lang="en-GB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msec</a:t>
            </a: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)         # 0.929 CPUs utilized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4   context-switches          # 0.314 K/sec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0   </a:t>
            </a:r>
            <a:r>
              <a:rPr lang="en-GB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cpu</a:t>
            </a: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-migrations            # 0.000 K/sec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140   page-faults               # 0.011 M/sec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     32,322,489   cycles                    # 2.536 GHz                 (40.80%)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&lt;not supported&gt;   stalled-cycles-frontend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&lt;not supported&gt;   stalled-cycles-backend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27,644,922   instructions              # 0.86  </a:t>
            </a:r>
            <a:r>
              <a:rPr lang="en-GB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insns</a:t>
            </a: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per cycle     (68.86%)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5,133,583   branches                  # 402.776 M/sec             (68.92%)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157,503   branch-misses             # 3.07% of all branches     (94.06%)</a:t>
            </a:r>
          </a:p>
          <a:p>
            <a:pPr marL="0" indent="0">
              <a:spcBef>
                <a:spcPts val="0"/>
              </a:spcBef>
              <a:buNone/>
            </a:pPr>
            <a:endParaRPr lang="en-GB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0.013726555 seconds time elapsed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7489" y="4921113"/>
            <a:ext cx="28103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500" dirty="0">
                <a:solidFill>
                  <a:srgbClr val="000099"/>
                </a:solidFill>
                <a:latin typeface="Times New Roman" charset="0"/>
              </a:rPr>
              <a:t>the tool </a:t>
            </a:r>
            <a:r>
              <a:rPr lang="en-GB" sz="1500" b="1" dirty="0">
                <a:solidFill>
                  <a:srgbClr val="000099"/>
                </a:solidFill>
                <a:latin typeface="Times New Roman" charset="0"/>
              </a:rPr>
              <a:t>scales</a:t>
            </a:r>
            <a:r>
              <a:rPr lang="en-GB" sz="1500" dirty="0">
                <a:solidFill>
                  <a:srgbClr val="000099"/>
                </a:solidFill>
                <a:latin typeface="Times New Roman" charset="0"/>
              </a:rPr>
              <a:t> the count based on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500" dirty="0">
                <a:solidFill>
                  <a:srgbClr val="000099"/>
                </a:solidFill>
                <a:latin typeface="Times New Roman" charset="0"/>
              </a:rPr>
              <a:t>total time enabled vs time running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7372350" y="4629150"/>
            <a:ext cx="114300" cy="342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04813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238" y="1114425"/>
            <a:ext cx="6964472" cy="857250"/>
          </a:xfrm>
        </p:spPr>
        <p:txBody>
          <a:bodyPr/>
          <a:lstStyle/>
          <a:p>
            <a:r>
              <a:rPr lang="en-GB" dirty="0"/>
              <a:t>Flame Graphs: </a:t>
            </a:r>
            <a:r>
              <a:rPr lang="en-GB" sz="1800" dirty="0"/>
              <a:t>an example of clever visualization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050" y="2000250"/>
            <a:ext cx="6000750" cy="3086100"/>
          </a:xfrm>
        </p:spPr>
        <p:txBody>
          <a:bodyPr/>
          <a:lstStyle/>
          <a:p>
            <a:r>
              <a:rPr lang="en-GB" dirty="0"/>
              <a:t>Parsing traces is like finding a needle in a haystack </a:t>
            </a:r>
          </a:p>
          <a:p>
            <a:r>
              <a:rPr lang="en-GB" dirty="0"/>
              <a:t>Flame graphs - Visualise the outputs of profiling tools</a:t>
            </a:r>
          </a:p>
          <a:p>
            <a:pPr lvl="1"/>
            <a:r>
              <a:rPr lang="en-GB" sz="1800" dirty="0"/>
              <a:t>E.g., using perf, </a:t>
            </a:r>
            <a:r>
              <a:rPr lang="en-GB" sz="1800" dirty="0" err="1"/>
              <a:t>dtrace</a:t>
            </a:r>
            <a:endParaRPr lang="en-GB" sz="1800" dirty="0"/>
          </a:p>
          <a:p>
            <a:r>
              <a:rPr lang="en-GB" dirty="0"/>
              <a:t>Easy to understand</a:t>
            </a:r>
          </a:p>
          <a:p>
            <a:r>
              <a:rPr lang="en-GB" dirty="0"/>
              <a:t>Open source</a:t>
            </a:r>
          </a:p>
          <a:p>
            <a:pPr lvl="1"/>
            <a:r>
              <a:rPr lang="en-GB" sz="1800" dirty="0"/>
              <a:t>https://github.com/brendangregg/FlameGraph</a:t>
            </a:r>
          </a:p>
          <a:p>
            <a:pPr lvl="1"/>
            <a:r>
              <a:rPr lang="en-GB" sz="1800" dirty="0"/>
              <a:t>Brendan Gregg has several other useful performance-related tools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69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Content Placeholder 6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7350" y="1644990"/>
            <a:ext cx="5829300" cy="35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3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926" y="1009554"/>
            <a:ext cx="5829300" cy="857250"/>
          </a:xfrm>
        </p:spPr>
        <p:txBody>
          <a:bodyPr/>
          <a:lstStyle/>
          <a:p>
            <a:r>
              <a:rPr lang="en-GB" dirty="0"/>
              <a:t>Flame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377" y="1746241"/>
            <a:ext cx="8050219" cy="3086100"/>
          </a:xfrm>
        </p:spPr>
        <p:txBody>
          <a:bodyPr/>
          <a:lstStyle/>
          <a:p>
            <a:r>
              <a:rPr lang="en-GB" dirty="0"/>
              <a:t>Width is relative to “how much time spent running on the CPU”</a:t>
            </a:r>
          </a:p>
          <a:p>
            <a:r>
              <a:rPr lang="en-GB" dirty="0"/>
              <a:t>Top-down shows ancestry</a:t>
            </a:r>
          </a:p>
          <a:p>
            <a:r>
              <a:rPr lang="en-GB" dirty="0"/>
              <a:t>Not good for idles – so don’t try to use for profiling network events!</a:t>
            </a:r>
          </a:p>
          <a:p>
            <a:r>
              <a:rPr lang="en-GB" dirty="0"/>
              <a:t>Different types of flame graphs</a:t>
            </a:r>
          </a:p>
          <a:p>
            <a:pPr lvl="1"/>
            <a:r>
              <a:rPr lang="en-GB" sz="1800" dirty="0"/>
              <a:t>E.g. CPU, memory, </a:t>
            </a:r>
            <a:br>
              <a:rPr lang="en-GB" sz="1800" dirty="0"/>
            </a:br>
            <a:r>
              <a:rPr lang="en-GB" sz="1800" dirty="0"/>
              <a:t>differential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Content Placeholder 6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54607" y="3922883"/>
            <a:ext cx="3257550" cy="196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7714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68029-AB62-E74F-98A6-CDD7F096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791F7-6EB9-7040-837F-367D5F26C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There are many …. So so many …. tools</a:t>
            </a:r>
          </a:p>
          <a:p>
            <a:pPr marL="0" indent="0">
              <a:buNone/>
            </a:pPr>
            <a:r>
              <a:rPr lang="en-US" sz="1800" dirty="0"/>
              <a:t>		each is shaped by its heritage</a:t>
            </a:r>
          </a:p>
          <a:p>
            <a:endParaRPr lang="en-US" sz="1800" dirty="0"/>
          </a:p>
          <a:p>
            <a:r>
              <a:rPr lang="en-US" sz="1800" dirty="0"/>
              <a:t>Select carefully (understand the limitations)</a:t>
            </a:r>
          </a:p>
          <a:p>
            <a:endParaRPr lang="en-US" sz="1800" dirty="0"/>
          </a:p>
          <a:p>
            <a:r>
              <a:rPr lang="en-US" sz="1800" dirty="0"/>
              <a:t>Consider and collect metadata – always</a:t>
            </a:r>
          </a:p>
          <a:p>
            <a:endParaRPr lang="en-US" sz="1800" dirty="0"/>
          </a:p>
          <a:p>
            <a:r>
              <a:rPr lang="en-US" sz="1800" dirty="0"/>
              <a:t>How will you find/process/interpret/visualize your data?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B1A55-AADD-0346-8FAF-37D0C74A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0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857500" y="6248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Networking and Systems Measurements (L50)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Content Placeholder 10" descr="&lt;strong&gt;Network Switch&lt;/strong&gt; by ARTMAN - &lt;strong&gt;Network switch&lt;/strong&gt; with 16 ports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08" y="3543300"/>
            <a:ext cx="2286001" cy="85725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7351" y="2630051"/>
            <a:ext cx="1064239" cy="1637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51" y="2628900"/>
            <a:ext cx="1064239" cy="163728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>
            <a:off x="2771286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5636240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D95F3-5028-B608-5EFB-368F89FD1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6" t="40475" r="28302" b="34940"/>
          <a:stretch/>
        </p:blipFill>
        <p:spPr>
          <a:xfrm>
            <a:off x="4904141" y="466835"/>
            <a:ext cx="4227534" cy="1433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00D572-B7A6-E217-CA98-797ADE6B5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923" y="57386"/>
            <a:ext cx="3216058" cy="2412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615D97-EEFB-C02E-4397-F990AAA33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10" t="12225" r="4073" b="10439"/>
          <a:stretch/>
        </p:blipFill>
        <p:spPr>
          <a:xfrm rot="5400000">
            <a:off x="-4306" y="451741"/>
            <a:ext cx="2066795" cy="1807662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CD6F689B-D6D1-ED6D-EEC1-82DA26145A29}"/>
              </a:ext>
            </a:extLst>
          </p:cNvPr>
          <p:cNvSpPr/>
          <p:nvPr/>
        </p:nvSpPr>
        <p:spPr bwMode="auto">
          <a:xfrm flipH="1">
            <a:off x="2582312" y="4012425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02DB05A-BF76-0396-D511-162374A5409B}"/>
              </a:ext>
            </a:extLst>
          </p:cNvPr>
          <p:cNvSpPr/>
          <p:nvPr/>
        </p:nvSpPr>
        <p:spPr bwMode="auto">
          <a:xfrm flipH="1">
            <a:off x="5436705" y="4009349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7EBE83-2F36-EBD4-2642-6427577B2E0F}"/>
              </a:ext>
            </a:extLst>
          </p:cNvPr>
          <p:cNvSpPr txBox="1"/>
          <p:nvPr/>
        </p:nvSpPr>
        <p:spPr>
          <a:xfrm>
            <a:off x="3813911" y="2791941"/>
            <a:ext cx="1822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Ethernet switch (48 x 1Gbps)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A9ABE0-2DCF-F97B-F629-1EBB11F76386}"/>
              </a:ext>
            </a:extLst>
          </p:cNvPr>
          <p:cNvSpPr txBox="1"/>
          <p:nvPr/>
        </p:nvSpPr>
        <p:spPr>
          <a:xfrm>
            <a:off x="2411260" y="4453003"/>
            <a:ext cx="1296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1m </a:t>
            </a:r>
          </a:p>
          <a:p>
            <a:pPr algn="ctr"/>
            <a:r>
              <a:rPr lang="en-US" sz="1050" dirty="0"/>
              <a:t>Twisted pair (UTP)</a:t>
            </a:r>
          </a:p>
          <a:p>
            <a:pPr algn="ctr"/>
            <a:r>
              <a:rPr lang="en-US" sz="1050" dirty="0"/>
              <a:t>1Gbps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74DEA2-98EF-4AA8-AC16-3714E6057599}"/>
              </a:ext>
            </a:extLst>
          </p:cNvPr>
          <p:cNvSpPr txBox="1"/>
          <p:nvPr/>
        </p:nvSpPr>
        <p:spPr>
          <a:xfrm>
            <a:off x="5436705" y="4453003"/>
            <a:ext cx="1296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1m </a:t>
            </a:r>
          </a:p>
          <a:p>
            <a:pPr algn="ctr"/>
            <a:r>
              <a:rPr lang="en-US" sz="1050" dirty="0"/>
              <a:t>Twisted pair (UTP)</a:t>
            </a:r>
          </a:p>
          <a:p>
            <a:pPr algn="ctr"/>
            <a:r>
              <a:rPr lang="en-US" sz="1050" dirty="0"/>
              <a:t>1Gbps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8DF0CFB-82DA-2AD0-17F6-5BEC7DE0F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923" y="133336"/>
            <a:ext cx="4914900" cy="3403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BE5E9F-D56B-FFB6-689B-A712AEC49103}"/>
              </a:ext>
            </a:extLst>
          </p:cNvPr>
          <p:cNvSpPr txBox="1"/>
          <p:nvPr/>
        </p:nvSpPr>
        <p:spPr>
          <a:xfrm>
            <a:off x="2632107" y="5013988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&lt;0.4ns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13BCDC-F340-AD52-C276-46A883034C0F}"/>
              </a:ext>
            </a:extLst>
          </p:cNvPr>
          <p:cNvSpPr txBox="1"/>
          <p:nvPr/>
        </p:nvSpPr>
        <p:spPr>
          <a:xfrm>
            <a:off x="1611373" y="5253925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5618FE-D5B1-FFB5-DEB4-188B7DC523AF}"/>
              </a:ext>
            </a:extLst>
          </p:cNvPr>
          <p:cNvSpPr txBox="1"/>
          <p:nvPr/>
        </p:nvSpPr>
        <p:spPr>
          <a:xfrm>
            <a:off x="5414067" y="5013988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&lt;0.4ns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ED98CA-0DBA-B248-1C65-A3447207A6DD}"/>
              </a:ext>
            </a:extLst>
          </p:cNvPr>
          <p:cNvSpPr txBox="1"/>
          <p:nvPr/>
        </p:nvSpPr>
        <p:spPr>
          <a:xfrm>
            <a:off x="3917429" y="5019657"/>
            <a:ext cx="131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Latency &lt; 10 µs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3785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857500" y="6248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Networking and Systems Measurements (L50)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Content Placeholder 10" descr="&lt;strong&gt;Network Switch&lt;/strong&gt; by ARTMAN - &lt;strong&gt;Network switch&lt;/strong&gt; with 16 ports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08" y="3543300"/>
            <a:ext cx="2286001" cy="85725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7351" y="2630051"/>
            <a:ext cx="1064239" cy="1637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51" y="2628900"/>
            <a:ext cx="1064239" cy="163728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>
            <a:off x="2771286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5636240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D95F3-5028-B608-5EFB-368F89FD1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6" t="40475" r="28302" b="34940"/>
          <a:stretch/>
        </p:blipFill>
        <p:spPr>
          <a:xfrm>
            <a:off x="4904141" y="466835"/>
            <a:ext cx="4227534" cy="1433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00D572-B7A6-E217-CA98-797ADE6B5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923" y="57386"/>
            <a:ext cx="3216058" cy="2412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615D97-EEFB-C02E-4397-F990AAA33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10" t="12225" r="4073" b="10439"/>
          <a:stretch/>
        </p:blipFill>
        <p:spPr>
          <a:xfrm rot="5400000">
            <a:off x="-4306" y="451741"/>
            <a:ext cx="2066795" cy="1807662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CD6F689B-D6D1-ED6D-EEC1-82DA26145A29}"/>
              </a:ext>
            </a:extLst>
          </p:cNvPr>
          <p:cNvSpPr/>
          <p:nvPr/>
        </p:nvSpPr>
        <p:spPr bwMode="auto">
          <a:xfrm flipH="1">
            <a:off x="2582312" y="4012425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02DB05A-BF76-0396-D511-162374A5409B}"/>
              </a:ext>
            </a:extLst>
          </p:cNvPr>
          <p:cNvSpPr/>
          <p:nvPr/>
        </p:nvSpPr>
        <p:spPr bwMode="auto">
          <a:xfrm flipH="1">
            <a:off x="5436705" y="4009349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7EBE83-2F36-EBD4-2642-6427577B2E0F}"/>
              </a:ext>
            </a:extLst>
          </p:cNvPr>
          <p:cNvSpPr txBox="1"/>
          <p:nvPr/>
        </p:nvSpPr>
        <p:spPr>
          <a:xfrm>
            <a:off x="3813911" y="2791941"/>
            <a:ext cx="1822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Ethernet switch (48 x 1Gbps)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A9ABE0-2DCF-F97B-F629-1EBB11F76386}"/>
              </a:ext>
            </a:extLst>
          </p:cNvPr>
          <p:cNvSpPr txBox="1"/>
          <p:nvPr/>
        </p:nvSpPr>
        <p:spPr>
          <a:xfrm>
            <a:off x="2411260" y="4453003"/>
            <a:ext cx="1296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1m </a:t>
            </a:r>
          </a:p>
          <a:p>
            <a:pPr algn="ctr"/>
            <a:r>
              <a:rPr lang="en-US" sz="1050" dirty="0"/>
              <a:t>Twisted pair (UTP)</a:t>
            </a:r>
          </a:p>
          <a:p>
            <a:pPr algn="ctr"/>
            <a:r>
              <a:rPr lang="en-US" sz="1050" dirty="0"/>
              <a:t>1Gbps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74DEA2-98EF-4AA8-AC16-3714E6057599}"/>
              </a:ext>
            </a:extLst>
          </p:cNvPr>
          <p:cNvSpPr txBox="1"/>
          <p:nvPr/>
        </p:nvSpPr>
        <p:spPr>
          <a:xfrm>
            <a:off x="5436705" y="4453003"/>
            <a:ext cx="1296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1m </a:t>
            </a:r>
          </a:p>
          <a:p>
            <a:pPr algn="ctr"/>
            <a:r>
              <a:rPr lang="en-US" sz="1050" dirty="0"/>
              <a:t>Twisted pair (UTP)</a:t>
            </a:r>
          </a:p>
          <a:p>
            <a:pPr algn="ctr"/>
            <a:r>
              <a:rPr lang="en-US" sz="1050" dirty="0"/>
              <a:t>1Gbps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A0F154-A7CC-819F-3E0D-C34AAA440560}"/>
              </a:ext>
            </a:extLst>
          </p:cNvPr>
          <p:cNvSpPr txBox="1"/>
          <p:nvPr/>
        </p:nvSpPr>
        <p:spPr>
          <a:xfrm>
            <a:off x="1183711" y="5539388"/>
            <a:ext cx="764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Ping reported ~90% results ~20</a:t>
            </a:r>
            <a:r>
              <a:rPr lang="en-GB" sz="1800" dirty="0"/>
              <a:t> µs   so ~2 x </a:t>
            </a:r>
            <a:r>
              <a:rPr lang="en-GB" sz="1800" i="1" dirty="0"/>
              <a:t>switch</a:t>
            </a:r>
            <a:r>
              <a:rPr lang="en-GB" sz="1800" dirty="0"/>
              <a:t>…. </a:t>
            </a:r>
            <a:r>
              <a:rPr lang="en-GB" dirty="0"/>
              <a:t>p</a:t>
            </a:r>
            <a:r>
              <a:rPr lang="en-GB" sz="1800" dirty="0"/>
              <a:t>lus a bit….</a:t>
            </a:r>
            <a:r>
              <a:rPr lang="en-US" dirty="0"/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8DF0CFB-82DA-2AD0-17F6-5BEC7DE0F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923" y="133336"/>
            <a:ext cx="4914900" cy="3403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BE5E9F-D56B-FFB6-689B-A712AEC49103}"/>
              </a:ext>
            </a:extLst>
          </p:cNvPr>
          <p:cNvSpPr txBox="1"/>
          <p:nvPr/>
        </p:nvSpPr>
        <p:spPr>
          <a:xfrm>
            <a:off x="2632107" y="5013988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&lt;0.4ns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13BCDC-F340-AD52-C276-46A883034C0F}"/>
              </a:ext>
            </a:extLst>
          </p:cNvPr>
          <p:cNvSpPr txBox="1"/>
          <p:nvPr/>
        </p:nvSpPr>
        <p:spPr>
          <a:xfrm>
            <a:off x="1611373" y="5253925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5618FE-D5B1-FFB5-DEB4-188B7DC523AF}"/>
              </a:ext>
            </a:extLst>
          </p:cNvPr>
          <p:cNvSpPr txBox="1"/>
          <p:nvPr/>
        </p:nvSpPr>
        <p:spPr>
          <a:xfrm>
            <a:off x="5414067" y="5013988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&lt;0.4ns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ED98CA-0DBA-B248-1C65-A3447207A6DD}"/>
              </a:ext>
            </a:extLst>
          </p:cNvPr>
          <p:cNvSpPr txBox="1"/>
          <p:nvPr/>
        </p:nvSpPr>
        <p:spPr>
          <a:xfrm>
            <a:off x="3917429" y="5019657"/>
            <a:ext cx="131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Latency &lt; 10 µs</a:t>
            </a:r>
            <a:endParaRPr lang="en-US" sz="12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448F08-C7B8-766F-0A75-DAA007FE8776}"/>
              </a:ext>
            </a:extLst>
          </p:cNvPr>
          <p:cNvCxnSpPr/>
          <p:nvPr/>
        </p:nvCxnSpPr>
        <p:spPr>
          <a:xfrm>
            <a:off x="1544090" y="645090"/>
            <a:ext cx="1227196" cy="0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79282B-91F9-7383-0CAB-DC079D433665}"/>
              </a:ext>
            </a:extLst>
          </p:cNvPr>
          <p:cNvCxnSpPr>
            <a:cxnSpLocks/>
          </p:cNvCxnSpPr>
          <p:nvPr/>
        </p:nvCxnSpPr>
        <p:spPr>
          <a:xfrm>
            <a:off x="2771286" y="645090"/>
            <a:ext cx="0" cy="2404998"/>
          </a:xfrm>
          <a:prstGeom prst="line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82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857500" y="6248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Networking and Systems Measurements (L50)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Content Placeholder 10" descr="&lt;strong&gt;Network Switch&lt;/strong&gt; by ARTMAN - &lt;strong&gt;Network switch&lt;/strong&gt; with 16 ports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08" y="3543300"/>
            <a:ext cx="2286001" cy="85725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7351" y="2630051"/>
            <a:ext cx="1064239" cy="1637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51" y="2628900"/>
            <a:ext cx="1064239" cy="163728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>
            <a:off x="2771286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5636240" y="3807603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D95F3-5028-B608-5EFB-368F89FD1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6" t="40475" r="28302" b="34940"/>
          <a:stretch/>
        </p:blipFill>
        <p:spPr>
          <a:xfrm>
            <a:off x="4904141" y="466835"/>
            <a:ext cx="4227534" cy="1433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00D572-B7A6-E217-CA98-797ADE6B5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923" y="57386"/>
            <a:ext cx="3216058" cy="2412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615D97-EEFB-C02E-4397-F990AAA33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10" t="12225" r="4073" b="10439"/>
          <a:stretch/>
        </p:blipFill>
        <p:spPr>
          <a:xfrm rot="5400000">
            <a:off x="-4306" y="451741"/>
            <a:ext cx="2066795" cy="1807662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CD6F689B-D6D1-ED6D-EEC1-82DA26145A29}"/>
              </a:ext>
            </a:extLst>
          </p:cNvPr>
          <p:cNvSpPr/>
          <p:nvPr/>
        </p:nvSpPr>
        <p:spPr bwMode="auto">
          <a:xfrm flipH="1">
            <a:off x="2582312" y="4012425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02DB05A-BF76-0396-D511-162374A5409B}"/>
              </a:ext>
            </a:extLst>
          </p:cNvPr>
          <p:cNvSpPr/>
          <p:nvPr/>
        </p:nvSpPr>
        <p:spPr bwMode="auto">
          <a:xfrm flipH="1">
            <a:off x="5436705" y="4009349"/>
            <a:ext cx="936011" cy="342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7EBE83-2F36-EBD4-2642-6427577B2E0F}"/>
              </a:ext>
            </a:extLst>
          </p:cNvPr>
          <p:cNvSpPr txBox="1"/>
          <p:nvPr/>
        </p:nvSpPr>
        <p:spPr>
          <a:xfrm>
            <a:off x="3813911" y="2791941"/>
            <a:ext cx="1822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Ethernet switch (48 x 1Gbps)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A9ABE0-2DCF-F97B-F629-1EBB11F76386}"/>
              </a:ext>
            </a:extLst>
          </p:cNvPr>
          <p:cNvSpPr txBox="1"/>
          <p:nvPr/>
        </p:nvSpPr>
        <p:spPr>
          <a:xfrm>
            <a:off x="2411260" y="4453003"/>
            <a:ext cx="1296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1m </a:t>
            </a:r>
          </a:p>
          <a:p>
            <a:pPr algn="ctr"/>
            <a:r>
              <a:rPr lang="en-US" sz="1050" dirty="0"/>
              <a:t>Twisted pair (UTP)</a:t>
            </a:r>
          </a:p>
          <a:p>
            <a:pPr algn="ctr"/>
            <a:r>
              <a:rPr lang="en-US" sz="1050" dirty="0"/>
              <a:t>1Gbps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74DEA2-98EF-4AA8-AC16-3714E6057599}"/>
              </a:ext>
            </a:extLst>
          </p:cNvPr>
          <p:cNvSpPr txBox="1"/>
          <p:nvPr/>
        </p:nvSpPr>
        <p:spPr>
          <a:xfrm>
            <a:off x="5436705" y="4453003"/>
            <a:ext cx="1296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1m </a:t>
            </a:r>
          </a:p>
          <a:p>
            <a:pPr algn="ctr"/>
            <a:r>
              <a:rPr lang="en-US" sz="1050" dirty="0"/>
              <a:t>Twisted pair (UTP)</a:t>
            </a:r>
          </a:p>
          <a:p>
            <a:pPr algn="ctr"/>
            <a:r>
              <a:rPr lang="en-US" sz="1050" dirty="0"/>
              <a:t>1Gbps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A0F154-A7CC-819F-3E0D-C34AAA440560}"/>
              </a:ext>
            </a:extLst>
          </p:cNvPr>
          <p:cNvSpPr txBox="1"/>
          <p:nvPr/>
        </p:nvSpPr>
        <p:spPr>
          <a:xfrm>
            <a:off x="1183711" y="5539388"/>
            <a:ext cx="764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Ping reported ~90% results ~20</a:t>
            </a:r>
            <a:r>
              <a:rPr lang="en-GB" sz="1800" dirty="0"/>
              <a:t> µs   so ~2 x </a:t>
            </a:r>
            <a:r>
              <a:rPr lang="en-GB" sz="1800" i="1" dirty="0"/>
              <a:t>switch</a:t>
            </a:r>
            <a:r>
              <a:rPr lang="en-GB" sz="1800" dirty="0"/>
              <a:t>…. </a:t>
            </a:r>
            <a:r>
              <a:rPr lang="en-GB" dirty="0"/>
              <a:t>p</a:t>
            </a:r>
            <a:r>
              <a:rPr lang="en-GB" sz="1800" dirty="0"/>
              <a:t>lus a bit….</a:t>
            </a:r>
            <a:r>
              <a:rPr lang="en-US" dirty="0"/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8DF0CFB-82DA-2AD0-17F6-5BEC7DE0F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923" y="133336"/>
            <a:ext cx="4914900" cy="3403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BE5E9F-D56B-FFB6-689B-A712AEC49103}"/>
              </a:ext>
            </a:extLst>
          </p:cNvPr>
          <p:cNvSpPr txBox="1"/>
          <p:nvPr/>
        </p:nvSpPr>
        <p:spPr>
          <a:xfrm>
            <a:off x="2632107" y="5013988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&lt;0.4ns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13BCDC-F340-AD52-C276-46A883034C0F}"/>
              </a:ext>
            </a:extLst>
          </p:cNvPr>
          <p:cNvSpPr txBox="1"/>
          <p:nvPr/>
        </p:nvSpPr>
        <p:spPr>
          <a:xfrm>
            <a:off x="1611373" y="5253925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5618FE-D5B1-FFB5-DEB4-188B7DC523AF}"/>
              </a:ext>
            </a:extLst>
          </p:cNvPr>
          <p:cNvSpPr txBox="1"/>
          <p:nvPr/>
        </p:nvSpPr>
        <p:spPr>
          <a:xfrm>
            <a:off x="5414067" y="5013988"/>
            <a:ext cx="131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&lt;0.4ns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ED98CA-0DBA-B248-1C65-A3447207A6DD}"/>
              </a:ext>
            </a:extLst>
          </p:cNvPr>
          <p:cNvSpPr txBox="1"/>
          <p:nvPr/>
        </p:nvSpPr>
        <p:spPr>
          <a:xfrm>
            <a:off x="3917429" y="5019657"/>
            <a:ext cx="131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Latency &lt; 10 µs</a:t>
            </a:r>
            <a:endParaRPr lang="en-US" sz="12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448F08-C7B8-766F-0A75-DAA007FE8776}"/>
              </a:ext>
            </a:extLst>
          </p:cNvPr>
          <p:cNvCxnSpPr/>
          <p:nvPr/>
        </p:nvCxnSpPr>
        <p:spPr>
          <a:xfrm>
            <a:off x="1544090" y="645090"/>
            <a:ext cx="1227196" cy="0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79282B-91F9-7383-0CAB-DC079D433665}"/>
              </a:ext>
            </a:extLst>
          </p:cNvPr>
          <p:cNvCxnSpPr>
            <a:cxnSpLocks/>
          </p:cNvCxnSpPr>
          <p:nvPr/>
        </p:nvCxnSpPr>
        <p:spPr>
          <a:xfrm>
            <a:off x="2771286" y="645090"/>
            <a:ext cx="0" cy="2404998"/>
          </a:xfrm>
          <a:prstGeom prst="line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576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8DF0CFB-82DA-2AD0-17F6-5BEC7DE0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23" y="133336"/>
            <a:ext cx="4914900" cy="34036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448F08-C7B8-766F-0A75-DAA007FE8776}"/>
              </a:ext>
            </a:extLst>
          </p:cNvPr>
          <p:cNvCxnSpPr/>
          <p:nvPr/>
        </p:nvCxnSpPr>
        <p:spPr>
          <a:xfrm>
            <a:off x="1544090" y="645090"/>
            <a:ext cx="1227196" cy="0"/>
          </a:xfrm>
          <a:prstGeom prst="line">
            <a:avLst/>
          </a:prstGeom>
          <a:ln w="57150">
            <a:solidFill>
              <a:srgbClr val="FF0000">
                <a:alpha val="29620"/>
              </a:srgbClr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79282B-91F9-7383-0CAB-DC079D433665}"/>
              </a:ext>
            </a:extLst>
          </p:cNvPr>
          <p:cNvCxnSpPr>
            <a:cxnSpLocks/>
          </p:cNvCxnSpPr>
          <p:nvPr/>
        </p:nvCxnSpPr>
        <p:spPr>
          <a:xfrm>
            <a:off x="2771286" y="645090"/>
            <a:ext cx="0" cy="2404998"/>
          </a:xfrm>
          <a:prstGeom prst="line">
            <a:avLst/>
          </a:prstGeom>
          <a:ln w="57150">
            <a:solidFill>
              <a:srgbClr val="FF0000">
                <a:alpha val="29620"/>
              </a:srgb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FA1D763-683C-1AAE-A79C-E8C82C679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77" y="3995806"/>
            <a:ext cx="8374063" cy="2123156"/>
          </a:xfrm>
        </p:spPr>
        <p:txBody>
          <a:bodyPr/>
          <a:lstStyle/>
          <a:p>
            <a:r>
              <a:rPr lang="en-US" dirty="0"/>
              <a:t>So even if the end hosts added no extra time (they do); what about the rest of the 150µs?</a:t>
            </a:r>
          </a:p>
          <a:p>
            <a:pPr lvl="1"/>
            <a:r>
              <a:rPr lang="en-US" dirty="0"/>
              <a:t>Systematic errors: clocks, speed of light</a:t>
            </a:r>
          </a:p>
          <a:p>
            <a:pPr lvl="1"/>
            <a:r>
              <a:rPr lang="en-US" dirty="0"/>
              <a:t>Non-systematic errors: scheduling in host, competing demands on resources, </a:t>
            </a:r>
          </a:p>
          <a:p>
            <a:pPr lvl="7"/>
            <a:r>
              <a:rPr lang="en-US" dirty="0"/>
              <a:t>BUFFERING in the switch</a:t>
            </a:r>
          </a:p>
          <a:p>
            <a:pPr lvl="7"/>
            <a:endParaRPr lang="en-US" dirty="0"/>
          </a:p>
          <a:p>
            <a:pPr lvl="1"/>
            <a:r>
              <a:rPr lang="en-US" dirty="0"/>
              <a:t>“Where has my time gone?” https://</a:t>
            </a:r>
            <a:r>
              <a:rPr lang="en-US" dirty="0" err="1"/>
              <a:t>www.repository.cam.ac.uk</a:t>
            </a:r>
            <a:r>
              <a:rPr lang="en-US" dirty="0"/>
              <a:t>/handle/1810/263038</a:t>
            </a:r>
          </a:p>
          <a:p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F68D51-7813-8795-47C1-832726AF3354}"/>
              </a:ext>
            </a:extLst>
          </p:cNvPr>
          <p:cNvCxnSpPr/>
          <p:nvPr/>
        </p:nvCxnSpPr>
        <p:spPr>
          <a:xfrm>
            <a:off x="2771286" y="645090"/>
            <a:ext cx="3829930" cy="0"/>
          </a:xfrm>
          <a:prstGeom prst="straightConnector1">
            <a:avLst/>
          </a:prstGeom>
          <a:ln w="635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828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D6315-7D52-54BE-C671-DA01967A8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A1FE7-7F28-90D5-1BBA-BC6614D4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2975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Custom 5">
      <a:dk1>
        <a:srgbClr val="003E72"/>
      </a:dk1>
      <a:lt1>
        <a:srgbClr val="FFFFFF"/>
      </a:lt1>
      <a:dk2>
        <a:srgbClr val="FFFFFF"/>
      </a:dk2>
      <a:lt2>
        <a:srgbClr val="00B3BE"/>
      </a:lt2>
      <a:accent1>
        <a:srgbClr val="0073CF"/>
      </a:accent1>
      <a:accent2>
        <a:srgbClr val="E37222"/>
      </a:accent2>
      <a:accent3>
        <a:srgbClr val="FFFFFF"/>
      </a:accent3>
      <a:accent4>
        <a:srgbClr val="003460"/>
      </a:accent4>
      <a:accent5>
        <a:srgbClr val="AABCE4"/>
      </a:accent5>
      <a:accent6>
        <a:srgbClr val="CE671E"/>
      </a:accent6>
      <a:hlink>
        <a:srgbClr val="0070C0"/>
      </a:hlink>
      <a:folHlink>
        <a:srgbClr val="8E258D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14123</TotalTime>
  <Words>2584</Words>
  <Application>Microsoft Macintosh PowerPoint</Application>
  <PresentationFormat>On-screen Show (4:3)</PresentationFormat>
  <Paragraphs>492</Paragraphs>
  <Slides>49</Slides>
  <Notes>4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Comic Sans MS</vt:lpstr>
      <vt:lpstr>Courier</vt:lpstr>
      <vt:lpstr>Courier New</vt:lpstr>
      <vt:lpstr>Times New Roman</vt:lpstr>
      <vt:lpstr>Wingdings</vt:lpstr>
      <vt:lpstr>blank</vt:lpstr>
      <vt:lpstr>Blank Presentation</vt:lpstr>
      <vt:lpstr>P51(bis): High Performance Networked-Systems </vt:lpstr>
      <vt:lpstr>PowerPoint Presentation</vt:lpstr>
      <vt:lpstr>Lessons from Lab1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Network Congestion </vt:lpstr>
      <vt:lpstr>How to control generated traffic?</vt:lpstr>
      <vt:lpstr>Traffic Generation Tools</vt:lpstr>
      <vt:lpstr>TCP Replay</vt:lpstr>
      <vt:lpstr>Software based traffic generators</vt:lpstr>
      <vt:lpstr>MoonGen (Lab 3)</vt:lpstr>
      <vt:lpstr>OSNT (Labs 2+3)</vt:lpstr>
      <vt:lpstr>OSNT-TG architecture</vt:lpstr>
      <vt:lpstr>High End Tools</vt:lpstr>
      <vt:lpstr>Measuring what happened.</vt:lpstr>
      <vt:lpstr>How to capture traffic?</vt:lpstr>
      <vt:lpstr>What is the time?</vt:lpstr>
      <vt:lpstr>Timestamping</vt:lpstr>
      <vt:lpstr>Traffic Capture</vt:lpstr>
      <vt:lpstr>tcpdump (libpcap)</vt:lpstr>
      <vt:lpstr>PCAP Files</vt:lpstr>
      <vt:lpstr>PCAP Files – a one slide outline</vt:lpstr>
      <vt:lpstr>Packet Capture </vt:lpstr>
      <vt:lpstr>Where do I trace?</vt:lpstr>
      <vt:lpstr>Endace (DAG)</vt:lpstr>
      <vt:lpstr>PowerPoint Presentation</vt:lpstr>
      <vt:lpstr>PowerPoint Presentation</vt:lpstr>
      <vt:lpstr>NTP</vt:lpstr>
      <vt:lpstr>PTP</vt:lpstr>
      <vt:lpstr>PTP – clock synchronization</vt:lpstr>
      <vt:lpstr>Using NIC</vt:lpstr>
      <vt:lpstr>PowerPoint Presentation</vt:lpstr>
      <vt:lpstr>PowerPoint Presentation</vt:lpstr>
      <vt:lpstr>Capturing to disk…..</vt:lpstr>
      <vt:lpstr>What makes high-speed capture hard?</vt:lpstr>
      <vt:lpstr>What makes high-speed capture work (better)?</vt:lpstr>
      <vt:lpstr>Measuring – Do’s and Don’t</vt:lpstr>
      <vt:lpstr>perf  (not to be confused with iperf)</vt:lpstr>
      <vt:lpstr>perf</vt:lpstr>
      <vt:lpstr>Perf - example</vt:lpstr>
      <vt:lpstr>Flame Graphs: an example of clever visualization</vt:lpstr>
      <vt:lpstr>PowerPoint Presentation</vt:lpstr>
      <vt:lpstr>Flame Graphs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P51(bis): High Performance Networked-Systems</dc:title>
  <dc:creator>Andrew W. Moore</dc:creator>
  <cp:lastModifiedBy>Andrew W. Moore</cp:lastModifiedBy>
  <cp:revision>10</cp:revision>
  <cp:lastPrinted>2023-02-01T14:21:58Z</cp:lastPrinted>
  <dcterms:created xsi:type="dcterms:W3CDTF">2022-12-19T21:11:42Z</dcterms:created>
  <dcterms:modified xsi:type="dcterms:W3CDTF">2023-02-01T14:22:01Z</dcterms:modified>
</cp:coreProperties>
</file>