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84" r:id="rId2"/>
    <p:sldMasterId id="2147483689" r:id="rId3"/>
  </p:sldMasterIdLst>
  <p:notesMasterIdLst>
    <p:notesMasterId r:id="rId50"/>
  </p:notesMasterIdLst>
  <p:sldIdLst>
    <p:sldId id="256" r:id="rId4"/>
    <p:sldId id="599" r:id="rId5"/>
    <p:sldId id="604" r:id="rId6"/>
    <p:sldId id="598" r:id="rId7"/>
    <p:sldId id="602" r:id="rId8"/>
    <p:sldId id="603" r:id="rId9"/>
    <p:sldId id="597" r:id="rId10"/>
    <p:sldId id="258" r:id="rId11"/>
    <p:sldId id="600" r:id="rId12"/>
    <p:sldId id="601" r:id="rId13"/>
    <p:sldId id="259" r:id="rId14"/>
    <p:sldId id="605" r:id="rId15"/>
    <p:sldId id="606" r:id="rId16"/>
    <p:sldId id="607" r:id="rId17"/>
    <p:sldId id="608" r:id="rId18"/>
    <p:sldId id="566" r:id="rId19"/>
    <p:sldId id="567" r:id="rId20"/>
    <p:sldId id="568" r:id="rId21"/>
    <p:sldId id="569" r:id="rId22"/>
    <p:sldId id="570" r:id="rId23"/>
    <p:sldId id="571" r:id="rId24"/>
    <p:sldId id="572" r:id="rId25"/>
    <p:sldId id="573" r:id="rId26"/>
    <p:sldId id="574" r:id="rId27"/>
    <p:sldId id="575" r:id="rId28"/>
    <p:sldId id="576" r:id="rId29"/>
    <p:sldId id="577" r:id="rId30"/>
    <p:sldId id="578" r:id="rId31"/>
    <p:sldId id="579" r:id="rId32"/>
    <p:sldId id="580" r:id="rId33"/>
    <p:sldId id="581" r:id="rId34"/>
    <p:sldId id="582" r:id="rId35"/>
    <p:sldId id="583" r:id="rId36"/>
    <p:sldId id="584" r:id="rId37"/>
    <p:sldId id="585" r:id="rId38"/>
    <p:sldId id="586" r:id="rId39"/>
    <p:sldId id="587" r:id="rId40"/>
    <p:sldId id="588" r:id="rId41"/>
    <p:sldId id="589" r:id="rId42"/>
    <p:sldId id="590" r:id="rId43"/>
    <p:sldId id="591" r:id="rId44"/>
    <p:sldId id="592" r:id="rId45"/>
    <p:sldId id="593" r:id="rId46"/>
    <p:sldId id="594" r:id="rId47"/>
    <p:sldId id="595" r:id="rId48"/>
    <p:sldId id="596" r:id="rId4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01"/>
    <p:restoredTop sz="96311"/>
  </p:normalViewPr>
  <p:slideViewPr>
    <p:cSldViewPr snapToGrid="0" snapToObjects="1">
      <p:cViewPr varScale="1">
        <p:scale>
          <a:sx n="210" d="100"/>
          <a:sy n="210" d="100"/>
        </p:scale>
        <p:origin x="125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heme" Target="theme/theme1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12FBFB-C2BE-BE4C-AF71-86C65FE2119D}" type="datetimeFigureOut">
              <a:rPr lang="en-US" smtClean="0"/>
              <a:t>1/30/23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0FC363-85DA-6445-BD2C-648EA226F5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28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49F8523-2B7A-9442-A678-B8EE9A6A11E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0661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FC3B4C-17EA-9F44-BD5E-C0B477AB98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76056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stats things</a:t>
            </a:r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definitions</a:t>
            </a:r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StdDev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meaningless</a:t>
            </a:r>
          </a:p>
          <a:p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to read a CDF</a:t>
            </a:r>
          </a:p>
          <a:p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heavy tail buggers world.</a:t>
            </a:r>
          </a:p>
          <a:p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 the same damn units.</a:t>
            </a:r>
          </a:p>
          <a:p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t-test (under heavy tail</a:t>
            </a:r>
          </a:p>
          <a:p>
            <a:br>
              <a:rPr lang="en-US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91FD4-62B2-8B4D-8626-688AE23C89B6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76386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91FD4-62B2-8B4D-8626-688AE23C89B6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41497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91FD4-62B2-8B4D-8626-688AE23C89B6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77086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91FD4-62B2-8B4D-8626-688AE23C89B6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86086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91FD4-62B2-8B4D-8626-688AE23C89B6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4785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91FD4-62B2-8B4D-8626-688AE23C89B6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98934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91FD4-62B2-8B4D-8626-688AE23C89B6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55242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91FD4-62B2-8B4D-8626-688AE23C89B6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3155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3"/>
          <p:cNvSpPr>
            <a:spLocks noChangeArrowheads="1"/>
          </p:cNvSpPr>
          <p:nvPr/>
        </p:nvSpPr>
        <p:spPr bwMode="auto">
          <a:xfrm>
            <a:off x="2" y="5365754"/>
            <a:ext cx="9140825" cy="665163"/>
          </a:xfrm>
          <a:prstGeom prst="rect">
            <a:avLst/>
          </a:prstGeom>
          <a:solidFill>
            <a:srgbClr val="003E7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z="1350"/>
          </a:p>
        </p:txBody>
      </p:sp>
      <p:sp>
        <p:nvSpPr>
          <p:cNvPr id="5" name="Rectangle 14"/>
          <p:cNvSpPr>
            <a:spLocks noChangeArrowheads="1"/>
          </p:cNvSpPr>
          <p:nvPr/>
        </p:nvSpPr>
        <p:spPr bwMode="auto">
          <a:xfrm>
            <a:off x="2" y="6030917"/>
            <a:ext cx="9140825" cy="173037"/>
          </a:xfrm>
          <a:prstGeom prst="rect">
            <a:avLst/>
          </a:prstGeom>
          <a:solidFill>
            <a:srgbClr val="6AADE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z="1350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4177" y="2016129"/>
            <a:ext cx="8374063" cy="576263"/>
          </a:xfrm>
        </p:spPr>
        <p:txBody>
          <a:bodyPr/>
          <a:lstStyle>
            <a:lvl1pPr>
              <a:defRPr sz="2700"/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4177" y="2774950"/>
            <a:ext cx="8374063" cy="539750"/>
          </a:xfrm>
        </p:spPr>
        <p:txBody>
          <a:bodyPr/>
          <a:lstStyle>
            <a:lvl1pPr marL="0" indent="0">
              <a:buFontTx/>
              <a:buNone/>
              <a:defRPr sz="135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altLang="en-US" noProof="0"/>
              <a:t>Click to edit Master subtitle style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862889" y="6448425"/>
            <a:ext cx="900112" cy="17938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CA568F6-DAC8-4DAE-BC19-FF88BD4B067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48629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499E2C-8D80-4E72-A78B-EAA9E641E1F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26478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5914" y="398463"/>
            <a:ext cx="2093912" cy="53768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4175" y="398463"/>
            <a:ext cx="6129338" cy="53768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A36C6F-B78D-4731-899F-09B1C9A1FDB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490381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E974A1-97B2-F346-AA2B-204EC2F975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0234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44405D-1220-D645-9E90-01DE1C7E4A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403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570E3-CCF8-784A-BFDB-F5C9D59951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4485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5C08DB-C24D-1449-B224-5F839EF47A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3016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25281-1EA4-934C-B6A9-779B4EECC960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30/01/2023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E003F-7DB7-9249-B567-0F3A651A4C18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5521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25281-1EA4-934C-B6A9-779B4EECC960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30/01/2023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E003F-7DB7-9249-B567-0F3A651A4C18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4587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25281-1EA4-934C-B6A9-779B4EECC960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30/01/2023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E003F-7DB7-9249-B567-0F3A651A4C18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1057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25281-1EA4-934C-B6A9-779B4EECC960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30/01/2023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E003F-7DB7-9249-B567-0F3A651A4C18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792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A35941-6263-43F8-8DAE-A84871C6420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474438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25281-1EA4-934C-B6A9-779B4EECC960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30/01/2023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E003F-7DB7-9249-B567-0F3A651A4C18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6792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25281-1EA4-934C-B6A9-779B4EECC960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30/01/2023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E003F-7DB7-9249-B567-0F3A651A4C18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5598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25281-1EA4-934C-B6A9-779B4EECC960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30/01/2023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E003F-7DB7-9249-B567-0F3A651A4C18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7273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25281-1EA4-934C-B6A9-779B4EECC960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30/01/2023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E003F-7DB7-9249-B567-0F3A651A4C18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7287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25281-1EA4-934C-B6A9-779B4EECC960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30/01/2023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E003F-7DB7-9249-B567-0F3A651A4C18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3797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25281-1EA4-934C-B6A9-779B4EECC960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30/01/2023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E003F-7DB7-9249-B567-0F3A651A4C18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326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25281-1EA4-934C-B6A9-779B4EECC960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30/01/2023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E003F-7DB7-9249-B567-0F3A651A4C18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976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2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7"/>
            <a:ext cx="7886700" cy="1500187"/>
          </a:xfrm>
        </p:spPr>
        <p:txBody>
          <a:bodyPr/>
          <a:lstStyle>
            <a:lvl1pPr marL="0" indent="0">
              <a:buNone/>
              <a:defRPr sz="1800"/>
            </a:lvl1pPr>
            <a:lvl2pPr marL="342892" indent="0">
              <a:buNone/>
              <a:defRPr sz="1500"/>
            </a:lvl2pPr>
            <a:lvl3pPr marL="685783" indent="0">
              <a:buNone/>
              <a:defRPr sz="1350"/>
            </a:lvl3pPr>
            <a:lvl4pPr marL="1028675" indent="0">
              <a:buNone/>
              <a:defRPr sz="1200"/>
            </a:lvl4pPr>
            <a:lvl5pPr marL="1371566" indent="0">
              <a:buNone/>
              <a:defRPr sz="1200"/>
            </a:lvl5pPr>
            <a:lvl6pPr marL="1714457" indent="0">
              <a:buNone/>
              <a:defRPr sz="1200"/>
            </a:lvl6pPr>
            <a:lvl7pPr marL="2057348" indent="0">
              <a:buNone/>
              <a:defRPr sz="1200"/>
            </a:lvl7pPr>
            <a:lvl8pPr marL="2400240" indent="0">
              <a:buNone/>
              <a:defRPr sz="1200"/>
            </a:lvl8pPr>
            <a:lvl9pPr marL="2743132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AE960C-8672-4C79-BEE7-4C88895AE37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45271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4175" y="1708152"/>
            <a:ext cx="4110038" cy="40671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5" y="1708152"/>
            <a:ext cx="4111625" cy="40671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6DDC6C-1097-4721-A332-2AC5B033738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92203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9" y="1681163"/>
            <a:ext cx="386873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9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2A58C3-C439-4382-B036-936F39760E8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94341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BD9A5A-F6E1-4F85-816B-9C45438EAC2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64067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7EEA40-5AB5-4EE0-B5C7-5114E961450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29712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40" y="457200"/>
            <a:ext cx="2949575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9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40" y="2057400"/>
            <a:ext cx="2949575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218E13-7FF8-461A-B543-A500FB918BB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15766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40" y="457200"/>
            <a:ext cx="2949575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9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40" y="2057400"/>
            <a:ext cx="2949575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9D4983-379E-4D2F-914B-A5CD5404A47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48370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4177" y="398463"/>
            <a:ext cx="8375650" cy="4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4177" y="1708152"/>
            <a:ext cx="8374063" cy="406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2889" y="6451600"/>
            <a:ext cx="900112" cy="17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75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45866763-778E-4EA1-ACBA-052230E3A5F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2469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195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950" b="1">
          <a:solidFill>
            <a:schemeClr val="tx2"/>
          </a:solidFill>
          <a:latin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950" b="1">
          <a:solidFill>
            <a:schemeClr val="tx2"/>
          </a:solidFill>
          <a:latin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950" b="1">
          <a:solidFill>
            <a:schemeClr val="tx2"/>
          </a:solidFill>
          <a:latin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950" b="1">
          <a:solidFill>
            <a:schemeClr val="tx2"/>
          </a:solidFill>
          <a:latin typeface="Arial" panose="020B0604020202020204" pitchFamily="34" charset="0"/>
        </a:defRPr>
      </a:lvl5pPr>
      <a:lvl6pPr marL="342892" algn="l" rtl="0" fontAlgn="base">
        <a:spcBef>
          <a:spcPct val="0"/>
        </a:spcBef>
        <a:spcAft>
          <a:spcPct val="0"/>
        </a:spcAft>
        <a:defRPr sz="1950" b="1">
          <a:solidFill>
            <a:schemeClr val="tx2"/>
          </a:solidFill>
          <a:latin typeface="Arial" panose="020B0604020202020204" pitchFamily="34" charset="0"/>
        </a:defRPr>
      </a:lvl6pPr>
      <a:lvl7pPr marL="685783" algn="l" rtl="0" fontAlgn="base">
        <a:spcBef>
          <a:spcPct val="0"/>
        </a:spcBef>
        <a:spcAft>
          <a:spcPct val="0"/>
        </a:spcAft>
        <a:defRPr sz="1950" b="1">
          <a:solidFill>
            <a:schemeClr val="tx2"/>
          </a:solidFill>
          <a:latin typeface="Arial" panose="020B0604020202020204" pitchFamily="34" charset="0"/>
        </a:defRPr>
      </a:lvl7pPr>
      <a:lvl8pPr marL="1028675" algn="l" rtl="0" fontAlgn="base">
        <a:spcBef>
          <a:spcPct val="0"/>
        </a:spcBef>
        <a:spcAft>
          <a:spcPct val="0"/>
        </a:spcAft>
        <a:defRPr sz="1950" b="1">
          <a:solidFill>
            <a:schemeClr val="tx2"/>
          </a:solidFill>
          <a:latin typeface="Arial" panose="020B0604020202020204" pitchFamily="34" charset="0"/>
        </a:defRPr>
      </a:lvl8pPr>
      <a:lvl9pPr marL="1371566" algn="l" rtl="0" fontAlgn="base">
        <a:spcBef>
          <a:spcPct val="0"/>
        </a:spcBef>
        <a:spcAft>
          <a:spcPct val="0"/>
        </a:spcAft>
        <a:defRPr sz="1950" b="1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202401" indent="-202401" algn="l" rtl="0" eaLnBrk="0" fontAlgn="base" hangingPunct="0">
        <a:spcBef>
          <a:spcPct val="0"/>
        </a:spcBef>
        <a:spcAft>
          <a:spcPct val="75000"/>
        </a:spcAft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03612" indent="-200020" algn="l" rtl="0" eaLnBrk="0" fontAlgn="base" hangingPunct="0">
        <a:spcBef>
          <a:spcPct val="0"/>
        </a:spcBef>
        <a:spcAft>
          <a:spcPct val="75000"/>
        </a:spcAft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607204" indent="-202401" algn="l" rtl="0" eaLnBrk="0" fontAlgn="base" hangingPunct="0">
        <a:spcBef>
          <a:spcPct val="0"/>
        </a:spcBef>
        <a:spcAft>
          <a:spcPct val="75000"/>
        </a:spcAft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809605" indent="-201211" algn="l" rtl="0" eaLnBrk="0" fontAlgn="base" hangingPunct="0">
        <a:spcBef>
          <a:spcPct val="0"/>
        </a:spcBef>
        <a:spcAft>
          <a:spcPct val="75000"/>
        </a:spcAft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013197" indent="-202401" algn="l" rtl="0" eaLnBrk="0" fontAlgn="base" hangingPunct="0">
        <a:spcBef>
          <a:spcPct val="0"/>
        </a:spcBef>
        <a:spcAft>
          <a:spcPct val="75000"/>
        </a:spcAft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>
                <a:latin typeface="+mn-lt"/>
              </a:defRPr>
            </a:lvl1pPr>
          </a:lstStyle>
          <a:p>
            <a:pPr>
              <a:defRPr/>
            </a:pPr>
            <a:endParaRPr lang="en-US" dirty="0">
              <a:latin typeface="Arial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latin typeface="Arial"/>
              </a:defRPr>
            </a:lvl1pPr>
          </a:lstStyle>
          <a:p>
            <a:pPr>
              <a:defRPr/>
            </a:pPr>
            <a:fld id="{82B1BE14-B330-764E-8689-58363A72AD2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533400" y="6096000"/>
            <a:ext cx="807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872495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000">
          <a:solidFill>
            <a:srgbClr val="000099"/>
          </a:solidFill>
          <a:latin typeface="Arial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000">
          <a:solidFill>
            <a:srgbClr val="000099"/>
          </a:solidFill>
          <a:latin typeface="Comic Sans M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000">
          <a:solidFill>
            <a:srgbClr val="000099"/>
          </a:solidFill>
          <a:latin typeface="Comic Sans M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000">
          <a:solidFill>
            <a:srgbClr val="000099"/>
          </a:solidFill>
          <a:latin typeface="Comic Sans M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000">
          <a:solidFill>
            <a:srgbClr val="000099"/>
          </a:solidFill>
          <a:latin typeface="Comic Sans MS" charset="0"/>
          <a:ea typeface="ＭＳ Ｐゴシック" charset="-128"/>
          <a:cs typeface="ＭＳ Ｐゴシック" charset="-128"/>
        </a:defRPr>
      </a:lvl5pPr>
      <a:lvl6pPr marL="342900" algn="ctr" rtl="0" eaLnBrk="0" fontAlgn="base" hangingPunct="0">
        <a:spcBef>
          <a:spcPct val="0"/>
        </a:spcBef>
        <a:spcAft>
          <a:spcPct val="0"/>
        </a:spcAft>
        <a:defRPr sz="3000">
          <a:solidFill>
            <a:srgbClr val="000099"/>
          </a:solidFill>
          <a:latin typeface="Comic Sans MS" charset="0"/>
        </a:defRPr>
      </a:lvl6pPr>
      <a:lvl7pPr marL="685800" algn="ctr" rtl="0" eaLnBrk="0" fontAlgn="base" hangingPunct="0">
        <a:spcBef>
          <a:spcPct val="0"/>
        </a:spcBef>
        <a:spcAft>
          <a:spcPct val="0"/>
        </a:spcAft>
        <a:defRPr sz="3000">
          <a:solidFill>
            <a:srgbClr val="000099"/>
          </a:solidFill>
          <a:latin typeface="Comic Sans MS" charset="0"/>
        </a:defRPr>
      </a:lvl7pPr>
      <a:lvl8pPr marL="1028700" algn="ctr" rtl="0" eaLnBrk="0" fontAlgn="base" hangingPunct="0">
        <a:spcBef>
          <a:spcPct val="0"/>
        </a:spcBef>
        <a:spcAft>
          <a:spcPct val="0"/>
        </a:spcAft>
        <a:defRPr sz="3000">
          <a:solidFill>
            <a:srgbClr val="000099"/>
          </a:solidFill>
          <a:latin typeface="Comic Sans MS" charset="0"/>
        </a:defRPr>
      </a:lvl8pPr>
      <a:lvl9pPr marL="1371600" algn="ctr" rtl="0" eaLnBrk="0" fontAlgn="base" hangingPunct="0">
        <a:spcBef>
          <a:spcPct val="0"/>
        </a:spcBef>
        <a:spcAft>
          <a:spcPct val="0"/>
        </a:spcAft>
        <a:defRPr sz="3000">
          <a:solidFill>
            <a:srgbClr val="000099"/>
          </a:solidFill>
          <a:latin typeface="Comic Sans MS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5000"/>
        <a:buFont typeface="Wingdings" panose="05000000000000000000" pitchFamily="2" charset="2"/>
        <a:buChar char="§"/>
        <a:defRPr sz="2100">
          <a:solidFill>
            <a:schemeClr val="tx1"/>
          </a:solidFill>
          <a:latin typeface="Arial"/>
          <a:ea typeface="ＭＳ Ｐゴシック" charset="-128"/>
          <a:cs typeface="ＭＳ Ｐゴシック" charset="-128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Wingdings" charset="2"/>
        <a:buChar char="Ø"/>
        <a:defRPr sz="1500">
          <a:solidFill>
            <a:schemeClr val="tx1"/>
          </a:solidFill>
          <a:latin typeface="Arial"/>
          <a:ea typeface="ＭＳ Ｐゴシック" charset="-128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Arial"/>
          <a:ea typeface="ＭＳ Ｐゴシック" charset="-128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200">
          <a:solidFill>
            <a:schemeClr val="tx1"/>
          </a:solidFill>
          <a:latin typeface="Arial"/>
          <a:ea typeface="ＭＳ Ｐゴシック" charset="-128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Arial"/>
          <a:ea typeface="ＭＳ Ｐゴシック" charset="-128"/>
        </a:defRPr>
      </a:lvl5pPr>
      <a:lvl6pPr marL="1885950" indent="-17145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ＭＳ Ｐゴシック" charset="-128"/>
        </a:defRPr>
      </a:lvl6pPr>
      <a:lvl7pPr marL="2228850" indent="-17145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ＭＳ Ｐゴシック" charset="-128"/>
        </a:defRPr>
      </a:lvl7pPr>
      <a:lvl8pPr marL="2571750" indent="-17145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ＭＳ Ｐゴシック" charset="-128"/>
        </a:defRPr>
      </a:lvl8pPr>
      <a:lvl9pPr marL="2914650" indent="-17145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525281-1EA4-934C-B6A9-779B4EECC96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30/01/2023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4E003F-7DB7-9249-B567-0F3A651A4C1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895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5.png"/><Relationship Id="rId7" Type="http://schemas.openxmlformats.org/officeDocument/2006/relationships/image" Target="../media/image9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1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1.tif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.cam.ac.uk/teaching/current/P51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vle.cam.ac.uk/course/view.php?id=245002" TargetMode="External"/><Relationship Id="rId4" Type="http://schemas.openxmlformats.org/officeDocument/2006/relationships/hyperlink" Target="https://github.com/cucl-srg/P51a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cornell.edu/projects/ladis2009/talks/dean-keynote-ladis2009.pdf" TargetMode="External"/><Relationship Id="rId2" Type="http://schemas.openxmlformats.org/officeDocument/2006/relationships/hyperlink" Target="http://static.googleusercontent.com/external_content/untrusted_dlcp/research.google.com/en/us/people/jeff/stanford-295-talk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norvig.com/21-days.html#answers" TargetMode="External"/><Relationship Id="rId4" Type="http://schemas.openxmlformats.org/officeDocument/2006/relationships/hyperlink" Target="https://kousiknath.medium.com/must-know-numbers-for-every-computer-engineer-6338a12c292c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BD67A-A0EA-D6D9-3AC7-4174FCDCEB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P51(bis): High Performance Networked-Systems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7CF6D0-F923-CB9B-61D9-F30A1D4F2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4177" y="2774949"/>
            <a:ext cx="8374063" cy="1240459"/>
          </a:xfrm>
        </p:spPr>
        <p:txBody>
          <a:bodyPr/>
          <a:lstStyle/>
          <a:p>
            <a:r>
              <a:rPr lang="en-US" dirty="0"/>
              <a:t>Prof. Andrew W. Moore </a:t>
            </a:r>
          </a:p>
          <a:p>
            <a:endParaRPr lang="en-US" dirty="0"/>
          </a:p>
          <a:p>
            <a:r>
              <a:rPr lang="en-US" b="0" dirty="0"/>
              <a:t>With copious thanks to Dr Noa Zilberman (Oxford), Richard Sites (formerly DEC, HP, MSR, Google), and many others whom I’ve bounced off ideas.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A89007-F4F2-2890-64F6-2954DCDCF595}"/>
              </a:ext>
            </a:extLst>
          </p:cNvPr>
          <p:cNvSpPr txBox="1"/>
          <p:nvPr/>
        </p:nvSpPr>
        <p:spPr>
          <a:xfrm>
            <a:off x="384177" y="4265609"/>
            <a:ext cx="837406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Finally, a </a:t>
            </a:r>
            <a:r>
              <a:rPr lang="en-US" sz="1350" b="1" dirty="0">
                <a:solidFill>
                  <a:schemeClr val="bg1"/>
                </a:solidFill>
              </a:rPr>
              <a:t>huge </a:t>
            </a:r>
            <a:r>
              <a:rPr lang="en-US" sz="1350" dirty="0">
                <a:solidFill>
                  <a:schemeClr val="bg1"/>
                </a:solidFill>
              </a:rPr>
              <a:t>thank you to </a:t>
            </a:r>
            <a:r>
              <a:rPr lang="en-US" sz="1350" dirty="0" err="1">
                <a:solidFill>
                  <a:schemeClr val="bg1"/>
                </a:solidFill>
              </a:rPr>
              <a:t>Eben</a:t>
            </a:r>
            <a:r>
              <a:rPr lang="en-US" sz="1350" dirty="0">
                <a:solidFill>
                  <a:schemeClr val="bg1"/>
                </a:solidFill>
              </a:rPr>
              <a:t> Upton, Raspberry Pi Foundation, and </a:t>
            </a:r>
            <a:r>
              <a:rPr lang="en-US" sz="1350" dirty="0" err="1">
                <a:solidFill>
                  <a:schemeClr val="bg1"/>
                </a:solidFill>
              </a:rPr>
              <a:t>PiHut</a:t>
            </a:r>
            <a:r>
              <a:rPr lang="en-US" sz="1350" dirty="0">
                <a:solidFill>
                  <a:schemeClr val="bg1"/>
                </a:solidFill>
              </a:rPr>
              <a:t> people for enabling this incarnation of the module at incredibly short notice.</a:t>
            </a:r>
          </a:p>
        </p:txBody>
      </p:sp>
    </p:spTree>
    <p:extLst>
      <p:ext uri="{BB962C8B-B14F-4D97-AF65-F5344CB8AC3E}">
        <p14:creationId xmlns:p14="http://schemas.microsoft.com/office/powerpoint/2010/main" val="41126519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F734C-66EA-DF8C-7D8E-EFC917687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So….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DCD2CE-8BEA-F0F3-C20C-F589873DB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95380"/>
            <a:ext cx="7886700" cy="4245647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How long does it take to read a file?</a:t>
            </a:r>
          </a:p>
          <a:p>
            <a:pPr lvl="1"/>
            <a:r>
              <a:rPr lang="en-US" dirty="0"/>
              <a:t>a 10KByte file</a:t>
            </a:r>
          </a:p>
          <a:p>
            <a:pPr lvl="2"/>
            <a:r>
              <a:rPr lang="en-US" dirty="0"/>
              <a:t>With random seeking</a:t>
            </a:r>
          </a:p>
          <a:p>
            <a:pPr lvl="3"/>
            <a:r>
              <a:rPr lang="en-US" dirty="0"/>
              <a:t>Over the network</a:t>
            </a:r>
          </a:p>
          <a:p>
            <a:pPr lvl="3"/>
            <a:r>
              <a:rPr lang="en-US" dirty="0"/>
              <a:t>…..</a:t>
            </a:r>
          </a:p>
          <a:p>
            <a:pPr lvl="3"/>
            <a:endParaRPr lang="en-US" dirty="0"/>
          </a:p>
          <a:p>
            <a:r>
              <a:rPr lang="en-US" dirty="0"/>
              <a:t>How long does it take to finish a matrix multiplication?</a:t>
            </a:r>
          </a:p>
          <a:p>
            <a:pPr lvl="1"/>
            <a:r>
              <a:rPr lang="en-US" dirty="0"/>
              <a:t>Of 10,000,000 elements</a:t>
            </a:r>
          </a:p>
          <a:p>
            <a:pPr lvl="2"/>
            <a:r>
              <a:rPr lang="en-US" dirty="0"/>
              <a:t>8,000,000 times?</a:t>
            </a:r>
          </a:p>
          <a:p>
            <a:endParaRPr lang="en-US" dirty="0"/>
          </a:p>
          <a:p>
            <a:r>
              <a:rPr lang="en-US" dirty="0"/>
              <a:t>How quickly will a particular web page be retrieved and rendered?</a:t>
            </a:r>
          </a:p>
          <a:p>
            <a:r>
              <a:rPr lang="en-US" dirty="0"/>
              <a:t>How many frames of graphics per second can I render?</a:t>
            </a:r>
          </a:p>
          <a:p>
            <a:r>
              <a:rPr lang="en-US" dirty="0"/>
              <a:t>How does everything affect me so?</a:t>
            </a:r>
          </a:p>
          <a:p>
            <a:pPr marL="0" indent="0" algn="r">
              <a:buNone/>
            </a:pPr>
            <a:r>
              <a:rPr lang="en-US" dirty="0"/>
              <a:t>Don’t be afraid to </a:t>
            </a:r>
            <a:r>
              <a:rPr lang="en-US" i="1" u="sng" dirty="0"/>
              <a:t>do the math</a:t>
            </a:r>
            <a:endParaRPr lang="en-US" u="sn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70452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DF287-574D-2169-F95C-A8C5CF17E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Networked Systems – some sad news – nothing is straightforward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906423-E8B7-599D-80BD-A85BB30D23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 computers connected with 100GbE will .never. NEVER move data from one computer memory to another computer memory at 100Gbit/s </a:t>
            </a:r>
          </a:p>
          <a:p>
            <a:endParaRPr lang="en-US" dirty="0"/>
          </a:p>
          <a:p>
            <a:r>
              <a:rPr lang="en-US" dirty="0"/>
              <a:t>Spinning disks are very weird and techniques to make them go faster have been around since the 50’s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Main memory is SERIOUSLY not sensible </a:t>
            </a:r>
          </a:p>
          <a:p>
            <a:endParaRPr lang="en-US" dirty="0"/>
          </a:p>
          <a:p>
            <a:r>
              <a:rPr lang="en-US" dirty="0"/>
              <a:t>SSD and </a:t>
            </a:r>
            <a:r>
              <a:rPr lang="en-US" dirty="0" err="1"/>
              <a:t>NVMe</a:t>
            </a:r>
            <a:r>
              <a:rPr lang="en-US" dirty="0"/>
              <a:t> disks are just memory that (hopefully) remembers without power</a:t>
            </a:r>
          </a:p>
          <a:p>
            <a:endParaRPr lang="en-US" dirty="0"/>
          </a:p>
          <a:p>
            <a:r>
              <a:rPr lang="en-US" dirty="0"/>
              <a:t>Don’t get me started on the sneaky tricks CPUs use!</a:t>
            </a:r>
          </a:p>
        </p:txBody>
      </p:sp>
    </p:spTree>
    <p:extLst>
      <p:ext uri="{BB962C8B-B14F-4D97-AF65-F5344CB8AC3E}">
        <p14:creationId xmlns:p14="http://schemas.microsoft.com/office/powerpoint/2010/main" val="828151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C5274-12CD-27CE-0DC7-75F7AAAED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Measure what is measurable, and make measurable what is not so</a:t>
            </a:r>
            <a:br>
              <a:rPr lang="en-US" dirty="0"/>
            </a:br>
            <a:r>
              <a:rPr lang="en-US" dirty="0"/>
              <a:t>                                                                                                  Galileo Galilei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417AF7-BAA8-C55E-E50C-A9588AB778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you don’t measure something – how do you know its too slow?</a:t>
            </a:r>
          </a:p>
          <a:p>
            <a:endParaRPr lang="en-US" dirty="0"/>
          </a:p>
          <a:p>
            <a:r>
              <a:rPr lang="en-US" dirty="0"/>
              <a:t>Measurements are mostly over time – sometimes we want to understand quantities too.</a:t>
            </a:r>
          </a:p>
          <a:p>
            <a:pPr lvl="4"/>
            <a:endParaRPr lang="en-US" dirty="0"/>
          </a:p>
          <a:p>
            <a:pPr lvl="4"/>
            <a:r>
              <a:rPr lang="en-US" dirty="0"/>
              <a:t>How fast is the CPU? – frequency</a:t>
            </a:r>
          </a:p>
          <a:p>
            <a:pPr lvl="4"/>
            <a:r>
              <a:rPr lang="en-US" dirty="0"/>
              <a:t>How long will this job take? - seconds</a:t>
            </a:r>
          </a:p>
          <a:p>
            <a:pPr lvl="4"/>
            <a:r>
              <a:rPr lang="en-US" dirty="0"/>
              <a:t>How big is the file? – storage size</a:t>
            </a:r>
          </a:p>
          <a:p>
            <a:pPr lvl="4"/>
            <a:r>
              <a:rPr lang="en-US" dirty="0"/>
              <a:t>How much power is used? – watts (literally power)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87596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A74F4D7-A680-D1AD-1256-2ECDCDF29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 anchor="ctr"/>
          <a:lstStyle/>
          <a:p>
            <a:pPr algn="ctr"/>
            <a:r>
              <a:rPr lang="en-GB" sz="4000" dirty="0"/>
              <a:t>System Measurements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3075898-72DC-7C7A-32E1-D935D2D700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2275608"/>
            <a:ext cx="8458200" cy="3134591"/>
          </a:xfrm>
        </p:spPr>
        <p:txBody>
          <a:bodyPr/>
          <a:lstStyle/>
          <a:p>
            <a:pPr marL="0" indent="0">
              <a:buNone/>
            </a:pPr>
            <a:r>
              <a:rPr lang="en-GB" sz="2400" dirty="0"/>
              <a:t>Can be used to answer questions such as:</a:t>
            </a:r>
          </a:p>
          <a:p>
            <a:r>
              <a:rPr lang="en-GB" sz="2400" dirty="0"/>
              <a:t>Is this system working as expected?</a:t>
            </a:r>
          </a:p>
          <a:p>
            <a:r>
              <a:rPr lang="en-GB" sz="2400" dirty="0"/>
              <a:t>Is this system better that another system?</a:t>
            </a:r>
          </a:p>
          <a:p>
            <a:r>
              <a:rPr lang="en-GB" sz="2400" dirty="0"/>
              <a:t>What are the limitations of my system? </a:t>
            </a:r>
          </a:p>
          <a:p>
            <a:r>
              <a:rPr lang="en-GB" sz="2400" dirty="0"/>
              <a:t>Where are the system’s bottleneck?</a:t>
            </a:r>
          </a:p>
          <a:p>
            <a:endParaRPr lang="en-GB" sz="2400" dirty="0"/>
          </a:p>
          <a:p>
            <a:pPr marL="0" indent="0">
              <a:buNone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7987361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D5D7B57-E0D5-F4EA-DC45-E5D11025547A}"/>
              </a:ext>
            </a:extLst>
          </p:cNvPr>
          <p:cNvSpPr txBox="1"/>
          <p:nvPr/>
        </p:nvSpPr>
        <p:spPr>
          <a:xfrm>
            <a:off x="1724891" y="334879"/>
            <a:ext cx="54448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Performance – not just bits per second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E1D18D2-DD74-79CA-2428-0ACE36F21112}"/>
              </a:ext>
            </a:extLst>
          </p:cNvPr>
          <p:cNvSpPr txBox="1">
            <a:spLocks/>
          </p:cNvSpPr>
          <p:nvPr/>
        </p:nvSpPr>
        <p:spPr bwMode="auto">
          <a:xfrm>
            <a:off x="145473" y="1309255"/>
            <a:ext cx="10092036" cy="4897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Ø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Arial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Arial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-128"/>
              </a:rPr>
              <a:t>Second order effects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-128"/>
              </a:rPr>
              <a:t>Image/Audio quality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-128"/>
              </a:rPr>
              <a:t>Other metrics…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-128"/>
              </a:rPr>
              <a:t>Network efficiency (good-put </a:t>
            </a:r>
            <a:r>
              <a:rPr kumimoji="0" lang="en-US" sz="28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-128"/>
              </a:rPr>
              <a:t>versus 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-128"/>
              </a:rPr>
              <a:t>throughput)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-128"/>
              </a:rPr>
              <a:t>User Experience? (World Wide Wait)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anose="05000000000000000000" pitchFamily="2" charset="2"/>
              <a:buChar char="§"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-128"/>
              </a:rPr>
              <a:t>Network connectivity expectations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anose="05000000000000000000" pitchFamily="2" charset="2"/>
              <a:buChar char="§"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-128"/>
              </a:rPr>
              <a:t>Others?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-128"/>
            </a:endParaRPr>
          </a:p>
        </p:txBody>
      </p:sp>
      <p:pic>
        <p:nvPicPr>
          <p:cNvPr id="16" name="Picture 15" descr="loading-gif-animation.gif">
            <a:extLst>
              <a:ext uri="{FF2B5EF4-FFF2-40B4-BE49-F238E27FC236}">
                <a16:creationId xmlns:a16="http://schemas.microsoft.com/office/drawing/2014/main" id="{E65FBAF6-AE7C-6BA7-9670-B04A65D238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085" y="4141635"/>
            <a:ext cx="314927" cy="31492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1B5D5EE-C264-F763-871B-F86ABEA942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7579" y="4580994"/>
            <a:ext cx="2167051" cy="1625288"/>
          </a:xfrm>
          <a:prstGeom prst="rect">
            <a:avLst/>
          </a:prstGeom>
        </p:spPr>
      </p:pic>
      <p:pic>
        <p:nvPicPr>
          <p:cNvPr id="18" name="Picture 17" descr="ajax-loader.gif">
            <a:extLst>
              <a:ext uri="{FF2B5EF4-FFF2-40B4-BE49-F238E27FC236}">
                <a16:creationId xmlns:a16="http://schemas.microsoft.com/office/drawing/2014/main" id="{2FA6E424-66B5-7385-957B-FADAB7C0B4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129" y="3710101"/>
            <a:ext cx="249186" cy="249186"/>
          </a:xfrm>
          <a:prstGeom prst="rect">
            <a:avLst/>
          </a:prstGeom>
        </p:spPr>
      </p:pic>
      <p:pic>
        <p:nvPicPr>
          <p:cNvPr id="19" name="Picture 18" descr="ajax-loader (1).gif">
            <a:extLst>
              <a:ext uri="{FF2B5EF4-FFF2-40B4-BE49-F238E27FC236}">
                <a16:creationId xmlns:a16="http://schemas.microsoft.com/office/drawing/2014/main" id="{7426206D-9114-9797-AD23-33EB1780D2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262" y="4092037"/>
            <a:ext cx="990069" cy="116024"/>
          </a:xfrm>
          <a:prstGeom prst="rect">
            <a:avLst/>
          </a:prstGeom>
        </p:spPr>
      </p:pic>
      <p:pic>
        <p:nvPicPr>
          <p:cNvPr id="20" name="Picture 19" descr="winvista_cursor.gif">
            <a:extLst>
              <a:ext uri="{FF2B5EF4-FFF2-40B4-BE49-F238E27FC236}">
                <a16:creationId xmlns:a16="http://schemas.microsoft.com/office/drawing/2014/main" id="{3D66A663-A1B3-DD0F-6838-751485844D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765" y="3423959"/>
            <a:ext cx="812079" cy="812079"/>
          </a:xfrm>
          <a:prstGeom prst="rect">
            <a:avLst/>
          </a:prstGeom>
        </p:spPr>
      </p:pic>
      <p:pic>
        <p:nvPicPr>
          <p:cNvPr id="21" name="Picture 20" descr="WaitCursor-300p.gif">
            <a:extLst>
              <a:ext uri="{FF2B5EF4-FFF2-40B4-BE49-F238E27FC236}">
                <a16:creationId xmlns:a16="http://schemas.microsoft.com/office/drawing/2014/main" id="{AF56CCC8-BFC1-ED1D-9724-1FD0A70C21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3562" y="4221691"/>
            <a:ext cx="324965" cy="348177"/>
          </a:xfrm>
          <a:prstGeom prst="rect">
            <a:avLst/>
          </a:prstGeom>
        </p:spPr>
      </p:pic>
      <p:pic>
        <p:nvPicPr>
          <p:cNvPr id="22" name="Picture 21" descr="Netscape_throbber_2.gif">
            <a:extLst>
              <a:ext uri="{FF2B5EF4-FFF2-40B4-BE49-F238E27FC236}">
                <a16:creationId xmlns:a16="http://schemas.microsoft.com/office/drawing/2014/main" id="{131E5871-AF62-AC0E-5090-67FBA41546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182" y="3625353"/>
            <a:ext cx="934448" cy="93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0805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35F59-EA5A-57A0-E5E9-79F6FBECC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high-performance system?</a:t>
            </a:r>
          </a:p>
        </p:txBody>
      </p:sp>
      <p:pic>
        <p:nvPicPr>
          <p:cNvPr id="2050" name="Picture 2" descr="Cray X-mp/48 Supercomputer Poster">
            <a:extLst>
              <a:ext uri="{FF2B5EF4-FFF2-40B4-BE49-F238E27FC236}">
                <a16:creationId xmlns:a16="http://schemas.microsoft.com/office/drawing/2014/main" id="{43E89507-82E4-F498-BED4-2BB2775A628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77" y="1552719"/>
            <a:ext cx="2556450" cy="314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A048D28-73C3-D208-668F-AF33E3DE1A36}"/>
              </a:ext>
            </a:extLst>
          </p:cNvPr>
          <p:cNvSpPr txBox="1"/>
          <p:nvPr/>
        </p:nvSpPr>
        <p:spPr>
          <a:xfrm>
            <a:off x="384177" y="4831773"/>
            <a:ext cx="25356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Supercomputer?</a:t>
            </a:r>
          </a:p>
          <a:p>
            <a:endParaRPr lang="en-US" dirty="0"/>
          </a:p>
          <a:p>
            <a:r>
              <a:rPr lang="en-US" dirty="0"/>
              <a:t>Maybe in the 1980’s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730A8890-628E-13A0-0DE3-F897703C6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227" y="1552719"/>
            <a:ext cx="5715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C6220D-D1C1-5AF9-42BC-51582B29B685}"/>
              </a:ext>
            </a:extLst>
          </p:cNvPr>
          <p:cNvSpPr txBox="1"/>
          <p:nvPr/>
        </p:nvSpPr>
        <p:spPr>
          <a:xfrm>
            <a:off x="4758893" y="4678948"/>
            <a:ext cx="25356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Now it’s datacenters</a:t>
            </a:r>
          </a:p>
          <a:p>
            <a:endParaRPr lang="en-US" dirty="0"/>
          </a:p>
          <a:p>
            <a:r>
              <a:rPr lang="en-US" dirty="0"/>
              <a:t>At least at the extreme</a:t>
            </a:r>
          </a:p>
        </p:txBody>
      </p:sp>
    </p:spTree>
    <p:extLst>
      <p:ext uri="{BB962C8B-B14F-4D97-AF65-F5344CB8AC3E}">
        <p14:creationId xmlns:p14="http://schemas.microsoft.com/office/powerpoint/2010/main" val="26141436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0598" y="1085851"/>
            <a:ext cx="4443413" cy="994172"/>
          </a:xfrm>
        </p:spPr>
        <p:txBody>
          <a:bodyPr>
            <a:normAutofit/>
          </a:bodyPr>
          <a:lstStyle/>
          <a:p>
            <a:pPr algn="ctr"/>
            <a:r>
              <a:rPr lang="en-GB" sz="2700" dirty="0">
                <a:solidFill>
                  <a:srgbClr val="000099"/>
                </a:solidFill>
                <a:latin typeface="Arial"/>
                <a:ea typeface="ＭＳ Ｐゴシック" charset="-128"/>
                <a:cs typeface="ＭＳ Ｐゴシック" charset="-128"/>
              </a:rPr>
              <a:t>Statistics in Measurements  Terms and limits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4487" y="2226469"/>
            <a:ext cx="6100763" cy="3263504"/>
          </a:xfrm>
        </p:spPr>
        <p:txBody>
          <a:bodyPr>
            <a:normAutofit/>
          </a:bodyPr>
          <a:lstStyle/>
          <a:p>
            <a:r>
              <a:rPr lang="en-GB" sz="2100" dirty="0"/>
              <a:t>Mean </a:t>
            </a:r>
          </a:p>
          <a:p>
            <a:r>
              <a:rPr lang="en-GB" sz="2100" dirty="0"/>
              <a:t>Median</a:t>
            </a:r>
          </a:p>
          <a:p>
            <a:r>
              <a:rPr lang="en-GB" sz="2100" dirty="0"/>
              <a:t>Standard deviation</a:t>
            </a:r>
          </a:p>
          <a:p>
            <a:r>
              <a:rPr lang="en-GB" sz="2100" dirty="0"/>
              <a:t>Independence</a:t>
            </a:r>
          </a:p>
          <a:p>
            <a:r>
              <a:rPr lang="en-GB" sz="2100" dirty="0"/>
              <a:t>Heavy tail distribution (and where it all goes wrong)</a:t>
            </a:r>
          </a:p>
          <a:p>
            <a:r>
              <a:rPr lang="en-GB" sz="2100" dirty="0"/>
              <a:t>Probability density function /  Histogram</a:t>
            </a:r>
          </a:p>
          <a:p>
            <a:pPr marL="0" indent="0">
              <a:buNone/>
            </a:pPr>
            <a:r>
              <a:rPr lang="en-GB" sz="2100" dirty="0"/>
              <a:t>	Cumulative density function (CDF) and CCDF</a:t>
            </a:r>
          </a:p>
          <a:p>
            <a:r>
              <a:rPr lang="en-GB" sz="2100" dirty="0"/>
              <a:t>Tests (two variable or hypothesis: t-test, multivariable: ANOVA)</a:t>
            </a:r>
          </a:p>
          <a:p>
            <a:endParaRPr lang="en-GB" sz="2100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>
          <a:xfrm>
            <a:off x="1657350" y="5543550"/>
            <a:ext cx="1428750" cy="342900"/>
          </a:xfrm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057900" y="5543550"/>
            <a:ext cx="1428750" cy="342900"/>
          </a:xfrm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35570E3-CCF8-784A-BFDB-F5C9D5995175}" type="slidenum">
              <a:rPr lang="en-US">
                <a:solidFill>
                  <a:prstClr val="black">
                    <a:tint val="75000"/>
                  </a:prstClr>
                </a:solidFill>
                <a:latin typeface="Times New Roman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23905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489" y="2451201"/>
            <a:ext cx="1586524" cy="27206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1011" y="2451201"/>
            <a:ext cx="4643438" cy="232171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34278" y="4772919"/>
            <a:ext cx="4186990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GB" sz="1013" dirty="0">
                <a:solidFill>
                  <a:prstClr val="black"/>
                </a:solidFill>
                <a:latin typeface="Calibri" panose="020F0502020204030204"/>
              </a:rPr>
              <a:t>Standard Deviation in a Normal Distribution</a:t>
            </a:r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>
          <a:xfrm>
            <a:off x="1657350" y="5543550"/>
            <a:ext cx="1428750" cy="342900"/>
          </a:xfrm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057900" y="5543550"/>
            <a:ext cx="1428750" cy="342900"/>
          </a:xfrm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35570E3-CCF8-784A-BFDB-F5C9D5995175}" type="slidenum">
              <a:rPr lang="en-US">
                <a:solidFill>
                  <a:prstClr val="black">
                    <a:tint val="75000"/>
                  </a:prstClr>
                </a:solidFill>
                <a:latin typeface="Times New Roman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6775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5914" y="1866722"/>
            <a:ext cx="4478182" cy="33138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13712" y="3004278"/>
            <a:ext cx="17415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GB" sz="1500" dirty="0">
                <a:solidFill>
                  <a:prstClr val="black"/>
                </a:solidFill>
                <a:latin typeface="Calibri" panose="020F0502020204030204"/>
              </a:rPr>
              <a:t>Two sets of samples with the same mean and different Standard Deviations</a:t>
            </a:r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>
          <a:xfrm>
            <a:off x="1657350" y="5543550"/>
            <a:ext cx="1428750" cy="342900"/>
          </a:xfrm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057900" y="5543550"/>
            <a:ext cx="1428750" cy="342900"/>
          </a:xfrm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35570E3-CCF8-784A-BFDB-F5C9D5995175}" type="slidenum">
              <a:rPr lang="en-US">
                <a:solidFill>
                  <a:prstClr val="black">
                    <a:tint val="75000"/>
                  </a:prstClr>
                </a:solidFill>
                <a:latin typeface="Times New Roman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66549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4489" y="1196309"/>
            <a:ext cx="6070684" cy="745629"/>
          </a:xfrm>
        </p:spPr>
        <p:txBody>
          <a:bodyPr vert="horz" lIns="68580" tIns="34290" rIns="68580" bIns="34290" rtlCol="0" anchor="ctr">
            <a:normAutofit fontScale="90000"/>
          </a:bodyPr>
          <a:lstStyle/>
          <a:p>
            <a:pPr algn="ctr"/>
            <a:r>
              <a:rPr lang="en-GB" sz="2700" dirty="0">
                <a:solidFill>
                  <a:srgbClr val="000099"/>
                </a:solidFill>
                <a:latin typeface="Arial"/>
                <a:ea typeface="ＭＳ Ｐゴシック" charset="-128"/>
                <a:cs typeface="ＭＳ Ｐゴシック" charset="-128"/>
              </a:rPr>
              <a:t>Confidence Intervals? Error Bars? Sample Size?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1625" y="2114550"/>
            <a:ext cx="5915025" cy="2726939"/>
          </a:xfrm>
        </p:spPr>
        <p:txBody>
          <a:bodyPr>
            <a:noAutofit/>
          </a:bodyPr>
          <a:lstStyle/>
          <a:p>
            <a:r>
              <a:rPr lang="en-GB" sz="1500" b="1" dirty="0"/>
              <a:t>Confidence Interval </a:t>
            </a:r>
            <a:r>
              <a:rPr lang="en-GB" sz="1500" dirty="0"/>
              <a:t>is the interval (range) of values you have confidence a given sample will fall within….</a:t>
            </a:r>
            <a:br>
              <a:rPr lang="en-GB" sz="1500" dirty="0"/>
            </a:br>
            <a:endParaRPr lang="en-GB" sz="1500" dirty="0"/>
          </a:p>
          <a:p>
            <a:r>
              <a:rPr lang="en-GB" sz="1500" b="1" dirty="0"/>
              <a:t>Error Bar</a:t>
            </a:r>
            <a:r>
              <a:rPr lang="en-GB" sz="1500" dirty="0"/>
              <a:t> represents the range</a:t>
            </a:r>
          </a:p>
          <a:p>
            <a:pPr marL="0" indent="0">
              <a:buNone/>
            </a:pPr>
            <a:r>
              <a:rPr lang="en-GB" sz="1500" dirty="0"/>
              <a:t>   of all values for an experiment</a:t>
            </a:r>
          </a:p>
          <a:p>
            <a:pPr marL="0" indent="0">
              <a:buNone/>
            </a:pPr>
            <a:r>
              <a:rPr lang="en-GB" sz="1500" dirty="0"/>
              <a:t>   (sometimes the confidence</a:t>
            </a:r>
          </a:p>
          <a:p>
            <a:pPr marL="0" indent="0">
              <a:buNone/>
            </a:pPr>
            <a:r>
              <a:rPr lang="en-GB" sz="1500" dirty="0"/>
              <a:t>    interval is used – this makes</a:t>
            </a:r>
          </a:p>
          <a:p>
            <a:pPr marL="0" indent="0">
              <a:buNone/>
            </a:pPr>
            <a:r>
              <a:rPr lang="en-GB" sz="1500" dirty="0"/>
              <a:t>    assumptions!)</a:t>
            </a:r>
          </a:p>
          <a:p>
            <a:pPr marL="0" indent="0">
              <a:buNone/>
            </a:pPr>
            <a:endParaRPr lang="en-GB" sz="1500" dirty="0"/>
          </a:p>
          <a:p>
            <a:r>
              <a:rPr lang="en-GB" sz="1500" b="1" dirty="0"/>
              <a:t>Sample Size</a:t>
            </a:r>
            <a:r>
              <a:rPr lang="en-GB" sz="1500" dirty="0"/>
              <a:t> is the number of (measurements) made</a:t>
            </a:r>
          </a:p>
          <a:p>
            <a:pPr marL="0" indent="0">
              <a:buNone/>
            </a:pPr>
            <a:r>
              <a:rPr lang="en-GB" sz="1500" dirty="0"/>
              <a:t>	certain </a:t>
            </a:r>
            <a:r>
              <a:rPr lang="en-GB" sz="1500" i="1" dirty="0"/>
              <a:t>tests</a:t>
            </a:r>
            <a:r>
              <a:rPr lang="en-GB" sz="1500" dirty="0"/>
              <a:t> (</a:t>
            </a:r>
            <a:r>
              <a:rPr lang="en-GB" sz="1500" dirty="0" err="1"/>
              <a:t>eg</a:t>
            </a:r>
            <a:r>
              <a:rPr lang="en-GB" sz="1500" dirty="0"/>
              <a:t> t-test) can assist us in deciding on a sample size</a:t>
            </a:r>
          </a:p>
          <a:p>
            <a:pPr marL="0" indent="0">
              <a:buNone/>
            </a:pPr>
            <a:r>
              <a:rPr lang="en-GB" sz="1500" dirty="0"/>
              <a:t>	when we don’t choose the sample size those same tests will declare</a:t>
            </a:r>
          </a:p>
          <a:p>
            <a:pPr marL="0" indent="0">
              <a:buNone/>
            </a:pPr>
            <a:r>
              <a:rPr lang="en-GB" sz="1500" dirty="0"/>
              <a:t> 	the confidence to hold in how representative the sample-set was</a:t>
            </a:r>
          </a:p>
          <a:p>
            <a:endParaRPr lang="en-GB" sz="15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6835" y="2665801"/>
            <a:ext cx="2848337" cy="1424168"/>
          </a:xfrm>
          <a:prstGeom prst="rect">
            <a:avLst/>
          </a:prstGeom>
        </p:spPr>
      </p:pic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>
          <a:xfrm>
            <a:off x="1657350" y="5543550"/>
            <a:ext cx="1428750" cy="342900"/>
          </a:xfrm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057900" y="5543550"/>
            <a:ext cx="1428750" cy="342900"/>
          </a:xfrm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35570E3-CCF8-784A-BFDB-F5C9D5995175}" type="slidenum">
              <a:rPr lang="en-US">
                <a:solidFill>
                  <a:prstClr val="black">
                    <a:tint val="75000"/>
                  </a:prstClr>
                </a:solidFill>
                <a:latin typeface="Times New Roman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16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A4C15-A44B-2133-5C5C-2356597A3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explanation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E364F6-73EC-4FF7-FD39-3A00EEF125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177" y="1361661"/>
            <a:ext cx="8676696" cy="4800147"/>
          </a:xfrm>
        </p:spPr>
        <p:txBody>
          <a:bodyPr/>
          <a:lstStyle/>
          <a:p>
            <a:pPr marL="0" indent="0">
              <a:spcAft>
                <a:spcPts val="750"/>
              </a:spcAft>
              <a:buNone/>
            </a:pPr>
            <a:r>
              <a:rPr lang="en-US" b="1" dirty="0"/>
              <a:t>This subject is not as advertised:</a:t>
            </a:r>
          </a:p>
          <a:p>
            <a:pPr>
              <a:spcAft>
                <a:spcPts val="750"/>
              </a:spcAft>
            </a:pPr>
            <a:r>
              <a:rPr lang="en-US" dirty="0"/>
              <a:t>Popularity + Equipment constraints meant refactoring</a:t>
            </a:r>
          </a:p>
          <a:p>
            <a:pPr marL="0" indent="0">
              <a:spcAft>
                <a:spcPts val="750"/>
              </a:spcAft>
              <a:buNone/>
            </a:pPr>
            <a:r>
              <a:rPr lang="en-US" b="1" dirty="0"/>
              <a:t>Things that are the same:</a:t>
            </a:r>
          </a:p>
          <a:p>
            <a:pPr>
              <a:spcAft>
                <a:spcPts val="750"/>
              </a:spcAft>
            </a:pPr>
            <a:r>
              <a:rPr lang="en-US" dirty="0"/>
              <a:t>Hands on</a:t>
            </a:r>
          </a:p>
          <a:p>
            <a:pPr>
              <a:spcAft>
                <a:spcPts val="750"/>
              </a:spcAft>
            </a:pPr>
            <a:r>
              <a:rPr lang="en-US" dirty="0"/>
              <a:t>Performance-centered</a:t>
            </a:r>
          </a:p>
          <a:p>
            <a:pPr>
              <a:spcAft>
                <a:spcPts val="750"/>
              </a:spcAft>
            </a:pPr>
            <a:r>
              <a:rPr lang="en-US" dirty="0"/>
              <a:t>Deadlines are similar (one intermediate submission around week 5/6 and one end of term submission) 20% and 80% respectively.</a:t>
            </a:r>
          </a:p>
          <a:p>
            <a:pPr marL="0" indent="0">
              <a:spcAft>
                <a:spcPts val="750"/>
              </a:spcAft>
              <a:buNone/>
            </a:pPr>
            <a:r>
              <a:rPr lang="en-US" b="1" dirty="0"/>
              <a:t>Thanks that are better:</a:t>
            </a:r>
          </a:p>
          <a:p>
            <a:pPr>
              <a:spcAft>
                <a:spcPts val="750"/>
              </a:spcAft>
            </a:pPr>
            <a:r>
              <a:rPr lang="en-US" dirty="0"/>
              <a:t>More than Networks: Systems </a:t>
            </a:r>
            <a:r>
              <a:rPr lang="en-US" i="1" dirty="0"/>
              <a:t>and</a:t>
            </a:r>
            <a:r>
              <a:rPr lang="en-US" dirty="0"/>
              <a:t> Networks; together.</a:t>
            </a:r>
          </a:p>
          <a:p>
            <a:pPr>
              <a:spcAft>
                <a:spcPts val="750"/>
              </a:spcAft>
            </a:pPr>
            <a:r>
              <a:rPr lang="en-US" dirty="0"/>
              <a:t>Prerequisites: Undergraduate courses in digital communication, good working knowledge of C/C++, </a:t>
            </a:r>
            <a:r>
              <a:rPr lang="en-US" strike="dblStrike" dirty="0"/>
              <a:t>ECAD</a:t>
            </a:r>
            <a:r>
              <a:rPr lang="en-US" dirty="0"/>
              <a:t>, </a:t>
            </a:r>
            <a:r>
              <a:rPr lang="en-US" b="1" dirty="0"/>
              <a:t>Unix (</a:t>
            </a:r>
            <a:r>
              <a:rPr lang="en-US" dirty="0"/>
              <a:t>look at </a:t>
            </a:r>
            <a:r>
              <a:rPr lang="en-GB" b="0" i="0" dirty="0">
                <a:effectLst/>
                <a:latin typeface="Courier New" panose="02070309020205020404" pitchFamily="49" charset="0"/>
              </a:rPr>
              <a:t>https://</a:t>
            </a:r>
            <a:r>
              <a:rPr lang="en-GB" b="0" i="0" dirty="0" err="1">
                <a:effectLst/>
                <a:latin typeface="Courier New" panose="02070309020205020404" pitchFamily="49" charset="0"/>
              </a:rPr>
              <a:t>www.cl.cam.ac.uk</a:t>
            </a:r>
            <a:r>
              <a:rPr lang="en-GB" b="0" i="0" dirty="0">
                <a:effectLst/>
                <a:latin typeface="Courier New" panose="02070309020205020404" pitchFamily="49" charset="0"/>
              </a:rPr>
              <a:t>/teaching/current/</a:t>
            </a:r>
            <a:r>
              <a:rPr lang="en-GB" b="0" i="0" dirty="0" err="1">
                <a:effectLst/>
                <a:latin typeface="Courier New" panose="02070309020205020404" pitchFamily="49" charset="0"/>
              </a:rPr>
              <a:t>UnixTools</a:t>
            </a:r>
            <a:r>
              <a:rPr lang="en-GB" b="0" i="0" dirty="0">
                <a:effectLst/>
                <a:latin typeface="Courier New" panose="02070309020205020404" pitchFamily="49" charset="0"/>
              </a:rPr>
              <a:t>/</a:t>
            </a:r>
            <a:r>
              <a:rPr lang="en-US" b="0" i="0" dirty="0">
                <a:effectLst/>
                <a:latin typeface="Courier New" panose="02070309020205020404" pitchFamily="49" charset="0"/>
              </a:rPr>
              <a:t>)</a:t>
            </a:r>
            <a:endParaRPr lang="en-US" dirty="0"/>
          </a:p>
          <a:p>
            <a:pPr>
              <a:spcAft>
                <a:spcPts val="750"/>
              </a:spcAft>
            </a:pPr>
            <a:r>
              <a:rPr lang="en-US" dirty="0"/>
              <a:t>All work is assessed as individual (no team submissions); however, collaborations are fine*</a:t>
            </a:r>
          </a:p>
          <a:p>
            <a:pPr marL="0" indent="0">
              <a:spcAft>
                <a:spcPts val="750"/>
              </a:spcAft>
              <a:buNone/>
            </a:pPr>
            <a:r>
              <a:rPr lang="en-US" b="1" dirty="0"/>
              <a:t>Things that are uncertain:</a:t>
            </a:r>
          </a:p>
          <a:p>
            <a:pPr>
              <a:spcAft>
                <a:spcPts val="750"/>
              </a:spcAft>
            </a:pPr>
            <a:r>
              <a:rPr lang="en-US" dirty="0"/>
              <a:t>How things will go. Regardless of planning, there are always issues.</a:t>
            </a:r>
          </a:p>
          <a:p>
            <a:pPr marL="0" indent="0">
              <a:spcAft>
                <a:spcPts val="750"/>
              </a:spcAft>
              <a:buNone/>
            </a:pPr>
            <a:r>
              <a:rPr lang="en-US" dirty="0"/>
              <a:t>						* Always credit all work of others.</a:t>
            </a:r>
          </a:p>
          <a:p>
            <a:pPr marL="0" indent="0">
              <a:spcAft>
                <a:spcPts val="75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57016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68580" tIns="34290" rIns="68580" bIns="34290" rtlCol="0" anchor="ctr">
            <a:normAutofit/>
          </a:bodyPr>
          <a:lstStyle/>
          <a:p>
            <a:pPr algn="ctr"/>
            <a:r>
              <a:rPr lang="en-GB" sz="2700" dirty="0">
                <a:solidFill>
                  <a:srgbClr val="000099"/>
                </a:solidFill>
                <a:latin typeface="Arial"/>
                <a:ea typeface="ＭＳ Ｐゴシック" charset="-128"/>
                <a:cs typeface="ＭＳ Ｐゴシック" charset="-128"/>
              </a:rPr>
              <a:t>Why our most-basic assumptions are wrong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4487" y="2057401"/>
            <a:ext cx="7189097" cy="283071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800" dirty="0"/>
              <a:t> or Why Independence is not a great assumption…</a:t>
            </a:r>
          </a:p>
          <a:p>
            <a:endParaRPr lang="en-GB" sz="18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GB" sz="1800" dirty="0">
                <a:solidFill>
                  <a:schemeClr val="accent6">
                    <a:lumMod val="75000"/>
                  </a:schemeClr>
                </a:solidFill>
              </a:rPr>
              <a:t>We measure the use of electricity in a neighbourhood over a day</a:t>
            </a:r>
          </a:p>
          <a:p>
            <a:pPr marL="0" indent="0">
              <a:buNone/>
            </a:pPr>
            <a:r>
              <a:rPr lang="en-GB" sz="1800" dirty="0">
                <a:solidFill>
                  <a:schemeClr val="accent6">
                    <a:lumMod val="75000"/>
                  </a:schemeClr>
                </a:solidFill>
              </a:rPr>
              <a:t>There is a popular TV programme</a:t>
            </a:r>
          </a:p>
          <a:p>
            <a:pPr marL="0" indent="0">
              <a:buNone/>
            </a:pPr>
            <a:r>
              <a:rPr lang="en-GB" sz="1800" dirty="0">
                <a:solidFill>
                  <a:schemeClr val="accent6">
                    <a:lumMod val="75000"/>
                  </a:schemeClr>
                </a:solidFill>
              </a:rPr>
              <a:t>A commercial break sees much of the population in the neighbourhood </a:t>
            </a:r>
            <a:r>
              <a:rPr lang="en-GB" sz="1800" i="1" dirty="0">
                <a:solidFill>
                  <a:schemeClr val="accent6">
                    <a:lumMod val="75000"/>
                  </a:schemeClr>
                </a:solidFill>
              </a:rPr>
              <a:t>putting the kettle on</a:t>
            </a:r>
          </a:p>
          <a:p>
            <a:pPr marL="0" indent="0">
              <a:buNone/>
            </a:pPr>
            <a:endParaRPr lang="en-GB" sz="1800" i="1" dirty="0"/>
          </a:p>
          <a:p>
            <a:pPr marL="0" indent="0">
              <a:buNone/>
            </a:pPr>
            <a:r>
              <a:rPr lang="en-GB" sz="1800" dirty="0"/>
              <a:t>This is a correlated event (non-independent)</a:t>
            </a:r>
          </a:p>
          <a:p>
            <a:pPr marL="0" indent="0">
              <a:buNone/>
            </a:pPr>
            <a:r>
              <a:rPr lang="en-GB" sz="1800" dirty="0"/>
              <a:t>Correlation is common in the Internet too</a:t>
            </a:r>
          </a:p>
          <a:p>
            <a:pPr marL="0" indent="0">
              <a:buNone/>
            </a:pPr>
            <a:r>
              <a:rPr lang="en-GB" sz="1800" dirty="0"/>
              <a:t>At many timescales (weekly, daily, hourly, predictable functions of time, distance, computer-type, application-type, favourite soda….)</a:t>
            </a:r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endParaRPr lang="en-GB" sz="1800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>
          <a:xfrm>
            <a:off x="1657350" y="5543550"/>
            <a:ext cx="1428750" cy="342900"/>
          </a:xfrm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057900" y="5543550"/>
            <a:ext cx="1428750" cy="342900"/>
          </a:xfrm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35570E3-CCF8-784A-BFDB-F5C9D5995175}" type="slidenum">
              <a:rPr lang="en-US">
                <a:solidFill>
                  <a:prstClr val="black">
                    <a:tint val="75000"/>
                  </a:prstClr>
                </a:solidFill>
                <a:latin typeface="Times New Roman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270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68580" tIns="34290" rIns="68580" bIns="34290" rtlCol="0" anchor="ctr">
            <a:normAutofit/>
          </a:bodyPr>
          <a:lstStyle/>
          <a:p>
            <a:pPr algn="ctr"/>
            <a:r>
              <a:rPr lang="en-GB" sz="2700" dirty="0">
                <a:solidFill>
                  <a:srgbClr val="000099"/>
                </a:solidFill>
                <a:latin typeface="Arial"/>
                <a:ea typeface="ＭＳ Ｐゴシック" charset="-128"/>
                <a:cs typeface="ＭＳ Ｐゴシック" charset="-128"/>
              </a:rPr>
              <a:t>Why our most-basic assumptions are wrong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2031" y="2114073"/>
            <a:ext cx="6280200" cy="283071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800" dirty="0"/>
              <a:t>Independence – why we care</a:t>
            </a:r>
          </a:p>
          <a:p>
            <a:endParaRPr lang="en-GB" sz="1800" dirty="0"/>
          </a:p>
          <a:p>
            <a:r>
              <a:rPr lang="en-GB" sz="1800" dirty="0"/>
              <a:t>Some(many/most) analysis techniques assume independence</a:t>
            </a:r>
          </a:p>
          <a:p>
            <a:pPr lvl="1"/>
            <a:r>
              <a:rPr lang="en-GB" sz="1500" dirty="0"/>
              <a:t>Highly correlated events may mean</a:t>
            </a:r>
            <a:r>
              <a:rPr lang="en-GB" sz="1500" b="1" i="1" dirty="0"/>
              <a:t> non-representative </a:t>
            </a:r>
            <a:r>
              <a:rPr lang="en-GB" sz="1500" dirty="0"/>
              <a:t>measurements</a:t>
            </a:r>
          </a:p>
          <a:p>
            <a:pPr lvl="1"/>
            <a:endParaRPr lang="en-GB" sz="1500" dirty="0"/>
          </a:p>
          <a:p>
            <a:r>
              <a:rPr lang="en-GB" sz="1800" dirty="0"/>
              <a:t>We might use measured data as-if it was independent/representative</a:t>
            </a:r>
          </a:p>
          <a:p>
            <a:endParaRPr lang="en-GB" sz="1800" dirty="0"/>
          </a:p>
          <a:p>
            <a:pPr marL="0" indent="0">
              <a:buNone/>
            </a:pPr>
            <a:r>
              <a:rPr lang="en-GB" sz="1800" b="1" dirty="0"/>
              <a:t>What can we do?</a:t>
            </a:r>
          </a:p>
          <a:p>
            <a:r>
              <a:rPr lang="en-GB" sz="1800" dirty="0"/>
              <a:t>Constant vigilance:</a:t>
            </a:r>
          </a:p>
          <a:p>
            <a:r>
              <a:rPr lang="en-GB" sz="1800" dirty="0"/>
              <a:t>Look at the data, best-practice, </a:t>
            </a:r>
            <a:r>
              <a:rPr lang="en-GB" sz="1800" i="1" dirty="0"/>
              <a:t>think</a:t>
            </a:r>
            <a:r>
              <a:rPr lang="en-GB" sz="1800" dirty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3376" y="4164054"/>
            <a:ext cx="2278856" cy="1128713"/>
          </a:xfrm>
          <a:prstGeom prst="rect">
            <a:avLst/>
          </a:prstGeom>
        </p:spPr>
      </p:pic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>
          <a:xfrm>
            <a:off x="1657350" y="5543550"/>
            <a:ext cx="1428750" cy="342900"/>
          </a:xfrm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057900" y="5543550"/>
            <a:ext cx="1428750" cy="342900"/>
          </a:xfrm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35570E3-CCF8-784A-BFDB-F5C9D5995175}" type="slidenum">
              <a:rPr lang="en-US">
                <a:solidFill>
                  <a:prstClr val="black">
                    <a:tint val="75000"/>
                  </a:prstClr>
                </a:solidFill>
                <a:latin typeface="Times New Roman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7534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68580" tIns="34290" rIns="68580" bIns="34290" rtlCol="0" anchor="ctr">
            <a:normAutofit/>
          </a:bodyPr>
          <a:lstStyle/>
          <a:p>
            <a:pPr algn="ctr"/>
            <a:r>
              <a:rPr lang="en-GB" sz="2700" dirty="0">
                <a:solidFill>
                  <a:srgbClr val="000099"/>
                </a:solidFill>
                <a:latin typeface="Arial"/>
                <a:ea typeface="ＭＳ Ｐゴシック" charset="-128"/>
                <a:cs typeface="ＭＳ Ｐゴシック" charset="-128"/>
              </a:rPr>
              <a:t>Why our most-basic assumptions are wrong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4488" y="2527103"/>
            <a:ext cx="5915025" cy="2830711"/>
          </a:xfrm>
        </p:spPr>
        <p:txBody>
          <a:bodyPr>
            <a:noAutofit/>
          </a:bodyPr>
          <a:lstStyle/>
          <a:p>
            <a:r>
              <a:rPr lang="en-GB" sz="1800" dirty="0"/>
              <a:t>Why Poisson distribution is not a great assumption…</a:t>
            </a:r>
          </a:p>
          <a:p>
            <a:endParaRPr lang="en-GB" sz="18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GB" sz="1800" dirty="0">
                <a:solidFill>
                  <a:schemeClr val="accent6">
                    <a:lumMod val="75000"/>
                  </a:schemeClr>
                </a:solidFill>
              </a:rPr>
              <a:t>We measure the use of electricity of 1000 households to determine average use as a representation (informed guess) for the nation….</a:t>
            </a:r>
          </a:p>
          <a:p>
            <a:pPr marL="0" indent="0">
              <a:buNone/>
            </a:pPr>
            <a:r>
              <a:rPr lang="en-GB" sz="1800" dirty="0">
                <a:solidFill>
                  <a:schemeClr val="accent6">
                    <a:lumMod val="75000"/>
                  </a:schemeClr>
                </a:solidFill>
              </a:rPr>
              <a:t>Households have a high prevalence of solar panels</a:t>
            </a:r>
          </a:p>
          <a:p>
            <a:pPr marL="0" indent="0">
              <a:buNone/>
            </a:pPr>
            <a:r>
              <a:rPr lang="en-GB" sz="1800" dirty="0">
                <a:solidFill>
                  <a:schemeClr val="accent6">
                    <a:lumMod val="75000"/>
                  </a:schemeClr>
                </a:solidFill>
              </a:rPr>
              <a:t>Not so presentative….. </a:t>
            </a:r>
          </a:p>
          <a:p>
            <a:pPr marL="0" indent="0">
              <a:buNone/>
            </a:pPr>
            <a:endParaRPr lang="en-GB" sz="1800" i="1" dirty="0"/>
          </a:p>
          <a:p>
            <a:pPr marL="0" indent="0">
              <a:buNone/>
            </a:pPr>
            <a:r>
              <a:rPr lang="en-GB" sz="1800" dirty="0"/>
              <a:t>This example might give a skewed distribution</a:t>
            </a:r>
          </a:p>
          <a:p>
            <a:pPr marL="0" indent="0">
              <a:buNone/>
            </a:pPr>
            <a:r>
              <a:rPr lang="en-GB" sz="1800" dirty="0"/>
              <a:t>This is only one cause of normal distribution failure</a:t>
            </a:r>
          </a:p>
          <a:p>
            <a:pPr marL="0" indent="0" algn="r">
              <a:buNone/>
            </a:pPr>
            <a:r>
              <a:rPr lang="en-GB" sz="1800" dirty="0"/>
              <a:t>	</a:t>
            </a:r>
          </a:p>
          <a:p>
            <a:pPr marL="0" indent="0">
              <a:buNone/>
            </a:pPr>
            <a:endParaRPr lang="en-GB" sz="1800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>
          <a:xfrm>
            <a:off x="1657350" y="5543550"/>
            <a:ext cx="1428750" cy="342900"/>
          </a:xfrm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057900" y="5543550"/>
            <a:ext cx="1428750" cy="342900"/>
          </a:xfrm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35570E3-CCF8-784A-BFDB-F5C9D5995175}" type="slidenum">
              <a:rPr lang="en-US">
                <a:solidFill>
                  <a:prstClr val="black">
                    <a:tint val="75000"/>
                  </a:prstClr>
                </a:solidFill>
                <a:latin typeface="Times New Roman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683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68580" tIns="34290" rIns="68580" bIns="34290" rtlCol="0" anchor="ctr">
            <a:normAutofit/>
          </a:bodyPr>
          <a:lstStyle/>
          <a:p>
            <a:pPr algn="ctr"/>
            <a:r>
              <a:rPr lang="en-GB" sz="2700" dirty="0">
                <a:solidFill>
                  <a:srgbClr val="000099"/>
                </a:solidFill>
                <a:latin typeface="Arial"/>
                <a:ea typeface="ＭＳ Ｐゴシック" charset="-128"/>
                <a:cs typeface="ＭＳ Ｐゴシック" charset="-128"/>
              </a:rPr>
              <a:t>Distributions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8512" y="2057400"/>
            <a:ext cx="5915025" cy="3263504"/>
          </a:xfrm>
        </p:spPr>
        <p:txBody>
          <a:bodyPr>
            <a:normAutofit/>
          </a:bodyPr>
          <a:lstStyle/>
          <a:p>
            <a:r>
              <a:rPr lang="en-GB" sz="1800" dirty="0"/>
              <a:t>Normal Poisson Binomial…..  Not the same and often ‘jumbled up’</a:t>
            </a:r>
          </a:p>
          <a:p>
            <a:endParaRPr lang="en-GB" sz="1800" dirty="0"/>
          </a:p>
          <a:p>
            <a:r>
              <a:rPr lang="en-GB" sz="1800" dirty="0"/>
              <a:t>A </a:t>
            </a:r>
            <a:r>
              <a:rPr lang="en-GB" sz="1800" b="1" dirty="0"/>
              <a:t>Normal distribution</a:t>
            </a:r>
            <a:r>
              <a:rPr lang="en-GB" sz="1800" dirty="0"/>
              <a:t> is continuous</a:t>
            </a:r>
          </a:p>
          <a:p>
            <a:r>
              <a:rPr lang="en-GB" sz="1800" dirty="0"/>
              <a:t>A </a:t>
            </a:r>
            <a:r>
              <a:rPr lang="en-GB" sz="1800" b="1" dirty="0"/>
              <a:t>Poisson distribution</a:t>
            </a:r>
            <a:r>
              <a:rPr lang="en-GB" sz="1800" dirty="0"/>
              <a:t> is discrete </a:t>
            </a:r>
          </a:p>
          <a:p>
            <a:r>
              <a:rPr lang="en-GB" sz="1800" dirty="0"/>
              <a:t>A </a:t>
            </a:r>
            <a:r>
              <a:rPr lang="en-GB" sz="1800" b="1" dirty="0"/>
              <a:t>Poisson</a:t>
            </a:r>
            <a:r>
              <a:rPr lang="en-GB" sz="1800" dirty="0"/>
              <a:t> random variable is always  [0,∞) </a:t>
            </a:r>
          </a:p>
          <a:p>
            <a:endParaRPr lang="en-GB" sz="1800" dirty="0"/>
          </a:p>
          <a:p>
            <a:r>
              <a:rPr lang="en-GB" sz="1800" dirty="0"/>
              <a:t>It is common to mean Poisson even if people say Normal….</a:t>
            </a:r>
          </a:p>
          <a:p>
            <a:endParaRPr lang="en-GB" sz="1800" dirty="0"/>
          </a:p>
          <a:p>
            <a:endParaRPr lang="en-GB" sz="1800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>
          <a:xfrm>
            <a:off x="1657350" y="5543550"/>
            <a:ext cx="1428750" cy="342900"/>
          </a:xfrm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057900" y="5543550"/>
            <a:ext cx="1428750" cy="342900"/>
          </a:xfrm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35570E3-CCF8-784A-BFDB-F5C9D5995175}" type="slidenum">
              <a:rPr lang="en-US">
                <a:solidFill>
                  <a:prstClr val="black">
                    <a:tint val="75000"/>
                  </a:prstClr>
                </a:solidFill>
                <a:latin typeface="Times New Roman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2674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68580" tIns="34290" rIns="68580" bIns="34290" rtlCol="0" anchor="ctr">
            <a:normAutofit/>
          </a:bodyPr>
          <a:lstStyle/>
          <a:p>
            <a:pPr algn="ctr"/>
            <a:r>
              <a:rPr lang="en-GB" sz="2700" dirty="0">
                <a:solidFill>
                  <a:srgbClr val="000099"/>
                </a:solidFill>
                <a:latin typeface="Arial"/>
                <a:ea typeface="ＭＳ Ｐゴシック" charset="-128"/>
                <a:cs typeface="ＭＳ Ｐゴシック" charset="-128"/>
              </a:rPr>
              <a:t>Why our most-basic assumptions are wrong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2080" y="2343151"/>
            <a:ext cx="6305300" cy="283071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800" dirty="0"/>
              <a:t>Poisson distributions– why we care</a:t>
            </a:r>
          </a:p>
          <a:p>
            <a:r>
              <a:rPr lang="en-GB" sz="1800" dirty="0"/>
              <a:t>Poisson distributions make analysis and interpretation easy</a:t>
            </a:r>
          </a:p>
          <a:p>
            <a:pPr marL="257175" lvl="1" indent="0">
              <a:buNone/>
            </a:pPr>
            <a:r>
              <a:rPr lang="en-GB" sz="1500" dirty="0"/>
              <a:t>(e.g. mean, standard deviation, etc.)</a:t>
            </a:r>
          </a:p>
          <a:p>
            <a:endParaRPr lang="en-GB" sz="1800" dirty="0"/>
          </a:p>
          <a:p>
            <a:pPr marL="0" indent="0">
              <a:buNone/>
            </a:pPr>
            <a:r>
              <a:rPr lang="en-GB" sz="1800" b="1" dirty="0"/>
              <a:t>What can we do?</a:t>
            </a:r>
          </a:p>
          <a:p>
            <a:endParaRPr lang="en-GB" sz="1800" dirty="0"/>
          </a:p>
          <a:p>
            <a:r>
              <a:rPr lang="en-GB" sz="1800" dirty="0"/>
              <a:t>Look at the data, best-practice, </a:t>
            </a:r>
            <a:r>
              <a:rPr lang="en-GB" sz="1800" i="1" dirty="0"/>
              <a:t>think</a:t>
            </a:r>
            <a:r>
              <a:rPr lang="en-GB" sz="1800" dirty="0"/>
              <a:t>.</a:t>
            </a:r>
          </a:p>
          <a:p>
            <a:pPr lvl="1"/>
            <a:r>
              <a:rPr lang="en-GB" sz="1500" dirty="0"/>
              <a:t>Particularly when the dataset is small</a:t>
            </a:r>
          </a:p>
          <a:p>
            <a:endParaRPr lang="en-GB" sz="1800" dirty="0"/>
          </a:p>
          <a:p>
            <a:r>
              <a:rPr lang="en-GB" sz="1800" dirty="0"/>
              <a:t>Did I mention that normal distributions assume independence? &lt;sad face&gt;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6551" y="4343401"/>
            <a:ext cx="1083218" cy="692549"/>
          </a:xfrm>
          <a:prstGeom prst="rect">
            <a:avLst/>
          </a:prstGeom>
        </p:spPr>
      </p:pic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057900" y="5543550"/>
            <a:ext cx="1428750" cy="342900"/>
          </a:xfrm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35570E3-CCF8-784A-BFDB-F5C9D5995175}" type="slidenum">
              <a:rPr lang="en-US">
                <a:solidFill>
                  <a:prstClr val="black">
                    <a:tint val="75000"/>
                  </a:prstClr>
                </a:solidFill>
                <a:latin typeface="Times New Roman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9639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68580" tIns="34290" rIns="68580" bIns="34290" rtlCol="0" anchor="ctr">
            <a:normAutofit/>
          </a:bodyPr>
          <a:lstStyle/>
          <a:p>
            <a:pPr algn="ctr"/>
            <a:r>
              <a:rPr lang="en-GB" sz="2700" dirty="0">
                <a:solidFill>
                  <a:srgbClr val="000099"/>
                </a:solidFill>
                <a:latin typeface="Arial"/>
                <a:ea typeface="ＭＳ Ｐゴシック" charset="-128"/>
                <a:cs typeface="ＭＳ Ｐゴシック" charset="-128"/>
              </a:rPr>
              <a:t>Central Limit Theorem or </a:t>
            </a:r>
            <a:br>
              <a:rPr lang="en-GB" sz="2700" dirty="0">
                <a:solidFill>
                  <a:srgbClr val="000099"/>
                </a:solidFill>
                <a:latin typeface="Arial"/>
                <a:ea typeface="ＭＳ Ｐゴシック" charset="-128"/>
                <a:cs typeface="ＭＳ Ｐゴシック" charset="-128"/>
              </a:rPr>
            </a:br>
            <a:r>
              <a:rPr lang="en-GB" sz="2700" dirty="0">
                <a:solidFill>
                  <a:srgbClr val="000099"/>
                </a:solidFill>
                <a:latin typeface="Arial"/>
                <a:ea typeface="ＭＳ Ｐゴシック" charset="-128"/>
                <a:cs typeface="ＭＳ Ｐゴシック" charset="-128"/>
              </a:rPr>
              <a:t>“Mix enough to get Normal”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1800" dirty="0"/>
              <a:t>CLT says that statistics computed from the mean (</a:t>
            </a:r>
            <a:r>
              <a:rPr lang="en-GB" sz="1800" dirty="0" err="1"/>
              <a:t>eg</a:t>
            </a:r>
            <a:r>
              <a:rPr lang="en-GB" sz="1800" dirty="0"/>
              <a:t> the mean itself) are approximately normally distributed – regardless of the distribution of the population</a:t>
            </a:r>
          </a:p>
          <a:p>
            <a:pPr marL="0" indent="0">
              <a:buNone/>
            </a:pPr>
            <a:r>
              <a:rPr lang="en-GB" sz="1800" dirty="0"/>
              <a:t>				(OR ANOTHER WAY)</a:t>
            </a:r>
          </a:p>
          <a:p>
            <a:r>
              <a:rPr lang="en-GB" sz="1800" dirty="0"/>
              <a:t>CLT says the more data you have the more the observed mean will become the true mean</a:t>
            </a:r>
          </a:p>
          <a:p>
            <a:endParaRPr lang="en-GB" sz="1800" dirty="0"/>
          </a:p>
          <a:p>
            <a:r>
              <a:rPr lang="en-GB" sz="1800" dirty="0"/>
              <a:t>Sadly CLT can say nothing about variance!</a:t>
            </a:r>
          </a:p>
          <a:p>
            <a:endParaRPr lang="en-GB" sz="1800" dirty="0"/>
          </a:p>
          <a:p>
            <a:pPr lvl="1"/>
            <a:endParaRPr lang="en-GB" sz="15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9164" y="4482517"/>
            <a:ext cx="875297" cy="875297"/>
          </a:xfrm>
          <a:prstGeom prst="rect">
            <a:avLst/>
          </a:prstGeom>
        </p:spPr>
      </p:pic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>
          <a:xfrm>
            <a:off x="1657350" y="5543550"/>
            <a:ext cx="1428750" cy="342900"/>
          </a:xfrm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057900" y="5543550"/>
            <a:ext cx="1428750" cy="342900"/>
          </a:xfrm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35570E3-CCF8-784A-BFDB-F5C9D5995175}" type="slidenum">
              <a:rPr lang="en-US">
                <a:solidFill>
                  <a:prstClr val="black">
                    <a:tint val="75000"/>
                  </a:prstClr>
                </a:solidFill>
                <a:latin typeface="Times New Roman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73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68580" tIns="34290" rIns="68580" bIns="34290" rtlCol="0" anchor="ctr">
            <a:normAutofit/>
          </a:bodyPr>
          <a:lstStyle/>
          <a:p>
            <a:pPr algn="ctr"/>
            <a:r>
              <a:rPr lang="en-GB" sz="2700" dirty="0">
                <a:solidFill>
                  <a:srgbClr val="000099"/>
                </a:solidFill>
                <a:latin typeface="Arial"/>
                <a:ea typeface="ＭＳ Ｐゴシック" charset="-128"/>
                <a:cs typeface="ＭＳ Ｐゴシック" charset="-128"/>
              </a:rPr>
              <a:t>Law of Large Numbers or “You just need more data”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4487" y="2226469"/>
            <a:ext cx="6329363" cy="3263504"/>
          </a:xfrm>
        </p:spPr>
        <p:txBody>
          <a:bodyPr>
            <a:noAutofit/>
          </a:bodyPr>
          <a:lstStyle/>
          <a:p>
            <a:r>
              <a:rPr lang="en-GB" sz="1800" dirty="0"/>
              <a:t>LLN is actually a handy idea that says ”given enough data and obey the rules, the sample (measurements/</a:t>
            </a:r>
            <a:r>
              <a:rPr lang="en-GB" sz="1800" dirty="0" err="1"/>
              <a:t>overvations</a:t>
            </a:r>
            <a:r>
              <a:rPr lang="en-GB" sz="1800" dirty="0"/>
              <a:t>) will better represent the population (causal) characteristics”</a:t>
            </a:r>
          </a:p>
          <a:p>
            <a:endParaRPr lang="en-GB" sz="1800" dirty="0"/>
          </a:p>
          <a:p>
            <a:r>
              <a:rPr lang="en-GB" sz="1800" dirty="0"/>
              <a:t>Sadly the rules are</a:t>
            </a:r>
          </a:p>
          <a:p>
            <a:pPr lvl="1"/>
            <a:r>
              <a:rPr lang="en-GB" sz="1500" dirty="0"/>
              <a:t>Independence (again)</a:t>
            </a:r>
          </a:p>
          <a:p>
            <a:pPr lvl="1"/>
            <a:r>
              <a:rPr lang="en-GB" sz="1500" dirty="0"/>
              <a:t>Population should not be skewed (</a:t>
            </a:r>
            <a:r>
              <a:rPr lang="en-GB" sz="1500" dirty="0" err="1"/>
              <a:t>eg</a:t>
            </a:r>
            <a:r>
              <a:rPr lang="en-GB" sz="1500" dirty="0"/>
              <a:t> be larger than </a:t>
            </a:r>
            <a:r>
              <a:rPr lang="en-GB" sz="1500" i="1" dirty="0"/>
              <a:t>30, or is it 40? 400?....)</a:t>
            </a:r>
            <a:endParaRPr lang="en-GB" sz="1500" dirty="0"/>
          </a:p>
          <a:p>
            <a:pPr lvl="1"/>
            <a:endParaRPr lang="en-GB" sz="1500" dirty="0"/>
          </a:p>
          <a:p>
            <a:r>
              <a:rPr lang="en-GB" sz="1800" dirty="0"/>
              <a:t>LLN is useful, it tells us lots of things:</a:t>
            </a:r>
          </a:p>
          <a:p>
            <a:pPr lvl="1"/>
            <a:r>
              <a:rPr lang="en-GB" sz="1500" dirty="0"/>
              <a:t>&lt;if rules&gt; - the average of more data observations becomes the mean of the source of observations</a:t>
            </a:r>
          </a:p>
          <a:p>
            <a:pPr lvl="1"/>
            <a:r>
              <a:rPr lang="en-GB" sz="1500" dirty="0"/>
              <a:t>But LLN says nothing about the variance.</a:t>
            </a:r>
          </a:p>
          <a:p>
            <a:pPr lvl="1"/>
            <a:endParaRPr lang="en-GB" sz="15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1" y="5052325"/>
            <a:ext cx="875297" cy="875297"/>
          </a:xfrm>
          <a:prstGeom prst="rect">
            <a:avLst/>
          </a:prstGeom>
        </p:spPr>
      </p:pic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>
          <a:xfrm>
            <a:off x="1657350" y="5543550"/>
            <a:ext cx="1428750" cy="342900"/>
          </a:xfrm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057900" y="5543550"/>
            <a:ext cx="1428750" cy="342900"/>
          </a:xfrm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35570E3-CCF8-784A-BFDB-F5C9D5995175}" type="slidenum">
              <a:rPr lang="en-US">
                <a:solidFill>
                  <a:prstClr val="black">
                    <a:tint val="75000"/>
                  </a:prstClr>
                </a:solidFill>
                <a:latin typeface="Times New Roman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86635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131096"/>
            <a:ext cx="6400800" cy="994172"/>
          </a:xfrm>
        </p:spPr>
        <p:txBody>
          <a:bodyPr vert="horz" lIns="68580" tIns="34290" rIns="68580" bIns="34290" rtlCol="0" anchor="ctr">
            <a:normAutofit/>
          </a:bodyPr>
          <a:lstStyle/>
          <a:p>
            <a:pPr algn="ctr"/>
            <a:r>
              <a:rPr lang="en-GB" sz="2700" dirty="0">
                <a:solidFill>
                  <a:srgbClr val="000099"/>
                </a:solidFill>
                <a:latin typeface="Arial"/>
                <a:ea typeface="ＭＳ Ｐゴシック" charset="-128"/>
                <a:cs typeface="ＭＳ Ｐゴシック" charset="-128"/>
              </a:rPr>
              <a:t>When Standard Deviations go wrong…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1800" dirty="0"/>
              <a:t>Standard Deviations (SD) indicate the </a:t>
            </a:r>
            <a:r>
              <a:rPr lang="en-GB" sz="1800" i="1" dirty="0"/>
              <a:t>dispersion</a:t>
            </a:r>
            <a:r>
              <a:rPr lang="en-GB" sz="1800" dirty="0"/>
              <a:t> of the underlying data</a:t>
            </a:r>
          </a:p>
          <a:p>
            <a:endParaRPr lang="en-GB" sz="1800" dirty="0"/>
          </a:p>
          <a:p>
            <a:pPr marL="0" indent="0">
              <a:buNone/>
            </a:pPr>
            <a:r>
              <a:rPr lang="en-GB" sz="1800" dirty="0"/>
              <a:t>but SD measures build in some assumptions: symmetry and common computation assume a Poisson distribution….</a:t>
            </a:r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r>
              <a:rPr lang="en-GB" sz="1800" dirty="0"/>
              <a:t>Sometimes they simply don’t capture the nature of the data, nothing showed this up more clearly than the heavy-tail distribution…..</a:t>
            </a:r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>
          <a:xfrm>
            <a:off x="1657350" y="5543550"/>
            <a:ext cx="1428750" cy="342900"/>
          </a:xfrm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057900" y="5543550"/>
            <a:ext cx="1428750" cy="342900"/>
          </a:xfrm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35570E3-CCF8-784A-BFDB-F5C9D5995175}" type="slidenum">
              <a:rPr lang="en-US">
                <a:solidFill>
                  <a:prstClr val="black">
                    <a:tint val="75000"/>
                  </a:prstClr>
                </a:solidFill>
                <a:latin typeface="Times New Roman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89837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131096"/>
            <a:ext cx="6858000" cy="994172"/>
          </a:xfrm>
        </p:spPr>
        <p:txBody>
          <a:bodyPr vert="horz" lIns="68580" tIns="34290" rIns="68580" bIns="34290" rtlCol="0" anchor="ctr">
            <a:normAutofit/>
          </a:bodyPr>
          <a:lstStyle/>
          <a:p>
            <a:pPr algn="ctr"/>
            <a:r>
              <a:rPr lang="en-GB" sz="2700" dirty="0">
                <a:solidFill>
                  <a:srgbClr val="000099"/>
                </a:solidFill>
                <a:latin typeface="Arial"/>
                <a:ea typeface="ＭＳ Ｐゴシック" charset="-128"/>
                <a:cs typeface="ＭＳ Ｐゴシック" charset="-128"/>
              </a:rPr>
              <a:t>Heavy Tails… (condensing a lot into a slide)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750" y="2171701"/>
            <a:ext cx="6457950" cy="2830711"/>
          </a:xfrm>
        </p:spPr>
        <p:txBody>
          <a:bodyPr>
            <a:noAutofit/>
          </a:bodyPr>
          <a:lstStyle/>
          <a:p>
            <a:r>
              <a:rPr lang="en-GB" sz="1800" dirty="0"/>
              <a:t>Certain phenomena (</a:t>
            </a:r>
            <a:r>
              <a:rPr lang="en-GB" sz="1800" dirty="0" err="1"/>
              <a:t>eg</a:t>
            </a:r>
            <a:r>
              <a:rPr lang="en-GB" sz="1800" dirty="0"/>
              <a:t> correlated events) can cause unusual (rare) events</a:t>
            </a:r>
          </a:p>
          <a:p>
            <a:r>
              <a:rPr lang="en-GB" sz="1800" dirty="0"/>
              <a:t>These events led to very large (wide) distributions, ones where the tail(s) has more values than a Poisson distribution would predict</a:t>
            </a:r>
          </a:p>
          <a:p>
            <a:r>
              <a:rPr lang="en-GB" sz="1800" dirty="0"/>
              <a:t>The more dispersed the data : the larger the Standard Deviation measure</a:t>
            </a:r>
          </a:p>
          <a:p>
            <a:r>
              <a:rPr lang="en-GB" sz="1800" dirty="0"/>
              <a:t>One definition of heavy tails is where Standard Deviation tends to infinity…. </a:t>
            </a:r>
          </a:p>
          <a:p>
            <a:r>
              <a:rPr lang="en-GB" sz="1800" dirty="0"/>
              <a:t>Sadly, heavy tail distributions are very (VERY) common</a:t>
            </a:r>
          </a:p>
          <a:p>
            <a:endParaRPr lang="en-GB" sz="1800" dirty="0"/>
          </a:p>
          <a:p>
            <a:pPr marL="0" indent="0" algn="r">
              <a:buNone/>
            </a:pPr>
            <a:r>
              <a:rPr lang="en-GB" sz="1500" i="1" dirty="0"/>
              <a:t>“1 in a million events occur about 9 times out of ten” – T. Pratchett</a:t>
            </a:r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>
          <a:xfrm>
            <a:off x="1657350" y="5543550"/>
            <a:ext cx="1428750" cy="342900"/>
          </a:xfrm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057900" y="5543550"/>
            <a:ext cx="1428750" cy="342900"/>
          </a:xfrm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35570E3-CCF8-784A-BFDB-F5C9D5995175}" type="slidenum">
              <a:rPr lang="en-US">
                <a:solidFill>
                  <a:prstClr val="black">
                    <a:tint val="75000"/>
                  </a:prstClr>
                </a:solidFill>
                <a:latin typeface="Times New Roman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8345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0150" y="1131096"/>
            <a:ext cx="6686550" cy="994172"/>
          </a:xfrm>
        </p:spPr>
        <p:txBody>
          <a:bodyPr vert="horz" lIns="68580" tIns="34290" rIns="68580" bIns="34290" rtlCol="0" anchor="ctr">
            <a:normAutofit/>
          </a:bodyPr>
          <a:lstStyle/>
          <a:p>
            <a:pPr algn="ctr"/>
            <a:r>
              <a:rPr lang="en-GB" sz="2700" dirty="0">
                <a:solidFill>
                  <a:srgbClr val="000099"/>
                </a:solidFill>
                <a:latin typeface="Arial"/>
                <a:ea typeface="ＭＳ Ｐゴシック" charset="-128"/>
                <a:cs typeface="ＭＳ Ｐゴシック" charset="-128"/>
              </a:rPr>
              <a:t>How to read a PDF CDF and CCDF…..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1800" dirty="0"/>
              <a:t>A Probability Density Function tells me the probability for a specific value </a:t>
            </a:r>
          </a:p>
          <a:p>
            <a:endParaRPr lang="en-GB" sz="1800" i="1" dirty="0"/>
          </a:p>
          <a:p>
            <a:r>
              <a:rPr lang="en-GB" sz="1800" dirty="0"/>
              <a:t>A Cumulative Density Function is a </a:t>
            </a:r>
          </a:p>
          <a:p>
            <a:pPr marL="0" indent="0">
              <a:buNone/>
            </a:pPr>
            <a:r>
              <a:rPr lang="en-GB" sz="1800" dirty="0"/>
              <a:t>  sum of probabilities</a:t>
            </a:r>
          </a:p>
          <a:p>
            <a:pPr marL="0" indent="0">
              <a:buNone/>
            </a:pPr>
            <a:r>
              <a:rPr lang="en-GB" sz="1800" dirty="0"/>
              <a:t>That is: “is the probability that the random </a:t>
            </a:r>
          </a:p>
          <a:p>
            <a:pPr marL="0" indent="0">
              <a:buNone/>
            </a:pPr>
            <a:r>
              <a:rPr lang="en-GB" sz="1800" dirty="0"/>
              <a:t>variable will take a value less than or </a:t>
            </a:r>
          </a:p>
          <a:p>
            <a:pPr marL="0" indent="0">
              <a:buNone/>
            </a:pPr>
            <a:r>
              <a:rPr lang="en-GB" sz="1800" dirty="0"/>
              <a:t>equal to a particular level.”</a:t>
            </a:r>
          </a:p>
          <a:p>
            <a:endParaRPr lang="en-GB" sz="1800" i="1" dirty="0"/>
          </a:p>
          <a:p>
            <a:endParaRPr lang="en-GB" sz="1800" dirty="0"/>
          </a:p>
          <a:p>
            <a:endParaRPr lang="en-GB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9300" y="3077513"/>
            <a:ext cx="1747775" cy="2466038"/>
          </a:xfrm>
          <a:prstGeom prst="rect">
            <a:avLst/>
          </a:prstGeom>
        </p:spPr>
      </p:pic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>
          <a:xfrm>
            <a:off x="1657350" y="5543550"/>
            <a:ext cx="1428750" cy="342900"/>
          </a:xfrm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057900" y="5543550"/>
            <a:ext cx="1428750" cy="342900"/>
          </a:xfrm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35570E3-CCF8-784A-BFDB-F5C9D5995175}" type="slidenum">
              <a:rPr lang="en-US">
                <a:solidFill>
                  <a:prstClr val="black">
                    <a:tint val="75000"/>
                  </a:prstClr>
                </a:solidFill>
                <a:latin typeface="Times New Roman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9522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30FCA-640C-75C0-DDA6-27DB37E6E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Administrivia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9615F1-2A46-ACBF-920F-6D255E7FA0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177" y="1288474"/>
            <a:ext cx="8374063" cy="4486854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solidFill>
                  <a:srgbClr val="000099"/>
                </a:solidFill>
              </a:rPr>
              <a:t>Scope</a:t>
            </a:r>
            <a:r>
              <a:rPr lang="en-GB" dirty="0"/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600" dirty="0"/>
              <a:t>Understanding high-performance networked-systems</a:t>
            </a:r>
            <a:endParaRPr lang="en-GB" dirty="0">
              <a:solidFill>
                <a:srgbClr val="000099"/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endParaRPr lang="en-GB" dirty="0">
              <a:solidFill>
                <a:srgbClr val="000099"/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lang="en-GB" dirty="0">
                <a:solidFill>
                  <a:srgbClr val="000099"/>
                </a:solidFill>
              </a:rPr>
              <a:t>Course structure: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endParaRPr lang="en-GB" sz="1600" dirty="0"/>
          </a:p>
          <a:p>
            <a:pPr>
              <a:buFont typeface="Arial" panose="020B0604020202020204" pitchFamily="34" charset="0"/>
              <a:buChar char="•"/>
            </a:pPr>
            <a:r>
              <a:rPr lang="en-GB" sz="1600" dirty="0"/>
              <a:t>Lectures – 6 x 1 hour – Tuesday P51 SW02: (</a:t>
            </a:r>
            <a:r>
              <a:rPr lang="en-GB" sz="1600" dirty="0" err="1"/>
              <a:t>Wks</a:t>
            </a:r>
            <a:r>
              <a:rPr lang="en-GB" sz="1600" dirty="0"/>
              <a:t> </a:t>
            </a:r>
            <a:r>
              <a:rPr lang="en-GB" sz="2000" dirty="0"/>
              <a:t>1,2,4,5,6,7</a:t>
            </a:r>
            <a:r>
              <a:rPr lang="en-GB" sz="1600" dirty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1600" dirty="0"/>
          </a:p>
          <a:p>
            <a:pPr>
              <a:buFont typeface="Arial" panose="020B0604020202020204" pitchFamily="34" charset="0"/>
              <a:buChar char="•"/>
            </a:pPr>
            <a:r>
              <a:rPr lang="en-GB" sz="1600" dirty="0"/>
              <a:t>Lab time – 5 x 2 hours – Friday P51 SW02 (Friday 15:00-17:00) </a:t>
            </a:r>
          </a:p>
          <a:p>
            <a:pPr marL="0" indent="0">
              <a:buNone/>
            </a:pPr>
            <a:r>
              <a:rPr lang="en-GB" sz="1600" dirty="0"/>
              <a:t>			P51 SW02: (</a:t>
            </a:r>
            <a:r>
              <a:rPr lang="en-GB" sz="1600" dirty="0" err="1"/>
              <a:t>Wks</a:t>
            </a:r>
            <a:r>
              <a:rPr lang="en-GB" sz="1600" dirty="0"/>
              <a:t> 2,4,5,6,7) - We skip next Friday</a:t>
            </a:r>
            <a:endParaRPr lang="en-GB" sz="800" dirty="0"/>
          </a:p>
          <a:p>
            <a:pPr marL="0" indent="0">
              <a:buNone/>
            </a:pPr>
            <a:r>
              <a:rPr lang="en-GB" dirty="0">
                <a:solidFill>
                  <a:srgbClr val="000099"/>
                </a:solidFill>
              </a:rPr>
              <a:t>Assessment: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600" dirty="0"/>
              <a:t>Lab writeup (20%) – 23/02/2023 12:00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600" dirty="0"/>
              <a:t>Principle Assignment (80%) – 16/03/2023 12:00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5329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68580" tIns="34290" rIns="68580" bIns="34290" rtlCol="0" anchor="ctr">
            <a:normAutofit/>
          </a:bodyPr>
          <a:lstStyle/>
          <a:p>
            <a:pPr algn="ctr"/>
            <a:r>
              <a:rPr lang="en-GB" sz="2700" dirty="0">
                <a:solidFill>
                  <a:srgbClr val="000099"/>
                </a:solidFill>
                <a:latin typeface="Arial"/>
                <a:ea typeface="ＭＳ Ｐゴシック" charset="-128"/>
                <a:cs typeface="ＭＳ Ｐゴシック" charset="-128"/>
              </a:rPr>
              <a:t>How to read a (C)CDF…..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1800" dirty="0"/>
              <a:t>A Complementary Cumulative Density Function 1-the sum of probabilities</a:t>
            </a:r>
          </a:p>
          <a:p>
            <a:pPr lvl="1"/>
            <a:r>
              <a:rPr lang="en-GB" sz="1500" dirty="0"/>
              <a:t>Useful for “how often the random variable is(at or) </a:t>
            </a:r>
            <a:r>
              <a:rPr lang="en-GB" sz="1500" i="1" dirty="0"/>
              <a:t>above</a:t>
            </a:r>
            <a:r>
              <a:rPr lang="en-GB" sz="1500" dirty="0"/>
              <a:t> a particular level.”</a:t>
            </a:r>
          </a:p>
          <a:p>
            <a:endParaRPr lang="en-GB" sz="1800" dirty="0"/>
          </a:p>
          <a:p>
            <a:endParaRPr lang="en-GB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13040" b="-1444"/>
          <a:stretch/>
        </p:blipFill>
        <p:spPr>
          <a:xfrm>
            <a:off x="1248652" y="3398858"/>
            <a:ext cx="3957638" cy="1862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13040" b="-1444"/>
          <a:stretch/>
        </p:blipFill>
        <p:spPr>
          <a:xfrm>
            <a:off x="5453689" y="3494813"/>
            <a:ext cx="3957638" cy="1863000"/>
          </a:xfrm>
          <a:prstGeom prst="rect">
            <a:avLst/>
          </a:prstGeom>
        </p:spPr>
      </p:pic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>
          <a:xfrm>
            <a:off x="1657350" y="5543550"/>
            <a:ext cx="1428750" cy="342900"/>
          </a:xfrm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057900" y="5543550"/>
            <a:ext cx="1428750" cy="342900"/>
          </a:xfrm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35570E3-CCF8-784A-BFDB-F5C9D5995175}" type="slidenum">
              <a:rPr lang="en-US">
                <a:solidFill>
                  <a:prstClr val="black">
                    <a:tint val="75000"/>
                  </a:prstClr>
                </a:solidFill>
                <a:latin typeface="Times New Roman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1868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68580" tIns="34290" rIns="68580" bIns="34290" rtlCol="0" anchor="ctr">
            <a:normAutofit/>
          </a:bodyPr>
          <a:lstStyle/>
          <a:p>
            <a:pPr algn="ctr"/>
            <a:r>
              <a:rPr lang="en-GB" sz="2700" dirty="0">
                <a:solidFill>
                  <a:srgbClr val="000099"/>
                </a:solidFill>
                <a:latin typeface="Arial"/>
                <a:ea typeface="ＭＳ Ｐゴシック" charset="-128"/>
                <a:cs typeface="ＭＳ Ｐゴシック" charset="-128"/>
              </a:rPr>
              <a:t>How to read a (C)CDF…..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1800" dirty="0"/>
              <a:t>A Complementary Cumulative Density Function 1-the sum of probabilities</a:t>
            </a:r>
          </a:p>
          <a:p>
            <a:pPr lvl="1"/>
            <a:r>
              <a:rPr lang="en-GB" sz="1500" dirty="0"/>
              <a:t>Useful for “how often the random variable is(at or) </a:t>
            </a:r>
            <a:r>
              <a:rPr lang="en-GB" sz="1500" i="1" dirty="0"/>
              <a:t>above</a:t>
            </a:r>
            <a:r>
              <a:rPr lang="en-GB" sz="1500" dirty="0"/>
              <a:t> a particular level.”</a:t>
            </a:r>
          </a:p>
          <a:p>
            <a:endParaRPr lang="en-GB" sz="1800" dirty="0"/>
          </a:p>
          <a:p>
            <a:endParaRPr lang="en-GB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13040" b="-1444"/>
          <a:stretch/>
        </p:blipFill>
        <p:spPr>
          <a:xfrm>
            <a:off x="1248652" y="3398858"/>
            <a:ext cx="3957638" cy="1862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13040" b="-1444"/>
          <a:stretch/>
        </p:blipFill>
        <p:spPr>
          <a:xfrm>
            <a:off x="5453689" y="3494813"/>
            <a:ext cx="3957638" cy="1863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12470" y="3494813"/>
            <a:ext cx="197393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GB" sz="1200" b="1" dirty="0">
                <a:solidFill>
                  <a:prstClr val="black"/>
                </a:solidFill>
                <a:latin typeface="Calibri" panose="020F0502020204030204"/>
              </a:rPr>
              <a:t>&lt;- CDF                         </a:t>
            </a:r>
          </a:p>
          <a:p>
            <a:pPr defTabSz="685800"/>
            <a:r>
              <a:rPr lang="en-GB" sz="1200" dirty="0">
                <a:solidFill>
                  <a:prstClr val="black"/>
                </a:solidFill>
                <a:latin typeface="Calibri" panose="020F0502020204030204"/>
              </a:rPr>
              <a:t>80% of the time it was less than 55 minutes between births</a:t>
            </a:r>
          </a:p>
          <a:p>
            <a:pPr algn="r" defTabSz="685800"/>
            <a:endParaRPr lang="en-GB" sz="1200" dirty="0">
              <a:solidFill>
                <a:prstClr val="black"/>
              </a:solidFill>
              <a:latin typeface="Calibri" panose="020F0502020204030204"/>
            </a:endParaRPr>
          </a:p>
          <a:p>
            <a:pPr algn="r" defTabSz="685800"/>
            <a:r>
              <a:rPr lang="en-GB" sz="1200" b="1" dirty="0">
                <a:solidFill>
                  <a:prstClr val="black"/>
                </a:solidFill>
                <a:latin typeface="Calibri" panose="020F0502020204030204"/>
              </a:rPr>
              <a:t>CCDF -&gt;</a:t>
            </a:r>
          </a:p>
          <a:p>
            <a:pPr algn="r" defTabSz="685800"/>
            <a:r>
              <a:rPr lang="en-GB" sz="1200" dirty="0">
                <a:solidFill>
                  <a:prstClr val="black"/>
                </a:solidFill>
                <a:latin typeface="Calibri" panose="020F0502020204030204"/>
              </a:rPr>
              <a:t>Over half the</a:t>
            </a:r>
          </a:p>
          <a:p>
            <a:pPr algn="r" defTabSz="685800"/>
            <a:r>
              <a:rPr lang="en-GB" sz="1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GB" sz="1200" i="1" dirty="0">
                <a:solidFill>
                  <a:prstClr val="black"/>
                </a:solidFill>
                <a:latin typeface="Calibri" panose="020F0502020204030204"/>
              </a:rPr>
              <a:t>time between births</a:t>
            </a:r>
          </a:p>
          <a:p>
            <a:pPr algn="r" defTabSz="685800"/>
            <a:r>
              <a:rPr lang="en-GB" sz="1200" dirty="0">
                <a:solidFill>
                  <a:prstClr val="black"/>
                </a:solidFill>
                <a:latin typeface="Calibri" panose="020F0502020204030204"/>
              </a:rPr>
              <a:t>Were longer than 20 minutes</a:t>
            </a:r>
          </a:p>
          <a:p>
            <a:pPr defTabSz="685800"/>
            <a:endParaRPr lang="en-GB" sz="120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endParaRPr lang="en-GB" sz="120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endParaRPr lang="en-GB" sz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Oval 6"/>
          <p:cNvSpPr/>
          <p:nvPr/>
        </p:nvSpPr>
        <p:spPr>
          <a:xfrm>
            <a:off x="2099512" y="3828299"/>
            <a:ext cx="207545" cy="153402"/>
          </a:xfrm>
          <a:prstGeom prst="ellipse">
            <a:avLst/>
          </a:prstGeom>
          <a:noFill/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/>
            <a:endParaRPr lang="en-GB" sz="1013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614488" y="3904999"/>
            <a:ext cx="58879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 flipV="1">
            <a:off x="2194259" y="3910327"/>
            <a:ext cx="9024" cy="11115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6532773" y="4349612"/>
            <a:ext cx="207545" cy="153402"/>
          </a:xfrm>
          <a:prstGeom prst="ellipse">
            <a:avLst/>
          </a:prstGeom>
          <a:noFill/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/>
            <a:endParaRPr lang="en-GB" sz="1013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5786062" y="4437200"/>
            <a:ext cx="849355" cy="53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 flipV="1">
            <a:off x="6626394" y="4442528"/>
            <a:ext cx="10151" cy="6942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Date Placeholder 2"/>
          <p:cNvSpPr>
            <a:spLocks noGrp="1"/>
          </p:cNvSpPr>
          <p:nvPr>
            <p:ph type="dt" sz="half" idx="10"/>
          </p:nvPr>
        </p:nvSpPr>
        <p:spPr>
          <a:xfrm>
            <a:off x="1657350" y="5543550"/>
            <a:ext cx="1428750" cy="342900"/>
          </a:xfrm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057900" y="5543550"/>
            <a:ext cx="1428750" cy="342900"/>
          </a:xfrm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35570E3-CCF8-784A-BFDB-F5C9D5995175}" type="slidenum">
              <a:rPr lang="en-US">
                <a:solidFill>
                  <a:prstClr val="black">
                    <a:tint val="75000"/>
                  </a:prstClr>
                </a:solidFill>
                <a:latin typeface="Times New Roman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2384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7350" y="2743200"/>
            <a:ext cx="5829300" cy="857250"/>
          </a:xfrm>
        </p:spPr>
        <p:txBody>
          <a:bodyPr/>
          <a:lstStyle/>
          <a:p>
            <a:r>
              <a:rPr lang="en-GB" dirty="0"/>
              <a:t>Terminology Matters!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35570E3-CCF8-784A-BFDB-F5C9D5995175}" type="slidenum">
              <a:rPr lang="en-US">
                <a:solidFill>
                  <a:srgbClr val="000000"/>
                </a:solidFill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664970" y="3714750"/>
            <a:ext cx="58293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99"/>
                </a:solidFill>
                <a:latin typeface="Arial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99"/>
                </a:solidFill>
                <a:latin typeface="Comic Sans MS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99"/>
                </a:solidFill>
                <a:latin typeface="Comic Sans MS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99"/>
                </a:solidFill>
                <a:latin typeface="Comic Sans MS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99"/>
                </a:solidFill>
                <a:latin typeface="Comic Sans MS" charset="0"/>
                <a:ea typeface="ＭＳ Ｐゴシック" charset="-128"/>
                <a:cs typeface="ＭＳ Ｐゴシック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99"/>
                </a:solidFill>
                <a:latin typeface="Comic Sans MS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99"/>
                </a:solidFill>
                <a:latin typeface="Comic Sans MS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99"/>
                </a:solidFill>
                <a:latin typeface="Comic Sans MS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99"/>
                </a:solidFill>
                <a:latin typeface="Comic Sans MS" charset="0"/>
              </a:defRPr>
            </a:lvl9pPr>
          </a:lstStyle>
          <a:p>
            <a:pPr defTabSz="685800"/>
            <a:r>
              <a:rPr lang="en-GB" sz="2400" kern="0" dirty="0"/>
              <a:t>… in greater depth in following weeks</a:t>
            </a:r>
          </a:p>
        </p:txBody>
      </p:sp>
    </p:spTree>
    <p:extLst>
      <p:ext uri="{BB962C8B-B14F-4D97-AF65-F5344CB8AC3E}">
        <p14:creationId xmlns:p14="http://schemas.microsoft.com/office/powerpoint/2010/main" val="384365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0150" y="916965"/>
            <a:ext cx="6743700" cy="857250"/>
          </a:xfrm>
        </p:spPr>
        <p:txBody>
          <a:bodyPr/>
          <a:lstStyle/>
          <a:p>
            <a:r>
              <a:rPr lang="en-GB" dirty="0"/>
              <a:t>Precision, Accuracy and Resolution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4450" y="1657350"/>
            <a:ext cx="6629400" cy="3086100"/>
          </a:xfrm>
        </p:spPr>
        <p:txBody>
          <a:bodyPr/>
          <a:lstStyle/>
          <a:p>
            <a:pPr marL="0" indent="0">
              <a:buNone/>
            </a:pPr>
            <a:r>
              <a:rPr lang="en-GB" sz="1800" dirty="0"/>
              <a:t>Accuracy – How close is the measured value to the real value? </a:t>
            </a:r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r>
              <a:rPr lang="en-GB" sz="1800" dirty="0"/>
              <a:t>Precision – How variable are the results?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F44405D-1220-D645-9E90-01DE1C7E4AB3}" type="slidenum">
              <a:rPr lang="en-US">
                <a:solidFill>
                  <a:srgbClr val="000000"/>
                </a:solidFill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364456" y="2950864"/>
            <a:ext cx="1457325" cy="1457325"/>
            <a:chOff x="1219200" y="2800350"/>
            <a:chExt cx="1943100" cy="1943100"/>
          </a:xfrm>
        </p:grpSpPr>
        <p:pic>
          <p:nvPicPr>
            <p:cNvPr id="8" name="Picture 7" descr="File:Bullseye1.png - Wikimedia Commons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200" y="2800350"/>
              <a:ext cx="1943100" cy="1943100"/>
            </a:xfrm>
            <a:prstGeom prst="rect">
              <a:avLst/>
            </a:prstGeom>
          </p:spPr>
        </p:pic>
        <p:sp>
          <p:nvSpPr>
            <p:cNvPr id="10" name="Oval 9"/>
            <p:cNvSpPr/>
            <p:nvPr/>
          </p:nvSpPr>
          <p:spPr bwMode="auto">
            <a:xfrm>
              <a:off x="2209800" y="3657600"/>
              <a:ext cx="72000" cy="720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1" name="Oval 10"/>
            <p:cNvSpPr/>
            <p:nvPr/>
          </p:nvSpPr>
          <p:spPr bwMode="auto">
            <a:xfrm>
              <a:off x="2164080" y="3756660"/>
              <a:ext cx="72000" cy="720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2" name="Oval 11"/>
            <p:cNvSpPr/>
            <p:nvPr/>
          </p:nvSpPr>
          <p:spPr bwMode="auto">
            <a:xfrm>
              <a:off x="2277600" y="3729600"/>
              <a:ext cx="72000" cy="720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3" name="Oval 12"/>
            <p:cNvSpPr/>
            <p:nvPr/>
          </p:nvSpPr>
          <p:spPr bwMode="auto">
            <a:xfrm>
              <a:off x="2245800" y="3817425"/>
              <a:ext cx="72000" cy="720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4" name="Oval 13"/>
            <p:cNvSpPr/>
            <p:nvPr/>
          </p:nvSpPr>
          <p:spPr bwMode="auto">
            <a:xfrm>
              <a:off x="2103900" y="3686175"/>
              <a:ext cx="72000" cy="720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008899" y="2950864"/>
            <a:ext cx="1457325" cy="1457325"/>
            <a:chOff x="1219200" y="2800350"/>
            <a:chExt cx="1943100" cy="1943100"/>
          </a:xfrm>
        </p:grpSpPr>
        <p:pic>
          <p:nvPicPr>
            <p:cNvPr id="17" name="Picture 16" descr="File:Bullseye1.png - Wikimedia Commons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200" y="2800350"/>
              <a:ext cx="1943100" cy="1943100"/>
            </a:xfrm>
            <a:prstGeom prst="rect">
              <a:avLst/>
            </a:prstGeom>
          </p:spPr>
        </p:pic>
        <p:sp>
          <p:nvSpPr>
            <p:cNvPr id="18" name="Oval 17"/>
            <p:cNvSpPr/>
            <p:nvPr/>
          </p:nvSpPr>
          <p:spPr bwMode="auto">
            <a:xfrm>
              <a:off x="2496098" y="3580249"/>
              <a:ext cx="72000" cy="720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9" name="Oval 18"/>
            <p:cNvSpPr/>
            <p:nvPr/>
          </p:nvSpPr>
          <p:spPr bwMode="auto">
            <a:xfrm>
              <a:off x="1834385" y="3853425"/>
              <a:ext cx="72000" cy="720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20" name="Oval 19"/>
            <p:cNvSpPr/>
            <p:nvPr/>
          </p:nvSpPr>
          <p:spPr bwMode="auto">
            <a:xfrm>
              <a:off x="2397660" y="3842580"/>
              <a:ext cx="72000" cy="720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21" name="Oval 20"/>
            <p:cNvSpPr/>
            <p:nvPr/>
          </p:nvSpPr>
          <p:spPr bwMode="auto">
            <a:xfrm>
              <a:off x="2154750" y="3921395"/>
              <a:ext cx="72000" cy="720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22" name="Oval 21"/>
            <p:cNvSpPr/>
            <p:nvPr/>
          </p:nvSpPr>
          <p:spPr bwMode="auto">
            <a:xfrm>
              <a:off x="2077100" y="3565839"/>
              <a:ext cx="72000" cy="720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653341" y="2950864"/>
            <a:ext cx="1457325" cy="1457325"/>
            <a:chOff x="1219200" y="2800350"/>
            <a:chExt cx="1943100" cy="1943100"/>
          </a:xfrm>
        </p:grpSpPr>
        <p:pic>
          <p:nvPicPr>
            <p:cNvPr id="24" name="Picture 23" descr="File:Bullseye1.png - Wikimedia Commons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200" y="2800350"/>
              <a:ext cx="1943100" cy="1943100"/>
            </a:xfrm>
            <a:prstGeom prst="rect">
              <a:avLst/>
            </a:prstGeom>
          </p:spPr>
        </p:pic>
        <p:sp>
          <p:nvSpPr>
            <p:cNvPr id="25" name="Oval 24"/>
            <p:cNvSpPr/>
            <p:nvPr/>
          </p:nvSpPr>
          <p:spPr bwMode="auto">
            <a:xfrm>
              <a:off x="2686050" y="3408240"/>
              <a:ext cx="72000" cy="720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26" name="Oval 25"/>
            <p:cNvSpPr/>
            <p:nvPr/>
          </p:nvSpPr>
          <p:spPr bwMode="auto">
            <a:xfrm>
              <a:off x="2731380" y="3584355"/>
              <a:ext cx="72000" cy="720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27" name="Oval 26"/>
            <p:cNvSpPr/>
            <p:nvPr/>
          </p:nvSpPr>
          <p:spPr bwMode="auto">
            <a:xfrm>
              <a:off x="2649075" y="3520440"/>
              <a:ext cx="72000" cy="720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28" name="Oval 27"/>
            <p:cNvSpPr/>
            <p:nvPr/>
          </p:nvSpPr>
          <p:spPr bwMode="auto">
            <a:xfrm>
              <a:off x="2729670" y="3484440"/>
              <a:ext cx="72000" cy="720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29" name="Oval 28"/>
            <p:cNvSpPr/>
            <p:nvPr/>
          </p:nvSpPr>
          <p:spPr bwMode="auto">
            <a:xfrm>
              <a:off x="2810265" y="3548355"/>
              <a:ext cx="72000" cy="720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297784" y="2950864"/>
            <a:ext cx="1457325" cy="1457325"/>
            <a:chOff x="1219200" y="2800350"/>
            <a:chExt cx="1943100" cy="1943100"/>
          </a:xfrm>
        </p:grpSpPr>
        <p:pic>
          <p:nvPicPr>
            <p:cNvPr id="31" name="Picture 30" descr="File:Bullseye1.png - Wikimedia Commons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200" y="2800350"/>
              <a:ext cx="1943100" cy="1943100"/>
            </a:xfrm>
            <a:prstGeom prst="rect">
              <a:avLst/>
            </a:prstGeom>
          </p:spPr>
        </p:pic>
        <p:sp>
          <p:nvSpPr>
            <p:cNvPr id="32" name="Oval 31"/>
            <p:cNvSpPr/>
            <p:nvPr/>
          </p:nvSpPr>
          <p:spPr bwMode="auto">
            <a:xfrm>
              <a:off x="1710840" y="3102585"/>
              <a:ext cx="72000" cy="720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33" name="Oval 32"/>
            <p:cNvSpPr/>
            <p:nvPr/>
          </p:nvSpPr>
          <p:spPr bwMode="auto">
            <a:xfrm>
              <a:off x="1482240" y="4047465"/>
              <a:ext cx="72000" cy="720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34" name="Oval 33"/>
            <p:cNvSpPr/>
            <p:nvPr/>
          </p:nvSpPr>
          <p:spPr bwMode="auto">
            <a:xfrm>
              <a:off x="1842795" y="4048295"/>
              <a:ext cx="72000" cy="720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35" name="Oval 34"/>
            <p:cNvSpPr/>
            <p:nvPr/>
          </p:nvSpPr>
          <p:spPr bwMode="auto">
            <a:xfrm>
              <a:off x="1339635" y="3668100"/>
              <a:ext cx="72000" cy="720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36" name="Oval 35"/>
            <p:cNvSpPr/>
            <p:nvPr/>
          </p:nvSpPr>
          <p:spPr bwMode="auto">
            <a:xfrm>
              <a:off x="1558440" y="3539415"/>
              <a:ext cx="72000" cy="720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1355879" y="4386871"/>
            <a:ext cx="14991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00B050"/>
                </a:solidFill>
                <a:latin typeface="Times New Roman" charset="0"/>
              </a:rPr>
              <a:t>high accuracy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00B050"/>
                </a:solidFill>
                <a:latin typeface="Times New Roman" charset="0"/>
              </a:rPr>
              <a:t>high precision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031353" y="4386871"/>
            <a:ext cx="14734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00B050"/>
                </a:solidFill>
                <a:latin typeface="Times New Roman" charset="0"/>
              </a:rPr>
              <a:t>high accuracy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FF0000"/>
                </a:solidFill>
                <a:latin typeface="Times New Roman" charset="0"/>
              </a:rPr>
              <a:t>low precision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628681" y="4386871"/>
            <a:ext cx="14991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FF0000"/>
                </a:solidFill>
                <a:latin typeface="Times New Roman" charset="0"/>
              </a:rPr>
              <a:t>low accuracy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00B050"/>
                </a:solidFill>
                <a:latin typeface="Times New Roman" charset="0"/>
              </a:rPr>
              <a:t>high precision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304154" y="4386871"/>
            <a:ext cx="14350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FF0000"/>
                </a:solidFill>
                <a:latin typeface="Times New Roman" charset="0"/>
              </a:rPr>
              <a:t>low accuracy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FF0000"/>
                </a:solidFill>
                <a:latin typeface="Times New Roman" charset="0"/>
              </a:rPr>
              <a:t>low precision</a:t>
            </a:r>
          </a:p>
        </p:txBody>
      </p:sp>
    </p:spTree>
    <p:extLst>
      <p:ext uri="{BB962C8B-B14F-4D97-AF65-F5344CB8AC3E}">
        <p14:creationId xmlns:p14="http://schemas.microsoft.com/office/powerpoint/2010/main" val="9485946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914400"/>
            <a:ext cx="6743700" cy="857250"/>
          </a:xfrm>
        </p:spPr>
        <p:txBody>
          <a:bodyPr/>
          <a:lstStyle/>
          <a:p>
            <a:r>
              <a:rPr lang="en-GB" dirty="0"/>
              <a:t>Precision, Accuracy and Resolution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5900" y="1657350"/>
            <a:ext cx="6343650" cy="3086100"/>
          </a:xfrm>
        </p:spPr>
        <p:txBody>
          <a:bodyPr/>
          <a:lstStyle/>
          <a:p>
            <a:pPr marL="0" indent="0">
              <a:buNone/>
            </a:pPr>
            <a:r>
              <a:rPr lang="en-GB" sz="1800" dirty="0"/>
              <a:t>Resolution – The smallest measurable interval.</a:t>
            </a:r>
          </a:p>
          <a:p>
            <a:pPr marL="0" indent="0">
              <a:buNone/>
            </a:pPr>
            <a:r>
              <a:rPr lang="en-GB" sz="1800" dirty="0"/>
              <a:t>The resolution sets an upper limit on the precision.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F44405D-1220-D645-9E90-01DE1C7E4AB3}" type="slidenum">
              <a:rPr lang="en-US">
                <a:solidFill>
                  <a:srgbClr val="000000"/>
                </a:solidFill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0" r="15476"/>
          <a:stretch/>
        </p:blipFill>
        <p:spPr>
          <a:xfrm>
            <a:off x="1485900" y="2628900"/>
            <a:ext cx="2686050" cy="162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6" r="16528"/>
          <a:stretch/>
        </p:blipFill>
        <p:spPr>
          <a:xfrm>
            <a:off x="4819650" y="2628900"/>
            <a:ext cx="2686050" cy="1620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77397" y="4248901"/>
            <a:ext cx="1576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00B050"/>
                </a:solidFill>
                <a:latin typeface="Times New Roman" charset="0"/>
              </a:rPr>
              <a:t>high resolution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11147" y="4244341"/>
            <a:ext cx="151195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FF0000"/>
                </a:solidFill>
                <a:latin typeface="Times New Roman" charset="0"/>
              </a:rPr>
              <a:t>low resolution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1482090" y="4819189"/>
            <a:ext cx="634365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Ø"/>
              <a:defRPr sz="2000">
                <a:solidFill>
                  <a:schemeClr val="tx1"/>
                </a:solidFill>
                <a:latin typeface="Arial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Arial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Arial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defTabSz="685800">
              <a:buNone/>
            </a:pPr>
            <a:r>
              <a:rPr lang="en-GB" sz="1800" kern="0" dirty="0">
                <a:solidFill>
                  <a:srgbClr val="000000"/>
                </a:solidFill>
              </a:rPr>
              <a:t>In our experiments, resolution many times is determined by clock frequency (directly or indirectly)</a:t>
            </a:r>
          </a:p>
        </p:txBody>
      </p:sp>
    </p:spTree>
    <p:extLst>
      <p:ext uri="{BB962C8B-B14F-4D97-AF65-F5344CB8AC3E}">
        <p14:creationId xmlns:p14="http://schemas.microsoft.com/office/powerpoint/2010/main" val="30413359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314450"/>
            <a:ext cx="6858000" cy="857250"/>
          </a:xfrm>
        </p:spPr>
        <p:txBody>
          <a:bodyPr/>
          <a:lstStyle/>
          <a:p>
            <a:r>
              <a:rPr lang="en-GB" dirty="0"/>
              <a:t>Bandwidth, Throughput and </a:t>
            </a:r>
            <a:r>
              <a:rPr lang="en-GB" dirty="0" err="1"/>
              <a:t>Goodput</a:t>
            </a:r>
            <a:r>
              <a:rPr lang="en-GB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4450" y="2171700"/>
            <a:ext cx="6686550" cy="3086100"/>
          </a:xfrm>
        </p:spPr>
        <p:txBody>
          <a:bodyPr/>
          <a:lstStyle/>
          <a:p>
            <a:r>
              <a:rPr lang="en-GB" sz="1800" dirty="0"/>
              <a:t>Bandwidth – how much data can pass through a channel.</a:t>
            </a:r>
          </a:p>
          <a:p>
            <a:r>
              <a:rPr lang="en-GB" sz="1800" dirty="0"/>
              <a:t>Throughput – how much data actually travels through a channel.</a:t>
            </a:r>
          </a:p>
          <a:p>
            <a:r>
              <a:rPr lang="en-GB" sz="1800" dirty="0" err="1"/>
              <a:t>Goodput</a:t>
            </a:r>
            <a:r>
              <a:rPr lang="en-GB" sz="1800" dirty="0"/>
              <a:t> is often referred to as application level throughput.</a:t>
            </a:r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r>
              <a:rPr lang="en-GB" sz="1800" dirty="0"/>
              <a:t>But bandwidth can be limited below link’s capacity and vary over time, throughput can be measured differently from bandwidth etc…..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F44405D-1220-D645-9E90-01DE1C7E4AB3}" type="slidenum">
              <a:rPr lang="en-US">
                <a:solidFill>
                  <a:srgbClr val="000000"/>
                </a:solidFill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232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314450"/>
            <a:ext cx="6858000" cy="857250"/>
          </a:xfrm>
        </p:spPr>
        <p:txBody>
          <a:bodyPr/>
          <a:lstStyle/>
          <a:p>
            <a:r>
              <a:rPr lang="en-GB" dirty="0"/>
              <a:t>Speed and Bandwidth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4450" y="2171700"/>
            <a:ext cx="6686550" cy="3086100"/>
          </a:xfrm>
        </p:spPr>
        <p:txBody>
          <a:bodyPr/>
          <a:lstStyle/>
          <a:p>
            <a:r>
              <a:rPr lang="en-GB" sz="1800" dirty="0"/>
              <a:t>Higher bandwidth does not necessarily mean higher speed</a:t>
            </a:r>
          </a:p>
          <a:p>
            <a:pPr marL="0" indent="0">
              <a:buNone/>
            </a:pPr>
            <a:endParaRPr lang="en-GB" sz="1800" dirty="0"/>
          </a:p>
          <a:p>
            <a:r>
              <a:rPr lang="en-GB" sz="1800" dirty="0"/>
              <a:t>E.g. can mean the aggregation of links</a:t>
            </a:r>
          </a:p>
          <a:p>
            <a:pPr lvl="1"/>
            <a:r>
              <a:rPr lang="en-GB" sz="1800" dirty="0"/>
              <a:t>100G = 2x50G or 4x25G or 10x10G</a:t>
            </a:r>
          </a:p>
          <a:p>
            <a:pPr lvl="1"/>
            <a:r>
              <a:rPr lang="en-GB" sz="1800" dirty="0"/>
              <a:t>A very common practice in interconnects</a:t>
            </a:r>
          </a:p>
          <a:p>
            <a:endParaRPr lang="en-GB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F44405D-1220-D645-9E90-01DE1C7E4AB3}" type="slidenum">
              <a:rPr lang="en-US">
                <a:solidFill>
                  <a:srgbClr val="000000"/>
                </a:solidFill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028" name="Picture 4" descr="Shinkansen - Wikipedia">
            <a:extLst>
              <a:ext uri="{FF2B5EF4-FFF2-40B4-BE49-F238E27FC236}">
                <a16:creationId xmlns:a16="http://schemas.microsoft.com/office/drawing/2014/main" id="{557A08BA-970D-924C-BBE5-9B601F1EA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3919904"/>
            <a:ext cx="2171700" cy="1336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F4602C3C-94B7-9442-837C-CEEA9F5C1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0496" y="3084635"/>
            <a:ext cx="1620422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eijing motorway in 50 lane traffic jam as week-long National Day holiday  wraps up | Daily Mail Online">
            <a:extLst>
              <a:ext uri="{FF2B5EF4-FFF2-40B4-BE49-F238E27FC236}">
                <a16:creationId xmlns:a16="http://schemas.microsoft.com/office/drawing/2014/main" id="{23B504D1-B162-0C44-B15E-D8C29717D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006" y="3921369"/>
            <a:ext cx="2171700" cy="1356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52659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RTT, Latency and FCT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7350" y="2171700"/>
            <a:ext cx="5829300" cy="3257550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Measures of time:</a:t>
            </a:r>
          </a:p>
          <a:p>
            <a:r>
              <a:rPr lang="en-GB" dirty="0"/>
              <a:t>Latency – The time interval between two events.</a:t>
            </a:r>
          </a:p>
          <a:p>
            <a:r>
              <a:rPr lang="en-GB" dirty="0"/>
              <a:t>Round Trip Time (RTT) – The time interval between a signal being transmitted and a reply is being received.</a:t>
            </a:r>
          </a:p>
          <a:p>
            <a:r>
              <a:rPr lang="en-GB" dirty="0"/>
              <a:t>Flow Completion Time (FCT) – The lifetime of a flow.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F44405D-1220-D645-9E90-01DE1C7E4AB3}" type="slidenum">
              <a:rPr lang="en-US">
                <a:solidFill>
                  <a:srgbClr val="000000"/>
                </a:solidFill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1698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Performance Metrics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Throughput, FCT etc. are measures of </a:t>
            </a:r>
            <a:r>
              <a:rPr lang="en-GB" i="1" dirty="0"/>
              <a:t>Performance.</a:t>
            </a:r>
          </a:p>
          <a:p>
            <a:pPr marL="0" indent="0">
              <a:buNone/>
            </a:pPr>
            <a:endParaRPr lang="en-GB" i="1" dirty="0"/>
          </a:p>
          <a:p>
            <a:r>
              <a:rPr lang="en-GB" dirty="0"/>
              <a:t>Bandwidth, RTT, packet loss etc. don’t indicate (directly) how good or bad the application / system / network perform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F44405D-1220-D645-9E90-01DE1C7E4AB3}" type="slidenum">
              <a:rPr lang="en-US">
                <a:solidFill>
                  <a:srgbClr val="000000"/>
                </a:solidFill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0316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Example: The Effect of Latency on Application’s Performance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F44405D-1220-D645-9E90-01DE1C7E4AB3}" type="slidenum">
              <a:rPr lang="en-US">
                <a:solidFill>
                  <a:srgbClr val="000000"/>
                </a:solidFill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950" y="2146301"/>
            <a:ext cx="5007267" cy="3226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4605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44405D-1220-D645-9E90-01DE1C7E4AB3}" type="slidenum">
              <a:rPr lang="en-US" smtClean="0"/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53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/>
              <a:t>Some logistics for </a:t>
            </a:r>
            <a:r>
              <a:rPr lang="en-US" dirty="0" err="1"/>
              <a:t>Michaelmas</a:t>
            </a:r>
            <a:r>
              <a:rPr lang="en-US" dirty="0"/>
              <a:t> 2022-2023</a:t>
            </a:r>
            <a:endParaRPr lang="en-US" sz="2400" dirty="0"/>
          </a:p>
        </p:txBody>
      </p:sp>
      <p:sp>
        <p:nvSpPr>
          <p:cNvPr id="225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41664" y="1915390"/>
            <a:ext cx="7772400" cy="4114800"/>
          </a:xfrm>
        </p:spPr>
        <p:txBody>
          <a:bodyPr/>
          <a:lstStyle/>
          <a:p>
            <a:pPr>
              <a:lnSpc>
                <a:spcPct val="80000"/>
              </a:lnSpc>
              <a:buFont typeface="Wingdings" charset="2"/>
              <a:buNone/>
            </a:pPr>
            <a:r>
              <a:rPr lang="en-US" sz="1800" b="1" dirty="0">
                <a:solidFill>
                  <a:schemeClr val="accent2"/>
                </a:solidFill>
              </a:rPr>
              <a:t>Web page: </a:t>
            </a:r>
            <a:r>
              <a:rPr lang="en-US" sz="1600" dirty="0">
                <a:solidFill>
                  <a:srgbClr val="000099"/>
                </a:solidFill>
                <a:hlinkClick r:id="rId3"/>
              </a:rPr>
              <a:t>http://www.cl.cam.ac.uk/teaching/current/P51/</a:t>
            </a:r>
            <a:endParaRPr lang="en-US" sz="1600" dirty="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  <a:buFont typeface="Wingdings" charset="2"/>
              <a:buNone/>
            </a:pPr>
            <a:endParaRPr lang="en-US" sz="1600" dirty="0"/>
          </a:p>
          <a:p>
            <a:pPr>
              <a:lnSpc>
                <a:spcPct val="80000"/>
              </a:lnSpc>
              <a:buNone/>
            </a:pPr>
            <a:r>
              <a:rPr lang="en-US" sz="1800" b="1" dirty="0">
                <a:solidFill>
                  <a:schemeClr val="accent2"/>
                </a:solidFill>
              </a:rPr>
              <a:t>Repository: </a:t>
            </a:r>
            <a:r>
              <a:rPr lang="en-US" sz="1600" dirty="0">
                <a:hlinkClick r:id="rId4"/>
              </a:rPr>
              <a:t>https://github.com/cucl-srg/P51a/</a:t>
            </a:r>
            <a:r>
              <a:rPr lang="en-US" sz="1600" dirty="0"/>
              <a:t>  NOTE THE ‘a’.    Work in progress</a:t>
            </a:r>
          </a:p>
          <a:p>
            <a:pPr>
              <a:lnSpc>
                <a:spcPct val="80000"/>
              </a:lnSpc>
              <a:buFont typeface="Wingdings" charset="2"/>
              <a:buNone/>
            </a:pPr>
            <a:endParaRPr lang="en-US" sz="1800" b="1" dirty="0"/>
          </a:p>
          <a:p>
            <a:pPr>
              <a:lnSpc>
                <a:spcPct val="80000"/>
              </a:lnSpc>
              <a:buFont typeface="Wingdings" charset="2"/>
              <a:buNone/>
            </a:pPr>
            <a:r>
              <a:rPr lang="en-US" sz="1800" b="1" dirty="0">
                <a:solidFill>
                  <a:schemeClr val="accent2"/>
                </a:solidFill>
              </a:rPr>
              <a:t>Moodle:</a:t>
            </a:r>
            <a:r>
              <a:rPr lang="en-US" sz="1600" i="1" dirty="0"/>
              <a:t>	</a:t>
            </a:r>
            <a:r>
              <a:rPr lang="en-US" sz="1600" i="1" dirty="0">
                <a:hlinkClick r:id="rId5"/>
              </a:rPr>
              <a:t>https://</a:t>
            </a:r>
            <a:r>
              <a:rPr lang="en-US" sz="1600" i="1" dirty="0" err="1">
                <a:hlinkClick r:id="rId5"/>
              </a:rPr>
              <a:t>www.vle.cam.ac.uk</a:t>
            </a:r>
            <a:r>
              <a:rPr lang="en-US" sz="1600" i="1" dirty="0">
                <a:hlinkClick r:id="rId5"/>
              </a:rPr>
              <a:t>/course/</a:t>
            </a:r>
            <a:r>
              <a:rPr lang="en-US" sz="1600" i="1" dirty="0" err="1">
                <a:hlinkClick r:id="rId5"/>
              </a:rPr>
              <a:t>view.php?id</a:t>
            </a:r>
            <a:r>
              <a:rPr lang="en-US" sz="1600" i="1" dirty="0">
                <a:hlinkClick r:id="rId5"/>
              </a:rPr>
              <a:t>=245002</a:t>
            </a:r>
            <a:endParaRPr lang="en-US" sz="1600" i="1" dirty="0"/>
          </a:p>
          <a:p>
            <a:pPr>
              <a:lnSpc>
                <a:spcPct val="80000"/>
              </a:lnSpc>
              <a:buFont typeface="Wingdings" charset="2"/>
              <a:buNone/>
            </a:pPr>
            <a:endParaRPr lang="en-US" sz="1600" i="1" dirty="0">
              <a:solidFill>
                <a:srgbClr val="3366FF"/>
              </a:solidFill>
            </a:endParaRPr>
          </a:p>
          <a:p>
            <a:pPr>
              <a:lnSpc>
                <a:spcPct val="80000"/>
              </a:lnSpc>
              <a:buFont typeface="Wingdings" charset="2"/>
              <a:buNone/>
            </a:pPr>
            <a:r>
              <a:rPr lang="en-US" sz="1800" b="1" dirty="0">
                <a:solidFill>
                  <a:schemeClr val="accent2"/>
                </a:solidFill>
              </a:rPr>
              <a:t>Grades:</a:t>
            </a:r>
            <a:r>
              <a:rPr lang="en-US" sz="1600" i="1" dirty="0">
                <a:solidFill>
                  <a:schemeClr val="accent2"/>
                </a:solidFill>
              </a:rPr>
              <a:t> </a:t>
            </a:r>
          </a:p>
          <a:p>
            <a:pPr>
              <a:lnSpc>
                <a:spcPct val="80000"/>
              </a:lnSpc>
              <a:buFont typeface="Wingdings" charset="2"/>
              <a:buNone/>
            </a:pPr>
            <a:r>
              <a:rPr lang="en-US" sz="1600" i="1" dirty="0">
                <a:solidFill>
                  <a:schemeClr val="accent2"/>
                </a:solidFill>
              </a:rPr>
              <a:t>	</a:t>
            </a:r>
            <a:r>
              <a:rPr lang="en-US" sz="1600" i="1" dirty="0"/>
              <a:t>MPhil (ACS) – Mark out of 100</a:t>
            </a:r>
          </a:p>
          <a:p>
            <a:pPr>
              <a:lnSpc>
                <a:spcPct val="80000"/>
              </a:lnSpc>
              <a:buFont typeface="Wingdings" charset="2"/>
              <a:buNone/>
            </a:pPr>
            <a:r>
              <a:rPr lang="en-US" sz="1600" i="1" dirty="0"/>
              <a:t>	All others (DTC/CDT) – Mark out of 100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2857500" y="6248400"/>
            <a:ext cx="3429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/>
              <a:t>Networking and Systems Measurements (L50)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90418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Example: The Effect of Latency on Application’s Performance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F44405D-1220-D645-9E90-01DE1C7E4AB3}" type="slidenum">
              <a:rPr lang="en-US">
                <a:solidFill>
                  <a:srgbClr val="000000"/>
                </a:solidFill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40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950" y="2146301"/>
            <a:ext cx="5007267" cy="3226741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 bwMode="auto">
          <a:xfrm>
            <a:off x="628650" y="3352799"/>
            <a:ext cx="7258050" cy="5715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 flipV="1">
            <a:off x="5984124" y="457200"/>
            <a:ext cx="58654" cy="491584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1371601" y="2686051"/>
            <a:ext cx="3168650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 err="1">
                <a:solidFill>
                  <a:srgbClr val="000000"/>
                </a:solidFill>
                <a:latin typeface="Times New Roman" charset="0"/>
              </a:rPr>
              <a:t>Memcached</a:t>
            </a:r>
            <a:r>
              <a:rPr lang="en-GB" dirty="0">
                <a:solidFill>
                  <a:srgbClr val="000000"/>
                </a:solidFill>
                <a:latin typeface="Times New Roman" charset="0"/>
              </a:rPr>
              <a:t> Server performance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000000"/>
                </a:solidFill>
                <a:latin typeface="Times New Roman" charset="0"/>
              </a:rPr>
              <a:t>drops to 60% with the addition 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000000"/>
                </a:solidFill>
                <a:latin typeface="Times New Roman" charset="0"/>
              </a:rPr>
              <a:t>of 200μs of additional latency</a:t>
            </a:r>
          </a:p>
        </p:txBody>
      </p:sp>
    </p:spTree>
    <p:extLst>
      <p:ext uri="{BB962C8B-B14F-4D97-AF65-F5344CB8AC3E}">
        <p14:creationId xmlns:p14="http://schemas.microsoft.com/office/powerpoint/2010/main" val="2167197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7350" y="2743200"/>
            <a:ext cx="5829300" cy="857250"/>
          </a:xfrm>
        </p:spPr>
        <p:txBody>
          <a:bodyPr/>
          <a:lstStyle/>
          <a:p>
            <a:r>
              <a:rPr lang="en-GB" dirty="0"/>
              <a:t>Types of Measurements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35570E3-CCF8-784A-BFDB-F5C9D5995175}" type="slidenum">
              <a:rPr lang="en-US">
                <a:solidFill>
                  <a:srgbClr val="000000"/>
                </a:solidFill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8720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Measurement Techniques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67741" y="2167544"/>
            <a:ext cx="5829300" cy="3086100"/>
          </a:xfrm>
        </p:spPr>
        <p:txBody>
          <a:bodyPr/>
          <a:lstStyle/>
          <a:p>
            <a:r>
              <a:rPr lang="en-GB" dirty="0"/>
              <a:t>Active </a:t>
            </a:r>
          </a:p>
          <a:p>
            <a:pPr lvl="1"/>
            <a:r>
              <a:rPr lang="en-GB" sz="2100" dirty="0"/>
              <a:t>Issue probe, Analyse response</a:t>
            </a:r>
          </a:p>
          <a:p>
            <a:pPr marL="342900" lvl="1" indent="0">
              <a:buNone/>
            </a:pPr>
            <a:endParaRPr lang="en-GB" dirty="0"/>
          </a:p>
          <a:p>
            <a:r>
              <a:rPr lang="en-GB" dirty="0"/>
              <a:t>Passive</a:t>
            </a:r>
          </a:p>
          <a:p>
            <a:pPr lvl="1"/>
            <a:r>
              <a:rPr lang="en-GB" sz="2100" dirty="0"/>
              <a:t>Observe events</a:t>
            </a:r>
          </a:p>
          <a:p>
            <a:pPr lvl="1"/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F44405D-1220-D645-9E90-01DE1C7E4AB3}" type="slidenum">
              <a:rPr lang="en-US">
                <a:solidFill>
                  <a:srgbClr val="000000"/>
                </a:solidFill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7486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Example: Active vs. Passive RTT Measurement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67741" y="2167544"/>
            <a:ext cx="5829300" cy="3086100"/>
          </a:xfrm>
        </p:spPr>
        <p:txBody>
          <a:bodyPr/>
          <a:lstStyle/>
          <a:p>
            <a:r>
              <a:rPr lang="en-GB" dirty="0"/>
              <a:t>Active measurement – </a:t>
            </a:r>
            <a:r>
              <a:rPr lang="en-GB" dirty="0">
                <a:latin typeface="Courier" pitchFamily="2" charset="0"/>
              </a:rPr>
              <a:t>ping</a:t>
            </a:r>
          </a:p>
          <a:p>
            <a:pPr lvl="1"/>
            <a:r>
              <a:rPr lang="en-GB" sz="1800" dirty="0"/>
              <a:t>Sends ICMP Echo Request message</a:t>
            </a:r>
          </a:p>
          <a:p>
            <a:pPr lvl="1"/>
            <a:r>
              <a:rPr lang="en-GB" sz="1800" dirty="0"/>
              <a:t>Waits for Echo Reply message</a:t>
            </a:r>
          </a:p>
          <a:p>
            <a:pPr lvl="1"/>
            <a:r>
              <a:rPr lang="en-GB" sz="1800" dirty="0"/>
              <a:t>RTT is the time gap between the request and the reply.</a:t>
            </a:r>
          </a:p>
          <a:p>
            <a:r>
              <a:rPr lang="en-GB" dirty="0"/>
              <a:t>Passive measurement – </a:t>
            </a:r>
            <a:r>
              <a:rPr lang="en-GB" dirty="0" err="1">
                <a:latin typeface="Courier" pitchFamily="2" charset="0"/>
              </a:rPr>
              <a:t>tcptrace</a:t>
            </a:r>
            <a:endParaRPr lang="en-GB" dirty="0">
              <a:latin typeface="Courier" pitchFamily="2" charset="0"/>
            </a:endParaRPr>
          </a:p>
          <a:p>
            <a:pPr lvl="1"/>
            <a:r>
              <a:rPr lang="en-GB" sz="1800" dirty="0"/>
              <a:t>Uses TCP dump files </a:t>
            </a:r>
          </a:p>
          <a:p>
            <a:pPr lvl="1"/>
            <a:r>
              <a:rPr lang="en-GB" sz="1800" dirty="0"/>
              <a:t>Calculates RTT according to timestamps logged in the dump.</a:t>
            </a:r>
          </a:p>
          <a:p>
            <a:pPr lvl="1"/>
            <a:endParaRPr lang="en-GB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F44405D-1220-D645-9E90-01DE1C7E4AB3}" type="slidenum">
              <a:rPr lang="en-US">
                <a:solidFill>
                  <a:srgbClr val="000000"/>
                </a:solidFill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6016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Comparison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F44405D-1220-D645-9E90-01DE1C7E4AB3}" type="slidenum">
              <a:rPr lang="en-US">
                <a:solidFill>
                  <a:srgbClr val="000000"/>
                </a:solidFill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44</a:t>
            </a:fld>
            <a:endParaRPr lang="en-US">
              <a:solidFill>
                <a:srgbClr val="000000"/>
              </a:solidFill>
            </a:endParaRP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</p:nvPr>
        </p:nvGraphicFramePr>
        <p:xfrm>
          <a:off x="1485900" y="2343150"/>
          <a:ext cx="6172200" cy="2331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6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86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GB" sz="1500" b="0" i="0" dirty="0">
                          <a:latin typeface="Arial" panose="020B0604020202020204" pitchFamily="34" charset="0"/>
                        </a:rPr>
                        <a:t>Passive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0" i="0" dirty="0">
                          <a:latin typeface="Arial" panose="020B0604020202020204" pitchFamily="34" charset="0"/>
                        </a:rPr>
                        <a:t>Active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5780">
                <a:tc>
                  <a:txBody>
                    <a:bodyPr/>
                    <a:lstStyle/>
                    <a:p>
                      <a:r>
                        <a:rPr lang="en-GB" sz="1500" b="0" i="0" u="none" strike="noStrike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Can only measure in the presence of activity / traffic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b="0" i="0" dirty="0">
                          <a:latin typeface="Arial" panose="020B0604020202020204" pitchFamily="34" charset="0"/>
                        </a:rPr>
                        <a:t>Measures even when tapping</a:t>
                      </a:r>
                    </a:p>
                    <a:p>
                      <a:pPr algn="l"/>
                      <a:r>
                        <a:rPr lang="en-GB" sz="1500" b="0" i="0" dirty="0">
                          <a:latin typeface="Arial" panose="020B0604020202020204" pitchFamily="34" charset="0"/>
                        </a:rPr>
                        <a:t>activity / traffic is not possible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4380">
                <a:tc>
                  <a:txBody>
                    <a:bodyPr/>
                    <a:lstStyle/>
                    <a:p>
                      <a:r>
                        <a:rPr lang="en-GB" sz="1500" b="0" i="0" u="none" strike="noStrike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Measures user experience, behaviour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0" i="0" u="none" strike="noStrike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Measures protocol exchanges</a:t>
                      </a:r>
                      <a:endParaRPr lang="en-GB" sz="1500" b="0" i="0" dirty="0"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b="0" i="0" dirty="0">
                          <a:latin typeface="Arial" panose="020B0604020202020204" pitchFamily="34" charset="0"/>
                        </a:rPr>
                        <a:t>Measures system, network, application performance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438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0" i="0" u="none" strike="noStrike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Raise privacy concerns</a:t>
                      </a:r>
                      <a:endParaRPr lang="en-GB" sz="1500" b="0" i="0" dirty="0"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b="0" i="0" dirty="0">
                          <a:latin typeface="Arial" panose="020B0604020202020204" pitchFamily="34" charset="0"/>
                        </a:rPr>
                        <a:t>Adds probing load:</a:t>
                      </a:r>
                    </a:p>
                    <a:p>
                      <a:pPr algn="l"/>
                      <a:r>
                        <a:rPr lang="en-GB" sz="1500" b="0" i="0" dirty="0">
                          <a:latin typeface="Arial" panose="020B0604020202020204" pitchFamily="34" charset="0"/>
                        </a:rPr>
                        <a:t>- Overload system/network</a:t>
                      </a:r>
                    </a:p>
                    <a:p>
                      <a:pPr algn="l"/>
                      <a:r>
                        <a:rPr lang="en-GB" sz="1500" b="0" i="0" dirty="0">
                          <a:latin typeface="Arial" panose="020B0604020202020204" pitchFamily="34" charset="0"/>
                        </a:rPr>
                        <a:t>- May bias inferences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119007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7350" y="1143000"/>
            <a:ext cx="5829300" cy="857250"/>
          </a:xfrm>
        </p:spPr>
        <p:txBody>
          <a:bodyPr/>
          <a:lstStyle/>
          <a:p>
            <a:r>
              <a:rPr lang="en-GB" dirty="0"/>
              <a:t>Measurement Vantage Point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6380" y="2000250"/>
            <a:ext cx="6111240" cy="3086100"/>
          </a:xfrm>
        </p:spPr>
        <p:txBody>
          <a:bodyPr/>
          <a:lstStyle/>
          <a:p>
            <a:r>
              <a:rPr lang="en-GB" sz="1800" dirty="0"/>
              <a:t>Point where measurement host connects to system / network</a:t>
            </a:r>
          </a:p>
          <a:p>
            <a:r>
              <a:rPr lang="en-GB" sz="1800" dirty="0"/>
              <a:t>Observations often depend on vantage point</a:t>
            </a:r>
          </a:p>
          <a:p>
            <a:pPr lvl="1"/>
            <a:r>
              <a:rPr lang="en-GB" sz="1800" dirty="0"/>
              <a:t>Do you have enough vantage points?</a:t>
            </a:r>
          </a:p>
          <a:p>
            <a:pPr lvl="1"/>
            <a:r>
              <a:rPr lang="en-GB" sz="1800" dirty="0"/>
              <a:t>How are the vantage points distributed?</a:t>
            </a:r>
          </a:p>
          <a:p>
            <a:r>
              <a:rPr lang="en-GB" dirty="0"/>
              <a:t>Can affect, e.g.:</a:t>
            </a:r>
          </a:p>
          <a:p>
            <a:pPr lvl="1"/>
            <a:r>
              <a:rPr lang="en-GB" sz="1800" dirty="0"/>
              <a:t>Topology discovery</a:t>
            </a:r>
          </a:p>
          <a:p>
            <a:pPr lvl="1"/>
            <a:r>
              <a:rPr lang="en-GB" sz="1800" dirty="0"/>
              <a:t>Bandwidth analysis</a:t>
            </a:r>
          </a:p>
          <a:p>
            <a:pPr lvl="1"/>
            <a:endParaRPr lang="en-GB" sz="1800" dirty="0"/>
          </a:p>
          <a:p>
            <a:pPr lvl="1"/>
            <a:endParaRPr lang="en-GB" sz="1350" dirty="0"/>
          </a:p>
          <a:p>
            <a:pPr lvl="1"/>
            <a:endParaRPr lang="en-GB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F44405D-1220-D645-9E90-01DE1C7E4AB3}" type="slidenum">
              <a:rPr lang="en-US">
                <a:solidFill>
                  <a:srgbClr val="000000"/>
                </a:solidFill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0981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Possible Vantage Points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End-hosts </a:t>
            </a:r>
          </a:p>
          <a:p>
            <a:pPr lvl="1"/>
            <a:r>
              <a:rPr lang="en-GB" sz="1800" dirty="0"/>
              <a:t>Active measurements of end-to-end paths</a:t>
            </a:r>
          </a:p>
          <a:p>
            <a:pPr lvl="1"/>
            <a:r>
              <a:rPr lang="en-GB" sz="1800" dirty="0"/>
              <a:t>Passive measurements of host’s traffic</a:t>
            </a:r>
          </a:p>
          <a:p>
            <a:r>
              <a:rPr lang="en-GB" dirty="0"/>
              <a:t>Routers/Measurement hosts in network</a:t>
            </a:r>
          </a:p>
          <a:p>
            <a:pPr lvl="1"/>
            <a:r>
              <a:rPr lang="en-GB" sz="1800" dirty="0"/>
              <a:t>Active measurements of network paths</a:t>
            </a:r>
          </a:p>
          <a:p>
            <a:pPr lvl="1"/>
            <a:r>
              <a:rPr lang="en-GB" sz="1800" dirty="0"/>
              <a:t>Passive measurements of traffic, protocol exchanges, configuration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F44405D-1220-D645-9E90-01DE1C7E4AB3}" type="slidenum">
              <a:rPr lang="en-US">
                <a:solidFill>
                  <a:srgbClr val="000000"/>
                </a:solidFill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0181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9EB32-4617-ABD8-07BA-D91F67447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Performance Networked-Systems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B2F6A-C2E8-3A96-FA95-2C00FE5EA4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209" y="1708152"/>
            <a:ext cx="8925791" cy="4067175"/>
          </a:xfrm>
        </p:spPr>
        <p:txBody>
          <a:bodyPr/>
          <a:lstStyle/>
          <a:p>
            <a:pPr marL="0" indent="0">
              <a:buNone/>
            </a:pPr>
            <a:r>
              <a:rPr lang="en-GB" b="0" i="0" dirty="0">
                <a:solidFill>
                  <a:srgbClr val="171717"/>
                </a:solidFill>
                <a:effectLst/>
                <a:latin typeface="verdana" panose="020B0604030504040204" pitchFamily="34" charset="0"/>
              </a:rPr>
              <a:t>On completion of this module, students should: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171717"/>
                </a:solidFill>
                <a:effectLst/>
                <a:latin typeface="verdana" panose="020B0604030504040204" pitchFamily="34" charset="0"/>
              </a:rPr>
              <a:t>Describe the role of high performance networked-systems and where they are used;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171717"/>
                </a:solidFill>
                <a:effectLst/>
                <a:latin typeface="verdana" panose="020B0604030504040204" pitchFamily="34" charset="0"/>
              </a:rPr>
              <a:t>Develop an appreciation of best-practices by performing hands-on measurement and analysis;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171717"/>
                </a:solidFill>
                <a:effectLst/>
                <a:latin typeface="verdana" panose="020B0604030504040204" pitchFamily="34" charset="0"/>
              </a:rPr>
              <a:t>Understand the architecture of a high performance networked-system;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71717"/>
                </a:solidFill>
                <a:latin typeface="verdana" panose="020B0604030504040204" pitchFamily="34" charset="0"/>
              </a:rPr>
              <a:t>Understand with greater insight high performance networking devices;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171717"/>
                </a:solidFill>
                <a:effectLst/>
                <a:latin typeface="verdana" panose="020B0604030504040204" pitchFamily="34" charset="0"/>
              </a:rPr>
              <a:t>Unders</a:t>
            </a:r>
            <a:r>
              <a:rPr lang="en-GB" dirty="0">
                <a:solidFill>
                  <a:srgbClr val="171717"/>
                </a:solidFill>
                <a:latin typeface="verdana" panose="020B0604030504040204" pitchFamily="34" charset="0"/>
              </a:rPr>
              <a:t>tand challenges and solutions to high performance measurement;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71717"/>
                </a:solidFill>
                <a:latin typeface="verdana" panose="020B0604030504040204" pitchFamily="34" charset="0"/>
              </a:rPr>
              <a:t>Understand how to select or implement tools to measure high performance measurement;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71717"/>
                </a:solidFill>
                <a:latin typeface="verdana" panose="020B0604030504040204" pitchFamily="34" charset="0"/>
              </a:rPr>
              <a:t>Utilise representation techniques to understand and interpret networked-systems;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171717"/>
                </a:solidFill>
                <a:effectLst/>
                <a:latin typeface="verdana" panose="020B0604030504040204" pitchFamily="34" charset="0"/>
              </a:rPr>
              <a:t>Evaluate the performance of example high performance networked-systems</a:t>
            </a:r>
          </a:p>
          <a:p>
            <a:pPr marL="0" indent="0" algn="l">
              <a:buNone/>
            </a:pPr>
            <a:br>
              <a:rPr lang="en-GB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2411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5AE7-2572-0BDD-D892-1167420AF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Textbook</a:t>
            </a:r>
          </a:p>
        </p:txBody>
      </p:sp>
      <p:pic>
        <p:nvPicPr>
          <p:cNvPr id="5" name="Content Placeholder 4" descr="Map&#10;&#10;Description automatically generated with low confidence">
            <a:extLst>
              <a:ext uri="{FF2B5EF4-FFF2-40B4-BE49-F238E27FC236}">
                <a16:creationId xmlns:a16="http://schemas.microsoft.com/office/drawing/2014/main" id="{A941BFCB-A29C-D5F3-4E0C-BC3A88F81F4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64112" y="1708150"/>
            <a:ext cx="3150163" cy="4067175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CB0AD6-93FF-7C73-EFE2-FA8AC48B12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12227" y="1708152"/>
            <a:ext cx="4665518" cy="4067175"/>
          </a:xfrm>
        </p:spPr>
        <p:txBody>
          <a:bodyPr/>
          <a:lstStyle/>
          <a:p>
            <a:pPr marL="0" indent="0">
              <a:spcAft>
                <a:spcPts val="1950"/>
              </a:spcAft>
              <a:buNone/>
            </a:pPr>
            <a:r>
              <a:rPr lang="en-US" dirty="0"/>
              <a:t>Includes a number of discussions about getting information mostly leading to the </a:t>
            </a:r>
            <a:r>
              <a:rPr lang="en-US" b="1" i="1" dirty="0" err="1"/>
              <a:t>kutrace</a:t>
            </a:r>
            <a:r>
              <a:rPr lang="en-US" dirty="0"/>
              <a:t> tool</a:t>
            </a:r>
          </a:p>
          <a:p>
            <a:pPr marL="0" indent="0">
              <a:spcAft>
                <a:spcPts val="1950"/>
              </a:spcAft>
              <a:buNone/>
            </a:pPr>
            <a:r>
              <a:rPr lang="en-US" dirty="0"/>
              <a:t>We will </a:t>
            </a:r>
            <a:r>
              <a:rPr lang="en-US" b="1" dirty="0"/>
              <a:t>loan</a:t>
            </a:r>
            <a:r>
              <a:rPr lang="en-US" dirty="0"/>
              <a:t> you a copy for the duration of the course.</a:t>
            </a:r>
          </a:p>
          <a:p>
            <a:pPr marL="0" indent="0">
              <a:spcAft>
                <a:spcPts val="1950"/>
              </a:spcAft>
              <a:buNone/>
            </a:pPr>
            <a:r>
              <a:rPr lang="en-US" dirty="0"/>
              <a:t>The book says “Software” but don’t be fooled, computer software is our (human) gateway.</a:t>
            </a:r>
          </a:p>
          <a:p>
            <a:pPr marL="0" indent="0">
              <a:spcAft>
                <a:spcPts val="1950"/>
              </a:spcAft>
              <a:buNone/>
            </a:pPr>
            <a:r>
              <a:rPr lang="en-US" dirty="0"/>
              <a:t>If the </a:t>
            </a:r>
            <a:r>
              <a:rPr lang="en-US" b="1" dirty="0"/>
              <a:t>hardware</a:t>
            </a:r>
            <a:r>
              <a:rPr lang="en-US" dirty="0"/>
              <a:t> doesn’t make the </a:t>
            </a:r>
            <a:r>
              <a:rPr lang="en-US" b="1" dirty="0"/>
              <a:t>software</a:t>
            </a:r>
            <a:r>
              <a:rPr lang="en-US" dirty="0"/>
              <a:t> go fast – it isn’t high-performance.</a:t>
            </a:r>
          </a:p>
          <a:p>
            <a:pPr marL="0" indent="0">
              <a:spcAft>
                <a:spcPts val="1950"/>
              </a:spcAft>
              <a:buNone/>
            </a:pPr>
            <a:r>
              <a:rPr lang="en-US" dirty="0"/>
              <a:t>This book covers much more than we will have time to cover here – </a:t>
            </a:r>
            <a:r>
              <a:rPr lang="en-US" b="1" dirty="0"/>
              <a:t>consider investing </a:t>
            </a:r>
            <a:r>
              <a:rPr lang="en-US" dirty="0"/>
              <a:t>in a copy </a:t>
            </a:r>
            <a:r>
              <a:rPr lang="en-US" b="1" dirty="0"/>
              <a:t>for</a:t>
            </a:r>
            <a:r>
              <a:rPr lang="en-US" dirty="0"/>
              <a:t> your </a:t>
            </a:r>
            <a:r>
              <a:rPr lang="en-US" b="1" dirty="0"/>
              <a:t>professional</a:t>
            </a:r>
            <a:r>
              <a:rPr lang="en-US" dirty="0"/>
              <a:t> </a:t>
            </a:r>
            <a:r>
              <a:rPr lang="en-US" b="1" dirty="0"/>
              <a:t>library</a:t>
            </a:r>
            <a:r>
              <a:rPr lang="en-US" dirty="0"/>
              <a:t>.</a:t>
            </a:r>
          </a:p>
          <a:p>
            <a:pPr marL="0" indent="0">
              <a:spcAft>
                <a:spcPts val="1950"/>
              </a:spcAft>
              <a:buNone/>
            </a:pPr>
            <a:r>
              <a:rPr lang="en-US" dirty="0"/>
              <a:t>Yes I </a:t>
            </a:r>
            <a:r>
              <a:rPr lang="en-US" b="1" dirty="0"/>
              <a:t>do</a:t>
            </a:r>
            <a:r>
              <a:rPr lang="en-US" dirty="0"/>
              <a:t> want the loaners back at the end of term.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56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DF287-574D-2169-F95C-A8C5CF17E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Performance Networked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906423-E8B7-599D-80BD-A85BB30D23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disks get faster</a:t>
            </a:r>
          </a:p>
          <a:p>
            <a:pPr lvl="1"/>
            <a:r>
              <a:rPr lang="en-US" dirty="0"/>
              <a:t>The CPUs get faster (at least a bit faster)</a:t>
            </a:r>
          </a:p>
          <a:p>
            <a:pPr lvl="2"/>
            <a:r>
              <a:rPr lang="en-US" dirty="0"/>
              <a:t>The Memory get faster</a:t>
            </a:r>
          </a:p>
          <a:p>
            <a:pPr lvl="3"/>
            <a:r>
              <a:rPr lang="en-US" dirty="0"/>
              <a:t>The Networks get faster – a lot faster</a:t>
            </a:r>
          </a:p>
          <a:p>
            <a:pPr lvl="3"/>
            <a:endParaRPr lang="en-US" dirty="0"/>
          </a:p>
          <a:p>
            <a:pPr lvl="3"/>
            <a:r>
              <a:rPr lang="en-US" dirty="0"/>
              <a:t>So why doesn’t your program go faster too?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		Because nothing is simple. Sorry.</a:t>
            </a:r>
          </a:p>
          <a:p>
            <a:pPr marL="0" indent="0">
              <a:buNone/>
            </a:pPr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219487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14C0B1-622A-7E2D-DB74-D1C614A38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Performance Networked-Systems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A86C1B-94FC-C967-0123-A744A54EA7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/>
              <a:t>High Performance….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“My system is performing badly” </a:t>
            </a:r>
          </a:p>
          <a:p>
            <a:pPr marL="0" indent="0">
              <a:buNone/>
            </a:pPr>
            <a:endParaRPr lang="en-US" sz="2000" dirty="0"/>
          </a:p>
          <a:p>
            <a:pPr marL="203592" lvl="1" indent="0" algn="r">
              <a:buNone/>
            </a:pPr>
            <a:r>
              <a:rPr lang="en-US" sz="2000" dirty="0"/>
              <a:t>“Well, how badly </a:t>
            </a:r>
            <a:r>
              <a:rPr lang="en-US" sz="2000" i="1" dirty="0"/>
              <a:t>should</a:t>
            </a:r>
            <a:r>
              <a:rPr lang="en-US" sz="2000" dirty="0"/>
              <a:t> it be performing?”</a:t>
            </a:r>
          </a:p>
          <a:p>
            <a:pPr marL="404803" lvl="2" indent="0">
              <a:buNone/>
            </a:pPr>
            <a:endParaRPr lang="en-US" sz="2000" dirty="0"/>
          </a:p>
          <a:p>
            <a:pPr marL="404803" lvl="2" indent="0">
              <a:buNone/>
            </a:pPr>
            <a:r>
              <a:rPr lang="en-US" sz="2000" dirty="0"/>
              <a:t>Just how good should your system be?</a:t>
            </a:r>
          </a:p>
          <a:p>
            <a:pPr marL="404803" lvl="2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626437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70CCE-A1B3-DD0B-EF78-9A066BF28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8258"/>
            <a:ext cx="7886700" cy="532435"/>
          </a:xfrm>
        </p:spPr>
        <p:txBody>
          <a:bodyPr>
            <a:noAutofit/>
          </a:bodyPr>
          <a:lstStyle/>
          <a:p>
            <a:r>
              <a:rPr lang="en-US" sz="2800" dirty="0"/>
              <a:t>Jeff Dean’s ‘Numbers Everyone Should Know’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87F5E516-7772-D4DD-81E5-64950E47D32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46644501"/>
              </p:ext>
            </p:extLst>
          </p:nvPr>
        </p:nvGraphicFramePr>
        <p:xfrm>
          <a:off x="617674" y="1435100"/>
          <a:ext cx="7897676" cy="3987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9876">
                  <a:extLst>
                    <a:ext uri="{9D8B030D-6E8A-4147-A177-3AD203B41FA5}">
                      <a16:colId xmlns:a16="http://schemas.microsoft.com/office/drawing/2014/main" val="1183097907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429931375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4090333007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" dirty="0"/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97540384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/>
                        <a:t>L1 cache reference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/>
                        <a:t>0.5 ns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/>
                        <a:t>O(1) ns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45089246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/>
                        <a:t>Branch </a:t>
                      </a:r>
                      <a:r>
                        <a:rPr lang="en-GB" sz="1000" dirty="0" err="1"/>
                        <a:t>mispredict</a:t>
                      </a:r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/>
                        <a:t>3.0 ns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/>
                        <a:t>O(10) ns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38538031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/>
                        <a:t>L2 cache reference</a:t>
                      </a:r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/>
                        <a:t>4.0 ns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/>
                        <a:t>O(10) ns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86219865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GB" sz="1000" dirty="0"/>
                        <a:t>Mutex lock/unlock</a:t>
                      </a:r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000" dirty="0"/>
                        <a:t>17.0 ns</a:t>
                      </a:r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/>
                        <a:t>O(10) ns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787359478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GB" sz="1000" dirty="0"/>
                        <a:t>Main memory reference</a:t>
                      </a:r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000" dirty="0"/>
                        <a:t>100.0 ns</a:t>
                      </a:r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/>
                        <a:t>O(100) ns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603395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/>
                        <a:t>Compress 1K bytes with Zippy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000" dirty="0"/>
                        <a:t>2,000.0 ns </a:t>
                      </a:r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/>
                        <a:t>O(1) us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9438599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/>
                        <a:t>Read 1 MB sequentially from memory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000" dirty="0"/>
                        <a:t>4,000.0 ns </a:t>
                      </a:r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/>
                        <a:t>O(10) us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47743329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GB" sz="1000" dirty="0"/>
                        <a:t>Send 2K bytes over 1 Gbps network</a:t>
                      </a:r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000" dirty="0"/>
                        <a:t>20,000.0 ns</a:t>
                      </a:r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/>
                        <a:t>O(10) us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83404543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/>
                        <a:t>Read 1 MB sequentially from SSD</a:t>
                      </a:r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/>
                        <a:t>62,000.0 ns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/>
                        <a:t>O(10) </a:t>
                      </a:r>
                      <a:r>
                        <a:rPr lang="en-GB" sz="1000" dirty="0" err="1"/>
                        <a:t>ms</a:t>
                      </a:r>
                      <a:endParaRPr lang="en-GB" sz="1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224893308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/>
                        <a:t>Round trip within same </a:t>
                      </a:r>
                      <a:r>
                        <a:rPr lang="en-GB" sz="1000" dirty="0" err="1"/>
                        <a:t>datacenter</a:t>
                      </a:r>
                      <a:endParaRPr lang="en-GB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/>
                        <a:t>500,000.0 ns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/>
                        <a:t>O(1) </a:t>
                      </a:r>
                      <a:r>
                        <a:rPr lang="en-GB" sz="1000" dirty="0" err="1"/>
                        <a:t>ms</a:t>
                      </a:r>
                      <a:endParaRPr lang="en-GB" sz="1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192266895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/>
                        <a:t>Read 1 MB sequentially from spinning disk</a:t>
                      </a:r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/>
                        <a:t>947,000.0 ns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/>
                        <a:t>O(10) </a:t>
                      </a:r>
                      <a:r>
                        <a:rPr lang="en-GB" sz="1000" dirty="0" err="1"/>
                        <a:t>ms</a:t>
                      </a:r>
                      <a:endParaRPr lang="en-GB" sz="1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75318707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/>
                        <a:t>Disk seek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000" dirty="0"/>
                        <a:t>3,000,000.0 ns </a:t>
                      </a:r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/>
                        <a:t>O(10) </a:t>
                      </a:r>
                      <a:r>
                        <a:rPr lang="en-US" sz="1000" dirty="0" err="1"/>
                        <a:t>ms</a:t>
                      </a:r>
                      <a:endParaRPr lang="en-US" sz="1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6495126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/>
                        <a:t>Read 1 MB sequentially from network</a:t>
                      </a:r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/>
                        <a:t>10,000,000.0 ns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/>
                        <a:t>O(10) </a:t>
                      </a:r>
                      <a:r>
                        <a:rPr lang="en-GB" sz="1000" dirty="0" err="1"/>
                        <a:t>ms</a:t>
                      </a:r>
                      <a:endParaRPr lang="en-GB" sz="1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72272105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/>
                        <a:t>Send packet CA-&gt;Netherlands-&gt;CA</a:t>
                      </a:r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000" dirty="0"/>
                        <a:t>150,000,000.0 ns</a:t>
                      </a:r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/>
                        <a:t>O(100) </a:t>
                      </a:r>
                      <a:r>
                        <a:rPr lang="en-US" sz="1000" dirty="0" err="1"/>
                        <a:t>ms</a:t>
                      </a:r>
                      <a:endParaRPr lang="en-US" sz="1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904915597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6D0CA93D-2E62-98DE-0C84-B43A9325752D}"/>
              </a:ext>
            </a:extLst>
          </p:cNvPr>
          <p:cNvSpPr txBox="1"/>
          <p:nvPr/>
        </p:nvSpPr>
        <p:spPr>
          <a:xfrm>
            <a:off x="628650" y="5509569"/>
            <a:ext cx="7886700" cy="730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25" dirty="0"/>
              <a:t>Taken from a mashup of two slides stacks and some updated numbers from </a:t>
            </a:r>
            <a:r>
              <a:rPr lang="en-US" sz="830" dirty="0"/>
              <a:t>URL below</a:t>
            </a:r>
          </a:p>
          <a:p>
            <a:r>
              <a:rPr lang="en-US" sz="830" dirty="0">
                <a:hlinkClick r:id="rId2"/>
              </a:rPr>
              <a:t>http://static.googleusercontent.com/external_content/untrusted_dlcp/research.google.com/en/us/people/jeff/stanford-295-talk.pdf</a:t>
            </a:r>
            <a:endParaRPr lang="en-US" sz="830" dirty="0"/>
          </a:p>
          <a:p>
            <a:r>
              <a:rPr lang="en-US" sz="830" dirty="0">
                <a:hlinkClick r:id="rId3"/>
              </a:rPr>
              <a:t>http://www.cs.cornell.edu/projects/ladis2009/talks/dean-keynote-ladis2009.pdf</a:t>
            </a:r>
            <a:endParaRPr lang="en-US" sz="830" dirty="0"/>
          </a:p>
          <a:p>
            <a:r>
              <a:rPr lang="en-US" sz="830" dirty="0">
                <a:hlinkClick r:id="rId4"/>
              </a:rPr>
              <a:t>https://kousiknath.medium.com/must-know-numbers-for-every-computer-engineer-6338a12c292c</a:t>
            </a:r>
            <a:endParaRPr lang="en-US" sz="830" dirty="0"/>
          </a:p>
          <a:p>
            <a:r>
              <a:rPr lang="en-US" sz="830" dirty="0">
                <a:hlinkClick r:id="rId5"/>
              </a:rPr>
              <a:t>https://</a:t>
            </a:r>
            <a:r>
              <a:rPr lang="en-US" sz="830" dirty="0" err="1">
                <a:hlinkClick r:id="rId5"/>
              </a:rPr>
              <a:t>norvig.com</a:t>
            </a:r>
            <a:r>
              <a:rPr lang="en-US" sz="830" dirty="0">
                <a:hlinkClick r:id="rId5"/>
              </a:rPr>
              <a:t>/21-days.html#answers</a:t>
            </a:r>
            <a:endParaRPr lang="en-US" sz="830" dirty="0"/>
          </a:p>
        </p:txBody>
      </p:sp>
    </p:spTree>
    <p:extLst>
      <p:ext uri="{BB962C8B-B14F-4D97-AF65-F5344CB8AC3E}">
        <p14:creationId xmlns:p14="http://schemas.microsoft.com/office/powerpoint/2010/main" val="1612545467"/>
      </p:ext>
    </p:extLst>
  </p:cSld>
  <p:clrMapOvr>
    <a:masterClrMapping/>
  </p:clrMapOvr>
</p:sld>
</file>

<file path=ppt/theme/theme1.xml><?xml version="1.0" encoding="utf-8"?>
<a:theme xmlns:a="http://schemas.openxmlformats.org/drawingml/2006/main" name="blank">
  <a:themeElements>
    <a:clrScheme name="Custom 5">
      <a:dk1>
        <a:srgbClr val="003E72"/>
      </a:dk1>
      <a:lt1>
        <a:srgbClr val="FFFFFF"/>
      </a:lt1>
      <a:dk2>
        <a:srgbClr val="FFFFFF"/>
      </a:dk2>
      <a:lt2>
        <a:srgbClr val="00B3BE"/>
      </a:lt2>
      <a:accent1>
        <a:srgbClr val="0073CF"/>
      </a:accent1>
      <a:accent2>
        <a:srgbClr val="E37222"/>
      </a:accent2>
      <a:accent3>
        <a:srgbClr val="FFFFFF"/>
      </a:accent3>
      <a:accent4>
        <a:srgbClr val="003460"/>
      </a:accent4>
      <a:accent5>
        <a:srgbClr val="AABCE4"/>
      </a:accent5>
      <a:accent6>
        <a:srgbClr val="CE671E"/>
      </a:accent6>
      <a:hlink>
        <a:srgbClr val="0070C0"/>
      </a:hlink>
      <a:folHlink>
        <a:srgbClr val="8E258D"/>
      </a:folHlink>
    </a:clrScheme>
    <a:fontScheme name="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blank 1">
        <a:dk1>
          <a:srgbClr val="003E72"/>
        </a:dk1>
        <a:lt1>
          <a:srgbClr val="FFFFFF"/>
        </a:lt1>
        <a:dk2>
          <a:srgbClr val="FFFFFF"/>
        </a:dk2>
        <a:lt2>
          <a:srgbClr val="00B3BE"/>
        </a:lt2>
        <a:accent1>
          <a:srgbClr val="0073CF"/>
        </a:accent1>
        <a:accent2>
          <a:srgbClr val="E37222"/>
        </a:accent2>
        <a:accent3>
          <a:srgbClr val="FFFFFF"/>
        </a:accent3>
        <a:accent4>
          <a:srgbClr val="003460"/>
        </a:accent4>
        <a:accent5>
          <a:srgbClr val="AABCE4"/>
        </a:accent5>
        <a:accent6>
          <a:srgbClr val="CE671E"/>
        </a:accent6>
        <a:hlink>
          <a:srgbClr val="58A618"/>
        </a:hlink>
        <a:folHlink>
          <a:srgbClr val="8E25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3E72"/>
        </a:dk1>
        <a:lt1>
          <a:srgbClr val="FFFFFF"/>
        </a:lt1>
        <a:dk2>
          <a:srgbClr val="FFFFFF"/>
        </a:dk2>
        <a:lt2>
          <a:srgbClr val="83AFB4"/>
        </a:lt2>
        <a:accent1>
          <a:srgbClr val="6AADE4"/>
        </a:accent1>
        <a:accent2>
          <a:srgbClr val="EFBD47"/>
        </a:accent2>
        <a:accent3>
          <a:srgbClr val="FFFFFF"/>
        </a:accent3>
        <a:accent4>
          <a:srgbClr val="003460"/>
        </a:accent4>
        <a:accent5>
          <a:srgbClr val="B9D3EF"/>
        </a:accent5>
        <a:accent6>
          <a:srgbClr val="D9AB3F"/>
        </a:accent6>
        <a:hlink>
          <a:srgbClr val="A8B400"/>
        </a:hlink>
        <a:folHlink>
          <a:srgbClr val="6A406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3E72"/>
        </a:dk1>
        <a:lt1>
          <a:srgbClr val="FFFFFF"/>
        </a:lt1>
        <a:dk2>
          <a:srgbClr val="FFFFFF"/>
        </a:dk2>
        <a:lt2>
          <a:srgbClr val="156570"/>
        </a:lt2>
        <a:accent1>
          <a:srgbClr val="003E72"/>
        </a:accent1>
        <a:accent2>
          <a:srgbClr val="C84E00"/>
        </a:accent2>
        <a:accent3>
          <a:srgbClr val="FFFFFF"/>
        </a:accent3>
        <a:accent4>
          <a:srgbClr val="003460"/>
        </a:accent4>
        <a:accent5>
          <a:srgbClr val="AAAFBC"/>
        </a:accent5>
        <a:accent6>
          <a:srgbClr val="B54600"/>
        </a:accent6>
        <a:hlink>
          <a:srgbClr val="435125"/>
        </a:hlink>
        <a:folHlink>
          <a:srgbClr val="412D5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Blank Presentatio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E5"/>
      </a:hlink>
      <a:folHlink>
        <a:srgbClr val="000072"/>
      </a:folHlink>
    </a:clrScheme>
    <a:fontScheme name="Blank Presentatio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12374</TotalTime>
  <Words>2858</Words>
  <Application>Microsoft Macintosh PowerPoint</Application>
  <PresentationFormat>On-screen Show (4:3)</PresentationFormat>
  <Paragraphs>456</Paragraphs>
  <Slides>46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46</vt:i4>
      </vt:variant>
    </vt:vector>
  </HeadingPairs>
  <TitlesOfParts>
    <vt:vector size="58" baseType="lpstr">
      <vt:lpstr>Arial</vt:lpstr>
      <vt:lpstr>Calibri</vt:lpstr>
      <vt:lpstr>Calibri Light</vt:lpstr>
      <vt:lpstr>Comic Sans MS</vt:lpstr>
      <vt:lpstr>Courier</vt:lpstr>
      <vt:lpstr>Courier New</vt:lpstr>
      <vt:lpstr>Times New Roman</vt:lpstr>
      <vt:lpstr>verdana</vt:lpstr>
      <vt:lpstr>Wingdings</vt:lpstr>
      <vt:lpstr>blank</vt:lpstr>
      <vt:lpstr>1_Blank Presentation</vt:lpstr>
      <vt:lpstr>1_Office Theme</vt:lpstr>
      <vt:lpstr>P51(bis): High Performance Networked-Systems</vt:lpstr>
      <vt:lpstr>An explanation</vt:lpstr>
      <vt:lpstr>Administrivia</vt:lpstr>
      <vt:lpstr>Some logistics for Michaelmas 2022-2023</vt:lpstr>
      <vt:lpstr>High Performance Networked-Systems</vt:lpstr>
      <vt:lpstr>Textbook</vt:lpstr>
      <vt:lpstr>High Performance Networked Systems</vt:lpstr>
      <vt:lpstr>High Performance Networked-Systems</vt:lpstr>
      <vt:lpstr>Jeff Dean’s ‘Numbers Everyone Should Know’</vt:lpstr>
      <vt:lpstr>So….</vt:lpstr>
      <vt:lpstr>Networked Systems – some sad news – nothing is straightforward</vt:lpstr>
      <vt:lpstr>Measure what is measurable, and make measurable what is not so                                                                                                   Galileo Galilei  </vt:lpstr>
      <vt:lpstr>System Measurements</vt:lpstr>
      <vt:lpstr>PowerPoint Presentation</vt:lpstr>
      <vt:lpstr>What is a high-performance system?</vt:lpstr>
      <vt:lpstr>Statistics in Measurements  Terms and limits</vt:lpstr>
      <vt:lpstr>PowerPoint Presentation</vt:lpstr>
      <vt:lpstr>PowerPoint Presentation</vt:lpstr>
      <vt:lpstr>Confidence Intervals? Error Bars? Sample Size?</vt:lpstr>
      <vt:lpstr>Why our most-basic assumptions are wrong</vt:lpstr>
      <vt:lpstr>Why our most-basic assumptions are wrong</vt:lpstr>
      <vt:lpstr>Why our most-basic assumptions are wrong</vt:lpstr>
      <vt:lpstr>Distributions</vt:lpstr>
      <vt:lpstr>Why our most-basic assumptions are wrong</vt:lpstr>
      <vt:lpstr>Central Limit Theorem or  “Mix enough to get Normal”</vt:lpstr>
      <vt:lpstr>Law of Large Numbers or “You just need more data”</vt:lpstr>
      <vt:lpstr>When Standard Deviations go wrong…</vt:lpstr>
      <vt:lpstr>Heavy Tails… (condensing a lot into a slide)</vt:lpstr>
      <vt:lpstr>How to read a PDF CDF and CCDF…..</vt:lpstr>
      <vt:lpstr>How to read a (C)CDF…..</vt:lpstr>
      <vt:lpstr>How to read a (C)CDF…..</vt:lpstr>
      <vt:lpstr>Terminology Matters!</vt:lpstr>
      <vt:lpstr>Precision, Accuracy and Resolution</vt:lpstr>
      <vt:lpstr>Precision, Accuracy and Resolution</vt:lpstr>
      <vt:lpstr>Bandwidth, Throughput and Goodput </vt:lpstr>
      <vt:lpstr>Speed and Bandwidth</vt:lpstr>
      <vt:lpstr>RTT, Latency and FCT</vt:lpstr>
      <vt:lpstr>Performance Metrics</vt:lpstr>
      <vt:lpstr>Example: The Effect of Latency on Application’s Performance</vt:lpstr>
      <vt:lpstr>Example: The Effect of Latency on Application’s Performance</vt:lpstr>
      <vt:lpstr>Types of Measurements</vt:lpstr>
      <vt:lpstr>Measurement Techniques</vt:lpstr>
      <vt:lpstr>Example: Active vs. Passive RTT Measurement</vt:lpstr>
      <vt:lpstr>Comparison</vt:lpstr>
      <vt:lpstr>Measurement Vantage Point</vt:lpstr>
      <vt:lpstr>Possible Vantage Points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P51(bis): High Performance Networked-Systems</dc:title>
  <dc:creator>Andrew W. Moore</dc:creator>
  <cp:lastModifiedBy>Andrew W. Moore</cp:lastModifiedBy>
  <cp:revision>8</cp:revision>
  <cp:lastPrinted>2023-01-30T09:59:25Z</cp:lastPrinted>
  <dcterms:created xsi:type="dcterms:W3CDTF">2022-12-19T21:11:42Z</dcterms:created>
  <dcterms:modified xsi:type="dcterms:W3CDTF">2023-01-30T10:04:18Z</dcterms:modified>
</cp:coreProperties>
</file>