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66" r:id="rId4"/>
    <p:sldId id="267" r:id="rId5"/>
    <p:sldId id="259" r:id="rId6"/>
    <p:sldId id="264" r:id="rId7"/>
    <p:sldId id="262" r:id="rId8"/>
    <p:sldId id="263" r:id="rId9"/>
    <p:sldId id="268" r:id="rId10"/>
    <p:sldId id="269" r:id="rId11"/>
    <p:sldId id="276" r:id="rId12"/>
    <p:sldId id="271" r:id="rId13"/>
    <p:sldId id="272" r:id="rId14"/>
    <p:sldId id="270" r:id="rId15"/>
    <p:sldId id="273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A72-4479-4D34-A580-73F2BE0423CA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6769-0BA3-472A-BFA9-31327A32C04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05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A72-4479-4D34-A580-73F2BE0423CA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6769-0BA3-472A-BFA9-31327A32C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63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A72-4479-4D34-A580-73F2BE0423CA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6769-0BA3-472A-BFA9-31327A32C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68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A72-4479-4D34-A580-73F2BE0423CA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6769-0BA3-472A-BFA9-31327A32C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19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A72-4479-4D34-A580-73F2BE0423CA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6769-0BA3-472A-BFA9-31327A32C04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02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A72-4479-4D34-A580-73F2BE0423CA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6769-0BA3-472A-BFA9-31327A32C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A72-4479-4D34-A580-73F2BE0423CA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6769-0BA3-472A-BFA9-31327A32C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59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A72-4479-4D34-A580-73F2BE0423CA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6769-0BA3-472A-BFA9-31327A32C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56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A72-4479-4D34-A580-73F2BE0423CA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6769-0BA3-472A-BFA9-31327A32C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14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860A72-4479-4D34-A580-73F2BE0423CA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516769-0BA3-472A-BFA9-31327A32C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63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A72-4479-4D34-A580-73F2BE0423CA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6769-0BA3-472A-BFA9-31327A32C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26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860A72-4479-4D34-A580-73F2BE0423CA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0516769-0BA3-472A-BFA9-31327A32C04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69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12F49-C054-787A-CD70-5AE9BAB480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600" dirty="0"/>
              <a:t>Comparing </a:t>
            </a:r>
            <a:r>
              <a:rPr lang="en-GB" sz="6600" dirty="0">
                <a:solidFill>
                  <a:schemeClr val="accent5">
                    <a:lumMod val="75000"/>
                  </a:schemeClr>
                </a:solidFill>
              </a:rPr>
              <a:t>Automatic and Human Evaluation </a:t>
            </a:r>
            <a:r>
              <a:rPr lang="en-GB" sz="6600" dirty="0"/>
              <a:t>of </a:t>
            </a:r>
            <a:r>
              <a:rPr lang="en-GB" sz="6600" dirty="0">
                <a:solidFill>
                  <a:schemeClr val="accent2"/>
                </a:solidFill>
              </a:rPr>
              <a:t>Local Explanations</a:t>
            </a:r>
            <a:r>
              <a:rPr lang="en-GB" sz="6600" dirty="0"/>
              <a:t> for Text Classification </a:t>
            </a:r>
            <a:r>
              <a:rPr lang="en-GB" sz="3600" dirty="0"/>
              <a:t>by Dong Nguyen</a:t>
            </a:r>
            <a:endParaRPr lang="en-GB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2FF54-A696-4061-A94D-CA2B91FEE3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Presentation by Bruce Cheung</a:t>
            </a:r>
          </a:p>
        </p:txBody>
      </p:sp>
    </p:spTree>
    <p:extLst>
      <p:ext uri="{BB962C8B-B14F-4D97-AF65-F5344CB8AC3E}">
        <p14:creationId xmlns:p14="http://schemas.microsoft.com/office/powerpoint/2010/main" val="1142157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802B-0A6E-5782-06D2-5E873B840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Human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6AD53-C8F5-FDED-9C4F-8CB8F9492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90165"/>
            <a:ext cx="10058400" cy="3878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/>
              <a:t>Forward prediction task: based on text and highlighted words, guess model’s prediction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12B2E2-158B-579B-470C-D4099CE6F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545976"/>
            <a:ext cx="7030431" cy="30770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326885-3882-7BCB-ACBC-906E8A228F34}"/>
              </a:ext>
            </a:extLst>
          </p:cNvPr>
          <p:cNvSpPr txBox="1"/>
          <p:nvPr/>
        </p:nvSpPr>
        <p:spPr>
          <a:xfrm>
            <a:off x="8241863" y="4976649"/>
            <a:ext cx="30435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i="1" dirty="0">
                <a:latin typeface="Calibri" panose="020F0502020204030204" pitchFamily="34" charset="0"/>
              </a:rPr>
              <a:t>Dong Nguyen. 2018. Comparing Automatic and Human Evaluation of Local Explanations for Text Classification.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6614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17C8C-49D0-3670-A982-1A22D2FAC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of Human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04876-BC22-84C1-545E-21A4543D7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5140362"/>
            <a:ext cx="10058400" cy="939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Correlation between automatic evaluation and human guesses:</a:t>
            </a:r>
            <a:endParaRPr lang="en-GB" sz="22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2000" dirty="0"/>
              <a:t>More faithful local explanations =&gt; better crowd accuracy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FBA041-6A43-1254-87CA-BB9FE0CF3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12295"/>
              </p:ext>
            </p:extLst>
          </p:nvPr>
        </p:nvGraphicFramePr>
        <p:xfrm>
          <a:off x="1199626" y="1973580"/>
          <a:ext cx="6384517" cy="291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5310">
                  <a:extLst>
                    <a:ext uri="{9D8B030D-6E8A-4147-A177-3AD203B41FA5}">
                      <a16:colId xmlns:a16="http://schemas.microsoft.com/office/drawing/2014/main" val="3847807956"/>
                    </a:ext>
                  </a:extLst>
                </a:gridCol>
                <a:gridCol w="919299">
                  <a:extLst>
                    <a:ext uri="{9D8B030D-6E8A-4147-A177-3AD203B41FA5}">
                      <a16:colId xmlns:a16="http://schemas.microsoft.com/office/drawing/2014/main" val="879835787"/>
                    </a:ext>
                  </a:extLst>
                </a:gridCol>
                <a:gridCol w="2424954">
                  <a:extLst>
                    <a:ext uri="{9D8B030D-6E8A-4147-A177-3AD203B41FA5}">
                      <a16:colId xmlns:a16="http://schemas.microsoft.com/office/drawing/2014/main" val="2204088982"/>
                    </a:ext>
                  </a:extLst>
                </a:gridCol>
                <a:gridCol w="2424954">
                  <a:extLst>
                    <a:ext uri="{9D8B030D-6E8A-4147-A177-3AD203B41FA5}">
                      <a16:colId xmlns:a16="http://schemas.microsoft.com/office/drawing/2014/main" val="2195255929"/>
                    </a:ext>
                  </a:extLst>
                </a:gridCol>
              </a:tblGrid>
              <a:tr h="2667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Actual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80663"/>
                  </a:ext>
                </a:extLst>
              </a:tr>
              <a:tr h="26670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Positive</a:t>
                      </a:r>
                      <a:endParaRPr lang="en-GB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Negative</a:t>
                      </a:r>
                      <a:endParaRPr lang="en-GB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637897"/>
                  </a:ext>
                </a:extLst>
              </a:tr>
              <a:tr h="11715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Predicted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Positive</a:t>
                      </a:r>
                      <a:endParaRPr lang="en-GB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True Positive</a:t>
                      </a:r>
                    </a:p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&lt;94% accuracy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False Positive</a:t>
                      </a:r>
                    </a:p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&lt;85% accuracy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791145"/>
                  </a:ext>
                </a:extLst>
              </a:tr>
              <a:tr h="11715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Negative</a:t>
                      </a:r>
                      <a:endParaRPr lang="en-GB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False Negative</a:t>
                      </a:r>
                    </a:p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&lt;81% accuracy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True Negative</a:t>
                      </a:r>
                    </a:p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&lt;92% accuracy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723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36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18F64-0C91-6BDD-FB4E-A39FFC2CA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DA744-0156-861C-0757-000B6DD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6706"/>
            <a:ext cx="10058400" cy="3762388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200" dirty="0"/>
              <a:t> Assumes that each input word is an independent feature and has predictive power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200" dirty="0"/>
              <a:t> Only explored one approach to local explanations, i.e., highlighting important words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200" dirty="0"/>
              <a:t> Some of the explanation methods do not work on black-box models (word omission on LR and derivative saliency)</a:t>
            </a:r>
          </a:p>
        </p:txBody>
      </p:sp>
    </p:spTree>
    <p:extLst>
      <p:ext uri="{BB962C8B-B14F-4D97-AF65-F5344CB8AC3E}">
        <p14:creationId xmlns:p14="http://schemas.microsoft.com/office/powerpoint/2010/main" val="359556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18171-3E62-F47B-5158-C75ABD09D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Insights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6F1563-925B-2541-624B-BC64ED1E5885}"/>
              </a:ext>
            </a:extLst>
          </p:cNvPr>
          <p:cNvSpPr txBox="1"/>
          <p:nvPr/>
        </p:nvSpPr>
        <p:spPr>
          <a:xfrm>
            <a:off x="2198594" y="3318993"/>
            <a:ext cx="7855772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-164592" algn="ctr"/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Can we trust a model’s prediction and make decisions from it?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D60E304-4454-0BE9-F096-CCDBE7C37E88}"/>
              </a:ext>
            </a:extLst>
          </p:cNvPr>
          <p:cNvSpPr/>
          <p:nvPr/>
        </p:nvSpPr>
        <p:spPr>
          <a:xfrm>
            <a:off x="5858659" y="3918595"/>
            <a:ext cx="535641" cy="528917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1E6AEC-6BB3-9790-30C8-E42860B44115}"/>
              </a:ext>
            </a:extLst>
          </p:cNvPr>
          <p:cNvSpPr txBox="1"/>
          <p:nvPr/>
        </p:nvSpPr>
        <p:spPr>
          <a:xfrm>
            <a:off x="2394472" y="4616227"/>
            <a:ext cx="7464014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indent="-164592" algn="ctr"/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explanation is faithful, mostly yes.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6699267-68D1-E910-353E-E0F5ACAFD7B7}"/>
              </a:ext>
            </a:extLst>
          </p:cNvPr>
          <p:cNvSpPr txBox="1">
            <a:spLocks/>
          </p:cNvSpPr>
          <p:nvPr/>
        </p:nvSpPr>
        <p:spPr>
          <a:xfrm>
            <a:off x="1097280" y="2106706"/>
            <a:ext cx="10058400" cy="376238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200" dirty="0"/>
              <a:t> Automatic evaluation is useful for measuring faithfulness of local explanations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200" dirty="0"/>
              <a:t> Humans are generally able to decipher text classifiers given explanations</a:t>
            </a:r>
          </a:p>
        </p:txBody>
      </p:sp>
    </p:spTree>
    <p:extLst>
      <p:ext uri="{BB962C8B-B14F-4D97-AF65-F5344CB8AC3E}">
        <p14:creationId xmlns:p14="http://schemas.microsoft.com/office/powerpoint/2010/main" val="165987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F44E6-B0B6-5091-43B4-3A6D849E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Critiques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D17C7-54E3-F606-ED36-C43E90151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565802" cy="4023360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200" dirty="0"/>
              <a:t> Automatic evaluation does not evaluate quality of explanation – double dip on word importance, which was learnt by the models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200" dirty="0"/>
              <a:t> Crowdsourced human evaluations: inadequate expertise; time constrained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503BFA-2B9D-ABAB-25FA-60955F4DE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787" y="2639691"/>
            <a:ext cx="4469626" cy="228193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DB23A491-0B4C-9998-1C73-DB8FCDDB6F90}"/>
              </a:ext>
            </a:extLst>
          </p:cNvPr>
          <p:cNvSpPr/>
          <p:nvPr/>
        </p:nvSpPr>
        <p:spPr>
          <a:xfrm>
            <a:off x="7458635" y="5669517"/>
            <a:ext cx="3636085" cy="615901"/>
          </a:xfrm>
          <a:prstGeom prst="wedgeRoundRectCallout">
            <a:avLst>
              <a:gd name="adj1" fmla="val -30989"/>
              <a:gd name="adj2" fmla="val -89191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$0.03 per judgement = 15 seconds (based on minimum wage)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F67083-85B5-AF5B-B012-E9473CE7CC2E}"/>
              </a:ext>
            </a:extLst>
          </p:cNvPr>
          <p:cNvSpPr txBox="1"/>
          <p:nvPr/>
        </p:nvSpPr>
        <p:spPr>
          <a:xfrm>
            <a:off x="5817920" y="4275293"/>
            <a:ext cx="30435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i="1" dirty="0">
                <a:effectLst/>
                <a:latin typeface="Calibri" panose="020F0502020204030204" pitchFamily="34" charset="0"/>
              </a:rPr>
              <a:t>Marco Tulio Ribeiro, Sameer Singh, and Carlos </a:t>
            </a:r>
            <a:r>
              <a:rPr lang="en-GB" sz="1200" i="1" dirty="0" err="1">
                <a:effectLst/>
                <a:latin typeface="Calibri" panose="020F0502020204030204" pitchFamily="34" charset="0"/>
              </a:rPr>
              <a:t>Guestrin</a:t>
            </a:r>
            <a:r>
              <a:rPr lang="en-GB" sz="1200" i="1" dirty="0">
                <a:effectLst/>
                <a:latin typeface="Calibri" panose="020F0502020204030204" pitchFamily="34" charset="0"/>
              </a:rPr>
              <a:t>. 2016. “Why should I trust you?”: Explaining the predictions of any classifier.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1022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F44E6-B0B6-5091-43B4-3A6D849E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Critiques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D17C7-54E3-F606-ED36-C43E90151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9581" y="2293969"/>
            <a:ext cx="9032838" cy="31924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i="1" dirty="0">
                <a:solidFill>
                  <a:schemeClr val="tx1"/>
                </a:solidFill>
              </a:rPr>
              <a:t>Comparing</a:t>
            </a:r>
            <a:r>
              <a:rPr lang="en-GB" sz="2800" i="1" dirty="0">
                <a:solidFill>
                  <a:schemeClr val="accent4"/>
                </a:solidFill>
              </a:rPr>
              <a:t> Automatic and Human Evaluation </a:t>
            </a:r>
            <a:r>
              <a:rPr lang="en-GB" sz="2800" i="1" dirty="0"/>
              <a:t>of </a:t>
            </a:r>
            <a:r>
              <a:rPr lang="en-GB" sz="2800" i="1" dirty="0">
                <a:solidFill>
                  <a:schemeClr val="accent2"/>
                </a:solidFill>
              </a:rPr>
              <a:t>Local Explanations </a:t>
            </a:r>
            <a:r>
              <a:rPr lang="en-GB" sz="2800" i="1" dirty="0"/>
              <a:t>for Text Classification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i="1" dirty="0">
                <a:solidFill>
                  <a:schemeClr val="tx1"/>
                </a:solidFill>
              </a:rPr>
              <a:t>Comparing</a:t>
            </a:r>
            <a:r>
              <a:rPr lang="en-GB" sz="2800" i="1" dirty="0">
                <a:solidFill>
                  <a:schemeClr val="accent4"/>
                </a:solidFill>
              </a:rPr>
              <a:t> Local Explanation Methods </a:t>
            </a:r>
            <a:r>
              <a:rPr lang="en-GB" sz="2800" i="1" dirty="0"/>
              <a:t>for Text Classification with </a:t>
            </a:r>
            <a:r>
              <a:rPr lang="en-GB" sz="2800" i="1" dirty="0">
                <a:solidFill>
                  <a:schemeClr val="accent2"/>
                </a:solidFill>
              </a:rPr>
              <a:t>Automatic and Human Evaluation</a:t>
            </a:r>
          </a:p>
          <a:p>
            <a:pPr marL="0" indent="0" algn="ctr">
              <a:buNone/>
            </a:pPr>
            <a:endParaRPr lang="en-GB" sz="2800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DDEE263B-C634-6349-F94B-A466D2D58D4F}"/>
              </a:ext>
            </a:extLst>
          </p:cNvPr>
          <p:cNvSpPr/>
          <p:nvPr/>
        </p:nvSpPr>
        <p:spPr>
          <a:xfrm>
            <a:off x="5700656" y="3514165"/>
            <a:ext cx="851647" cy="528917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67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39881-B852-717B-E14A-DD74C75DE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9004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2E0E6-79E6-592F-3A21-CF7067B2A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Interpretability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3EA3D-21CD-7C59-442E-6E5C7E7A2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Globally interpretable</a:t>
            </a:r>
          </a:p>
          <a:p>
            <a:pPr lvl="1">
              <a:buClrTx/>
              <a:buFont typeface="Calibri" panose="020F0502020204030204" pitchFamily="34" charset="0"/>
              <a:buChar char="-"/>
            </a:pPr>
            <a:r>
              <a:rPr lang="en-GB" dirty="0"/>
              <a:t>Can informatively describe the model i.e., how does the model work?</a:t>
            </a:r>
          </a:p>
          <a:p>
            <a:pPr lvl="1">
              <a:buClrTx/>
              <a:buFont typeface="Calibri" panose="020F0502020204030204" pitchFamily="34" charset="0"/>
              <a:buChar char="-"/>
            </a:pPr>
            <a:r>
              <a:rPr lang="en-GB" dirty="0"/>
              <a:t>Transparency: are the parameters intuitive? Decision tree / linear classifier vs DNN</a:t>
            </a:r>
          </a:p>
          <a:p>
            <a:pPr lvl="1">
              <a:buClrTx/>
              <a:buFont typeface="Calibri" panose="020F0502020204030204" pitchFamily="34" charset="0"/>
              <a:buChar char="-"/>
            </a:pPr>
            <a:r>
              <a:rPr lang="en-GB" dirty="0"/>
              <a:t>But how comprehendible are big models?</a:t>
            </a:r>
          </a:p>
          <a:p>
            <a:pPr lvl="1">
              <a:buClrTx/>
              <a:buFont typeface="Calibri" panose="020F0502020204030204" pitchFamily="34" charset="0"/>
              <a:buChar char="-"/>
            </a:pPr>
            <a:r>
              <a:rPr lang="en-GB" dirty="0"/>
              <a:t>Enables qualitative evaluation of model (data leakage)</a:t>
            </a:r>
          </a:p>
          <a:p>
            <a:pPr lvl="1">
              <a:buClrTx/>
              <a:buFont typeface="Calibri" panose="020F0502020204030204" pitchFamily="34" charset="0"/>
              <a:buChar char="-"/>
            </a:pPr>
            <a:r>
              <a:rPr lang="en-GB" dirty="0"/>
              <a:t>Causal inference?</a:t>
            </a:r>
          </a:p>
          <a:p>
            <a:pPr marL="0" indent="0">
              <a:buNone/>
            </a:pPr>
            <a:r>
              <a:rPr lang="en-GB" sz="2400" dirty="0"/>
              <a:t>Local explanation</a:t>
            </a:r>
          </a:p>
          <a:p>
            <a:pPr lvl="1">
              <a:buClrTx/>
              <a:buFont typeface="Calibri" panose="020F0502020204030204" pitchFamily="34" charset="0"/>
              <a:buChar char="-"/>
            </a:pPr>
            <a:r>
              <a:rPr lang="en-GB" dirty="0"/>
              <a:t>Post-hoc interpretation of individual predictions</a:t>
            </a:r>
          </a:p>
          <a:p>
            <a:pPr lvl="1">
              <a:buClrTx/>
              <a:buFont typeface="Calibri" panose="020F0502020204030204" pitchFamily="34" charset="0"/>
              <a:buChar char="-"/>
            </a:pPr>
            <a:r>
              <a:rPr lang="en-GB" dirty="0"/>
              <a:t>Highlight most impactful features</a:t>
            </a:r>
          </a:p>
          <a:p>
            <a:pPr lvl="1">
              <a:buClrTx/>
              <a:buFont typeface="Calibri" panose="020F0502020204030204" pitchFamily="34" charset="0"/>
              <a:buChar char="-"/>
            </a:pPr>
            <a:r>
              <a:rPr lang="en-GB" dirty="0"/>
              <a:t>Informative explanations to assist human’s decision making</a:t>
            </a:r>
          </a:p>
          <a:p>
            <a:pPr lvl="1">
              <a:buClrTx/>
              <a:buFont typeface="Calibri" panose="020F0502020204030204" pitchFamily="34" charset="0"/>
              <a:buChar char="-"/>
            </a:pPr>
            <a:r>
              <a:rPr lang="en-GB" dirty="0"/>
              <a:t>Checking for biases: fair / ethical decision making</a:t>
            </a:r>
          </a:p>
          <a:p>
            <a:pPr marL="0" indent="0">
              <a:buClrTx/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0FB410-4295-A328-885B-4DA9ED02D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4235" y="3857414"/>
            <a:ext cx="3639058" cy="16385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63D708-FC89-0984-25C6-64427B8D578D}"/>
              </a:ext>
            </a:extLst>
          </p:cNvPr>
          <p:cNvSpPr txBox="1"/>
          <p:nvPr/>
        </p:nvSpPr>
        <p:spPr>
          <a:xfrm>
            <a:off x="7374235" y="5544019"/>
            <a:ext cx="40280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i="1" dirty="0"/>
              <a:t>Zachary C. Lipton. 2016. The mythos of model interpretability</a:t>
            </a:r>
          </a:p>
        </p:txBody>
      </p:sp>
    </p:spTree>
    <p:extLst>
      <p:ext uri="{BB962C8B-B14F-4D97-AF65-F5344CB8AC3E}">
        <p14:creationId xmlns:p14="http://schemas.microsoft.com/office/powerpoint/2010/main" val="237011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B3F5-4070-9C76-360D-3E0BCD1C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Trustworthiness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A96D4-0918-7B6D-BE7E-4A3A0ECB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en-GB" sz="2200" dirty="0"/>
              <a:t>Two dimensions:</a:t>
            </a:r>
          </a:p>
          <a:p>
            <a:pPr marL="749808" lvl="1" indent="-457200">
              <a:buClrTx/>
              <a:buFont typeface="+mj-lt"/>
              <a:buAutoNum type="arabicPeriod"/>
            </a:pPr>
            <a:r>
              <a:rPr lang="en-GB" dirty="0"/>
              <a:t>Do we trust in a model enough to deploy it in the real world?</a:t>
            </a:r>
          </a:p>
          <a:p>
            <a:pPr marL="749808" lvl="1" indent="-457200">
              <a:buClrTx/>
              <a:buFont typeface="+mj-lt"/>
              <a:buAutoNum type="arabicPeriod"/>
            </a:pPr>
            <a:r>
              <a:rPr lang="en-GB" dirty="0"/>
              <a:t>Can we trust a model’s prediction and make decisions from it?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CC559B5B-6AFA-DEEE-9A8A-DF52B4FBA76E}"/>
              </a:ext>
            </a:extLst>
          </p:cNvPr>
          <p:cNvSpPr/>
          <p:nvPr/>
        </p:nvSpPr>
        <p:spPr>
          <a:xfrm>
            <a:off x="7560545" y="1689159"/>
            <a:ext cx="2563219" cy="419567"/>
          </a:xfrm>
          <a:prstGeom prst="wedgeRoundRectCallout">
            <a:avLst>
              <a:gd name="adj1" fmla="val -47023"/>
              <a:gd name="adj2" fmla="val 105013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Global interpretation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C8941B85-A7D4-BA6B-33D6-B0E6C18A0CFF}"/>
              </a:ext>
            </a:extLst>
          </p:cNvPr>
          <p:cNvSpPr/>
          <p:nvPr/>
        </p:nvSpPr>
        <p:spPr>
          <a:xfrm>
            <a:off x="7666243" y="2892490"/>
            <a:ext cx="2563219" cy="419567"/>
          </a:xfrm>
          <a:prstGeom prst="wedgeRoundRectCallout">
            <a:avLst>
              <a:gd name="adj1" fmla="val -45567"/>
              <a:gd name="adj2" fmla="val -86240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Local explanation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8255CA-5BF7-E2D4-4540-2AF948F22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892490"/>
            <a:ext cx="6463265" cy="32997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8CE385B-DC32-DDE3-9A7B-0DEAF6333C79}"/>
              </a:ext>
            </a:extLst>
          </p:cNvPr>
          <p:cNvSpPr txBox="1"/>
          <p:nvPr/>
        </p:nvSpPr>
        <p:spPr>
          <a:xfrm>
            <a:off x="7560545" y="5545928"/>
            <a:ext cx="30435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i="1" dirty="0">
                <a:effectLst/>
                <a:latin typeface="Calibri" panose="020F0502020204030204" pitchFamily="34" charset="0"/>
              </a:rPr>
              <a:t>Marco Tulio Ribeiro, Sameer Singh, and Carlos </a:t>
            </a:r>
            <a:r>
              <a:rPr lang="en-GB" sz="1200" i="1" dirty="0" err="1">
                <a:effectLst/>
                <a:latin typeface="Calibri" panose="020F0502020204030204" pitchFamily="34" charset="0"/>
              </a:rPr>
              <a:t>Guestrin</a:t>
            </a:r>
            <a:r>
              <a:rPr lang="en-GB" sz="1200" i="1" dirty="0">
                <a:effectLst/>
                <a:latin typeface="Calibri" panose="020F0502020204030204" pitchFamily="34" charset="0"/>
              </a:rPr>
              <a:t>. 2016. “Why should I trust you?”: Explaining the predictions of any classifier.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5699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3D488-E8A3-58FF-C050-C2A06BD0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Experimental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0B645-5186-DCDD-FDF7-02E6D529D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Two datasets:</a:t>
            </a:r>
          </a:p>
          <a:p>
            <a:pPr marL="749808" lvl="1" indent="-457200">
              <a:buClrTx/>
              <a:buFont typeface="+mj-lt"/>
              <a:buAutoNum type="arabicPeriod"/>
            </a:pPr>
            <a:r>
              <a:rPr lang="en-GB" dirty="0"/>
              <a:t>Twenty newsgroups – Christianity and Atheism</a:t>
            </a:r>
          </a:p>
          <a:p>
            <a:pPr marL="749808" lvl="1" indent="-457200">
              <a:buClrTx/>
              <a:buFont typeface="+mj-lt"/>
              <a:buAutoNum type="arabicPeriod"/>
            </a:pPr>
            <a:r>
              <a:rPr lang="en-GB" dirty="0"/>
              <a:t>Movie reviews – Positive and Negative sentiment</a:t>
            </a:r>
          </a:p>
          <a:p>
            <a:pPr marL="0" indent="0">
              <a:buClrTx/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2400" dirty="0"/>
              <a:t>Two classifiers:</a:t>
            </a:r>
          </a:p>
          <a:p>
            <a:pPr marL="749808" lvl="1" indent="-457200">
              <a:buClrTx/>
              <a:buFont typeface="+mj-lt"/>
              <a:buAutoNum type="arabicPeriod"/>
            </a:pPr>
            <a:r>
              <a:rPr lang="en-GB" dirty="0"/>
              <a:t>Logistic regression</a:t>
            </a:r>
          </a:p>
          <a:p>
            <a:pPr marL="749808" lvl="1" indent="-457200">
              <a:buClrTx/>
              <a:buFont typeface="+mj-lt"/>
              <a:buAutoNum type="arabicPeriod"/>
            </a:pPr>
            <a:r>
              <a:rPr lang="en-GB" dirty="0"/>
              <a:t>Feedforward neural network</a:t>
            </a:r>
          </a:p>
          <a:p>
            <a:pPr marL="292608" lvl="1" indent="0">
              <a:buClrTx/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Objective: Compare and evaluate three local explanation methods</a:t>
            </a:r>
            <a:endParaRPr lang="en-GB" dirty="0"/>
          </a:p>
          <a:p>
            <a:pPr marL="0" indent="0">
              <a:buClr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80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942C-C276-7875-C050-D728809D7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 Explanation Methods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40AAEBAC-4AF4-842D-0933-0671DDEEFD5D}"/>
              </a:ext>
            </a:extLst>
          </p:cNvPr>
          <p:cNvSpPr/>
          <p:nvPr/>
        </p:nvSpPr>
        <p:spPr>
          <a:xfrm>
            <a:off x="1977367" y="4260167"/>
            <a:ext cx="4556860" cy="419567"/>
          </a:xfrm>
          <a:prstGeom prst="wedgeRoundRectCallout">
            <a:avLst>
              <a:gd name="adj1" fmla="val -30392"/>
              <a:gd name="adj2" fmla="val -106254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Four ways to order words by “importance”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AB1459-A8C5-AA58-FC64-74D8B23E0DF3}"/>
              </a:ext>
            </a:extLst>
          </p:cNvPr>
          <p:cNvSpPr txBox="1"/>
          <p:nvPr/>
        </p:nvSpPr>
        <p:spPr>
          <a:xfrm>
            <a:off x="1150464" y="1907368"/>
            <a:ext cx="99520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000" b="0" i="0" u="none" strike="noStrike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Random: Randomly select words from the input document</a:t>
            </a:r>
            <a:endParaRPr lang="en-GB" sz="2000" b="0" i="0" u="none" strike="noStrike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457200" indent="-45720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000" b="0" i="0" u="none" strike="noStrike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LIME: Perturb the input and see how predictions change</a:t>
            </a:r>
            <a:endParaRPr lang="en-GB" sz="2000" b="0" i="0" u="none" strike="noStrike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457200" indent="-45720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000" b="0" i="0" u="none" strike="noStrike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Word omission: Estimate contribution of words by deleting them and measuring effect</a:t>
            </a:r>
            <a:endParaRPr lang="en-GB" sz="2000" b="0" i="0" u="none" strike="noStrike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457200" indent="-457200" algn="l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000" b="0" i="0" u="none" strike="noStrike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First derivative saliency: Compute gradient of the output with respect to each input word</a:t>
            </a:r>
            <a:endParaRPr lang="en-GB" sz="2000" b="0" i="0" u="none" strike="noStrike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378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942C-C276-7875-C050-D728809D7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Automatic Evaluation Metrics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B3A36964-D44B-320F-A17B-2D8A47B2F042}"/>
              </a:ext>
            </a:extLst>
          </p:cNvPr>
          <p:cNvGraphicFramePr>
            <a:graphicFrameLocks noGrp="1"/>
          </p:cNvGraphicFramePr>
          <p:nvPr/>
        </p:nvGraphicFramePr>
        <p:xfrm>
          <a:off x="1097280" y="2304661"/>
          <a:ext cx="10472667" cy="22486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5330">
                  <a:extLst>
                    <a:ext uri="{9D8B030D-6E8A-4147-A177-3AD203B41FA5}">
                      <a16:colId xmlns:a16="http://schemas.microsoft.com/office/drawing/2014/main" val="143508693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3355872752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2666650141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871470498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725286277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4053396962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4024644742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1220122227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1909289736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1141274507"/>
                    </a:ext>
                  </a:extLst>
                </a:gridCol>
              </a:tblGrid>
              <a:tr h="555240">
                <a:tc>
                  <a:txBody>
                    <a:bodyPr/>
                    <a:lstStyle/>
                    <a:p>
                      <a:pPr algn="r"/>
                      <a:r>
                        <a:rPr lang="en-GB" sz="1800" dirty="0"/>
                        <a:t>Random:</a:t>
                      </a:r>
                    </a:p>
                  </a:txBody>
                  <a:tcPr marL="72000" marR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alive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true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stated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equal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martin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laugh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movie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find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7097680"/>
                  </a:ext>
                </a:extLst>
              </a:tr>
              <a:tr h="564479">
                <a:tc>
                  <a:txBody>
                    <a:bodyPr/>
                    <a:lstStyle/>
                    <a:p>
                      <a:pPr algn="r"/>
                      <a:r>
                        <a:rPr lang="en-GB" sz="1800" dirty="0"/>
                        <a:t>LIME:</a:t>
                      </a:r>
                    </a:p>
                  </a:txBody>
                  <a:tcPr marL="72000" marR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funniest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hilarious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best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laugh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film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true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enjoyed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theatres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3049418"/>
                  </a:ext>
                </a:extLst>
              </a:tr>
              <a:tr h="56447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Word omission:</a:t>
                      </a:r>
                    </a:p>
                  </a:txBody>
                  <a:tcPr marL="72000" marR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funniest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best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laugh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hilarious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film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enjoyed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theatres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place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2678952"/>
                  </a:ext>
                </a:extLst>
              </a:tr>
              <a:tr h="56447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1st derivative saliency:</a:t>
                      </a:r>
                    </a:p>
                  </a:txBody>
                  <a:tcPr marL="72000" marR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hilarious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funniest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laugh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film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best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theatres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true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place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959814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C8BEEE9-5B4A-0873-D697-795D05ED7E11}"/>
              </a:ext>
            </a:extLst>
          </p:cNvPr>
          <p:cNvSpPr txBox="1"/>
          <p:nvPr/>
        </p:nvSpPr>
        <p:spPr>
          <a:xfrm>
            <a:off x="3352800" y="1966107"/>
            <a:ext cx="1531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Most important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7EA7742-4777-F519-7A53-09C9718D270C}"/>
              </a:ext>
            </a:extLst>
          </p:cNvPr>
          <p:cNvCxnSpPr/>
          <p:nvPr/>
        </p:nvCxnSpPr>
        <p:spPr>
          <a:xfrm>
            <a:off x="4926154" y="2135384"/>
            <a:ext cx="424927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A14C421-8955-EE9E-2C21-FC244F6D913D}"/>
              </a:ext>
            </a:extLst>
          </p:cNvPr>
          <p:cNvSpPr txBox="1"/>
          <p:nvPr/>
        </p:nvSpPr>
        <p:spPr>
          <a:xfrm>
            <a:off x="9217397" y="1966107"/>
            <a:ext cx="1443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Less important</a:t>
            </a:r>
          </a:p>
        </p:txBody>
      </p:sp>
    </p:spTree>
    <p:extLst>
      <p:ext uri="{BB962C8B-B14F-4D97-AF65-F5344CB8AC3E}">
        <p14:creationId xmlns:p14="http://schemas.microsoft.com/office/powerpoint/2010/main" val="372854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942C-C276-7875-C050-D728809D7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Automatic Evaluation Metrics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B3A36964-D44B-320F-A17B-2D8A47B2F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277389"/>
              </p:ext>
            </p:extLst>
          </p:nvPr>
        </p:nvGraphicFramePr>
        <p:xfrm>
          <a:off x="1097280" y="2304661"/>
          <a:ext cx="10472667" cy="22486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5330">
                  <a:extLst>
                    <a:ext uri="{9D8B030D-6E8A-4147-A177-3AD203B41FA5}">
                      <a16:colId xmlns:a16="http://schemas.microsoft.com/office/drawing/2014/main" val="143508693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3355872752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2666650141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871470498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725286277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4053396962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4024644742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1220122227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1909289736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1141274507"/>
                    </a:ext>
                  </a:extLst>
                </a:gridCol>
              </a:tblGrid>
              <a:tr h="555240">
                <a:tc>
                  <a:txBody>
                    <a:bodyPr/>
                    <a:lstStyle/>
                    <a:p>
                      <a:pPr algn="r"/>
                      <a:r>
                        <a:rPr lang="en-GB" sz="1800" dirty="0"/>
                        <a:t>Random:</a:t>
                      </a:r>
                    </a:p>
                  </a:txBody>
                  <a:tcPr marL="72000" marR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alive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true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stated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equal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martin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laugh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movie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find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…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7097680"/>
                  </a:ext>
                </a:extLst>
              </a:tr>
              <a:tr h="564479">
                <a:tc>
                  <a:txBody>
                    <a:bodyPr/>
                    <a:lstStyle/>
                    <a:p>
                      <a:pPr algn="r"/>
                      <a:r>
                        <a:rPr lang="en-GB" sz="1800" dirty="0"/>
                        <a:t>LIME:</a:t>
                      </a:r>
                    </a:p>
                  </a:txBody>
                  <a:tcPr marL="72000" marR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funniest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hilarious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best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laugh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film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true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enjoyed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theatres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3049418"/>
                  </a:ext>
                </a:extLst>
              </a:tr>
              <a:tr h="56447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Word omission:</a:t>
                      </a:r>
                    </a:p>
                  </a:txBody>
                  <a:tcPr marL="72000" marR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funniest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best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laugh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hilarious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film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enjoyed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theatres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place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2678952"/>
                  </a:ext>
                </a:extLst>
              </a:tr>
              <a:tr h="56447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1st derivative saliency:</a:t>
                      </a:r>
                    </a:p>
                  </a:txBody>
                  <a:tcPr marL="72000" marR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hilarious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funniest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laugh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film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best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theatres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true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place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en-GB" sz="1800" dirty="0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9598141"/>
                  </a:ext>
                </a:extLst>
              </a:tr>
            </a:tbl>
          </a:graphicData>
        </a:graphic>
      </p:graphicFrame>
      <p:sp>
        <p:nvSpPr>
          <p:cNvPr id="3" name="Right Brace 2">
            <a:extLst>
              <a:ext uri="{FF2B5EF4-FFF2-40B4-BE49-F238E27FC236}">
                <a16:creationId xmlns:a16="http://schemas.microsoft.com/office/drawing/2014/main" id="{98A6BF1A-97CE-8DA8-621E-B5BD385B32DE}"/>
              </a:ext>
            </a:extLst>
          </p:cNvPr>
          <p:cNvSpPr/>
          <p:nvPr/>
        </p:nvSpPr>
        <p:spPr>
          <a:xfrm rot="5400000">
            <a:off x="5321187" y="2665387"/>
            <a:ext cx="302003" cy="4077908"/>
          </a:xfrm>
          <a:prstGeom prst="rightBrace">
            <a:avLst>
              <a:gd name="adj1" fmla="val 94444"/>
              <a:gd name="adj2" fmla="val 50000"/>
            </a:avLst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B525B2-BD34-9BB8-D23D-69216F863DCB}"/>
              </a:ext>
            </a:extLst>
          </p:cNvPr>
          <p:cNvSpPr txBox="1"/>
          <p:nvPr/>
        </p:nvSpPr>
        <p:spPr>
          <a:xfrm>
            <a:off x="4117369" y="4935973"/>
            <a:ext cx="2709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Switching Point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FA00F72-2316-B17B-278B-60979F9039A9}"/>
              </a:ext>
            </a:extLst>
          </p:cNvPr>
          <p:cNvSpPr/>
          <p:nvPr/>
        </p:nvSpPr>
        <p:spPr>
          <a:xfrm>
            <a:off x="6096000" y="5385935"/>
            <a:ext cx="3670450" cy="675617"/>
          </a:xfrm>
          <a:prstGeom prst="wedgeRoundRectCallout">
            <a:avLst>
              <a:gd name="adj1" fmla="val -37355"/>
              <a:gd name="adj2" fmla="val -80097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Proportion of top words that need to be removed for prediction to flip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7E8689-D980-F1E6-AF08-1C999EC0F8EB}"/>
              </a:ext>
            </a:extLst>
          </p:cNvPr>
          <p:cNvSpPr txBox="1"/>
          <p:nvPr/>
        </p:nvSpPr>
        <p:spPr>
          <a:xfrm>
            <a:off x="3352800" y="1966107"/>
            <a:ext cx="1531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Most important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BC5BB5F-9E24-9077-5B1C-A714ADEEDC06}"/>
              </a:ext>
            </a:extLst>
          </p:cNvPr>
          <p:cNvCxnSpPr/>
          <p:nvPr/>
        </p:nvCxnSpPr>
        <p:spPr>
          <a:xfrm>
            <a:off x="4926154" y="2135384"/>
            <a:ext cx="424927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756C997-AC2A-DCCF-2B6E-468ACE1194AB}"/>
              </a:ext>
            </a:extLst>
          </p:cNvPr>
          <p:cNvSpPr txBox="1"/>
          <p:nvPr/>
        </p:nvSpPr>
        <p:spPr>
          <a:xfrm>
            <a:off x="9217397" y="1966107"/>
            <a:ext cx="1443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Less important</a:t>
            </a:r>
          </a:p>
        </p:txBody>
      </p:sp>
    </p:spTree>
    <p:extLst>
      <p:ext uri="{BB962C8B-B14F-4D97-AF65-F5344CB8AC3E}">
        <p14:creationId xmlns:p14="http://schemas.microsoft.com/office/powerpoint/2010/main" val="59096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942C-C276-7875-C050-D728809D7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Automatic Evaluation Metrics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B3A36964-D44B-320F-A17B-2D8A47B2F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980120"/>
              </p:ext>
            </p:extLst>
          </p:nvPr>
        </p:nvGraphicFramePr>
        <p:xfrm>
          <a:off x="1097280" y="2304661"/>
          <a:ext cx="10472667" cy="22486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5330">
                  <a:extLst>
                    <a:ext uri="{9D8B030D-6E8A-4147-A177-3AD203B41FA5}">
                      <a16:colId xmlns:a16="http://schemas.microsoft.com/office/drawing/2014/main" val="143508693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3355872752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2666650141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871470498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725286277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4053396962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4024644742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1220122227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1909289736"/>
                    </a:ext>
                  </a:extLst>
                </a:gridCol>
                <a:gridCol w="908593">
                  <a:extLst>
                    <a:ext uri="{9D8B030D-6E8A-4147-A177-3AD203B41FA5}">
                      <a16:colId xmlns:a16="http://schemas.microsoft.com/office/drawing/2014/main" val="1141274507"/>
                    </a:ext>
                  </a:extLst>
                </a:gridCol>
              </a:tblGrid>
              <a:tr h="555240">
                <a:tc>
                  <a:txBody>
                    <a:bodyPr/>
                    <a:lstStyle/>
                    <a:p>
                      <a:pPr algn="r"/>
                      <a:r>
                        <a:rPr lang="en-GB" sz="1800" dirty="0"/>
                        <a:t>Random:</a:t>
                      </a:r>
                    </a:p>
                  </a:txBody>
                  <a:tcPr marL="72000" marR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alive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true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stated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equal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martin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laugh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movie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find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7097680"/>
                  </a:ext>
                </a:extLst>
              </a:tr>
              <a:tr h="564479">
                <a:tc>
                  <a:txBody>
                    <a:bodyPr/>
                    <a:lstStyle/>
                    <a:p>
                      <a:pPr algn="r"/>
                      <a:r>
                        <a:rPr lang="en-GB" sz="1800" dirty="0"/>
                        <a:t>LIME:</a:t>
                      </a:r>
                    </a:p>
                  </a:txBody>
                  <a:tcPr marL="72000" marR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funniest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hilarious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best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laugh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film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true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enjoyed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theatres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3049418"/>
                  </a:ext>
                </a:extLst>
              </a:tr>
              <a:tr h="56447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Word omission:</a:t>
                      </a:r>
                    </a:p>
                  </a:txBody>
                  <a:tcPr marL="72000" marR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funniest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best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laugh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hilarious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film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enjoyed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theatres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place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2678952"/>
                  </a:ext>
                </a:extLst>
              </a:tr>
              <a:tr h="56447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1st derivative saliency:</a:t>
                      </a:r>
                    </a:p>
                  </a:txBody>
                  <a:tcPr marL="72000" marR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hilarious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funniest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laugh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film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best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theatres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true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place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9598141"/>
                  </a:ext>
                </a:extLst>
              </a:tr>
            </a:tbl>
          </a:graphicData>
        </a:graphic>
      </p:graphicFrame>
      <p:sp>
        <p:nvSpPr>
          <p:cNvPr id="3" name="Right Brace 2">
            <a:extLst>
              <a:ext uri="{FF2B5EF4-FFF2-40B4-BE49-F238E27FC236}">
                <a16:creationId xmlns:a16="http://schemas.microsoft.com/office/drawing/2014/main" id="{98A6BF1A-97CE-8DA8-621E-B5BD385B32DE}"/>
              </a:ext>
            </a:extLst>
          </p:cNvPr>
          <p:cNvSpPr/>
          <p:nvPr/>
        </p:nvSpPr>
        <p:spPr>
          <a:xfrm rot="5400000">
            <a:off x="5975477" y="2026239"/>
            <a:ext cx="302003" cy="5356202"/>
          </a:xfrm>
          <a:prstGeom prst="rightBrace">
            <a:avLst>
              <a:gd name="adj1" fmla="val 94444"/>
              <a:gd name="adj2" fmla="val 50000"/>
            </a:avLst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ED27A4-756E-3438-878E-A9EB54924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9764" y="4971470"/>
            <a:ext cx="3953427" cy="647790"/>
          </a:xfrm>
          <a:prstGeom prst="rect">
            <a:avLst/>
          </a:prstGeom>
        </p:spPr>
      </p:pic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2007BE7A-0D1C-66F9-CBDB-AA54B5755AE7}"/>
              </a:ext>
            </a:extLst>
          </p:cNvPr>
          <p:cNvSpPr/>
          <p:nvPr/>
        </p:nvSpPr>
        <p:spPr>
          <a:xfrm>
            <a:off x="8711272" y="4979054"/>
            <a:ext cx="1151183" cy="424854"/>
          </a:xfrm>
          <a:prstGeom prst="wedgeRoundRectCallout">
            <a:avLst>
              <a:gd name="adj1" fmla="val -37355"/>
              <a:gd name="adj2" fmla="val -80097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e.g., K = 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0A1500-230F-2137-7A9E-4C44BD54DB6C}"/>
              </a:ext>
            </a:extLst>
          </p:cNvPr>
          <p:cNvSpPr txBox="1"/>
          <p:nvPr/>
        </p:nvSpPr>
        <p:spPr>
          <a:xfrm>
            <a:off x="3352800" y="1966107"/>
            <a:ext cx="1531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Most important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6E7E5C2-E9F5-4543-9116-6C481B189314}"/>
              </a:ext>
            </a:extLst>
          </p:cNvPr>
          <p:cNvCxnSpPr/>
          <p:nvPr/>
        </p:nvCxnSpPr>
        <p:spPr>
          <a:xfrm>
            <a:off x="4926154" y="2135384"/>
            <a:ext cx="424927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E94ABC9-B9A3-FEB0-E21B-EF3618AD6BCF}"/>
              </a:ext>
            </a:extLst>
          </p:cNvPr>
          <p:cNvSpPr txBox="1"/>
          <p:nvPr/>
        </p:nvSpPr>
        <p:spPr>
          <a:xfrm>
            <a:off x="9217397" y="1966107"/>
            <a:ext cx="1443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Less important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4AB95BBE-5232-E720-A5FE-52728CD5D9C9}"/>
              </a:ext>
            </a:extLst>
          </p:cNvPr>
          <p:cNvSpPr/>
          <p:nvPr/>
        </p:nvSpPr>
        <p:spPr>
          <a:xfrm>
            <a:off x="6952008" y="5735388"/>
            <a:ext cx="2223416" cy="584730"/>
          </a:xfrm>
          <a:prstGeom prst="wedgeRoundRectCallout">
            <a:avLst>
              <a:gd name="adj1" fmla="val -32113"/>
              <a:gd name="adj2" fmla="val -84696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Output with top k words removed</a:t>
            </a:r>
          </a:p>
        </p:txBody>
      </p:sp>
    </p:spTree>
    <p:extLst>
      <p:ext uri="{BB962C8B-B14F-4D97-AF65-F5344CB8AC3E}">
        <p14:creationId xmlns:p14="http://schemas.microsoft.com/office/powerpoint/2010/main" val="122127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37765-E930-9A94-A081-66C93DDB9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of Automatic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3A95-E6F0-5CFC-024F-B4FAD5CB3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69668"/>
            <a:ext cx="10058400" cy="2958427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/>
              <a:t>Based on AOPC: word omission performs best in almost all cases</a:t>
            </a:r>
          </a:p>
          <a:p>
            <a:pPr marL="0" indent="0">
              <a:buNone/>
            </a:pPr>
            <a:r>
              <a:rPr lang="en-GB" sz="2200" dirty="0"/>
              <a:t>Based on switching point: saliency performs best (where applicable), followed by word omission</a:t>
            </a:r>
          </a:p>
          <a:p>
            <a:pPr marL="0" indent="0">
              <a:buNone/>
            </a:pPr>
            <a:r>
              <a:rPr lang="en-GB" sz="2200" dirty="0"/>
              <a:t>Other findings: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2000" dirty="0"/>
              <a:t>For random, switching point of between 0.65 and 0.9 (compared to best of 0.04-0.22)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2000" dirty="0"/>
              <a:t>LIME performs better with a larger sample size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2000" dirty="0"/>
              <a:t>The higher the prediction confidence, the more words need to be deleted to change prediction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EAC4F216-FF9C-5885-6FDC-F122FD819B66}"/>
              </a:ext>
            </a:extLst>
          </p:cNvPr>
          <p:cNvSpPr/>
          <p:nvPr/>
        </p:nvSpPr>
        <p:spPr>
          <a:xfrm>
            <a:off x="8035735" y="5028095"/>
            <a:ext cx="3119945" cy="424854"/>
          </a:xfrm>
          <a:prstGeom prst="wedgeRoundRectCallout">
            <a:avLst>
              <a:gd name="adj1" fmla="val -34194"/>
              <a:gd name="adj2" fmla="val -90647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Just a mathematical property?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8003B8-E002-B3CB-E9A0-7CDF7317A36F}"/>
              </a:ext>
            </a:extLst>
          </p:cNvPr>
          <p:cNvSpPr txBox="1"/>
          <p:nvPr/>
        </p:nvSpPr>
        <p:spPr>
          <a:xfrm>
            <a:off x="1097280" y="5028096"/>
            <a:ext cx="3568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Evaluating faithfulness!</a:t>
            </a:r>
          </a:p>
        </p:txBody>
      </p:sp>
    </p:spTree>
    <p:extLst>
      <p:ext uri="{BB962C8B-B14F-4D97-AF65-F5344CB8AC3E}">
        <p14:creationId xmlns:p14="http://schemas.microsoft.com/office/powerpoint/2010/main" val="99154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1072</TotalTime>
  <Words>819</Words>
  <Application>Microsoft Office PowerPoint</Application>
  <PresentationFormat>Widescreen</PresentationFormat>
  <Paragraphs>226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Retrospect</vt:lpstr>
      <vt:lpstr>Comparing Automatic and Human Evaluation of Local Explanations for Text Classification by Dong Nguyen</vt:lpstr>
      <vt:lpstr>Model Interpretability</vt:lpstr>
      <vt:lpstr>Trustworthiness</vt:lpstr>
      <vt:lpstr>Experimental Setup</vt:lpstr>
      <vt:lpstr>Local Explanation Methods</vt:lpstr>
      <vt:lpstr>Automatic Evaluation Metrics</vt:lpstr>
      <vt:lpstr>Automatic Evaluation Metrics</vt:lpstr>
      <vt:lpstr>Automatic Evaluation Metrics</vt:lpstr>
      <vt:lpstr>Results of Automatic Evaluation</vt:lpstr>
      <vt:lpstr>Human Evaluation</vt:lpstr>
      <vt:lpstr>Results of Human Evaluation</vt:lpstr>
      <vt:lpstr>Limitations</vt:lpstr>
      <vt:lpstr>Insights</vt:lpstr>
      <vt:lpstr>Critiques</vt:lpstr>
      <vt:lpstr>Critiques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K.C. Cheung</dc:creator>
  <cp:lastModifiedBy>K.C. Cheung</cp:lastModifiedBy>
  <cp:revision>27</cp:revision>
  <dcterms:created xsi:type="dcterms:W3CDTF">2022-10-19T16:26:10Z</dcterms:created>
  <dcterms:modified xsi:type="dcterms:W3CDTF">2022-10-21T15:38:12Z</dcterms:modified>
</cp:coreProperties>
</file>